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435" r:id="rId2"/>
    <p:sldId id="436" r:id="rId3"/>
    <p:sldId id="437" r:id="rId4"/>
    <p:sldId id="438" r:id="rId5"/>
    <p:sldId id="386" r:id="rId6"/>
    <p:sldId id="439" r:id="rId7"/>
    <p:sldId id="428" r:id="rId8"/>
    <p:sldId id="447" r:id="rId9"/>
    <p:sldId id="440" r:id="rId10"/>
    <p:sldId id="441" r:id="rId11"/>
    <p:sldId id="429" r:id="rId12"/>
    <p:sldId id="446" r:id="rId13"/>
    <p:sldId id="449" r:id="rId14"/>
    <p:sldId id="448" r:id="rId15"/>
    <p:sldId id="455" r:id="rId16"/>
    <p:sldId id="267" r:id="rId17"/>
    <p:sldId id="45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016B6E-9B59-A62C-9981-177807E3A8B4}" name="Armin Justin Namavari" initials="" userId="S::ajn88@cornell.edu::47a1e3c3-7faa-4898-8b09-34380219d823" providerId="AD"/>
  <p188:author id="{F031977A-85B8-5E5D-4964-94C6299FDD94}" name="Thomas Ristenpart" initials="TR" userId="S::tr297@cornell.edu::7babe2cf-ed7c-4ae1-ba8d-33d68c641826"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CCF489-4F0A-5140-9901-4D96D5323D04}" v="28458" dt="2024-03-24T20:20:22.02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72122"/>
  </p:normalViewPr>
  <p:slideViewPr>
    <p:cSldViewPr snapToGrid="0">
      <p:cViewPr varScale="1">
        <p:scale>
          <a:sx n="88" d="100"/>
          <a:sy n="88" d="100"/>
        </p:scale>
        <p:origin x="5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78EA1-5C6A-B644-A1B8-7A7E0207BD12}" type="datetimeFigureOut">
              <a:rPr lang="en-US" smtClean="0"/>
              <a:t>3/24/24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B216B-18FC-D445-9992-E3967A77A275}" type="slidenum">
              <a:rPr lang="en-US" smtClean="0"/>
              <a:t>‹#›</a:t>
            </a:fld>
            <a:endParaRPr lang="en-US"/>
          </a:p>
        </p:txBody>
      </p:sp>
    </p:spTree>
    <p:extLst>
      <p:ext uri="{BB962C8B-B14F-4D97-AF65-F5344CB8AC3E}">
        <p14:creationId xmlns:p14="http://schemas.microsoft.com/office/powerpoint/2010/main" val="395101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everyone, my name is Armin and I’m excited to tell you about our work on building governance for encrypted messaging and why we believe this is a promising new direction for abuse mitigation. This is joint work with my collaborators at Cornell Tech and at the University of Washington, who are listed here. [click]</a:t>
            </a:r>
          </a:p>
        </p:txBody>
      </p:sp>
      <p:sp>
        <p:nvSpPr>
          <p:cNvPr id="4" name="Slide Number Placeholder 3"/>
          <p:cNvSpPr>
            <a:spLocks noGrp="1"/>
          </p:cNvSpPr>
          <p:nvPr>
            <p:ph type="sldNum" sz="quarter" idx="5"/>
          </p:nvPr>
        </p:nvSpPr>
        <p:spPr/>
        <p:txBody>
          <a:bodyPr/>
          <a:lstStyle/>
          <a:p>
            <a:fld id="{D7BB216B-18FC-D445-9992-E3967A77A275}" type="slidenum">
              <a:rPr lang="en-US" smtClean="0"/>
              <a:t>1</a:t>
            </a:fld>
            <a:endParaRPr lang="en-US"/>
          </a:p>
        </p:txBody>
      </p:sp>
    </p:spTree>
    <p:extLst>
      <p:ext uri="{BB962C8B-B14F-4D97-AF65-F5344CB8AC3E}">
        <p14:creationId xmlns:p14="http://schemas.microsoft.com/office/powerpoint/2010/main" val="1927918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 technical standpoint, we introduce governance logic and state to client devices. This is an architectural shift from platform-hosted moderation infrastructure, which is common in the non-E2EE setting. [click, click] At first glance, this idea seems simple, but there are several challenges we will have to overcome. [click] To allow for varied governance possibilities across communities, we want an extensible approach that does not force all communities to follow a single governance model. As we cannot rely on a server to maintain a consistent governance state, we will have to shift this responsibility to clients and be resistant to clients that deviate from the governance protocol. Furthermore, our approach must not hamper performance and it has to scale to large group sizes.</a:t>
            </a:r>
          </a:p>
        </p:txBody>
      </p:sp>
      <p:sp>
        <p:nvSpPr>
          <p:cNvPr id="4" name="Slide Number Placeholder 3"/>
          <p:cNvSpPr>
            <a:spLocks noGrp="1"/>
          </p:cNvSpPr>
          <p:nvPr>
            <p:ph type="sldNum" sz="quarter" idx="5"/>
          </p:nvPr>
        </p:nvSpPr>
        <p:spPr/>
        <p:txBody>
          <a:bodyPr/>
          <a:lstStyle/>
          <a:p>
            <a:fld id="{3598D30F-E97F-5C43-992E-F8F7E9726E6A}" type="slidenum">
              <a:rPr lang="en-US" smtClean="0"/>
              <a:t>10</a:t>
            </a:fld>
            <a:endParaRPr lang="en-US"/>
          </a:p>
        </p:txBody>
      </p:sp>
    </p:spTree>
    <p:extLst>
      <p:ext uri="{BB962C8B-B14F-4D97-AF65-F5344CB8AC3E}">
        <p14:creationId xmlns:p14="http://schemas.microsoft.com/office/powerpoint/2010/main" val="454100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address these challenges, we adopt a layered view of applications that support governance for encrypted messaging. We design a governance layer that mediates between application-level actions and the E2EE messaging protocol. The governance layer maintains E2EE state that is synchronized among clients and updated via special messages that obey a consistent ordering property. [click] This includes a role-based access control that keeps track of user privileges within a community as well as a framework for developer-defined policies inspired by the </a:t>
            </a:r>
            <a:r>
              <a:rPr lang="en-US" dirty="0" err="1"/>
              <a:t>PolicyKit</a:t>
            </a:r>
            <a:r>
              <a:rPr lang="en-US" dirty="0"/>
              <a:t> system for plaintext settings, which was proposed in prior work. [click] We use MLS, a recently standardized E2EE protocol, for our messaging layer and [click] extend it to support ordered governance messages while maintaining performance. This extension is necessary as MLS does not support arbitrary synchronized E2EE state. Any E2EE layer that provides this augmented API is compatible with our approach.</a:t>
            </a:r>
          </a:p>
        </p:txBody>
      </p:sp>
      <p:sp>
        <p:nvSpPr>
          <p:cNvPr id="4" name="Slide Number Placeholder 3"/>
          <p:cNvSpPr>
            <a:spLocks noGrp="1"/>
          </p:cNvSpPr>
          <p:nvPr>
            <p:ph type="sldNum" sz="quarter" idx="5"/>
          </p:nvPr>
        </p:nvSpPr>
        <p:spPr/>
        <p:txBody>
          <a:bodyPr/>
          <a:lstStyle/>
          <a:p>
            <a:fld id="{D7BB216B-18FC-D445-9992-E3967A77A275}" type="slidenum">
              <a:rPr lang="en-US" smtClean="0"/>
              <a:t>11</a:t>
            </a:fld>
            <a:endParaRPr lang="en-US"/>
          </a:p>
        </p:txBody>
      </p:sp>
    </p:spTree>
    <p:extLst>
      <p:ext uri="{BB962C8B-B14F-4D97-AF65-F5344CB8AC3E}">
        <p14:creationId xmlns:p14="http://schemas.microsoft.com/office/powerpoint/2010/main" val="1973894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MLS is now an IETF standard for asynchronous E2EE messaging. It provides group management and encryption of messages to groups with forward secrecy and post compromise recovery guarantees. There are no guarantees, however, on the ordering of messages containing user content. This is necessary for performance and compatibility with asynchronous networks. [click] The protocol also doesn’t support arbitrary shared E2EE state. [click] However, there is a proposal and commit mechanism for consistent updates, called handshake messages, of shared cryptographic state related to group membership. All group members must observe and process the same ordering of commit messages, which can update shared keys and change the current list of group members. [click] This provides a consensus mechanism that we build off. [click] We extend the API to allow separation of ordered and unordered application messages. The ordered messages will serve the purpose of updating shared governance state, while unordered messages will carry user content within the group as before.</a:t>
            </a:r>
          </a:p>
        </p:txBody>
      </p:sp>
      <p:sp>
        <p:nvSpPr>
          <p:cNvPr id="4" name="Slide Number Placeholder 3"/>
          <p:cNvSpPr>
            <a:spLocks noGrp="1"/>
          </p:cNvSpPr>
          <p:nvPr>
            <p:ph type="sldNum" sz="quarter" idx="5"/>
          </p:nvPr>
        </p:nvSpPr>
        <p:spPr/>
        <p:txBody>
          <a:bodyPr/>
          <a:lstStyle/>
          <a:p>
            <a:fld id="{D7BB216B-18FC-D445-9992-E3967A77A275}" type="slidenum">
              <a:rPr lang="en-US" smtClean="0"/>
              <a:t>12</a:t>
            </a:fld>
            <a:endParaRPr lang="en-US"/>
          </a:p>
        </p:txBody>
      </p:sp>
    </p:spTree>
    <p:extLst>
      <p:ext uri="{BB962C8B-B14F-4D97-AF65-F5344CB8AC3E}">
        <p14:creationId xmlns:p14="http://schemas.microsoft.com/office/powerpoint/2010/main" val="524502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governance layer manages a consistent shared state among clients that contains RBAC info in addition to policy-specific information such as the content of a word filter or a table of user reputations. Our notion of RBAC generalizes that introduced in prior work on group permissions for encrypted messaging. By sending state updates through encrypted commit messages, we ensure the confidentiality and consistency of the governance state. Meanwhile, user content is sent through unordered messages, which cannot affect governance state. [click] To facilitate reporting, all messages have a digital signature attached that is sent in the event of a report. [click] The separation we provide between ordered and unordered application messages is necessary for efficiency. To make every message strongly ordered would not align with asynchronous network settings and would degrade performance, which would be unacceptable for large deployments of E2EE messaging. As a result, policies cannot safely update their state as a function of unordered messages. Although this imposes a limitation, our design nonetheless enables a range of useful policies. [click] In addition to instituting special permissions within a group, community moderators can impose mutable word filters and [click] enable voting for new moderators. [click] However, they cannot [click]  impose a reputation system that is a function of content posted within the group because of the lack of consistency guarantees for that content. A reputation system that is a function of only governance messages, however, would be feasible within our design.</a:t>
            </a:r>
          </a:p>
        </p:txBody>
      </p:sp>
      <p:sp>
        <p:nvSpPr>
          <p:cNvPr id="4" name="Slide Number Placeholder 3"/>
          <p:cNvSpPr>
            <a:spLocks noGrp="1"/>
          </p:cNvSpPr>
          <p:nvPr>
            <p:ph type="sldNum" sz="quarter" idx="5"/>
          </p:nvPr>
        </p:nvSpPr>
        <p:spPr/>
        <p:txBody>
          <a:bodyPr/>
          <a:lstStyle/>
          <a:p>
            <a:fld id="{D7BB216B-18FC-D445-9992-E3967A77A275}" type="slidenum">
              <a:rPr lang="en-US" smtClean="0"/>
              <a:t>13</a:t>
            </a:fld>
            <a:endParaRPr lang="en-US"/>
          </a:p>
        </p:txBody>
      </p:sp>
    </p:spTree>
    <p:extLst>
      <p:ext uri="{BB962C8B-B14F-4D97-AF65-F5344CB8AC3E}">
        <p14:creationId xmlns:p14="http://schemas.microsoft.com/office/powerpoint/2010/main" val="867978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governance layer provides a framework inspired by </a:t>
            </a:r>
            <a:r>
              <a:rPr lang="en-US" dirty="0" err="1"/>
              <a:t>PolicyKit</a:t>
            </a:r>
            <a:r>
              <a:rPr lang="en-US" dirty="0"/>
              <a:t>, which gives a structured policy-as-code paradigm. This framework allows developers to define policies that specify what group actions are in scope for those policies and how those actions are accepted, blocked, or stored for later approval, as in the case of voting. Plaintext platforms such as Reddit make use of similar automated moderation mechanisms that community moderators use to perform their duties.</a:t>
            </a:r>
          </a:p>
        </p:txBody>
      </p:sp>
      <p:sp>
        <p:nvSpPr>
          <p:cNvPr id="4" name="Slide Number Placeholder 3"/>
          <p:cNvSpPr>
            <a:spLocks noGrp="1"/>
          </p:cNvSpPr>
          <p:nvPr>
            <p:ph type="sldNum" sz="quarter" idx="5"/>
          </p:nvPr>
        </p:nvSpPr>
        <p:spPr/>
        <p:txBody>
          <a:bodyPr/>
          <a:lstStyle/>
          <a:p>
            <a:fld id="{D7BB216B-18FC-D445-9992-E3967A77A275}" type="slidenum">
              <a:rPr lang="en-US" smtClean="0"/>
              <a:t>14</a:t>
            </a:fld>
            <a:endParaRPr lang="en-US"/>
          </a:p>
        </p:txBody>
      </p:sp>
    </p:spTree>
    <p:extLst>
      <p:ext uri="{BB962C8B-B14F-4D97-AF65-F5344CB8AC3E}">
        <p14:creationId xmlns:p14="http://schemas.microsoft.com/office/powerpoint/2010/main" val="2840547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approach achieves governance integrity, meaning that malicious clients that deviate from the protocol cannot corrupt the view of honest clients. The MLS transcript hash mechanism, which allows clients to agree on the ordering of commits sent within a group, in addition to consistency checks performed by newly invited group members in our system, give us this property. Unreported messages and governance information remain private from a malicious platform due to MLS’s strong confidentiality properties. We further have that all messages are reportable, and no reports can be forged, by the security of the digital signature scheme we use for reporting. Our forthcoming paper provides in-depth discussion of these security properties and how our system realizes them. We do not yet consider implications of traffic analysis. To avoid such attacks seems to require more powerful techniques such as metadata-private communication, which we do not consider in this first instantiation of private hierarchical governance. Deniability is not a current goal of our system, however there are reporting tools, such as asymmetric message franking, that can be used in place of digital signatures to adapt to such settings. We have yet to perform a formal analysis of our system, however given the ongoing work in formally verifying the full MLS protocol, we look forward to how those techniques can be applied to analyze our approach to governance.</a:t>
            </a:r>
          </a:p>
        </p:txBody>
      </p:sp>
      <p:sp>
        <p:nvSpPr>
          <p:cNvPr id="4" name="Slide Number Placeholder 3"/>
          <p:cNvSpPr>
            <a:spLocks noGrp="1"/>
          </p:cNvSpPr>
          <p:nvPr>
            <p:ph type="sldNum" sz="quarter" idx="5"/>
          </p:nvPr>
        </p:nvSpPr>
        <p:spPr/>
        <p:txBody>
          <a:bodyPr/>
          <a:lstStyle/>
          <a:p>
            <a:fld id="{D7BB216B-18FC-D445-9992-E3967A77A275}" type="slidenum">
              <a:rPr lang="en-US" smtClean="0"/>
              <a:t>15</a:t>
            </a:fld>
            <a:endParaRPr lang="en-US"/>
          </a:p>
        </p:txBody>
      </p:sp>
    </p:spTree>
    <p:extLst>
      <p:ext uri="{BB962C8B-B14F-4D97-AF65-F5344CB8AC3E}">
        <p14:creationId xmlns:p14="http://schemas.microsoft.com/office/powerpoint/2010/main" val="538649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To demonstrate the feasibility of our approach, we implemented a proof-of-concept system in Rust on top of the </a:t>
            </a:r>
            <a:r>
              <a:rPr lang="en-US" dirty="0" err="1"/>
              <a:t>OpenMLS</a:t>
            </a:r>
            <a:r>
              <a:rPr lang="en-US" dirty="0"/>
              <a:t> library. [click] Our changes to MLS were small and amounted to a new proposal type for ordered application messages. [click] Our governance layer consists of roughly 4000 lines of code. [click] We evaluated the performance of our system and found that adding governance incurs a small overhead in terms of latency and bandwidth, even for more involved policies such as voting. To give you a sample of those results, in a group of 1024 members casting votes at the same time, a vote completes in roughly 2 seconds, due to a special batching optimization we use. This indicates that our approach for governance is practical for large groups with high message traffic.</a:t>
            </a:r>
          </a:p>
        </p:txBody>
      </p:sp>
      <p:sp>
        <p:nvSpPr>
          <p:cNvPr id="4" name="Slide Number Placeholder 3"/>
          <p:cNvSpPr>
            <a:spLocks noGrp="1"/>
          </p:cNvSpPr>
          <p:nvPr>
            <p:ph type="sldNum" sz="quarter" idx="5"/>
          </p:nvPr>
        </p:nvSpPr>
        <p:spPr/>
        <p:txBody>
          <a:bodyPr/>
          <a:lstStyle/>
          <a:p>
            <a:fld id="{C807C158-20DD-9844-84E8-EFF328FFD482}" type="slidenum">
              <a:rPr lang="en-US" smtClean="0"/>
              <a:t>16</a:t>
            </a:fld>
            <a:endParaRPr lang="en-US"/>
          </a:p>
        </p:txBody>
      </p:sp>
    </p:spTree>
    <p:extLst>
      <p:ext uri="{BB962C8B-B14F-4D97-AF65-F5344CB8AC3E}">
        <p14:creationId xmlns:p14="http://schemas.microsoft.com/office/powerpoint/2010/main" val="2635860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work, we propose a novel framework for abuse mitigation for encrypted group messaging that we call private hierarchical governance. This approach addresses the varied needs of diverse communities of users while respecting the privacy guarantees of end-to-end encryption. Addressing abuse has been a major challenge since the wide deployment of E2EE. Recent moderation proposals have sparked ethical concerns and vigorous debates between lawmakers, academics, and civil society. Private hierarchical governance expands the solution space of abuse mitigation and helps navigate the nuanced tension between privacy and online safety. We show how our vision can be realized by shifting governance logic to clients and demonstrate its feasibility via an implementation on top of </a:t>
            </a:r>
            <a:r>
              <a:rPr lang="en-US" dirty="0" err="1"/>
              <a:t>OpenMLS</a:t>
            </a:r>
            <a:r>
              <a:rPr lang="en-US" dirty="0"/>
              <a:t>. In future work, it would be interesting to combine these ideas with the ongoing effort for safe MLS extensions. Generalizing private hierarchical governance to federated, interoperable, and metadata-private platforms is also a promising direction. As E2EE gains adoption in other platform models beyond messaging, our techniques are likely to find use in those settings as well. Thank you so much for attending my talk. I’m happy to take any questions.</a:t>
            </a:r>
          </a:p>
        </p:txBody>
      </p:sp>
      <p:sp>
        <p:nvSpPr>
          <p:cNvPr id="4" name="Slide Number Placeholder 3"/>
          <p:cNvSpPr>
            <a:spLocks noGrp="1"/>
          </p:cNvSpPr>
          <p:nvPr>
            <p:ph type="sldNum" sz="quarter" idx="5"/>
          </p:nvPr>
        </p:nvSpPr>
        <p:spPr/>
        <p:txBody>
          <a:bodyPr/>
          <a:lstStyle/>
          <a:p>
            <a:fld id="{D7BB216B-18FC-D445-9992-E3967A77A275}" type="slidenum">
              <a:rPr lang="en-US" smtClean="0"/>
              <a:t>17</a:t>
            </a:fld>
            <a:endParaRPr lang="en-US"/>
          </a:p>
        </p:txBody>
      </p:sp>
    </p:spTree>
    <p:extLst>
      <p:ext uri="{BB962C8B-B14F-4D97-AF65-F5344CB8AC3E}">
        <p14:creationId xmlns:p14="http://schemas.microsoft.com/office/powerpoint/2010/main" val="307286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E2EE messaging has seen massive success, with deployment to billions of users across a variety of platforms [click through different platforms]. This is a huge victory for user privacy as content is encrypted under keys accessible only to the endpoints of the communication.</a:t>
            </a:r>
          </a:p>
        </p:txBody>
      </p:sp>
      <p:sp>
        <p:nvSpPr>
          <p:cNvPr id="4" name="Slide Number Placeholder 3"/>
          <p:cNvSpPr>
            <a:spLocks noGrp="1"/>
          </p:cNvSpPr>
          <p:nvPr>
            <p:ph type="sldNum" sz="quarter" idx="5"/>
          </p:nvPr>
        </p:nvSpPr>
        <p:spPr/>
        <p:txBody>
          <a:bodyPr/>
          <a:lstStyle/>
          <a:p>
            <a:fld id="{3598D30F-E97F-5C43-992E-F8F7E9726E6A}" type="slidenum">
              <a:rPr lang="en-US" smtClean="0"/>
              <a:t>2</a:t>
            </a:fld>
            <a:endParaRPr lang="en-US"/>
          </a:p>
        </p:txBody>
      </p:sp>
    </p:spTree>
    <p:extLst>
      <p:ext uri="{BB962C8B-B14F-4D97-AF65-F5344CB8AC3E}">
        <p14:creationId xmlns:p14="http://schemas.microsoft.com/office/powerpoint/2010/main" val="1951360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a result, user messages remain confidential, even in the event of service provider compromise. This is a strong threat model that accounts for hackers who break into the platform, malicious insiders at the platform, and other concerns.</a:t>
            </a:r>
          </a:p>
        </p:txBody>
      </p:sp>
      <p:sp>
        <p:nvSpPr>
          <p:cNvPr id="4" name="Slide Number Placeholder 3"/>
          <p:cNvSpPr>
            <a:spLocks noGrp="1"/>
          </p:cNvSpPr>
          <p:nvPr>
            <p:ph type="sldNum" sz="quarter" idx="5"/>
          </p:nvPr>
        </p:nvSpPr>
        <p:spPr/>
        <p:txBody>
          <a:bodyPr/>
          <a:lstStyle/>
          <a:p>
            <a:fld id="{3598D30F-E97F-5C43-992E-F8F7E9726E6A}" type="slidenum">
              <a:rPr lang="en-US" smtClean="0"/>
              <a:t>3</a:t>
            </a:fld>
            <a:endParaRPr lang="en-US"/>
          </a:p>
        </p:txBody>
      </p:sp>
    </p:spTree>
    <p:extLst>
      <p:ext uri="{BB962C8B-B14F-4D97-AF65-F5344CB8AC3E}">
        <p14:creationId xmlns:p14="http://schemas.microsoft.com/office/powerpoint/2010/main" val="1189782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this threat model does not account for abusive users who send harmful content to others via the platform [click]. Such harms may include[click] misinformation, spam, and harassing messages. The harms that E2EE aims to defend against are orthogonal to these threats. Service provider compromise is not required for sending online abuse.</a:t>
            </a:r>
          </a:p>
        </p:txBody>
      </p:sp>
      <p:sp>
        <p:nvSpPr>
          <p:cNvPr id="4" name="Slide Number Placeholder 3"/>
          <p:cNvSpPr>
            <a:spLocks noGrp="1"/>
          </p:cNvSpPr>
          <p:nvPr>
            <p:ph type="sldNum" sz="quarter" idx="5"/>
          </p:nvPr>
        </p:nvSpPr>
        <p:spPr/>
        <p:txBody>
          <a:bodyPr/>
          <a:lstStyle/>
          <a:p>
            <a:fld id="{3598D30F-E97F-5C43-992E-F8F7E9726E6A}" type="slidenum">
              <a:rPr lang="en-US" smtClean="0"/>
              <a:t>4</a:t>
            </a:fld>
            <a:endParaRPr lang="en-US"/>
          </a:p>
        </p:txBody>
      </p:sp>
    </p:spTree>
    <p:extLst>
      <p:ext uri="{BB962C8B-B14F-4D97-AF65-F5344CB8AC3E}">
        <p14:creationId xmlns:p14="http://schemas.microsoft.com/office/powerpoint/2010/main" val="2552767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 matters worse, a recent paper by Thomas et al. [click] found that 48% of the users they surveyed have experienced some form of online harassment. They found a 1.3x increase in the odds of users experiencing harassment online over time. This is a pressing concern as it shows online abuse is a widespread and growing problem. [click] E2EE platforms are not an exception when it comes to abuse either. [click] An example of this is the spread of viral misinformation through </a:t>
            </a:r>
            <a:r>
              <a:rPr lang="en-US" dirty="0" err="1"/>
              <a:t>Whatsapp</a:t>
            </a:r>
            <a:r>
              <a:rPr lang="en-US" dirty="0"/>
              <a:t>.</a:t>
            </a:r>
          </a:p>
        </p:txBody>
      </p:sp>
      <p:sp>
        <p:nvSpPr>
          <p:cNvPr id="4" name="Slide Number Placeholder 3"/>
          <p:cNvSpPr>
            <a:spLocks noGrp="1"/>
          </p:cNvSpPr>
          <p:nvPr>
            <p:ph type="sldNum" sz="quarter" idx="5"/>
          </p:nvPr>
        </p:nvSpPr>
        <p:spPr/>
        <p:txBody>
          <a:bodyPr/>
          <a:lstStyle/>
          <a:p>
            <a:fld id="{D7BB216B-18FC-D445-9992-E3967A77A275}" type="slidenum">
              <a:rPr lang="en-US" smtClean="0"/>
              <a:t>5</a:t>
            </a:fld>
            <a:endParaRPr lang="en-US"/>
          </a:p>
        </p:txBody>
      </p:sp>
    </p:spTree>
    <p:extLst>
      <p:ext uri="{BB962C8B-B14F-4D97-AF65-F5344CB8AC3E}">
        <p14:creationId xmlns:p14="http://schemas.microsoft.com/office/powerpoint/2010/main" val="1947998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there have been various proposals and deployments of abuse mitigation for E2EE platforms. [click] One approach is to analyze message traffic and metadata to predict abusive behavior. </a:t>
            </a:r>
            <a:r>
              <a:rPr lang="en-US" dirty="0" err="1"/>
              <a:t>Whatsapp</a:t>
            </a:r>
            <a:r>
              <a:rPr lang="en-US" dirty="0"/>
              <a:t>, for instance, looks at the frequency with which accounts send messages to detect spamming behavior. The main drawback of this approach is that this rules out content-based moderation. In the case of other abuse categories, such as misinformation, metadata may not provide a strong enough signal for detecting abuse. [click] Recent work has proposed privacy preserving scanning for matches to a known list of harmful content, such as CSAM, with automatic reporting to the platform [click] if the content is detected. These proposals have been met with strong backlash from academia and civil society for concerns that they may be a backdoor for E2EE and that they pose challenges for transparency of the blocklist. [click] In contrast, there has been deployment and analysis of user-driven content reporting. Here, users choose whether to report harmful content they have received to the platform. While more respecting of user agency, reporting is inherently reactive and occurs only after the harmful content has been received by the user and the damage has been done. Furthermore, platform-centered reporting provides a one-size-fits-all approach to moderation that doesn’t account for the context-specific considerations of diverse communities of users. For instance, moderation in languages other than English is of noticeably lower quality.</a:t>
            </a:r>
          </a:p>
        </p:txBody>
      </p:sp>
      <p:sp>
        <p:nvSpPr>
          <p:cNvPr id="4" name="Slide Number Placeholder 3"/>
          <p:cNvSpPr>
            <a:spLocks noGrp="1"/>
          </p:cNvSpPr>
          <p:nvPr>
            <p:ph type="sldNum" sz="quarter" idx="5"/>
          </p:nvPr>
        </p:nvSpPr>
        <p:spPr/>
        <p:txBody>
          <a:bodyPr/>
          <a:lstStyle/>
          <a:p>
            <a:fld id="{3598D30F-E97F-5C43-992E-F8F7E9726E6A}" type="slidenum">
              <a:rPr lang="en-US" smtClean="0"/>
              <a:t>6</a:t>
            </a:fld>
            <a:endParaRPr lang="en-US"/>
          </a:p>
        </p:txBody>
      </p:sp>
    </p:spTree>
    <p:extLst>
      <p:ext uri="{BB962C8B-B14F-4D97-AF65-F5344CB8AC3E}">
        <p14:creationId xmlns:p14="http://schemas.microsoft.com/office/powerpoint/2010/main" val="367758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address the limitations of these prior approaches, we propose a novel framework for abuse mitigation that we call private hierarchical governance. [click] By governance [click], we mean the ability for community members to set policies that define the norms of acceptable behavior for their communities. These policies can be automated and can enforce special privileges for moderators within the community or introduce a community specific word filter that blocks messages containing banned language. [click] Meanwhile, the platform can still perform its own moderation and receive reports when community members decide to escalate. If the platform finds that the reported content violates its guidelines, it can decide to temporarily ban a user, or take other platform-level actions. [click] In adding these community governance features, we require that their associated state remains private, until escalated to the platform, in line with the goals of E2EE.</a:t>
            </a:r>
          </a:p>
        </p:txBody>
      </p:sp>
      <p:sp>
        <p:nvSpPr>
          <p:cNvPr id="4" name="Slide Number Placeholder 3"/>
          <p:cNvSpPr>
            <a:spLocks noGrp="1"/>
          </p:cNvSpPr>
          <p:nvPr>
            <p:ph type="sldNum" sz="quarter" idx="5"/>
          </p:nvPr>
        </p:nvSpPr>
        <p:spPr/>
        <p:txBody>
          <a:bodyPr/>
          <a:lstStyle/>
          <a:p>
            <a:fld id="{D7BB216B-18FC-D445-9992-E3967A77A275}" type="slidenum">
              <a:rPr lang="en-US" smtClean="0"/>
              <a:t>7</a:t>
            </a:fld>
            <a:endParaRPr lang="en-US"/>
          </a:p>
        </p:txBody>
      </p:sp>
    </p:spTree>
    <p:extLst>
      <p:ext uri="{BB962C8B-B14F-4D97-AF65-F5344CB8AC3E}">
        <p14:creationId xmlns:p14="http://schemas.microsoft.com/office/powerpoint/2010/main" val="274714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 following scenario, involving three users in a group, that exercises the various components of private hierarchical governance. First, A sends a harassing direct message to B. [click] B then decides to report this message to the community moderator. [click] The community moderator then changes the group word-filter to prevent abusive language from being sent in the group. [click] Finally, the mod may escalate the message to a platform moderator if they suspect the message has violated platform guidelines. [click] In terms of security and privacy, we target three high-level goals. [click, click] The first is accountability, meaning that our reporting mechanism disallows report forgery and that all sent messages are reportable. [click] Governance-related state, such as the identity of moderators, the contents of the word filter, and within-community reporting is kept private from the platform. [click] Finally, we also guarantee that all clients share a consistent view of common governance state such as the identity of moderators and the contents of the word-filter.</a:t>
            </a:r>
          </a:p>
        </p:txBody>
      </p:sp>
      <p:sp>
        <p:nvSpPr>
          <p:cNvPr id="4" name="Slide Number Placeholder 3"/>
          <p:cNvSpPr>
            <a:spLocks noGrp="1"/>
          </p:cNvSpPr>
          <p:nvPr>
            <p:ph type="sldNum" sz="quarter" idx="5"/>
          </p:nvPr>
        </p:nvSpPr>
        <p:spPr/>
        <p:txBody>
          <a:bodyPr/>
          <a:lstStyle/>
          <a:p>
            <a:fld id="{3598D30F-E97F-5C43-992E-F8F7E9726E6A}" type="slidenum">
              <a:rPr lang="en-US" smtClean="0"/>
              <a:t>8</a:t>
            </a:fld>
            <a:endParaRPr lang="en-US"/>
          </a:p>
        </p:txBody>
      </p:sp>
    </p:spTree>
    <p:extLst>
      <p:ext uri="{BB962C8B-B14F-4D97-AF65-F5344CB8AC3E}">
        <p14:creationId xmlns:p14="http://schemas.microsoft.com/office/powerpoint/2010/main" val="3403644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Private hierarchical governance gives users tools to manage their communities and prevent abuse. As a result, we help meet the moderation needs of a wide range of communities. A dorm group chat and an activist organizing chat may benefit from different community moderation tools and structures, for instance. Since community moderators have access to content and context the platform does not, especially in the E2EE setting, they are best poised to manage their groups. Such approaches have seen great success on plaintext platforms such as Reddit and Discord, which are largely supported by community moderators and the automated moderation policies they use. These policies can for instance be used to institute a content filter for posts made within a community. In accordance with the goals of E2EE, we require that governance information is kept private from the platform. Such information can be sensitive. For instance, the moderator of an activist group may be targeted by a corrupt government that the group is protesting. [click] Although our approach provides numerous benefits for expanding community governance, it does not by itself defend against communities composed entirely of bad actors, such as a CSAM trading group. Such groups could even make use of governance to further their abuse. For example, setting abusive policies within the group. However, escalation by a single non-abusive user can allow the platform to intervene in such instances. Future work will be required to address the threats posed by all-abusive group in a way that is compatible with user agency and privacy</a:t>
            </a:r>
          </a:p>
        </p:txBody>
      </p:sp>
      <p:sp>
        <p:nvSpPr>
          <p:cNvPr id="4" name="Slide Number Placeholder 3"/>
          <p:cNvSpPr>
            <a:spLocks noGrp="1"/>
          </p:cNvSpPr>
          <p:nvPr>
            <p:ph type="sldNum" sz="quarter" idx="5"/>
          </p:nvPr>
        </p:nvSpPr>
        <p:spPr/>
        <p:txBody>
          <a:bodyPr/>
          <a:lstStyle/>
          <a:p>
            <a:fld id="{D7BB216B-18FC-D445-9992-E3967A77A275}" type="slidenum">
              <a:rPr lang="en-US" smtClean="0"/>
              <a:t>9</a:t>
            </a:fld>
            <a:endParaRPr lang="en-US"/>
          </a:p>
        </p:txBody>
      </p:sp>
    </p:spTree>
    <p:extLst>
      <p:ext uri="{BB962C8B-B14F-4D97-AF65-F5344CB8AC3E}">
        <p14:creationId xmlns:p14="http://schemas.microsoft.com/office/powerpoint/2010/main" val="318993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6DDC9-448A-925B-29DE-6F49F3099C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95CF05-F49F-9D15-5B85-CE13A50BE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4E1FAF-4564-F29F-7EA8-82D6B9D8DB43}"/>
              </a:ext>
            </a:extLst>
          </p:cNvPr>
          <p:cNvSpPr>
            <a:spLocks noGrp="1"/>
          </p:cNvSpPr>
          <p:nvPr>
            <p:ph type="dt" sz="half" idx="10"/>
          </p:nvPr>
        </p:nvSpPr>
        <p:spPr/>
        <p:txBody>
          <a:bodyPr/>
          <a:lstStyle/>
          <a:p>
            <a:fld id="{E30A57C9-B2D3-E449-BC1E-74C286B07090}" type="datetime1">
              <a:rPr lang="en-US" smtClean="0"/>
              <a:t>3/24/24</a:t>
            </a:fld>
            <a:endParaRPr lang="en-US"/>
          </a:p>
        </p:txBody>
      </p:sp>
      <p:sp>
        <p:nvSpPr>
          <p:cNvPr id="5" name="Footer Placeholder 4">
            <a:extLst>
              <a:ext uri="{FF2B5EF4-FFF2-40B4-BE49-F238E27FC236}">
                <a16:creationId xmlns:a16="http://schemas.microsoft.com/office/drawing/2014/main" id="{6E636FB4-11D4-F290-A303-95E1F329AE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623805-4A33-AFAF-53D1-E7367655D0D4}"/>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965323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4545C-D5A7-671A-475C-B07C0282D5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6BBE76-889C-4655-490A-8750928009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8A595C-5FB5-136B-B4D8-0733488CD2A4}"/>
              </a:ext>
            </a:extLst>
          </p:cNvPr>
          <p:cNvSpPr>
            <a:spLocks noGrp="1"/>
          </p:cNvSpPr>
          <p:nvPr>
            <p:ph type="dt" sz="half" idx="10"/>
          </p:nvPr>
        </p:nvSpPr>
        <p:spPr/>
        <p:txBody>
          <a:bodyPr/>
          <a:lstStyle/>
          <a:p>
            <a:fld id="{912B34CA-82D4-3C4D-9D5C-E7810CB97B26}" type="datetime1">
              <a:rPr lang="en-US" smtClean="0"/>
              <a:t>3/24/24</a:t>
            </a:fld>
            <a:endParaRPr lang="en-US"/>
          </a:p>
        </p:txBody>
      </p:sp>
      <p:sp>
        <p:nvSpPr>
          <p:cNvPr id="5" name="Footer Placeholder 4">
            <a:extLst>
              <a:ext uri="{FF2B5EF4-FFF2-40B4-BE49-F238E27FC236}">
                <a16:creationId xmlns:a16="http://schemas.microsoft.com/office/drawing/2014/main" id="{4EC95AC4-2BA7-B58E-143E-C25761337A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469E5-7D0D-B707-52F3-116597FF584A}"/>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237324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3B466E-2110-8B54-3ABC-925B668930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B5950A-3AAF-C714-B506-891882248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95C40-AA88-A83E-CF18-FDADA378C1F8}"/>
              </a:ext>
            </a:extLst>
          </p:cNvPr>
          <p:cNvSpPr>
            <a:spLocks noGrp="1"/>
          </p:cNvSpPr>
          <p:nvPr>
            <p:ph type="dt" sz="half" idx="10"/>
          </p:nvPr>
        </p:nvSpPr>
        <p:spPr/>
        <p:txBody>
          <a:bodyPr/>
          <a:lstStyle/>
          <a:p>
            <a:fld id="{D6EDD58E-2154-574B-AFFF-35379634EB4A}" type="datetime1">
              <a:rPr lang="en-US" smtClean="0"/>
              <a:t>3/24/24</a:t>
            </a:fld>
            <a:endParaRPr lang="en-US"/>
          </a:p>
        </p:txBody>
      </p:sp>
      <p:sp>
        <p:nvSpPr>
          <p:cNvPr id="5" name="Footer Placeholder 4">
            <a:extLst>
              <a:ext uri="{FF2B5EF4-FFF2-40B4-BE49-F238E27FC236}">
                <a16:creationId xmlns:a16="http://schemas.microsoft.com/office/drawing/2014/main" id="{B1B4466D-254E-3719-650A-C4BB76E318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CEF84-F389-BAAD-416B-5176C4A1C289}"/>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324161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7DD8-7AB5-ECE7-F1DF-92A649D99BFA}"/>
              </a:ext>
            </a:extLst>
          </p:cNvPr>
          <p:cNvSpPr>
            <a:spLocks noGrp="1"/>
          </p:cNvSpPr>
          <p:nvPr>
            <p:ph type="title"/>
          </p:nvPr>
        </p:nvSpPr>
        <p:spPr>
          <a:xfrm>
            <a:off x="838200" y="-10118"/>
            <a:ext cx="10515600" cy="1325563"/>
          </a:xfrm>
        </p:spPr>
        <p:txBody>
          <a:bodyPr/>
          <a:lstStyle>
            <a:lvl1pPr>
              <a:defRPr b="1">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ECEA178B-0418-C133-B16E-6D95A1693E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AD9457-9780-C2C9-8C2E-E3431725176C}"/>
              </a:ext>
            </a:extLst>
          </p:cNvPr>
          <p:cNvSpPr>
            <a:spLocks noGrp="1"/>
          </p:cNvSpPr>
          <p:nvPr>
            <p:ph type="dt" sz="half" idx="10"/>
          </p:nvPr>
        </p:nvSpPr>
        <p:spPr/>
        <p:txBody>
          <a:bodyPr/>
          <a:lstStyle/>
          <a:p>
            <a:fld id="{209BAA41-047F-E844-9612-C6BE0A17E3BE}" type="datetime1">
              <a:rPr lang="en-US" smtClean="0"/>
              <a:t>3/24/24</a:t>
            </a:fld>
            <a:endParaRPr lang="en-US"/>
          </a:p>
        </p:txBody>
      </p:sp>
      <p:sp>
        <p:nvSpPr>
          <p:cNvPr id="5" name="Footer Placeholder 4">
            <a:extLst>
              <a:ext uri="{FF2B5EF4-FFF2-40B4-BE49-F238E27FC236}">
                <a16:creationId xmlns:a16="http://schemas.microsoft.com/office/drawing/2014/main" id="{131FFD69-1C5A-70E7-A643-E40D8A092A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38B86-4A3B-A5E8-CD77-D839FA7160D7}"/>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351025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713F8-5A2A-61CB-91BD-CA43E41861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540337-35DC-27BE-9889-5C8C4F90C8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959E50-FB95-E005-409C-87E372BD03BB}"/>
              </a:ext>
            </a:extLst>
          </p:cNvPr>
          <p:cNvSpPr>
            <a:spLocks noGrp="1"/>
          </p:cNvSpPr>
          <p:nvPr>
            <p:ph type="dt" sz="half" idx="10"/>
          </p:nvPr>
        </p:nvSpPr>
        <p:spPr/>
        <p:txBody>
          <a:bodyPr/>
          <a:lstStyle/>
          <a:p>
            <a:fld id="{9BA2729D-2CF0-5F49-8971-9C2795CF8EAA}" type="datetime1">
              <a:rPr lang="en-US" smtClean="0"/>
              <a:t>3/24/24</a:t>
            </a:fld>
            <a:endParaRPr lang="en-US"/>
          </a:p>
        </p:txBody>
      </p:sp>
      <p:sp>
        <p:nvSpPr>
          <p:cNvPr id="5" name="Footer Placeholder 4">
            <a:extLst>
              <a:ext uri="{FF2B5EF4-FFF2-40B4-BE49-F238E27FC236}">
                <a16:creationId xmlns:a16="http://schemas.microsoft.com/office/drawing/2014/main" id="{16553116-2D9C-9AC1-F304-D7447235A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4502F3-5680-AEE7-7832-279CDA8A72F8}"/>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237330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2186E-9E0B-A954-6318-BF0128096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0ED1F8-5134-EE3D-4637-3D014B14CE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861BA2-0502-A237-ECD1-E4A99D3FAD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A3361C-7F71-5E6B-0074-E136B4A12663}"/>
              </a:ext>
            </a:extLst>
          </p:cNvPr>
          <p:cNvSpPr>
            <a:spLocks noGrp="1"/>
          </p:cNvSpPr>
          <p:nvPr>
            <p:ph type="dt" sz="half" idx="10"/>
          </p:nvPr>
        </p:nvSpPr>
        <p:spPr/>
        <p:txBody>
          <a:bodyPr/>
          <a:lstStyle/>
          <a:p>
            <a:fld id="{6161F6EC-B090-944E-BE91-B8AF3DD7E7EB}" type="datetime1">
              <a:rPr lang="en-US" smtClean="0"/>
              <a:t>3/24/24</a:t>
            </a:fld>
            <a:endParaRPr lang="en-US"/>
          </a:p>
        </p:txBody>
      </p:sp>
      <p:sp>
        <p:nvSpPr>
          <p:cNvPr id="6" name="Footer Placeholder 5">
            <a:extLst>
              <a:ext uri="{FF2B5EF4-FFF2-40B4-BE49-F238E27FC236}">
                <a16:creationId xmlns:a16="http://schemas.microsoft.com/office/drawing/2014/main" id="{D1620182-B171-D110-7BF2-C906132532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57691A-5664-8020-E4D7-CCE4ED145D81}"/>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3732052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E084-BE2B-C868-E93E-D7E2A56829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17E6A8-2E20-2B39-9202-E61A6CC61D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4E48EE-8DCA-39DF-CE58-2A83A95CEE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111403-DB19-8582-DE74-7C87A33B04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3E8E41-58A5-4704-82B8-6ADCBFB485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3AD529-93F2-2C98-8586-B9E06B767EE7}"/>
              </a:ext>
            </a:extLst>
          </p:cNvPr>
          <p:cNvSpPr>
            <a:spLocks noGrp="1"/>
          </p:cNvSpPr>
          <p:nvPr>
            <p:ph type="dt" sz="half" idx="10"/>
          </p:nvPr>
        </p:nvSpPr>
        <p:spPr/>
        <p:txBody>
          <a:bodyPr/>
          <a:lstStyle/>
          <a:p>
            <a:fld id="{73CAA4B3-3313-144A-9CD3-AA9F6A29150F}" type="datetime1">
              <a:rPr lang="en-US" smtClean="0"/>
              <a:t>3/24/24</a:t>
            </a:fld>
            <a:endParaRPr lang="en-US"/>
          </a:p>
        </p:txBody>
      </p:sp>
      <p:sp>
        <p:nvSpPr>
          <p:cNvPr id="8" name="Footer Placeholder 7">
            <a:extLst>
              <a:ext uri="{FF2B5EF4-FFF2-40B4-BE49-F238E27FC236}">
                <a16:creationId xmlns:a16="http://schemas.microsoft.com/office/drawing/2014/main" id="{548BEA57-39F4-20C2-7E5F-B11FD347DA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C9A533-9238-1DDA-F3E5-1C461243EA2A}"/>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261634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4668-A315-B8A3-5DD7-4B8283940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0768ED-A324-4014-2CB5-CCEA38DA3D6D}"/>
              </a:ext>
            </a:extLst>
          </p:cNvPr>
          <p:cNvSpPr>
            <a:spLocks noGrp="1"/>
          </p:cNvSpPr>
          <p:nvPr>
            <p:ph type="dt" sz="half" idx="10"/>
          </p:nvPr>
        </p:nvSpPr>
        <p:spPr/>
        <p:txBody>
          <a:bodyPr/>
          <a:lstStyle/>
          <a:p>
            <a:fld id="{A6657E93-6068-4647-971C-196438438F96}" type="datetime1">
              <a:rPr lang="en-US" smtClean="0"/>
              <a:t>3/24/24</a:t>
            </a:fld>
            <a:endParaRPr lang="en-US"/>
          </a:p>
        </p:txBody>
      </p:sp>
      <p:sp>
        <p:nvSpPr>
          <p:cNvPr id="4" name="Footer Placeholder 3">
            <a:extLst>
              <a:ext uri="{FF2B5EF4-FFF2-40B4-BE49-F238E27FC236}">
                <a16:creationId xmlns:a16="http://schemas.microsoft.com/office/drawing/2014/main" id="{8D28649F-660D-8BA3-CBB8-4EAD309B6E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46B990-5210-F0F7-1328-736F739B66F7}"/>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203928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8CBBFE-270B-72D0-9A6D-16F889CCFAD2}"/>
              </a:ext>
            </a:extLst>
          </p:cNvPr>
          <p:cNvSpPr>
            <a:spLocks noGrp="1"/>
          </p:cNvSpPr>
          <p:nvPr>
            <p:ph type="dt" sz="half" idx="10"/>
          </p:nvPr>
        </p:nvSpPr>
        <p:spPr/>
        <p:txBody>
          <a:bodyPr/>
          <a:lstStyle/>
          <a:p>
            <a:fld id="{BB0EFA9D-3F01-F446-8A30-6CF3E58FAB69}" type="datetime1">
              <a:rPr lang="en-US" smtClean="0"/>
              <a:t>3/24/24</a:t>
            </a:fld>
            <a:endParaRPr lang="en-US"/>
          </a:p>
        </p:txBody>
      </p:sp>
      <p:sp>
        <p:nvSpPr>
          <p:cNvPr id="3" name="Footer Placeholder 2">
            <a:extLst>
              <a:ext uri="{FF2B5EF4-FFF2-40B4-BE49-F238E27FC236}">
                <a16:creationId xmlns:a16="http://schemas.microsoft.com/office/drawing/2014/main" id="{6A9BCCC1-A226-E096-FAA6-66540C5893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A04F54-CD10-2EBF-3111-BA30D710EF71}"/>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3459045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4AF7D-DB56-869D-FCAD-C7B462C15A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8B6E6A-B22D-2C15-9F24-87A899ECCB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A94320-04EC-6ADF-8D50-9A4E11EA7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94BC60-2D86-1825-E675-6275ECD72DA6}"/>
              </a:ext>
            </a:extLst>
          </p:cNvPr>
          <p:cNvSpPr>
            <a:spLocks noGrp="1"/>
          </p:cNvSpPr>
          <p:nvPr>
            <p:ph type="dt" sz="half" idx="10"/>
          </p:nvPr>
        </p:nvSpPr>
        <p:spPr/>
        <p:txBody>
          <a:bodyPr/>
          <a:lstStyle/>
          <a:p>
            <a:fld id="{F9574592-8393-EF43-B85A-E3F0B33D5EC5}" type="datetime1">
              <a:rPr lang="en-US" smtClean="0"/>
              <a:t>3/24/24</a:t>
            </a:fld>
            <a:endParaRPr lang="en-US"/>
          </a:p>
        </p:txBody>
      </p:sp>
      <p:sp>
        <p:nvSpPr>
          <p:cNvPr id="6" name="Footer Placeholder 5">
            <a:extLst>
              <a:ext uri="{FF2B5EF4-FFF2-40B4-BE49-F238E27FC236}">
                <a16:creationId xmlns:a16="http://schemas.microsoft.com/office/drawing/2014/main" id="{D3B6D128-9B10-E950-3F6E-8EB21F594C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2886C-7C93-EA64-8B5A-DC4C2CCF966E}"/>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1969117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374E5-A325-ECF8-2966-A72A508C12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84D6DB-9E67-D746-FBF2-73CFCEFF60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B67D3F-E88C-0C16-8C06-A3DEF7E12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FBBF4-3DB0-C12F-45A1-6514D8D9F117}"/>
              </a:ext>
            </a:extLst>
          </p:cNvPr>
          <p:cNvSpPr>
            <a:spLocks noGrp="1"/>
          </p:cNvSpPr>
          <p:nvPr>
            <p:ph type="dt" sz="half" idx="10"/>
          </p:nvPr>
        </p:nvSpPr>
        <p:spPr/>
        <p:txBody>
          <a:bodyPr/>
          <a:lstStyle/>
          <a:p>
            <a:fld id="{FBD9F353-4A11-A643-BC9A-A3A223D7E61E}" type="datetime1">
              <a:rPr lang="en-US" smtClean="0"/>
              <a:t>3/24/24</a:t>
            </a:fld>
            <a:endParaRPr lang="en-US"/>
          </a:p>
        </p:txBody>
      </p:sp>
      <p:sp>
        <p:nvSpPr>
          <p:cNvPr id="6" name="Footer Placeholder 5">
            <a:extLst>
              <a:ext uri="{FF2B5EF4-FFF2-40B4-BE49-F238E27FC236}">
                <a16:creationId xmlns:a16="http://schemas.microsoft.com/office/drawing/2014/main" id="{3EE9965E-20BC-3937-7AC7-2C1C02E745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1A23A9-0A42-F680-0226-E5E7F4288D52}"/>
              </a:ext>
            </a:extLst>
          </p:cNvPr>
          <p:cNvSpPr>
            <a:spLocks noGrp="1"/>
          </p:cNvSpPr>
          <p:nvPr>
            <p:ph type="sldNum" sz="quarter" idx="12"/>
          </p:nvPr>
        </p:nvSpPr>
        <p:spPr/>
        <p:txBody>
          <a:bodyPr/>
          <a:lstStyle/>
          <a:p>
            <a:fld id="{4FA8C06B-DFAE-9945-87E4-2CB4C468309E}" type="slidenum">
              <a:rPr lang="en-US" smtClean="0"/>
              <a:t>‹#›</a:t>
            </a:fld>
            <a:endParaRPr lang="en-US"/>
          </a:p>
        </p:txBody>
      </p:sp>
    </p:spTree>
    <p:extLst>
      <p:ext uri="{BB962C8B-B14F-4D97-AF65-F5344CB8AC3E}">
        <p14:creationId xmlns:p14="http://schemas.microsoft.com/office/powerpoint/2010/main" val="223365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3E62DD-4331-B592-7A2C-8010B2CD9B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04C4D1-31C3-496A-8A13-DB8407374E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06730-B37C-2E61-BB35-0C6391E98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C05BA-EFAB-EF4D-B767-F2A8466C4A9A}" type="datetime1">
              <a:rPr lang="en-US" smtClean="0"/>
              <a:t>3/24/24</a:t>
            </a:fld>
            <a:endParaRPr lang="en-US"/>
          </a:p>
        </p:txBody>
      </p:sp>
      <p:sp>
        <p:nvSpPr>
          <p:cNvPr id="5" name="Footer Placeholder 4">
            <a:extLst>
              <a:ext uri="{FF2B5EF4-FFF2-40B4-BE49-F238E27FC236}">
                <a16:creationId xmlns:a16="http://schemas.microsoft.com/office/drawing/2014/main" id="{EC06AA8A-128C-C00D-3D1A-7D6F52D42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61C690-CA23-62D4-D9B8-296DA87DD8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8C06B-DFAE-9945-87E4-2CB4C468309E}" type="slidenum">
              <a:rPr lang="en-US" smtClean="0"/>
              <a:t>‹#›</a:t>
            </a:fld>
            <a:endParaRPr lang="en-US"/>
          </a:p>
        </p:txBody>
      </p:sp>
    </p:spTree>
    <p:extLst>
      <p:ext uri="{BB962C8B-B14F-4D97-AF65-F5344CB8AC3E}">
        <p14:creationId xmlns:p14="http://schemas.microsoft.com/office/powerpoint/2010/main" val="1979585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13.png"/><Relationship Id="rId12" Type="http://schemas.openxmlformats.org/officeDocument/2006/relationships/image" Target="../media/image10.png"/><Relationship Id="rId17" Type="http://schemas.openxmlformats.org/officeDocument/2006/relationships/image" Target="../media/image18.png"/><Relationship Id="rId2" Type="http://schemas.openxmlformats.org/officeDocument/2006/relationships/notesSlide" Target="../notesSlides/notesSlide10.xml"/><Relationship Id="rId16" Type="http://schemas.openxmlformats.org/officeDocument/2006/relationships/image" Target="../media/image28.svg"/><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hyperlink" Target="https://thenounproject.com/icon/envelope-5125526/" TargetMode="External"/><Relationship Id="rId5" Type="http://schemas.openxmlformats.org/officeDocument/2006/relationships/image" Target="../media/image11.png"/><Relationship Id="rId15" Type="http://schemas.openxmlformats.org/officeDocument/2006/relationships/image" Target="../media/image27.png"/><Relationship Id="rId10" Type="http://schemas.openxmlformats.org/officeDocument/2006/relationships/image" Target="../media/image9.svg"/><Relationship Id="rId19" Type="http://schemas.openxmlformats.org/officeDocument/2006/relationships/image" Target="../media/image22.svg"/><Relationship Id="rId4" Type="http://schemas.openxmlformats.org/officeDocument/2006/relationships/image" Target="../media/image4.svg"/><Relationship Id="rId9" Type="http://schemas.openxmlformats.org/officeDocument/2006/relationships/image" Target="../media/image8.png"/><Relationship Id="rId14" Type="http://schemas.openxmlformats.org/officeDocument/2006/relationships/image" Target="../media/image17.svg"/></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9.jpeg"/><Relationship Id="rId4" Type="http://schemas.openxmlformats.org/officeDocument/2006/relationships/image" Target="../media/image28.svg"/></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8.svg"/><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5.png"/><Relationship Id="rId7" Type="http://schemas.openxmlformats.org/officeDocument/2006/relationships/image" Target="../media/image3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26.svg"/><Relationship Id="rId9" Type="http://schemas.openxmlformats.org/officeDocument/2006/relationships/image" Target="../media/image33.png"/></Relationships>
</file>

<file path=ppt/slides/_rels/slide17.xml.rels><?xml version="1.0" encoding="UTF-8" standalone="yes"?>
<Relationships xmlns="http://schemas.openxmlformats.org/package/2006/relationships"><Relationship Id="rId3" Type="http://schemas.openxmlformats.org/officeDocument/2006/relationships/hyperlink" Target="mailto:armin@cs.cornell.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png"/><Relationship Id="rId15" Type="http://schemas.openxmlformats.org/officeDocument/2006/relationships/image" Target="../media/image14.svg"/><Relationship Id="rId10" Type="http://schemas.openxmlformats.org/officeDocument/2006/relationships/hyperlink" Target="https://thenounproject.com/icon/envelope-5125526/" TargetMode="External"/><Relationship Id="rId4" Type="http://schemas.openxmlformats.org/officeDocument/2006/relationships/image" Target="../media/image4.svg"/><Relationship Id="rId9" Type="http://schemas.openxmlformats.org/officeDocument/2006/relationships/image" Target="../media/image9.sv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wmf"/><Relationship Id="rId3" Type="http://schemas.openxmlformats.org/officeDocument/2006/relationships/image" Target="../media/image3.png"/><Relationship Id="rId7" Type="http://schemas.openxmlformats.org/officeDocument/2006/relationships/hyperlink" Target="https://thenounproject.com/icon/envelope-5125526/" TargetMode="External"/><Relationship Id="rId12" Type="http://schemas.openxmlformats.org/officeDocument/2006/relationships/image" Target="../media/image14.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12.svg"/><Relationship Id="rId4" Type="http://schemas.openxmlformats.org/officeDocument/2006/relationships/image" Target="../media/image4.sv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hyperlink" Target="https://thenounproject.com/icon/envelope-5125526/" TargetMode="External"/><Relationship Id="rId12" Type="http://schemas.openxmlformats.org/officeDocument/2006/relationships/image" Target="../media/image14.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3.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2.svg"/><Relationship Id="rId4" Type="http://schemas.openxmlformats.org/officeDocument/2006/relationships/image" Target="../media/image4.svg"/><Relationship Id="rId9" Type="http://schemas.openxmlformats.org/officeDocument/2006/relationships/image" Target="../media/image11.png"/><Relationship Id="rId14" Type="http://schemas.openxmlformats.org/officeDocument/2006/relationships/image" Target="../media/image17.sv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hyperlink" Target="https://thenounproject.com/icon/envelope-5125526/" TargetMode="External"/><Relationship Id="rId12" Type="http://schemas.openxmlformats.org/officeDocument/2006/relationships/image" Target="../media/image14.svg"/><Relationship Id="rId17" Type="http://schemas.openxmlformats.org/officeDocument/2006/relationships/image" Target="../media/image18.png"/><Relationship Id="rId2" Type="http://schemas.openxmlformats.org/officeDocument/2006/relationships/notesSlide" Target="../notesSlides/notesSlide6.xml"/><Relationship Id="rId16" Type="http://schemas.openxmlformats.org/officeDocument/2006/relationships/image" Target="../media/image22.svg"/><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3.png"/><Relationship Id="rId5" Type="http://schemas.openxmlformats.org/officeDocument/2006/relationships/image" Target="../media/image8.png"/><Relationship Id="rId15" Type="http://schemas.openxmlformats.org/officeDocument/2006/relationships/image" Target="../media/image21.png"/><Relationship Id="rId10" Type="http://schemas.openxmlformats.org/officeDocument/2006/relationships/image" Target="../media/image12.svg"/><Relationship Id="rId4" Type="http://schemas.openxmlformats.org/officeDocument/2006/relationships/image" Target="../media/image4.svg"/><Relationship Id="rId9" Type="http://schemas.openxmlformats.org/officeDocument/2006/relationships/image" Target="../media/image11.png"/><Relationship Id="rId14" Type="http://schemas.openxmlformats.org/officeDocument/2006/relationships/image" Target="../media/image17.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image" Target="../media/image13.png"/><Relationship Id="rId12" Type="http://schemas.openxmlformats.org/officeDocument/2006/relationships/image" Target="../media/image10.png"/><Relationship Id="rId17" Type="http://schemas.openxmlformats.org/officeDocument/2006/relationships/image" Target="../media/image18.png"/><Relationship Id="rId2" Type="http://schemas.openxmlformats.org/officeDocument/2006/relationships/notesSlide" Target="../notesSlides/notesSlide8.xml"/><Relationship Id="rId16" Type="http://schemas.openxmlformats.org/officeDocument/2006/relationships/image" Target="../media/image22.svg"/><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hyperlink" Target="https://thenounproject.com/icon/envelope-5125526/" TargetMode="External"/><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9.svg"/><Relationship Id="rId4" Type="http://schemas.openxmlformats.org/officeDocument/2006/relationships/image" Target="../media/image4.svg"/><Relationship Id="rId9" Type="http://schemas.openxmlformats.org/officeDocument/2006/relationships/image" Target="../media/image8.png"/><Relationship Id="rId14" Type="http://schemas.openxmlformats.org/officeDocument/2006/relationships/image" Target="../media/image17.svg"/></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72DB-9262-5FDD-7FF6-EA67305511A6}"/>
              </a:ext>
            </a:extLst>
          </p:cNvPr>
          <p:cNvSpPr>
            <a:spLocks noGrp="1"/>
          </p:cNvSpPr>
          <p:nvPr>
            <p:ph type="ctrTitle"/>
          </p:nvPr>
        </p:nvSpPr>
        <p:spPr>
          <a:xfrm>
            <a:off x="1382111" y="465987"/>
            <a:ext cx="9427779" cy="2387600"/>
          </a:xfrm>
        </p:spPr>
        <p:txBody>
          <a:bodyPr>
            <a:normAutofit fontScale="90000"/>
          </a:bodyPr>
          <a:lstStyle/>
          <a:p>
            <a:r>
              <a:rPr lang="en-US" b="1" dirty="0">
                <a:latin typeface="+mn-lt"/>
              </a:rPr>
              <a:t>Private Hierarchical Governance for Encrypted Messaging</a:t>
            </a:r>
          </a:p>
        </p:txBody>
      </p:sp>
      <p:sp>
        <p:nvSpPr>
          <p:cNvPr id="3" name="Subtitle 2">
            <a:extLst>
              <a:ext uri="{FF2B5EF4-FFF2-40B4-BE49-F238E27FC236}">
                <a16:creationId xmlns:a16="http://schemas.microsoft.com/office/drawing/2014/main" id="{FEAC5A8A-D966-B04C-EA44-6CD2BA6E7ACA}"/>
              </a:ext>
            </a:extLst>
          </p:cNvPr>
          <p:cNvSpPr>
            <a:spLocks noGrp="1"/>
          </p:cNvSpPr>
          <p:nvPr>
            <p:ph type="subTitle" idx="1"/>
          </p:nvPr>
        </p:nvSpPr>
        <p:spPr>
          <a:xfrm>
            <a:off x="1524000" y="3602038"/>
            <a:ext cx="9144000" cy="2681821"/>
          </a:xfrm>
        </p:spPr>
        <p:txBody>
          <a:bodyPr vert="horz" lIns="91440" tIns="45720" rIns="91440" bIns="45720" rtlCol="0" anchor="t">
            <a:normAutofit/>
          </a:bodyPr>
          <a:lstStyle/>
          <a:p>
            <a:r>
              <a:rPr lang="en-US" b="1" dirty="0"/>
              <a:t>Armin </a:t>
            </a:r>
            <a:r>
              <a:rPr lang="en-US" b="1" dirty="0" err="1"/>
              <a:t>Namavari</a:t>
            </a:r>
            <a:r>
              <a:rPr lang="en-US" b="1" dirty="0"/>
              <a:t>, </a:t>
            </a:r>
            <a:r>
              <a:rPr lang="en-US" dirty="0"/>
              <a:t>Barry Wang, </a:t>
            </a:r>
            <a:r>
              <a:rPr lang="en-US" dirty="0" err="1"/>
              <a:t>Sanketh</a:t>
            </a:r>
            <a:r>
              <a:rPr lang="en-US" dirty="0"/>
              <a:t> </a:t>
            </a:r>
            <a:r>
              <a:rPr lang="en-US" dirty="0" err="1"/>
              <a:t>Menda</a:t>
            </a:r>
            <a:r>
              <a:rPr lang="en-US" dirty="0"/>
              <a:t>, Ben </a:t>
            </a:r>
            <a:r>
              <a:rPr lang="en-US" dirty="0" err="1"/>
              <a:t>Nassi</a:t>
            </a:r>
            <a:r>
              <a:rPr lang="en-US" dirty="0"/>
              <a:t>,</a:t>
            </a:r>
          </a:p>
          <a:p>
            <a:r>
              <a:rPr lang="en-US" dirty="0" err="1"/>
              <a:t>Nirvan</a:t>
            </a:r>
            <a:r>
              <a:rPr lang="en-US" dirty="0"/>
              <a:t> Tyagi, James </a:t>
            </a:r>
            <a:r>
              <a:rPr lang="en-US" dirty="0" err="1"/>
              <a:t>Grimmelmann</a:t>
            </a:r>
            <a:r>
              <a:rPr lang="en-US" dirty="0"/>
              <a:t>, Amy Zhang, and Tom </a:t>
            </a:r>
            <a:r>
              <a:rPr lang="en-US" dirty="0" err="1"/>
              <a:t>Ristenpart</a:t>
            </a:r>
            <a:endParaRPr lang="en-US" dirty="0">
              <a:cs typeface="Calibri"/>
            </a:endParaRPr>
          </a:p>
          <a:p>
            <a:endParaRPr lang="en-US" dirty="0"/>
          </a:p>
          <a:p>
            <a:endParaRPr lang="en-US" dirty="0"/>
          </a:p>
          <a:p>
            <a:r>
              <a:rPr lang="en-US" dirty="0"/>
              <a:t>RWC 2024</a:t>
            </a:r>
          </a:p>
        </p:txBody>
      </p:sp>
      <p:sp>
        <p:nvSpPr>
          <p:cNvPr id="5" name="Slide Number Placeholder 4">
            <a:extLst>
              <a:ext uri="{FF2B5EF4-FFF2-40B4-BE49-F238E27FC236}">
                <a16:creationId xmlns:a16="http://schemas.microsoft.com/office/drawing/2014/main" id="{B413073D-B67D-3863-BCE5-90C3FF8D98D6}"/>
              </a:ext>
            </a:extLst>
          </p:cNvPr>
          <p:cNvSpPr>
            <a:spLocks noGrp="1"/>
          </p:cNvSpPr>
          <p:nvPr>
            <p:ph type="sldNum" sz="quarter" idx="12"/>
          </p:nvPr>
        </p:nvSpPr>
        <p:spPr/>
        <p:txBody>
          <a:bodyPr/>
          <a:lstStyle/>
          <a:p>
            <a:fld id="{4FA8C06B-DFAE-9945-87E4-2CB4C468309E}" type="slidenum">
              <a:rPr lang="en-US" smtClean="0"/>
              <a:t>1</a:t>
            </a:fld>
            <a:endParaRPr lang="en-US"/>
          </a:p>
        </p:txBody>
      </p:sp>
      <p:pic>
        <p:nvPicPr>
          <p:cNvPr id="4" name="Picture 3">
            <a:extLst>
              <a:ext uri="{FF2B5EF4-FFF2-40B4-BE49-F238E27FC236}">
                <a16:creationId xmlns:a16="http://schemas.microsoft.com/office/drawing/2014/main" id="{6CAABB27-A2D8-0A2F-99DC-239F3814B5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97" y="2007210"/>
            <a:ext cx="1166347" cy="46438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39B7F74B-666E-EF90-0B4E-B3E50099AE6B}"/>
              </a:ext>
            </a:extLst>
          </p:cNvPr>
          <p:cNvPicPr>
            <a:picLocks noChangeAspect="1"/>
          </p:cNvPicPr>
          <p:nvPr/>
        </p:nvPicPr>
        <p:blipFill>
          <a:blip r:embed="rId4"/>
          <a:stretch>
            <a:fillRect/>
          </a:stretch>
        </p:blipFill>
        <p:spPr>
          <a:xfrm>
            <a:off x="1523999" y="5257800"/>
            <a:ext cx="1869973" cy="1259115"/>
          </a:xfrm>
          <a:prstGeom prst="rect">
            <a:avLst/>
          </a:prstGeom>
        </p:spPr>
      </p:pic>
    </p:spTree>
    <p:extLst>
      <p:ext uri="{BB962C8B-B14F-4D97-AF65-F5344CB8AC3E}">
        <p14:creationId xmlns:p14="http://schemas.microsoft.com/office/powerpoint/2010/main" val="66468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81106-71A4-9BE8-D964-9A738FF91C06}"/>
              </a:ext>
            </a:extLst>
          </p:cNvPr>
          <p:cNvSpPr>
            <a:spLocks noGrp="1"/>
          </p:cNvSpPr>
          <p:nvPr>
            <p:ph type="title"/>
          </p:nvPr>
        </p:nvSpPr>
        <p:spPr/>
        <p:txBody>
          <a:bodyPr/>
          <a:lstStyle/>
          <a:p>
            <a:r>
              <a:rPr lang="en-US"/>
              <a:t>Private Hierarchical Governance: How?</a:t>
            </a:r>
            <a:endParaRPr lang="en-US" b="1">
              <a:latin typeface="+mn-lt"/>
            </a:endParaRPr>
          </a:p>
        </p:txBody>
      </p:sp>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10</a:t>
            </a:fld>
            <a:endParaRPr lang="en-US"/>
          </a:p>
        </p:txBody>
      </p:sp>
      <p:sp>
        <p:nvSpPr>
          <p:cNvPr id="12" name="TextBox 11">
            <a:extLst>
              <a:ext uri="{FF2B5EF4-FFF2-40B4-BE49-F238E27FC236}">
                <a16:creationId xmlns:a16="http://schemas.microsoft.com/office/drawing/2014/main" id="{3989147D-3A8F-A292-C6AB-6C4B8AB840C9}"/>
              </a:ext>
            </a:extLst>
          </p:cNvPr>
          <p:cNvSpPr txBox="1"/>
          <p:nvPr/>
        </p:nvSpPr>
        <p:spPr>
          <a:xfrm>
            <a:off x="838200" y="4191000"/>
            <a:ext cx="4073363" cy="1015663"/>
          </a:xfrm>
          <a:prstGeom prst="rect">
            <a:avLst/>
          </a:prstGeom>
          <a:noFill/>
        </p:spPr>
        <p:txBody>
          <a:bodyPr wrap="square" rtlCol="0">
            <a:spAutoFit/>
          </a:bodyPr>
          <a:lstStyle/>
          <a:p>
            <a:r>
              <a:rPr lang="en-US" sz="2000" b="1" dirty="0"/>
              <a:t>Basic approach: </a:t>
            </a:r>
          </a:p>
          <a:p>
            <a:r>
              <a:rPr lang="en-US" sz="2000" dirty="0"/>
              <a:t>Community-level governance logic at the client side</a:t>
            </a:r>
          </a:p>
        </p:txBody>
      </p:sp>
      <p:sp>
        <p:nvSpPr>
          <p:cNvPr id="15" name="TextBox 14">
            <a:extLst>
              <a:ext uri="{FF2B5EF4-FFF2-40B4-BE49-F238E27FC236}">
                <a16:creationId xmlns:a16="http://schemas.microsoft.com/office/drawing/2014/main" id="{1EDC53AE-CFA0-7469-0A2D-32C7C6491BBF}"/>
              </a:ext>
            </a:extLst>
          </p:cNvPr>
          <p:cNvSpPr txBox="1"/>
          <p:nvPr/>
        </p:nvSpPr>
        <p:spPr>
          <a:xfrm>
            <a:off x="835012" y="5472093"/>
            <a:ext cx="9677400" cy="1323439"/>
          </a:xfrm>
          <a:prstGeom prst="rect">
            <a:avLst/>
          </a:prstGeom>
          <a:noFill/>
        </p:spPr>
        <p:txBody>
          <a:bodyPr wrap="square" rtlCol="0">
            <a:spAutoFit/>
          </a:bodyPr>
          <a:lstStyle/>
          <a:p>
            <a:r>
              <a:rPr lang="en-US" sz="2000" b="1" dirty="0"/>
              <a:t>Challenges: </a:t>
            </a:r>
          </a:p>
          <a:p>
            <a:pPr marL="285750" indent="-285750">
              <a:buFont typeface="Arial" panose="020B0604020202020204" pitchFamily="34" charset="0"/>
              <a:buChar char="•"/>
            </a:pPr>
            <a:r>
              <a:rPr lang="en-US" sz="2000" dirty="0"/>
              <a:t>Lots of applications, need custom governance logic approach for each?</a:t>
            </a:r>
          </a:p>
          <a:p>
            <a:pPr marL="285750" indent="-285750">
              <a:buFont typeface="Arial" panose="020B0604020202020204" pitchFamily="34" charset="0"/>
              <a:buChar char="•"/>
            </a:pPr>
            <a:r>
              <a:rPr lang="en-US" sz="2000" dirty="0"/>
              <a:t>Malicious client software that deviates from governance policies?</a:t>
            </a:r>
          </a:p>
          <a:p>
            <a:pPr marL="285750" indent="-285750">
              <a:buFont typeface="Arial" panose="020B0604020202020204" pitchFamily="34" charset="0"/>
              <a:buChar char="•"/>
            </a:pPr>
            <a:r>
              <a:rPr lang="en-US" sz="2000" dirty="0"/>
              <a:t>Retaining performance and scalability of current E2EE messaging?</a:t>
            </a:r>
          </a:p>
        </p:txBody>
      </p:sp>
      <p:sp>
        <p:nvSpPr>
          <p:cNvPr id="54" name="TextBox 53">
            <a:extLst>
              <a:ext uri="{FF2B5EF4-FFF2-40B4-BE49-F238E27FC236}">
                <a16:creationId xmlns:a16="http://schemas.microsoft.com/office/drawing/2014/main" id="{F1EF6D8F-AD86-6E3A-9C3C-C6E623BA9F4E}"/>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pic>
        <p:nvPicPr>
          <p:cNvPr id="55" name="Graphic 54" descr="Server outline">
            <a:extLst>
              <a:ext uri="{FF2B5EF4-FFF2-40B4-BE49-F238E27FC236}">
                <a16:creationId xmlns:a16="http://schemas.microsoft.com/office/drawing/2014/main" id="{B0E5F8F0-BF5E-BA14-F163-E75808F7C55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grpSp>
        <p:nvGrpSpPr>
          <p:cNvPr id="59" name="Group 58">
            <a:extLst>
              <a:ext uri="{FF2B5EF4-FFF2-40B4-BE49-F238E27FC236}">
                <a16:creationId xmlns:a16="http://schemas.microsoft.com/office/drawing/2014/main" id="{D1637797-450E-B079-E737-A9658CABAD45}"/>
              </a:ext>
            </a:extLst>
          </p:cNvPr>
          <p:cNvGrpSpPr/>
          <p:nvPr/>
        </p:nvGrpSpPr>
        <p:grpSpPr>
          <a:xfrm>
            <a:off x="1600200" y="2524561"/>
            <a:ext cx="914400" cy="1351773"/>
            <a:chOff x="1395702" y="4109000"/>
            <a:chExt cx="914400" cy="1351773"/>
          </a:xfrm>
        </p:grpSpPr>
        <p:pic>
          <p:nvPicPr>
            <p:cNvPr id="60" name="Graphic 59" descr="Key with solid fill">
              <a:extLst>
                <a:ext uri="{FF2B5EF4-FFF2-40B4-BE49-F238E27FC236}">
                  <a16:creationId xmlns:a16="http://schemas.microsoft.com/office/drawing/2014/main" id="{7F0BA0E1-4885-AEE6-321A-86B07ED621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61" name="Graphic 60" descr="Smart Phone with solid fill">
              <a:extLst>
                <a:ext uri="{FF2B5EF4-FFF2-40B4-BE49-F238E27FC236}">
                  <a16:creationId xmlns:a16="http://schemas.microsoft.com/office/drawing/2014/main" id="{9A0B9468-1974-EBD5-5873-FC42EFC2F0B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cxnSp>
        <p:nvCxnSpPr>
          <p:cNvPr id="24577" name="Straight Arrow Connector 24576">
            <a:extLst>
              <a:ext uri="{FF2B5EF4-FFF2-40B4-BE49-F238E27FC236}">
                <a16:creationId xmlns:a16="http://schemas.microsoft.com/office/drawing/2014/main" id="{47E1D017-6072-AD8D-A48D-7C3BC828C32D}"/>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24579" name="Straight Arrow Connector 24578">
            <a:extLst>
              <a:ext uri="{FF2B5EF4-FFF2-40B4-BE49-F238E27FC236}">
                <a16:creationId xmlns:a16="http://schemas.microsoft.com/office/drawing/2014/main" id="{FB14FB44-B76A-AE72-F363-A2C4F6460BFD}"/>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24580" name="Group 24579">
            <a:extLst>
              <a:ext uri="{FF2B5EF4-FFF2-40B4-BE49-F238E27FC236}">
                <a16:creationId xmlns:a16="http://schemas.microsoft.com/office/drawing/2014/main" id="{5D0D8F35-2488-9F15-5C6B-81CC549EAC89}"/>
              </a:ext>
            </a:extLst>
          </p:cNvPr>
          <p:cNvGrpSpPr/>
          <p:nvPr/>
        </p:nvGrpSpPr>
        <p:grpSpPr>
          <a:xfrm>
            <a:off x="9664513" y="1143000"/>
            <a:ext cx="914400" cy="1351773"/>
            <a:chOff x="1395702" y="4109000"/>
            <a:chExt cx="914400" cy="1351773"/>
          </a:xfrm>
        </p:grpSpPr>
        <p:pic>
          <p:nvPicPr>
            <p:cNvPr id="24581" name="Graphic 24580" descr="Key with solid fill">
              <a:extLst>
                <a:ext uri="{FF2B5EF4-FFF2-40B4-BE49-F238E27FC236}">
                  <a16:creationId xmlns:a16="http://schemas.microsoft.com/office/drawing/2014/main" id="{72FA6B76-F7BD-FDA4-A6D2-1FCF60BB052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24582" name="Graphic 24581" descr="Smart Phone with solid fill">
              <a:extLst>
                <a:ext uri="{FF2B5EF4-FFF2-40B4-BE49-F238E27FC236}">
                  <a16:creationId xmlns:a16="http://schemas.microsoft.com/office/drawing/2014/main" id="{8FE781A2-9E1B-0912-6729-A7E40431618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grpSp>
        <p:nvGrpSpPr>
          <p:cNvPr id="24583" name="Group 24582">
            <a:extLst>
              <a:ext uri="{FF2B5EF4-FFF2-40B4-BE49-F238E27FC236}">
                <a16:creationId xmlns:a16="http://schemas.microsoft.com/office/drawing/2014/main" id="{C5BD5BB3-F0F3-1746-388C-D58E0FDBAF84}"/>
              </a:ext>
            </a:extLst>
          </p:cNvPr>
          <p:cNvGrpSpPr/>
          <p:nvPr/>
        </p:nvGrpSpPr>
        <p:grpSpPr>
          <a:xfrm>
            <a:off x="9668486" y="3505200"/>
            <a:ext cx="914400" cy="1351773"/>
            <a:chOff x="1395702" y="4109000"/>
            <a:chExt cx="914400" cy="1351773"/>
          </a:xfrm>
        </p:grpSpPr>
        <p:pic>
          <p:nvPicPr>
            <p:cNvPr id="24584" name="Graphic 24583" descr="Key with solid fill">
              <a:extLst>
                <a:ext uri="{FF2B5EF4-FFF2-40B4-BE49-F238E27FC236}">
                  <a16:creationId xmlns:a16="http://schemas.microsoft.com/office/drawing/2014/main" id="{6D73A04C-503A-C32F-44A9-5528AD05877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24585" name="Graphic 24584" descr="Smart Phone with solid fill">
              <a:extLst>
                <a:ext uri="{FF2B5EF4-FFF2-40B4-BE49-F238E27FC236}">
                  <a16:creationId xmlns:a16="http://schemas.microsoft.com/office/drawing/2014/main" id="{21C62E6D-2BEC-B653-E9E5-D581030209D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grpSp>
        <p:nvGrpSpPr>
          <p:cNvPr id="24593" name="Group 24592">
            <a:extLst>
              <a:ext uri="{FF2B5EF4-FFF2-40B4-BE49-F238E27FC236}">
                <a16:creationId xmlns:a16="http://schemas.microsoft.com/office/drawing/2014/main" id="{C76EBB2F-641C-044A-A0F8-63D6FF84BD41}"/>
              </a:ext>
            </a:extLst>
          </p:cNvPr>
          <p:cNvGrpSpPr/>
          <p:nvPr/>
        </p:nvGrpSpPr>
        <p:grpSpPr>
          <a:xfrm>
            <a:off x="2830265" y="2081199"/>
            <a:ext cx="1240144" cy="1151462"/>
            <a:chOff x="4511046" y="1636795"/>
            <a:chExt cx="1240144" cy="1151462"/>
          </a:xfrm>
        </p:grpSpPr>
        <p:grpSp>
          <p:nvGrpSpPr>
            <p:cNvPr id="24594" name="Group 24593">
              <a:extLst>
                <a:ext uri="{FF2B5EF4-FFF2-40B4-BE49-F238E27FC236}">
                  <a16:creationId xmlns:a16="http://schemas.microsoft.com/office/drawing/2014/main" id="{C611EED8-6410-78A9-249B-7D0900243594}"/>
                </a:ext>
              </a:extLst>
            </p:cNvPr>
            <p:cNvGrpSpPr/>
            <p:nvPr/>
          </p:nvGrpSpPr>
          <p:grpSpPr>
            <a:xfrm>
              <a:off x="4511046" y="1636795"/>
              <a:ext cx="1240144" cy="1151462"/>
              <a:chOff x="2790314" y="2277538"/>
              <a:chExt cx="1240144" cy="1151462"/>
            </a:xfrm>
          </p:grpSpPr>
          <p:pic>
            <p:nvPicPr>
              <p:cNvPr id="24598" name="Graphic 24597" descr="Lock with solid fill">
                <a:extLst>
                  <a:ext uri="{FF2B5EF4-FFF2-40B4-BE49-F238E27FC236}">
                    <a16:creationId xmlns:a16="http://schemas.microsoft.com/office/drawing/2014/main" id="{FD41A5AB-883D-0682-A6F2-A5F026FC0E4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790314" y="2277538"/>
                <a:ext cx="574123" cy="574123"/>
              </a:xfrm>
              <a:prstGeom prst="rect">
                <a:avLst/>
              </a:prstGeom>
            </p:spPr>
          </p:pic>
          <p:pic>
            <p:nvPicPr>
              <p:cNvPr id="24599" name="Picture 2" descr="envelope icon">
                <a:hlinkClick r:id="rId11" tooltip="envelope icon"/>
                <a:extLst>
                  <a:ext uri="{FF2B5EF4-FFF2-40B4-BE49-F238E27FC236}">
                    <a16:creationId xmlns:a16="http://schemas.microsoft.com/office/drawing/2014/main" id="{1DEC690D-831D-47AB-2728-0EFEBDBCE57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595" name="Group 24594">
              <a:extLst>
                <a:ext uri="{FF2B5EF4-FFF2-40B4-BE49-F238E27FC236}">
                  <a16:creationId xmlns:a16="http://schemas.microsoft.com/office/drawing/2014/main" id="{29E02382-C6ED-2883-92D7-CCE5C212EF99}"/>
                </a:ext>
              </a:extLst>
            </p:cNvPr>
            <p:cNvGrpSpPr/>
            <p:nvPr/>
          </p:nvGrpSpPr>
          <p:grpSpPr>
            <a:xfrm>
              <a:off x="4958100" y="1981273"/>
              <a:ext cx="658025" cy="658025"/>
              <a:chOff x="4855128" y="1381703"/>
              <a:chExt cx="658025" cy="658025"/>
            </a:xfrm>
          </p:grpSpPr>
          <p:sp>
            <p:nvSpPr>
              <p:cNvPr id="24596" name="Oval 24595">
                <a:extLst>
                  <a:ext uri="{FF2B5EF4-FFF2-40B4-BE49-F238E27FC236}">
                    <a16:creationId xmlns:a16="http://schemas.microsoft.com/office/drawing/2014/main" id="{9A2B0420-83BC-726A-232C-5E6F987D9D5D}"/>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597" name="Graphic 24596" descr="Danger with solid fill">
                <a:extLst>
                  <a:ext uri="{FF2B5EF4-FFF2-40B4-BE49-F238E27FC236}">
                    <a16:creationId xmlns:a16="http://schemas.microsoft.com/office/drawing/2014/main" id="{248D5C28-AFF3-7DE4-FEF5-C62A58F0452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sp>
        <p:nvSpPr>
          <p:cNvPr id="24601" name="TextBox 24600">
            <a:extLst>
              <a:ext uri="{FF2B5EF4-FFF2-40B4-BE49-F238E27FC236}">
                <a16:creationId xmlns:a16="http://schemas.microsoft.com/office/drawing/2014/main" id="{37C8E98E-F407-999D-BBE6-70FF4A70FF8E}"/>
              </a:ext>
            </a:extLst>
          </p:cNvPr>
          <p:cNvSpPr txBox="1"/>
          <p:nvPr/>
        </p:nvSpPr>
        <p:spPr>
          <a:xfrm>
            <a:off x="1053884" y="3429000"/>
            <a:ext cx="317716" cy="369332"/>
          </a:xfrm>
          <a:prstGeom prst="rect">
            <a:avLst/>
          </a:prstGeom>
          <a:noFill/>
        </p:spPr>
        <p:txBody>
          <a:bodyPr wrap="none" rtlCol="0">
            <a:spAutoFit/>
          </a:bodyPr>
          <a:lstStyle/>
          <a:p>
            <a:r>
              <a:rPr lang="en-US"/>
              <a:t>A</a:t>
            </a:r>
          </a:p>
        </p:txBody>
      </p:sp>
      <p:sp>
        <p:nvSpPr>
          <p:cNvPr id="24602" name="TextBox 24601">
            <a:extLst>
              <a:ext uri="{FF2B5EF4-FFF2-40B4-BE49-F238E27FC236}">
                <a16:creationId xmlns:a16="http://schemas.microsoft.com/office/drawing/2014/main" id="{8DDDFF55-DC1D-5568-9552-5E2B6EBD28B7}"/>
              </a:ext>
            </a:extLst>
          </p:cNvPr>
          <p:cNvSpPr txBox="1"/>
          <p:nvPr/>
        </p:nvSpPr>
        <p:spPr>
          <a:xfrm>
            <a:off x="10603881" y="3874025"/>
            <a:ext cx="317716" cy="369332"/>
          </a:xfrm>
          <a:prstGeom prst="rect">
            <a:avLst/>
          </a:prstGeom>
          <a:noFill/>
        </p:spPr>
        <p:txBody>
          <a:bodyPr wrap="none" rtlCol="0">
            <a:spAutoFit/>
          </a:bodyPr>
          <a:lstStyle/>
          <a:p>
            <a:r>
              <a:rPr lang="en-US"/>
              <a:t>B</a:t>
            </a:r>
          </a:p>
        </p:txBody>
      </p:sp>
      <p:sp>
        <p:nvSpPr>
          <p:cNvPr id="24603" name="TextBox 24602">
            <a:extLst>
              <a:ext uri="{FF2B5EF4-FFF2-40B4-BE49-F238E27FC236}">
                <a16:creationId xmlns:a16="http://schemas.microsoft.com/office/drawing/2014/main" id="{F80E9491-9567-8171-6C86-E9FABD8C807D}"/>
              </a:ext>
            </a:extLst>
          </p:cNvPr>
          <p:cNvSpPr txBox="1"/>
          <p:nvPr/>
        </p:nvSpPr>
        <p:spPr>
          <a:xfrm>
            <a:off x="10578884" y="1459468"/>
            <a:ext cx="625492" cy="369332"/>
          </a:xfrm>
          <a:prstGeom prst="rect">
            <a:avLst/>
          </a:prstGeom>
          <a:noFill/>
        </p:spPr>
        <p:txBody>
          <a:bodyPr wrap="none" rtlCol="0">
            <a:spAutoFit/>
          </a:bodyPr>
          <a:lstStyle/>
          <a:p>
            <a:r>
              <a:rPr lang="en-US"/>
              <a:t>Mod</a:t>
            </a:r>
          </a:p>
        </p:txBody>
      </p:sp>
      <p:grpSp>
        <p:nvGrpSpPr>
          <p:cNvPr id="24614" name="Group 24613">
            <a:extLst>
              <a:ext uri="{FF2B5EF4-FFF2-40B4-BE49-F238E27FC236}">
                <a16:creationId xmlns:a16="http://schemas.microsoft.com/office/drawing/2014/main" id="{049DFC6A-80C0-0578-508C-79F9044A9E0F}"/>
              </a:ext>
            </a:extLst>
          </p:cNvPr>
          <p:cNvGrpSpPr/>
          <p:nvPr/>
        </p:nvGrpSpPr>
        <p:grpSpPr>
          <a:xfrm>
            <a:off x="8763000" y="1092285"/>
            <a:ext cx="1200605" cy="513749"/>
            <a:chOff x="6919229" y="4038600"/>
            <a:chExt cx="1200605" cy="513749"/>
          </a:xfrm>
        </p:grpSpPr>
        <p:sp>
          <p:nvSpPr>
            <p:cNvPr id="24615" name="Rounded Rectangle 24614">
              <a:extLst>
                <a:ext uri="{FF2B5EF4-FFF2-40B4-BE49-F238E27FC236}">
                  <a16:creationId xmlns:a16="http://schemas.microsoft.com/office/drawing/2014/main" id="{7D6072BA-FEFB-0C57-9CBD-98BEE300FD6F}"/>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24616" name="Group 24615">
              <a:extLst>
                <a:ext uri="{FF2B5EF4-FFF2-40B4-BE49-F238E27FC236}">
                  <a16:creationId xmlns:a16="http://schemas.microsoft.com/office/drawing/2014/main" id="{FDE39067-141B-C63E-88AF-7FCA2FC6B7F7}"/>
                </a:ext>
              </a:extLst>
            </p:cNvPr>
            <p:cNvGrpSpPr/>
            <p:nvPr/>
          </p:nvGrpSpPr>
          <p:grpSpPr>
            <a:xfrm>
              <a:off x="7543800" y="4038600"/>
              <a:ext cx="458397" cy="470244"/>
              <a:chOff x="4855128" y="1381703"/>
              <a:chExt cx="658025" cy="658025"/>
            </a:xfrm>
          </p:grpSpPr>
          <p:sp>
            <p:nvSpPr>
              <p:cNvPr id="24617" name="Oval 24616">
                <a:extLst>
                  <a:ext uri="{FF2B5EF4-FFF2-40B4-BE49-F238E27FC236}">
                    <a16:creationId xmlns:a16="http://schemas.microsoft.com/office/drawing/2014/main" id="{9B47A454-90F9-BCBB-42CA-FA2CC24140EB}"/>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18" name="Graphic 24617" descr="Danger with solid fill">
                <a:extLst>
                  <a:ext uri="{FF2B5EF4-FFF2-40B4-BE49-F238E27FC236}">
                    <a16:creationId xmlns:a16="http://schemas.microsoft.com/office/drawing/2014/main" id="{0ADAA18C-ECAF-CF48-09AA-D780597E1A2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4619" name="Group 24618">
            <a:extLst>
              <a:ext uri="{FF2B5EF4-FFF2-40B4-BE49-F238E27FC236}">
                <a16:creationId xmlns:a16="http://schemas.microsoft.com/office/drawing/2014/main" id="{F86773A8-59E1-ECB6-75F6-DDEF5B513C31}"/>
              </a:ext>
            </a:extLst>
          </p:cNvPr>
          <p:cNvGrpSpPr/>
          <p:nvPr/>
        </p:nvGrpSpPr>
        <p:grpSpPr>
          <a:xfrm>
            <a:off x="8740303" y="4051374"/>
            <a:ext cx="1200605" cy="513749"/>
            <a:chOff x="6919229" y="4038600"/>
            <a:chExt cx="1200605" cy="513749"/>
          </a:xfrm>
        </p:grpSpPr>
        <p:sp>
          <p:nvSpPr>
            <p:cNvPr id="24620" name="Rounded Rectangle 24619">
              <a:extLst>
                <a:ext uri="{FF2B5EF4-FFF2-40B4-BE49-F238E27FC236}">
                  <a16:creationId xmlns:a16="http://schemas.microsoft.com/office/drawing/2014/main" id="{257A1F75-5DDD-9898-C37B-FF1A7BC054E0}"/>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24621" name="Group 24620">
              <a:extLst>
                <a:ext uri="{FF2B5EF4-FFF2-40B4-BE49-F238E27FC236}">
                  <a16:creationId xmlns:a16="http://schemas.microsoft.com/office/drawing/2014/main" id="{43808002-1565-9EE9-2030-DEEC520740D4}"/>
                </a:ext>
              </a:extLst>
            </p:cNvPr>
            <p:cNvGrpSpPr/>
            <p:nvPr/>
          </p:nvGrpSpPr>
          <p:grpSpPr>
            <a:xfrm>
              <a:off x="7543800" y="4038600"/>
              <a:ext cx="458397" cy="470244"/>
              <a:chOff x="4855128" y="1381703"/>
              <a:chExt cx="658025" cy="658025"/>
            </a:xfrm>
          </p:grpSpPr>
          <p:sp>
            <p:nvSpPr>
              <p:cNvPr id="24622" name="Oval 24621">
                <a:extLst>
                  <a:ext uri="{FF2B5EF4-FFF2-40B4-BE49-F238E27FC236}">
                    <a16:creationId xmlns:a16="http://schemas.microsoft.com/office/drawing/2014/main" id="{F4AF4BD0-68D4-39BF-754E-ABF0E73C46D8}"/>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23" name="Graphic 24622" descr="Danger with solid fill">
                <a:extLst>
                  <a:ext uri="{FF2B5EF4-FFF2-40B4-BE49-F238E27FC236}">
                    <a16:creationId xmlns:a16="http://schemas.microsoft.com/office/drawing/2014/main" id="{D724ABBD-E1F7-CAB8-2D7A-34057321566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4624" name="Group 24623">
            <a:extLst>
              <a:ext uri="{FF2B5EF4-FFF2-40B4-BE49-F238E27FC236}">
                <a16:creationId xmlns:a16="http://schemas.microsoft.com/office/drawing/2014/main" id="{9C37EE0B-B2EF-8E04-63DC-A9F47F631388}"/>
              </a:ext>
            </a:extLst>
          </p:cNvPr>
          <p:cNvGrpSpPr/>
          <p:nvPr/>
        </p:nvGrpSpPr>
        <p:grpSpPr>
          <a:xfrm>
            <a:off x="2085409" y="3085673"/>
            <a:ext cx="1200605" cy="513749"/>
            <a:chOff x="6919229" y="4038600"/>
            <a:chExt cx="1200605" cy="513749"/>
          </a:xfrm>
        </p:grpSpPr>
        <p:sp>
          <p:nvSpPr>
            <p:cNvPr id="24625" name="Rounded Rectangle 24624">
              <a:extLst>
                <a:ext uri="{FF2B5EF4-FFF2-40B4-BE49-F238E27FC236}">
                  <a16:creationId xmlns:a16="http://schemas.microsoft.com/office/drawing/2014/main" id="{76FE36C1-C192-B943-80A7-4D8FD72BC483}"/>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24626" name="Group 24625">
              <a:extLst>
                <a:ext uri="{FF2B5EF4-FFF2-40B4-BE49-F238E27FC236}">
                  <a16:creationId xmlns:a16="http://schemas.microsoft.com/office/drawing/2014/main" id="{5C76B7F8-445E-0886-13B2-FB83A2D5E13E}"/>
                </a:ext>
              </a:extLst>
            </p:cNvPr>
            <p:cNvGrpSpPr/>
            <p:nvPr/>
          </p:nvGrpSpPr>
          <p:grpSpPr>
            <a:xfrm>
              <a:off x="7543800" y="4038600"/>
              <a:ext cx="458397" cy="470244"/>
              <a:chOff x="4855128" y="1381703"/>
              <a:chExt cx="658025" cy="658025"/>
            </a:xfrm>
          </p:grpSpPr>
          <p:sp>
            <p:nvSpPr>
              <p:cNvPr id="24627" name="Oval 24626">
                <a:extLst>
                  <a:ext uri="{FF2B5EF4-FFF2-40B4-BE49-F238E27FC236}">
                    <a16:creationId xmlns:a16="http://schemas.microsoft.com/office/drawing/2014/main" id="{4E0AFBE7-2729-602D-0196-6B970C7CF074}"/>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28" name="Graphic 24627" descr="Danger with solid fill">
                <a:extLst>
                  <a:ext uri="{FF2B5EF4-FFF2-40B4-BE49-F238E27FC236}">
                    <a16:creationId xmlns:a16="http://schemas.microsoft.com/office/drawing/2014/main" id="{7DB9674C-E0BC-C4AC-E61C-6F1D7CC03442}"/>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pic>
        <p:nvPicPr>
          <p:cNvPr id="4" name="Graphic 3" descr="Single gear with solid fill">
            <a:extLst>
              <a:ext uri="{FF2B5EF4-FFF2-40B4-BE49-F238E27FC236}">
                <a16:creationId xmlns:a16="http://schemas.microsoft.com/office/drawing/2014/main" id="{FEF8DC29-CA58-3774-AEF9-24911C086EB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884824" y="2297096"/>
            <a:ext cx="691806" cy="697100"/>
          </a:xfrm>
          <a:prstGeom prst="rect">
            <a:avLst/>
          </a:prstGeom>
        </p:spPr>
      </p:pic>
      <p:pic>
        <p:nvPicPr>
          <p:cNvPr id="8" name="Graphic 7" descr="Single gear with solid fill">
            <a:extLst>
              <a:ext uri="{FF2B5EF4-FFF2-40B4-BE49-F238E27FC236}">
                <a16:creationId xmlns:a16="http://schemas.microsoft.com/office/drawing/2014/main" id="{BAD204D6-52D8-0A0D-6521-D58283D48C7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976357" y="934850"/>
            <a:ext cx="691806" cy="697100"/>
          </a:xfrm>
          <a:prstGeom prst="rect">
            <a:avLst/>
          </a:prstGeom>
        </p:spPr>
      </p:pic>
      <p:pic>
        <p:nvPicPr>
          <p:cNvPr id="9" name="Graphic 8" descr="Single gear with solid fill">
            <a:extLst>
              <a:ext uri="{FF2B5EF4-FFF2-40B4-BE49-F238E27FC236}">
                <a16:creationId xmlns:a16="http://schemas.microsoft.com/office/drawing/2014/main" id="{703EDCCB-0E02-3050-6F7E-DDBE5118907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976357" y="3297050"/>
            <a:ext cx="691806" cy="697100"/>
          </a:xfrm>
          <a:prstGeom prst="rect">
            <a:avLst/>
          </a:prstGeom>
        </p:spPr>
      </p:pic>
      <p:pic>
        <p:nvPicPr>
          <p:cNvPr id="24630" name="Picture 24629">
            <a:extLst>
              <a:ext uri="{FF2B5EF4-FFF2-40B4-BE49-F238E27FC236}">
                <a16:creationId xmlns:a16="http://schemas.microsoft.com/office/drawing/2014/main" id="{557F4514-D1AB-06CB-DE35-E0EC67B00408}"/>
              </a:ext>
            </a:extLst>
          </p:cNvPr>
          <p:cNvPicPr>
            <a:picLocks noChangeAspect="1"/>
          </p:cNvPicPr>
          <p:nvPr/>
        </p:nvPicPr>
        <p:blipFill>
          <a:blip r:embed="rId17"/>
          <a:stretch>
            <a:fillRect/>
          </a:stretch>
        </p:blipFill>
        <p:spPr>
          <a:xfrm>
            <a:off x="556441" y="2363201"/>
            <a:ext cx="1099061" cy="1099061"/>
          </a:xfrm>
          <a:prstGeom prst="rect">
            <a:avLst/>
          </a:prstGeom>
        </p:spPr>
      </p:pic>
      <p:grpSp>
        <p:nvGrpSpPr>
          <p:cNvPr id="3" name="Group 2">
            <a:extLst>
              <a:ext uri="{FF2B5EF4-FFF2-40B4-BE49-F238E27FC236}">
                <a16:creationId xmlns:a16="http://schemas.microsoft.com/office/drawing/2014/main" id="{32A9DE83-D73D-5010-A8F8-E8C4D7AA3CA4}"/>
              </a:ext>
            </a:extLst>
          </p:cNvPr>
          <p:cNvGrpSpPr/>
          <p:nvPr/>
        </p:nvGrpSpPr>
        <p:grpSpPr>
          <a:xfrm>
            <a:off x="11457775" y="2770975"/>
            <a:ext cx="658025" cy="658025"/>
            <a:chOff x="4855128" y="1381703"/>
            <a:chExt cx="658025" cy="658025"/>
          </a:xfrm>
        </p:grpSpPr>
        <p:sp>
          <p:nvSpPr>
            <p:cNvPr id="5" name="Oval 4">
              <a:extLst>
                <a:ext uri="{FF2B5EF4-FFF2-40B4-BE49-F238E27FC236}">
                  <a16:creationId xmlns:a16="http://schemas.microsoft.com/office/drawing/2014/main" id="{4E77F862-3E95-5946-2E8C-3E80CFEF51C4}"/>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Danger with solid fill">
              <a:extLst>
                <a:ext uri="{FF2B5EF4-FFF2-40B4-BE49-F238E27FC236}">
                  <a16:creationId xmlns:a16="http://schemas.microsoft.com/office/drawing/2014/main" id="{DADF6E7A-3BBA-A152-B0EF-E42C4DEE024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sp>
        <p:nvSpPr>
          <p:cNvPr id="7" name="Freeform 6">
            <a:extLst>
              <a:ext uri="{FF2B5EF4-FFF2-40B4-BE49-F238E27FC236}">
                <a16:creationId xmlns:a16="http://schemas.microsoft.com/office/drawing/2014/main" id="{6E6B26FE-C81D-92A2-3F7D-23699CC98DC6}"/>
              </a:ext>
            </a:extLst>
          </p:cNvPr>
          <p:cNvSpPr/>
          <p:nvPr/>
        </p:nvSpPr>
        <p:spPr>
          <a:xfrm>
            <a:off x="6400800" y="1838036"/>
            <a:ext cx="4956188" cy="3787040"/>
          </a:xfrm>
          <a:custGeom>
            <a:avLst/>
            <a:gdLst>
              <a:gd name="connsiteX0" fmla="*/ 4027055 w 4956188"/>
              <a:gd name="connsiteY0" fmla="*/ 0 h 3787040"/>
              <a:gd name="connsiteX1" fmla="*/ 4839855 w 4956188"/>
              <a:gd name="connsiteY1" fmla="*/ 1117600 h 3787040"/>
              <a:gd name="connsiteX2" fmla="*/ 4876800 w 4956188"/>
              <a:gd name="connsiteY2" fmla="*/ 2419928 h 3787040"/>
              <a:gd name="connsiteX3" fmla="*/ 4137891 w 4956188"/>
              <a:gd name="connsiteY3" fmla="*/ 3334328 h 3787040"/>
              <a:gd name="connsiteX4" fmla="*/ 1597891 w 4956188"/>
              <a:gd name="connsiteY4" fmla="*/ 3786909 h 3787040"/>
              <a:gd name="connsiteX5" fmla="*/ 0 w 4956188"/>
              <a:gd name="connsiteY5" fmla="*/ 3371273 h 378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6188" h="3787040">
                <a:moveTo>
                  <a:pt x="4027055" y="0"/>
                </a:moveTo>
                <a:cubicBezTo>
                  <a:pt x="4362643" y="357139"/>
                  <a:pt x="4698231" y="714279"/>
                  <a:pt x="4839855" y="1117600"/>
                </a:cubicBezTo>
                <a:cubicBezTo>
                  <a:pt x="4981479" y="1520921"/>
                  <a:pt x="4993794" y="2050473"/>
                  <a:pt x="4876800" y="2419928"/>
                </a:cubicBezTo>
                <a:cubicBezTo>
                  <a:pt x="4759806" y="2789383"/>
                  <a:pt x="4684376" y="3106498"/>
                  <a:pt x="4137891" y="3334328"/>
                </a:cubicBezTo>
                <a:cubicBezTo>
                  <a:pt x="3591406" y="3562158"/>
                  <a:pt x="2287539" y="3780752"/>
                  <a:pt x="1597891" y="3786909"/>
                </a:cubicBezTo>
                <a:cubicBezTo>
                  <a:pt x="908243" y="3793066"/>
                  <a:pt x="454121" y="3582169"/>
                  <a:pt x="0" y="3371273"/>
                </a:cubicBezTo>
              </a:path>
            </a:pathLst>
          </a:custGeom>
          <a:noFill/>
          <a:ln w="38100">
            <a:prstDash val="dash"/>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E1D2CFE1-C760-4A56-DE8A-31465DF13C5E}"/>
              </a:ext>
            </a:extLst>
          </p:cNvPr>
          <p:cNvSpPr/>
          <p:nvPr/>
        </p:nvSpPr>
        <p:spPr>
          <a:xfrm>
            <a:off x="6188997" y="1866900"/>
            <a:ext cx="3526503" cy="1765300"/>
          </a:xfrm>
          <a:custGeom>
            <a:avLst/>
            <a:gdLst>
              <a:gd name="connsiteX0" fmla="*/ 3526503 w 3526503"/>
              <a:gd name="connsiteY0" fmla="*/ 1765300 h 1765300"/>
              <a:gd name="connsiteX1" fmla="*/ 224503 w 3526503"/>
              <a:gd name="connsiteY1" fmla="*/ 1320800 h 1765300"/>
              <a:gd name="connsiteX2" fmla="*/ 580103 w 3526503"/>
              <a:gd name="connsiteY2" fmla="*/ 825500 h 1765300"/>
              <a:gd name="connsiteX3" fmla="*/ 2878803 w 3526503"/>
              <a:gd name="connsiteY3" fmla="*/ 0 h 1765300"/>
            </a:gdLst>
            <a:ahLst/>
            <a:cxnLst>
              <a:cxn ang="0">
                <a:pos x="connsiteX0" y="connsiteY0"/>
              </a:cxn>
              <a:cxn ang="0">
                <a:pos x="connsiteX1" y="connsiteY1"/>
              </a:cxn>
              <a:cxn ang="0">
                <a:pos x="connsiteX2" y="connsiteY2"/>
              </a:cxn>
              <a:cxn ang="0">
                <a:pos x="connsiteX3" y="connsiteY3"/>
              </a:cxn>
            </a:cxnLst>
            <a:rect l="l" t="t" r="r" b="b"/>
            <a:pathLst>
              <a:path w="3526503" h="1765300">
                <a:moveTo>
                  <a:pt x="3526503" y="1765300"/>
                </a:moveTo>
                <a:cubicBezTo>
                  <a:pt x="2121036" y="1621366"/>
                  <a:pt x="715570" y="1477433"/>
                  <a:pt x="224503" y="1320800"/>
                </a:cubicBezTo>
                <a:cubicBezTo>
                  <a:pt x="-266564" y="1164167"/>
                  <a:pt x="137720" y="1045633"/>
                  <a:pt x="580103" y="825500"/>
                </a:cubicBezTo>
                <a:cubicBezTo>
                  <a:pt x="1022486" y="605367"/>
                  <a:pt x="1950644" y="302683"/>
                  <a:pt x="2878803" y="0"/>
                </a:cubicBezTo>
              </a:path>
            </a:pathLst>
          </a:custGeom>
          <a:noFill/>
          <a:ln w="38100">
            <a:prstDash val="dash"/>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9DBA8DA-02DF-6520-87E1-DD465D520019}"/>
              </a:ext>
            </a:extLst>
          </p:cNvPr>
          <p:cNvGrpSpPr/>
          <p:nvPr/>
        </p:nvGrpSpPr>
        <p:grpSpPr>
          <a:xfrm>
            <a:off x="6477000" y="1447800"/>
            <a:ext cx="1652765" cy="972614"/>
            <a:chOff x="4384273" y="1585914"/>
            <a:chExt cx="1652765" cy="972614"/>
          </a:xfrm>
        </p:grpSpPr>
        <p:pic>
          <p:nvPicPr>
            <p:cNvPr id="14" name="Graphic 13" descr="Lock with solid fill">
              <a:extLst>
                <a:ext uri="{FF2B5EF4-FFF2-40B4-BE49-F238E27FC236}">
                  <a16:creationId xmlns:a16="http://schemas.microsoft.com/office/drawing/2014/main" id="{44072AEA-3B33-3BD5-825C-CDAB384F04A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84273" y="1585914"/>
              <a:ext cx="574123" cy="574123"/>
            </a:xfrm>
            <a:prstGeom prst="rect">
              <a:avLst/>
            </a:prstGeom>
          </p:spPr>
        </p:pic>
        <p:grpSp>
          <p:nvGrpSpPr>
            <p:cNvPr id="16" name="Group 15">
              <a:extLst>
                <a:ext uri="{FF2B5EF4-FFF2-40B4-BE49-F238E27FC236}">
                  <a16:creationId xmlns:a16="http://schemas.microsoft.com/office/drawing/2014/main" id="{00AE13AF-AF81-91D3-550E-6701DC0C2409}"/>
                </a:ext>
              </a:extLst>
            </p:cNvPr>
            <p:cNvGrpSpPr/>
            <p:nvPr/>
          </p:nvGrpSpPr>
          <p:grpSpPr>
            <a:xfrm>
              <a:off x="5130701" y="1900503"/>
              <a:ext cx="906337" cy="658025"/>
              <a:chOff x="5027729" y="1300933"/>
              <a:chExt cx="906337" cy="658025"/>
            </a:xfrm>
          </p:grpSpPr>
          <p:sp>
            <p:nvSpPr>
              <p:cNvPr id="17" name="Oval 16">
                <a:extLst>
                  <a:ext uri="{FF2B5EF4-FFF2-40B4-BE49-F238E27FC236}">
                    <a16:creationId xmlns:a16="http://schemas.microsoft.com/office/drawing/2014/main" id="{85879F57-4843-874D-B107-BA0BBAB0AED5}"/>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Danger with solid fill">
                <a:extLst>
                  <a:ext uri="{FF2B5EF4-FFF2-40B4-BE49-F238E27FC236}">
                    <a16:creationId xmlns:a16="http://schemas.microsoft.com/office/drawing/2014/main" id="{0E3B144B-9386-62A9-76D9-F8CD6587BECA}"/>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76041" y="1300933"/>
                <a:ext cx="658025" cy="658025"/>
              </a:xfrm>
              <a:prstGeom prst="rect">
                <a:avLst/>
              </a:prstGeom>
            </p:spPr>
          </p:pic>
        </p:grpSp>
      </p:grpSp>
      <p:pic>
        <p:nvPicPr>
          <p:cNvPr id="19" name="Graphic 18" descr="Judge female with solid fill">
            <a:extLst>
              <a:ext uri="{FF2B5EF4-FFF2-40B4-BE49-F238E27FC236}">
                <a16:creationId xmlns:a16="http://schemas.microsoft.com/office/drawing/2014/main" id="{67C2AFD1-3891-100C-269F-95655085C46E}"/>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5029200" y="4127809"/>
            <a:ext cx="1106992" cy="1091903"/>
          </a:xfrm>
          <a:prstGeom prst="rect">
            <a:avLst/>
          </a:prstGeom>
        </p:spPr>
      </p:pic>
      <p:sp>
        <p:nvSpPr>
          <p:cNvPr id="20" name="TextBox 19">
            <a:extLst>
              <a:ext uri="{FF2B5EF4-FFF2-40B4-BE49-F238E27FC236}">
                <a16:creationId xmlns:a16="http://schemas.microsoft.com/office/drawing/2014/main" id="{7F07D77A-1A33-A881-2C2E-AED81154208D}"/>
              </a:ext>
            </a:extLst>
          </p:cNvPr>
          <p:cNvSpPr txBox="1"/>
          <p:nvPr/>
        </p:nvSpPr>
        <p:spPr>
          <a:xfrm>
            <a:off x="5029200" y="5221069"/>
            <a:ext cx="1294522" cy="646331"/>
          </a:xfrm>
          <a:prstGeom prst="rect">
            <a:avLst/>
          </a:prstGeom>
          <a:noFill/>
        </p:spPr>
        <p:txBody>
          <a:bodyPr wrap="none" lIns="91440" tIns="45720" rIns="91440" bIns="45720" rtlCol="0" anchor="t">
            <a:spAutoFit/>
          </a:bodyPr>
          <a:lstStyle/>
          <a:p>
            <a:r>
              <a:rPr lang="en-US" b="1" dirty="0"/>
              <a:t>Platform </a:t>
            </a:r>
          </a:p>
          <a:p>
            <a:r>
              <a:rPr lang="en-US" b="1" dirty="0"/>
              <a:t>moderators</a:t>
            </a:r>
          </a:p>
        </p:txBody>
      </p:sp>
      <p:grpSp>
        <p:nvGrpSpPr>
          <p:cNvPr id="21" name="Group 20">
            <a:extLst>
              <a:ext uri="{FF2B5EF4-FFF2-40B4-BE49-F238E27FC236}">
                <a16:creationId xmlns:a16="http://schemas.microsoft.com/office/drawing/2014/main" id="{3A5BBE26-7FAC-01D3-2730-45EE72D3A1DE}"/>
              </a:ext>
            </a:extLst>
          </p:cNvPr>
          <p:cNvGrpSpPr/>
          <p:nvPr/>
        </p:nvGrpSpPr>
        <p:grpSpPr>
          <a:xfrm>
            <a:off x="6898833" y="3651877"/>
            <a:ext cx="1240144" cy="1151462"/>
            <a:chOff x="4511046" y="1636795"/>
            <a:chExt cx="1240144" cy="1151462"/>
          </a:xfrm>
        </p:grpSpPr>
        <p:grpSp>
          <p:nvGrpSpPr>
            <p:cNvPr id="22" name="Group 21">
              <a:extLst>
                <a:ext uri="{FF2B5EF4-FFF2-40B4-BE49-F238E27FC236}">
                  <a16:creationId xmlns:a16="http://schemas.microsoft.com/office/drawing/2014/main" id="{A855B4F8-70F8-29B4-59D6-4053C0B0D8D4}"/>
                </a:ext>
              </a:extLst>
            </p:cNvPr>
            <p:cNvGrpSpPr/>
            <p:nvPr/>
          </p:nvGrpSpPr>
          <p:grpSpPr>
            <a:xfrm>
              <a:off x="4511046" y="1636795"/>
              <a:ext cx="1240144" cy="1151462"/>
              <a:chOff x="2790314" y="2277538"/>
              <a:chExt cx="1240144" cy="1151462"/>
            </a:xfrm>
          </p:grpSpPr>
          <p:pic>
            <p:nvPicPr>
              <p:cNvPr id="26" name="Graphic 25" descr="Lock with solid fill">
                <a:extLst>
                  <a:ext uri="{FF2B5EF4-FFF2-40B4-BE49-F238E27FC236}">
                    <a16:creationId xmlns:a16="http://schemas.microsoft.com/office/drawing/2014/main" id="{CAE9967C-1655-AA42-A725-1B4F6E6C052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790314" y="2277538"/>
                <a:ext cx="574123" cy="574123"/>
              </a:xfrm>
              <a:prstGeom prst="rect">
                <a:avLst/>
              </a:prstGeom>
            </p:spPr>
          </p:pic>
          <p:pic>
            <p:nvPicPr>
              <p:cNvPr id="27" name="Picture 2" descr="envelope icon">
                <a:hlinkClick r:id="rId11" tooltip="envelope icon"/>
                <a:extLst>
                  <a:ext uri="{FF2B5EF4-FFF2-40B4-BE49-F238E27FC236}">
                    <a16:creationId xmlns:a16="http://schemas.microsoft.com/office/drawing/2014/main" id="{55AB728B-76AD-75C8-2C55-43F642474BD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 name="Group 22">
              <a:extLst>
                <a:ext uri="{FF2B5EF4-FFF2-40B4-BE49-F238E27FC236}">
                  <a16:creationId xmlns:a16="http://schemas.microsoft.com/office/drawing/2014/main" id="{FA15C451-9572-10A1-EB95-031ED3FF0AE6}"/>
                </a:ext>
              </a:extLst>
            </p:cNvPr>
            <p:cNvGrpSpPr/>
            <p:nvPr/>
          </p:nvGrpSpPr>
          <p:grpSpPr>
            <a:xfrm>
              <a:off x="4958100" y="1981273"/>
              <a:ext cx="658025" cy="658025"/>
              <a:chOff x="4855128" y="1381703"/>
              <a:chExt cx="658025" cy="658025"/>
            </a:xfrm>
          </p:grpSpPr>
          <p:sp>
            <p:nvSpPr>
              <p:cNvPr id="24" name="Oval 23">
                <a:extLst>
                  <a:ext uri="{FF2B5EF4-FFF2-40B4-BE49-F238E27FC236}">
                    <a16:creationId xmlns:a16="http://schemas.microsoft.com/office/drawing/2014/main" id="{21BACDB0-DC4B-BB3D-11EC-248BE2C1D8DA}"/>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Danger with solid fill">
                <a:extLst>
                  <a:ext uri="{FF2B5EF4-FFF2-40B4-BE49-F238E27FC236}">
                    <a16:creationId xmlns:a16="http://schemas.microsoft.com/office/drawing/2014/main" id="{979A3DC7-B00E-3C38-0021-675D36A965A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spTree>
    <p:extLst>
      <p:ext uri="{BB962C8B-B14F-4D97-AF65-F5344CB8AC3E}">
        <p14:creationId xmlns:p14="http://schemas.microsoft.com/office/powerpoint/2010/main" val="114256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par>
                                <p:cTn id="12" presetID="9"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F6B40-B319-89D5-D976-FF752ED4D9A2}"/>
              </a:ext>
            </a:extLst>
          </p:cNvPr>
          <p:cNvSpPr>
            <a:spLocks noGrp="1"/>
          </p:cNvSpPr>
          <p:nvPr>
            <p:ph type="title"/>
          </p:nvPr>
        </p:nvSpPr>
        <p:spPr>
          <a:xfrm>
            <a:off x="381000" y="-10118"/>
            <a:ext cx="10515600" cy="1325563"/>
          </a:xfrm>
        </p:spPr>
        <p:txBody>
          <a:bodyPr/>
          <a:lstStyle/>
          <a:p>
            <a:r>
              <a:rPr lang="en-US"/>
              <a:t>We take a layered, extensible approach</a:t>
            </a:r>
          </a:p>
        </p:txBody>
      </p:sp>
      <p:sp>
        <p:nvSpPr>
          <p:cNvPr id="4" name="Slide Number Placeholder 3">
            <a:extLst>
              <a:ext uri="{FF2B5EF4-FFF2-40B4-BE49-F238E27FC236}">
                <a16:creationId xmlns:a16="http://schemas.microsoft.com/office/drawing/2014/main" id="{026F4CD0-B45F-5E08-7C3D-2185726E2396}"/>
              </a:ext>
            </a:extLst>
          </p:cNvPr>
          <p:cNvSpPr>
            <a:spLocks noGrp="1"/>
          </p:cNvSpPr>
          <p:nvPr>
            <p:ph type="sldNum" sz="quarter" idx="12"/>
          </p:nvPr>
        </p:nvSpPr>
        <p:spPr/>
        <p:txBody>
          <a:bodyPr/>
          <a:lstStyle/>
          <a:p>
            <a:fld id="{4FA8C06B-DFAE-9945-87E4-2CB4C468309E}" type="slidenum">
              <a:rPr lang="en-US" smtClean="0"/>
              <a:t>11</a:t>
            </a:fld>
            <a:endParaRPr lang="en-US"/>
          </a:p>
        </p:txBody>
      </p:sp>
      <p:sp>
        <p:nvSpPr>
          <p:cNvPr id="5" name="Rounded Rectangle 4">
            <a:extLst>
              <a:ext uri="{FF2B5EF4-FFF2-40B4-BE49-F238E27FC236}">
                <a16:creationId xmlns:a16="http://schemas.microsoft.com/office/drawing/2014/main" id="{521E79AD-0453-85A4-2D3A-B7B886B4B067}"/>
              </a:ext>
            </a:extLst>
          </p:cNvPr>
          <p:cNvSpPr/>
          <p:nvPr/>
        </p:nvSpPr>
        <p:spPr>
          <a:xfrm>
            <a:off x="8437877" y="1841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Application Layer</a:t>
            </a:r>
          </a:p>
        </p:txBody>
      </p:sp>
      <p:sp>
        <p:nvSpPr>
          <p:cNvPr id="6" name="Rounded Rectangle 5">
            <a:extLst>
              <a:ext uri="{FF2B5EF4-FFF2-40B4-BE49-F238E27FC236}">
                <a16:creationId xmlns:a16="http://schemas.microsoft.com/office/drawing/2014/main" id="{91421F51-17AA-CCC6-FFC0-9D366F4E6F47}"/>
              </a:ext>
            </a:extLst>
          </p:cNvPr>
          <p:cNvSpPr/>
          <p:nvPr/>
        </p:nvSpPr>
        <p:spPr>
          <a:xfrm>
            <a:off x="8437876" y="2984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Governance Layer</a:t>
            </a:r>
          </a:p>
        </p:txBody>
      </p:sp>
      <p:sp>
        <p:nvSpPr>
          <p:cNvPr id="7" name="Rounded Rectangle 6">
            <a:extLst>
              <a:ext uri="{FF2B5EF4-FFF2-40B4-BE49-F238E27FC236}">
                <a16:creationId xmlns:a16="http://schemas.microsoft.com/office/drawing/2014/main" id="{E095F33A-FA5F-A971-C19F-1BB7DD89ACFB}"/>
              </a:ext>
            </a:extLst>
          </p:cNvPr>
          <p:cNvSpPr/>
          <p:nvPr/>
        </p:nvSpPr>
        <p:spPr>
          <a:xfrm>
            <a:off x="8437876" y="4127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Messaging Layer</a:t>
            </a:r>
          </a:p>
        </p:txBody>
      </p:sp>
      <p:sp>
        <p:nvSpPr>
          <p:cNvPr id="8" name="TextBox 7">
            <a:extLst>
              <a:ext uri="{FF2B5EF4-FFF2-40B4-BE49-F238E27FC236}">
                <a16:creationId xmlns:a16="http://schemas.microsoft.com/office/drawing/2014/main" id="{C15D29DB-C175-3BA1-C656-10CBFCB1B0D3}"/>
              </a:ext>
            </a:extLst>
          </p:cNvPr>
          <p:cNvSpPr txBox="1"/>
          <p:nvPr/>
        </p:nvSpPr>
        <p:spPr>
          <a:xfrm>
            <a:off x="429490" y="2828835"/>
            <a:ext cx="7886592" cy="1938992"/>
          </a:xfrm>
          <a:prstGeom prst="rect">
            <a:avLst/>
          </a:prstGeom>
          <a:noFill/>
        </p:spPr>
        <p:txBody>
          <a:bodyPr wrap="square" rtlCol="0">
            <a:spAutoFit/>
          </a:bodyPr>
          <a:lstStyle/>
          <a:p>
            <a:r>
              <a:rPr lang="en-US" sz="2400" u="sng"/>
              <a:t>Governance layer provides:</a:t>
            </a:r>
          </a:p>
          <a:p>
            <a:pPr marL="285750" indent="-285750">
              <a:buFont typeface="Arial" panose="020B0604020202020204" pitchFamily="34" charset="0"/>
              <a:buChar char="•"/>
            </a:pPr>
            <a:r>
              <a:rPr lang="en-US" sz="2400"/>
              <a:t>Expressive role-based access control (RBAC)</a:t>
            </a:r>
          </a:p>
          <a:p>
            <a:pPr marL="285750" indent="-285750">
              <a:buFont typeface="Arial" panose="020B0604020202020204" pitchFamily="34" charset="0"/>
              <a:buChar char="•"/>
            </a:pPr>
            <a:r>
              <a:rPr lang="en-US" sz="2400"/>
              <a:t>Framework for </a:t>
            </a:r>
            <a:r>
              <a:rPr lang="en-US" sz="2400" b="1" i="1"/>
              <a:t>developer-defined policies-as-code</a:t>
            </a:r>
            <a:r>
              <a:rPr lang="en-US" sz="2400"/>
              <a:t> inspired by </a:t>
            </a:r>
            <a:r>
              <a:rPr lang="en-US" sz="2400" err="1"/>
              <a:t>PolicyKit</a:t>
            </a:r>
            <a:r>
              <a:rPr lang="en-US" sz="2400"/>
              <a:t> system for plaintext settings     [ZHB UIST ‘20]</a:t>
            </a:r>
          </a:p>
          <a:p>
            <a:endParaRPr lang="en-US" sz="2400"/>
          </a:p>
        </p:txBody>
      </p:sp>
      <p:sp>
        <p:nvSpPr>
          <p:cNvPr id="9" name="TextBox 8">
            <a:extLst>
              <a:ext uri="{FF2B5EF4-FFF2-40B4-BE49-F238E27FC236}">
                <a16:creationId xmlns:a16="http://schemas.microsoft.com/office/drawing/2014/main" id="{7EB674EB-46B8-B528-C3DE-C85F574C5EA8}"/>
              </a:ext>
            </a:extLst>
          </p:cNvPr>
          <p:cNvSpPr txBox="1"/>
          <p:nvPr/>
        </p:nvSpPr>
        <p:spPr>
          <a:xfrm>
            <a:off x="381000" y="4668260"/>
            <a:ext cx="7943388" cy="830997"/>
          </a:xfrm>
          <a:prstGeom prst="rect">
            <a:avLst/>
          </a:prstGeom>
          <a:noFill/>
        </p:spPr>
        <p:txBody>
          <a:bodyPr wrap="square" rtlCol="0">
            <a:spAutoFit/>
          </a:bodyPr>
          <a:lstStyle/>
          <a:p>
            <a:r>
              <a:rPr lang="en-US" sz="2400" u="sng"/>
              <a:t>E2EE layer can be any API-compatible protocol</a:t>
            </a:r>
          </a:p>
          <a:p>
            <a:pPr marL="285750" indent="-285750">
              <a:buFont typeface="Arial" panose="020B0604020202020204" pitchFamily="34" charset="0"/>
              <a:buChar char="•"/>
            </a:pPr>
            <a:r>
              <a:rPr lang="en-US" sz="2400"/>
              <a:t>We give simple extension to MLS API [RFC 9420]</a:t>
            </a:r>
          </a:p>
        </p:txBody>
      </p:sp>
      <p:sp>
        <p:nvSpPr>
          <p:cNvPr id="10" name="TextBox 9">
            <a:extLst>
              <a:ext uri="{FF2B5EF4-FFF2-40B4-BE49-F238E27FC236}">
                <a16:creationId xmlns:a16="http://schemas.microsoft.com/office/drawing/2014/main" id="{7642B24A-0FFF-CF25-4C73-AD45F70BFA6A}"/>
              </a:ext>
            </a:extLst>
          </p:cNvPr>
          <p:cNvSpPr txBox="1"/>
          <p:nvPr/>
        </p:nvSpPr>
        <p:spPr>
          <a:xfrm>
            <a:off x="413326" y="1446611"/>
            <a:ext cx="7816274" cy="1200329"/>
          </a:xfrm>
          <a:prstGeom prst="rect">
            <a:avLst/>
          </a:prstGeom>
          <a:noFill/>
        </p:spPr>
        <p:txBody>
          <a:bodyPr wrap="square" rtlCol="0">
            <a:spAutoFit/>
          </a:bodyPr>
          <a:lstStyle/>
          <a:p>
            <a:r>
              <a:rPr lang="en-US" sz="2400" u="sng"/>
              <a:t>Governance layer that sits between application &amp; E2EE</a:t>
            </a:r>
          </a:p>
          <a:p>
            <a:pPr marL="285750" indent="-285750">
              <a:buFont typeface="Arial" panose="020B0604020202020204" pitchFamily="34" charset="0"/>
              <a:buChar char="•"/>
            </a:pPr>
            <a:r>
              <a:rPr lang="en-US" sz="2400"/>
              <a:t>Clients generate signed E2EE </a:t>
            </a:r>
            <a:r>
              <a:rPr lang="en-US" sz="2400" b="1" i="1"/>
              <a:t>governance messages</a:t>
            </a:r>
          </a:p>
          <a:p>
            <a:pPr marL="285750" indent="-285750">
              <a:buFont typeface="Arial" panose="020B0604020202020204" pitchFamily="34" charset="0"/>
              <a:buChar char="•"/>
            </a:pPr>
            <a:r>
              <a:rPr lang="en-US" sz="2400"/>
              <a:t>Used to distribute updates to client-side </a:t>
            </a:r>
            <a:r>
              <a:rPr lang="en-US" sz="2400" b="1" i="1"/>
              <a:t>governance state</a:t>
            </a:r>
          </a:p>
        </p:txBody>
      </p:sp>
      <p:pic>
        <p:nvPicPr>
          <p:cNvPr id="3" name="Graphic 2" descr="Single gear with solid fill">
            <a:extLst>
              <a:ext uri="{FF2B5EF4-FFF2-40B4-BE49-F238E27FC236}">
                <a16:creationId xmlns:a16="http://schemas.microsoft.com/office/drawing/2014/main" id="{009060A9-7521-7F85-615D-15AF770882F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71705" y="1066800"/>
            <a:ext cx="971667" cy="979103"/>
          </a:xfrm>
          <a:prstGeom prst="rect">
            <a:avLst/>
          </a:prstGeom>
        </p:spPr>
      </p:pic>
      <p:sp>
        <p:nvSpPr>
          <p:cNvPr id="11" name="Rectangle 10">
            <a:extLst>
              <a:ext uri="{FF2B5EF4-FFF2-40B4-BE49-F238E27FC236}">
                <a16:creationId xmlns:a16="http://schemas.microsoft.com/office/drawing/2014/main" id="{93836F9E-9F03-4F03-20F4-E5F56CCDBE56}"/>
              </a:ext>
            </a:extLst>
          </p:cNvPr>
          <p:cNvSpPr/>
          <p:nvPr/>
        </p:nvSpPr>
        <p:spPr>
          <a:xfrm>
            <a:off x="8285477" y="1689308"/>
            <a:ext cx="3733800" cy="3352800"/>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D2CBECFD-595C-F1C0-2DB2-B10341647779}"/>
              </a:ext>
            </a:extLst>
          </p:cNvPr>
          <p:cNvCxnSpPr/>
          <p:nvPr/>
        </p:nvCxnSpPr>
        <p:spPr>
          <a:xfrm>
            <a:off x="9885677" y="2636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a:extLst>
              <a:ext uri="{FF2B5EF4-FFF2-40B4-BE49-F238E27FC236}">
                <a16:creationId xmlns:a16="http://schemas.microsoft.com/office/drawing/2014/main" id="{D4F245AA-36B3-811D-6826-62D8CF2CF8D7}"/>
              </a:ext>
            </a:extLst>
          </p:cNvPr>
          <p:cNvCxnSpPr>
            <a:cxnSpLocks/>
          </p:cNvCxnSpPr>
          <p:nvPr/>
        </p:nvCxnSpPr>
        <p:spPr>
          <a:xfrm flipV="1">
            <a:off x="10342877" y="2636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Arrow Connector 14">
            <a:extLst>
              <a:ext uri="{FF2B5EF4-FFF2-40B4-BE49-F238E27FC236}">
                <a16:creationId xmlns:a16="http://schemas.microsoft.com/office/drawing/2014/main" id="{248D9E75-77B6-89DA-A26E-55B0CB7E72E0}"/>
              </a:ext>
            </a:extLst>
          </p:cNvPr>
          <p:cNvCxnSpPr/>
          <p:nvPr/>
        </p:nvCxnSpPr>
        <p:spPr>
          <a:xfrm>
            <a:off x="9885677" y="3779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51DD3FB1-58BE-B586-1DB0-0E844BEAB778}"/>
              </a:ext>
            </a:extLst>
          </p:cNvPr>
          <p:cNvCxnSpPr>
            <a:cxnSpLocks/>
          </p:cNvCxnSpPr>
          <p:nvPr/>
        </p:nvCxnSpPr>
        <p:spPr>
          <a:xfrm flipV="1">
            <a:off x="10342877" y="3779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8" name="Rounded Rectangular Callout 17">
            <a:extLst>
              <a:ext uri="{FF2B5EF4-FFF2-40B4-BE49-F238E27FC236}">
                <a16:creationId xmlns:a16="http://schemas.microsoft.com/office/drawing/2014/main" id="{42222765-8869-F3E0-F5D3-D6DD002B4578}"/>
              </a:ext>
            </a:extLst>
          </p:cNvPr>
          <p:cNvSpPr/>
          <p:nvPr/>
        </p:nvSpPr>
        <p:spPr>
          <a:xfrm>
            <a:off x="2438400" y="5715000"/>
            <a:ext cx="4953000" cy="990600"/>
          </a:xfrm>
          <a:prstGeom prst="wedgeRoundRectCallout">
            <a:avLst>
              <a:gd name="adj1" fmla="val -45893"/>
              <a:gd name="adj2" fmla="val -7604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b="1"/>
              <a:t>Key insight: </a:t>
            </a:r>
          </a:p>
          <a:p>
            <a:r>
              <a:rPr lang="en-US"/>
              <a:t>simple MLS API extension sufficient for rich governance while retaining performance</a:t>
            </a:r>
          </a:p>
        </p:txBody>
      </p:sp>
      <p:pic>
        <p:nvPicPr>
          <p:cNvPr id="1034" name="Picture 10" descr="Premium Vector | Monochrome vector image of a light bulb isolated on transparent  background">
            <a:extLst>
              <a:ext uri="{FF2B5EF4-FFF2-40B4-BE49-F238E27FC236}">
                <a16:creationId xmlns:a16="http://schemas.microsoft.com/office/drawing/2014/main" id="{EC53C020-3E67-9D20-51F9-76CD36F34A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5822256"/>
            <a:ext cx="433152" cy="730944"/>
          </a:xfrm>
          <a:prstGeom prst="rect">
            <a:avLst/>
          </a:prstGeom>
          <a:noFill/>
          <a:extLst>
            <a:ext uri="{909E8E84-426E-40DD-AFC4-6F175D3DCCD1}">
              <a14:hiddenFill xmlns:a14="http://schemas.microsoft.com/office/drawing/2010/main">
                <a:solidFill>
                  <a:srgbClr val="FFFFFF"/>
                </a:solidFill>
              </a14:hiddenFill>
            </a:ext>
          </a:extLst>
        </p:spPr>
      </p:pic>
      <p:sp>
        <p:nvSpPr>
          <p:cNvPr id="20" name="Oval 19">
            <a:extLst>
              <a:ext uri="{FF2B5EF4-FFF2-40B4-BE49-F238E27FC236}">
                <a16:creationId xmlns:a16="http://schemas.microsoft.com/office/drawing/2014/main" id="{BE14D0FE-8CF7-CE1B-8F6D-8BDD9C0776E4}"/>
              </a:ext>
            </a:extLst>
          </p:cNvPr>
          <p:cNvSpPr/>
          <p:nvPr/>
        </p:nvSpPr>
        <p:spPr>
          <a:xfrm>
            <a:off x="8485853" y="5163598"/>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832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CCA0-1FA8-ECF2-D000-9948516298E4}"/>
              </a:ext>
            </a:extLst>
          </p:cNvPr>
          <p:cNvSpPr>
            <a:spLocks noGrp="1"/>
          </p:cNvSpPr>
          <p:nvPr>
            <p:ph type="title"/>
          </p:nvPr>
        </p:nvSpPr>
        <p:spPr>
          <a:xfrm>
            <a:off x="184033" y="136525"/>
            <a:ext cx="10515600" cy="1325563"/>
          </a:xfrm>
        </p:spPr>
        <p:txBody>
          <a:bodyPr/>
          <a:lstStyle/>
          <a:p>
            <a:r>
              <a:rPr lang="en-US"/>
              <a:t>Messaging Layer Security</a:t>
            </a:r>
          </a:p>
        </p:txBody>
      </p:sp>
      <p:pic>
        <p:nvPicPr>
          <p:cNvPr id="5" name="Picture 4">
            <a:extLst>
              <a:ext uri="{FF2B5EF4-FFF2-40B4-BE49-F238E27FC236}">
                <a16:creationId xmlns:a16="http://schemas.microsoft.com/office/drawing/2014/main" id="{1A7516E5-7A30-A32E-651E-B0FCCA519760}"/>
              </a:ext>
            </a:extLst>
          </p:cNvPr>
          <p:cNvPicPr>
            <a:picLocks noChangeAspect="1"/>
          </p:cNvPicPr>
          <p:nvPr/>
        </p:nvPicPr>
        <p:blipFill>
          <a:blip r:embed="rId3"/>
          <a:stretch>
            <a:fillRect/>
          </a:stretch>
        </p:blipFill>
        <p:spPr>
          <a:xfrm>
            <a:off x="6934200" y="0"/>
            <a:ext cx="4655125" cy="1397753"/>
          </a:xfrm>
          <a:prstGeom prst="rect">
            <a:avLst/>
          </a:prstGeom>
        </p:spPr>
      </p:pic>
      <p:sp>
        <p:nvSpPr>
          <p:cNvPr id="6" name="Slide Number Placeholder 5">
            <a:extLst>
              <a:ext uri="{FF2B5EF4-FFF2-40B4-BE49-F238E27FC236}">
                <a16:creationId xmlns:a16="http://schemas.microsoft.com/office/drawing/2014/main" id="{1B55014A-969E-B691-1BF5-F2B01ACF36BA}"/>
              </a:ext>
            </a:extLst>
          </p:cNvPr>
          <p:cNvSpPr>
            <a:spLocks noGrp="1"/>
          </p:cNvSpPr>
          <p:nvPr>
            <p:ph type="sldNum" sz="quarter" idx="12"/>
          </p:nvPr>
        </p:nvSpPr>
        <p:spPr/>
        <p:txBody>
          <a:bodyPr/>
          <a:lstStyle/>
          <a:p>
            <a:fld id="{D831BCA9-D6A3-3F47-9C2C-5874456B7F2C}" type="slidenum">
              <a:rPr lang="en-US" smtClean="0"/>
              <a:t>12</a:t>
            </a:fld>
            <a:endParaRPr lang="en-US"/>
          </a:p>
        </p:txBody>
      </p:sp>
      <p:sp>
        <p:nvSpPr>
          <p:cNvPr id="8" name="Rounded Rectangle 7">
            <a:extLst>
              <a:ext uri="{FF2B5EF4-FFF2-40B4-BE49-F238E27FC236}">
                <a16:creationId xmlns:a16="http://schemas.microsoft.com/office/drawing/2014/main" id="{CD5B4AEB-5275-D0E8-54CD-C96DB60F42FF}"/>
              </a:ext>
            </a:extLst>
          </p:cNvPr>
          <p:cNvSpPr/>
          <p:nvPr/>
        </p:nvSpPr>
        <p:spPr>
          <a:xfrm>
            <a:off x="8077200" y="1841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Application Layer</a:t>
            </a:r>
          </a:p>
        </p:txBody>
      </p:sp>
      <p:sp>
        <p:nvSpPr>
          <p:cNvPr id="9" name="Rounded Rectangle 8">
            <a:extLst>
              <a:ext uri="{FF2B5EF4-FFF2-40B4-BE49-F238E27FC236}">
                <a16:creationId xmlns:a16="http://schemas.microsoft.com/office/drawing/2014/main" id="{70940FA5-B252-6180-1E88-CF5B232CB55B}"/>
              </a:ext>
            </a:extLst>
          </p:cNvPr>
          <p:cNvSpPr/>
          <p:nvPr/>
        </p:nvSpPr>
        <p:spPr>
          <a:xfrm>
            <a:off x="8077199" y="2984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Governance Layer</a:t>
            </a:r>
          </a:p>
        </p:txBody>
      </p:sp>
      <p:sp>
        <p:nvSpPr>
          <p:cNvPr id="10" name="Rounded Rectangle 9">
            <a:extLst>
              <a:ext uri="{FF2B5EF4-FFF2-40B4-BE49-F238E27FC236}">
                <a16:creationId xmlns:a16="http://schemas.microsoft.com/office/drawing/2014/main" id="{09D32ACE-DF12-2CFE-C51A-5881AD5B6BBC}"/>
              </a:ext>
            </a:extLst>
          </p:cNvPr>
          <p:cNvSpPr/>
          <p:nvPr/>
        </p:nvSpPr>
        <p:spPr>
          <a:xfrm>
            <a:off x="8077199" y="4127708"/>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Messaging Layer</a:t>
            </a:r>
          </a:p>
        </p:txBody>
      </p:sp>
      <p:sp>
        <p:nvSpPr>
          <p:cNvPr id="12" name="Rectangle 11">
            <a:extLst>
              <a:ext uri="{FF2B5EF4-FFF2-40B4-BE49-F238E27FC236}">
                <a16:creationId xmlns:a16="http://schemas.microsoft.com/office/drawing/2014/main" id="{D97C036A-C4F9-C6DA-C94C-0C8622E0108E}"/>
              </a:ext>
            </a:extLst>
          </p:cNvPr>
          <p:cNvSpPr/>
          <p:nvPr/>
        </p:nvSpPr>
        <p:spPr>
          <a:xfrm>
            <a:off x="7924800" y="1689308"/>
            <a:ext cx="3733800" cy="3352800"/>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20F6860E-58F8-D3AA-CFA6-5EFA47BF8637}"/>
              </a:ext>
            </a:extLst>
          </p:cNvPr>
          <p:cNvCxnSpPr/>
          <p:nvPr/>
        </p:nvCxnSpPr>
        <p:spPr>
          <a:xfrm>
            <a:off x="9525000" y="2636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a:extLst>
              <a:ext uri="{FF2B5EF4-FFF2-40B4-BE49-F238E27FC236}">
                <a16:creationId xmlns:a16="http://schemas.microsoft.com/office/drawing/2014/main" id="{FA52B359-1BB6-490C-8DAF-01D58FB0AC71}"/>
              </a:ext>
            </a:extLst>
          </p:cNvPr>
          <p:cNvCxnSpPr>
            <a:cxnSpLocks/>
          </p:cNvCxnSpPr>
          <p:nvPr/>
        </p:nvCxnSpPr>
        <p:spPr>
          <a:xfrm flipV="1">
            <a:off x="9982200" y="2636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Arrow Connector 14">
            <a:extLst>
              <a:ext uri="{FF2B5EF4-FFF2-40B4-BE49-F238E27FC236}">
                <a16:creationId xmlns:a16="http://schemas.microsoft.com/office/drawing/2014/main" id="{55341351-2854-049F-AC85-182FAD86750B}"/>
              </a:ext>
            </a:extLst>
          </p:cNvPr>
          <p:cNvCxnSpPr/>
          <p:nvPr/>
        </p:nvCxnSpPr>
        <p:spPr>
          <a:xfrm>
            <a:off x="9525000" y="3779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8FCE1D66-B169-3CA7-47FF-1CECDD023FF6}"/>
              </a:ext>
            </a:extLst>
          </p:cNvPr>
          <p:cNvCxnSpPr>
            <a:cxnSpLocks/>
          </p:cNvCxnSpPr>
          <p:nvPr/>
        </p:nvCxnSpPr>
        <p:spPr>
          <a:xfrm flipV="1">
            <a:off x="9982200" y="3779564"/>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9" name="Content Placeholder 2">
            <a:extLst>
              <a:ext uri="{FF2B5EF4-FFF2-40B4-BE49-F238E27FC236}">
                <a16:creationId xmlns:a16="http://schemas.microsoft.com/office/drawing/2014/main" id="{AECBC451-6851-BD3C-78D1-6703AEE406F2}"/>
              </a:ext>
            </a:extLst>
          </p:cNvPr>
          <p:cNvSpPr>
            <a:spLocks noGrp="1"/>
          </p:cNvSpPr>
          <p:nvPr>
            <p:ph idx="1"/>
          </p:nvPr>
        </p:nvSpPr>
        <p:spPr>
          <a:xfrm>
            <a:off x="304800" y="1676400"/>
            <a:ext cx="7238997" cy="3204678"/>
          </a:xfrm>
        </p:spPr>
        <p:txBody>
          <a:bodyPr/>
          <a:lstStyle/>
          <a:p>
            <a:r>
              <a:rPr lang="en-US"/>
              <a:t>E2EE messaging protocol, IETF standard</a:t>
            </a:r>
          </a:p>
          <a:p>
            <a:r>
              <a:rPr lang="en-US"/>
              <a:t>Group key agreement + encrypting messages to a group</a:t>
            </a:r>
          </a:p>
          <a:p>
            <a:pPr lvl="1"/>
            <a:r>
              <a:rPr lang="en-US"/>
              <a:t>No ordering guarantees &lt;- </a:t>
            </a:r>
            <a:r>
              <a:rPr lang="en-US" b="1" i="1"/>
              <a:t>important for efficiency</a:t>
            </a:r>
          </a:p>
          <a:p>
            <a:r>
              <a:rPr lang="en-US"/>
              <a:t>Does </a:t>
            </a:r>
            <a:r>
              <a:rPr lang="en-US" b="1"/>
              <a:t>not</a:t>
            </a:r>
            <a:r>
              <a:rPr lang="en-US"/>
              <a:t> support managing arbitrary shared E2EE state</a:t>
            </a:r>
          </a:p>
        </p:txBody>
      </p:sp>
      <p:sp>
        <p:nvSpPr>
          <p:cNvPr id="3" name="Rectangle 2">
            <a:extLst>
              <a:ext uri="{FF2B5EF4-FFF2-40B4-BE49-F238E27FC236}">
                <a16:creationId xmlns:a16="http://schemas.microsoft.com/office/drawing/2014/main" id="{765AD732-C602-3BCA-5C39-31C9135B292B}"/>
              </a:ext>
            </a:extLst>
          </p:cNvPr>
          <p:cNvSpPr/>
          <p:nvPr/>
        </p:nvSpPr>
        <p:spPr>
          <a:xfrm>
            <a:off x="8000999" y="1810232"/>
            <a:ext cx="3581399" cy="196933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X</a:t>
            </a:r>
          </a:p>
          <a:p>
            <a:pPr algn="ctr"/>
            <a:endParaRPr lang="en-US"/>
          </a:p>
        </p:txBody>
      </p:sp>
      <p:sp>
        <p:nvSpPr>
          <p:cNvPr id="4" name="TextBox 3">
            <a:extLst>
              <a:ext uri="{FF2B5EF4-FFF2-40B4-BE49-F238E27FC236}">
                <a16:creationId xmlns:a16="http://schemas.microsoft.com/office/drawing/2014/main" id="{2DB3A57D-F9B0-4299-D957-AB86186E70ED}"/>
              </a:ext>
            </a:extLst>
          </p:cNvPr>
          <p:cNvSpPr txBox="1"/>
          <p:nvPr/>
        </p:nvSpPr>
        <p:spPr>
          <a:xfrm>
            <a:off x="1041937" y="5105400"/>
            <a:ext cx="4901663" cy="1384995"/>
          </a:xfrm>
          <a:prstGeom prst="rect">
            <a:avLst/>
          </a:prstGeom>
          <a:noFill/>
        </p:spPr>
        <p:txBody>
          <a:bodyPr wrap="none" rtlCol="0">
            <a:spAutoFit/>
          </a:bodyPr>
          <a:lstStyle/>
          <a:p>
            <a:r>
              <a:rPr lang="en-US" sz="2800"/>
              <a:t>But: </a:t>
            </a:r>
          </a:p>
          <a:p>
            <a:r>
              <a:rPr lang="en-US" sz="2800"/>
              <a:t>handshake message protocol for</a:t>
            </a:r>
          </a:p>
          <a:p>
            <a:r>
              <a:rPr lang="en-US" sz="2800"/>
              <a:t>shared cryptographic state</a:t>
            </a:r>
          </a:p>
        </p:txBody>
      </p:sp>
      <p:sp>
        <p:nvSpPr>
          <p:cNvPr id="7" name="TextBox 6">
            <a:extLst>
              <a:ext uri="{FF2B5EF4-FFF2-40B4-BE49-F238E27FC236}">
                <a16:creationId xmlns:a16="http://schemas.microsoft.com/office/drawing/2014/main" id="{25EC18CA-9E89-BB36-B643-3610AE73EDA4}"/>
              </a:ext>
            </a:extLst>
          </p:cNvPr>
          <p:cNvSpPr txBox="1"/>
          <p:nvPr/>
        </p:nvSpPr>
        <p:spPr>
          <a:xfrm>
            <a:off x="7113221" y="5762468"/>
            <a:ext cx="3491661" cy="523220"/>
          </a:xfrm>
          <a:prstGeom prst="rect">
            <a:avLst/>
          </a:prstGeom>
          <a:noFill/>
        </p:spPr>
        <p:txBody>
          <a:bodyPr wrap="none" rtlCol="0">
            <a:spAutoFit/>
          </a:bodyPr>
          <a:lstStyle/>
          <a:p>
            <a:r>
              <a:rPr lang="en-US" sz="2800"/>
              <a:t>Consensus mechanism</a:t>
            </a:r>
          </a:p>
        </p:txBody>
      </p:sp>
      <p:sp>
        <p:nvSpPr>
          <p:cNvPr id="18" name="Right Arrow 17">
            <a:extLst>
              <a:ext uri="{FF2B5EF4-FFF2-40B4-BE49-F238E27FC236}">
                <a16:creationId xmlns:a16="http://schemas.microsoft.com/office/drawing/2014/main" id="{96E1E292-E440-5C2B-0AA0-61F98F9330E9}"/>
              </a:ext>
            </a:extLst>
          </p:cNvPr>
          <p:cNvSpPr/>
          <p:nvPr/>
        </p:nvSpPr>
        <p:spPr>
          <a:xfrm>
            <a:off x="6324600" y="5791200"/>
            <a:ext cx="636221" cy="4822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ular Callout 19">
            <a:extLst>
              <a:ext uri="{FF2B5EF4-FFF2-40B4-BE49-F238E27FC236}">
                <a16:creationId xmlns:a16="http://schemas.microsoft.com/office/drawing/2014/main" id="{0BD5A253-A790-CFDB-C408-A499EAF6A979}"/>
              </a:ext>
            </a:extLst>
          </p:cNvPr>
          <p:cNvSpPr/>
          <p:nvPr/>
        </p:nvSpPr>
        <p:spPr>
          <a:xfrm>
            <a:off x="1447800" y="3962400"/>
            <a:ext cx="5943601" cy="1232108"/>
          </a:xfrm>
          <a:prstGeom prst="wedgeRectCallout">
            <a:avLst>
              <a:gd name="adj1" fmla="val 83883"/>
              <a:gd name="adj2" fmla="val -48821"/>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400"/>
              <a:t>Extend API to two kinds of messages:</a:t>
            </a:r>
          </a:p>
          <a:p>
            <a:pPr marL="285750" indent="-285750">
              <a:buFont typeface="Arial" panose="020B0604020202020204" pitchFamily="34" charset="0"/>
              <a:buChar char="•"/>
            </a:pPr>
            <a:r>
              <a:rPr lang="en-US" sz="2400"/>
              <a:t>Ordered (slower, consensus) -&gt; governance</a:t>
            </a:r>
          </a:p>
          <a:p>
            <a:pPr marL="285750" indent="-285750">
              <a:buFont typeface="Arial" panose="020B0604020202020204" pitchFamily="34" charset="0"/>
              <a:buChar char="•"/>
            </a:pPr>
            <a:r>
              <a:rPr lang="en-US" sz="2400"/>
              <a:t>Unordered (fast, no consensus) -&gt; messages</a:t>
            </a:r>
          </a:p>
        </p:txBody>
      </p:sp>
      <p:pic>
        <p:nvPicPr>
          <p:cNvPr id="11" name="Graphic 10" descr="Single gear with solid fill">
            <a:extLst>
              <a:ext uri="{FF2B5EF4-FFF2-40B4-BE49-F238E27FC236}">
                <a16:creationId xmlns:a16="http://schemas.microsoft.com/office/drawing/2014/main" id="{76194109-E086-5578-AA09-FA6945EA348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24665" y="1131559"/>
            <a:ext cx="971667" cy="979103"/>
          </a:xfrm>
          <a:prstGeom prst="rect">
            <a:avLst/>
          </a:prstGeom>
        </p:spPr>
      </p:pic>
    </p:spTree>
    <p:extLst>
      <p:ext uri="{BB962C8B-B14F-4D97-AF65-F5344CB8AC3E}">
        <p14:creationId xmlns:p14="http://schemas.microsoft.com/office/powerpoint/2010/main" val="418901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4" grpId="0"/>
      <p:bldP spid="7" grpId="0"/>
      <p:bldP spid="18"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CCA0-1FA8-ECF2-D000-9948516298E4}"/>
              </a:ext>
            </a:extLst>
          </p:cNvPr>
          <p:cNvSpPr>
            <a:spLocks noGrp="1"/>
          </p:cNvSpPr>
          <p:nvPr>
            <p:ph type="title"/>
          </p:nvPr>
        </p:nvSpPr>
        <p:spPr>
          <a:xfrm>
            <a:off x="184033" y="136525"/>
            <a:ext cx="10515600" cy="1325563"/>
          </a:xfrm>
        </p:spPr>
        <p:txBody>
          <a:bodyPr/>
          <a:lstStyle/>
          <a:p>
            <a:r>
              <a:rPr lang="en-US"/>
              <a:t>Governance layer</a:t>
            </a:r>
          </a:p>
        </p:txBody>
      </p:sp>
      <p:sp>
        <p:nvSpPr>
          <p:cNvPr id="6" name="Slide Number Placeholder 5">
            <a:extLst>
              <a:ext uri="{FF2B5EF4-FFF2-40B4-BE49-F238E27FC236}">
                <a16:creationId xmlns:a16="http://schemas.microsoft.com/office/drawing/2014/main" id="{1B55014A-969E-B691-1BF5-F2B01ACF36BA}"/>
              </a:ext>
            </a:extLst>
          </p:cNvPr>
          <p:cNvSpPr>
            <a:spLocks noGrp="1"/>
          </p:cNvSpPr>
          <p:nvPr>
            <p:ph type="sldNum" sz="quarter" idx="12"/>
          </p:nvPr>
        </p:nvSpPr>
        <p:spPr/>
        <p:txBody>
          <a:bodyPr/>
          <a:lstStyle/>
          <a:p>
            <a:fld id="{D831BCA9-D6A3-3F47-9C2C-5874456B7F2C}" type="slidenum">
              <a:rPr lang="en-US" smtClean="0"/>
              <a:t>13</a:t>
            </a:fld>
            <a:endParaRPr lang="en-US"/>
          </a:p>
        </p:txBody>
      </p:sp>
      <p:sp>
        <p:nvSpPr>
          <p:cNvPr id="8" name="Rounded Rectangle 7">
            <a:extLst>
              <a:ext uri="{FF2B5EF4-FFF2-40B4-BE49-F238E27FC236}">
                <a16:creationId xmlns:a16="http://schemas.microsoft.com/office/drawing/2014/main" id="{CD5B4AEB-5275-D0E8-54CD-C96DB60F42FF}"/>
              </a:ext>
            </a:extLst>
          </p:cNvPr>
          <p:cNvSpPr/>
          <p:nvPr/>
        </p:nvSpPr>
        <p:spPr>
          <a:xfrm>
            <a:off x="8077200" y="533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Application Layer</a:t>
            </a:r>
          </a:p>
        </p:txBody>
      </p:sp>
      <p:sp>
        <p:nvSpPr>
          <p:cNvPr id="9" name="Rounded Rectangle 8">
            <a:extLst>
              <a:ext uri="{FF2B5EF4-FFF2-40B4-BE49-F238E27FC236}">
                <a16:creationId xmlns:a16="http://schemas.microsoft.com/office/drawing/2014/main" id="{70940FA5-B252-6180-1E88-CF5B232CB55B}"/>
              </a:ext>
            </a:extLst>
          </p:cNvPr>
          <p:cNvSpPr/>
          <p:nvPr/>
        </p:nvSpPr>
        <p:spPr>
          <a:xfrm>
            <a:off x="8077199" y="1676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Governance Layer</a:t>
            </a:r>
          </a:p>
        </p:txBody>
      </p:sp>
      <p:sp>
        <p:nvSpPr>
          <p:cNvPr id="10" name="Rounded Rectangle 9">
            <a:extLst>
              <a:ext uri="{FF2B5EF4-FFF2-40B4-BE49-F238E27FC236}">
                <a16:creationId xmlns:a16="http://schemas.microsoft.com/office/drawing/2014/main" id="{09D32ACE-DF12-2CFE-C51A-5881AD5B6BBC}"/>
              </a:ext>
            </a:extLst>
          </p:cNvPr>
          <p:cNvSpPr/>
          <p:nvPr/>
        </p:nvSpPr>
        <p:spPr>
          <a:xfrm>
            <a:off x="8077199" y="2819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Messaging Layer</a:t>
            </a:r>
          </a:p>
        </p:txBody>
      </p:sp>
      <p:pic>
        <p:nvPicPr>
          <p:cNvPr id="11" name="Graphic 10" descr="Single gear with solid fill">
            <a:extLst>
              <a:ext uri="{FF2B5EF4-FFF2-40B4-BE49-F238E27FC236}">
                <a16:creationId xmlns:a16="http://schemas.microsoft.com/office/drawing/2014/main" id="{76194109-E086-5578-AA09-FA6945EA348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57933" y="-140903"/>
            <a:ext cx="971667" cy="979103"/>
          </a:xfrm>
          <a:prstGeom prst="rect">
            <a:avLst/>
          </a:prstGeom>
        </p:spPr>
      </p:pic>
      <p:sp>
        <p:nvSpPr>
          <p:cNvPr id="12" name="Rectangle 11">
            <a:extLst>
              <a:ext uri="{FF2B5EF4-FFF2-40B4-BE49-F238E27FC236}">
                <a16:creationId xmlns:a16="http://schemas.microsoft.com/office/drawing/2014/main" id="{D97C036A-C4F9-C6DA-C94C-0C8622E0108E}"/>
              </a:ext>
            </a:extLst>
          </p:cNvPr>
          <p:cNvSpPr/>
          <p:nvPr/>
        </p:nvSpPr>
        <p:spPr>
          <a:xfrm>
            <a:off x="7924800" y="381000"/>
            <a:ext cx="3733800" cy="3352800"/>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20F6860E-58F8-D3AA-CFA6-5EFA47BF8637}"/>
              </a:ext>
            </a:extLst>
          </p:cNvPr>
          <p:cNvCxnSpPr/>
          <p:nvPr/>
        </p:nvCxnSpPr>
        <p:spPr>
          <a:xfrm>
            <a:off x="9525000" y="1328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a:extLst>
              <a:ext uri="{FF2B5EF4-FFF2-40B4-BE49-F238E27FC236}">
                <a16:creationId xmlns:a16="http://schemas.microsoft.com/office/drawing/2014/main" id="{FA52B359-1BB6-490C-8DAF-01D58FB0AC71}"/>
              </a:ext>
            </a:extLst>
          </p:cNvPr>
          <p:cNvCxnSpPr>
            <a:cxnSpLocks/>
          </p:cNvCxnSpPr>
          <p:nvPr/>
        </p:nvCxnSpPr>
        <p:spPr>
          <a:xfrm flipV="1">
            <a:off x="9982200" y="1328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Arrow Connector 14">
            <a:extLst>
              <a:ext uri="{FF2B5EF4-FFF2-40B4-BE49-F238E27FC236}">
                <a16:creationId xmlns:a16="http://schemas.microsoft.com/office/drawing/2014/main" id="{55341351-2854-049F-AC85-182FAD86750B}"/>
              </a:ext>
            </a:extLst>
          </p:cNvPr>
          <p:cNvCxnSpPr/>
          <p:nvPr/>
        </p:nvCxnSpPr>
        <p:spPr>
          <a:xfrm>
            <a:off x="9525000" y="2471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8FCE1D66-B169-3CA7-47FF-1CECDD023FF6}"/>
              </a:ext>
            </a:extLst>
          </p:cNvPr>
          <p:cNvCxnSpPr>
            <a:cxnSpLocks/>
          </p:cNvCxnSpPr>
          <p:nvPr/>
        </p:nvCxnSpPr>
        <p:spPr>
          <a:xfrm flipV="1">
            <a:off x="9982200" y="2471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9" name="Content Placeholder 2">
            <a:extLst>
              <a:ext uri="{FF2B5EF4-FFF2-40B4-BE49-F238E27FC236}">
                <a16:creationId xmlns:a16="http://schemas.microsoft.com/office/drawing/2014/main" id="{AECBC451-6851-BD3C-78D1-6703AEE406F2}"/>
              </a:ext>
            </a:extLst>
          </p:cNvPr>
          <p:cNvSpPr>
            <a:spLocks noGrp="1"/>
          </p:cNvSpPr>
          <p:nvPr>
            <p:ph idx="1"/>
          </p:nvPr>
        </p:nvSpPr>
        <p:spPr>
          <a:xfrm>
            <a:off x="304800" y="1169465"/>
            <a:ext cx="7772396" cy="4240735"/>
          </a:xfrm>
        </p:spPr>
        <p:txBody>
          <a:bodyPr>
            <a:normAutofit/>
          </a:bodyPr>
          <a:lstStyle/>
          <a:p>
            <a:r>
              <a:rPr lang="en-US"/>
              <a:t>Governance state:</a:t>
            </a:r>
          </a:p>
          <a:p>
            <a:pPr lvl="1"/>
            <a:r>
              <a:rPr lang="en-US"/>
              <a:t>RBAC privileges (e.g., who is moderator)</a:t>
            </a:r>
          </a:p>
          <a:p>
            <a:pPr lvl="2"/>
            <a:r>
              <a:rPr lang="en-US"/>
              <a:t>Generalizes [CPZ CCS ’20, BCV USENIX ‘23]</a:t>
            </a:r>
          </a:p>
          <a:p>
            <a:pPr lvl="1"/>
            <a:r>
              <a:rPr lang="en-US"/>
              <a:t>Current word filters, user reputations, …</a:t>
            </a:r>
          </a:p>
          <a:p>
            <a:r>
              <a:rPr lang="en-US"/>
              <a:t>All messages (governance + text/attachment) digitally signed for accountable reporting</a:t>
            </a:r>
          </a:p>
          <a:p>
            <a:pPr lvl="1"/>
            <a:r>
              <a:rPr lang="en-US"/>
              <a:t>Governance state updates (ordered MLS)</a:t>
            </a:r>
          </a:p>
          <a:p>
            <a:pPr lvl="1"/>
            <a:r>
              <a:rPr lang="en-US"/>
              <a:t>Text/attachment messages (unordered MLS)</a:t>
            </a:r>
          </a:p>
        </p:txBody>
      </p:sp>
      <p:sp>
        <p:nvSpPr>
          <p:cNvPr id="3" name="Rectangle 2">
            <a:extLst>
              <a:ext uri="{FF2B5EF4-FFF2-40B4-BE49-F238E27FC236}">
                <a16:creationId xmlns:a16="http://schemas.microsoft.com/office/drawing/2014/main" id="{765AD732-C602-3BCA-5C39-31C9135B292B}"/>
              </a:ext>
            </a:extLst>
          </p:cNvPr>
          <p:cNvSpPr/>
          <p:nvPr/>
        </p:nvSpPr>
        <p:spPr>
          <a:xfrm>
            <a:off x="8001000" y="533400"/>
            <a:ext cx="3581399" cy="93462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a:p>
            <a:pPr algn="ctr"/>
            <a:endParaRPr lang="en-US"/>
          </a:p>
        </p:txBody>
      </p:sp>
      <p:sp>
        <p:nvSpPr>
          <p:cNvPr id="17" name="Rectangle 16">
            <a:extLst>
              <a:ext uri="{FF2B5EF4-FFF2-40B4-BE49-F238E27FC236}">
                <a16:creationId xmlns:a16="http://schemas.microsoft.com/office/drawing/2014/main" id="{6A1214F8-878C-6E49-6F22-8296EEF79B98}"/>
              </a:ext>
            </a:extLst>
          </p:cNvPr>
          <p:cNvSpPr/>
          <p:nvPr/>
        </p:nvSpPr>
        <p:spPr>
          <a:xfrm>
            <a:off x="8013700" y="2686611"/>
            <a:ext cx="3581399" cy="1030275"/>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X</a:t>
            </a:r>
          </a:p>
          <a:p>
            <a:pPr algn="ctr"/>
            <a:endParaRPr lang="en-US"/>
          </a:p>
        </p:txBody>
      </p:sp>
      <p:sp>
        <p:nvSpPr>
          <p:cNvPr id="4" name="Rectangle 3">
            <a:extLst>
              <a:ext uri="{FF2B5EF4-FFF2-40B4-BE49-F238E27FC236}">
                <a16:creationId xmlns:a16="http://schemas.microsoft.com/office/drawing/2014/main" id="{B0C03ADF-5948-998C-E512-3339D3E08208}"/>
              </a:ext>
            </a:extLst>
          </p:cNvPr>
          <p:cNvSpPr/>
          <p:nvPr/>
        </p:nvSpPr>
        <p:spPr>
          <a:xfrm>
            <a:off x="8737599" y="5245099"/>
            <a:ext cx="2286000" cy="14636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User reputation scores based on message </a:t>
            </a:r>
          </a:p>
          <a:p>
            <a:pPr algn="ctr"/>
            <a:r>
              <a:rPr lang="en-US" sz="2400" dirty="0"/>
              <a:t>content sent</a:t>
            </a:r>
          </a:p>
        </p:txBody>
      </p:sp>
      <p:sp>
        <p:nvSpPr>
          <p:cNvPr id="5" name="Rectangle 4">
            <a:extLst>
              <a:ext uri="{FF2B5EF4-FFF2-40B4-BE49-F238E27FC236}">
                <a16:creationId xmlns:a16="http://schemas.microsoft.com/office/drawing/2014/main" id="{3A5F9098-407F-E6A4-8099-9C80AB4F5B5D}"/>
              </a:ext>
            </a:extLst>
          </p:cNvPr>
          <p:cNvSpPr/>
          <p:nvPr/>
        </p:nvSpPr>
        <p:spPr>
          <a:xfrm>
            <a:off x="6036731" y="5257800"/>
            <a:ext cx="2286000" cy="14636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a:t>Voting to elect community moderators</a:t>
            </a:r>
          </a:p>
        </p:txBody>
      </p:sp>
      <p:sp>
        <p:nvSpPr>
          <p:cNvPr id="7" name="Rectangle 6">
            <a:extLst>
              <a:ext uri="{FF2B5EF4-FFF2-40B4-BE49-F238E27FC236}">
                <a16:creationId xmlns:a16="http://schemas.microsoft.com/office/drawing/2014/main" id="{8E7388BF-71CD-1323-3688-53AA7CE62E12}"/>
              </a:ext>
            </a:extLst>
          </p:cNvPr>
          <p:cNvSpPr/>
          <p:nvPr/>
        </p:nvSpPr>
        <p:spPr>
          <a:xfrm>
            <a:off x="634993" y="5283199"/>
            <a:ext cx="2286000" cy="14636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a:t>Setting a word filter</a:t>
            </a:r>
          </a:p>
        </p:txBody>
      </p:sp>
      <p:sp>
        <p:nvSpPr>
          <p:cNvPr id="18" name="Rectangle 17">
            <a:extLst>
              <a:ext uri="{FF2B5EF4-FFF2-40B4-BE49-F238E27FC236}">
                <a16:creationId xmlns:a16="http://schemas.microsoft.com/office/drawing/2014/main" id="{E0AB0BC7-D3A6-D773-F39A-7D31096362C4}"/>
              </a:ext>
            </a:extLst>
          </p:cNvPr>
          <p:cNvSpPr/>
          <p:nvPr/>
        </p:nvSpPr>
        <p:spPr>
          <a:xfrm>
            <a:off x="3335862" y="5276849"/>
            <a:ext cx="2286000" cy="14636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a:t>Only moderators can kick users from group</a:t>
            </a:r>
          </a:p>
        </p:txBody>
      </p:sp>
      <p:sp>
        <p:nvSpPr>
          <p:cNvPr id="23" name="Rounded Rectangular Callout 22">
            <a:extLst>
              <a:ext uri="{FF2B5EF4-FFF2-40B4-BE49-F238E27FC236}">
                <a16:creationId xmlns:a16="http://schemas.microsoft.com/office/drawing/2014/main" id="{4EAE7870-0FDE-FF90-3CDF-13130741BEA6}"/>
              </a:ext>
            </a:extLst>
          </p:cNvPr>
          <p:cNvSpPr/>
          <p:nvPr/>
        </p:nvSpPr>
        <p:spPr>
          <a:xfrm>
            <a:off x="7086599" y="3962400"/>
            <a:ext cx="3733800" cy="1066800"/>
          </a:xfrm>
          <a:prstGeom prst="wedgeRoundRectCallout">
            <a:avLst>
              <a:gd name="adj1" fmla="val -64881"/>
              <a:gd name="adj2" fmla="val -2559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a:t>Limits policies, but </a:t>
            </a:r>
            <a:r>
              <a:rPr lang="en-US" sz="2400" b="1" i="1"/>
              <a:t>necessary for efficiency</a:t>
            </a:r>
          </a:p>
        </p:txBody>
      </p:sp>
      <p:sp>
        <p:nvSpPr>
          <p:cNvPr id="20" name="Multiply 19">
            <a:extLst>
              <a:ext uri="{FF2B5EF4-FFF2-40B4-BE49-F238E27FC236}">
                <a16:creationId xmlns:a16="http://schemas.microsoft.com/office/drawing/2014/main" id="{096D0EF3-0E36-881C-0129-938ACB99A679}"/>
              </a:ext>
            </a:extLst>
          </p:cNvPr>
          <p:cNvSpPr/>
          <p:nvPr/>
        </p:nvSpPr>
        <p:spPr>
          <a:xfrm>
            <a:off x="10490198" y="4828137"/>
            <a:ext cx="914400" cy="914400"/>
          </a:xfrm>
          <a:prstGeom prst="mathMultiply">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732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8" grpId="0" animBg="1"/>
      <p:bldP spid="23" grpId="0" animBg="1"/>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CCA0-1FA8-ECF2-D000-9948516298E4}"/>
              </a:ext>
            </a:extLst>
          </p:cNvPr>
          <p:cNvSpPr>
            <a:spLocks noGrp="1"/>
          </p:cNvSpPr>
          <p:nvPr>
            <p:ph type="title"/>
          </p:nvPr>
        </p:nvSpPr>
        <p:spPr>
          <a:xfrm>
            <a:off x="184033" y="136525"/>
            <a:ext cx="10515600" cy="1325563"/>
          </a:xfrm>
        </p:spPr>
        <p:txBody>
          <a:bodyPr/>
          <a:lstStyle/>
          <a:p>
            <a:r>
              <a:rPr lang="en-US"/>
              <a:t>Governance layer</a:t>
            </a:r>
          </a:p>
        </p:txBody>
      </p:sp>
      <p:sp>
        <p:nvSpPr>
          <p:cNvPr id="6" name="Slide Number Placeholder 5">
            <a:extLst>
              <a:ext uri="{FF2B5EF4-FFF2-40B4-BE49-F238E27FC236}">
                <a16:creationId xmlns:a16="http://schemas.microsoft.com/office/drawing/2014/main" id="{1B55014A-969E-B691-1BF5-F2B01ACF36BA}"/>
              </a:ext>
            </a:extLst>
          </p:cNvPr>
          <p:cNvSpPr>
            <a:spLocks noGrp="1"/>
          </p:cNvSpPr>
          <p:nvPr>
            <p:ph type="sldNum" sz="quarter" idx="12"/>
          </p:nvPr>
        </p:nvSpPr>
        <p:spPr/>
        <p:txBody>
          <a:bodyPr/>
          <a:lstStyle/>
          <a:p>
            <a:fld id="{D831BCA9-D6A3-3F47-9C2C-5874456B7F2C}" type="slidenum">
              <a:rPr lang="en-US" smtClean="0"/>
              <a:t>14</a:t>
            </a:fld>
            <a:endParaRPr lang="en-US"/>
          </a:p>
        </p:txBody>
      </p:sp>
      <p:sp>
        <p:nvSpPr>
          <p:cNvPr id="8" name="Rounded Rectangle 7">
            <a:extLst>
              <a:ext uri="{FF2B5EF4-FFF2-40B4-BE49-F238E27FC236}">
                <a16:creationId xmlns:a16="http://schemas.microsoft.com/office/drawing/2014/main" id="{CD5B4AEB-5275-D0E8-54CD-C96DB60F42FF}"/>
              </a:ext>
            </a:extLst>
          </p:cNvPr>
          <p:cNvSpPr/>
          <p:nvPr/>
        </p:nvSpPr>
        <p:spPr>
          <a:xfrm>
            <a:off x="8077200" y="533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Application Layer</a:t>
            </a:r>
          </a:p>
        </p:txBody>
      </p:sp>
      <p:sp>
        <p:nvSpPr>
          <p:cNvPr id="9" name="Rounded Rectangle 8">
            <a:extLst>
              <a:ext uri="{FF2B5EF4-FFF2-40B4-BE49-F238E27FC236}">
                <a16:creationId xmlns:a16="http://schemas.microsoft.com/office/drawing/2014/main" id="{70940FA5-B252-6180-1E88-CF5B232CB55B}"/>
              </a:ext>
            </a:extLst>
          </p:cNvPr>
          <p:cNvSpPr/>
          <p:nvPr/>
        </p:nvSpPr>
        <p:spPr>
          <a:xfrm>
            <a:off x="8077199" y="1676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Governance Layer</a:t>
            </a:r>
          </a:p>
        </p:txBody>
      </p:sp>
      <p:sp>
        <p:nvSpPr>
          <p:cNvPr id="10" name="Rounded Rectangle 9">
            <a:extLst>
              <a:ext uri="{FF2B5EF4-FFF2-40B4-BE49-F238E27FC236}">
                <a16:creationId xmlns:a16="http://schemas.microsoft.com/office/drawing/2014/main" id="{09D32ACE-DF12-2CFE-C51A-5881AD5B6BBC}"/>
              </a:ext>
            </a:extLst>
          </p:cNvPr>
          <p:cNvSpPr/>
          <p:nvPr/>
        </p:nvSpPr>
        <p:spPr>
          <a:xfrm>
            <a:off x="8077199" y="2819400"/>
            <a:ext cx="3429000" cy="794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t>Messaging Layer</a:t>
            </a:r>
          </a:p>
        </p:txBody>
      </p:sp>
      <p:pic>
        <p:nvPicPr>
          <p:cNvPr id="11" name="Graphic 10" descr="Single gear with solid fill">
            <a:extLst>
              <a:ext uri="{FF2B5EF4-FFF2-40B4-BE49-F238E27FC236}">
                <a16:creationId xmlns:a16="http://schemas.microsoft.com/office/drawing/2014/main" id="{76194109-E086-5578-AA09-FA6945EA348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57933" y="-140903"/>
            <a:ext cx="971667" cy="979103"/>
          </a:xfrm>
          <a:prstGeom prst="rect">
            <a:avLst/>
          </a:prstGeom>
        </p:spPr>
      </p:pic>
      <p:sp>
        <p:nvSpPr>
          <p:cNvPr id="12" name="Rectangle 11">
            <a:extLst>
              <a:ext uri="{FF2B5EF4-FFF2-40B4-BE49-F238E27FC236}">
                <a16:creationId xmlns:a16="http://schemas.microsoft.com/office/drawing/2014/main" id="{D97C036A-C4F9-C6DA-C94C-0C8622E0108E}"/>
              </a:ext>
            </a:extLst>
          </p:cNvPr>
          <p:cNvSpPr/>
          <p:nvPr/>
        </p:nvSpPr>
        <p:spPr>
          <a:xfrm>
            <a:off x="7924800" y="381000"/>
            <a:ext cx="3733800" cy="3352800"/>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20F6860E-58F8-D3AA-CFA6-5EFA47BF8637}"/>
              </a:ext>
            </a:extLst>
          </p:cNvPr>
          <p:cNvCxnSpPr/>
          <p:nvPr/>
        </p:nvCxnSpPr>
        <p:spPr>
          <a:xfrm>
            <a:off x="9525000" y="1328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a:extLst>
              <a:ext uri="{FF2B5EF4-FFF2-40B4-BE49-F238E27FC236}">
                <a16:creationId xmlns:a16="http://schemas.microsoft.com/office/drawing/2014/main" id="{FA52B359-1BB6-490C-8DAF-01D58FB0AC71}"/>
              </a:ext>
            </a:extLst>
          </p:cNvPr>
          <p:cNvCxnSpPr>
            <a:cxnSpLocks/>
          </p:cNvCxnSpPr>
          <p:nvPr/>
        </p:nvCxnSpPr>
        <p:spPr>
          <a:xfrm flipV="1">
            <a:off x="9982200" y="1328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Arrow Connector 14">
            <a:extLst>
              <a:ext uri="{FF2B5EF4-FFF2-40B4-BE49-F238E27FC236}">
                <a16:creationId xmlns:a16="http://schemas.microsoft.com/office/drawing/2014/main" id="{55341351-2854-049F-AC85-182FAD86750B}"/>
              </a:ext>
            </a:extLst>
          </p:cNvPr>
          <p:cNvCxnSpPr/>
          <p:nvPr/>
        </p:nvCxnSpPr>
        <p:spPr>
          <a:xfrm>
            <a:off x="9525000" y="2471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8FCE1D66-B169-3CA7-47FF-1CECDD023FF6}"/>
              </a:ext>
            </a:extLst>
          </p:cNvPr>
          <p:cNvCxnSpPr>
            <a:cxnSpLocks/>
          </p:cNvCxnSpPr>
          <p:nvPr/>
        </p:nvCxnSpPr>
        <p:spPr>
          <a:xfrm flipV="1">
            <a:off x="9982200" y="2471256"/>
            <a:ext cx="0" cy="348144"/>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9" name="Content Placeholder 2">
            <a:extLst>
              <a:ext uri="{FF2B5EF4-FFF2-40B4-BE49-F238E27FC236}">
                <a16:creationId xmlns:a16="http://schemas.microsoft.com/office/drawing/2014/main" id="{AECBC451-6851-BD3C-78D1-6703AEE406F2}"/>
              </a:ext>
            </a:extLst>
          </p:cNvPr>
          <p:cNvSpPr>
            <a:spLocks noGrp="1"/>
          </p:cNvSpPr>
          <p:nvPr>
            <p:ph idx="1"/>
          </p:nvPr>
        </p:nvSpPr>
        <p:spPr>
          <a:xfrm>
            <a:off x="304800" y="1321865"/>
            <a:ext cx="7238997" cy="3402535"/>
          </a:xfrm>
        </p:spPr>
        <p:txBody>
          <a:bodyPr>
            <a:normAutofit/>
          </a:bodyPr>
          <a:lstStyle/>
          <a:p>
            <a:r>
              <a:rPr lang="en-US"/>
              <a:t>Clients run all messages through </a:t>
            </a:r>
            <a:r>
              <a:rPr lang="en-US" err="1"/>
              <a:t>PolicyKit</a:t>
            </a:r>
            <a:r>
              <a:rPr lang="en-US"/>
              <a:t>-style logic pipeline to:</a:t>
            </a:r>
          </a:p>
          <a:p>
            <a:pPr lvl="1"/>
            <a:r>
              <a:rPr lang="en-US"/>
              <a:t>Run programmable policy mechanisms</a:t>
            </a:r>
          </a:p>
          <a:p>
            <a:r>
              <a:rPr lang="en-US"/>
              <a:t>Framework to:</a:t>
            </a:r>
          </a:p>
          <a:p>
            <a:pPr lvl="1"/>
            <a:r>
              <a:rPr lang="en-US"/>
              <a:t>Define what policies apply to which actions</a:t>
            </a:r>
          </a:p>
          <a:p>
            <a:pPr lvl="1"/>
            <a:r>
              <a:rPr lang="en-US"/>
              <a:t>Determine when actions can be approved</a:t>
            </a:r>
          </a:p>
        </p:txBody>
      </p:sp>
      <p:sp>
        <p:nvSpPr>
          <p:cNvPr id="3" name="Rectangle 2">
            <a:extLst>
              <a:ext uri="{FF2B5EF4-FFF2-40B4-BE49-F238E27FC236}">
                <a16:creationId xmlns:a16="http://schemas.microsoft.com/office/drawing/2014/main" id="{765AD732-C602-3BCA-5C39-31C9135B292B}"/>
              </a:ext>
            </a:extLst>
          </p:cNvPr>
          <p:cNvSpPr/>
          <p:nvPr/>
        </p:nvSpPr>
        <p:spPr>
          <a:xfrm>
            <a:off x="8001000" y="533400"/>
            <a:ext cx="3581399" cy="93462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X</a:t>
            </a:r>
          </a:p>
          <a:p>
            <a:pPr algn="ctr"/>
            <a:endParaRPr lang="en-US"/>
          </a:p>
        </p:txBody>
      </p:sp>
      <p:sp>
        <p:nvSpPr>
          <p:cNvPr id="17" name="Rectangle 16">
            <a:extLst>
              <a:ext uri="{FF2B5EF4-FFF2-40B4-BE49-F238E27FC236}">
                <a16:creationId xmlns:a16="http://schemas.microsoft.com/office/drawing/2014/main" id="{6A1214F8-878C-6E49-6F22-8296EEF79B98}"/>
              </a:ext>
            </a:extLst>
          </p:cNvPr>
          <p:cNvSpPr/>
          <p:nvPr/>
        </p:nvSpPr>
        <p:spPr>
          <a:xfrm>
            <a:off x="8013700" y="2686611"/>
            <a:ext cx="3581399" cy="1030275"/>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X</a:t>
            </a:r>
          </a:p>
          <a:p>
            <a:pPr algn="ctr"/>
            <a:endParaRPr lang="en-US"/>
          </a:p>
        </p:txBody>
      </p:sp>
      <p:sp>
        <p:nvSpPr>
          <p:cNvPr id="20" name="Rounded Rectangle 19">
            <a:extLst>
              <a:ext uri="{FF2B5EF4-FFF2-40B4-BE49-F238E27FC236}">
                <a16:creationId xmlns:a16="http://schemas.microsoft.com/office/drawing/2014/main" id="{AEF16D1D-4AC9-DC19-BFA6-DAC4259D30E8}"/>
              </a:ext>
            </a:extLst>
          </p:cNvPr>
          <p:cNvSpPr/>
          <p:nvPr/>
        </p:nvSpPr>
        <p:spPr>
          <a:xfrm>
            <a:off x="2951933" y="5073218"/>
            <a:ext cx="1166191" cy="725557"/>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Andale Mono" panose="020B0509000000000004" pitchFamily="49" charset="0"/>
              </a:rPr>
              <a:t>filter</a:t>
            </a:r>
          </a:p>
        </p:txBody>
      </p:sp>
      <p:sp>
        <p:nvSpPr>
          <p:cNvPr id="21" name="Rounded Rectangle 20">
            <a:extLst>
              <a:ext uri="{FF2B5EF4-FFF2-40B4-BE49-F238E27FC236}">
                <a16:creationId xmlns:a16="http://schemas.microsoft.com/office/drawing/2014/main" id="{C89A2700-22B3-7F66-A9DC-8E6E619B7B44}"/>
              </a:ext>
            </a:extLst>
          </p:cNvPr>
          <p:cNvSpPr/>
          <p:nvPr/>
        </p:nvSpPr>
        <p:spPr>
          <a:xfrm>
            <a:off x="4982825" y="5073217"/>
            <a:ext cx="1166191" cy="725557"/>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err="1">
                <a:latin typeface="Andale Mono" panose="020B0509000000000004" pitchFamily="49" charset="0"/>
              </a:rPr>
              <a:t>init</a:t>
            </a:r>
            <a:endParaRPr lang="en-US">
              <a:latin typeface="Andale Mono" panose="020B0509000000000004" pitchFamily="49" charset="0"/>
            </a:endParaRPr>
          </a:p>
        </p:txBody>
      </p:sp>
      <p:sp>
        <p:nvSpPr>
          <p:cNvPr id="22" name="Rounded Rectangle 21">
            <a:extLst>
              <a:ext uri="{FF2B5EF4-FFF2-40B4-BE49-F238E27FC236}">
                <a16:creationId xmlns:a16="http://schemas.microsoft.com/office/drawing/2014/main" id="{C4A936B7-2857-41E0-EE44-907C3653355B}"/>
              </a:ext>
            </a:extLst>
          </p:cNvPr>
          <p:cNvSpPr/>
          <p:nvPr/>
        </p:nvSpPr>
        <p:spPr>
          <a:xfrm>
            <a:off x="7013717" y="5042350"/>
            <a:ext cx="1166191" cy="725557"/>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Andale Mono" panose="020B0509000000000004" pitchFamily="49" charset="0"/>
              </a:rPr>
              <a:t>check</a:t>
            </a:r>
          </a:p>
        </p:txBody>
      </p:sp>
      <p:sp>
        <p:nvSpPr>
          <p:cNvPr id="23" name="Rounded Rectangle 22">
            <a:extLst>
              <a:ext uri="{FF2B5EF4-FFF2-40B4-BE49-F238E27FC236}">
                <a16:creationId xmlns:a16="http://schemas.microsoft.com/office/drawing/2014/main" id="{69BCD5E6-0477-3F91-D43E-6E7CA55B8054}"/>
              </a:ext>
            </a:extLst>
          </p:cNvPr>
          <p:cNvSpPr/>
          <p:nvPr/>
        </p:nvSpPr>
        <p:spPr>
          <a:xfrm>
            <a:off x="9044609" y="4316792"/>
            <a:ext cx="1166191" cy="725557"/>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Andale Mono" panose="020B0509000000000004" pitchFamily="49" charset="0"/>
              </a:rPr>
              <a:t>pass</a:t>
            </a:r>
          </a:p>
        </p:txBody>
      </p:sp>
      <p:sp>
        <p:nvSpPr>
          <p:cNvPr id="24" name="Rounded Rectangle 23">
            <a:extLst>
              <a:ext uri="{FF2B5EF4-FFF2-40B4-BE49-F238E27FC236}">
                <a16:creationId xmlns:a16="http://schemas.microsoft.com/office/drawing/2014/main" id="{60402D25-A765-DF57-C83A-CC04C6A9AE21}"/>
              </a:ext>
            </a:extLst>
          </p:cNvPr>
          <p:cNvSpPr/>
          <p:nvPr/>
        </p:nvSpPr>
        <p:spPr>
          <a:xfrm>
            <a:off x="9041285" y="5840190"/>
            <a:ext cx="1166191" cy="725557"/>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Andale Mono" panose="020B0509000000000004" pitchFamily="49" charset="0"/>
              </a:rPr>
              <a:t>fail</a:t>
            </a:r>
          </a:p>
        </p:txBody>
      </p:sp>
      <p:cxnSp>
        <p:nvCxnSpPr>
          <p:cNvPr id="25" name="Straight Arrow Connector 24">
            <a:extLst>
              <a:ext uri="{FF2B5EF4-FFF2-40B4-BE49-F238E27FC236}">
                <a16:creationId xmlns:a16="http://schemas.microsoft.com/office/drawing/2014/main" id="{ED0C8434-ECEB-0237-63BD-C8C15C8A9AAB}"/>
              </a:ext>
            </a:extLst>
          </p:cNvPr>
          <p:cNvCxnSpPr>
            <a:cxnSpLocks/>
          </p:cNvCxnSpPr>
          <p:nvPr/>
        </p:nvCxnSpPr>
        <p:spPr>
          <a:xfrm>
            <a:off x="4214730" y="5466867"/>
            <a:ext cx="672020"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62784FB9-BBA5-738E-E757-14AAE513671A}"/>
              </a:ext>
            </a:extLst>
          </p:cNvPr>
          <p:cNvCxnSpPr>
            <a:cxnSpLocks/>
          </p:cNvCxnSpPr>
          <p:nvPr/>
        </p:nvCxnSpPr>
        <p:spPr>
          <a:xfrm>
            <a:off x="6248932" y="5466867"/>
            <a:ext cx="672020"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6FF8624-46E6-9DBD-B326-59331FBF9488}"/>
              </a:ext>
            </a:extLst>
          </p:cNvPr>
          <p:cNvCxnSpPr>
            <a:cxnSpLocks/>
          </p:cNvCxnSpPr>
          <p:nvPr/>
        </p:nvCxnSpPr>
        <p:spPr>
          <a:xfrm flipV="1">
            <a:off x="8272673" y="4689286"/>
            <a:ext cx="672020" cy="706126"/>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F0851C5-F415-84F0-02EC-F031F6E42B1B}"/>
              </a:ext>
            </a:extLst>
          </p:cNvPr>
          <p:cNvCxnSpPr>
            <a:cxnSpLocks/>
          </p:cNvCxnSpPr>
          <p:nvPr/>
        </p:nvCxnSpPr>
        <p:spPr>
          <a:xfrm>
            <a:off x="8272673" y="5592763"/>
            <a:ext cx="672020" cy="610205"/>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29" name="Arc 28">
            <a:extLst>
              <a:ext uri="{FF2B5EF4-FFF2-40B4-BE49-F238E27FC236}">
                <a16:creationId xmlns:a16="http://schemas.microsoft.com/office/drawing/2014/main" id="{6519DBF7-6D7A-A3FD-713B-076C2705BB82}"/>
              </a:ext>
            </a:extLst>
          </p:cNvPr>
          <p:cNvSpPr/>
          <p:nvPr/>
        </p:nvSpPr>
        <p:spPr>
          <a:xfrm>
            <a:off x="7288443" y="4267200"/>
            <a:ext cx="616737" cy="1325563"/>
          </a:xfrm>
          <a:prstGeom prst="arc">
            <a:avLst>
              <a:gd name="adj1" fmla="val 10212107"/>
              <a:gd name="adj2" fmla="val 700603"/>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A167EBEF-9158-4C95-E332-65034FB0BCC3}"/>
              </a:ext>
            </a:extLst>
          </p:cNvPr>
          <p:cNvCxnSpPr>
            <a:cxnSpLocks/>
          </p:cNvCxnSpPr>
          <p:nvPr/>
        </p:nvCxnSpPr>
        <p:spPr>
          <a:xfrm>
            <a:off x="2057400" y="5463481"/>
            <a:ext cx="72279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90400A28-D7E0-FDCC-0812-E0CF1EF37063}"/>
              </a:ext>
            </a:extLst>
          </p:cNvPr>
          <p:cNvSpPr txBox="1"/>
          <p:nvPr/>
        </p:nvSpPr>
        <p:spPr>
          <a:xfrm>
            <a:off x="579768" y="5020270"/>
            <a:ext cx="1706232" cy="923330"/>
          </a:xfrm>
          <a:prstGeom prst="rect">
            <a:avLst/>
          </a:prstGeom>
          <a:noFill/>
        </p:spPr>
        <p:txBody>
          <a:bodyPr wrap="square" rtlCol="0">
            <a:spAutoFit/>
          </a:bodyPr>
          <a:lstStyle/>
          <a:p>
            <a:r>
              <a:rPr lang="en-US"/>
              <a:t>Governance &amp; unordered messages</a:t>
            </a:r>
          </a:p>
        </p:txBody>
      </p:sp>
    </p:spTree>
    <p:extLst>
      <p:ext uri="{BB962C8B-B14F-4D97-AF65-F5344CB8AC3E}">
        <p14:creationId xmlns:p14="http://schemas.microsoft.com/office/powerpoint/2010/main" val="126213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1E25-4021-1FB6-B4F5-82764AA50EE9}"/>
              </a:ext>
            </a:extLst>
          </p:cNvPr>
          <p:cNvSpPr>
            <a:spLocks noGrp="1"/>
          </p:cNvSpPr>
          <p:nvPr>
            <p:ph type="title"/>
          </p:nvPr>
        </p:nvSpPr>
        <p:spPr>
          <a:xfrm>
            <a:off x="381000" y="46037"/>
            <a:ext cx="10515600" cy="1325563"/>
          </a:xfrm>
        </p:spPr>
        <p:txBody>
          <a:bodyPr/>
          <a:lstStyle/>
          <a:p>
            <a:r>
              <a:rPr lang="en-US"/>
              <a:t>Security analysis</a:t>
            </a:r>
          </a:p>
        </p:txBody>
      </p:sp>
      <p:sp>
        <p:nvSpPr>
          <p:cNvPr id="4" name="Slide Number Placeholder 3">
            <a:extLst>
              <a:ext uri="{FF2B5EF4-FFF2-40B4-BE49-F238E27FC236}">
                <a16:creationId xmlns:a16="http://schemas.microsoft.com/office/drawing/2014/main" id="{9DBE710D-2D03-6303-0EA1-6F8165257E57}"/>
              </a:ext>
            </a:extLst>
          </p:cNvPr>
          <p:cNvSpPr>
            <a:spLocks noGrp="1"/>
          </p:cNvSpPr>
          <p:nvPr>
            <p:ph type="sldNum" sz="quarter" idx="12"/>
          </p:nvPr>
        </p:nvSpPr>
        <p:spPr/>
        <p:txBody>
          <a:bodyPr/>
          <a:lstStyle/>
          <a:p>
            <a:fld id="{4FA8C06B-DFAE-9945-87E4-2CB4C468309E}" type="slidenum">
              <a:rPr lang="en-US" smtClean="0"/>
              <a:t>15</a:t>
            </a:fld>
            <a:endParaRPr lang="en-US"/>
          </a:p>
        </p:txBody>
      </p:sp>
      <p:graphicFrame>
        <p:nvGraphicFramePr>
          <p:cNvPr id="9" name="Content Placeholder 8">
            <a:extLst>
              <a:ext uri="{FF2B5EF4-FFF2-40B4-BE49-F238E27FC236}">
                <a16:creationId xmlns:a16="http://schemas.microsoft.com/office/drawing/2014/main" id="{C679A037-B26F-4FBB-AFC8-634178604185}"/>
              </a:ext>
            </a:extLst>
          </p:cNvPr>
          <p:cNvGraphicFramePr>
            <a:graphicFrameLocks noGrp="1"/>
          </p:cNvGraphicFramePr>
          <p:nvPr>
            <p:ph idx="1"/>
            <p:extLst>
              <p:ext uri="{D42A27DB-BD31-4B8C-83A1-F6EECF244321}">
                <p14:modId xmlns:p14="http://schemas.microsoft.com/office/powerpoint/2010/main" val="2969258674"/>
              </p:ext>
            </p:extLst>
          </p:nvPr>
        </p:nvGraphicFramePr>
        <p:xfrm>
          <a:off x="838200" y="1235316"/>
          <a:ext cx="10515597" cy="2839720"/>
        </p:xfrm>
        <a:graphic>
          <a:graphicData uri="http://schemas.openxmlformats.org/drawingml/2006/table">
            <a:tbl>
              <a:tblPr firstRow="1" bandRow="1">
                <a:tableStyleId>{F2DE63D5-997A-4646-A377-4702673A728D}</a:tableStyleId>
              </a:tblPr>
              <a:tblGrid>
                <a:gridCol w="3505199">
                  <a:extLst>
                    <a:ext uri="{9D8B030D-6E8A-4147-A177-3AD203B41FA5}">
                      <a16:colId xmlns:a16="http://schemas.microsoft.com/office/drawing/2014/main" val="628558945"/>
                    </a:ext>
                  </a:extLst>
                </a:gridCol>
                <a:gridCol w="3505199">
                  <a:extLst>
                    <a:ext uri="{9D8B030D-6E8A-4147-A177-3AD203B41FA5}">
                      <a16:colId xmlns:a16="http://schemas.microsoft.com/office/drawing/2014/main" val="6041340"/>
                    </a:ext>
                  </a:extLst>
                </a:gridCol>
                <a:gridCol w="3505199">
                  <a:extLst>
                    <a:ext uri="{9D8B030D-6E8A-4147-A177-3AD203B41FA5}">
                      <a16:colId xmlns:a16="http://schemas.microsoft.com/office/drawing/2014/main" val="1104454277"/>
                    </a:ext>
                  </a:extLst>
                </a:gridCol>
              </a:tblGrid>
              <a:tr h="370840">
                <a:tc>
                  <a:txBody>
                    <a:bodyPr/>
                    <a:lstStyle/>
                    <a:p>
                      <a:r>
                        <a:rPr lang="en-US"/>
                        <a:t>Security goal</a:t>
                      </a:r>
                    </a:p>
                  </a:txBody>
                  <a:tcPr/>
                </a:tc>
                <a:tc>
                  <a:txBody>
                    <a:bodyPr/>
                    <a:lstStyle/>
                    <a:p>
                      <a:r>
                        <a:rPr lang="en-US"/>
                        <a:t>Property</a:t>
                      </a:r>
                    </a:p>
                  </a:txBody>
                  <a:tcPr/>
                </a:tc>
                <a:tc>
                  <a:txBody>
                    <a:bodyPr/>
                    <a:lstStyle/>
                    <a:p>
                      <a:r>
                        <a:rPr lang="en-US"/>
                        <a:t>Derives from</a:t>
                      </a:r>
                    </a:p>
                  </a:txBody>
                  <a:tcPr/>
                </a:tc>
                <a:extLst>
                  <a:ext uri="{0D108BD9-81ED-4DB2-BD59-A6C34878D82A}">
                    <a16:rowId xmlns:a16="http://schemas.microsoft.com/office/drawing/2014/main" val="1512202245"/>
                  </a:ext>
                </a:extLst>
              </a:tr>
              <a:tr h="370840">
                <a:tc>
                  <a:txBody>
                    <a:bodyPr/>
                    <a:lstStyle/>
                    <a:p>
                      <a:r>
                        <a:rPr lang="en-US"/>
                        <a:t>Governance integrity</a:t>
                      </a:r>
                    </a:p>
                  </a:txBody>
                  <a:tcPr/>
                </a:tc>
                <a:tc>
                  <a:txBody>
                    <a:bodyPr/>
                    <a:lstStyle/>
                    <a:p>
                      <a:r>
                        <a:rPr lang="en-US"/>
                        <a:t>Honest clients have same view of governance, even if other client(s) using malicious software</a:t>
                      </a:r>
                    </a:p>
                  </a:txBody>
                  <a:tcPr/>
                </a:tc>
                <a:tc>
                  <a:txBody>
                    <a:bodyPr/>
                    <a:lstStyle/>
                    <a:p>
                      <a:r>
                        <a:rPr lang="en-US"/>
                        <a:t>MLS transcript hash, client checks</a:t>
                      </a:r>
                    </a:p>
                  </a:txBody>
                  <a:tcPr/>
                </a:tc>
                <a:extLst>
                  <a:ext uri="{0D108BD9-81ED-4DB2-BD59-A6C34878D82A}">
                    <a16:rowId xmlns:a16="http://schemas.microsoft.com/office/drawing/2014/main" val="4278509070"/>
                  </a:ext>
                </a:extLst>
              </a:tr>
              <a:tr h="370840">
                <a:tc>
                  <a:txBody>
                    <a:bodyPr/>
                    <a:lstStyle/>
                    <a:p>
                      <a:r>
                        <a:rPr lang="en-US"/>
                        <a:t>Privacy</a:t>
                      </a:r>
                    </a:p>
                  </a:txBody>
                  <a:tcPr/>
                </a:tc>
                <a:tc>
                  <a:txBody>
                    <a:bodyPr/>
                    <a:lstStyle/>
                    <a:p>
                      <a:r>
                        <a:rPr lang="en-US"/>
                        <a:t>Governance and content messages private from malicious platform</a:t>
                      </a:r>
                    </a:p>
                  </a:txBody>
                  <a:tcPr/>
                </a:tc>
                <a:tc>
                  <a:txBody>
                    <a:bodyPr/>
                    <a:lstStyle/>
                    <a:p>
                      <a:r>
                        <a:rPr lang="en-US"/>
                        <a:t>MLS confidentiality</a:t>
                      </a:r>
                    </a:p>
                  </a:txBody>
                  <a:tcPr/>
                </a:tc>
                <a:extLst>
                  <a:ext uri="{0D108BD9-81ED-4DB2-BD59-A6C34878D82A}">
                    <a16:rowId xmlns:a16="http://schemas.microsoft.com/office/drawing/2014/main" val="1201901"/>
                  </a:ext>
                </a:extLst>
              </a:tr>
              <a:tr h="370840">
                <a:tc>
                  <a:txBody>
                    <a:bodyPr/>
                    <a:lstStyle/>
                    <a:p>
                      <a:r>
                        <a:rPr lang="en-US"/>
                        <a:t>Accountability</a:t>
                      </a:r>
                    </a:p>
                  </a:txBody>
                  <a:tcPr/>
                </a:tc>
                <a:tc>
                  <a:txBody>
                    <a:bodyPr/>
                    <a:lstStyle/>
                    <a:p>
                      <a:r>
                        <a:rPr lang="en-US"/>
                        <a:t>All sent (governance) messages can be reported, no forged messages can be reported</a:t>
                      </a:r>
                    </a:p>
                  </a:txBody>
                  <a:tcPr/>
                </a:tc>
                <a:tc>
                  <a:txBody>
                    <a:bodyPr/>
                    <a:lstStyle/>
                    <a:p>
                      <a:r>
                        <a:rPr lang="en-US"/>
                        <a:t>Digital signature unforgeability</a:t>
                      </a:r>
                    </a:p>
                  </a:txBody>
                  <a:tcPr/>
                </a:tc>
                <a:extLst>
                  <a:ext uri="{0D108BD9-81ED-4DB2-BD59-A6C34878D82A}">
                    <a16:rowId xmlns:a16="http://schemas.microsoft.com/office/drawing/2014/main" val="3493863769"/>
                  </a:ext>
                </a:extLst>
              </a:tr>
            </a:tbl>
          </a:graphicData>
        </a:graphic>
      </p:graphicFrame>
      <p:sp>
        <p:nvSpPr>
          <p:cNvPr id="8" name="Content Placeholder 2">
            <a:extLst>
              <a:ext uri="{FF2B5EF4-FFF2-40B4-BE49-F238E27FC236}">
                <a16:creationId xmlns:a16="http://schemas.microsoft.com/office/drawing/2014/main" id="{0A8D6D3D-DA23-3261-576F-06DC47151893}"/>
              </a:ext>
            </a:extLst>
          </p:cNvPr>
          <p:cNvSpPr txBox="1">
            <a:spLocks/>
          </p:cNvSpPr>
          <p:nvPr/>
        </p:nvSpPr>
        <p:spPr>
          <a:xfrm>
            <a:off x="479383" y="4446236"/>
            <a:ext cx="11233230" cy="2092676"/>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See paper for discussion</a:t>
            </a:r>
          </a:p>
          <a:p>
            <a:r>
              <a:rPr lang="en-US" dirty="0"/>
              <a:t>Limitations:</a:t>
            </a:r>
          </a:p>
          <a:p>
            <a:pPr lvl="1"/>
            <a:r>
              <a:rPr lang="en-US" dirty="0"/>
              <a:t>Do not yet analyze feasibility of traffic analysis attacks by platform</a:t>
            </a:r>
          </a:p>
          <a:p>
            <a:pPr lvl="1"/>
            <a:r>
              <a:rPr lang="en-US" dirty="0"/>
              <a:t>Deniability not considered (could use asymmetric message franking [TGLMR CRYPTO ’19])</a:t>
            </a:r>
          </a:p>
          <a:p>
            <a:pPr lvl="1"/>
            <a:r>
              <a:rPr lang="en-US" dirty="0"/>
              <a:t>No comprehensive formal analysis yet, technique development ongoing</a:t>
            </a:r>
          </a:p>
          <a:p>
            <a:pPr lvl="1"/>
            <a:endParaRPr lang="en-US" dirty="0"/>
          </a:p>
          <a:p>
            <a:pPr lvl="1"/>
            <a:endParaRPr lang="en-US" dirty="0"/>
          </a:p>
        </p:txBody>
      </p:sp>
    </p:spTree>
    <p:extLst>
      <p:ext uri="{BB962C8B-B14F-4D97-AF65-F5344CB8AC3E}">
        <p14:creationId xmlns:p14="http://schemas.microsoft.com/office/powerpoint/2010/main" val="213130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B3FD-9FCB-9BD3-8D81-5C94C164987D}"/>
              </a:ext>
            </a:extLst>
          </p:cNvPr>
          <p:cNvSpPr>
            <a:spLocks noGrp="1"/>
          </p:cNvSpPr>
          <p:nvPr>
            <p:ph type="title"/>
          </p:nvPr>
        </p:nvSpPr>
        <p:spPr/>
        <p:txBody>
          <a:bodyPr/>
          <a:lstStyle/>
          <a:p>
            <a:r>
              <a:rPr lang="en-US" err="1"/>
              <a:t>MLSGov</a:t>
            </a:r>
            <a:r>
              <a:rPr lang="en-US"/>
              <a:t>: prototype implementation</a:t>
            </a:r>
          </a:p>
        </p:txBody>
      </p:sp>
      <p:sp>
        <p:nvSpPr>
          <p:cNvPr id="3" name="Content Placeholder 2">
            <a:extLst>
              <a:ext uri="{FF2B5EF4-FFF2-40B4-BE49-F238E27FC236}">
                <a16:creationId xmlns:a16="http://schemas.microsoft.com/office/drawing/2014/main" id="{ACB326D1-73A5-CC41-7DB1-A60BAE8FDFB0}"/>
              </a:ext>
            </a:extLst>
          </p:cNvPr>
          <p:cNvSpPr>
            <a:spLocks noGrp="1"/>
          </p:cNvSpPr>
          <p:nvPr>
            <p:ph idx="1"/>
          </p:nvPr>
        </p:nvSpPr>
        <p:spPr>
          <a:xfrm>
            <a:off x="838200" y="1143000"/>
            <a:ext cx="10515600" cy="4351338"/>
          </a:xfrm>
        </p:spPr>
        <p:txBody>
          <a:bodyPr/>
          <a:lstStyle/>
          <a:p>
            <a:pPr marL="0" indent="0">
              <a:buNone/>
            </a:pPr>
            <a:r>
              <a:rPr lang="en-US"/>
              <a:t>Built E2EE messaging application with private, hierarchical governance</a:t>
            </a:r>
          </a:p>
          <a:p>
            <a:r>
              <a:rPr lang="en-US"/>
              <a:t>Implementation in Rust on top of </a:t>
            </a:r>
            <a:r>
              <a:rPr lang="en-US" err="1"/>
              <a:t>OpenMLS</a:t>
            </a:r>
            <a:r>
              <a:rPr lang="en-US"/>
              <a:t> library</a:t>
            </a:r>
          </a:p>
          <a:p>
            <a:pPr lvl="1"/>
            <a:r>
              <a:rPr lang="en-US"/>
              <a:t>MLS changes small (~200 lines of code)</a:t>
            </a:r>
          </a:p>
          <a:p>
            <a:pPr lvl="1"/>
            <a:r>
              <a:rPr lang="en-US"/>
              <a:t>~4000 lines of code for governance layer</a:t>
            </a:r>
          </a:p>
          <a:p>
            <a:r>
              <a:rPr lang="en-US"/>
              <a:t>Experiments indicate governance introduces small overhead, even for complex policies involving voting (2.08s vote in a group of 1024 simultaneously casting votes)</a:t>
            </a:r>
          </a:p>
        </p:txBody>
      </p:sp>
      <p:pic>
        <p:nvPicPr>
          <p:cNvPr id="4" name="Graphic 3" descr="Users with solid fill">
            <a:extLst>
              <a:ext uri="{FF2B5EF4-FFF2-40B4-BE49-F238E27FC236}">
                <a16:creationId xmlns:a16="http://schemas.microsoft.com/office/drawing/2014/main" id="{54C2D89B-5422-5B96-0B19-AFA983EDB0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21205" y="5151726"/>
            <a:ext cx="2114657" cy="2050473"/>
          </a:xfrm>
          <a:prstGeom prst="rect">
            <a:avLst/>
          </a:prstGeom>
        </p:spPr>
      </p:pic>
      <p:pic>
        <p:nvPicPr>
          <p:cNvPr id="5" name="Graphic 4" descr="Lock with solid fill">
            <a:extLst>
              <a:ext uri="{FF2B5EF4-FFF2-40B4-BE49-F238E27FC236}">
                <a16:creationId xmlns:a16="http://schemas.microsoft.com/office/drawing/2014/main" id="{726C0375-6E68-D459-3745-62E75C365B1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29747" y="4094385"/>
            <a:ext cx="914400" cy="886646"/>
          </a:xfrm>
          <a:prstGeom prst="rect">
            <a:avLst/>
          </a:prstGeom>
        </p:spPr>
      </p:pic>
      <p:pic>
        <p:nvPicPr>
          <p:cNvPr id="6" name="Graphic 5" descr="Binary with solid fill">
            <a:extLst>
              <a:ext uri="{FF2B5EF4-FFF2-40B4-BE49-F238E27FC236}">
                <a16:creationId xmlns:a16="http://schemas.microsoft.com/office/drawing/2014/main" id="{AB151376-8C54-1314-12CD-121E9089BA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86947" y="4568038"/>
            <a:ext cx="1383175" cy="1341193"/>
          </a:xfrm>
          <a:prstGeom prst="rect">
            <a:avLst/>
          </a:prstGeom>
        </p:spPr>
      </p:pic>
      <p:pic>
        <p:nvPicPr>
          <p:cNvPr id="7" name="Picture 6">
            <a:extLst>
              <a:ext uri="{FF2B5EF4-FFF2-40B4-BE49-F238E27FC236}">
                <a16:creationId xmlns:a16="http://schemas.microsoft.com/office/drawing/2014/main" id="{6A2B7292-853A-C776-F18A-65E3563B5CDF}"/>
              </a:ext>
            </a:extLst>
          </p:cNvPr>
          <p:cNvPicPr>
            <a:picLocks noChangeAspect="1"/>
          </p:cNvPicPr>
          <p:nvPr/>
        </p:nvPicPr>
        <p:blipFill>
          <a:blip r:embed="rId9"/>
          <a:stretch>
            <a:fillRect/>
          </a:stretch>
        </p:blipFill>
        <p:spPr>
          <a:xfrm>
            <a:off x="2895600" y="4344752"/>
            <a:ext cx="1889563" cy="1832211"/>
          </a:xfrm>
          <a:prstGeom prst="rect">
            <a:avLst/>
          </a:prstGeom>
        </p:spPr>
      </p:pic>
      <p:sp>
        <p:nvSpPr>
          <p:cNvPr id="9" name="Slide Number Placeholder 8">
            <a:extLst>
              <a:ext uri="{FF2B5EF4-FFF2-40B4-BE49-F238E27FC236}">
                <a16:creationId xmlns:a16="http://schemas.microsoft.com/office/drawing/2014/main" id="{B84B60C5-A0F0-FEC6-75AD-4E75C649C947}"/>
              </a:ext>
            </a:extLst>
          </p:cNvPr>
          <p:cNvSpPr>
            <a:spLocks noGrp="1"/>
          </p:cNvSpPr>
          <p:nvPr>
            <p:ph type="sldNum" sz="quarter" idx="12"/>
          </p:nvPr>
        </p:nvSpPr>
        <p:spPr/>
        <p:txBody>
          <a:bodyPr/>
          <a:lstStyle/>
          <a:p>
            <a:fld id="{4FA8C06B-DFAE-9945-87E4-2CB4C468309E}" type="slidenum">
              <a:rPr lang="en-US" smtClean="0"/>
              <a:t>16</a:t>
            </a:fld>
            <a:endParaRPr lang="en-US"/>
          </a:p>
        </p:txBody>
      </p:sp>
    </p:spTree>
    <p:extLst>
      <p:ext uri="{BB962C8B-B14F-4D97-AF65-F5344CB8AC3E}">
        <p14:creationId xmlns:p14="http://schemas.microsoft.com/office/powerpoint/2010/main" val="224712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207A2-B3C3-4A76-6B85-EF978647580E}"/>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1FDBECAC-A99E-939C-639C-3A1158EB7504}"/>
              </a:ext>
            </a:extLst>
          </p:cNvPr>
          <p:cNvSpPr>
            <a:spLocks noGrp="1"/>
          </p:cNvSpPr>
          <p:nvPr>
            <p:ph idx="1"/>
          </p:nvPr>
        </p:nvSpPr>
        <p:spPr/>
        <p:txBody>
          <a:bodyPr>
            <a:normAutofit/>
          </a:bodyPr>
          <a:lstStyle/>
          <a:p>
            <a:r>
              <a:rPr lang="en-US" b="1"/>
              <a:t>New approach to abuse mitigation: </a:t>
            </a:r>
            <a:r>
              <a:rPr lang="en-US"/>
              <a:t>private hierarchical governance</a:t>
            </a:r>
          </a:p>
          <a:p>
            <a:r>
              <a:rPr lang="en-US" b="1"/>
              <a:t>Why: </a:t>
            </a:r>
            <a:r>
              <a:rPr lang="en-US"/>
              <a:t>diverse moderation needs, respect user privacy</a:t>
            </a:r>
          </a:p>
          <a:p>
            <a:r>
              <a:rPr lang="en-US" b="1"/>
              <a:t>How: </a:t>
            </a:r>
            <a:r>
              <a:rPr lang="en-US"/>
              <a:t>Community governance logic at clients with shared E2EE state</a:t>
            </a:r>
          </a:p>
          <a:p>
            <a:pPr lvl="1"/>
            <a:r>
              <a:rPr lang="en-US"/>
              <a:t>Implementation on top of MLS</a:t>
            </a:r>
          </a:p>
          <a:p>
            <a:r>
              <a:rPr lang="en-US" b="1"/>
              <a:t>Future work: </a:t>
            </a:r>
            <a:r>
              <a:rPr lang="en-US"/>
              <a:t>MLS safe extensions work, fed/interop platforms, metadata privacy, beyond messaging</a:t>
            </a:r>
          </a:p>
          <a:p>
            <a:r>
              <a:rPr lang="en-US"/>
              <a:t>Contact: </a:t>
            </a:r>
            <a:r>
              <a:rPr lang="en-US">
                <a:hlinkClick r:id="rId3"/>
              </a:rPr>
              <a:t>armin@cs.cornell.edu</a:t>
            </a:r>
            <a:endParaRPr lang="en-US"/>
          </a:p>
        </p:txBody>
      </p:sp>
      <p:sp>
        <p:nvSpPr>
          <p:cNvPr id="5" name="Slide Number Placeholder 4">
            <a:extLst>
              <a:ext uri="{FF2B5EF4-FFF2-40B4-BE49-F238E27FC236}">
                <a16:creationId xmlns:a16="http://schemas.microsoft.com/office/drawing/2014/main" id="{FB6C3FA4-6F75-FE89-9856-4AD5A6A93AD0}"/>
              </a:ext>
            </a:extLst>
          </p:cNvPr>
          <p:cNvSpPr>
            <a:spLocks noGrp="1"/>
          </p:cNvSpPr>
          <p:nvPr>
            <p:ph type="sldNum" sz="quarter" idx="12"/>
          </p:nvPr>
        </p:nvSpPr>
        <p:spPr/>
        <p:txBody>
          <a:bodyPr/>
          <a:lstStyle/>
          <a:p>
            <a:fld id="{4FA8C06B-DFAE-9945-87E4-2CB4C468309E}" type="slidenum">
              <a:rPr lang="en-US" smtClean="0"/>
              <a:t>17</a:t>
            </a:fld>
            <a:endParaRPr lang="en-US"/>
          </a:p>
        </p:txBody>
      </p:sp>
    </p:spTree>
    <p:extLst>
      <p:ext uri="{BB962C8B-B14F-4D97-AF65-F5344CB8AC3E}">
        <p14:creationId xmlns:p14="http://schemas.microsoft.com/office/powerpoint/2010/main" val="80690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81106-71A4-9BE8-D964-9A738FF91C06}"/>
              </a:ext>
            </a:extLst>
          </p:cNvPr>
          <p:cNvSpPr>
            <a:spLocks noGrp="1"/>
          </p:cNvSpPr>
          <p:nvPr>
            <p:ph type="title"/>
          </p:nvPr>
        </p:nvSpPr>
        <p:spPr/>
        <p:txBody>
          <a:bodyPr/>
          <a:lstStyle/>
          <a:p>
            <a:r>
              <a:rPr lang="en-US" b="1">
                <a:latin typeface="+mn-lt"/>
              </a:rPr>
              <a:t>End-to-end encrypted (E2EE) messaging</a:t>
            </a:r>
          </a:p>
        </p:txBody>
      </p:sp>
      <p:pic>
        <p:nvPicPr>
          <p:cNvPr id="27" name="Graphic 26" descr="Server outline">
            <a:extLst>
              <a:ext uri="{FF2B5EF4-FFF2-40B4-BE49-F238E27FC236}">
                <a16:creationId xmlns:a16="http://schemas.microsoft.com/office/drawing/2014/main" id="{7ADD3498-062D-8B1A-0E69-99C4C8B38E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pic>
        <p:nvPicPr>
          <p:cNvPr id="29" name="Picture 28" descr="A green sign with white text&#10;&#10;Description automatically generated with low confidence">
            <a:extLst>
              <a:ext uri="{FF2B5EF4-FFF2-40B4-BE49-F238E27FC236}">
                <a16:creationId xmlns:a16="http://schemas.microsoft.com/office/drawing/2014/main" id="{A7EAD896-88BA-E1FF-F529-0CAF9DB117EC}"/>
              </a:ext>
            </a:extLst>
          </p:cNvPr>
          <p:cNvPicPr>
            <a:picLocks noChangeAspect="1"/>
          </p:cNvPicPr>
          <p:nvPr/>
        </p:nvPicPr>
        <p:blipFill>
          <a:blip r:embed="rId5"/>
          <a:stretch>
            <a:fillRect/>
          </a:stretch>
        </p:blipFill>
        <p:spPr>
          <a:xfrm>
            <a:off x="1600200" y="4750847"/>
            <a:ext cx="2197100" cy="698500"/>
          </a:xfrm>
          <a:prstGeom prst="rect">
            <a:avLst/>
          </a:prstGeom>
        </p:spPr>
      </p:pic>
      <p:pic>
        <p:nvPicPr>
          <p:cNvPr id="31" name="Picture 30" descr="Logo&#10;&#10;Description automatically generated">
            <a:extLst>
              <a:ext uri="{FF2B5EF4-FFF2-40B4-BE49-F238E27FC236}">
                <a16:creationId xmlns:a16="http://schemas.microsoft.com/office/drawing/2014/main" id="{8DC16974-81DC-78E1-7121-A737B69F9E0B}"/>
              </a:ext>
            </a:extLst>
          </p:cNvPr>
          <p:cNvPicPr>
            <a:picLocks noChangeAspect="1"/>
          </p:cNvPicPr>
          <p:nvPr/>
        </p:nvPicPr>
        <p:blipFill>
          <a:blip r:embed="rId6"/>
          <a:stretch>
            <a:fillRect/>
          </a:stretch>
        </p:blipFill>
        <p:spPr>
          <a:xfrm>
            <a:off x="4650194" y="4751499"/>
            <a:ext cx="1856194" cy="790601"/>
          </a:xfrm>
          <a:prstGeom prst="rect">
            <a:avLst/>
          </a:prstGeom>
        </p:spPr>
      </p:pic>
      <p:sp>
        <p:nvSpPr>
          <p:cNvPr id="4" name="TextBox 3">
            <a:extLst>
              <a:ext uri="{FF2B5EF4-FFF2-40B4-BE49-F238E27FC236}">
                <a16:creationId xmlns:a16="http://schemas.microsoft.com/office/drawing/2014/main" id="{1B4393C2-0328-DEE3-B5DD-F2F4850D259E}"/>
              </a:ext>
            </a:extLst>
          </p:cNvPr>
          <p:cNvSpPr txBox="1"/>
          <p:nvPr/>
        </p:nvSpPr>
        <p:spPr>
          <a:xfrm>
            <a:off x="1905000" y="5711716"/>
            <a:ext cx="1634807" cy="461665"/>
          </a:xfrm>
          <a:prstGeom prst="rect">
            <a:avLst/>
          </a:prstGeom>
          <a:noFill/>
        </p:spPr>
        <p:txBody>
          <a:bodyPr wrap="none" rtlCol="0">
            <a:spAutoFit/>
          </a:bodyPr>
          <a:lstStyle/>
          <a:p>
            <a:r>
              <a:rPr lang="en-US" sz="2400" b="1"/>
              <a:t>~ 2bn users</a:t>
            </a:r>
          </a:p>
        </p:txBody>
      </p:sp>
      <p:sp>
        <p:nvSpPr>
          <p:cNvPr id="12" name="TextBox 11">
            <a:extLst>
              <a:ext uri="{FF2B5EF4-FFF2-40B4-BE49-F238E27FC236}">
                <a16:creationId xmlns:a16="http://schemas.microsoft.com/office/drawing/2014/main" id="{C36133B3-D7CC-3F27-11FE-8C292FD0184C}"/>
              </a:ext>
            </a:extLst>
          </p:cNvPr>
          <p:cNvSpPr txBox="1"/>
          <p:nvPr/>
        </p:nvSpPr>
        <p:spPr>
          <a:xfrm>
            <a:off x="4800600" y="5707074"/>
            <a:ext cx="1710148" cy="461665"/>
          </a:xfrm>
          <a:prstGeom prst="rect">
            <a:avLst/>
          </a:prstGeom>
          <a:noFill/>
        </p:spPr>
        <p:txBody>
          <a:bodyPr wrap="none" rtlCol="0">
            <a:spAutoFit/>
          </a:bodyPr>
          <a:lstStyle/>
          <a:p>
            <a:r>
              <a:rPr lang="en-US" sz="2400" b="1"/>
              <a:t>~40 m users</a:t>
            </a:r>
          </a:p>
        </p:txBody>
      </p:sp>
      <p:sp>
        <p:nvSpPr>
          <p:cNvPr id="15" name="TextBox 14">
            <a:extLst>
              <a:ext uri="{FF2B5EF4-FFF2-40B4-BE49-F238E27FC236}">
                <a16:creationId xmlns:a16="http://schemas.microsoft.com/office/drawing/2014/main" id="{4A2535F5-8942-56D1-B299-3F3BE20FCD0D}"/>
              </a:ext>
            </a:extLst>
          </p:cNvPr>
          <p:cNvSpPr txBox="1"/>
          <p:nvPr/>
        </p:nvSpPr>
        <p:spPr>
          <a:xfrm>
            <a:off x="7629000" y="5685389"/>
            <a:ext cx="1634807" cy="461665"/>
          </a:xfrm>
          <a:prstGeom prst="rect">
            <a:avLst/>
          </a:prstGeom>
          <a:noFill/>
        </p:spPr>
        <p:txBody>
          <a:bodyPr wrap="none" rtlCol="0">
            <a:spAutoFit/>
          </a:bodyPr>
          <a:lstStyle/>
          <a:p>
            <a:r>
              <a:rPr lang="en-US" sz="2400" b="1"/>
              <a:t>~1 bn users</a:t>
            </a:r>
          </a:p>
        </p:txBody>
      </p:sp>
      <p:pic>
        <p:nvPicPr>
          <p:cNvPr id="17" name="Picture 16">
            <a:extLst>
              <a:ext uri="{FF2B5EF4-FFF2-40B4-BE49-F238E27FC236}">
                <a16:creationId xmlns:a16="http://schemas.microsoft.com/office/drawing/2014/main" id="{A6A1D313-2022-D756-500B-FD7A15C19057}"/>
              </a:ext>
            </a:extLst>
          </p:cNvPr>
          <p:cNvPicPr>
            <a:picLocks noChangeAspect="1"/>
          </p:cNvPicPr>
          <p:nvPr/>
        </p:nvPicPr>
        <p:blipFill>
          <a:blip r:embed="rId7"/>
          <a:stretch>
            <a:fillRect/>
          </a:stretch>
        </p:blipFill>
        <p:spPr>
          <a:xfrm>
            <a:off x="8181894" y="4841336"/>
            <a:ext cx="610925" cy="610925"/>
          </a:xfrm>
          <a:prstGeom prst="rect">
            <a:avLst/>
          </a:prstGeom>
        </p:spPr>
      </p:pic>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2</a:t>
            </a:fld>
            <a:endParaRPr lang="en-US"/>
          </a:p>
        </p:txBody>
      </p:sp>
      <p:grpSp>
        <p:nvGrpSpPr>
          <p:cNvPr id="18" name="Group 17">
            <a:extLst>
              <a:ext uri="{FF2B5EF4-FFF2-40B4-BE49-F238E27FC236}">
                <a16:creationId xmlns:a16="http://schemas.microsoft.com/office/drawing/2014/main" id="{0AB96E1E-6C2A-A4A2-2E19-E8A7270DCB0A}"/>
              </a:ext>
            </a:extLst>
          </p:cNvPr>
          <p:cNvGrpSpPr/>
          <p:nvPr/>
        </p:nvGrpSpPr>
        <p:grpSpPr>
          <a:xfrm>
            <a:off x="2971800" y="2071523"/>
            <a:ext cx="1240144" cy="1151462"/>
            <a:chOff x="2790314" y="2277538"/>
            <a:chExt cx="1240144" cy="1151462"/>
          </a:xfrm>
        </p:grpSpPr>
        <p:pic>
          <p:nvPicPr>
            <p:cNvPr id="14" name="Graphic 13" descr="Lock with solid fill">
              <a:extLst>
                <a:ext uri="{FF2B5EF4-FFF2-40B4-BE49-F238E27FC236}">
                  <a16:creationId xmlns:a16="http://schemas.microsoft.com/office/drawing/2014/main" id="{A9757F6C-5536-3E33-2BBC-B659194B5E7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90314" y="2277538"/>
              <a:ext cx="574123" cy="574123"/>
            </a:xfrm>
            <a:prstGeom prst="rect">
              <a:avLst/>
            </a:prstGeom>
          </p:spPr>
        </p:pic>
        <p:pic>
          <p:nvPicPr>
            <p:cNvPr id="24578" name="Picture 2" descr="envelope icon">
              <a:hlinkClick r:id="rId10" tooltip="envelope icon"/>
              <a:extLst>
                <a:ext uri="{FF2B5EF4-FFF2-40B4-BE49-F238E27FC236}">
                  <a16:creationId xmlns:a16="http://schemas.microsoft.com/office/drawing/2014/main" id="{B3045530-F572-498E-D325-83D18D1DE0F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19">
            <a:extLst>
              <a:ext uri="{FF2B5EF4-FFF2-40B4-BE49-F238E27FC236}">
                <a16:creationId xmlns:a16="http://schemas.microsoft.com/office/drawing/2014/main" id="{608BCDD7-F342-6505-0B05-8CF1988EAB34}"/>
              </a:ext>
            </a:extLst>
          </p:cNvPr>
          <p:cNvGrpSpPr/>
          <p:nvPr/>
        </p:nvGrpSpPr>
        <p:grpSpPr>
          <a:xfrm>
            <a:off x="6941750" y="1394490"/>
            <a:ext cx="1240144" cy="1151462"/>
            <a:chOff x="2790314" y="2277538"/>
            <a:chExt cx="1240144" cy="1151462"/>
          </a:xfrm>
        </p:grpSpPr>
        <p:pic>
          <p:nvPicPr>
            <p:cNvPr id="21" name="Graphic 20" descr="Lock with solid fill">
              <a:extLst>
                <a:ext uri="{FF2B5EF4-FFF2-40B4-BE49-F238E27FC236}">
                  <a16:creationId xmlns:a16="http://schemas.microsoft.com/office/drawing/2014/main" id="{3E95E161-377D-E15D-33F8-EF73ED9B29E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90314" y="2277538"/>
              <a:ext cx="574123" cy="574123"/>
            </a:xfrm>
            <a:prstGeom prst="rect">
              <a:avLst/>
            </a:prstGeom>
          </p:spPr>
        </p:pic>
        <p:pic>
          <p:nvPicPr>
            <p:cNvPr id="24" name="Picture 2" descr="envelope icon">
              <a:hlinkClick r:id="rId10" tooltip="envelope icon"/>
              <a:extLst>
                <a:ext uri="{FF2B5EF4-FFF2-40B4-BE49-F238E27FC236}">
                  <a16:creationId xmlns:a16="http://schemas.microsoft.com/office/drawing/2014/main" id="{A8333676-2B1B-8589-7C66-C6BF00452B1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640597E5-87F0-8E6E-CE31-DE63FE066F64}"/>
              </a:ext>
            </a:extLst>
          </p:cNvPr>
          <p:cNvGrpSpPr/>
          <p:nvPr/>
        </p:nvGrpSpPr>
        <p:grpSpPr>
          <a:xfrm>
            <a:off x="1600200" y="2524561"/>
            <a:ext cx="914400" cy="1351773"/>
            <a:chOff x="1395702" y="4109000"/>
            <a:chExt cx="914400" cy="1351773"/>
          </a:xfrm>
        </p:grpSpPr>
        <p:pic>
          <p:nvPicPr>
            <p:cNvPr id="10" name="Graphic 9" descr="Key with solid fill">
              <a:extLst>
                <a:ext uri="{FF2B5EF4-FFF2-40B4-BE49-F238E27FC236}">
                  <a16:creationId xmlns:a16="http://schemas.microsoft.com/office/drawing/2014/main" id="{EE604D5B-84A8-B9D9-BCD7-F34195681C6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580250" y="4915470"/>
              <a:ext cx="545303" cy="545303"/>
            </a:xfrm>
            <a:prstGeom prst="rect">
              <a:avLst/>
            </a:prstGeom>
          </p:spPr>
        </p:pic>
        <p:pic>
          <p:nvPicPr>
            <p:cNvPr id="30" name="Graphic 29" descr="Smart Phone with solid fill">
              <a:extLst>
                <a:ext uri="{FF2B5EF4-FFF2-40B4-BE49-F238E27FC236}">
                  <a16:creationId xmlns:a16="http://schemas.microsoft.com/office/drawing/2014/main" id="{E5ED9052-1A39-C7A5-E6EB-17B3BE0C6D08}"/>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395702" y="4109000"/>
              <a:ext cx="914400" cy="914400"/>
            </a:xfrm>
            <a:prstGeom prst="rect">
              <a:avLst/>
            </a:prstGeom>
          </p:spPr>
        </p:pic>
      </p:grpSp>
      <p:cxnSp>
        <p:nvCxnSpPr>
          <p:cNvPr id="48" name="Straight Arrow Connector 47">
            <a:extLst>
              <a:ext uri="{FF2B5EF4-FFF2-40B4-BE49-F238E27FC236}">
                <a16:creationId xmlns:a16="http://schemas.microsoft.com/office/drawing/2014/main" id="{C71BD116-4D8D-321D-7D14-60F64A19057A}"/>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F600AC9-9DF4-132A-D86B-995E8C7FD347}"/>
              </a:ext>
            </a:extLst>
          </p:cNvPr>
          <p:cNvCxnSpPr>
            <a:cxnSpLocks/>
          </p:cNvCxnSpPr>
          <p:nvPr/>
        </p:nvCxnSpPr>
        <p:spPr>
          <a:xfrm flipV="1">
            <a:off x="6553200" y="1987653"/>
            <a:ext cx="3101218" cy="831747"/>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0016852-7326-70FB-CA98-407675A25C8F}"/>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A727F4-9E6E-4B53-2294-0D4AD430567C}"/>
              </a:ext>
            </a:extLst>
          </p:cNvPr>
          <p:cNvGrpSpPr/>
          <p:nvPr/>
        </p:nvGrpSpPr>
        <p:grpSpPr>
          <a:xfrm>
            <a:off x="9664513" y="1143000"/>
            <a:ext cx="914400" cy="1351773"/>
            <a:chOff x="1395702" y="4109000"/>
            <a:chExt cx="914400" cy="1351773"/>
          </a:xfrm>
        </p:grpSpPr>
        <p:pic>
          <p:nvPicPr>
            <p:cNvPr id="57" name="Graphic 56" descr="Key with solid fill">
              <a:extLst>
                <a:ext uri="{FF2B5EF4-FFF2-40B4-BE49-F238E27FC236}">
                  <a16:creationId xmlns:a16="http://schemas.microsoft.com/office/drawing/2014/main" id="{3595F336-0B38-9C90-AA64-AC589830FAEC}"/>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580250" y="4915470"/>
              <a:ext cx="545303" cy="545303"/>
            </a:xfrm>
            <a:prstGeom prst="rect">
              <a:avLst/>
            </a:prstGeom>
          </p:spPr>
        </p:pic>
        <p:pic>
          <p:nvPicPr>
            <p:cNvPr id="58" name="Graphic 57" descr="Smart Phone with solid fill">
              <a:extLst>
                <a:ext uri="{FF2B5EF4-FFF2-40B4-BE49-F238E27FC236}">
                  <a16:creationId xmlns:a16="http://schemas.microsoft.com/office/drawing/2014/main" id="{343EE986-941D-9187-1380-8A79298D0DF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395702" y="4109000"/>
              <a:ext cx="914400" cy="914400"/>
            </a:xfrm>
            <a:prstGeom prst="rect">
              <a:avLst/>
            </a:prstGeom>
          </p:spPr>
        </p:pic>
      </p:grpSp>
      <p:grpSp>
        <p:nvGrpSpPr>
          <p:cNvPr id="62" name="Group 61">
            <a:extLst>
              <a:ext uri="{FF2B5EF4-FFF2-40B4-BE49-F238E27FC236}">
                <a16:creationId xmlns:a16="http://schemas.microsoft.com/office/drawing/2014/main" id="{2D2A1964-1DE5-B8F8-2CB9-7577EAA0A640}"/>
              </a:ext>
            </a:extLst>
          </p:cNvPr>
          <p:cNvGrpSpPr/>
          <p:nvPr/>
        </p:nvGrpSpPr>
        <p:grpSpPr>
          <a:xfrm>
            <a:off x="9668486" y="3505200"/>
            <a:ext cx="914400" cy="1351773"/>
            <a:chOff x="1395702" y="4109000"/>
            <a:chExt cx="914400" cy="1351773"/>
          </a:xfrm>
        </p:grpSpPr>
        <p:pic>
          <p:nvPicPr>
            <p:cNvPr id="63" name="Graphic 62" descr="Key with solid fill">
              <a:extLst>
                <a:ext uri="{FF2B5EF4-FFF2-40B4-BE49-F238E27FC236}">
                  <a16:creationId xmlns:a16="http://schemas.microsoft.com/office/drawing/2014/main" id="{82A5BEAE-FBA9-4607-C013-861ECB2E4FE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580250" y="4915470"/>
              <a:ext cx="545303" cy="545303"/>
            </a:xfrm>
            <a:prstGeom prst="rect">
              <a:avLst/>
            </a:prstGeom>
          </p:spPr>
        </p:pic>
        <p:pic>
          <p:nvPicPr>
            <p:cNvPr id="24576" name="Graphic 24575" descr="Smart Phone with solid fill">
              <a:extLst>
                <a:ext uri="{FF2B5EF4-FFF2-40B4-BE49-F238E27FC236}">
                  <a16:creationId xmlns:a16="http://schemas.microsoft.com/office/drawing/2014/main" id="{6E6B90EC-54B2-1C72-FB27-45FD9DE8E43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395702" y="4109000"/>
              <a:ext cx="914400" cy="914400"/>
            </a:xfrm>
            <a:prstGeom prst="rect">
              <a:avLst/>
            </a:prstGeom>
          </p:spPr>
        </p:pic>
      </p:grpSp>
      <p:grpSp>
        <p:nvGrpSpPr>
          <p:cNvPr id="5" name="Group 4">
            <a:extLst>
              <a:ext uri="{FF2B5EF4-FFF2-40B4-BE49-F238E27FC236}">
                <a16:creationId xmlns:a16="http://schemas.microsoft.com/office/drawing/2014/main" id="{E4AAF08F-40B5-C89C-6465-256F32D507C4}"/>
              </a:ext>
            </a:extLst>
          </p:cNvPr>
          <p:cNvGrpSpPr/>
          <p:nvPr/>
        </p:nvGrpSpPr>
        <p:grpSpPr>
          <a:xfrm>
            <a:off x="7675256" y="2734738"/>
            <a:ext cx="1240144" cy="1151462"/>
            <a:chOff x="2790314" y="2277538"/>
            <a:chExt cx="1240144" cy="1151462"/>
          </a:xfrm>
        </p:grpSpPr>
        <p:pic>
          <p:nvPicPr>
            <p:cNvPr id="6" name="Graphic 5" descr="Lock with solid fill">
              <a:extLst>
                <a:ext uri="{FF2B5EF4-FFF2-40B4-BE49-F238E27FC236}">
                  <a16:creationId xmlns:a16="http://schemas.microsoft.com/office/drawing/2014/main" id="{7C53D885-492F-92D0-B626-248D457C892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90314" y="2277538"/>
              <a:ext cx="574123" cy="574123"/>
            </a:xfrm>
            <a:prstGeom prst="rect">
              <a:avLst/>
            </a:prstGeom>
          </p:spPr>
        </p:pic>
        <p:pic>
          <p:nvPicPr>
            <p:cNvPr id="7" name="Picture 2" descr="envelope icon">
              <a:hlinkClick r:id="rId10" tooltip="envelope icon"/>
              <a:extLst>
                <a:ext uri="{FF2B5EF4-FFF2-40B4-BE49-F238E27FC236}">
                  <a16:creationId xmlns:a16="http://schemas.microsoft.com/office/drawing/2014/main" id="{169FAB41-A700-5C76-34EF-2A54B520BA9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TextBox 15">
            <a:extLst>
              <a:ext uri="{FF2B5EF4-FFF2-40B4-BE49-F238E27FC236}">
                <a16:creationId xmlns:a16="http://schemas.microsoft.com/office/drawing/2014/main" id="{BC249AFF-A3CC-8CE3-CB69-B5859A3C4F3C}"/>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spTree>
    <p:extLst>
      <p:ext uri="{BB962C8B-B14F-4D97-AF65-F5344CB8AC3E}">
        <p14:creationId xmlns:p14="http://schemas.microsoft.com/office/powerpoint/2010/main" val="44180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81106-71A4-9BE8-D964-9A738FF91C06}"/>
              </a:ext>
            </a:extLst>
          </p:cNvPr>
          <p:cNvSpPr>
            <a:spLocks noGrp="1"/>
          </p:cNvSpPr>
          <p:nvPr>
            <p:ph type="title"/>
          </p:nvPr>
        </p:nvSpPr>
        <p:spPr/>
        <p:txBody>
          <a:bodyPr/>
          <a:lstStyle/>
          <a:p>
            <a:r>
              <a:rPr lang="en-US" b="1">
                <a:latin typeface="+mn-lt"/>
              </a:rPr>
              <a:t>End-to-end encrypted (E2EE) messaging</a:t>
            </a:r>
          </a:p>
        </p:txBody>
      </p:sp>
      <p:sp>
        <p:nvSpPr>
          <p:cNvPr id="3" name="TextBox 2">
            <a:extLst>
              <a:ext uri="{FF2B5EF4-FFF2-40B4-BE49-F238E27FC236}">
                <a16:creationId xmlns:a16="http://schemas.microsoft.com/office/drawing/2014/main" id="{EFAF02D2-EBFC-F147-782B-127F8F9BC7BD}"/>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pic>
        <p:nvPicPr>
          <p:cNvPr id="27" name="Graphic 26" descr="Server outline">
            <a:extLst>
              <a:ext uri="{FF2B5EF4-FFF2-40B4-BE49-F238E27FC236}">
                <a16:creationId xmlns:a16="http://schemas.microsoft.com/office/drawing/2014/main" id="{7ADD3498-062D-8B1A-0E69-99C4C8B38E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3</a:t>
            </a:fld>
            <a:endParaRPr lang="en-US"/>
          </a:p>
        </p:txBody>
      </p:sp>
      <p:grpSp>
        <p:nvGrpSpPr>
          <p:cNvPr id="18" name="Group 17">
            <a:extLst>
              <a:ext uri="{FF2B5EF4-FFF2-40B4-BE49-F238E27FC236}">
                <a16:creationId xmlns:a16="http://schemas.microsoft.com/office/drawing/2014/main" id="{0AB96E1E-6C2A-A4A2-2E19-E8A7270DCB0A}"/>
              </a:ext>
            </a:extLst>
          </p:cNvPr>
          <p:cNvGrpSpPr/>
          <p:nvPr/>
        </p:nvGrpSpPr>
        <p:grpSpPr>
          <a:xfrm>
            <a:off x="2971800" y="2071523"/>
            <a:ext cx="1240144" cy="1151462"/>
            <a:chOff x="2790314" y="2277538"/>
            <a:chExt cx="1240144" cy="1151462"/>
          </a:xfrm>
        </p:grpSpPr>
        <p:pic>
          <p:nvPicPr>
            <p:cNvPr id="14" name="Graphic 13" descr="Lock with solid fill">
              <a:extLst>
                <a:ext uri="{FF2B5EF4-FFF2-40B4-BE49-F238E27FC236}">
                  <a16:creationId xmlns:a16="http://schemas.microsoft.com/office/drawing/2014/main" id="{A9757F6C-5536-3E33-2BBC-B659194B5E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578" name="Picture 2" descr="envelope icon">
              <a:hlinkClick r:id="rId7" tooltip="envelope icon"/>
              <a:extLst>
                <a:ext uri="{FF2B5EF4-FFF2-40B4-BE49-F238E27FC236}">
                  <a16:creationId xmlns:a16="http://schemas.microsoft.com/office/drawing/2014/main" id="{B3045530-F572-498E-D325-83D18D1DE0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19">
            <a:extLst>
              <a:ext uri="{FF2B5EF4-FFF2-40B4-BE49-F238E27FC236}">
                <a16:creationId xmlns:a16="http://schemas.microsoft.com/office/drawing/2014/main" id="{608BCDD7-F342-6505-0B05-8CF1988EAB34}"/>
              </a:ext>
            </a:extLst>
          </p:cNvPr>
          <p:cNvGrpSpPr/>
          <p:nvPr/>
        </p:nvGrpSpPr>
        <p:grpSpPr>
          <a:xfrm>
            <a:off x="6941750" y="1394490"/>
            <a:ext cx="1240144" cy="1151462"/>
            <a:chOff x="2790314" y="2277538"/>
            <a:chExt cx="1240144" cy="1151462"/>
          </a:xfrm>
        </p:grpSpPr>
        <p:pic>
          <p:nvPicPr>
            <p:cNvPr id="21" name="Graphic 20" descr="Lock with solid fill">
              <a:extLst>
                <a:ext uri="{FF2B5EF4-FFF2-40B4-BE49-F238E27FC236}">
                  <a16:creationId xmlns:a16="http://schemas.microsoft.com/office/drawing/2014/main" id="{3E95E161-377D-E15D-33F8-EF73ED9B29E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 name="Picture 2" descr="envelope icon">
              <a:hlinkClick r:id="rId7" tooltip="envelope icon"/>
              <a:extLst>
                <a:ext uri="{FF2B5EF4-FFF2-40B4-BE49-F238E27FC236}">
                  <a16:creationId xmlns:a16="http://schemas.microsoft.com/office/drawing/2014/main" id="{A8333676-2B1B-8589-7C66-C6BF00452B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640597E5-87F0-8E6E-CE31-DE63FE066F64}"/>
              </a:ext>
            </a:extLst>
          </p:cNvPr>
          <p:cNvGrpSpPr/>
          <p:nvPr/>
        </p:nvGrpSpPr>
        <p:grpSpPr>
          <a:xfrm>
            <a:off x="1600200" y="2524561"/>
            <a:ext cx="914400" cy="1351773"/>
            <a:chOff x="1395702" y="4109000"/>
            <a:chExt cx="914400" cy="1351773"/>
          </a:xfrm>
        </p:grpSpPr>
        <p:pic>
          <p:nvPicPr>
            <p:cNvPr id="10" name="Graphic 9" descr="Key with solid fill">
              <a:extLst>
                <a:ext uri="{FF2B5EF4-FFF2-40B4-BE49-F238E27FC236}">
                  <a16:creationId xmlns:a16="http://schemas.microsoft.com/office/drawing/2014/main" id="{EE604D5B-84A8-B9D9-BCD7-F34195681C6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30" name="Graphic 29" descr="Smart Phone with solid fill">
              <a:extLst>
                <a:ext uri="{FF2B5EF4-FFF2-40B4-BE49-F238E27FC236}">
                  <a16:creationId xmlns:a16="http://schemas.microsoft.com/office/drawing/2014/main" id="{E5ED9052-1A39-C7A5-E6EB-17B3BE0C6D0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cxnSp>
        <p:nvCxnSpPr>
          <p:cNvPr id="48" name="Straight Arrow Connector 47">
            <a:extLst>
              <a:ext uri="{FF2B5EF4-FFF2-40B4-BE49-F238E27FC236}">
                <a16:creationId xmlns:a16="http://schemas.microsoft.com/office/drawing/2014/main" id="{C71BD116-4D8D-321D-7D14-60F64A19057A}"/>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F600AC9-9DF4-132A-D86B-995E8C7FD347}"/>
              </a:ext>
            </a:extLst>
          </p:cNvPr>
          <p:cNvCxnSpPr>
            <a:cxnSpLocks/>
          </p:cNvCxnSpPr>
          <p:nvPr/>
        </p:nvCxnSpPr>
        <p:spPr>
          <a:xfrm flipV="1">
            <a:off x="6553200" y="1987653"/>
            <a:ext cx="3101218" cy="831747"/>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0016852-7326-70FB-CA98-407675A25C8F}"/>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A727F4-9E6E-4B53-2294-0D4AD430567C}"/>
              </a:ext>
            </a:extLst>
          </p:cNvPr>
          <p:cNvGrpSpPr/>
          <p:nvPr/>
        </p:nvGrpSpPr>
        <p:grpSpPr>
          <a:xfrm>
            <a:off x="9664513" y="1143000"/>
            <a:ext cx="914400" cy="1351773"/>
            <a:chOff x="1395702" y="4109000"/>
            <a:chExt cx="914400" cy="1351773"/>
          </a:xfrm>
        </p:grpSpPr>
        <p:pic>
          <p:nvPicPr>
            <p:cNvPr id="57" name="Graphic 56" descr="Key with solid fill">
              <a:extLst>
                <a:ext uri="{FF2B5EF4-FFF2-40B4-BE49-F238E27FC236}">
                  <a16:creationId xmlns:a16="http://schemas.microsoft.com/office/drawing/2014/main" id="{3595F336-0B38-9C90-AA64-AC589830FAE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58" name="Graphic 57" descr="Smart Phone with solid fill">
              <a:extLst>
                <a:ext uri="{FF2B5EF4-FFF2-40B4-BE49-F238E27FC236}">
                  <a16:creationId xmlns:a16="http://schemas.microsoft.com/office/drawing/2014/main" id="{343EE986-941D-9187-1380-8A79298D0DF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62" name="Group 61">
            <a:extLst>
              <a:ext uri="{FF2B5EF4-FFF2-40B4-BE49-F238E27FC236}">
                <a16:creationId xmlns:a16="http://schemas.microsoft.com/office/drawing/2014/main" id="{2D2A1964-1DE5-B8F8-2CB9-7577EAA0A640}"/>
              </a:ext>
            </a:extLst>
          </p:cNvPr>
          <p:cNvGrpSpPr/>
          <p:nvPr/>
        </p:nvGrpSpPr>
        <p:grpSpPr>
          <a:xfrm>
            <a:off x="9668486" y="3505200"/>
            <a:ext cx="914400" cy="1351773"/>
            <a:chOff x="1395702" y="4109000"/>
            <a:chExt cx="914400" cy="1351773"/>
          </a:xfrm>
        </p:grpSpPr>
        <p:pic>
          <p:nvPicPr>
            <p:cNvPr id="63" name="Graphic 62" descr="Key with solid fill">
              <a:extLst>
                <a:ext uri="{FF2B5EF4-FFF2-40B4-BE49-F238E27FC236}">
                  <a16:creationId xmlns:a16="http://schemas.microsoft.com/office/drawing/2014/main" id="{82A5BEAE-FBA9-4607-C013-861ECB2E4FE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24576" name="Graphic 24575" descr="Smart Phone with solid fill">
              <a:extLst>
                <a:ext uri="{FF2B5EF4-FFF2-40B4-BE49-F238E27FC236}">
                  <a16:creationId xmlns:a16="http://schemas.microsoft.com/office/drawing/2014/main" id="{6E6B90EC-54B2-1C72-FB27-45FD9DE8E43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5" name="Group 4">
            <a:extLst>
              <a:ext uri="{FF2B5EF4-FFF2-40B4-BE49-F238E27FC236}">
                <a16:creationId xmlns:a16="http://schemas.microsoft.com/office/drawing/2014/main" id="{E4AAF08F-40B5-C89C-6465-256F32D507C4}"/>
              </a:ext>
            </a:extLst>
          </p:cNvPr>
          <p:cNvGrpSpPr/>
          <p:nvPr/>
        </p:nvGrpSpPr>
        <p:grpSpPr>
          <a:xfrm>
            <a:off x="7675256" y="2734738"/>
            <a:ext cx="1240144" cy="1151462"/>
            <a:chOff x="2790314" y="2277538"/>
            <a:chExt cx="1240144" cy="1151462"/>
          </a:xfrm>
        </p:grpSpPr>
        <p:pic>
          <p:nvPicPr>
            <p:cNvPr id="6" name="Graphic 5" descr="Lock with solid fill">
              <a:extLst>
                <a:ext uri="{FF2B5EF4-FFF2-40B4-BE49-F238E27FC236}">
                  <a16:creationId xmlns:a16="http://schemas.microsoft.com/office/drawing/2014/main" id="{7C53D885-492F-92D0-B626-248D457C89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7" name="Picture 2" descr="envelope icon">
              <a:hlinkClick r:id="rId7" tooltip="envelope icon"/>
              <a:extLst>
                <a:ext uri="{FF2B5EF4-FFF2-40B4-BE49-F238E27FC236}">
                  <a16:creationId xmlns:a16="http://schemas.microsoft.com/office/drawing/2014/main" id="{169FAB41-A700-5C76-34EF-2A54B520BA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ounded Rectangle 8">
            <a:extLst>
              <a:ext uri="{FF2B5EF4-FFF2-40B4-BE49-F238E27FC236}">
                <a16:creationId xmlns:a16="http://schemas.microsoft.com/office/drawing/2014/main" id="{D39D83E3-CDAE-10E7-F278-F457767E7F8E}"/>
              </a:ext>
            </a:extLst>
          </p:cNvPr>
          <p:cNvSpPr/>
          <p:nvPr/>
        </p:nvSpPr>
        <p:spPr>
          <a:xfrm>
            <a:off x="1371600" y="4572000"/>
            <a:ext cx="3384948" cy="132555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en-US" sz="2000"/>
          </a:p>
          <a:p>
            <a:r>
              <a:rPr lang="en-US" sz="2000"/>
              <a:t>Malicious insiders</a:t>
            </a:r>
          </a:p>
          <a:p>
            <a:r>
              <a:rPr lang="en-US" sz="2000"/>
              <a:t>Hackers </a:t>
            </a:r>
          </a:p>
          <a:p>
            <a:r>
              <a:rPr lang="en-US" sz="2000"/>
              <a:t>Law-enforcement overreach</a:t>
            </a:r>
          </a:p>
          <a:p>
            <a:r>
              <a:rPr lang="en-US" sz="2000"/>
              <a:t>Mass surveillance</a:t>
            </a:r>
          </a:p>
          <a:p>
            <a:pPr algn="ctr"/>
            <a:endParaRPr lang="en-US" sz="2000"/>
          </a:p>
        </p:txBody>
      </p:sp>
      <p:pic>
        <p:nvPicPr>
          <p:cNvPr id="13" name="Picture 5" descr="C:\Documents and Settings\rist\Local Settings\Temporary Internet Files\Content.IE5\RRKU6J6Q\MCj03491210000[1].wmf">
            <a:extLst>
              <a:ext uri="{FF2B5EF4-FFF2-40B4-BE49-F238E27FC236}">
                <a16:creationId xmlns:a16="http://schemas.microsoft.com/office/drawing/2014/main" id="{9D96E31B-687C-2EAF-426E-CE16A3302840}"/>
              </a:ext>
            </a:extLst>
          </p:cNvPr>
          <p:cNvPicPr>
            <a:picLocks noChangeAspect="1" noChangeArrowheads="1"/>
          </p:cNvPicPr>
          <p:nvPr/>
        </p:nvPicPr>
        <p:blipFill>
          <a:blip r:embed="rId13"/>
          <a:srcRect/>
          <a:stretch>
            <a:fillRect/>
          </a:stretch>
        </p:blipFill>
        <p:spPr bwMode="auto">
          <a:xfrm>
            <a:off x="5029200" y="2740874"/>
            <a:ext cx="1260475" cy="1145326"/>
          </a:xfrm>
          <a:prstGeom prst="rect">
            <a:avLst/>
          </a:prstGeom>
          <a:noFill/>
        </p:spPr>
      </p:pic>
      <p:cxnSp>
        <p:nvCxnSpPr>
          <p:cNvPr id="19" name="Straight Arrow Connector 18">
            <a:extLst>
              <a:ext uri="{FF2B5EF4-FFF2-40B4-BE49-F238E27FC236}">
                <a16:creationId xmlns:a16="http://schemas.microsoft.com/office/drawing/2014/main" id="{9232B6E0-82DE-1099-DC58-75A0CD2E0530}"/>
              </a:ext>
            </a:extLst>
          </p:cNvPr>
          <p:cNvCxnSpPr>
            <a:cxnSpLocks/>
          </p:cNvCxnSpPr>
          <p:nvPr/>
        </p:nvCxnSpPr>
        <p:spPr>
          <a:xfrm flipV="1">
            <a:off x="3994548" y="3822171"/>
            <a:ext cx="1405184" cy="749829"/>
          </a:xfrm>
          <a:prstGeom prst="straightConnector1">
            <a:avLst/>
          </a:prstGeom>
          <a:ln w="38100" cap="flat" cmpd="sng" algn="ctr">
            <a:solidFill>
              <a:schemeClr val="accent2"/>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18318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ounded Rectangle 38">
            <a:extLst>
              <a:ext uri="{FF2B5EF4-FFF2-40B4-BE49-F238E27FC236}">
                <a16:creationId xmlns:a16="http://schemas.microsoft.com/office/drawing/2014/main" id="{3AF3AB68-3F3B-C33D-07AE-5FF8DF0A7499}"/>
              </a:ext>
            </a:extLst>
          </p:cNvPr>
          <p:cNvSpPr/>
          <p:nvPr/>
        </p:nvSpPr>
        <p:spPr>
          <a:xfrm>
            <a:off x="1491851" y="4800600"/>
            <a:ext cx="3556713" cy="189603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000" b="1"/>
              <a:t>E2EE doesn’t prevent abuse:</a:t>
            </a:r>
          </a:p>
          <a:p>
            <a:pPr marL="342900" indent="-342900">
              <a:buFont typeface="Arial" panose="020B0604020202020204" pitchFamily="34" charset="0"/>
              <a:buChar char="•"/>
            </a:pPr>
            <a:r>
              <a:rPr lang="en-US" sz="2000"/>
              <a:t>Hate and harassment</a:t>
            </a:r>
          </a:p>
          <a:p>
            <a:pPr marL="342900" indent="-342900">
              <a:buFont typeface="Arial" panose="020B0604020202020204" pitchFamily="34" charset="0"/>
              <a:buChar char="•"/>
            </a:pPr>
            <a:r>
              <a:rPr lang="en-US" sz="2000"/>
              <a:t>Dis/mis-information</a:t>
            </a:r>
          </a:p>
          <a:p>
            <a:pPr marL="342900" indent="-342900">
              <a:buFont typeface="Arial" panose="020B0604020202020204" pitchFamily="34" charset="0"/>
              <a:buChar char="•"/>
            </a:pPr>
            <a:r>
              <a:rPr lang="en-US" sz="2000"/>
              <a:t>Spam</a:t>
            </a:r>
          </a:p>
          <a:p>
            <a:pPr marL="342900" indent="-342900">
              <a:buFont typeface="Arial" panose="020B0604020202020204" pitchFamily="34" charset="0"/>
              <a:buChar char="•"/>
            </a:pPr>
            <a:r>
              <a:rPr lang="en-US" sz="2000"/>
              <a:t>CSAM/NCII</a:t>
            </a:r>
          </a:p>
          <a:p>
            <a:pPr marL="342900" indent="-342900">
              <a:buFont typeface="Arial" panose="020B0604020202020204" pitchFamily="34" charset="0"/>
              <a:buChar char="•"/>
            </a:pPr>
            <a:r>
              <a:rPr lang="en-US" sz="2000"/>
              <a:t>…</a:t>
            </a:r>
          </a:p>
        </p:txBody>
      </p:sp>
      <p:sp>
        <p:nvSpPr>
          <p:cNvPr id="2" name="Title 1">
            <a:extLst>
              <a:ext uri="{FF2B5EF4-FFF2-40B4-BE49-F238E27FC236}">
                <a16:creationId xmlns:a16="http://schemas.microsoft.com/office/drawing/2014/main" id="{F9A81106-71A4-9BE8-D964-9A738FF91C06}"/>
              </a:ext>
            </a:extLst>
          </p:cNvPr>
          <p:cNvSpPr>
            <a:spLocks noGrp="1"/>
          </p:cNvSpPr>
          <p:nvPr>
            <p:ph type="title"/>
          </p:nvPr>
        </p:nvSpPr>
        <p:spPr/>
        <p:txBody>
          <a:bodyPr/>
          <a:lstStyle/>
          <a:p>
            <a:r>
              <a:rPr lang="en-US" b="1">
                <a:latin typeface="+mn-lt"/>
              </a:rPr>
              <a:t>End-to-end encrypted (E2EE) messaging</a:t>
            </a:r>
          </a:p>
        </p:txBody>
      </p:sp>
      <p:sp>
        <p:nvSpPr>
          <p:cNvPr id="3" name="TextBox 2">
            <a:extLst>
              <a:ext uri="{FF2B5EF4-FFF2-40B4-BE49-F238E27FC236}">
                <a16:creationId xmlns:a16="http://schemas.microsoft.com/office/drawing/2014/main" id="{EFAF02D2-EBFC-F147-782B-127F8F9BC7BD}"/>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pic>
        <p:nvPicPr>
          <p:cNvPr id="27" name="Graphic 26" descr="Server outline">
            <a:extLst>
              <a:ext uri="{FF2B5EF4-FFF2-40B4-BE49-F238E27FC236}">
                <a16:creationId xmlns:a16="http://schemas.microsoft.com/office/drawing/2014/main" id="{7ADD3498-062D-8B1A-0E69-99C4C8B38E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4</a:t>
            </a:fld>
            <a:endParaRPr lang="en-US"/>
          </a:p>
        </p:txBody>
      </p:sp>
      <p:grpSp>
        <p:nvGrpSpPr>
          <p:cNvPr id="18" name="Group 17">
            <a:extLst>
              <a:ext uri="{FF2B5EF4-FFF2-40B4-BE49-F238E27FC236}">
                <a16:creationId xmlns:a16="http://schemas.microsoft.com/office/drawing/2014/main" id="{0AB96E1E-6C2A-A4A2-2E19-E8A7270DCB0A}"/>
              </a:ext>
            </a:extLst>
          </p:cNvPr>
          <p:cNvGrpSpPr/>
          <p:nvPr/>
        </p:nvGrpSpPr>
        <p:grpSpPr>
          <a:xfrm>
            <a:off x="2438400" y="2071523"/>
            <a:ext cx="1240144" cy="1151462"/>
            <a:chOff x="2790314" y="2277538"/>
            <a:chExt cx="1240144" cy="1151462"/>
          </a:xfrm>
        </p:grpSpPr>
        <p:pic>
          <p:nvPicPr>
            <p:cNvPr id="14" name="Graphic 13" descr="Lock with solid fill">
              <a:extLst>
                <a:ext uri="{FF2B5EF4-FFF2-40B4-BE49-F238E27FC236}">
                  <a16:creationId xmlns:a16="http://schemas.microsoft.com/office/drawing/2014/main" id="{A9757F6C-5536-3E33-2BBC-B659194B5E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578" name="Picture 2" descr="envelope icon">
              <a:hlinkClick r:id="rId7" tooltip="envelope icon"/>
              <a:extLst>
                <a:ext uri="{FF2B5EF4-FFF2-40B4-BE49-F238E27FC236}">
                  <a16:creationId xmlns:a16="http://schemas.microsoft.com/office/drawing/2014/main" id="{B3045530-F572-498E-D325-83D18D1DE0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19">
            <a:extLst>
              <a:ext uri="{FF2B5EF4-FFF2-40B4-BE49-F238E27FC236}">
                <a16:creationId xmlns:a16="http://schemas.microsoft.com/office/drawing/2014/main" id="{608BCDD7-F342-6505-0B05-8CF1988EAB34}"/>
              </a:ext>
            </a:extLst>
          </p:cNvPr>
          <p:cNvGrpSpPr/>
          <p:nvPr/>
        </p:nvGrpSpPr>
        <p:grpSpPr>
          <a:xfrm>
            <a:off x="6941750" y="1394490"/>
            <a:ext cx="1240144" cy="1151462"/>
            <a:chOff x="2790314" y="2277538"/>
            <a:chExt cx="1240144" cy="1151462"/>
          </a:xfrm>
        </p:grpSpPr>
        <p:pic>
          <p:nvPicPr>
            <p:cNvPr id="21" name="Graphic 20" descr="Lock with solid fill">
              <a:extLst>
                <a:ext uri="{FF2B5EF4-FFF2-40B4-BE49-F238E27FC236}">
                  <a16:creationId xmlns:a16="http://schemas.microsoft.com/office/drawing/2014/main" id="{3E95E161-377D-E15D-33F8-EF73ED9B29E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 name="Picture 2" descr="envelope icon">
              <a:hlinkClick r:id="rId7" tooltip="envelope icon"/>
              <a:extLst>
                <a:ext uri="{FF2B5EF4-FFF2-40B4-BE49-F238E27FC236}">
                  <a16:creationId xmlns:a16="http://schemas.microsoft.com/office/drawing/2014/main" id="{A8333676-2B1B-8589-7C66-C6BF00452B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640597E5-87F0-8E6E-CE31-DE63FE066F64}"/>
              </a:ext>
            </a:extLst>
          </p:cNvPr>
          <p:cNvGrpSpPr/>
          <p:nvPr/>
        </p:nvGrpSpPr>
        <p:grpSpPr>
          <a:xfrm>
            <a:off x="1600200" y="2524561"/>
            <a:ext cx="914400" cy="1351773"/>
            <a:chOff x="1395702" y="4109000"/>
            <a:chExt cx="914400" cy="1351773"/>
          </a:xfrm>
        </p:grpSpPr>
        <p:pic>
          <p:nvPicPr>
            <p:cNvPr id="10" name="Graphic 9" descr="Key with solid fill">
              <a:extLst>
                <a:ext uri="{FF2B5EF4-FFF2-40B4-BE49-F238E27FC236}">
                  <a16:creationId xmlns:a16="http://schemas.microsoft.com/office/drawing/2014/main" id="{EE604D5B-84A8-B9D9-BCD7-F34195681C6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30" name="Graphic 29" descr="Smart Phone with solid fill">
              <a:extLst>
                <a:ext uri="{FF2B5EF4-FFF2-40B4-BE49-F238E27FC236}">
                  <a16:creationId xmlns:a16="http://schemas.microsoft.com/office/drawing/2014/main" id="{E5ED9052-1A39-C7A5-E6EB-17B3BE0C6D0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cxnSp>
        <p:nvCxnSpPr>
          <p:cNvPr id="48" name="Straight Arrow Connector 47">
            <a:extLst>
              <a:ext uri="{FF2B5EF4-FFF2-40B4-BE49-F238E27FC236}">
                <a16:creationId xmlns:a16="http://schemas.microsoft.com/office/drawing/2014/main" id="{C71BD116-4D8D-321D-7D14-60F64A19057A}"/>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F600AC9-9DF4-132A-D86B-995E8C7FD347}"/>
              </a:ext>
            </a:extLst>
          </p:cNvPr>
          <p:cNvCxnSpPr>
            <a:cxnSpLocks/>
          </p:cNvCxnSpPr>
          <p:nvPr/>
        </p:nvCxnSpPr>
        <p:spPr>
          <a:xfrm flipV="1">
            <a:off x="6553200" y="1987653"/>
            <a:ext cx="3101218" cy="831747"/>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0016852-7326-70FB-CA98-407675A25C8F}"/>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A727F4-9E6E-4B53-2294-0D4AD430567C}"/>
              </a:ext>
            </a:extLst>
          </p:cNvPr>
          <p:cNvGrpSpPr/>
          <p:nvPr/>
        </p:nvGrpSpPr>
        <p:grpSpPr>
          <a:xfrm>
            <a:off x="9664513" y="1143000"/>
            <a:ext cx="914400" cy="1351773"/>
            <a:chOff x="1395702" y="4109000"/>
            <a:chExt cx="914400" cy="1351773"/>
          </a:xfrm>
        </p:grpSpPr>
        <p:pic>
          <p:nvPicPr>
            <p:cNvPr id="57" name="Graphic 56" descr="Key with solid fill">
              <a:extLst>
                <a:ext uri="{FF2B5EF4-FFF2-40B4-BE49-F238E27FC236}">
                  <a16:creationId xmlns:a16="http://schemas.microsoft.com/office/drawing/2014/main" id="{3595F336-0B38-9C90-AA64-AC589830FAE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58" name="Graphic 57" descr="Smart Phone with solid fill">
              <a:extLst>
                <a:ext uri="{FF2B5EF4-FFF2-40B4-BE49-F238E27FC236}">
                  <a16:creationId xmlns:a16="http://schemas.microsoft.com/office/drawing/2014/main" id="{343EE986-941D-9187-1380-8A79298D0DF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62" name="Group 61">
            <a:extLst>
              <a:ext uri="{FF2B5EF4-FFF2-40B4-BE49-F238E27FC236}">
                <a16:creationId xmlns:a16="http://schemas.microsoft.com/office/drawing/2014/main" id="{2D2A1964-1DE5-B8F8-2CB9-7577EAA0A640}"/>
              </a:ext>
            </a:extLst>
          </p:cNvPr>
          <p:cNvGrpSpPr/>
          <p:nvPr/>
        </p:nvGrpSpPr>
        <p:grpSpPr>
          <a:xfrm>
            <a:off x="9668486" y="3505200"/>
            <a:ext cx="914400" cy="1351773"/>
            <a:chOff x="1395702" y="4109000"/>
            <a:chExt cx="914400" cy="1351773"/>
          </a:xfrm>
        </p:grpSpPr>
        <p:pic>
          <p:nvPicPr>
            <p:cNvPr id="63" name="Graphic 62" descr="Key with solid fill">
              <a:extLst>
                <a:ext uri="{FF2B5EF4-FFF2-40B4-BE49-F238E27FC236}">
                  <a16:creationId xmlns:a16="http://schemas.microsoft.com/office/drawing/2014/main" id="{82A5BEAE-FBA9-4607-C013-861ECB2E4FE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24576" name="Graphic 24575" descr="Smart Phone with solid fill">
              <a:extLst>
                <a:ext uri="{FF2B5EF4-FFF2-40B4-BE49-F238E27FC236}">
                  <a16:creationId xmlns:a16="http://schemas.microsoft.com/office/drawing/2014/main" id="{6E6B90EC-54B2-1C72-FB27-45FD9DE8E43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5" name="Group 4">
            <a:extLst>
              <a:ext uri="{FF2B5EF4-FFF2-40B4-BE49-F238E27FC236}">
                <a16:creationId xmlns:a16="http://schemas.microsoft.com/office/drawing/2014/main" id="{E4AAF08F-40B5-C89C-6465-256F32D507C4}"/>
              </a:ext>
            </a:extLst>
          </p:cNvPr>
          <p:cNvGrpSpPr/>
          <p:nvPr/>
        </p:nvGrpSpPr>
        <p:grpSpPr>
          <a:xfrm>
            <a:off x="6989456" y="2658538"/>
            <a:ext cx="1240144" cy="1151462"/>
            <a:chOff x="2790314" y="2277538"/>
            <a:chExt cx="1240144" cy="1151462"/>
          </a:xfrm>
        </p:grpSpPr>
        <p:pic>
          <p:nvPicPr>
            <p:cNvPr id="6" name="Graphic 5" descr="Lock with solid fill">
              <a:extLst>
                <a:ext uri="{FF2B5EF4-FFF2-40B4-BE49-F238E27FC236}">
                  <a16:creationId xmlns:a16="http://schemas.microsoft.com/office/drawing/2014/main" id="{7C53D885-492F-92D0-B626-248D457C89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7" name="Picture 2" descr="envelope icon">
              <a:hlinkClick r:id="rId7" tooltip="envelope icon"/>
              <a:extLst>
                <a:ext uri="{FF2B5EF4-FFF2-40B4-BE49-F238E27FC236}">
                  <a16:creationId xmlns:a16="http://schemas.microsoft.com/office/drawing/2014/main" id="{169FAB41-A700-5C76-34EF-2A54B520BA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a:extLst>
              <a:ext uri="{FF2B5EF4-FFF2-40B4-BE49-F238E27FC236}">
                <a16:creationId xmlns:a16="http://schemas.microsoft.com/office/drawing/2014/main" id="{19E67428-E583-76B3-14E1-A64FC3FEF9B7}"/>
              </a:ext>
            </a:extLst>
          </p:cNvPr>
          <p:cNvGrpSpPr/>
          <p:nvPr/>
        </p:nvGrpSpPr>
        <p:grpSpPr>
          <a:xfrm>
            <a:off x="8284856" y="2819400"/>
            <a:ext cx="1240144" cy="1151462"/>
            <a:chOff x="4511046" y="1636795"/>
            <a:chExt cx="1240144" cy="1151462"/>
          </a:xfrm>
        </p:grpSpPr>
        <p:grpSp>
          <p:nvGrpSpPr>
            <p:cNvPr id="17" name="Group 16">
              <a:extLst>
                <a:ext uri="{FF2B5EF4-FFF2-40B4-BE49-F238E27FC236}">
                  <a16:creationId xmlns:a16="http://schemas.microsoft.com/office/drawing/2014/main" id="{79D88A1E-2EB0-5F8B-C16A-49B653CE8618}"/>
                </a:ext>
              </a:extLst>
            </p:cNvPr>
            <p:cNvGrpSpPr/>
            <p:nvPr/>
          </p:nvGrpSpPr>
          <p:grpSpPr>
            <a:xfrm>
              <a:off x="4511046" y="1636795"/>
              <a:ext cx="1240144" cy="1151462"/>
              <a:chOff x="2790314" y="2277538"/>
              <a:chExt cx="1240144" cy="1151462"/>
            </a:xfrm>
          </p:grpSpPr>
          <p:pic>
            <p:nvPicPr>
              <p:cNvPr id="26" name="Graphic 25" descr="Lock with solid fill">
                <a:extLst>
                  <a:ext uri="{FF2B5EF4-FFF2-40B4-BE49-F238E27FC236}">
                    <a16:creationId xmlns:a16="http://schemas.microsoft.com/office/drawing/2014/main" id="{00681A71-ADC4-E83A-1050-3E3FE26AE7A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8" name="Picture 2" descr="envelope icon">
                <a:hlinkClick r:id="rId7" tooltip="envelope icon"/>
                <a:extLst>
                  <a:ext uri="{FF2B5EF4-FFF2-40B4-BE49-F238E27FC236}">
                    <a16:creationId xmlns:a16="http://schemas.microsoft.com/office/drawing/2014/main" id="{729D02FB-C97A-FC42-DDE2-3B63C5E6B43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a:extLst>
                <a:ext uri="{FF2B5EF4-FFF2-40B4-BE49-F238E27FC236}">
                  <a16:creationId xmlns:a16="http://schemas.microsoft.com/office/drawing/2014/main" id="{9C33395B-0CE1-B5D0-7F36-1D6D7544ED7B}"/>
                </a:ext>
              </a:extLst>
            </p:cNvPr>
            <p:cNvGrpSpPr/>
            <p:nvPr/>
          </p:nvGrpSpPr>
          <p:grpSpPr>
            <a:xfrm>
              <a:off x="4958100" y="1981273"/>
              <a:ext cx="658025" cy="658025"/>
              <a:chOff x="4855128" y="1381703"/>
              <a:chExt cx="658025" cy="658025"/>
            </a:xfrm>
          </p:grpSpPr>
          <p:sp>
            <p:nvSpPr>
              <p:cNvPr id="23" name="Oval 22">
                <a:extLst>
                  <a:ext uri="{FF2B5EF4-FFF2-40B4-BE49-F238E27FC236}">
                    <a16:creationId xmlns:a16="http://schemas.microsoft.com/office/drawing/2014/main" id="{FEFCDC26-EA77-7E14-F529-552D7E829686}"/>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Danger with solid fill">
                <a:extLst>
                  <a:ext uri="{FF2B5EF4-FFF2-40B4-BE49-F238E27FC236}">
                    <a16:creationId xmlns:a16="http://schemas.microsoft.com/office/drawing/2014/main" id="{79BB699A-158B-801F-3FEC-CFA85D8949E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9" name="Group 28">
            <a:extLst>
              <a:ext uri="{FF2B5EF4-FFF2-40B4-BE49-F238E27FC236}">
                <a16:creationId xmlns:a16="http://schemas.microsoft.com/office/drawing/2014/main" id="{BF6B2DB9-B5AB-ED1B-F353-5E8B7827F795}"/>
              </a:ext>
            </a:extLst>
          </p:cNvPr>
          <p:cNvGrpSpPr/>
          <p:nvPr/>
        </p:nvGrpSpPr>
        <p:grpSpPr>
          <a:xfrm>
            <a:off x="3581400" y="2057400"/>
            <a:ext cx="1240144" cy="1151462"/>
            <a:chOff x="4511046" y="1636795"/>
            <a:chExt cx="1240144" cy="1151462"/>
          </a:xfrm>
        </p:grpSpPr>
        <p:grpSp>
          <p:nvGrpSpPr>
            <p:cNvPr id="31" name="Group 30">
              <a:extLst>
                <a:ext uri="{FF2B5EF4-FFF2-40B4-BE49-F238E27FC236}">
                  <a16:creationId xmlns:a16="http://schemas.microsoft.com/office/drawing/2014/main" id="{5496FAAA-7524-BDB9-BFA9-3A169588C46F}"/>
                </a:ext>
              </a:extLst>
            </p:cNvPr>
            <p:cNvGrpSpPr/>
            <p:nvPr/>
          </p:nvGrpSpPr>
          <p:grpSpPr>
            <a:xfrm>
              <a:off x="4511046" y="1636795"/>
              <a:ext cx="1240144" cy="1151462"/>
              <a:chOff x="2790314" y="2277538"/>
              <a:chExt cx="1240144" cy="1151462"/>
            </a:xfrm>
          </p:grpSpPr>
          <p:pic>
            <p:nvPicPr>
              <p:cNvPr id="36" name="Graphic 35" descr="Lock with solid fill">
                <a:extLst>
                  <a:ext uri="{FF2B5EF4-FFF2-40B4-BE49-F238E27FC236}">
                    <a16:creationId xmlns:a16="http://schemas.microsoft.com/office/drawing/2014/main" id="{60CAF1B9-32B3-06F6-10EC-5B899B0C2B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37" name="Picture 2" descr="envelope icon">
                <a:hlinkClick r:id="rId7" tooltip="envelope icon"/>
                <a:extLst>
                  <a:ext uri="{FF2B5EF4-FFF2-40B4-BE49-F238E27FC236}">
                    <a16:creationId xmlns:a16="http://schemas.microsoft.com/office/drawing/2014/main" id="{BB02E268-270F-5F1B-7511-5028667BC3C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 name="Group 31">
              <a:extLst>
                <a:ext uri="{FF2B5EF4-FFF2-40B4-BE49-F238E27FC236}">
                  <a16:creationId xmlns:a16="http://schemas.microsoft.com/office/drawing/2014/main" id="{6692417C-F43E-5A9B-C0F2-6FA3A301EBCA}"/>
                </a:ext>
              </a:extLst>
            </p:cNvPr>
            <p:cNvGrpSpPr/>
            <p:nvPr/>
          </p:nvGrpSpPr>
          <p:grpSpPr>
            <a:xfrm>
              <a:off x="4958100" y="1981273"/>
              <a:ext cx="658025" cy="658025"/>
              <a:chOff x="4855128" y="1381703"/>
              <a:chExt cx="658025" cy="658025"/>
            </a:xfrm>
          </p:grpSpPr>
          <p:sp>
            <p:nvSpPr>
              <p:cNvPr id="33" name="Oval 32">
                <a:extLst>
                  <a:ext uri="{FF2B5EF4-FFF2-40B4-BE49-F238E27FC236}">
                    <a16:creationId xmlns:a16="http://schemas.microsoft.com/office/drawing/2014/main" id="{B34E9DB9-16E6-E4D7-EADA-76381C0F2533}"/>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Graphic 33" descr="Danger with solid fill">
                <a:extLst>
                  <a:ext uri="{FF2B5EF4-FFF2-40B4-BE49-F238E27FC236}">
                    <a16:creationId xmlns:a16="http://schemas.microsoft.com/office/drawing/2014/main" id="{E918CF24-1239-DA27-70C1-6A70B2974A6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pic>
        <p:nvPicPr>
          <p:cNvPr id="4" name="Picture 3">
            <a:extLst>
              <a:ext uri="{FF2B5EF4-FFF2-40B4-BE49-F238E27FC236}">
                <a16:creationId xmlns:a16="http://schemas.microsoft.com/office/drawing/2014/main" id="{813D15DB-3A24-901A-D8A8-580F574BA11A}"/>
              </a:ext>
            </a:extLst>
          </p:cNvPr>
          <p:cNvPicPr>
            <a:picLocks noChangeAspect="1"/>
          </p:cNvPicPr>
          <p:nvPr/>
        </p:nvPicPr>
        <p:blipFill>
          <a:blip r:embed="rId15"/>
          <a:stretch>
            <a:fillRect/>
          </a:stretch>
        </p:blipFill>
        <p:spPr>
          <a:xfrm>
            <a:off x="556441" y="2363201"/>
            <a:ext cx="1099061" cy="1099061"/>
          </a:xfrm>
          <a:prstGeom prst="rect">
            <a:avLst/>
          </a:prstGeom>
        </p:spPr>
      </p:pic>
      <p:cxnSp>
        <p:nvCxnSpPr>
          <p:cNvPr id="40" name="Straight Arrow Connector 39">
            <a:extLst>
              <a:ext uri="{FF2B5EF4-FFF2-40B4-BE49-F238E27FC236}">
                <a16:creationId xmlns:a16="http://schemas.microsoft.com/office/drawing/2014/main" id="{A7E0CABE-F85C-4A55-7DBE-3D0B65428B83}"/>
              </a:ext>
            </a:extLst>
          </p:cNvPr>
          <p:cNvCxnSpPr>
            <a:cxnSpLocks/>
            <a:stCxn id="39" idx="0"/>
          </p:cNvCxnSpPr>
          <p:nvPr/>
        </p:nvCxnSpPr>
        <p:spPr>
          <a:xfrm flipH="1" flipV="1">
            <a:off x="1220682" y="3421208"/>
            <a:ext cx="2049526" cy="1379392"/>
          </a:xfrm>
          <a:prstGeom prst="straightConnector1">
            <a:avLst/>
          </a:prstGeom>
          <a:ln w="38100" cap="flat" cmpd="sng" algn="ctr">
            <a:solidFill>
              <a:schemeClr val="accent2"/>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20871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EBAFC-A092-52D7-C8A1-7BC8EC05361D}"/>
              </a:ext>
            </a:extLst>
          </p:cNvPr>
          <p:cNvSpPr>
            <a:spLocks noGrp="1"/>
          </p:cNvSpPr>
          <p:nvPr>
            <p:ph type="title"/>
          </p:nvPr>
        </p:nvSpPr>
        <p:spPr/>
        <p:txBody>
          <a:bodyPr/>
          <a:lstStyle/>
          <a:p>
            <a:r>
              <a:rPr lang="en-US"/>
              <a:t>Online abuse is on the rise</a:t>
            </a:r>
          </a:p>
        </p:txBody>
      </p:sp>
      <p:sp>
        <p:nvSpPr>
          <p:cNvPr id="3" name="Content Placeholder 2">
            <a:extLst>
              <a:ext uri="{FF2B5EF4-FFF2-40B4-BE49-F238E27FC236}">
                <a16:creationId xmlns:a16="http://schemas.microsoft.com/office/drawing/2014/main" id="{DE86EBEC-A2BB-4A57-15CD-754E893044D9}"/>
              </a:ext>
            </a:extLst>
          </p:cNvPr>
          <p:cNvSpPr>
            <a:spLocks noGrp="1"/>
          </p:cNvSpPr>
          <p:nvPr>
            <p:ph idx="1"/>
          </p:nvPr>
        </p:nvSpPr>
        <p:spPr>
          <a:xfrm>
            <a:off x="838200" y="1524000"/>
            <a:ext cx="10515600" cy="4351338"/>
          </a:xfrm>
        </p:spPr>
        <p:txBody>
          <a:bodyPr/>
          <a:lstStyle/>
          <a:p>
            <a:pPr marL="0" indent="0">
              <a:buNone/>
            </a:pPr>
            <a:r>
              <a:rPr lang="en-US"/>
              <a:t>[TAB+ Oakland ’21]</a:t>
            </a:r>
          </a:p>
          <a:p>
            <a:pPr lvl="1"/>
            <a:r>
              <a:rPr lang="en-US"/>
              <a:t>48% of people report experiencing hate/harassment online</a:t>
            </a:r>
          </a:p>
          <a:p>
            <a:pPr lvl="1"/>
            <a:r>
              <a:rPr lang="en-US"/>
              <a:t>1.3x increase year-over-year</a:t>
            </a:r>
          </a:p>
          <a:p>
            <a:pPr lvl="1"/>
            <a:endParaRPr lang="en-US"/>
          </a:p>
          <a:p>
            <a:pPr marL="0" indent="0">
              <a:buNone/>
            </a:pPr>
            <a:r>
              <a:rPr lang="en-US"/>
              <a:t>E2EE platforms are not immune to this abuse</a:t>
            </a:r>
          </a:p>
        </p:txBody>
      </p:sp>
      <p:grpSp>
        <p:nvGrpSpPr>
          <p:cNvPr id="6" name="Group 5">
            <a:extLst>
              <a:ext uri="{FF2B5EF4-FFF2-40B4-BE49-F238E27FC236}">
                <a16:creationId xmlns:a16="http://schemas.microsoft.com/office/drawing/2014/main" id="{2B7096A3-9934-678F-DE0A-E2BE0CBAEC58}"/>
              </a:ext>
            </a:extLst>
          </p:cNvPr>
          <p:cNvGrpSpPr/>
          <p:nvPr/>
        </p:nvGrpSpPr>
        <p:grpSpPr>
          <a:xfrm>
            <a:off x="389128" y="4141456"/>
            <a:ext cx="11129963" cy="1621481"/>
            <a:chOff x="428625" y="2178994"/>
            <a:chExt cx="11129963" cy="1621481"/>
          </a:xfrm>
        </p:grpSpPr>
        <p:pic>
          <p:nvPicPr>
            <p:cNvPr id="7" name="Picture 6" descr="Graphical user interface, text, application&#10;&#10;Description automatically generated">
              <a:extLst>
                <a:ext uri="{FF2B5EF4-FFF2-40B4-BE49-F238E27FC236}">
                  <a16:creationId xmlns:a16="http://schemas.microsoft.com/office/drawing/2014/main" id="{C538E914-6513-31F0-3723-7C64BC612338}"/>
                </a:ext>
              </a:extLst>
            </p:cNvPr>
            <p:cNvPicPr>
              <a:picLocks noChangeAspect="1"/>
            </p:cNvPicPr>
            <p:nvPr/>
          </p:nvPicPr>
          <p:blipFill rotWithShape="1">
            <a:blip r:embed="rId3"/>
            <a:srcRect b="32787"/>
            <a:stretch/>
          </p:blipFill>
          <p:spPr>
            <a:xfrm>
              <a:off x="428625" y="2178994"/>
              <a:ext cx="11129963" cy="1621481"/>
            </a:xfrm>
            <a:prstGeom prst="rect">
              <a:avLst/>
            </a:prstGeom>
            <a:ln>
              <a:solidFill>
                <a:schemeClr val="tx1"/>
              </a:solidFill>
            </a:ln>
          </p:spPr>
        </p:pic>
        <p:pic>
          <p:nvPicPr>
            <p:cNvPr id="8" name="Picture 7" descr="Qr code&#10;&#10;Description automatically generated with medium confidence">
              <a:extLst>
                <a:ext uri="{FF2B5EF4-FFF2-40B4-BE49-F238E27FC236}">
                  <a16:creationId xmlns:a16="http://schemas.microsoft.com/office/drawing/2014/main" id="{5BAF87CC-ACE6-1596-0CA4-1088E2AF0C59}"/>
                </a:ext>
              </a:extLst>
            </p:cNvPr>
            <p:cNvPicPr>
              <a:picLocks noChangeAspect="1"/>
            </p:cNvPicPr>
            <p:nvPr/>
          </p:nvPicPr>
          <p:blipFill>
            <a:blip r:embed="rId4"/>
            <a:stretch>
              <a:fillRect/>
            </a:stretch>
          </p:blipFill>
          <p:spPr>
            <a:xfrm>
              <a:off x="4624197" y="2228538"/>
              <a:ext cx="1816100" cy="596900"/>
            </a:xfrm>
            <a:prstGeom prst="rect">
              <a:avLst/>
            </a:prstGeom>
            <a:ln>
              <a:solidFill>
                <a:schemeClr val="tx1"/>
              </a:solidFill>
            </a:ln>
          </p:spPr>
        </p:pic>
      </p:grpSp>
      <p:sp>
        <p:nvSpPr>
          <p:cNvPr id="5" name="Slide Number Placeholder 4">
            <a:extLst>
              <a:ext uri="{FF2B5EF4-FFF2-40B4-BE49-F238E27FC236}">
                <a16:creationId xmlns:a16="http://schemas.microsoft.com/office/drawing/2014/main" id="{950E49EE-9B44-52F0-98B7-369A1EED7572}"/>
              </a:ext>
            </a:extLst>
          </p:cNvPr>
          <p:cNvSpPr>
            <a:spLocks noGrp="1"/>
          </p:cNvSpPr>
          <p:nvPr>
            <p:ph type="sldNum" sz="quarter" idx="12"/>
          </p:nvPr>
        </p:nvSpPr>
        <p:spPr/>
        <p:txBody>
          <a:bodyPr/>
          <a:lstStyle/>
          <a:p>
            <a:fld id="{4FA8C06B-DFAE-9945-87E4-2CB4C468309E}" type="slidenum">
              <a:rPr lang="en-US" smtClean="0"/>
              <a:t>5</a:t>
            </a:fld>
            <a:endParaRPr lang="en-US"/>
          </a:p>
        </p:txBody>
      </p:sp>
    </p:spTree>
    <p:extLst>
      <p:ext uri="{BB962C8B-B14F-4D97-AF65-F5344CB8AC3E}">
        <p14:creationId xmlns:p14="http://schemas.microsoft.com/office/powerpoint/2010/main" val="8539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AF02D2-EBFC-F147-782B-127F8F9BC7BD}"/>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pic>
        <p:nvPicPr>
          <p:cNvPr id="27" name="Graphic 26" descr="Server outline">
            <a:extLst>
              <a:ext uri="{FF2B5EF4-FFF2-40B4-BE49-F238E27FC236}">
                <a16:creationId xmlns:a16="http://schemas.microsoft.com/office/drawing/2014/main" id="{7ADD3498-062D-8B1A-0E69-99C4C8B38E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6</a:t>
            </a:fld>
            <a:endParaRPr lang="en-US"/>
          </a:p>
        </p:txBody>
      </p:sp>
      <p:grpSp>
        <p:nvGrpSpPr>
          <p:cNvPr id="18" name="Group 17">
            <a:extLst>
              <a:ext uri="{FF2B5EF4-FFF2-40B4-BE49-F238E27FC236}">
                <a16:creationId xmlns:a16="http://schemas.microsoft.com/office/drawing/2014/main" id="{0AB96E1E-6C2A-A4A2-2E19-E8A7270DCB0A}"/>
              </a:ext>
            </a:extLst>
          </p:cNvPr>
          <p:cNvGrpSpPr/>
          <p:nvPr/>
        </p:nvGrpSpPr>
        <p:grpSpPr>
          <a:xfrm>
            <a:off x="2438400" y="2071523"/>
            <a:ext cx="1240144" cy="1151462"/>
            <a:chOff x="2790314" y="2277538"/>
            <a:chExt cx="1240144" cy="1151462"/>
          </a:xfrm>
        </p:grpSpPr>
        <p:pic>
          <p:nvPicPr>
            <p:cNvPr id="14" name="Graphic 13" descr="Lock with solid fill">
              <a:extLst>
                <a:ext uri="{FF2B5EF4-FFF2-40B4-BE49-F238E27FC236}">
                  <a16:creationId xmlns:a16="http://schemas.microsoft.com/office/drawing/2014/main" id="{A9757F6C-5536-3E33-2BBC-B659194B5E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578" name="Picture 2" descr="envelope icon">
              <a:hlinkClick r:id="rId7" tooltip="envelope icon"/>
              <a:extLst>
                <a:ext uri="{FF2B5EF4-FFF2-40B4-BE49-F238E27FC236}">
                  <a16:creationId xmlns:a16="http://schemas.microsoft.com/office/drawing/2014/main" id="{B3045530-F572-498E-D325-83D18D1DE0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19">
            <a:extLst>
              <a:ext uri="{FF2B5EF4-FFF2-40B4-BE49-F238E27FC236}">
                <a16:creationId xmlns:a16="http://schemas.microsoft.com/office/drawing/2014/main" id="{608BCDD7-F342-6505-0B05-8CF1988EAB34}"/>
              </a:ext>
            </a:extLst>
          </p:cNvPr>
          <p:cNvGrpSpPr/>
          <p:nvPr/>
        </p:nvGrpSpPr>
        <p:grpSpPr>
          <a:xfrm>
            <a:off x="6941750" y="1394490"/>
            <a:ext cx="1240144" cy="1151462"/>
            <a:chOff x="2790314" y="2277538"/>
            <a:chExt cx="1240144" cy="1151462"/>
          </a:xfrm>
        </p:grpSpPr>
        <p:pic>
          <p:nvPicPr>
            <p:cNvPr id="21" name="Graphic 20" descr="Lock with solid fill">
              <a:extLst>
                <a:ext uri="{FF2B5EF4-FFF2-40B4-BE49-F238E27FC236}">
                  <a16:creationId xmlns:a16="http://schemas.microsoft.com/office/drawing/2014/main" id="{3E95E161-377D-E15D-33F8-EF73ED9B29E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4" name="Picture 2" descr="envelope icon">
              <a:hlinkClick r:id="rId7" tooltip="envelope icon"/>
              <a:extLst>
                <a:ext uri="{FF2B5EF4-FFF2-40B4-BE49-F238E27FC236}">
                  <a16:creationId xmlns:a16="http://schemas.microsoft.com/office/drawing/2014/main" id="{A8333676-2B1B-8589-7C66-C6BF00452B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640597E5-87F0-8E6E-CE31-DE63FE066F64}"/>
              </a:ext>
            </a:extLst>
          </p:cNvPr>
          <p:cNvGrpSpPr/>
          <p:nvPr/>
        </p:nvGrpSpPr>
        <p:grpSpPr>
          <a:xfrm>
            <a:off x="1600200" y="2524561"/>
            <a:ext cx="914400" cy="1351773"/>
            <a:chOff x="1395702" y="4109000"/>
            <a:chExt cx="914400" cy="1351773"/>
          </a:xfrm>
        </p:grpSpPr>
        <p:pic>
          <p:nvPicPr>
            <p:cNvPr id="10" name="Graphic 9" descr="Key with solid fill">
              <a:extLst>
                <a:ext uri="{FF2B5EF4-FFF2-40B4-BE49-F238E27FC236}">
                  <a16:creationId xmlns:a16="http://schemas.microsoft.com/office/drawing/2014/main" id="{EE604D5B-84A8-B9D9-BCD7-F34195681C6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30" name="Graphic 29" descr="Smart Phone with solid fill">
              <a:extLst>
                <a:ext uri="{FF2B5EF4-FFF2-40B4-BE49-F238E27FC236}">
                  <a16:creationId xmlns:a16="http://schemas.microsoft.com/office/drawing/2014/main" id="{E5ED9052-1A39-C7A5-E6EB-17B3BE0C6D0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cxnSp>
        <p:nvCxnSpPr>
          <p:cNvPr id="48" name="Straight Arrow Connector 47">
            <a:extLst>
              <a:ext uri="{FF2B5EF4-FFF2-40B4-BE49-F238E27FC236}">
                <a16:creationId xmlns:a16="http://schemas.microsoft.com/office/drawing/2014/main" id="{C71BD116-4D8D-321D-7D14-60F64A19057A}"/>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F600AC9-9DF4-132A-D86B-995E8C7FD347}"/>
              </a:ext>
            </a:extLst>
          </p:cNvPr>
          <p:cNvCxnSpPr>
            <a:cxnSpLocks/>
          </p:cNvCxnSpPr>
          <p:nvPr/>
        </p:nvCxnSpPr>
        <p:spPr>
          <a:xfrm flipV="1">
            <a:off x="6553200" y="1987653"/>
            <a:ext cx="3101218" cy="831747"/>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0016852-7326-70FB-CA98-407675A25C8F}"/>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A727F4-9E6E-4B53-2294-0D4AD430567C}"/>
              </a:ext>
            </a:extLst>
          </p:cNvPr>
          <p:cNvGrpSpPr/>
          <p:nvPr/>
        </p:nvGrpSpPr>
        <p:grpSpPr>
          <a:xfrm>
            <a:off x="9664513" y="1143000"/>
            <a:ext cx="914400" cy="1351773"/>
            <a:chOff x="1395702" y="4109000"/>
            <a:chExt cx="914400" cy="1351773"/>
          </a:xfrm>
        </p:grpSpPr>
        <p:pic>
          <p:nvPicPr>
            <p:cNvPr id="57" name="Graphic 56" descr="Key with solid fill">
              <a:extLst>
                <a:ext uri="{FF2B5EF4-FFF2-40B4-BE49-F238E27FC236}">
                  <a16:creationId xmlns:a16="http://schemas.microsoft.com/office/drawing/2014/main" id="{3595F336-0B38-9C90-AA64-AC589830FAE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58" name="Graphic 57" descr="Smart Phone with solid fill">
              <a:extLst>
                <a:ext uri="{FF2B5EF4-FFF2-40B4-BE49-F238E27FC236}">
                  <a16:creationId xmlns:a16="http://schemas.microsoft.com/office/drawing/2014/main" id="{343EE986-941D-9187-1380-8A79298D0DF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62" name="Group 61">
            <a:extLst>
              <a:ext uri="{FF2B5EF4-FFF2-40B4-BE49-F238E27FC236}">
                <a16:creationId xmlns:a16="http://schemas.microsoft.com/office/drawing/2014/main" id="{2D2A1964-1DE5-B8F8-2CB9-7577EAA0A640}"/>
              </a:ext>
            </a:extLst>
          </p:cNvPr>
          <p:cNvGrpSpPr/>
          <p:nvPr/>
        </p:nvGrpSpPr>
        <p:grpSpPr>
          <a:xfrm>
            <a:off x="9668486" y="3505200"/>
            <a:ext cx="914400" cy="1351773"/>
            <a:chOff x="1395702" y="4109000"/>
            <a:chExt cx="914400" cy="1351773"/>
          </a:xfrm>
        </p:grpSpPr>
        <p:pic>
          <p:nvPicPr>
            <p:cNvPr id="63" name="Graphic 62" descr="Key with solid fill">
              <a:extLst>
                <a:ext uri="{FF2B5EF4-FFF2-40B4-BE49-F238E27FC236}">
                  <a16:creationId xmlns:a16="http://schemas.microsoft.com/office/drawing/2014/main" id="{82A5BEAE-FBA9-4607-C013-861ECB2E4FE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80250" y="4915470"/>
              <a:ext cx="545303" cy="545303"/>
            </a:xfrm>
            <a:prstGeom prst="rect">
              <a:avLst/>
            </a:prstGeom>
          </p:spPr>
        </p:pic>
        <p:pic>
          <p:nvPicPr>
            <p:cNvPr id="24576" name="Graphic 24575" descr="Smart Phone with solid fill">
              <a:extLst>
                <a:ext uri="{FF2B5EF4-FFF2-40B4-BE49-F238E27FC236}">
                  <a16:creationId xmlns:a16="http://schemas.microsoft.com/office/drawing/2014/main" id="{6E6B90EC-54B2-1C72-FB27-45FD9DE8E43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95702" y="4109000"/>
              <a:ext cx="914400" cy="914400"/>
            </a:xfrm>
            <a:prstGeom prst="rect">
              <a:avLst/>
            </a:prstGeom>
          </p:spPr>
        </p:pic>
      </p:grpSp>
      <p:grpSp>
        <p:nvGrpSpPr>
          <p:cNvPr id="5" name="Group 4">
            <a:extLst>
              <a:ext uri="{FF2B5EF4-FFF2-40B4-BE49-F238E27FC236}">
                <a16:creationId xmlns:a16="http://schemas.microsoft.com/office/drawing/2014/main" id="{E4AAF08F-40B5-C89C-6465-256F32D507C4}"/>
              </a:ext>
            </a:extLst>
          </p:cNvPr>
          <p:cNvGrpSpPr/>
          <p:nvPr/>
        </p:nvGrpSpPr>
        <p:grpSpPr>
          <a:xfrm>
            <a:off x="6989456" y="2658538"/>
            <a:ext cx="1240144" cy="1151462"/>
            <a:chOff x="2790314" y="2277538"/>
            <a:chExt cx="1240144" cy="1151462"/>
          </a:xfrm>
        </p:grpSpPr>
        <p:pic>
          <p:nvPicPr>
            <p:cNvPr id="6" name="Graphic 5" descr="Lock with solid fill">
              <a:extLst>
                <a:ext uri="{FF2B5EF4-FFF2-40B4-BE49-F238E27FC236}">
                  <a16:creationId xmlns:a16="http://schemas.microsoft.com/office/drawing/2014/main" id="{7C53D885-492F-92D0-B626-248D457C89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7" name="Picture 2" descr="envelope icon">
              <a:hlinkClick r:id="rId7" tooltip="envelope icon"/>
              <a:extLst>
                <a:ext uri="{FF2B5EF4-FFF2-40B4-BE49-F238E27FC236}">
                  <a16:creationId xmlns:a16="http://schemas.microsoft.com/office/drawing/2014/main" id="{169FAB41-A700-5C76-34EF-2A54B520BA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a:extLst>
              <a:ext uri="{FF2B5EF4-FFF2-40B4-BE49-F238E27FC236}">
                <a16:creationId xmlns:a16="http://schemas.microsoft.com/office/drawing/2014/main" id="{19E67428-E583-76B3-14E1-A64FC3FEF9B7}"/>
              </a:ext>
            </a:extLst>
          </p:cNvPr>
          <p:cNvGrpSpPr/>
          <p:nvPr/>
        </p:nvGrpSpPr>
        <p:grpSpPr>
          <a:xfrm>
            <a:off x="8284856" y="2819400"/>
            <a:ext cx="1240144" cy="1151462"/>
            <a:chOff x="4511046" y="1636795"/>
            <a:chExt cx="1240144" cy="1151462"/>
          </a:xfrm>
        </p:grpSpPr>
        <p:grpSp>
          <p:nvGrpSpPr>
            <p:cNvPr id="17" name="Group 16">
              <a:extLst>
                <a:ext uri="{FF2B5EF4-FFF2-40B4-BE49-F238E27FC236}">
                  <a16:creationId xmlns:a16="http://schemas.microsoft.com/office/drawing/2014/main" id="{79D88A1E-2EB0-5F8B-C16A-49B653CE8618}"/>
                </a:ext>
              </a:extLst>
            </p:cNvPr>
            <p:cNvGrpSpPr/>
            <p:nvPr/>
          </p:nvGrpSpPr>
          <p:grpSpPr>
            <a:xfrm>
              <a:off x="4511046" y="1636795"/>
              <a:ext cx="1240144" cy="1151462"/>
              <a:chOff x="2790314" y="2277538"/>
              <a:chExt cx="1240144" cy="1151462"/>
            </a:xfrm>
          </p:grpSpPr>
          <p:pic>
            <p:nvPicPr>
              <p:cNvPr id="26" name="Graphic 25" descr="Lock with solid fill">
                <a:extLst>
                  <a:ext uri="{FF2B5EF4-FFF2-40B4-BE49-F238E27FC236}">
                    <a16:creationId xmlns:a16="http://schemas.microsoft.com/office/drawing/2014/main" id="{00681A71-ADC4-E83A-1050-3E3FE26AE7A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28" name="Picture 2" descr="envelope icon">
                <a:hlinkClick r:id="rId7" tooltip="envelope icon"/>
                <a:extLst>
                  <a:ext uri="{FF2B5EF4-FFF2-40B4-BE49-F238E27FC236}">
                    <a16:creationId xmlns:a16="http://schemas.microsoft.com/office/drawing/2014/main" id="{729D02FB-C97A-FC42-DDE2-3B63C5E6B43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a:extLst>
                <a:ext uri="{FF2B5EF4-FFF2-40B4-BE49-F238E27FC236}">
                  <a16:creationId xmlns:a16="http://schemas.microsoft.com/office/drawing/2014/main" id="{9C33395B-0CE1-B5D0-7F36-1D6D7544ED7B}"/>
                </a:ext>
              </a:extLst>
            </p:cNvPr>
            <p:cNvGrpSpPr/>
            <p:nvPr/>
          </p:nvGrpSpPr>
          <p:grpSpPr>
            <a:xfrm>
              <a:off x="4958100" y="1981273"/>
              <a:ext cx="658025" cy="658025"/>
              <a:chOff x="4855128" y="1381703"/>
              <a:chExt cx="658025" cy="658025"/>
            </a:xfrm>
          </p:grpSpPr>
          <p:sp>
            <p:nvSpPr>
              <p:cNvPr id="23" name="Oval 22">
                <a:extLst>
                  <a:ext uri="{FF2B5EF4-FFF2-40B4-BE49-F238E27FC236}">
                    <a16:creationId xmlns:a16="http://schemas.microsoft.com/office/drawing/2014/main" id="{FEFCDC26-EA77-7E14-F529-552D7E829686}"/>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Danger with solid fill">
                <a:extLst>
                  <a:ext uri="{FF2B5EF4-FFF2-40B4-BE49-F238E27FC236}">
                    <a16:creationId xmlns:a16="http://schemas.microsoft.com/office/drawing/2014/main" id="{79BB699A-158B-801F-3FEC-CFA85D8949E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9" name="Group 28">
            <a:extLst>
              <a:ext uri="{FF2B5EF4-FFF2-40B4-BE49-F238E27FC236}">
                <a16:creationId xmlns:a16="http://schemas.microsoft.com/office/drawing/2014/main" id="{BF6B2DB9-B5AB-ED1B-F353-5E8B7827F795}"/>
              </a:ext>
            </a:extLst>
          </p:cNvPr>
          <p:cNvGrpSpPr/>
          <p:nvPr/>
        </p:nvGrpSpPr>
        <p:grpSpPr>
          <a:xfrm>
            <a:off x="3581400" y="2057400"/>
            <a:ext cx="1240144" cy="1151462"/>
            <a:chOff x="4511046" y="1636795"/>
            <a:chExt cx="1240144" cy="1151462"/>
          </a:xfrm>
        </p:grpSpPr>
        <p:grpSp>
          <p:nvGrpSpPr>
            <p:cNvPr id="31" name="Group 30">
              <a:extLst>
                <a:ext uri="{FF2B5EF4-FFF2-40B4-BE49-F238E27FC236}">
                  <a16:creationId xmlns:a16="http://schemas.microsoft.com/office/drawing/2014/main" id="{5496FAAA-7524-BDB9-BFA9-3A169588C46F}"/>
                </a:ext>
              </a:extLst>
            </p:cNvPr>
            <p:cNvGrpSpPr/>
            <p:nvPr/>
          </p:nvGrpSpPr>
          <p:grpSpPr>
            <a:xfrm>
              <a:off x="4511046" y="1636795"/>
              <a:ext cx="1240144" cy="1151462"/>
              <a:chOff x="2790314" y="2277538"/>
              <a:chExt cx="1240144" cy="1151462"/>
            </a:xfrm>
          </p:grpSpPr>
          <p:pic>
            <p:nvPicPr>
              <p:cNvPr id="36" name="Graphic 35" descr="Lock with solid fill">
                <a:extLst>
                  <a:ext uri="{FF2B5EF4-FFF2-40B4-BE49-F238E27FC236}">
                    <a16:creationId xmlns:a16="http://schemas.microsoft.com/office/drawing/2014/main" id="{60CAF1B9-32B3-06F6-10EC-5B899B0C2B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90314" y="2277538"/>
                <a:ext cx="574123" cy="574123"/>
              </a:xfrm>
              <a:prstGeom prst="rect">
                <a:avLst/>
              </a:prstGeom>
            </p:spPr>
          </p:pic>
          <p:pic>
            <p:nvPicPr>
              <p:cNvPr id="37" name="Picture 2" descr="envelope icon">
                <a:hlinkClick r:id="rId7" tooltip="envelope icon"/>
                <a:extLst>
                  <a:ext uri="{FF2B5EF4-FFF2-40B4-BE49-F238E27FC236}">
                    <a16:creationId xmlns:a16="http://schemas.microsoft.com/office/drawing/2014/main" id="{BB02E268-270F-5F1B-7511-5028667BC3C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 name="Group 31">
              <a:extLst>
                <a:ext uri="{FF2B5EF4-FFF2-40B4-BE49-F238E27FC236}">
                  <a16:creationId xmlns:a16="http://schemas.microsoft.com/office/drawing/2014/main" id="{6692417C-F43E-5A9B-C0F2-6FA3A301EBCA}"/>
                </a:ext>
              </a:extLst>
            </p:cNvPr>
            <p:cNvGrpSpPr/>
            <p:nvPr/>
          </p:nvGrpSpPr>
          <p:grpSpPr>
            <a:xfrm>
              <a:off x="4958100" y="1981273"/>
              <a:ext cx="658025" cy="658025"/>
              <a:chOff x="4855128" y="1381703"/>
              <a:chExt cx="658025" cy="658025"/>
            </a:xfrm>
          </p:grpSpPr>
          <p:sp>
            <p:nvSpPr>
              <p:cNvPr id="33" name="Oval 32">
                <a:extLst>
                  <a:ext uri="{FF2B5EF4-FFF2-40B4-BE49-F238E27FC236}">
                    <a16:creationId xmlns:a16="http://schemas.microsoft.com/office/drawing/2014/main" id="{B34E9DB9-16E6-E4D7-EADA-76381C0F2533}"/>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Graphic 33" descr="Danger with solid fill">
                <a:extLst>
                  <a:ext uri="{FF2B5EF4-FFF2-40B4-BE49-F238E27FC236}">
                    <a16:creationId xmlns:a16="http://schemas.microsoft.com/office/drawing/2014/main" id="{E918CF24-1239-DA27-70C1-6A70B2974A6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sp>
        <p:nvSpPr>
          <p:cNvPr id="9" name="Title 1">
            <a:extLst>
              <a:ext uri="{FF2B5EF4-FFF2-40B4-BE49-F238E27FC236}">
                <a16:creationId xmlns:a16="http://schemas.microsoft.com/office/drawing/2014/main" id="{E86D6F0F-2E83-9DFD-EF6A-6E97E1E1E64B}"/>
              </a:ext>
            </a:extLst>
          </p:cNvPr>
          <p:cNvSpPr txBox="1">
            <a:spLocks/>
          </p:cNvSpPr>
          <p:nvPr/>
        </p:nvSpPr>
        <p:spPr>
          <a:xfrm>
            <a:off x="152400" y="-10118"/>
            <a:ext cx="11887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a:t>How can E2EE platforms currently mitigate abuse?</a:t>
            </a:r>
          </a:p>
        </p:txBody>
      </p:sp>
      <p:sp>
        <p:nvSpPr>
          <p:cNvPr id="12" name="Rounded Rectangle 11">
            <a:extLst>
              <a:ext uri="{FF2B5EF4-FFF2-40B4-BE49-F238E27FC236}">
                <a16:creationId xmlns:a16="http://schemas.microsoft.com/office/drawing/2014/main" id="{183FAAF1-C8CD-35A3-1380-F760AAE30DFD}"/>
              </a:ext>
            </a:extLst>
          </p:cNvPr>
          <p:cNvSpPr/>
          <p:nvPr/>
        </p:nvSpPr>
        <p:spPr>
          <a:xfrm>
            <a:off x="533400" y="1143000"/>
            <a:ext cx="4302151" cy="58650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t>Metadata analysis            [Jones Enigma ‘17]</a:t>
            </a:r>
          </a:p>
          <a:p>
            <a:r>
              <a:rPr lang="en-US" b="1"/>
              <a:t>Limitations: can’t see content</a:t>
            </a:r>
          </a:p>
        </p:txBody>
      </p:sp>
      <p:cxnSp>
        <p:nvCxnSpPr>
          <p:cNvPr id="19" name="Straight Arrow Connector 18">
            <a:extLst>
              <a:ext uri="{FF2B5EF4-FFF2-40B4-BE49-F238E27FC236}">
                <a16:creationId xmlns:a16="http://schemas.microsoft.com/office/drawing/2014/main" id="{88BD6436-C540-E890-100B-E117A102BADE}"/>
              </a:ext>
            </a:extLst>
          </p:cNvPr>
          <p:cNvCxnSpPr/>
          <p:nvPr/>
        </p:nvCxnSpPr>
        <p:spPr>
          <a:xfrm>
            <a:off x="4648200" y="1729509"/>
            <a:ext cx="533400" cy="100138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2" name="Straight Arrow Connector 41">
            <a:extLst>
              <a:ext uri="{FF2B5EF4-FFF2-40B4-BE49-F238E27FC236}">
                <a16:creationId xmlns:a16="http://schemas.microsoft.com/office/drawing/2014/main" id="{A1355AE5-82FA-E55A-1397-9FAB3A3FDD2B}"/>
              </a:ext>
            </a:extLst>
          </p:cNvPr>
          <p:cNvCxnSpPr>
            <a:cxnSpLocks/>
          </p:cNvCxnSpPr>
          <p:nvPr/>
        </p:nvCxnSpPr>
        <p:spPr>
          <a:xfrm flipH="1" flipV="1">
            <a:off x="2057400" y="3962400"/>
            <a:ext cx="260749" cy="74219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3" name="Rounded Rectangle 42">
            <a:extLst>
              <a:ext uri="{FF2B5EF4-FFF2-40B4-BE49-F238E27FC236}">
                <a16:creationId xmlns:a16="http://schemas.microsoft.com/office/drawing/2014/main" id="{4C542F25-9CFD-D4F2-53B8-1BBF0739C56A}"/>
              </a:ext>
            </a:extLst>
          </p:cNvPr>
          <p:cNvSpPr/>
          <p:nvPr/>
        </p:nvSpPr>
        <p:spPr>
          <a:xfrm>
            <a:off x="152400" y="4660909"/>
            <a:ext cx="4415403" cy="150635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t>Client-side content scanning that triggers report to platform</a:t>
            </a:r>
          </a:p>
          <a:p>
            <a:r>
              <a:rPr lang="en-US"/>
              <a:t>             [KM USENIX ‘21, BBMTT Apple ‘21]</a:t>
            </a:r>
          </a:p>
          <a:p>
            <a:r>
              <a:rPr lang="en-US" b="1"/>
              <a:t>Limitations: potential backdoor (?),      </a:t>
            </a:r>
          </a:p>
          <a:p>
            <a:r>
              <a:rPr lang="en-US" b="1"/>
              <a:t>                       transparency</a:t>
            </a:r>
          </a:p>
        </p:txBody>
      </p:sp>
      <p:pic>
        <p:nvPicPr>
          <p:cNvPr id="46" name="Graphic 45" descr="Judge female with solid fill">
            <a:extLst>
              <a:ext uri="{FF2B5EF4-FFF2-40B4-BE49-F238E27FC236}">
                <a16:creationId xmlns:a16="http://schemas.microsoft.com/office/drawing/2014/main" id="{E2EEE404-ED17-358B-0BDC-ECEACB5A389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033212" y="4127809"/>
            <a:ext cx="1106992" cy="1091903"/>
          </a:xfrm>
          <a:prstGeom prst="rect">
            <a:avLst/>
          </a:prstGeom>
        </p:spPr>
      </p:pic>
      <p:sp>
        <p:nvSpPr>
          <p:cNvPr id="47" name="TextBox 46">
            <a:extLst>
              <a:ext uri="{FF2B5EF4-FFF2-40B4-BE49-F238E27FC236}">
                <a16:creationId xmlns:a16="http://schemas.microsoft.com/office/drawing/2014/main" id="{ED4336E4-3A9C-AE1D-53B5-F32E9FA2D74E}"/>
              </a:ext>
            </a:extLst>
          </p:cNvPr>
          <p:cNvSpPr txBox="1"/>
          <p:nvPr/>
        </p:nvSpPr>
        <p:spPr>
          <a:xfrm>
            <a:off x="4599984" y="5115198"/>
            <a:ext cx="2181816" cy="369332"/>
          </a:xfrm>
          <a:prstGeom prst="rect">
            <a:avLst/>
          </a:prstGeom>
          <a:noFill/>
        </p:spPr>
        <p:txBody>
          <a:bodyPr wrap="none" lIns="91440" tIns="45720" rIns="91440" bIns="45720" rtlCol="0" anchor="t">
            <a:spAutoFit/>
          </a:bodyPr>
          <a:lstStyle/>
          <a:p>
            <a:r>
              <a:rPr lang="en-US" b="1"/>
              <a:t>Platform moderators</a:t>
            </a:r>
          </a:p>
        </p:txBody>
      </p:sp>
      <p:cxnSp>
        <p:nvCxnSpPr>
          <p:cNvPr id="50" name="Straight Arrow Connector 49">
            <a:extLst>
              <a:ext uri="{FF2B5EF4-FFF2-40B4-BE49-F238E27FC236}">
                <a16:creationId xmlns:a16="http://schemas.microsoft.com/office/drawing/2014/main" id="{7EE775FF-7E2B-CF59-2917-450150568F73}"/>
              </a:ext>
            </a:extLst>
          </p:cNvPr>
          <p:cNvCxnSpPr>
            <a:cxnSpLocks/>
          </p:cNvCxnSpPr>
          <p:nvPr/>
        </p:nvCxnSpPr>
        <p:spPr>
          <a:xfrm flipH="1">
            <a:off x="6579433" y="4384123"/>
            <a:ext cx="3074985" cy="467950"/>
          </a:xfrm>
          <a:prstGeom prst="straightConnector1">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54" name="Group 53">
            <a:extLst>
              <a:ext uri="{FF2B5EF4-FFF2-40B4-BE49-F238E27FC236}">
                <a16:creationId xmlns:a16="http://schemas.microsoft.com/office/drawing/2014/main" id="{BEF20D56-70EC-184A-AC7D-B8D6AD1342B7}"/>
              </a:ext>
            </a:extLst>
          </p:cNvPr>
          <p:cNvGrpSpPr/>
          <p:nvPr/>
        </p:nvGrpSpPr>
        <p:grpSpPr>
          <a:xfrm>
            <a:off x="7094476" y="4038600"/>
            <a:ext cx="658025" cy="658025"/>
            <a:chOff x="4855128" y="1381703"/>
            <a:chExt cx="658025" cy="658025"/>
          </a:xfrm>
        </p:grpSpPr>
        <p:sp>
          <p:nvSpPr>
            <p:cNvPr id="55" name="Oval 54">
              <a:extLst>
                <a:ext uri="{FF2B5EF4-FFF2-40B4-BE49-F238E27FC236}">
                  <a16:creationId xmlns:a16="http://schemas.microsoft.com/office/drawing/2014/main" id="{562813AB-D758-BBC2-D3AA-BAF589854F2D}"/>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Graphic 58" descr="Danger with solid fill">
              <a:extLst>
                <a:ext uri="{FF2B5EF4-FFF2-40B4-BE49-F238E27FC236}">
                  <a16:creationId xmlns:a16="http://schemas.microsoft.com/office/drawing/2014/main" id="{E68008B9-A5C6-71C5-8DEB-C4347369938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cxnSp>
        <p:nvCxnSpPr>
          <p:cNvPr id="24579" name="Straight Arrow Connector 24578">
            <a:extLst>
              <a:ext uri="{FF2B5EF4-FFF2-40B4-BE49-F238E27FC236}">
                <a16:creationId xmlns:a16="http://schemas.microsoft.com/office/drawing/2014/main" id="{A07264B5-2670-859F-C578-268417DFFF04}"/>
              </a:ext>
            </a:extLst>
          </p:cNvPr>
          <p:cNvCxnSpPr>
            <a:cxnSpLocks/>
          </p:cNvCxnSpPr>
          <p:nvPr/>
        </p:nvCxnSpPr>
        <p:spPr>
          <a:xfrm>
            <a:off x="2438400" y="3505200"/>
            <a:ext cx="2594812" cy="1199394"/>
          </a:xfrm>
          <a:prstGeom prst="straightConnector1">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4582" name="Group 24581">
            <a:extLst>
              <a:ext uri="{FF2B5EF4-FFF2-40B4-BE49-F238E27FC236}">
                <a16:creationId xmlns:a16="http://schemas.microsoft.com/office/drawing/2014/main" id="{7F0B07F9-24F1-5EED-E208-2A91D764A4FA}"/>
              </a:ext>
            </a:extLst>
          </p:cNvPr>
          <p:cNvGrpSpPr/>
          <p:nvPr/>
        </p:nvGrpSpPr>
        <p:grpSpPr>
          <a:xfrm>
            <a:off x="3753252" y="3469784"/>
            <a:ext cx="658025" cy="658025"/>
            <a:chOff x="4855128" y="1381703"/>
            <a:chExt cx="658025" cy="658025"/>
          </a:xfrm>
        </p:grpSpPr>
        <p:sp>
          <p:nvSpPr>
            <p:cNvPr id="24583" name="Oval 24582">
              <a:extLst>
                <a:ext uri="{FF2B5EF4-FFF2-40B4-BE49-F238E27FC236}">
                  <a16:creationId xmlns:a16="http://schemas.microsoft.com/office/drawing/2014/main" id="{89411240-4058-0B2F-CBE1-B7D546610691}"/>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584" name="Graphic 24583" descr="Danger with solid fill">
              <a:extLst>
                <a:ext uri="{FF2B5EF4-FFF2-40B4-BE49-F238E27FC236}">
                  <a16:creationId xmlns:a16="http://schemas.microsoft.com/office/drawing/2014/main" id="{9276059D-AAC9-7B8C-F263-65D181B13BD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sp>
        <p:nvSpPr>
          <p:cNvPr id="15" name="Rounded Rectangle 14">
            <a:extLst>
              <a:ext uri="{FF2B5EF4-FFF2-40B4-BE49-F238E27FC236}">
                <a16:creationId xmlns:a16="http://schemas.microsoft.com/office/drawing/2014/main" id="{FD6C1AB9-EABF-B872-B1DC-A481FBBF27DC}"/>
              </a:ext>
            </a:extLst>
          </p:cNvPr>
          <p:cNvSpPr/>
          <p:nvPr/>
        </p:nvSpPr>
        <p:spPr>
          <a:xfrm>
            <a:off x="6436241" y="5468698"/>
            <a:ext cx="5679559" cy="116070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en-US"/>
          </a:p>
          <a:p>
            <a:r>
              <a:rPr lang="en-US"/>
              <a:t>User-driven content reporting  </a:t>
            </a:r>
          </a:p>
          <a:p>
            <a:pPr algn="r"/>
            <a:r>
              <a:rPr lang="en-US"/>
              <a:t>[GLR CRYPTO ‘17, TGLMR CRYPTO ‘19]</a:t>
            </a:r>
          </a:p>
          <a:p>
            <a:r>
              <a:rPr lang="en-US" b="1"/>
              <a:t>Limitations: reactive only, moderation is one-size-fits-all</a:t>
            </a:r>
          </a:p>
          <a:p>
            <a:endParaRPr lang="en-US"/>
          </a:p>
        </p:txBody>
      </p:sp>
      <p:cxnSp>
        <p:nvCxnSpPr>
          <p:cNvPr id="39" name="Straight Arrow Connector 38">
            <a:extLst>
              <a:ext uri="{FF2B5EF4-FFF2-40B4-BE49-F238E27FC236}">
                <a16:creationId xmlns:a16="http://schemas.microsoft.com/office/drawing/2014/main" id="{23748B17-1545-0486-339C-CFBC6000A1BA}"/>
              </a:ext>
            </a:extLst>
          </p:cNvPr>
          <p:cNvCxnSpPr>
            <a:cxnSpLocks/>
          </p:cNvCxnSpPr>
          <p:nvPr/>
        </p:nvCxnSpPr>
        <p:spPr>
          <a:xfrm flipV="1">
            <a:off x="9753600" y="4998991"/>
            <a:ext cx="133139" cy="48740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448FCFAC-8737-A09A-6A54-51859B2D62A0}"/>
              </a:ext>
            </a:extLst>
          </p:cNvPr>
          <p:cNvPicPr>
            <a:picLocks noChangeAspect="1"/>
          </p:cNvPicPr>
          <p:nvPr/>
        </p:nvPicPr>
        <p:blipFill>
          <a:blip r:embed="rId17"/>
          <a:stretch>
            <a:fillRect/>
          </a:stretch>
        </p:blipFill>
        <p:spPr>
          <a:xfrm>
            <a:off x="556441" y="2363201"/>
            <a:ext cx="1099061" cy="1099061"/>
          </a:xfrm>
          <a:prstGeom prst="rect">
            <a:avLst/>
          </a:prstGeom>
        </p:spPr>
      </p:pic>
    </p:spTree>
    <p:extLst>
      <p:ext uri="{BB962C8B-B14F-4D97-AF65-F5344CB8AC3E}">
        <p14:creationId xmlns:p14="http://schemas.microsoft.com/office/powerpoint/2010/main" val="226114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8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3"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4FFA5E5-C9EF-DF8D-C6ED-4D18167072AA}"/>
              </a:ext>
            </a:extLst>
          </p:cNvPr>
          <p:cNvSpPr>
            <a:spLocks noGrp="1"/>
          </p:cNvSpPr>
          <p:nvPr>
            <p:ph type="sldNum" sz="quarter" idx="12"/>
          </p:nvPr>
        </p:nvSpPr>
        <p:spPr/>
        <p:txBody>
          <a:bodyPr/>
          <a:lstStyle/>
          <a:p>
            <a:fld id="{4FA8C06B-DFAE-9945-87E4-2CB4C468309E}" type="slidenum">
              <a:rPr lang="en-US" smtClean="0"/>
              <a:t>7</a:t>
            </a:fld>
            <a:endParaRPr lang="en-US"/>
          </a:p>
        </p:txBody>
      </p:sp>
      <p:sp>
        <p:nvSpPr>
          <p:cNvPr id="5" name="TextBox 4">
            <a:extLst>
              <a:ext uri="{FF2B5EF4-FFF2-40B4-BE49-F238E27FC236}">
                <a16:creationId xmlns:a16="http://schemas.microsoft.com/office/drawing/2014/main" id="{8B94A977-F66E-0E65-6EEA-353CB5521670}"/>
              </a:ext>
            </a:extLst>
          </p:cNvPr>
          <p:cNvSpPr txBox="1"/>
          <p:nvPr/>
        </p:nvSpPr>
        <p:spPr>
          <a:xfrm>
            <a:off x="2004527" y="2844185"/>
            <a:ext cx="8182946" cy="830997"/>
          </a:xfrm>
          <a:prstGeom prst="rect">
            <a:avLst/>
          </a:prstGeom>
          <a:noFill/>
        </p:spPr>
        <p:txBody>
          <a:bodyPr wrap="none" rtlCol="0">
            <a:spAutoFit/>
          </a:bodyPr>
          <a:lstStyle/>
          <a:p>
            <a:pPr algn="ctr"/>
            <a:r>
              <a:rPr lang="en-US" sz="4800" b="1"/>
              <a:t>private hierarchical governance</a:t>
            </a:r>
          </a:p>
        </p:txBody>
      </p:sp>
      <p:sp>
        <p:nvSpPr>
          <p:cNvPr id="7" name="Rounded Rectangle 6">
            <a:extLst>
              <a:ext uri="{FF2B5EF4-FFF2-40B4-BE49-F238E27FC236}">
                <a16:creationId xmlns:a16="http://schemas.microsoft.com/office/drawing/2014/main" id="{7B4B2C7A-C668-EF4F-8BA1-B32FAA1A0FA5}"/>
              </a:ext>
            </a:extLst>
          </p:cNvPr>
          <p:cNvSpPr/>
          <p:nvPr/>
        </p:nvSpPr>
        <p:spPr>
          <a:xfrm>
            <a:off x="5867400" y="377036"/>
            <a:ext cx="4953000" cy="20613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en-US" sz="2000"/>
          </a:p>
          <a:p>
            <a:r>
              <a:rPr lang="en-US" sz="2000"/>
              <a:t>Users set rich policies for allowed behavior within community </a:t>
            </a:r>
          </a:p>
          <a:p>
            <a:r>
              <a:rPr lang="en-US" sz="2000"/>
              <a:t>(e.g., selecting community-level moderators, word filters, reporting flows) </a:t>
            </a:r>
          </a:p>
          <a:p>
            <a:pPr algn="ctr"/>
            <a:endParaRPr lang="en-US" sz="2000"/>
          </a:p>
        </p:txBody>
      </p:sp>
      <p:cxnSp>
        <p:nvCxnSpPr>
          <p:cNvPr id="8" name="Straight Arrow Connector 7">
            <a:extLst>
              <a:ext uri="{FF2B5EF4-FFF2-40B4-BE49-F238E27FC236}">
                <a16:creationId xmlns:a16="http://schemas.microsoft.com/office/drawing/2014/main" id="{F05408CD-867F-4326-686E-5932356D823B}"/>
              </a:ext>
            </a:extLst>
          </p:cNvPr>
          <p:cNvCxnSpPr>
            <a:cxnSpLocks/>
          </p:cNvCxnSpPr>
          <p:nvPr/>
        </p:nvCxnSpPr>
        <p:spPr>
          <a:xfrm flipH="1">
            <a:off x="8153400" y="2590800"/>
            <a:ext cx="152400" cy="456257"/>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E49F6AF9-98CB-F16F-7BD0-D8178A497EBD}"/>
              </a:ext>
            </a:extLst>
          </p:cNvPr>
          <p:cNvSpPr/>
          <p:nvPr/>
        </p:nvSpPr>
        <p:spPr>
          <a:xfrm>
            <a:off x="2324193" y="4348667"/>
            <a:ext cx="8179740" cy="106153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2000"/>
              <a:t>Compatible with existing platform moderation approaches.</a:t>
            </a:r>
          </a:p>
          <a:p>
            <a:r>
              <a:rPr lang="en-US" sz="2000"/>
              <a:t>Users can escalate by reporting community members/content to platform</a:t>
            </a:r>
          </a:p>
        </p:txBody>
      </p:sp>
      <p:cxnSp>
        <p:nvCxnSpPr>
          <p:cNvPr id="13" name="Straight Arrow Connector 12">
            <a:extLst>
              <a:ext uri="{FF2B5EF4-FFF2-40B4-BE49-F238E27FC236}">
                <a16:creationId xmlns:a16="http://schemas.microsoft.com/office/drawing/2014/main" id="{B87D444D-A60A-4597-83D3-53C885DF2CCB}"/>
              </a:ext>
            </a:extLst>
          </p:cNvPr>
          <p:cNvCxnSpPr>
            <a:cxnSpLocks/>
          </p:cNvCxnSpPr>
          <p:nvPr/>
        </p:nvCxnSpPr>
        <p:spPr>
          <a:xfrm flipH="1" flipV="1">
            <a:off x="5666874" y="3598316"/>
            <a:ext cx="200526" cy="668884"/>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19" name="Rounded Rectangle 18">
            <a:extLst>
              <a:ext uri="{FF2B5EF4-FFF2-40B4-BE49-F238E27FC236}">
                <a16:creationId xmlns:a16="http://schemas.microsoft.com/office/drawing/2014/main" id="{9C69CC69-AB61-9DBC-26DD-F9C8050F0F21}"/>
              </a:ext>
            </a:extLst>
          </p:cNvPr>
          <p:cNvSpPr/>
          <p:nvPr/>
        </p:nvSpPr>
        <p:spPr>
          <a:xfrm>
            <a:off x="703755" y="1220670"/>
            <a:ext cx="3868245" cy="88216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2000"/>
              <a:t>Community governance is E2EE, private unless escalated</a:t>
            </a:r>
          </a:p>
        </p:txBody>
      </p:sp>
      <p:cxnSp>
        <p:nvCxnSpPr>
          <p:cNvPr id="20" name="Straight Arrow Connector 19">
            <a:extLst>
              <a:ext uri="{FF2B5EF4-FFF2-40B4-BE49-F238E27FC236}">
                <a16:creationId xmlns:a16="http://schemas.microsoft.com/office/drawing/2014/main" id="{AE3248CF-6FFF-8CE5-1F4F-0F4D232F3265}"/>
              </a:ext>
            </a:extLst>
          </p:cNvPr>
          <p:cNvCxnSpPr>
            <a:cxnSpLocks/>
          </p:cNvCxnSpPr>
          <p:nvPr/>
        </p:nvCxnSpPr>
        <p:spPr>
          <a:xfrm>
            <a:off x="2476593" y="2164896"/>
            <a:ext cx="419007" cy="882161"/>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0FC0A7AC-9E8C-203A-A02B-A3765577237F}"/>
              </a:ext>
            </a:extLst>
          </p:cNvPr>
          <p:cNvSpPr txBox="1">
            <a:spLocks/>
          </p:cNvSpPr>
          <p:nvPr/>
        </p:nvSpPr>
        <p:spPr>
          <a:xfrm>
            <a:off x="304800" y="-10118"/>
            <a:ext cx="11658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a:t>Our approach:</a:t>
            </a:r>
          </a:p>
        </p:txBody>
      </p:sp>
    </p:spTree>
    <p:extLst>
      <p:ext uri="{BB962C8B-B14F-4D97-AF65-F5344CB8AC3E}">
        <p14:creationId xmlns:p14="http://schemas.microsoft.com/office/powerpoint/2010/main" val="367857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2"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81106-71A4-9BE8-D964-9A738FF91C06}"/>
              </a:ext>
            </a:extLst>
          </p:cNvPr>
          <p:cNvSpPr>
            <a:spLocks noGrp="1"/>
          </p:cNvSpPr>
          <p:nvPr>
            <p:ph type="title"/>
          </p:nvPr>
        </p:nvSpPr>
        <p:spPr/>
        <p:txBody>
          <a:bodyPr/>
          <a:lstStyle/>
          <a:p>
            <a:r>
              <a:rPr lang="en-US" b="1">
                <a:latin typeface="+mn-lt"/>
              </a:rPr>
              <a:t>Example:</a:t>
            </a:r>
          </a:p>
        </p:txBody>
      </p:sp>
      <p:sp>
        <p:nvSpPr>
          <p:cNvPr id="3" name="TextBox 2">
            <a:extLst>
              <a:ext uri="{FF2B5EF4-FFF2-40B4-BE49-F238E27FC236}">
                <a16:creationId xmlns:a16="http://schemas.microsoft.com/office/drawing/2014/main" id="{EFAF02D2-EBFC-F147-782B-127F8F9BC7BD}"/>
              </a:ext>
            </a:extLst>
          </p:cNvPr>
          <p:cNvSpPr txBox="1"/>
          <p:nvPr/>
        </p:nvSpPr>
        <p:spPr>
          <a:xfrm>
            <a:off x="5048565" y="1942006"/>
            <a:ext cx="2094869" cy="646331"/>
          </a:xfrm>
          <a:prstGeom prst="rect">
            <a:avLst/>
          </a:prstGeom>
          <a:noFill/>
        </p:spPr>
        <p:txBody>
          <a:bodyPr wrap="square" rtlCol="0">
            <a:spAutoFit/>
          </a:bodyPr>
          <a:lstStyle/>
          <a:p>
            <a:r>
              <a:rPr lang="en-US" b="1"/>
              <a:t>Messaging </a:t>
            </a:r>
          </a:p>
          <a:p>
            <a:r>
              <a:rPr lang="en-US" b="1"/>
              <a:t>platform</a:t>
            </a:r>
          </a:p>
        </p:txBody>
      </p:sp>
      <p:pic>
        <p:nvPicPr>
          <p:cNvPr id="27" name="Graphic 26" descr="Server outline">
            <a:extLst>
              <a:ext uri="{FF2B5EF4-FFF2-40B4-BE49-F238E27FC236}">
                <a16:creationId xmlns:a16="http://schemas.microsoft.com/office/drawing/2014/main" id="{7ADD3498-062D-8B1A-0E69-99C4C8B38E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55128" y="2549279"/>
            <a:ext cx="1446327" cy="1446327"/>
          </a:xfrm>
          <a:prstGeom prst="rect">
            <a:avLst/>
          </a:prstGeom>
        </p:spPr>
      </p:pic>
      <p:sp>
        <p:nvSpPr>
          <p:cNvPr id="11" name="Slide Number Placeholder 10">
            <a:extLst>
              <a:ext uri="{FF2B5EF4-FFF2-40B4-BE49-F238E27FC236}">
                <a16:creationId xmlns:a16="http://schemas.microsoft.com/office/drawing/2014/main" id="{B48419CE-0AAD-5AD8-C5D9-CD77AFB53872}"/>
              </a:ext>
            </a:extLst>
          </p:cNvPr>
          <p:cNvSpPr>
            <a:spLocks noGrp="1"/>
          </p:cNvSpPr>
          <p:nvPr>
            <p:ph type="sldNum" sz="quarter" idx="12"/>
          </p:nvPr>
        </p:nvSpPr>
        <p:spPr/>
        <p:txBody>
          <a:bodyPr/>
          <a:lstStyle/>
          <a:p>
            <a:fld id="{4FA8C06B-DFAE-9945-87E4-2CB4C468309E}" type="slidenum">
              <a:rPr lang="en-US" smtClean="0"/>
              <a:t>8</a:t>
            </a:fld>
            <a:endParaRPr lang="en-US"/>
          </a:p>
        </p:txBody>
      </p:sp>
      <p:grpSp>
        <p:nvGrpSpPr>
          <p:cNvPr id="35" name="Group 34">
            <a:extLst>
              <a:ext uri="{FF2B5EF4-FFF2-40B4-BE49-F238E27FC236}">
                <a16:creationId xmlns:a16="http://schemas.microsoft.com/office/drawing/2014/main" id="{640597E5-87F0-8E6E-CE31-DE63FE066F64}"/>
              </a:ext>
            </a:extLst>
          </p:cNvPr>
          <p:cNvGrpSpPr/>
          <p:nvPr/>
        </p:nvGrpSpPr>
        <p:grpSpPr>
          <a:xfrm>
            <a:off x="1600200" y="2524561"/>
            <a:ext cx="914400" cy="1351773"/>
            <a:chOff x="1395702" y="4109000"/>
            <a:chExt cx="914400" cy="1351773"/>
          </a:xfrm>
        </p:grpSpPr>
        <p:pic>
          <p:nvPicPr>
            <p:cNvPr id="10" name="Graphic 9" descr="Key with solid fill">
              <a:extLst>
                <a:ext uri="{FF2B5EF4-FFF2-40B4-BE49-F238E27FC236}">
                  <a16:creationId xmlns:a16="http://schemas.microsoft.com/office/drawing/2014/main" id="{EE604D5B-84A8-B9D9-BCD7-F34195681C6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30" name="Graphic 29" descr="Smart Phone with solid fill">
              <a:extLst>
                <a:ext uri="{FF2B5EF4-FFF2-40B4-BE49-F238E27FC236}">
                  <a16:creationId xmlns:a16="http://schemas.microsoft.com/office/drawing/2014/main" id="{E5ED9052-1A39-C7A5-E6EB-17B3BE0C6D0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cxnSp>
        <p:nvCxnSpPr>
          <p:cNvPr id="48" name="Straight Arrow Connector 47">
            <a:extLst>
              <a:ext uri="{FF2B5EF4-FFF2-40B4-BE49-F238E27FC236}">
                <a16:creationId xmlns:a16="http://schemas.microsoft.com/office/drawing/2014/main" id="{C71BD116-4D8D-321D-7D14-60F64A19057A}"/>
              </a:ext>
            </a:extLst>
          </p:cNvPr>
          <p:cNvCxnSpPr>
            <a:cxnSpLocks/>
          </p:cNvCxnSpPr>
          <p:nvPr/>
        </p:nvCxnSpPr>
        <p:spPr>
          <a:xfrm>
            <a:off x="2667000" y="3192557"/>
            <a:ext cx="2188128" cy="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0016852-7326-70FB-CA98-407675A25C8F}"/>
              </a:ext>
            </a:extLst>
          </p:cNvPr>
          <p:cNvCxnSpPr>
            <a:cxnSpLocks/>
          </p:cNvCxnSpPr>
          <p:nvPr/>
        </p:nvCxnSpPr>
        <p:spPr>
          <a:xfrm>
            <a:off x="6553200" y="3498346"/>
            <a:ext cx="3101218" cy="497260"/>
          </a:xfrm>
          <a:prstGeom prst="straightConnector1">
            <a:avLst/>
          </a:prstGeom>
          <a:ln w="25400">
            <a:solidFill>
              <a:schemeClr val="tx1"/>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A727F4-9E6E-4B53-2294-0D4AD430567C}"/>
              </a:ext>
            </a:extLst>
          </p:cNvPr>
          <p:cNvGrpSpPr/>
          <p:nvPr/>
        </p:nvGrpSpPr>
        <p:grpSpPr>
          <a:xfrm>
            <a:off x="9664513" y="1143000"/>
            <a:ext cx="914400" cy="1351773"/>
            <a:chOff x="1395702" y="4109000"/>
            <a:chExt cx="914400" cy="1351773"/>
          </a:xfrm>
        </p:grpSpPr>
        <p:pic>
          <p:nvPicPr>
            <p:cNvPr id="57" name="Graphic 56" descr="Key with solid fill">
              <a:extLst>
                <a:ext uri="{FF2B5EF4-FFF2-40B4-BE49-F238E27FC236}">
                  <a16:creationId xmlns:a16="http://schemas.microsoft.com/office/drawing/2014/main" id="{3595F336-0B38-9C90-AA64-AC589830FAE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58" name="Graphic 57" descr="Smart Phone with solid fill">
              <a:extLst>
                <a:ext uri="{FF2B5EF4-FFF2-40B4-BE49-F238E27FC236}">
                  <a16:creationId xmlns:a16="http://schemas.microsoft.com/office/drawing/2014/main" id="{343EE986-941D-9187-1380-8A79298D0DF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grpSp>
        <p:nvGrpSpPr>
          <p:cNvPr id="62" name="Group 61">
            <a:extLst>
              <a:ext uri="{FF2B5EF4-FFF2-40B4-BE49-F238E27FC236}">
                <a16:creationId xmlns:a16="http://schemas.microsoft.com/office/drawing/2014/main" id="{2D2A1964-1DE5-B8F8-2CB9-7577EAA0A640}"/>
              </a:ext>
            </a:extLst>
          </p:cNvPr>
          <p:cNvGrpSpPr/>
          <p:nvPr/>
        </p:nvGrpSpPr>
        <p:grpSpPr>
          <a:xfrm>
            <a:off x="9668486" y="3505200"/>
            <a:ext cx="914400" cy="1351773"/>
            <a:chOff x="1395702" y="4109000"/>
            <a:chExt cx="914400" cy="1351773"/>
          </a:xfrm>
        </p:grpSpPr>
        <p:pic>
          <p:nvPicPr>
            <p:cNvPr id="63" name="Graphic 62" descr="Key with solid fill">
              <a:extLst>
                <a:ext uri="{FF2B5EF4-FFF2-40B4-BE49-F238E27FC236}">
                  <a16:creationId xmlns:a16="http://schemas.microsoft.com/office/drawing/2014/main" id="{82A5BEAE-FBA9-4607-C013-861ECB2E4FE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80250" y="4915470"/>
              <a:ext cx="545303" cy="545303"/>
            </a:xfrm>
            <a:prstGeom prst="rect">
              <a:avLst/>
            </a:prstGeom>
          </p:spPr>
        </p:pic>
        <p:pic>
          <p:nvPicPr>
            <p:cNvPr id="24576" name="Graphic 24575" descr="Smart Phone with solid fill">
              <a:extLst>
                <a:ext uri="{FF2B5EF4-FFF2-40B4-BE49-F238E27FC236}">
                  <a16:creationId xmlns:a16="http://schemas.microsoft.com/office/drawing/2014/main" id="{6E6B90EC-54B2-1C72-FB27-45FD9DE8E43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5702" y="4109000"/>
              <a:ext cx="914400" cy="914400"/>
            </a:xfrm>
            <a:prstGeom prst="rect">
              <a:avLst/>
            </a:prstGeom>
          </p:spPr>
        </p:pic>
      </p:grpSp>
      <p:grpSp>
        <p:nvGrpSpPr>
          <p:cNvPr id="16" name="Group 15">
            <a:extLst>
              <a:ext uri="{FF2B5EF4-FFF2-40B4-BE49-F238E27FC236}">
                <a16:creationId xmlns:a16="http://schemas.microsoft.com/office/drawing/2014/main" id="{19E67428-E583-76B3-14E1-A64FC3FEF9B7}"/>
              </a:ext>
            </a:extLst>
          </p:cNvPr>
          <p:cNvGrpSpPr/>
          <p:nvPr/>
        </p:nvGrpSpPr>
        <p:grpSpPr>
          <a:xfrm>
            <a:off x="6898833" y="3651877"/>
            <a:ext cx="1240144" cy="1151462"/>
            <a:chOff x="4511046" y="1636795"/>
            <a:chExt cx="1240144" cy="1151462"/>
          </a:xfrm>
        </p:grpSpPr>
        <p:grpSp>
          <p:nvGrpSpPr>
            <p:cNvPr id="17" name="Group 16">
              <a:extLst>
                <a:ext uri="{FF2B5EF4-FFF2-40B4-BE49-F238E27FC236}">
                  <a16:creationId xmlns:a16="http://schemas.microsoft.com/office/drawing/2014/main" id="{79D88A1E-2EB0-5F8B-C16A-49B653CE8618}"/>
                </a:ext>
              </a:extLst>
            </p:cNvPr>
            <p:cNvGrpSpPr/>
            <p:nvPr/>
          </p:nvGrpSpPr>
          <p:grpSpPr>
            <a:xfrm>
              <a:off x="4511046" y="1636795"/>
              <a:ext cx="1240144" cy="1151462"/>
              <a:chOff x="2790314" y="2277538"/>
              <a:chExt cx="1240144" cy="1151462"/>
            </a:xfrm>
          </p:grpSpPr>
          <p:pic>
            <p:nvPicPr>
              <p:cNvPr id="26" name="Graphic 25" descr="Lock with solid fill">
                <a:extLst>
                  <a:ext uri="{FF2B5EF4-FFF2-40B4-BE49-F238E27FC236}">
                    <a16:creationId xmlns:a16="http://schemas.microsoft.com/office/drawing/2014/main" id="{00681A71-ADC4-E83A-1050-3E3FE26AE7A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790314" y="2277538"/>
                <a:ext cx="574123" cy="574123"/>
              </a:xfrm>
              <a:prstGeom prst="rect">
                <a:avLst/>
              </a:prstGeom>
            </p:spPr>
          </p:pic>
          <p:pic>
            <p:nvPicPr>
              <p:cNvPr id="28" name="Picture 2" descr="envelope icon">
                <a:hlinkClick r:id="rId11" tooltip="envelope icon"/>
                <a:extLst>
                  <a:ext uri="{FF2B5EF4-FFF2-40B4-BE49-F238E27FC236}">
                    <a16:creationId xmlns:a16="http://schemas.microsoft.com/office/drawing/2014/main" id="{729D02FB-C97A-FC42-DDE2-3B63C5E6B43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a:extLst>
                <a:ext uri="{FF2B5EF4-FFF2-40B4-BE49-F238E27FC236}">
                  <a16:creationId xmlns:a16="http://schemas.microsoft.com/office/drawing/2014/main" id="{9C33395B-0CE1-B5D0-7F36-1D6D7544ED7B}"/>
                </a:ext>
              </a:extLst>
            </p:cNvPr>
            <p:cNvGrpSpPr/>
            <p:nvPr/>
          </p:nvGrpSpPr>
          <p:grpSpPr>
            <a:xfrm>
              <a:off x="4958100" y="1981273"/>
              <a:ext cx="658025" cy="658025"/>
              <a:chOff x="4855128" y="1381703"/>
              <a:chExt cx="658025" cy="658025"/>
            </a:xfrm>
          </p:grpSpPr>
          <p:sp>
            <p:nvSpPr>
              <p:cNvPr id="23" name="Oval 22">
                <a:extLst>
                  <a:ext uri="{FF2B5EF4-FFF2-40B4-BE49-F238E27FC236}">
                    <a16:creationId xmlns:a16="http://schemas.microsoft.com/office/drawing/2014/main" id="{FEFCDC26-EA77-7E14-F529-552D7E829686}"/>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Danger with solid fill">
                <a:extLst>
                  <a:ext uri="{FF2B5EF4-FFF2-40B4-BE49-F238E27FC236}">
                    <a16:creationId xmlns:a16="http://schemas.microsoft.com/office/drawing/2014/main" id="{79BB699A-158B-801F-3FEC-CFA85D8949E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9" name="Group 28">
            <a:extLst>
              <a:ext uri="{FF2B5EF4-FFF2-40B4-BE49-F238E27FC236}">
                <a16:creationId xmlns:a16="http://schemas.microsoft.com/office/drawing/2014/main" id="{BF6B2DB9-B5AB-ED1B-F353-5E8B7827F795}"/>
              </a:ext>
            </a:extLst>
          </p:cNvPr>
          <p:cNvGrpSpPr/>
          <p:nvPr/>
        </p:nvGrpSpPr>
        <p:grpSpPr>
          <a:xfrm>
            <a:off x="2830265" y="2081199"/>
            <a:ext cx="1240144" cy="1151462"/>
            <a:chOff x="4511046" y="1636795"/>
            <a:chExt cx="1240144" cy="1151462"/>
          </a:xfrm>
        </p:grpSpPr>
        <p:grpSp>
          <p:nvGrpSpPr>
            <p:cNvPr id="31" name="Group 30">
              <a:extLst>
                <a:ext uri="{FF2B5EF4-FFF2-40B4-BE49-F238E27FC236}">
                  <a16:creationId xmlns:a16="http://schemas.microsoft.com/office/drawing/2014/main" id="{5496FAAA-7524-BDB9-BFA9-3A169588C46F}"/>
                </a:ext>
              </a:extLst>
            </p:cNvPr>
            <p:cNvGrpSpPr/>
            <p:nvPr/>
          </p:nvGrpSpPr>
          <p:grpSpPr>
            <a:xfrm>
              <a:off x="4511046" y="1636795"/>
              <a:ext cx="1240144" cy="1151462"/>
              <a:chOff x="2790314" y="2277538"/>
              <a:chExt cx="1240144" cy="1151462"/>
            </a:xfrm>
          </p:grpSpPr>
          <p:pic>
            <p:nvPicPr>
              <p:cNvPr id="36" name="Graphic 35" descr="Lock with solid fill">
                <a:extLst>
                  <a:ext uri="{FF2B5EF4-FFF2-40B4-BE49-F238E27FC236}">
                    <a16:creationId xmlns:a16="http://schemas.microsoft.com/office/drawing/2014/main" id="{60CAF1B9-32B3-06F6-10EC-5B899B0C2B1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790314" y="2277538"/>
                <a:ext cx="574123" cy="574123"/>
              </a:xfrm>
              <a:prstGeom prst="rect">
                <a:avLst/>
              </a:prstGeom>
            </p:spPr>
          </p:pic>
          <p:pic>
            <p:nvPicPr>
              <p:cNvPr id="37" name="Picture 2" descr="envelope icon">
                <a:hlinkClick r:id="rId11" tooltip="envelope icon"/>
                <a:extLst>
                  <a:ext uri="{FF2B5EF4-FFF2-40B4-BE49-F238E27FC236}">
                    <a16:creationId xmlns:a16="http://schemas.microsoft.com/office/drawing/2014/main" id="{BB02E268-270F-5F1B-7511-5028667BC3C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16058" y="2514600"/>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 name="Group 31">
              <a:extLst>
                <a:ext uri="{FF2B5EF4-FFF2-40B4-BE49-F238E27FC236}">
                  <a16:creationId xmlns:a16="http://schemas.microsoft.com/office/drawing/2014/main" id="{6692417C-F43E-5A9B-C0F2-6FA3A301EBCA}"/>
                </a:ext>
              </a:extLst>
            </p:cNvPr>
            <p:cNvGrpSpPr/>
            <p:nvPr/>
          </p:nvGrpSpPr>
          <p:grpSpPr>
            <a:xfrm>
              <a:off x="4958100" y="1981273"/>
              <a:ext cx="658025" cy="658025"/>
              <a:chOff x="4855128" y="1381703"/>
              <a:chExt cx="658025" cy="658025"/>
            </a:xfrm>
          </p:grpSpPr>
          <p:sp>
            <p:nvSpPr>
              <p:cNvPr id="33" name="Oval 32">
                <a:extLst>
                  <a:ext uri="{FF2B5EF4-FFF2-40B4-BE49-F238E27FC236}">
                    <a16:creationId xmlns:a16="http://schemas.microsoft.com/office/drawing/2014/main" id="{B34E9DB9-16E6-E4D7-EADA-76381C0F2533}"/>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Graphic 33" descr="Danger with solid fill">
                <a:extLst>
                  <a:ext uri="{FF2B5EF4-FFF2-40B4-BE49-F238E27FC236}">
                    <a16:creationId xmlns:a16="http://schemas.microsoft.com/office/drawing/2014/main" id="{E918CF24-1239-DA27-70C1-6A70B2974A6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sp>
        <p:nvSpPr>
          <p:cNvPr id="13" name="TextBox 12">
            <a:extLst>
              <a:ext uri="{FF2B5EF4-FFF2-40B4-BE49-F238E27FC236}">
                <a16:creationId xmlns:a16="http://schemas.microsoft.com/office/drawing/2014/main" id="{31F02BB8-9D7A-5A53-24A7-B514632C16BE}"/>
              </a:ext>
            </a:extLst>
          </p:cNvPr>
          <p:cNvSpPr txBox="1"/>
          <p:nvPr/>
        </p:nvSpPr>
        <p:spPr>
          <a:xfrm>
            <a:off x="3810000" y="138040"/>
            <a:ext cx="4432495" cy="1323439"/>
          </a:xfrm>
          <a:prstGeom prst="rect">
            <a:avLst/>
          </a:prstGeom>
          <a:noFill/>
        </p:spPr>
        <p:txBody>
          <a:bodyPr wrap="none" rtlCol="0">
            <a:spAutoFit/>
          </a:bodyPr>
          <a:lstStyle/>
          <a:p>
            <a:pPr marL="457200" indent="-457200">
              <a:buFont typeface="+mj-lt"/>
              <a:buAutoNum type="arabicPeriod"/>
            </a:pPr>
            <a:r>
              <a:rPr lang="en-US" sz="2000"/>
              <a:t>A harasses B via direct message</a:t>
            </a:r>
          </a:p>
          <a:p>
            <a:pPr marL="457200" indent="-457200">
              <a:buFont typeface="+mj-lt"/>
              <a:buAutoNum type="arabicPeriod"/>
            </a:pPr>
            <a:r>
              <a:rPr lang="en-US" sz="2000"/>
              <a:t>B reports to community mod</a:t>
            </a:r>
          </a:p>
          <a:p>
            <a:pPr marL="457200" indent="-457200">
              <a:buFont typeface="+mj-lt"/>
              <a:buAutoNum type="arabicPeriod"/>
            </a:pPr>
            <a:r>
              <a:rPr lang="en-US" sz="2000"/>
              <a:t>Mod adds word filter for community</a:t>
            </a:r>
          </a:p>
          <a:p>
            <a:pPr marL="457200" indent="-457200">
              <a:buFont typeface="+mj-lt"/>
              <a:buAutoNum type="arabicPeriod"/>
            </a:pPr>
            <a:r>
              <a:rPr lang="en-US" sz="2000"/>
              <a:t>Mod can escalate if warranted</a:t>
            </a:r>
          </a:p>
        </p:txBody>
      </p:sp>
      <p:sp>
        <p:nvSpPr>
          <p:cNvPr id="19" name="TextBox 18">
            <a:extLst>
              <a:ext uri="{FF2B5EF4-FFF2-40B4-BE49-F238E27FC236}">
                <a16:creationId xmlns:a16="http://schemas.microsoft.com/office/drawing/2014/main" id="{9A849F4A-B307-37EA-7FEA-706D9C2B9FAE}"/>
              </a:ext>
            </a:extLst>
          </p:cNvPr>
          <p:cNvSpPr txBox="1"/>
          <p:nvPr/>
        </p:nvSpPr>
        <p:spPr>
          <a:xfrm>
            <a:off x="1053884" y="3429000"/>
            <a:ext cx="317716" cy="369332"/>
          </a:xfrm>
          <a:prstGeom prst="rect">
            <a:avLst/>
          </a:prstGeom>
          <a:noFill/>
        </p:spPr>
        <p:txBody>
          <a:bodyPr wrap="none" rtlCol="0">
            <a:spAutoFit/>
          </a:bodyPr>
          <a:lstStyle/>
          <a:p>
            <a:r>
              <a:rPr lang="en-US"/>
              <a:t>A</a:t>
            </a:r>
          </a:p>
        </p:txBody>
      </p:sp>
      <p:sp>
        <p:nvSpPr>
          <p:cNvPr id="38" name="TextBox 37">
            <a:extLst>
              <a:ext uri="{FF2B5EF4-FFF2-40B4-BE49-F238E27FC236}">
                <a16:creationId xmlns:a16="http://schemas.microsoft.com/office/drawing/2014/main" id="{22D8B4FE-38FF-2242-A608-C317C8E65D3E}"/>
              </a:ext>
            </a:extLst>
          </p:cNvPr>
          <p:cNvSpPr txBox="1"/>
          <p:nvPr/>
        </p:nvSpPr>
        <p:spPr>
          <a:xfrm>
            <a:off x="10603881" y="3874025"/>
            <a:ext cx="317716" cy="369332"/>
          </a:xfrm>
          <a:prstGeom prst="rect">
            <a:avLst/>
          </a:prstGeom>
          <a:noFill/>
        </p:spPr>
        <p:txBody>
          <a:bodyPr wrap="none" rtlCol="0">
            <a:spAutoFit/>
          </a:bodyPr>
          <a:lstStyle/>
          <a:p>
            <a:r>
              <a:rPr lang="en-US"/>
              <a:t>B</a:t>
            </a:r>
          </a:p>
        </p:txBody>
      </p:sp>
      <p:sp>
        <p:nvSpPr>
          <p:cNvPr id="39" name="TextBox 38">
            <a:extLst>
              <a:ext uri="{FF2B5EF4-FFF2-40B4-BE49-F238E27FC236}">
                <a16:creationId xmlns:a16="http://schemas.microsoft.com/office/drawing/2014/main" id="{76EA0866-A396-9F7A-B65F-9C288090FFEF}"/>
              </a:ext>
            </a:extLst>
          </p:cNvPr>
          <p:cNvSpPr txBox="1"/>
          <p:nvPr/>
        </p:nvSpPr>
        <p:spPr>
          <a:xfrm>
            <a:off x="10578884" y="1459468"/>
            <a:ext cx="625492" cy="369332"/>
          </a:xfrm>
          <a:prstGeom prst="rect">
            <a:avLst/>
          </a:prstGeom>
          <a:noFill/>
        </p:spPr>
        <p:txBody>
          <a:bodyPr wrap="none" rtlCol="0">
            <a:spAutoFit/>
          </a:bodyPr>
          <a:lstStyle/>
          <a:p>
            <a:r>
              <a:rPr lang="en-US"/>
              <a:t>Mod</a:t>
            </a:r>
          </a:p>
        </p:txBody>
      </p:sp>
      <p:pic>
        <p:nvPicPr>
          <p:cNvPr id="40" name="Graphic 39" descr="Judge female with solid fill">
            <a:extLst>
              <a:ext uri="{FF2B5EF4-FFF2-40B4-BE49-F238E27FC236}">
                <a16:creationId xmlns:a16="http://schemas.microsoft.com/office/drawing/2014/main" id="{9BE6B5B1-9C91-4280-95AD-750DF44AF4E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029200" y="4127809"/>
            <a:ext cx="1106992" cy="1091903"/>
          </a:xfrm>
          <a:prstGeom prst="rect">
            <a:avLst/>
          </a:prstGeom>
        </p:spPr>
      </p:pic>
      <p:sp>
        <p:nvSpPr>
          <p:cNvPr id="41" name="TextBox 40">
            <a:extLst>
              <a:ext uri="{FF2B5EF4-FFF2-40B4-BE49-F238E27FC236}">
                <a16:creationId xmlns:a16="http://schemas.microsoft.com/office/drawing/2014/main" id="{FA1D4857-FB35-9678-9FDB-01697E6954B2}"/>
              </a:ext>
            </a:extLst>
          </p:cNvPr>
          <p:cNvSpPr txBox="1"/>
          <p:nvPr/>
        </p:nvSpPr>
        <p:spPr>
          <a:xfrm>
            <a:off x="5029200" y="5221069"/>
            <a:ext cx="1294522" cy="646331"/>
          </a:xfrm>
          <a:prstGeom prst="rect">
            <a:avLst/>
          </a:prstGeom>
          <a:noFill/>
        </p:spPr>
        <p:txBody>
          <a:bodyPr wrap="none" lIns="91440" tIns="45720" rIns="91440" bIns="45720" rtlCol="0" anchor="t">
            <a:spAutoFit/>
          </a:bodyPr>
          <a:lstStyle/>
          <a:p>
            <a:r>
              <a:rPr lang="en-US" b="1" dirty="0"/>
              <a:t>Platform </a:t>
            </a:r>
          </a:p>
          <a:p>
            <a:r>
              <a:rPr lang="en-US" b="1" dirty="0"/>
              <a:t>moderators</a:t>
            </a:r>
          </a:p>
        </p:txBody>
      </p:sp>
      <p:grpSp>
        <p:nvGrpSpPr>
          <p:cNvPr id="50" name="Group 49">
            <a:extLst>
              <a:ext uri="{FF2B5EF4-FFF2-40B4-BE49-F238E27FC236}">
                <a16:creationId xmlns:a16="http://schemas.microsoft.com/office/drawing/2014/main" id="{ADB2EF2C-167D-62A4-465E-CBF5EF00CCE1}"/>
              </a:ext>
            </a:extLst>
          </p:cNvPr>
          <p:cNvGrpSpPr/>
          <p:nvPr/>
        </p:nvGrpSpPr>
        <p:grpSpPr>
          <a:xfrm>
            <a:off x="11457775" y="2770975"/>
            <a:ext cx="658025" cy="658025"/>
            <a:chOff x="4855128" y="1381703"/>
            <a:chExt cx="658025" cy="658025"/>
          </a:xfrm>
        </p:grpSpPr>
        <p:sp>
          <p:nvSpPr>
            <p:cNvPr id="52" name="Oval 51">
              <a:extLst>
                <a:ext uri="{FF2B5EF4-FFF2-40B4-BE49-F238E27FC236}">
                  <a16:creationId xmlns:a16="http://schemas.microsoft.com/office/drawing/2014/main" id="{F5FA561B-72AB-05CF-B8D7-D0C9DD9DD5A5}"/>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Graphic 53" descr="Danger with solid fill">
              <a:extLst>
                <a:ext uri="{FF2B5EF4-FFF2-40B4-BE49-F238E27FC236}">
                  <a16:creationId xmlns:a16="http://schemas.microsoft.com/office/drawing/2014/main" id="{7D0DC63C-3282-A23D-0F0D-575900F39A3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sp>
        <p:nvSpPr>
          <p:cNvPr id="24580" name="Freeform 24579">
            <a:extLst>
              <a:ext uri="{FF2B5EF4-FFF2-40B4-BE49-F238E27FC236}">
                <a16:creationId xmlns:a16="http://schemas.microsoft.com/office/drawing/2014/main" id="{65A10F56-E2DB-A607-CED1-926AC0CDFED8}"/>
              </a:ext>
            </a:extLst>
          </p:cNvPr>
          <p:cNvSpPr/>
          <p:nvPr/>
        </p:nvSpPr>
        <p:spPr>
          <a:xfrm>
            <a:off x="6400800" y="1838036"/>
            <a:ext cx="4956188" cy="3787040"/>
          </a:xfrm>
          <a:custGeom>
            <a:avLst/>
            <a:gdLst>
              <a:gd name="connsiteX0" fmla="*/ 4027055 w 4956188"/>
              <a:gd name="connsiteY0" fmla="*/ 0 h 3787040"/>
              <a:gd name="connsiteX1" fmla="*/ 4839855 w 4956188"/>
              <a:gd name="connsiteY1" fmla="*/ 1117600 h 3787040"/>
              <a:gd name="connsiteX2" fmla="*/ 4876800 w 4956188"/>
              <a:gd name="connsiteY2" fmla="*/ 2419928 h 3787040"/>
              <a:gd name="connsiteX3" fmla="*/ 4137891 w 4956188"/>
              <a:gd name="connsiteY3" fmla="*/ 3334328 h 3787040"/>
              <a:gd name="connsiteX4" fmla="*/ 1597891 w 4956188"/>
              <a:gd name="connsiteY4" fmla="*/ 3786909 h 3787040"/>
              <a:gd name="connsiteX5" fmla="*/ 0 w 4956188"/>
              <a:gd name="connsiteY5" fmla="*/ 3371273 h 378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6188" h="3787040">
                <a:moveTo>
                  <a:pt x="4027055" y="0"/>
                </a:moveTo>
                <a:cubicBezTo>
                  <a:pt x="4362643" y="357139"/>
                  <a:pt x="4698231" y="714279"/>
                  <a:pt x="4839855" y="1117600"/>
                </a:cubicBezTo>
                <a:cubicBezTo>
                  <a:pt x="4981479" y="1520921"/>
                  <a:pt x="4993794" y="2050473"/>
                  <a:pt x="4876800" y="2419928"/>
                </a:cubicBezTo>
                <a:cubicBezTo>
                  <a:pt x="4759806" y="2789383"/>
                  <a:pt x="4684376" y="3106498"/>
                  <a:pt x="4137891" y="3334328"/>
                </a:cubicBezTo>
                <a:cubicBezTo>
                  <a:pt x="3591406" y="3562158"/>
                  <a:pt x="2287539" y="3780752"/>
                  <a:pt x="1597891" y="3786909"/>
                </a:cubicBezTo>
                <a:cubicBezTo>
                  <a:pt x="908243" y="3793066"/>
                  <a:pt x="454121" y="3582169"/>
                  <a:pt x="0" y="3371273"/>
                </a:cubicBezTo>
              </a:path>
            </a:pathLst>
          </a:custGeom>
          <a:noFill/>
          <a:ln w="38100">
            <a:prstDash val="dash"/>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79" name="Group 24578">
            <a:extLst>
              <a:ext uri="{FF2B5EF4-FFF2-40B4-BE49-F238E27FC236}">
                <a16:creationId xmlns:a16="http://schemas.microsoft.com/office/drawing/2014/main" id="{C2427D88-566A-751E-2D06-5D926AF2F05F}"/>
              </a:ext>
            </a:extLst>
          </p:cNvPr>
          <p:cNvGrpSpPr/>
          <p:nvPr/>
        </p:nvGrpSpPr>
        <p:grpSpPr>
          <a:xfrm>
            <a:off x="8968253" y="1092285"/>
            <a:ext cx="1200605" cy="513749"/>
            <a:chOff x="6919229" y="4038600"/>
            <a:chExt cx="1200605" cy="513749"/>
          </a:xfrm>
        </p:grpSpPr>
        <p:sp>
          <p:nvSpPr>
            <p:cNvPr id="59" name="Rounded Rectangle 58">
              <a:extLst>
                <a:ext uri="{FF2B5EF4-FFF2-40B4-BE49-F238E27FC236}">
                  <a16:creationId xmlns:a16="http://schemas.microsoft.com/office/drawing/2014/main" id="{177D755B-600C-C67A-AF3E-C35395BA4038}"/>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47" name="Group 46">
              <a:extLst>
                <a:ext uri="{FF2B5EF4-FFF2-40B4-BE49-F238E27FC236}">
                  <a16:creationId xmlns:a16="http://schemas.microsoft.com/office/drawing/2014/main" id="{752C4A34-BCA4-C52A-67BB-6478AA874D94}"/>
                </a:ext>
              </a:extLst>
            </p:cNvPr>
            <p:cNvGrpSpPr/>
            <p:nvPr/>
          </p:nvGrpSpPr>
          <p:grpSpPr>
            <a:xfrm>
              <a:off x="7543800" y="4038600"/>
              <a:ext cx="458397" cy="470244"/>
              <a:chOff x="4855128" y="1381703"/>
              <a:chExt cx="658025" cy="658025"/>
            </a:xfrm>
          </p:grpSpPr>
          <p:sp>
            <p:nvSpPr>
              <p:cNvPr id="61" name="Oval 60">
                <a:extLst>
                  <a:ext uri="{FF2B5EF4-FFF2-40B4-BE49-F238E27FC236}">
                    <a16:creationId xmlns:a16="http://schemas.microsoft.com/office/drawing/2014/main" id="{EFD90556-4EC6-DAF7-D32A-2C34DD25760F}"/>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577" name="Graphic 24576" descr="Danger with solid fill">
                <a:extLst>
                  <a:ext uri="{FF2B5EF4-FFF2-40B4-BE49-F238E27FC236}">
                    <a16:creationId xmlns:a16="http://schemas.microsoft.com/office/drawing/2014/main" id="{FD146A7A-33A5-0F7D-7EC3-8C66140B4B4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4601" name="Group 24600">
            <a:extLst>
              <a:ext uri="{FF2B5EF4-FFF2-40B4-BE49-F238E27FC236}">
                <a16:creationId xmlns:a16="http://schemas.microsoft.com/office/drawing/2014/main" id="{8FA790A0-FBCE-468D-3FA2-9E53CADD8A0D}"/>
              </a:ext>
            </a:extLst>
          </p:cNvPr>
          <p:cNvGrpSpPr/>
          <p:nvPr/>
        </p:nvGrpSpPr>
        <p:grpSpPr>
          <a:xfrm>
            <a:off x="8740303" y="4051374"/>
            <a:ext cx="1200605" cy="513749"/>
            <a:chOff x="6919229" y="4038600"/>
            <a:chExt cx="1200605" cy="513749"/>
          </a:xfrm>
        </p:grpSpPr>
        <p:sp>
          <p:nvSpPr>
            <p:cNvPr id="24602" name="Rounded Rectangle 24601">
              <a:extLst>
                <a:ext uri="{FF2B5EF4-FFF2-40B4-BE49-F238E27FC236}">
                  <a16:creationId xmlns:a16="http://schemas.microsoft.com/office/drawing/2014/main" id="{53129EEF-60FA-5AFB-C263-9357FA6B2E65}"/>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24603" name="Group 24602">
              <a:extLst>
                <a:ext uri="{FF2B5EF4-FFF2-40B4-BE49-F238E27FC236}">
                  <a16:creationId xmlns:a16="http://schemas.microsoft.com/office/drawing/2014/main" id="{363AC21F-0A48-4AC0-A4D9-E32AC997CDB9}"/>
                </a:ext>
              </a:extLst>
            </p:cNvPr>
            <p:cNvGrpSpPr/>
            <p:nvPr/>
          </p:nvGrpSpPr>
          <p:grpSpPr>
            <a:xfrm>
              <a:off x="7543800" y="4038600"/>
              <a:ext cx="458397" cy="470244"/>
              <a:chOff x="4855128" y="1381703"/>
              <a:chExt cx="658025" cy="658025"/>
            </a:xfrm>
          </p:grpSpPr>
          <p:sp>
            <p:nvSpPr>
              <p:cNvPr id="24604" name="Oval 24603">
                <a:extLst>
                  <a:ext uri="{FF2B5EF4-FFF2-40B4-BE49-F238E27FC236}">
                    <a16:creationId xmlns:a16="http://schemas.microsoft.com/office/drawing/2014/main" id="{0BB34D99-329A-45E2-8682-746E37F1B686}"/>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05" name="Graphic 24604" descr="Danger with solid fill">
                <a:extLst>
                  <a:ext uri="{FF2B5EF4-FFF2-40B4-BE49-F238E27FC236}">
                    <a16:creationId xmlns:a16="http://schemas.microsoft.com/office/drawing/2014/main" id="{49D3FC15-D4D3-EFA6-DFA3-8F1D8F667D2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grpSp>
        <p:nvGrpSpPr>
          <p:cNvPr id="24606" name="Group 24605">
            <a:extLst>
              <a:ext uri="{FF2B5EF4-FFF2-40B4-BE49-F238E27FC236}">
                <a16:creationId xmlns:a16="http://schemas.microsoft.com/office/drawing/2014/main" id="{7BC42989-B108-9138-E420-BAB42EB20CF8}"/>
              </a:ext>
            </a:extLst>
          </p:cNvPr>
          <p:cNvGrpSpPr/>
          <p:nvPr/>
        </p:nvGrpSpPr>
        <p:grpSpPr>
          <a:xfrm>
            <a:off x="2085409" y="3085673"/>
            <a:ext cx="1200605" cy="513749"/>
            <a:chOff x="6919229" y="4038600"/>
            <a:chExt cx="1200605" cy="513749"/>
          </a:xfrm>
        </p:grpSpPr>
        <p:sp>
          <p:nvSpPr>
            <p:cNvPr id="24607" name="Rounded Rectangle 24606">
              <a:extLst>
                <a:ext uri="{FF2B5EF4-FFF2-40B4-BE49-F238E27FC236}">
                  <a16:creationId xmlns:a16="http://schemas.microsoft.com/office/drawing/2014/main" id="{59B4FD75-974C-C27B-CDFE-14409F4D0CE3}"/>
                </a:ext>
              </a:extLst>
            </p:cNvPr>
            <p:cNvSpPr/>
            <p:nvPr/>
          </p:nvSpPr>
          <p:spPr>
            <a:xfrm>
              <a:off x="6919229" y="4064319"/>
              <a:ext cx="1200605" cy="48803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a:t>Filter </a:t>
              </a:r>
            </a:p>
          </p:txBody>
        </p:sp>
        <p:grpSp>
          <p:nvGrpSpPr>
            <p:cNvPr id="24608" name="Group 24607">
              <a:extLst>
                <a:ext uri="{FF2B5EF4-FFF2-40B4-BE49-F238E27FC236}">
                  <a16:creationId xmlns:a16="http://schemas.microsoft.com/office/drawing/2014/main" id="{BE5ACB3E-300C-D499-2231-BCA3EA4736DA}"/>
                </a:ext>
              </a:extLst>
            </p:cNvPr>
            <p:cNvGrpSpPr/>
            <p:nvPr/>
          </p:nvGrpSpPr>
          <p:grpSpPr>
            <a:xfrm>
              <a:off x="7543800" y="4038600"/>
              <a:ext cx="458397" cy="470244"/>
              <a:chOff x="4855128" y="1381703"/>
              <a:chExt cx="658025" cy="658025"/>
            </a:xfrm>
          </p:grpSpPr>
          <p:sp>
            <p:nvSpPr>
              <p:cNvPr id="24609" name="Oval 24608">
                <a:extLst>
                  <a:ext uri="{FF2B5EF4-FFF2-40B4-BE49-F238E27FC236}">
                    <a16:creationId xmlns:a16="http://schemas.microsoft.com/office/drawing/2014/main" id="{400A14E9-1ABC-AD70-ED83-5A720CAF0AC4}"/>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10" name="Graphic 24609" descr="Danger with solid fill">
                <a:extLst>
                  <a:ext uri="{FF2B5EF4-FFF2-40B4-BE49-F238E27FC236}">
                    <a16:creationId xmlns:a16="http://schemas.microsoft.com/office/drawing/2014/main" id="{71AF1DFD-CF9F-225B-2D73-C216D858A59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55128" y="1381703"/>
                <a:ext cx="658025" cy="658025"/>
              </a:xfrm>
              <a:prstGeom prst="rect">
                <a:avLst/>
              </a:prstGeom>
            </p:spPr>
          </p:pic>
        </p:grpSp>
      </p:grpSp>
      <p:sp>
        <p:nvSpPr>
          <p:cNvPr id="24612" name="Rounded Rectangular Callout 24611">
            <a:extLst>
              <a:ext uri="{FF2B5EF4-FFF2-40B4-BE49-F238E27FC236}">
                <a16:creationId xmlns:a16="http://schemas.microsoft.com/office/drawing/2014/main" id="{F9F5CF99-EC3D-46E2-85FA-BDA8C820F173}"/>
              </a:ext>
            </a:extLst>
          </p:cNvPr>
          <p:cNvSpPr/>
          <p:nvPr/>
        </p:nvSpPr>
        <p:spPr>
          <a:xfrm>
            <a:off x="8635433" y="211942"/>
            <a:ext cx="2591519" cy="768103"/>
          </a:xfrm>
          <a:prstGeom prst="wedgeRoundRectCallout">
            <a:avLst>
              <a:gd name="adj1" fmla="val 29644"/>
              <a:gd name="adj2" fmla="val 10714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Who is mod kept private</a:t>
            </a:r>
          </a:p>
        </p:txBody>
      </p:sp>
      <p:sp>
        <p:nvSpPr>
          <p:cNvPr id="24615" name="Rounded Rectangular Callout 24614">
            <a:extLst>
              <a:ext uri="{FF2B5EF4-FFF2-40B4-BE49-F238E27FC236}">
                <a16:creationId xmlns:a16="http://schemas.microsoft.com/office/drawing/2014/main" id="{4EF4951A-E5F2-4291-14C2-AE659C0CA332}"/>
              </a:ext>
            </a:extLst>
          </p:cNvPr>
          <p:cNvSpPr/>
          <p:nvPr/>
        </p:nvSpPr>
        <p:spPr>
          <a:xfrm>
            <a:off x="9894691" y="3958305"/>
            <a:ext cx="2335229" cy="768103"/>
          </a:xfrm>
          <a:prstGeom prst="wedgeRoundRectCallout">
            <a:avLst>
              <a:gd name="adj1" fmla="val -170443"/>
              <a:gd name="adj2" fmla="val -24976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Can’t forge reports</a:t>
            </a:r>
          </a:p>
        </p:txBody>
      </p:sp>
      <p:sp>
        <p:nvSpPr>
          <p:cNvPr id="24616" name="Rounded Rectangular Callout 24615">
            <a:extLst>
              <a:ext uri="{FF2B5EF4-FFF2-40B4-BE49-F238E27FC236}">
                <a16:creationId xmlns:a16="http://schemas.microsoft.com/office/drawing/2014/main" id="{01A20655-6973-2653-8579-D22073970159}"/>
              </a:ext>
            </a:extLst>
          </p:cNvPr>
          <p:cNvSpPr/>
          <p:nvPr/>
        </p:nvSpPr>
        <p:spPr>
          <a:xfrm>
            <a:off x="569257" y="4451609"/>
            <a:ext cx="3608657" cy="848318"/>
          </a:xfrm>
          <a:prstGeom prst="wedgeRoundRectCallout">
            <a:avLst>
              <a:gd name="adj1" fmla="val 7358"/>
              <a:gd name="adj2" fmla="val -14015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Clients have consistent view of filter &amp; other governance actions</a:t>
            </a:r>
          </a:p>
        </p:txBody>
      </p:sp>
      <p:sp>
        <p:nvSpPr>
          <p:cNvPr id="24618" name="Rounded Rectangular Callout 24617">
            <a:extLst>
              <a:ext uri="{FF2B5EF4-FFF2-40B4-BE49-F238E27FC236}">
                <a16:creationId xmlns:a16="http://schemas.microsoft.com/office/drawing/2014/main" id="{C3E8F1D5-9BE1-2A5E-986A-DF6A08343952}"/>
              </a:ext>
            </a:extLst>
          </p:cNvPr>
          <p:cNvSpPr/>
          <p:nvPr/>
        </p:nvSpPr>
        <p:spPr>
          <a:xfrm>
            <a:off x="9873044" y="3958305"/>
            <a:ext cx="2335229" cy="768103"/>
          </a:xfrm>
          <a:prstGeom prst="wedgeRoundRectCallout">
            <a:avLst>
              <a:gd name="adj1" fmla="val 30392"/>
              <a:gd name="adj2" fmla="val -12008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Can’t forge reports, all messages reportable</a:t>
            </a:r>
          </a:p>
        </p:txBody>
      </p:sp>
      <p:sp>
        <p:nvSpPr>
          <p:cNvPr id="24619" name="Rounded Rectangular Callout 24618">
            <a:extLst>
              <a:ext uri="{FF2B5EF4-FFF2-40B4-BE49-F238E27FC236}">
                <a16:creationId xmlns:a16="http://schemas.microsoft.com/office/drawing/2014/main" id="{C051969D-0D24-DF7F-DA6F-2DECF590EA0F}"/>
              </a:ext>
            </a:extLst>
          </p:cNvPr>
          <p:cNvSpPr/>
          <p:nvPr/>
        </p:nvSpPr>
        <p:spPr>
          <a:xfrm>
            <a:off x="8357385" y="2590800"/>
            <a:ext cx="2335229" cy="768103"/>
          </a:xfrm>
          <a:prstGeom prst="wedgeRoundRectCallout">
            <a:avLst>
              <a:gd name="adj1" fmla="val -67656"/>
              <a:gd name="adj2" fmla="val -63159"/>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Community reporting is private</a:t>
            </a:r>
          </a:p>
        </p:txBody>
      </p:sp>
      <p:sp>
        <p:nvSpPr>
          <p:cNvPr id="24620" name="Right Arrow 24619">
            <a:extLst>
              <a:ext uri="{FF2B5EF4-FFF2-40B4-BE49-F238E27FC236}">
                <a16:creationId xmlns:a16="http://schemas.microsoft.com/office/drawing/2014/main" id="{C810F9D6-78DC-0952-CB9F-823F6B2634E3}"/>
              </a:ext>
            </a:extLst>
          </p:cNvPr>
          <p:cNvSpPr/>
          <p:nvPr/>
        </p:nvSpPr>
        <p:spPr>
          <a:xfrm>
            <a:off x="3404388" y="149349"/>
            <a:ext cx="405612" cy="38405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21" name="Right Arrow 24620">
            <a:extLst>
              <a:ext uri="{FF2B5EF4-FFF2-40B4-BE49-F238E27FC236}">
                <a16:creationId xmlns:a16="http://schemas.microsoft.com/office/drawing/2014/main" id="{2F9B02F2-8CC6-05F4-B574-79274AF11CDB}"/>
              </a:ext>
            </a:extLst>
          </p:cNvPr>
          <p:cNvSpPr/>
          <p:nvPr/>
        </p:nvSpPr>
        <p:spPr>
          <a:xfrm>
            <a:off x="3429000" y="457200"/>
            <a:ext cx="405612" cy="38405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22" name="Right Arrow 24621">
            <a:extLst>
              <a:ext uri="{FF2B5EF4-FFF2-40B4-BE49-F238E27FC236}">
                <a16:creationId xmlns:a16="http://schemas.microsoft.com/office/drawing/2014/main" id="{B567E9BD-6F0F-92FD-02A0-2A5E0D4EC9BA}"/>
              </a:ext>
            </a:extLst>
          </p:cNvPr>
          <p:cNvSpPr/>
          <p:nvPr/>
        </p:nvSpPr>
        <p:spPr>
          <a:xfrm>
            <a:off x="3429000" y="762000"/>
            <a:ext cx="405612" cy="38405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23" name="Right Arrow 24622">
            <a:extLst>
              <a:ext uri="{FF2B5EF4-FFF2-40B4-BE49-F238E27FC236}">
                <a16:creationId xmlns:a16="http://schemas.microsoft.com/office/drawing/2014/main" id="{6EA1ABAE-AEE2-CB37-B111-54DCFB2F6B34}"/>
              </a:ext>
            </a:extLst>
          </p:cNvPr>
          <p:cNvSpPr/>
          <p:nvPr/>
        </p:nvSpPr>
        <p:spPr>
          <a:xfrm>
            <a:off x="3429000" y="1063749"/>
            <a:ext cx="405612" cy="38405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24" name="Rounded Rectangle 24623">
            <a:extLst>
              <a:ext uri="{FF2B5EF4-FFF2-40B4-BE49-F238E27FC236}">
                <a16:creationId xmlns:a16="http://schemas.microsoft.com/office/drawing/2014/main" id="{EF6A252F-82CB-0184-30F9-C286242BA1C9}"/>
              </a:ext>
            </a:extLst>
          </p:cNvPr>
          <p:cNvSpPr/>
          <p:nvPr/>
        </p:nvSpPr>
        <p:spPr>
          <a:xfrm>
            <a:off x="685800" y="5943600"/>
            <a:ext cx="3232209" cy="685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Accountability</a:t>
            </a:r>
          </a:p>
        </p:txBody>
      </p:sp>
      <p:sp>
        <p:nvSpPr>
          <p:cNvPr id="24625" name="Rounded Rectangle 24624">
            <a:extLst>
              <a:ext uri="{FF2B5EF4-FFF2-40B4-BE49-F238E27FC236}">
                <a16:creationId xmlns:a16="http://schemas.microsoft.com/office/drawing/2014/main" id="{CC03E570-7BB9-D031-E748-5F9ECB8FFFB4}"/>
              </a:ext>
            </a:extLst>
          </p:cNvPr>
          <p:cNvSpPr/>
          <p:nvPr/>
        </p:nvSpPr>
        <p:spPr>
          <a:xfrm>
            <a:off x="4188397" y="5943600"/>
            <a:ext cx="3232209"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Governance privacy</a:t>
            </a:r>
          </a:p>
        </p:txBody>
      </p:sp>
      <p:sp>
        <p:nvSpPr>
          <p:cNvPr id="24626" name="Rounded Rectangle 24625">
            <a:extLst>
              <a:ext uri="{FF2B5EF4-FFF2-40B4-BE49-F238E27FC236}">
                <a16:creationId xmlns:a16="http://schemas.microsoft.com/office/drawing/2014/main" id="{A2E3A016-A1CB-C6A3-F879-1F0CF3B67BD5}"/>
              </a:ext>
            </a:extLst>
          </p:cNvPr>
          <p:cNvSpPr/>
          <p:nvPr/>
        </p:nvSpPr>
        <p:spPr>
          <a:xfrm>
            <a:off x="7690995" y="5960258"/>
            <a:ext cx="3232209"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Governance integrity</a:t>
            </a:r>
          </a:p>
        </p:txBody>
      </p:sp>
      <p:pic>
        <p:nvPicPr>
          <p:cNvPr id="4" name="Picture 3">
            <a:extLst>
              <a:ext uri="{FF2B5EF4-FFF2-40B4-BE49-F238E27FC236}">
                <a16:creationId xmlns:a16="http://schemas.microsoft.com/office/drawing/2014/main" id="{F8B22217-ECFD-497F-F231-68137638A006}"/>
              </a:ext>
            </a:extLst>
          </p:cNvPr>
          <p:cNvPicPr>
            <a:picLocks noChangeAspect="1"/>
          </p:cNvPicPr>
          <p:nvPr/>
        </p:nvPicPr>
        <p:blipFill>
          <a:blip r:embed="rId17"/>
          <a:stretch>
            <a:fillRect/>
          </a:stretch>
        </p:blipFill>
        <p:spPr>
          <a:xfrm>
            <a:off x="556441" y="2363201"/>
            <a:ext cx="1099061" cy="1099061"/>
          </a:xfrm>
          <a:prstGeom prst="rect">
            <a:avLst/>
          </a:prstGeom>
        </p:spPr>
      </p:pic>
      <p:sp>
        <p:nvSpPr>
          <p:cNvPr id="24627" name="Freeform 24626">
            <a:extLst>
              <a:ext uri="{FF2B5EF4-FFF2-40B4-BE49-F238E27FC236}">
                <a16:creationId xmlns:a16="http://schemas.microsoft.com/office/drawing/2014/main" id="{53793020-B8E2-19E0-CED4-5C506EFBF949}"/>
              </a:ext>
            </a:extLst>
          </p:cNvPr>
          <p:cNvSpPr/>
          <p:nvPr/>
        </p:nvSpPr>
        <p:spPr>
          <a:xfrm>
            <a:off x="6188997" y="1866900"/>
            <a:ext cx="3526503" cy="1765300"/>
          </a:xfrm>
          <a:custGeom>
            <a:avLst/>
            <a:gdLst>
              <a:gd name="connsiteX0" fmla="*/ 3526503 w 3526503"/>
              <a:gd name="connsiteY0" fmla="*/ 1765300 h 1765300"/>
              <a:gd name="connsiteX1" fmla="*/ 224503 w 3526503"/>
              <a:gd name="connsiteY1" fmla="*/ 1320800 h 1765300"/>
              <a:gd name="connsiteX2" fmla="*/ 580103 w 3526503"/>
              <a:gd name="connsiteY2" fmla="*/ 825500 h 1765300"/>
              <a:gd name="connsiteX3" fmla="*/ 2878803 w 3526503"/>
              <a:gd name="connsiteY3" fmla="*/ 0 h 1765300"/>
            </a:gdLst>
            <a:ahLst/>
            <a:cxnLst>
              <a:cxn ang="0">
                <a:pos x="connsiteX0" y="connsiteY0"/>
              </a:cxn>
              <a:cxn ang="0">
                <a:pos x="connsiteX1" y="connsiteY1"/>
              </a:cxn>
              <a:cxn ang="0">
                <a:pos x="connsiteX2" y="connsiteY2"/>
              </a:cxn>
              <a:cxn ang="0">
                <a:pos x="connsiteX3" y="connsiteY3"/>
              </a:cxn>
            </a:cxnLst>
            <a:rect l="l" t="t" r="r" b="b"/>
            <a:pathLst>
              <a:path w="3526503" h="1765300">
                <a:moveTo>
                  <a:pt x="3526503" y="1765300"/>
                </a:moveTo>
                <a:cubicBezTo>
                  <a:pt x="2121036" y="1621366"/>
                  <a:pt x="715570" y="1477433"/>
                  <a:pt x="224503" y="1320800"/>
                </a:cubicBezTo>
                <a:cubicBezTo>
                  <a:pt x="-266564" y="1164167"/>
                  <a:pt x="137720" y="1045633"/>
                  <a:pt x="580103" y="825500"/>
                </a:cubicBezTo>
                <a:cubicBezTo>
                  <a:pt x="1022486" y="605367"/>
                  <a:pt x="1950644" y="302683"/>
                  <a:pt x="2878803" y="0"/>
                </a:cubicBezTo>
              </a:path>
            </a:pathLst>
          </a:custGeom>
          <a:noFill/>
          <a:ln w="38100">
            <a:prstDash val="dash"/>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628" name="Group 24627">
            <a:extLst>
              <a:ext uri="{FF2B5EF4-FFF2-40B4-BE49-F238E27FC236}">
                <a16:creationId xmlns:a16="http://schemas.microsoft.com/office/drawing/2014/main" id="{78FEA827-F9C5-DF46-8965-7F74EA3DBA70}"/>
              </a:ext>
            </a:extLst>
          </p:cNvPr>
          <p:cNvGrpSpPr/>
          <p:nvPr/>
        </p:nvGrpSpPr>
        <p:grpSpPr>
          <a:xfrm>
            <a:off x="6477000" y="1447800"/>
            <a:ext cx="1652765" cy="972614"/>
            <a:chOff x="4384273" y="1585914"/>
            <a:chExt cx="1652765" cy="972614"/>
          </a:xfrm>
        </p:grpSpPr>
        <p:pic>
          <p:nvPicPr>
            <p:cNvPr id="24633" name="Graphic 24632" descr="Lock with solid fill">
              <a:extLst>
                <a:ext uri="{FF2B5EF4-FFF2-40B4-BE49-F238E27FC236}">
                  <a16:creationId xmlns:a16="http://schemas.microsoft.com/office/drawing/2014/main" id="{C40E73BB-41A6-1FCC-6009-890B10FFFF5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84273" y="1585914"/>
              <a:ext cx="574123" cy="574123"/>
            </a:xfrm>
            <a:prstGeom prst="rect">
              <a:avLst/>
            </a:prstGeom>
          </p:spPr>
        </p:pic>
        <p:grpSp>
          <p:nvGrpSpPr>
            <p:cNvPr id="24630" name="Group 24629">
              <a:extLst>
                <a:ext uri="{FF2B5EF4-FFF2-40B4-BE49-F238E27FC236}">
                  <a16:creationId xmlns:a16="http://schemas.microsoft.com/office/drawing/2014/main" id="{FC4538B7-7BC8-8806-1B62-7631645F68C4}"/>
                </a:ext>
              </a:extLst>
            </p:cNvPr>
            <p:cNvGrpSpPr/>
            <p:nvPr/>
          </p:nvGrpSpPr>
          <p:grpSpPr>
            <a:xfrm>
              <a:off x="5130701" y="1900503"/>
              <a:ext cx="906337" cy="658025"/>
              <a:chOff x="5027729" y="1300933"/>
              <a:chExt cx="906337" cy="658025"/>
            </a:xfrm>
          </p:grpSpPr>
          <p:sp>
            <p:nvSpPr>
              <p:cNvPr id="24631" name="Oval 24630">
                <a:extLst>
                  <a:ext uri="{FF2B5EF4-FFF2-40B4-BE49-F238E27FC236}">
                    <a16:creationId xmlns:a16="http://schemas.microsoft.com/office/drawing/2014/main" id="{2372251F-8C6C-A8FA-E229-D2013DACA056}"/>
                  </a:ext>
                </a:extLst>
              </p:cNvPr>
              <p:cNvSpPr/>
              <p:nvPr/>
            </p:nvSpPr>
            <p:spPr>
              <a:xfrm>
                <a:off x="5027729" y="1571207"/>
                <a:ext cx="290229" cy="3501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632" name="Graphic 24631" descr="Danger with solid fill">
                <a:extLst>
                  <a:ext uri="{FF2B5EF4-FFF2-40B4-BE49-F238E27FC236}">
                    <a16:creationId xmlns:a16="http://schemas.microsoft.com/office/drawing/2014/main" id="{3B02E104-21CC-C32B-A468-D561578195C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76041" y="1300933"/>
                <a:ext cx="658025" cy="658025"/>
              </a:xfrm>
              <a:prstGeom prst="rect">
                <a:avLst/>
              </a:prstGeom>
            </p:spPr>
          </p:pic>
        </p:grpSp>
      </p:grpSp>
      <p:sp>
        <p:nvSpPr>
          <p:cNvPr id="24635" name="Rectangle 24634">
            <a:extLst>
              <a:ext uri="{FF2B5EF4-FFF2-40B4-BE49-F238E27FC236}">
                <a16:creationId xmlns:a16="http://schemas.microsoft.com/office/drawing/2014/main" id="{5CF94DAB-7FE0-F813-F860-78E4FDAA1036}"/>
              </a:ext>
            </a:extLst>
          </p:cNvPr>
          <p:cNvSpPr/>
          <p:nvPr/>
        </p:nvSpPr>
        <p:spPr>
          <a:xfrm>
            <a:off x="6741791" y="1699886"/>
            <a:ext cx="1371937" cy="78105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36" name="TextBox 24635">
            <a:extLst>
              <a:ext uri="{FF2B5EF4-FFF2-40B4-BE49-F238E27FC236}">
                <a16:creationId xmlns:a16="http://schemas.microsoft.com/office/drawing/2014/main" id="{47845B08-C14D-39B6-54C8-FC570A850F72}"/>
              </a:ext>
            </a:extLst>
          </p:cNvPr>
          <p:cNvSpPr txBox="1"/>
          <p:nvPr/>
        </p:nvSpPr>
        <p:spPr>
          <a:xfrm>
            <a:off x="6831513" y="1972485"/>
            <a:ext cx="798617" cy="369332"/>
          </a:xfrm>
          <a:prstGeom prst="rect">
            <a:avLst/>
          </a:prstGeom>
          <a:noFill/>
        </p:spPr>
        <p:txBody>
          <a:bodyPr wrap="none" rtlCol="0">
            <a:spAutoFit/>
          </a:bodyPr>
          <a:lstStyle/>
          <a:p>
            <a:r>
              <a:rPr lang="en-US"/>
              <a:t>A said </a:t>
            </a:r>
          </a:p>
        </p:txBody>
      </p:sp>
    </p:spTree>
    <p:extLst>
      <p:ext uri="{BB962C8B-B14F-4D97-AF65-F5344CB8AC3E}">
        <p14:creationId xmlns:p14="http://schemas.microsoft.com/office/powerpoint/2010/main" val="113543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620"/>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46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6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63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6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6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6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57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60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606"/>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2462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6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58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24622"/>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62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6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6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62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461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62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61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461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4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612" grpId="0" animBg="1"/>
      <p:bldP spid="24615" grpId="0" animBg="1"/>
      <p:bldP spid="24616" grpId="0" animBg="1"/>
      <p:bldP spid="24618" grpId="0" animBg="1"/>
      <p:bldP spid="24619" grpId="0" animBg="1"/>
      <p:bldP spid="24620" grpId="0" animBg="1"/>
      <p:bldP spid="24621" grpId="0" animBg="1"/>
      <p:bldP spid="24621" grpId="1" animBg="1"/>
      <p:bldP spid="24622" grpId="0" animBg="1"/>
      <p:bldP spid="24622" grpId="1" animBg="1"/>
      <p:bldP spid="24623" grpId="0" animBg="1"/>
      <p:bldP spid="24623" grpId="1" animBg="1"/>
      <p:bldP spid="24624" grpId="0" animBg="1"/>
      <p:bldP spid="24625" grpId="0" animBg="1"/>
      <p:bldP spid="24626" grpId="0" animBg="1"/>
      <p:bldP spid="24627" grpId="0" animBg="1"/>
      <p:bldP spid="24635" grpId="0" animBg="1"/>
      <p:bldP spid="246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85AD-D8FC-598F-841F-ED80243540BB}"/>
              </a:ext>
            </a:extLst>
          </p:cNvPr>
          <p:cNvSpPr>
            <a:spLocks noGrp="1"/>
          </p:cNvSpPr>
          <p:nvPr>
            <p:ph type="title"/>
          </p:nvPr>
        </p:nvSpPr>
        <p:spPr/>
        <p:txBody>
          <a:bodyPr/>
          <a:lstStyle/>
          <a:p>
            <a:r>
              <a:rPr lang="en-US" dirty="0"/>
              <a:t>Why private hierarchical governance?</a:t>
            </a:r>
          </a:p>
        </p:txBody>
      </p:sp>
      <p:sp>
        <p:nvSpPr>
          <p:cNvPr id="3" name="Content Placeholder 2">
            <a:extLst>
              <a:ext uri="{FF2B5EF4-FFF2-40B4-BE49-F238E27FC236}">
                <a16:creationId xmlns:a16="http://schemas.microsoft.com/office/drawing/2014/main" id="{43819551-232B-85CC-ADFC-5D11CB1E956F}"/>
              </a:ext>
            </a:extLst>
          </p:cNvPr>
          <p:cNvSpPr>
            <a:spLocks noGrp="1"/>
          </p:cNvSpPr>
          <p:nvPr>
            <p:ph idx="1"/>
          </p:nvPr>
        </p:nvSpPr>
        <p:spPr>
          <a:xfrm>
            <a:off x="838200" y="1135062"/>
            <a:ext cx="10515600" cy="4351338"/>
          </a:xfrm>
        </p:spPr>
        <p:txBody>
          <a:bodyPr>
            <a:noAutofit/>
          </a:bodyPr>
          <a:lstStyle/>
          <a:p>
            <a:pPr marL="0" indent="0">
              <a:buNone/>
            </a:pPr>
            <a:r>
              <a:rPr lang="en-US" sz="2400"/>
              <a:t>Empowers communities with tools</a:t>
            </a:r>
          </a:p>
          <a:p>
            <a:endParaRPr lang="en-US" sz="2400"/>
          </a:p>
          <a:p>
            <a:pPr marL="0" indent="0">
              <a:buNone/>
            </a:pPr>
            <a:r>
              <a:rPr lang="en-US" sz="2400"/>
              <a:t>Helps governance speak to diverse community needs</a:t>
            </a:r>
          </a:p>
          <a:p>
            <a:pPr lvl="1"/>
            <a:r>
              <a:rPr lang="en-US" sz="2000"/>
              <a:t>Plaintext platforms Reddit, Discord benefit from community governance</a:t>
            </a:r>
          </a:p>
          <a:p>
            <a:endParaRPr lang="en-US" sz="2400"/>
          </a:p>
          <a:p>
            <a:pPr marL="0" indent="0">
              <a:buNone/>
            </a:pPr>
            <a:r>
              <a:rPr lang="en-US" sz="2400"/>
              <a:t>Privacy from platforms by default</a:t>
            </a:r>
          </a:p>
          <a:p>
            <a:pPr lvl="1"/>
            <a:r>
              <a:rPr lang="en-US" sz="2000" b="1"/>
              <a:t>Example:</a:t>
            </a:r>
            <a:r>
              <a:rPr lang="en-US" sz="2000"/>
              <a:t> might be dangerous to reveal moderator within government-targeted activist group</a:t>
            </a:r>
          </a:p>
          <a:p>
            <a:pPr marL="0" indent="0">
              <a:buNone/>
            </a:pPr>
            <a:endParaRPr lang="en-US" sz="2400"/>
          </a:p>
          <a:p>
            <a:pPr marL="0" indent="0">
              <a:buNone/>
            </a:pPr>
            <a:r>
              <a:rPr lang="en-US" sz="2400"/>
              <a:t>But:</a:t>
            </a:r>
          </a:p>
          <a:p>
            <a:r>
              <a:rPr lang="en-US" sz="2400"/>
              <a:t>Does not address </a:t>
            </a:r>
            <a:r>
              <a:rPr lang="en-US" sz="2400" b="1" i="1"/>
              <a:t>fully abusive communities </a:t>
            </a:r>
            <a:r>
              <a:rPr lang="en-US" sz="2400"/>
              <a:t>(CSAM trading groups)</a:t>
            </a:r>
          </a:p>
          <a:p>
            <a:r>
              <a:rPr lang="en-US" sz="2400"/>
              <a:t>Abusive communities can set bad policies (escalation can help)</a:t>
            </a:r>
          </a:p>
        </p:txBody>
      </p:sp>
      <p:sp>
        <p:nvSpPr>
          <p:cNvPr id="4" name="Slide Number Placeholder 3">
            <a:extLst>
              <a:ext uri="{FF2B5EF4-FFF2-40B4-BE49-F238E27FC236}">
                <a16:creationId xmlns:a16="http://schemas.microsoft.com/office/drawing/2014/main" id="{460C2049-8B80-36F0-6AB4-47011D94E163}"/>
              </a:ext>
            </a:extLst>
          </p:cNvPr>
          <p:cNvSpPr>
            <a:spLocks noGrp="1"/>
          </p:cNvSpPr>
          <p:nvPr>
            <p:ph type="sldNum" sz="quarter" idx="12"/>
          </p:nvPr>
        </p:nvSpPr>
        <p:spPr/>
        <p:txBody>
          <a:bodyPr/>
          <a:lstStyle/>
          <a:p>
            <a:fld id="{4FA8C06B-DFAE-9945-87E4-2CB4C468309E}" type="slidenum">
              <a:rPr lang="en-US" smtClean="0"/>
              <a:t>9</a:t>
            </a:fld>
            <a:endParaRPr lang="en-US"/>
          </a:p>
        </p:txBody>
      </p:sp>
      <p:pic>
        <p:nvPicPr>
          <p:cNvPr id="8" name="Picture 7">
            <a:extLst>
              <a:ext uri="{FF2B5EF4-FFF2-40B4-BE49-F238E27FC236}">
                <a16:creationId xmlns:a16="http://schemas.microsoft.com/office/drawing/2014/main" id="{F0D4B805-82C1-A1A6-CBF0-162FE64FC6B0}"/>
              </a:ext>
            </a:extLst>
          </p:cNvPr>
          <p:cNvPicPr>
            <a:picLocks noChangeAspect="1"/>
          </p:cNvPicPr>
          <p:nvPr/>
        </p:nvPicPr>
        <p:blipFill>
          <a:blip r:embed="rId3"/>
          <a:stretch>
            <a:fillRect/>
          </a:stretch>
        </p:blipFill>
        <p:spPr>
          <a:xfrm>
            <a:off x="9540161" y="2321121"/>
            <a:ext cx="884077" cy="884077"/>
          </a:xfrm>
          <a:prstGeom prst="rect">
            <a:avLst/>
          </a:prstGeom>
        </p:spPr>
      </p:pic>
      <p:pic>
        <p:nvPicPr>
          <p:cNvPr id="9" name="Picture 8">
            <a:extLst>
              <a:ext uri="{FF2B5EF4-FFF2-40B4-BE49-F238E27FC236}">
                <a16:creationId xmlns:a16="http://schemas.microsoft.com/office/drawing/2014/main" id="{130EA470-2EE9-3194-E389-480FFD113B0F}"/>
              </a:ext>
            </a:extLst>
          </p:cNvPr>
          <p:cNvPicPr>
            <a:picLocks noChangeAspect="1"/>
          </p:cNvPicPr>
          <p:nvPr/>
        </p:nvPicPr>
        <p:blipFill>
          <a:blip r:embed="rId4"/>
          <a:stretch>
            <a:fillRect/>
          </a:stretch>
        </p:blipFill>
        <p:spPr>
          <a:xfrm>
            <a:off x="10472701" y="2130801"/>
            <a:ext cx="1409991" cy="1264719"/>
          </a:xfrm>
          <a:prstGeom prst="rect">
            <a:avLst/>
          </a:prstGeom>
        </p:spPr>
      </p:pic>
      <p:pic>
        <p:nvPicPr>
          <p:cNvPr id="11" name="Graphic 10" descr="Users with solid fill">
            <a:extLst>
              <a:ext uri="{FF2B5EF4-FFF2-40B4-BE49-F238E27FC236}">
                <a16:creationId xmlns:a16="http://schemas.microsoft.com/office/drawing/2014/main" id="{FA3F222C-8C34-D326-5A44-0B312323033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42823" y="971746"/>
            <a:ext cx="914400" cy="914400"/>
          </a:xfrm>
          <a:prstGeom prst="rect">
            <a:avLst/>
          </a:prstGeom>
        </p:spPr>
      </p:pic>
    </p:spTree>
    <p:extLst>
      <p:ext uri="{BB962C8B-B14F-4D97-AF65-F5344CB8AC3E}">
        <p14:creationId xmlns:p14="http://schemas.microsoft.com/office/powerpoint/2010/main" val="124580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3697</Words>
  <Application>Microsoft Macintosh PowerPoint</Application>
  <PresentationFormat>Widescreen</PresentationFormat>
  <Paragraphs>257</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Andale Mono</vt:lpstr>
      <vt:lpstr>Arial</vt:lpstr>
      <vt:lpstr>Calibri</vt:lpstr>
      <vt:lpstr>Calibri Light</vt:lpstr>
      <vt:lpstr>Office Theme</vt:lpstr>
      <vt:lpstr>Private Hierarchical Governance for Encrypted Messaging</vt:lpstr>
      <vt:lpstr>End-to-end encrypted (E2EE) messaging</vt:lpstr>
      <vt:lpstr>End-to-end encrypted (E2EE) messaging</vt:lpstr>
      <vt:lpstr>End-to-end encrypted (E2EE) messaging</vt:lpstr>
      <vt:lpstr>Online abuse is on the rise</vt:lpstr>
      <vt:lpstr>PowerPoint Presentation</vt:lpstr>
      <vt:lpstr>PowerPoint Presentation</vt:lpstr>
      <vt:lpstr>Example:</vt:lpstr>
      <vt:lpstr>Why private hierarchical governance?</vt:lpstr>
      <vt:lpstr>Private Hierarchical Governance: How?</vt:lpstr>
      <vt:lpstr>We take a layered, extensible approach</vt:lpstr>
      <vt:lpstr>Messaging Layer Security</vt:lpstr>
      <vt:lpstr>Governance layer</vt:lpstr>
      <vt:lpstr>Governance layer</vt:lpstr>
      <vt:lpstr>Security analysis</vt:lpstr>
      <vt:lpstr>MLSGov: prototype implementation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Hierarchical Governance for Encrypted Messaging</dc:title>
  <dc:creator>Armin Justin Namavari</dc:creator>
  <cp:lastModifiedBy>Armin Justin Namavari</cp:lastModifiedBy>
  <cp:revision>2</cp:revision>
  <dcterms:created xsi:type="dcterms:W3CDTF">2024-03-05T17:23:27Z</dcterms:created>
  <dcterms:modified xsi:type="dcterms:W3CDTF">2024-03-24T20:20:22Z</dcterms:modified>
</cp:coreProperties>
</file>