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97" r:id="rId4"/>
    <p:sldId id="296" r:id="rId5"/>
    <p:sldId id="258" r:id="rId6"/>
    <p:sldId id="294" r:id="rId7"/>
    <p:sldId id="338" r:id="rId8"/>
    <p:sldId id="289" r:id="rId9"/>
    <p:sldId id="340" r:id="rId10"/>
    <p:sldId id="339" r:id="rId11"/>
    <p:sldId id="267" r:id="rId12"/>
    <p:sldId id="269" r:id="rId13"/>
    <p:sldId id="301" r:id="rId14"/>
    <p:sldId id="290" r:id="rId15"/>
    <p:sldId id="279" r:id="rId16"/>
    <p:sldId id="306" r:id="rId17"/>
    <p:sldId id="341" r:id="rId18"/>
    <p:sldId id="342" r:id="rId19"/>
    <p:sldId id="300" r:id="rId20"/>
    <p:sldId id="344" r:id="rId21"/>
    <p:sldId id="316" r:id="rId22"/>
    <p:sldId id="326" r:id="rId23"/>
    <p:sldId id="327" r:id="rId24"/>
    <p:sldId id="325" r:id="rId25"/>
    <p:sldId id="309" r:id="rId26"/>
    <p:sldId id="310" r:id="rId27"/>
    <p:sldId id="323" r:id="rId28"/>
    <p:sldId id="343" r:id="rId29"/>
    <p:sldId id="324" r:id="rId30"/>
    <p:sldId id="312" r:id="rId31"/>
    <p:sldId id="345" r:id="rId32"/>
    <p:sldId id="321" r:id="rId33"/>
    <p:sldId id="319" r:id="rId34"/>
    <p:sldId id="318" r:id="rId35"/>
    <p:sldId id="317" r:id="rId36"/>
    <p:sldId id="328" r:id="rId37"/>
    <p:sldId id="346" r:id="rId38"/>
    <p:sldId id="347" r:id="rId39"/>
    <p:sldId id="348" r:id="rId40"/>
    <p:sldId id="2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6"/>
    <p:restoredTop sz="85212"/>
  </p:normalViewPr>
  <p:slideViewPr>
    <p:cSldViewPr snapToGrid="0">
      <p:cViewPr varScale="1">
        <p:scale>
          <a:sx n="99" d="100"/>
          <a:sy n="99" d="100"/>
        </p:scale>
        <p:origin x="192"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B0F78-5605-6144-B5AC-7A4F791D37E2}" type="datetimeFigureOut">
              <a:rPr lang="en-US" smtClean="0"/>
              <a:t>3/26/24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78163-0953-B146-A7EB-9D27F92294D1}" type="slidenum">
              <a:rPr lang="en-US" smtClean="0"/>
              <a:t>‹#›</a:t>
            </a:fld>
            <a:endParaRPr lang="en-US"/>
          </a:p>
        </p:txBody>
      </p:sp>
    </p:spTree>
    <p:extLst>
      <p:ext uri="{BB962C8B-B14F-4D97-AF65-F5344CB8AC3E}">
        <p14:creationId xmlns:p14="http://schemas.microsoft.com/office/powerpoint/2010/main" val="68282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1</a:t>
            </a:fld>
            <a:endParaRPr lang="en-US"/>
          </a:p>
        </p:txBody>
      </p:sp>
    </p:spTree>
    <p:extLst>
      <p:ext uri="{BB962C8B-B14F-4D97-AF65-F5344CB8AC3E}">
        <p14:creationId xmlns:p14="http://schemas.microsoft.com/office/powerpoint/2010/main" val="200203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empirical entropy in a more exciting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29</a:t>
            </a:fld>
            <a:endParaRPr lang="en-US"/>
          </a:p>
        </p:txBody>
      </p:sp>
    </p:spTree>
    <p:extLst>
      <p:ext uri="{BB962C8B-B14F-4D97-AF65-F5344CB8AC3E}">
        <p14:creationId xmlns:p14="http://schemas.microsoft.com/office/powerpoint/2010/main" val="102977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62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box: compute the bias between the keys and the text. Or even delete the equations?</a:t>
            </a:r>
          </a:p>
        </p:txBody>
      </p:sp>
      <p:sp>
        <p:nvSpPr>
          <p:cNvPr id="4" name="Slide Number Placeholder 3"/>
          <p:cNvSpPr>
            <a:spLocks noGrp="1"/>
          </p:cNvSpPr>
          <p:nvPr>
            <p:ph type="sldNum" sz="quarter" idx="5"/>
          </p:nvPr>
        </p:nvSpPr>
        <p:spPr/>
        <p:txBody>
          <a:bodyPr/>
          <a:lstStyle/>
          <a:p>
            <a:fld id="{FED78163-0953-B146-A7EB-9D27F92294D1}" type="slidenum">
              <a:rPr lang="en-US" smtClean="0"/>
              <a:t>31</a:t>
            </a:fld>
            <a:endParaRPr lang="en-US"/>
          </a:p>
        </p:txBody>
      </p:sp>
    </p:spTree>
    <p:extLst>
      <p:ext uri="{BB962C8B-B14F-4D97-AF65-F5344CB8AC3E}">
        <p14:creationId xmlns:p14="http://schemas.microsoft.com/office/powerpoint/2010/main" val="266980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78163-0953-B146-A7EB-9D27F92294D1}" type="slidenum">
              <a:rPr lang="en-US" smtClean="0"/>
              <a:t>32</a:t>
            </a:fld>
            <a:endParaRPr lang="en-US"/>
          </a:p>
        </p:txBody>
      </p:sp>
    </p:spTree>
    <p:extLst>
      <p:ext uri="{BB962C8B-B14F-4D97-AF65-F5344CB8AC3E}">
        <p14:creationId xmlns:p14="http://schemas.microsoft.com/office/powerpoint/2010/main" val="14925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couple examples</a:t>
            </a:r>
          </a:p>
        </p:txBody>
      </p:sp>
      <p:sp>
        <p:nvSpPr>
          <p:cNvPr id="4" name="Slide Number Placeholder 3"/>
          <p:cNvSpPr>
            <a:spLocks noGrp="1"/>
          </p:cNvSpPr>
          <p:nvPr>
            <p:ph type="sldNum" sz="quarter" idx="5"/>
          </p:nvPr>
        </p:nvSpPr>
        <p:spPr/>
        <p:txBody>
          <a:bodyPr/>
          <a:lstStyle/>
          <a:p>
            <a:fld id="{FED78163-0953-B146-A7EB-9D27F92294D1}" type="slidenum">
              <a:rPr lang="en-US" smtClean="0"/>
              <a:t>34</a:t>
            </a:fld>
            <a:endParaRPr lang="en-US"/>
          </a:p>
        </p:txBody>
      </p:sp>
    </p:spTree>
    <p:extLst>
      <p:ext uri="{BB962C8B-B14F-4D97-AF65-F5344CB8AC3E}">
        <p14:creationId xmlns:p14="http://schemas.microsoft.com/office/powerpoint/2010/main" val="3005620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ZEF adversaries require lots of computational resources and many queries to the model, making this attack very expensive. And it’s not clear that their attack preserves quality in practice. So can we at least make it hard to remove the watermark?</a:t>
            </a:r>
          </a:p>
        </p:txBody>
      </p:sp>
      <p:sp>
        <p:nvSpPr>
          <p:cNvPr id="4" name="Slide Number Placeholder 3"/>
          <p:cNvSpPr>
            <a:spLocks noGrp="1"/>
          </p:cNvSpPr>
          <p:nvPr>
            <p:ph type="sldNum" sz="quarter" idx="5"/>
          </p:nvPr>
        </p:nvSpPr>
        <p:spPr/>
        <p:txBody>
          <a:bodyPr/>
          <a:lstStyle/>
          <a:p>
            <a:fld id="{FED78163-0953-B146-A7EB-9D27F92294D1}" type="slidenum">
              <a:rPr lang="en-US" smtClean="0"/>
              <a:t>37</a:t>
            </a:fld>
            <a:endParaRPr lang="en-US"/>
          </a:p>
        </p:txBody>
      </p:sp>
    </p:spTree>
    <p:extLst>
      <p:ext uri="{BB962C8B-B14F-4D97-AF65-F5344CB8AC3E}">
        <p14:creationId xmlns:p14="http://schemas.microsoft.com/office/powerpoint/2010/main" val="226656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that this problem came from ML, a natural approach is to throw more ML at it</a:t>
            </a:r>
          </a:p>
        </p:txBody>
      </p:sp>
      <p:sp>
        <p:nvSpPr>
          <p:cNvPr id="4" name="Slide Number Placeholder 3"/>
          <p:cNvSpPr>
            <a:spLocks noGrp="1"/>
          </p:cNvSpPr>
          <p:nvPr>
            <p:ph type="sldNum" sz="quarter" idx="5"/>
          </p:nvPr>
        </p:nvSpPr>
        <p:spPr/>
        <p:txBody>
          <a:bodyPr/>
          <a:lstStyle/>
          <a:p>
            <a:fld id="{FED78163-0953-B146-A7EB-9D27F92294D1}" type="slidenum">
              <a:rPr lang="en-US" smtClean="0"/>
              <a:t>4</a:t>
            </a:fld>
            <a:endParaRPr lang="en-US"/>
          </a:p>
        </p:txBody>
      </p:sp>
    </p:spTree>
    <p:extLst>
      <p:ext uri="{BB962C8B-B14F-4D97-AF65-F5344CB8AC3E}">
        <p14:creationId xmlns:p14="http://schemas.microsoft.com/office/powerpoint/2010/main" val="87347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say model, I mean this whole black box that outputs a response</a:t>
            </a:r>
          </a:p>
        </p:txBody>
      </p:sp>
      <p:sp>
        <p:nvSpPr>
          <p:cNvPr id="4" name="Slide Number Placeholder 3"/>
          <p:cNvSpPr>
            <a:spLocks noGrp="1"/>
          </p:cNvSpPr>
          <p:nvPr>
            <p:ph type="sldNum" sz="quarter" idx="5"/>
          </p:nvPr>
        </p:nvSpPr>
        <p:spPr/>
        <p:txBody>
          <a:bodyPr/>
          <a:lstStyle/>
          <a:p>
            <a:fld id="{FED78163-0953-B146-A7EB-9D27F92294D1}" type="slidenum">
              <a:rPr lang="en-US" smtClean="0"/>
              <a:t>11</a:t>
            </a:fld>
            <a:endParaRPr lang="en-US"/>
          </a:p>
        </p:txBody>
      </p:sp>
    </p:spTree>
    <p:extLst>
      <p:ext uri="{BB962C8B-B14F-4D97-AF65-F5344CB8AC3E}">
        <p14:creationId xmlns:p14="http://schemas.microsoft.com/office/powerpoint/2010/main" val="332574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structure is specific to the kinds of models that we consider</a:t>
            </a:r>
          </a:p>
        </p:txBody>
      </p:sp>
      <p:sp>
        <p:nvSpPr>
          <p:cNvPr id="4" name="Slide Number Placeholder 3"/>
          <p:cNvSpPr>
            <a:spLocks noGrp="1"/>
          </p:cNvSpPr>
          <p:nvPr>
            <p:ph type="sldNum" sz="quarter" idx="5"/>
          </p:nvPr>
        </p:nvSpPr>
        <p:spPr/>
        <p:txBody>
          <a:bodyPr/>
          <a:lstStyle/>
          <a:p>
            <a:fld id="{FED78163-0953-B146-A7EB-9D27F92294D1}" type="slidenum">
              <a:rPr lang="en-US" smtClean="0"/>
              <a:t>12</a:t>
            </a:fld>
            <a:endParaRPr lang="en-US"/>
          </a:p>
        </p:txBody>
      </p:sp>
    </p:spTree>
    <p:extLst>
      <p:ext uri="{BB962C8B-B14F-4D97-AF65-F5344CB8AC3E}">
        <p14:creationId xmlns:p14="http://schemas.microsoft.com/office/powerpoint/2010/main" val="51796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up undetectability more but not soundness and completeness</a:t>
            </a:r>
          </a:p>
        </p:txBody>
      </p:sp>
      <p:sp>
        <p:nvSpPr>
          <p:cNvPr id="4" name="Slide Number Placeholder 3"/>
          <p:cNvSpPr>
            <a:spLocks noGrp="1"/>
          </p:cNvSpPr>
          <p:nvPr>
            <p:ph type="sldNum" sz="quarter" idx="5"/>
          </p:nvPr>
        </p:nvSpPr>
        <p:spPr/>
        <p:txBody>
          <a:bodyPr/>
          <a:lstStyle/>
          <a:p>
            <a:fld id="{FED78163-0953-B146-A7EB-9D27F92294D1}" type="slidenum">
              <a:rPr lang="en-US" smtClean="0"/>
              <a:t>15</a:t>
            </a:fld>
            <a:endParaRPr lang="en-US"/>
          </a:p>
        </p:txBody>
      </p:sp>
    </p:spTree>
    <p:extLst>
      <p:ext uri="{BB962C8B-B14F-4D97-AF65-F5344CB8AC3E}">
        <p14:creationId xmlns:p14="http://schemas.microsoft.com/office/powerpoint/2010/main" val="420061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how hard it is to measure the quality of the model </a:t>
            </a:r>
            <a:r>
              <a:rPr lang="en-US" dirty="0" err="1"/>
              <a:t>wrt</a:t>
            </a:r>
            <a:r>
              <a:rPr lang="en-US" dirty="0"/>
              <a:t> every downstream task, or define this formally. Undetectability =&gt; watermarked model inherits the performance of the </a:t>
            </a:r>
            <a:r>
              <a:rPr lang="en-US" dirty="0" err="1"/>
              <a:t>orig</a:t>
            </a:r>
            <a:r>
              <a:rPr lang="en-US" dirty="0"/>
              <a:t> model, without having to rerun any experiments. So the BEST GUARANTEE that one could hope for is that you can prove that the performance is the same on ALL of these experiments</a:t>
            </a:r>
          </a:p>
        </p:txBody>
      </p:sp>
      <p:sp>
        <p:nvSpPr>
          <p:cNvPr id="4" name="Slide Number Placeholder 3"/>
          <p:cNvSpPr>
            <a:spLocks noGrp="1"/>
          </p:cNvSpPr>
          <p:nvPr>
            <p:ph type="sldNum" sz="quarter" idx="5"/>
          </p:nvPr>
        </p:nvSpPr>
        <p:spPr/>
        <p:txBody>
          <a:bodyPr/>
          <a:lstStyle/>
          <a:p>
            <a:fld id="{FED78163-0953-B146-A7EB-9D27F92294D1}" type="slidenum">
              <a:rPr lang="en-US" smtClean="0"/>
              <a:t>18</a:t>
            </a:fld>
            <a:endParaRPr lang="en-US"/>
          </a:p>
        </p:txBody>
      </p:sp>
    </p:spTree>
    <p:extLst>
      <p:ext uri="{BB962C8B-B14F-4D97-AF65-F5344CB8AC3E}">
        <p14:creationId xmlns:p14="http://schemas.microsoft.com/office/powerpoint/2010/main" val="89450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get into what we mean by “entropy” shortly, but for now let me just point out that if you *didn’t* have this requirement, then there’s no way an undetectable watermark could satisfy this definition.</a:t>
            </a:r>
          </a:p>
        </p:txBody>
      </p:sp>
      <p:sp>
        <p:nvSpPr>
          <p:cNvPr id="4" name="Slide Number Placeholder 3"/>
          <p:cNvSpPr>
            <a:spLocks noGrp="1"/>
          </p:cNvSpPr>
          <p:nvPr>
            <p:ph type="sldNum" sz="quarter" idx="5"/>
          </p:nvPr>
        </p:nvSpPr>
        <p:spPr/>
        <p:txBody>
          <a:bodyPr/>
          <a:lstStyle/>
          <a:p>
            <a:fld id="{FED78163-0953-B146-A7EB-9D27F92294D1}" type="slidenum">
              <a:rPr lang="en-US" smtClean="0"/>
              <a:t>22</a:t>
            </a:fld>
            <a:endParaRPr lang="en-US"/>
          </a:p>
        </p:txBody>
      </p:sp>
    </p:spTree>
    <p:extLst>
      <p:ext uri="{BB962C8B-B14F-4D97-AF65-F5344CB8AC3E}">
        <p14:creationId xmlns:p14="http://schemas.microsoft.com/office/powerpoint/2010/main" val="53074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is basically just a red list/green list scheme like we saw earlier.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D78163-0953-B146-A7EB-9D27F9229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3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incrementing the input to the PRF each time we need a new number, we’ll be sure that all our random values are pseudo-independent. Don’t worry about detection yet.</a:t>
            </a:r>
          </a:p>
        </p:txBody>
      </p:sp>
      <p:sp>
        <p:nvSpPr>
          <p:cNvPr id="4" name="Slide Number Placeholder 3"/>
          <p:cNvSpPr>
            <a:spLocks noGrp="1"/>
          </p:cNvSpPr>
          <p:nvPr>
            <p:ph type="sldNum" sz="quarter" idx="5"/>
          </p:nvPr>
        </p:nvSpPr>
        <p:spPr/>
        <p:txBody>
          <a:bodyPr/>
          <a:lstStyle/>
          <a:p>
            <a:fld id="{FED78163-0953-B146-A7EB-9D27F92294D1}" type="slidenum">
              <a:rPr lang="en-US" smtClean="0"/>
              <a:t>27</a:t>
            </a:fld>
            <a:endParaRPr lang="en-US"/>
          </a:p>
        </p:txBody>
      </p:sp>
    </p:spTree>
    <p:extLst>
      <p:ext uri="{BB962C8B-B14F-4D97-AF65-F5344CB8AC3E}">
        <p14:creationId xmlns:p14="http://schemas.microsoft.com/office/powerpoint/2010/main" val="192504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F297-BC7B-C5E4-C081-53F39A44BE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425324-3D3C-8E3E-3AA5-7320F2A2C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5759F-3E1E-CB33-5E95-92939ABE308E}"/>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5" name="Footer Placeholder 4">
            <a:extLst>
              <a:ext uri="{FF2B5EF4-FFF2-40B4-BE49-F238E27FC236}">
                <a16:creationId xmlns:a16="http://schemas.microsoft.com/office/drawing/2014/main" id="{8F545951-D724-14A8-78D9-31FAE2E4D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0FDE9-855F-C0B7-DD34-0171F548D19E}"/>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59809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61417-477B-9AC9-2BEB-CD321F574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62C82-D571-8BF5-0DB8-F5AD9E0E1A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7C526-E11A-536F-D737-BF7F05876C35}"/>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5" name="Footer Placeholder 4">
            <a:extLst>
              <a:ext uri="{FF2B5EF4-FFF2-40B4-BE49-F238E27FC236}">
                <a16:creationId xmlns:a16="http://schemas.microsoft.com/office/drawing/2014/main" id="{F757DEA3-8B26-EDA2-D4A5-E7ECA529E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5A30A-ECC0-3D9F-82C2-4F2A0F0D3B9E}"/>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09350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4E57E-4B6E-E7E6-173F-D657C16BAE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52474A-A635-0034-0D3D-37923A376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7DE44-953A-2A54-F251-573DC8819AB1}"/>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5" name="Footer Placeholder 4">
            <a:extLst>
              <a:ext uri="{FF2B5EF4-FFF2-40B4-BE49-F238E27FC236}">
                <a16:creationId xmlns:a16="http://schemas.microsoft.com/office/drawing/2014/main" id="{0BEC2016-CAE9-051A-C6B9-C5A9FB68B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81362-5EE5-56F0-F89F-004510877083}"/>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43383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60B1D-A745-90DB-9147-6739083A8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34628-1697-6F90-CB40-2795CCDD13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85F74-CB1D-C855-1C8C-9E36B5A4B94A}"/>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5" name="Footer Placeholder 4">
            <a:extLst>
              <a:ext uri="{FF2B5EF4-FFF2-40B4-BE49-F238E27FC236}">
                <a16:creationId xmlns:a16="http://schemas.microsoft.com/office/drawing/2014/main" id="{EAA51FD1-03BC-10D0-475F-0DCA36FF0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C5C8D-A576-312A-2525-7218EE56ABB9}"/>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1055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1B3C-F07D-2C0C-2196-768DEFF57D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DD55FC-B49E-0BF4-C78C-259EAE08BF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0908AD-5821-7AE8-A9FB-F2BE2C778515}"/>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5" name="Footer Placeholder 4">
            <a:extLst>
              <a:ext uri="{FF2B5EF4-FFF2-40B4-BE49-F238E27FC236}">
                <a16:creationId xmlns:a16="http://schemas.microsoft.com/office/drawing/2014/main" id="{07206A56-C6E1-1035-7C03-557162D4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E3B1B-38EB-8DD9-4F55-6EEBCB657C05}"/>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1294380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2364-CBF4-7866-22F1-5838439581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532E8-BF34-210E-6EB9-4DBC3DF845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8AD3A0-551D-A841-A242-11CD139AC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5F3A16-8890-54EB-536E-41A6A71045BB}"/>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6" name="Footer Placeholder 5">
            <a:extLst>
              <a:ext uri="{FF2B5EF4-FFF2-40B4-BE49-F238E27FC236}">
                <a16:creationId xmlns:a16="http://schemas.microsoft.com/office/drawing/2014/main" id="{3207D8A3-A64A-6D4A-C745-F1C828100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B8F41-A7E9-B59F-788F-7D78B5D73E5D}"/>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2738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5057-3F16-BE8D-E09D-868BA759EA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034CDA-1E15-013F-475E-FB7B28549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518C3-52D8-A0A5-5DA6-5A677C6267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106BA8-CB4A-5D5D-5EA7-92EF6CD315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D943C-9FEE-75CE-FA27-A5AACE5106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47CBB-DA9F-81E5-49A5-156B3379E716}"/>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8" name="Footer Placeholder 7">
            <a:extLst>
              <a:ext uri="{FF2B5EF4-FFF2-40B4-BE49-F238E27FC236}">
                <a16:creationId xmlns:a16="http://schemas.microsoft.com/office/drawing/2014/main" id="{E90F1F4A-0338-C337-A2A6-93152881FE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5B2E6-75B6-CBF8-92EB-E68163FB97E0}"/>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07501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A4386-8B88-50CF-173D-4EE32504A9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34397-4560-9CD1-10E6-B5D428641A07}"/>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4" name="Footer Placeholder 3">
            <a:extLst>
              <a:ext uri="{FF2B5EF4-FFF2-40B4-BE49-F238E27FC236}">
                <a16:creationId xmlns:a16="http://schemas.microsoft.com/office/drawing/2014/main" id="{EFA26B88-E32D-9A25-5BE0-67CC3AA5C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4092A3-9BC9-CC4C-7C5A-CC70903B0965}"/>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21585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44726-363D-DD06-CDC6-2F8FCF88407A}"/>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3" name="Footer Placeholder 2">
            <a:extLst>
              <a:ext uri="{FF2B5EF4-FFF2-40B4-BE49-F238E27FC236}">
                <a16:creationId xmlns:a16="http://schemas.microsoft.com/office/drawing/2014/main" id="{00EE4896-71A1-B254-2E20-325A44284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AE957F-CA29-9438-FDEB-A1FA42FC864C}"/>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227253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8328-16BB-1F38-E3E8-D1BEFE8FD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1A862-AE8C-B259-76D2-C00024AA34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DAC9B-2FE9-EF86-3DFF-898F9B94E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9854D-1E6A-78E0-99F6-CF7226F7FAAA}"/>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6" name="Footer Placeholder 5">
            <a:extLst>
              <a:ext uri="{FF2B5EF4-FFF2-40B4-BE49-F238E27FC236}">
                <a16:creationId xmlns:a16="http://schemas.microsoft.com/office/drawing/2014/main" id="{7984DEE1-84F6-2683-C48D-FA8401B70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14FCD-F27C-E98C-3213-8E7DBA10CBB2}"/>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41717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64D97-2872-5615-453E-1B0C0E336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5656DB-49BF-23A9-782B-D35A1625D8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7734A2-2246-2F42-4392-D40F99C069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F27A2B-D0A3-07AE-6796-03BA8425C800}"/>
              </a:ext>
            </a:extLst>
          </p:cNvPr>
          <p:cNvSpPr>
            <a:spLocks noGrp="1"/>
          </p:cNvSpPr>
          <p:nvPr>
            <p:ph type="dt" sz="half" idx="10"/>
          </p:nvPr>
        </p:nvSpPr>
        <p:spPr/>
        <p:txBody>
          <a:bodyPr/>
          <a:lstStyle/>
          <a:p>
            <a:fld id="{CD71C70E-5139-8749-AB66-9CBAE9F98BDC}" type="datetimeFigureOut">
              <a:rPr lang="en-US" smtClean="0"/>
              <a:t>3/26/24</a:t>
            </a:fld>
            <a:endParaRPr lang="en-US"/>
          </a:p>
        </p:txBody>
      </p:sp>
      <p:sp>
        <p:nvSpPr>
          <p:cNvPr id="6" name="Footer Placeholder 5">
            <a:extLst>
              <a:ext uri="{FF2B5EF4-FFF2-40B4-BE49-F238E27FC236}">
                <a16:creationId xmlns:a16="http://schemas.microsoft.com/office/drawing/2014/main" id="{B0EE5A8B-D90A-A79F-295A-5E0FA2EE6E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6C581-DC95-3A03-AD0B-23BE571AE399}"/>
              </a:ext>
            </a:extLst>
          </p:cNvPr>
          <p:cNvSpPr>
            <a:spLocks noGrp="1"/>
          </p:cNvSpPr>
          <p:nvPr>
            <p:ph type="sldNum" sz="quarter" idx="12"/>
          </p:nvPr>
        </p:nvSpPr>
        <p:spPr/>
        <p:txBody>
          <a:bodyPr/>
          <a:lstStyle/>
          <a:p>
            <a:fld id="{69DA7DDF-B01F-804B-AEB0-1A0D4A9EE607}" type="slidenum">
              <a:rPr lang="en-US" smtClean="0"/>
              <a:t>‹#›</a:t>
            </a:fld>
            <a:endParaRPr lang="en-US"/>
          </a:p>
        </p:txBody>
      </p:sp>
    </p:spTree>
    <p:extLst>
      <p:ext uri="{BB962C8B-B14F-4D97-AF65-F5344CB8AC3E}">
        <p14:creationId xmlns:p14="http://schemas.microsoft.com/office/powerpoint/2010/main" val="3788824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86E5-433F-2E9B-6B3F-1A5F165AD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F100D-40F5-8D25-9C8B-528D850DF4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E5F69-C106-0C0F-B000-E184240D9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1C70E-5139-8749-AB66-9CBAE9F98BDC}" type="datetimeFigureOut">
              <a:rPr lang="en-US" smtClean="0"/>
              <a:t>3/26/24</a:t>
            </a:fld>
            <a:endParaRPr lang="en-US"/>
          </a:p>
        </p:txBody>
      </p:sp>
      <p:sp>
        <p:nvSpPr>
          <p:cNvPr id="5" name="Footer Placeholder 4">
            <a:extLst>
              <a:ext uri="{FF2B5EF4-FFF2-40B4-BE49-F238E27FC236}">
                <a16:creationId xmlns:a16="http://schemas.microsoft.com/office/drawing/2014/main" id="{1B311787-295D-0FBC-F411-B9DFEB8E1C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CC345-75CA-893F-11E4-57686FD9DF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A7DDF-B01F-804B-AEB0-1A0D4A9EE607}" type="slidenum">
              <a:rPr lang="en-US" smtClean="0"/>
              <a:t>‹#›</a:t>
            </a:fld>
            <a:endParaRPr lang="en-US"/>
          </a:p>
        </p:txBody>
      </p:sp>
    </p:spTree>
    <p:extLst>
      <p:ext uri="{BB962C8B-B14F-4D97-AF65-F5344CB8AC3E}">
        <p14:creationId xmlns:p14="http://schemas.microsoft.com/office/powerpoint/2010/main" val="4136275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610.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7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7" Type="http://schemas.openxmlformats.org/officeDocument/2006/relationships/image" Target="../media/image17.png"/><Relationship Id="rId12" Type="http://schemas.openxmlformats.org/officeDocument/2006/relationships/image" Target="../media/image14.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0.png"/><Relationship Id="rId11" Type="http://schemas.openxmlformats.org/officeDocument/2006/relationships/image" Target="../media/image13.png"/><Relationship Id="rId5" Type="http://schemas.openxmlformats.org/officeDocument/2006/relationships/image" Target="../media/image141.png"/><Relationship Id="rId10" Type="http://schemas.openxmlformats.org/officeDocument/2006/relationships/image" Target="../media/image19.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svg"/><Relationship Id="rId7"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0.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svg"/><Relationship Id="rId7"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0.PNG"/></Relationships>
</file>

<file path=ppt/slides/_rels/slide2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0.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11.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37.png"/><Relationship Id="rId9" Type="http://schemas.openxmlformats.org/officeDocument/2006/relationships/image" Target="../media/image45.png"/><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9.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0.png"/><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1.png"/><Relationship Id="rId4" Type="http://schemas.openxmlformats.org/officeDocument/2006/relationships/image" Target="../media/image600.png"/><Relationship Id="rId9" Type="http://schemas.openxmlformats.org/officeDocument/2006/relationships/image" Target="../media/image6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eprint.iacr.org/2024/235" TargetMode="External"/><Relationship Id="rId2" Type="http://schemas.openxmlformats.org/officeDocument/2006/relationships/hyperlink" Target="https://eprint.iacr.org/2023/76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p:txBody>
          <a:bodyPr>
            <a:normAutofit fontScale="90000"/>
          </a:bodyPr>
          <a:lstStyle/>
          <a:p>
            <a:r>
              <a:rPr lang="en-US" dirty="0"/>
              <a:t>Watermarks for Language Models: a Cryptographic Perspective</a:t>
            </a:r>
          </a:p>
        </p:txBody>
      </p:sp>
      <p:sp>
        <p:nvSpPr>
          <p:cNvPr id="3" name="Subtitle 2">
            <a:extLst>
              <a:ext uri="{FF2B5EF4-FFF2-40B4-BE49-F238E27FC236}">
                <a16:creationId xmlns:a16="http://schemas.microsoft.com/office/drawing/2014/main" id="{1640745F-39F3-E63C-3BE6-828C41B07D54}"/>
              </a:ext>
            </a:extLst>
          </p:cNvPr>
          <p:cNvSpPr>
            <a:spLocks noGrp="1"/>
          </p:cNvSpPr>
          <p:nvPr>
            <p:ph type="subTitle" idx="1"/>
          </p:nvPr>
        </p:nvSpPr>
        <p:spPr>
          <a:xfrm>
            <a:off x="655982" y="3892757"/>
            <a:ext cx="10880035" cy="2387600"/>
          </a:xfrm>
        </p:spPr>
        <p:txBody>
          <a:bodyPr>
            <a:normAutofit/>
          </a:bodyPr>
          <a:lstStyle/>
          <a:p>
            <a:pPr>
              <a:defRPr/>
            </a:pPr>
            <a:r>
              <a:rPr kumimoji="0" lang="en-US" sz="2200" b="1" i="0" u="sng" strike="noStrike" kern="1200" cap="none" spc="0" normalizeH="0" baseline="0" noProof="0" dirty="0">
                <a:ln>
                  <a:noFill/>
                </a:ln>
                <a:solidFill>
                  <a:srgbClr val="4472C4"/>
                </a:solidFill>
                <a:effectLst/>
                <a:uLnTx/>
                <a:uFillTx/>
                <a:latin typeface="Calibri" panose="020F0502020204030204"/>
                <a:ea typeface="+mn-ea"/>
                <a:cs typeface="+mn-cs"/>
              </a:rPr>
              <a:t>Miranda Christ</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Sam Gunn</a:t>
            </a:r>
            <a:r>
              <a:rPr lang="en-US" sz="2000" dirty="0"/>
              <a:t>*, Or Zamir*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dirty="0"/>
          </a:p>
          <a:p>
            <a:endParaRPr lang="en-US" sz="1600" dirty="0"/>
          </a:p>
          <a:p>
            <a:r>
              <a:rPr lang="en-US" sz="1600" dirty="0"/>
              <a:t>*alphabetical ordering</a:t>
            </a:r>
          </a:p>
          <a:p>
            <a:r>
              <a:rPr lang="en-US" sz="1600" dirty="0"/>
              <a:t>Thanks to Sam for the slides!</a:t>
            </a:r>
          </a:p>
        </p:txBody>
      </p:sp>
    </p:spTree>
    <p:extLst>
      <p:ext uri="{BB962C8B-B14F-4D97-AF65-F5344CB8AC3E}">
        <p14:creationId xmlns:p14="http://schemas.microsoft.com/office/powerpoint/2010/main" val="3886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Large language models</a:t>
            </a:r>
          </a:p>
        </p:txBody>
      </p:sp>
    </p:spTree>
    <p:extLst>
      <p:ext uri="{BB962C8B-B14F-4D97-AF65-F5344CB8AC3E}">
        <p14:creationId xmlns:p14="http://schemas.microsoft.com/office/powerpoint/2010/main" val="351787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Large language models (LLMs)</a:t>
            </a:r>
          </a:p>
        </p:txBody>
      </p:sp>
      <p:sp>
        <p:nvSpPr>
          <p:cNvPr id="4" name="Rounded Rectangle 3">
            <a:extLst>
              <a:ext uri="{FF2B5EF4-FFF2-40B4-BE49-F238E27FC236}">
                <a16:creationId xmlns:a16="http://schemas.microsoft.com/office/drawing/2014/main" id="{2B6EFDF3-4D52-196A-B601-6144D200DA67}"/>
              </a:ext>
            </a:extLst>
          </p:cNvPr>
          <p:cNvSpPr/>
          <p:nvPr/>
        </p:nvSpPr>
        <p:spPr>
          <a:xfrm>
            <a:off x="5773133" y="2066827"/>
            <a:ext cx="5580667" cy="2724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dirty="0">
                <a:cs typeface="Consolas" panose="020B0609020204030204" pitchFamily="49" charset="0"/>
              </a:rPr>
              <a:t>Model</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452" y="2599442"/>
            <a:ext cx="1659117" cy="1659117"/>
          </a:xfrm>
          <a:prstGeom prst="rect">
            <a:avLst/>
          </a:prstGeom>
        </p:spPr>
      </p:pic>
      <p:cxnSp>
        <p:nvCxnSpPr>
          <p:cNvPr id="10" name="Straight Arrow Connector 9">
            <a:extLst>
              <a:ext uri="{FF2B5EF4-FFF2-40B4-BE49-F238E27FC236}">
                <a16:creationId xmlns:a16="http://schemas.microsoft.com/office/drawing/2014/main" id="{6D5D3D91-0CF2-290C-411A-414F7E49D22D}"/>
              </a:ext>
            </a:extLst>
          </p:cNvPr>
          <p:cNvCxnSpPr>
            <a:cxnSpLocks/>
            <a:stCxn id="8" idx="3"/>
            <a:endCxn id="4" idx="1"/>
          </p:cNvCxnSpPr>
          <p:nvPr/>
        </p:nvCxnSpPr>
        <p:spPr>
          <a:xfrm flipV="1">
            <a:off x="2657569" y="342900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3367181" y="2905780"/>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3367181" y="2905780"/>
                <a:ext cx="1576394" cy="523220"/>
              </a:xfrm>
              <a:prstGeom prst="rect">
                <a:avLst/>
              </a:prstGeom>
              <a:blipFill>
                <a:blip r:embed="rId5"/>
                <a:stretch>
                  <a:fillRect l="-7937" t="-11628" b="-2790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2657569" y="3805139"/>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3367181" y="3919668"/>
                <a:ext cx="2125390" cy="523220"/>
              </a:xfrm>
              <a:prstGeom prst="rect">
                <a:avLst/>
              </a:prstGeom>
              <a:noFill/>
            </p:spPr>
            <p:txBody>
              <a:bodyPr wrap="none" rtlCol="0">
                <a:spAutoFit/>
              </a:bodyPr>
              <a:lstStyle/>
              <a:p>
                <a:r>
                  <a:rPr lang="en-US" sz="2800" b="0" dirty="0"/>
                  <a:t>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367181" y="3919668"/>
                <a:ext cx="2125390" cy="523220"/>
              </a:xfrm>
              <a:prstGeom prst="rect">
                <a:avLst/>
              </a:prstGeom>
              <a:blipFill>
                <a:blip r:embed="rId6"/>
                <a:stretch>
                  <a:fillRect l="-5917" t="-11905" b="-30952"/>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2536C487-3A6A-29C9-BA7E-BF659C98C4E6}"/>
              </a:ext>
            </a:extLst>
          </p:cNvPr>
          <p:cNvSpPr txBox="1"/>
          <p:nvPr/>
        </p:nvSpPr>
        <p:spPr>
          <a:xfrm>
            <a:off x="3878169" y="5049137"/>
            <a:ext cx="1445589" cy="523220"/>
          </a:xfrm>
          <a:prstGeom prst="rect">
            <a:avLst/>
          </a:prstGeom>
          <a:noFill/>
        </p:spPr>
        <p:txBody>
          <a:bodyPr wrap="none" rtlCol="0">
            <a:spAutoFit/>
          </a:bodyPr>
          <a:lstStyle/>
          <a:p>
            <a:r>
              <a:rPr lang="en-US" sz="2800" b="0" dirty="0"/>
              <a:t>“tokens”</a:t>
            </a:r>
            <a:endParaRPr lang="en-US" sz="2800" dirty="0"/>
          </a:p>
        </p:txBody>
      </p:sp>
      <p:cxnSp>
        <p:nvCxnSpPr>
          <p:cNvPr id="6" name="Straight Arrow Connector 5">
            <a:extLst>
              <a:ext uri="{FF2B5EF4-FFF2-40B4-BE49-F238E27FC236}">
                <a16:creationId xmlns:a16="http://schemas.microsoft.com/office/drawing/2014/main" id="{6072A8AC-E9D3-6B8E-1B9F-DD7CFC4DF345}"/>
              </a:ext>
            </a:extLst>
          </p:cNvPr>
          <p:cNvCxnSpPr>
            <a:stCxn id="3" idx="0"/>
            <a:endCxn id="20" idx="2"/>
          </p:cNvCxnSpPr>
          <p:nvPr/>
        </p:nvCxnSpPr>
        <p:spPr>
          <a:xfrm flipH="1" flipV="1">
            <a:off x="4429876" y="4442888"/>
            <a:ext cx="171088" cy="6062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5F6CCCEE-71CB-4CBE-A92B-666FD9E68333}"/>
              </a:ext>
            </a:extLst>
          </p:cNvPr>
          <p:cNvCxnSpPr>
            <a:cxnSpLocks/>
            <a:stCxn id="3" idx="0"/>
          </p:cNvCxnSpPr>
          <p:nvPr/>
        </p:nvCxnSpPr>
        <p:spPr>
          <a:xfrm flipV="1">
            <a:off x="4600964" y="4442888"/>
            <a:ext cx="551707" cy="6062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5404D5E-3A38-792B-715E-BCE8FD8A6D11}"/>
                  </a:ext>
                </a:extLst>
              </p:cNvPr>
              <p:cNvSpPr txBox="1"/>
              <p:nvPr/>
            </p:nvSpPr>
            <p:spPr>
              <a:xfrm>
                <a:off x="8888697" y="3004457"/>
                <a:ext cx="114953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 </m:t>
                          </m:r>
                        </m:e>
                        <m:sup>
                          <m:r>
                            <a:rPr lang="en-US" sz="3600" b="0" i="1" smtClean="0">
                              <a:latin typeface="Cambria Math" panose="02040503050406030204" pitchFamily="18" charset="0"/>
                            </a:rPr>
                            <m:t>𝑀</m:t>
                          </m:r>
                        </m:sup>
                      </m:sSup>
                    </m:oMath>
                  </m:oMathPara>
                </a14:m>
                <a:endParaRPr lang="en-US" sz="3600" dirty="0"/>
              </a:p>
            </p:txBody>
          </p:sp>
        </mc:Choice>
        <mc:Fallback xmlns="">
          <p:sp>
            <p:nvSpPr>
              <p:cNvPr id="5" name="TextBox 4">
                <a:extLst>
                  <a:ext uri="{FF2B5EF4-FFF2-40B4-BE49-F238E27FC236}">
                    <a16:creationId xmlns:a16="http://schemas.microsoft.com/office/drawing/2014/main" id="{E5404D5E-3A38-792B-715E-BCE8FD8A6D11}"/>
                  </a:ext>
                </a:extLst>
              </p:cNvPr>
              <p:cNvSpPr txBox="1">
                <a:spLocks noRot="1" noChangeAspect="1" noMove="1" noResize="1" noEditPoints="1" noAdjustHandles="1" noChangeArrowheads="1" noChangeShapeType="1" noTextEdit="1"/>
              </p:cNvSpPr>
              <p:nvPr/>
            </p:nvSpPr>
            <p:spPr>
              <a:xfrm>
                <a:off x="8888697" y="3004457"/>
                <a:ext cx="1149531" cy="646331"/>
              </a:xfrm>
              <a:prstGeom prst="rect">
                <a:avLst/>
              </a:prstGeom>
              <a:blipFill>
                <a:blip r:embed="rId7"/>
                <a:stretch>
                  <a:fillRect b="-25000"/>
                </a:stretch>
              </a:blipFill>
            </p:spPr>
            <p:txBody>
              <a:bodyPr/>
              <a:lstStyle/>
              <a:p>
                <a:r>
                  <a:rPr lang="en-US">
                    <a:noFill/>
                  </a:rPr>
                  <a:t> </a:t>
                </a:r>
              </a:p>
            </p:txBody>
          </p:sp>
        </mc:Fallback>
      </mc:AlternateContent>
      <p:sp>
        <p:nvSpPr>
          <p:cNvPr id="9" name="Up Arrow Callout 8">
            <a:extLst>
              <a:ext uri="{FF2B5EF4-FFF2-40B4-BE49-F238E27FC236}">
                <a16:creationId xmlns:a16="http://schemas.microsoft.com/office/drawing/2014/main" id="{9CB7CAD1-A941-9F9A-E010-AA4F93FCC948}"/>
              </a:ext>
            </a:extLst>
          </p:cNvPr>
          <p:cNvSpPr/>
          <p:nvPr/>
        </p:nvSpPr>
        <p:spPr>
          <a:xfrm>
            <a:off x="8647033" y="3429000"/>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Neural network</a:t>
            </a:r>
          </a:p>
        </p:txBody>
      </p:sp>
    </p:spTree>
    <p:extLst>
      <p:ext uri="{BB962C8B-B14F-4D97-AF65-F5344CB8AC3E}">
        <p14:creationId xmlns:p14="http://schemas.microsoft.com/office/powerpoint/2010/main" val="5002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Large language models (LLMs)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5773133" y="2066827"/>
                <a:ext cx="5580667" cy="27243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dirty="0">
                    <a:latin typeface="Consolas" panose="020B0609020204030204" pitchFamily="49" charset="0"/>
                    <a:cs typeface="Consolas" panose="020B0609020204030204" pitchFamily="49" charset="0"/>
                  </a:rPr>
                  <a:t>while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oMath>
                </a14:m>
                <a:r>
                  <a:rPr lang="en-US" sz="2800" dirty="0">
                    <a:latin typeface="Consolas" panose="020B0609020204030204" pitchFamily="49" charset="0"/>
                    <a:cs typeface="Consolas" panose="020B0609020204030204" pitchFamily="49" charset="0"/>
                  </a:rPr>
                  <a:t>done:</a:t>
                </a:r>
              </a:p>
              <a:p>
                <a:pPr marL="971550" lvl="1" indent="-514350">
                  <a:buFont typeface="+mj-lt"/>
                  <a:buAutoNum type="arabicPeriod"/>
                </a:pP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r>
                          <a:rPr lang="en-US" sz="2800" b="0" i="1" smtClean="0">
                            <a:latin typeface="Cambria Math" panose="02040503050406030204" pitchFamily="18" charset="0"/>
                          </a:rPr>
                          <m:t>+1</m:t>
                        </m:r>
                      </m:sub>
                    </m:sSub>
                    <m:r>
                      <a:rPr lang="en-US" sz="2800" b="0" i="1" smtClean="0">
                        <a:latin typeface="Cambria Math" panose="02040503050406030204" pitchFamily="18" charset="0"/>
                      </a:rPr>
                      <m:t>=</m:t>
                    </m:r>
                    <m:r>
                      <a:rPr lang="en-US" sz="2800" b="0" i="1" smtClean="0">
                        <a:latin typeface="Cambria Math" panose="02040503050406030204" pitchFamily="18" charset="0"/>
                      </a:rPr>
                      <m:t>𝑀</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e>
                    </m:d>
                  </m:oMath>
                </a14:m>
                <a:endParaRPr lang="en-US" sz="2800" b="0" dirty="0">
                  <a:latin typeface="Consolas" panose="020B0609020204030204" pitchFamily="49" charset="0"/>
                  <a:cs typeface="Consolas" panose="020B0609020204030204" pitchFamily="49" charset="0"/>
                </a:endParaRPr>
              </a:p>
              <a:p>
                <a:pPr marL="971550" lvl="1" indent="-514350">
                  <a:buFont typeface="+mj-lt"/>
                  <a:buAutoNum type="arabicPeriod"/>
                </a:pPr>
                <a:r>
                  <a:rPr lang="en-US" sz="2800" b="0" dirty="0">
                    <a:cs typeface="Consolas" panose="020B0609020204030204" pitchFamily="49" charset="0"/>
                  </a:rPr>
                  <a:t> </a:t>
                </a:r>
                <a:r>
                  <a:rPr lang="en-US" sz="2800" dirty="0">
                    <a:latin typeface="Consolas" panose="020B0609020204030204" pitchFamily="49" charset="0"/>
                    <a:cs typeface="Consolas" panose="020B0609020204030204" pitchFamily="49" charset="0"/>
                  </a:rPr>
                  <a:t>sample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sub>
                    </m:sSub>
                  </m:oMath>
                </a14:m>
                <a:r>
                  <a:rPr lang="en-US" sz="2800" dirty="0">
                    <a:latin typeface="Consolas" panose="020B0609020204030204" pitchFamily="49" charset="0"/>
                    <a:cs typeface="Consolas" panose="020B0609020204030204" pitchFamily="49" charset="0"/>
                  </a:rPr>
                  <a:t> from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𝑝</m:t>
                        </m:r>
                      </m:e>
                      <m:sub>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sub>
                    </m:sSub>
                  </m:oMath>
                </a14:m>
                <a:endParaRPr lang="en-US" sz="2800" dirty="0">
                  <a:latin typeface="Consolas" panose="020B0609020204030204" pitchFamily="49" charset="0"/>
                  <a:cs typeface="Consolas" panose="020B0609020204030204" pitchFamily="49" charset="0"/>
                </a:endParaRPr>
              </a:p>
              <a:p>
                <a:pPr marL="971550" lvl="1" indent="-514350">
                  <a:buFont typeface="+mj-lt"/>
                  <a:buAutoNum type="arabicPeriod"/>
                </a:pPr>
                <a:r>
                  <a:rPr lang="en-US" sz="2800" b="0" dirty="0">
                    <a:cs typeface="Consolas" panose="020B0609020204030204" pitchFamily="49" charset="0"/>
                  </a:rPr>
                  <a:t> </a:t>
                </a:r>
                <a14:m>
                  <m:oMath xmlns:m="http://schemas.openxmlformats.org/officeDocument/2006/math">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m:t>
                    </m:r>
                    <m:r>
                      <a:rPr lang="en-US" sz="2800" b="0" i="1" smtClean="0">
                        <a:latin typeface="Cambria Math" panose="02040503050406030204" pitchFamily="18" charset="0"/>
                        <a:cs typeface="Consolas" panose="020B0609020204030204" pitchFamily="49" charset="0"/>
                      </a:rPr>
                      <m:t>𝑡</m:t>
                    </m:r>
                    <m:r>
                      <a:rPr lang="en-US" sz="2800" b="0" i="1" smtClean="0">
                        <a:latin typeface="Cambria Math" panose="02040503050406030204" pitchFamily="18" charset="0"/>
                        <a:cs typeface="Consolas" panose="020B0609020204030204" pitchFamily="49" charset="0"/>
                      </a:rPr>
                      <m:t>+1</m:t>
                    </m:r>
                  </m:oMath>
                </a14:m>
                <a:endParaRPr lang="en-US" sz="2800" dirty="0">
                  <a:latin typeface="Consolas" panose="020B0609020204030204" pitchFamily="49" charset="0"/>
                  <a:cs typeface="Consolas" panose="020B0609020204030204" pitchFamily="49" charset="0"/>
                </a:endParaRPr>
              </a:p>
              <a:p>
                <a:r>
                  <a:rPr lang="en-US" sz="2800" dirty="0">
                    <a:latin typeface="Consolas" panose="020B0609020204030204" pitchFamily="49" charset="0"/>
                    <a:cs typeface="Consolas" panose="020B0609020204030204" pitchFamily="49" charset="0"/>
                  </a:rPr>
                  <a:t>output </a:t>
                </a:r>
                <a14:m>
                  <m:oMath xmlns:m="http://schemas.openxmlformats.org/officeDocument/2006/math">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1</m:t>
                        </m:r>
                      </m:sub>
                    </m:sSub>
                    <m:r>
                      <a:rPr lang="en-US" sz="2800" b="0" i="1" smtClean="0">
                        <a:latin typeface="Cambria Math" panose="02040503050406030204" pitchFamily="18" charset="0"/>
                        <a:cs typeface="Consolas" panose="020B0609020204030204" pitchFamily="49" charset="0"/>
                      </a:rPr>
                      <m:t>,…, </m:t>
                    </m:r>
                    <m:sSub>
                      <m:sSubPr>
                        <m:ctrlPr>
                          <a:rPr lang="en-US" sz="2800" b="0" i="1" smtClean="0">
                            <a:latin typeface="Cambria Math" panose="02040503050406030204" pitchFamily="18" charset="0"/>
                            <a:cs typeface="Consolas" panose="020B0609020204030204" pitchFamily="49" charset="0"/>
                          </a:rPr>
                        </m:ctrlPr>
                      </m:sSubPr>
                      <m:e>
                        <m:r>
                          <a:rPr lang="en-US" sz="2800" b="0" i="1" smtClean="0">
                            <a:latin typeface="Cambria Math" panose="02040503050406030204" pitchFamily="18" charset="0"/>
                            <a:cs typeface="Consolas" panose="020B0609020204030204" pitchFamily="49" charset="0"/>
                          </a:rPr>
                          <m:t>𝑥</m:t>
                        </m:r>
                      </m:e>
                      <m:sub>
                        <m:r>
                          <a:rPr lang="en-US" sz="2800" b="0" i="1" smtClean="0">
                            <a:latin typeface="Cambria Math" panose="02040503050406030204" pitchFamily="18" charset="0"/>
                            <a:cs typeface="Consolas" panose="020B0609020204030204" pitchFamily="49" charset="0"/>
                          </a:rPr>
                          <m:t>𝑡</m:t>
                        </m:r>
                      </m:sub>
                    </m:sSub>
                  </m:oMath>
                </a14:m>
                <a:endParaRPr lang="en-US" sz="2800" dirty="0">
                  <a:latin typeface="Consolas" panose="020B0609020204030204" pitchFamily="49" charset="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5773133" y="2066827"/>
                <a:ext cx="5580667" cy="2724346"/>
              </a:xfrm>
              <a:prstGeom prst="roundRect">
                <a:avLst/>
              </a:prstGeom>
              <a:blipFill>
                <a:blip r:embed="rId3"/>
                <a:stretch>
                  <a:fillRect/>
                </a:stretch>
              </a:blipFill>
            </p:spPr>
            <p:txBody>
              <a:bodyPr/>
              <a:lstStyle/>
              <a:p>
                <a:r>
                  <a:rPr lang="en-US">
                    <a:noFill/>
                  </a:rPr>
                  <a:t> </a:t>
                </a:r>
              </a:p>
            </p:txBody>
          </p:sp>
        </mc:Fallback>
      </mc:AlternateContent>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8452" y="2599442"/>
            <a:ext cx="1659117" cy="1659117"/>
          </a:xfrm>
          <a:prstGeom prst="rect">
            <a:avLst/>
          </a:prstGeom>
        </p:spPr>
      </p:pic>
      <p:cxnSp>
        <p:nvCxnSpPr>
          <p:cNvPr id="10" name="Straight Arrow Connector 9">
            <a:extLst>
              <a:ext uri="{FF2B5EF4-FFF2-40B4-BE49-F238E27FC236}">
                <a16:creationId xmlns:a16="http://schemas.microsoft.com/office/drawing/2014/main" id="{6D5D3D91-0CF2-290C-411A-414F7E49D22D}"/>
              </a:ext>
            </a:extLst>
          </p:cNvPr>
          <p:cNvCxnSpPr>
            <a:cxnSpLocks/>
            <a:stCxn id="8" idx="3"/>
            <a:endCxn id="4" idx="1"/>
          </p:cNvCxnSpPr>
          <p:nvPr/>
        </p:nvCxnSpPr>
        <p:spPr>
          <a:xfrm flipV="1">
            <a:off x="2657569" y="342900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3367181" y="2905780"/>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3367181" y="2905780"/>
                <a:ext cx="1576394" cy="523220"/>
              </a:xfrm>
              <a:prstGeom prst="rect">
                <a:avLst/>
              </a:prstGeom>
              <a:blipFill>
                <a:blip r:embed="rId6"/>
                <a:stretch>
                  <a:fillRect l="-7937" t="-11628" b="-2790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2657569" y="3805139"/>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C981C52-B502-0B3E-B38B-CA5BC307A475}"/>
                  </a:ext>
                </a:extLst>
              </p:cNvPr>
              <p:cNvSpPr txBox="1"/>
              <p:nvPr/>
            </p:nvSpPr>
            <p:spPr>
              <a:xfrm>
                <a:off x="3367181" y="3919668"/>
                <a:ext cx="2125390" cy="523220"/>
              </a:xfrm>
              <a:prstGeom prst="rect">
                <a:avLst/>
              </a:prstGeom>
              <a:noFill/>
            </p:spPr>
            <p:txBody>
              <a:bodyPr wrap="none" rtlCol="0">
                <a:spAutoFit/>
              </a:bodyPr>
              <a:lstStyle/>
              <a:p>
                <a:r>
                  <a:rPr lang="en-US" sz="2800" b="0" dirty="0"/>
                  <a:t>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3" name="TextBox 2">
                <a:extLst>
                  <a:ext uri="{FF2B5EF4-FFF2-40B4-BE49-F238E27FC236}">
                    <a16:creationId xmlns:a16="http://schemas.microsoft.com/office/drawing/2014/main" id="{7C981C52-B502-0B3E-B38B-CA5BC307A475}"/>
                  </a:ext>
                </a:extLst>
              </p:cNvPr>
              <p:cNvSpPr txBox="1">
                <a:spLocks noRot="1" noChangeAspect="1" noMove="1" noResize="1" noEditPoints="1" noAdjustHandles="1" noChangeArrowheads="1" noChangeShapeType="1" noTextEdit="1"/>
              </p:cNvSpPr>
              <p:nvPr/>
            </p:nvSpPr>
            <p:spPr>
              <a:xfrm>
                <a:off x="3367181" y="3919668"/>
                <a:ext cx="2125390" cy="523220"/>
              </a:xfrm>
              <a:prstGeom prst="rect">
                <a:avLst/>
              </a:prstGeom>
              <a:blipFill>
                <a:blip r:embed="rId7"/>
                <a:stretch>
                  <a:fillRect l="-5917" t="-11905" b="-30952"/>
                </a:stretch>
              </a:blipFill>
            </p:spPr>
            <p:txBody>
              <a:bodyPr/>
              <a:lstStyle/>
              <a:p>
                <a:r>
                  <a:rPr lang="en-US">
                    <a:noFill/>
                  </a:rPr>
                  <a:t> </a:t>
                </a:r>
              </a:p>
            </p:txBody>
          </p:sp>
        </mc:Fallback>
      </mc:AlternateContent>
      <p:sp>
        <p:nvSpPr>
          <p:cNvPr id="5" name="Frame 4">
            <a:extLst>
              <a:ext uri="{FF2B5EF4-FFF2-40B4-BE49-F238E27FC236}">
                <a16:creationId xmlns:a16="http://schemas.microsoft.com/office/drawing/2014/main" id="{39E89A81-3235-1DC4-DDF5-55AA4B3F9809}"/>
              </a:ext>
            </a:extLst>
          </p:cNvPr>
          <p:cNvSpPr/>
          <p:nvPr/>
        </p:nvSpPr>
        <p:spPr>
          <a:xfrm>
            <a:off x="6301946" y="3089188"/>
            <a:ext cx="4728519" cy="510747"/>
          </a:xfrm>
          <a:prstGeom prst="fram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wn Arrow Callout 5">
            <a:extLst>
              <a:ext uri="{FF2B5EF4-FFF2-40B4-BE49-F238E27FC236}">
                <a16:creationId xmlns:a16="http://schemas.microsoft.com/office/drawing/2014/main" id="{8C4BE0E8-8983-B646-A962-3F39464F4333}"/>
              </a:ext>
            </a:extLst>
          </p:cNvPr>
          <p:cNvSpPr/>
          <p:nvPr/>
        </p:nvSpPr>
        <p:spPr>
          <a:xfrm>
            <a:off x="6521823" y="1029050"/>
            <a:ext cx="1653988" cy="1737800"/>
          </a:xfrm>
          <a:prstGeom prst="downArrowCallout">
            <a:avLst>
              <a:gd name="adj1" fmla="val 9615"/>
              <a:gd name="adj2" fmla="val 25000"/>
              <a:gd name="adj3" fmla="val 24023"/>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likelihood of each token</a:t>
            </a:r>
          </a:p>
        </p:txBody>
      </p:sp>
      <p:sp>
        <p:nvSpPr>
          <p:cNvPr id="11" name="Up Arrow Callout 10">
            <a:extLst>
              <a:ext uri="{FF2B5EF4-FFF2-40B4-BE49-F238E27FC236}">
                <a16:creationId xmlns:a16="http://schemas.microsoft.com/office/drawing/2014/main" id="{F36761C5-94CB-D05E-88EA-4C0CA34A1B67}"/>
              </a:ext>
            </a:extLst>
          </p:cNvPr>
          <p:cNvSpPr/>
          <p:nvPr/>
        </p:nvSpPr>
        <p:spPr>
          <a:xfrm>
            <a:off x="7529645" y="3102318"/>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Neural network</a:t>
            </a:r>
          </a:p>
        </p:txBody>
      </p:sp>
    </p:spTree>
    <p:extLst>
      <p:ext uri="{BB962C8B-B14F-4D97-AF65-F5344CB8AC3E}">
        <p14:creationId xmlns:p14="http://schemas.microsoft.com/office/powerpoint/2010/main" val="42721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43610-8A35-F564-B94A-DDAD387A30F9}"/>
              </a:ext>
            </a:extLst>
          </p:cNvPr>
          <p:cNvSpPr>
            <a:spLocks noGrp="1"/>
          </p:cNvSpPr>
          <p:nvPr>
            <p:ph type="title"/>
          </p:nvPr>
        </p:nvSpPr>
        <p:spPr/>
        <p:txBody>
          <a:bodyPr/>
          <a:lstStyle/>
          <a:p>
            <a:r>
              <a:rPr lang="en-US" dirty="0"/>
              <a:t>Large language models (LLMs)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0E780B-5296-20CB-1385-B4BAD77B537B}"/>
                  </a:ext>
                </a:extLst>
              </p:cNvPr>
              <p:cNvSpPr txBox="1"/>
              <p:nvPr/>
            </p:nvSpPr>
            <p:spPr>
              <a:xfrm>
                <a:off x="2542424" y="4748380"/>
                <a:ext cx="1372171" cy="954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𝑝</m:t>
                          </m:r>
                        </m:e>
                        <m:sub>
                          <m:r>
                            <a:rPr lang="en-US" sz="2800" i="1">
                              <a:latin typeface="Cambria Math" panose="02040503050406030204" pitchFamily="18" charset="0"/>
                            </a:rPr>
                            <m:t>𝑡</m:t>
                          </m:r>
                          <m:r>
                            <a:rPr lang="en-US" sz="2800" i="1">
                              <a:latin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a:p>
                <a:endParaRPr lang="en-US" sz="2800" dirty="0"/>
              </a:p>
            </p:txBody>
          </p:sp>
        </mc:Choice>
        <mc:Fallback xmlns="">
          <p:sp>
            <p:nvSpPr>
              <p:cNvPr id="3" name="TextBox 2">
                <a:extLst>
                  <a:ext uri="{FF2B5EF4-FFF2-40B4-BE49-F238E27FC236}">
                    <a16:creationId xmlns:a16="http://schemas.microsoft.com/office/drawing/2014/main" id="{990E780B-5296-20CB-1385-B4BAD77B537B}"/>
                  </a:ext>
                </a:extLst>
              </p:cNvPr>
              <p:cNvSpPr txBox="1">
                <a:spLocks noRot="1" noChangeAspect="1" noMove="1" noResize="1" noEditPoints="1" noAdjustHandles="1" noChangeArrowheads="1" noChangeShapeType="1" noTextEdit="1"/>
              </p:cNvSpPr>
              <p:nvPr/>
            </p:nvSpPr>
            <p:spPr>
              <a:xfrm>
                <a:off x="2542424" y="4748380"/>
                <a:ext cx="1372171" cy="954107"/>
              </a:xfrm>
              <a:prstGeom prst="rect">
                <a:avLst/>
              </a:prstGeom>
              <a:blipFill>
                <a:blip r:embed="rId2"/>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00E4651-64ED-7EC0-2500-C493C29787A4}"/>
              </a:ext>
            </a:extLst>
          </p:cNvPr>
          <p:cNvSpPr txBox="1"/>
          <p:nvPr/>
        </p:nvSpPr>
        <p:spPr>
          <a:xfrm>
            <a:off x="1479729" y="1873012"/>
            <a:ext cx="7316555" cy="523220"/>
          </a:xfrm>
          <a:prstGeom prst="rect">
            <a:avLst/>
          </a:prstGeom>
          <a:noFill/>
        </p:spPr>
        <p:txBody>
          <a:bodyPr wrap="none" rtlCol="0">
            <a:spAutoFit/>
          </a:bodyPr>
          <a:lstStyle/>
          <a:p>
            <a:r>
              <a:rPr lang="en-US" sz="2800" b="0" dirty="0"/>
              <a:t>Text output so far: “As a large language model, I ’’</a:t>
            </a:r>
            <a:endParaRPr lang="en-US" sz="2800" dirty="0"/>
          </a:p>
        </p:txBody>
      </p:sp>
      <p:sp>
        <p:nvSpPr>
          <p:cNvPr id="5" name="TextBox 4">
            <a:extLst>
              <a:ext uri="{FF2B5EF4-FFF2-40B4-BE49-F238E27FC236}">
                <a16:creationId xmlns:a16="http://schemas.microsoft.com/office/drawing/2014/main" id="{7080A3DB-7117-D132-E63A-36D3C7BEC0B9}"/>
              </a:ext>
            </a:extLst>
          </p:cNvPr>
          <p:cNvSpPr txBox="1"/>
          <p:nvPr/>
        </p:nvSpPr>
        <p:spPr>
          <a:xfrm>
            <a:off x="4699966" y="3726276"/>
            <a:ext cx="4096318" cy="2246769"/>
          </a:xfrm>
          <a:prstGeom prst="rect">
            <a:avLst/>
          </a:prstGeom>
          <a:noFill/>
        </p:spPr>
        <p:txBody>
          <a:bodyPr wrap="square" rtlCol="0">
            <a:spAutoFit/>
          </a:bodyPr>
          <a:lstStyle/>
          <a:p>
            <a:r>
              <a:rPr lang="en-US" sz="2800" dirty="0"/>
              <a:t>“cannot”: 75%</a:t>
            </a:r>
          </a:p>
          <a:p>
            <a:r>
              <a:rPr lang="en-US" sz="2800" dirty="0"/>
              <a:t>“can”: 10%</a:t>
            </a:r>
          </a:p>
          <a:p>
            <a:r>
              <a:rPr lang="en-US" sz="2800" dirty="0"/>
              <a:t>“am”: 8%</a:t>
            </a:r>
          </a:p>
          <a:p>
            <a:r>
              <a:rPr lang="en-US" sz="2800" dirty="0"/>
              <a:t>“do”: 3%</a:t>
            </a:r>
          </a:p>
          <a:p>
            <a:r>
              <a:rPr lang="en-US" sz="2800" dirty="0"/>
              <a:t>       …</a:t>
            </a:r>
          </a:p>
        </p:txBody>
      </p:sp>
      <p:sp>
        <p:nvSpPr>
          <p:cNvPr id="6" name="Down Arrow Callout 5">
            <a:extLst>
              <a:ext uri="{FF2B5EF4-FFF2-40B4-BE49-F238E27FC236}">
                <a16:creationId xmlns:a16="http://schemas.microsoft.com/office/drawing/2014/main" id="{80298D4F-57BC-95D2-17E6-6EF2A4AE14DC}"/>
              </a:ext>
            </a:extLst>
          </p:cNvPr>
          <p:cNvSpPr/>
          <p:nvPr/>
        </p:nvSpPr>
        <p:spPr>
          <a:xfrm>
            <a:off x="2260607" y="3111860"/>
            <a:ext cx="1653988" cy="1737800"/>
          </a:xfrm>
          <a:prstGeom prst="downArrowCallout">
            <a:avLst>
              <a:gd name="adj1" fmla="val 9615"/>
              <a:gd name="adj2" fmla="val 25000"/>
              <a:gd name="adj3" fmla="val 24023"/>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likelihood of each token</a:t>
            </a:r>
          </a:p>
        </p:txBody>
      </p:sp>
      <p:grpSp>
        <p:nvGrpSpPr>
          <p:cNvPr id="7" name="Group 6">
            <a:extLst>
              <a:ext uri="{FF2B5EF4-FFF2-40B4-BE49-F238E27FC236}">
                <a16:creationId xmlns:a16="http://schemas.microsoft.com/office/drawing/2014/main" id="{53B8D32D-CEF9-68FF-DE5E-2B2427565B50}"/>
              </a:ext>
            </a:extLst>
          </p:cNvPr>
          <p:cNvGrpSpPr/>
          <p:nvPr/>
        </p:nvGrpSpPr>
        <p:grpSpPr>
          <a:xfrm>
            <a:off x="425824" y="1390915"/>
            <a:ext cx="11340351" cy="2010634"/>
            <a:chOff x="1398909" y="2707327"/>
            <a:chExt cx="9111640" cy="2010634"/>
          </a:xfrm>
        </p:grpSpPr>
        <p:sp>
          <p:nvSpPr>
            <p:cNvPr id="8" name="Rounded Rectangle 7">
              <a:extLst>
                <a:ext uri="{FF2B5EF4-FFF2-40B4-BE49-F238E27FC236}">
                  <a16:creationId xmlns:a16="http://schemas.microsoft.com/office/drawing/2014/main" id="{F453071D-46E1-2936-4097-0449DC662EEA}"/>
                </a:ext>
              </a:extLst>
            </p:cNvPr>
            <p:cNvSpPr/>
            <p:nvPr/>
          </p:nvSpPr>
          <p:spPr>
            <a:xfrm>
              <a:off x="1681450" y="2707327"/>
              <a:ext cx="8829099" cy="20106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r"/>
              <a:r>
                <a:rPr lang="en-US" sz="4000" dirty="0">
                  <a:cs typeface="Consolas" panose="020B0609020204030204" pitchFamily="49" charset="0"/>
                </a:rPr>
                <a:t>Favor certain words according to a secret rule</a:t>
              </a:r>
            </a:p>
          </p:txBody>
        </p:sp>
        <p:pic>
          <p:nvPicPr>
            <p:cNvPr id="9" name="Graphic 8" descr="Lightbulb with solid fill">
              <a:extLst>
                <a:ext uri="{FF2B5EF4-FFF2-40B4-BE49-F238E27FC236}">
                  <a16:creationId xmlns:a16="http://schemas.microsoft.com/office/drawing/2014/main" id="{FAA8DDBA-42B1-EC3C-7C43-F79D15CE33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8909" y="2769334"/>
              <a:ext cx="1661230" cy="1948626"/>
            </a:xfrm>
            <a:prstGeom prst="rect">
              <a:avLst/>
            </a:prstGeom>
          </p:spPr>
        </p:pic>
      </p:grpSp>
    </p:spTree>
    <p:extLst>
      <p:ext uri="{BB962C8B-B14F-4D97-AF65-F5344CB8AC3E}">
        <p14:creationId xmlns:p14="http://schemas.microsoft.com/office/powerpoint/2010/main" val="312056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Watermarking LLMs</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6893721" y="2043952"/>
                <a:ext cx="3218467" cy="1659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m:oMathPara>
                </a14:m>
                <a:endParaRPr lang="en-US" sz="4400" dirty="0">
                  <a:cs typeface="Consolas" panose="020B0609020204030204" pitchFamily="49" charset="0"/>
                </a:endParaRP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893721" y="2043952"/>
                <a:ext cx="3218467" cy="1659118"/>
              </a:xfrm>
              <a:prstGeom prst="roundRect">
                <a:avLst/>
              </a:prstGeom>
              <a:blipFill>
                <a:blip r:embed="rId2"/>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a:off x="3778157" y="2640105"/>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87769" y="2116884"/>
                <a:ext cx="1576394" cy="523220"/>
              </a:xfrm>
              <a:prstGeom prst="rect">
                <a:avLst/>
              </a:prstGeom>
              <a:noFill/>
            </p:spPr>
            <p:txBody>
              <a:bodyPr wrap="none" rtlCol="0">
                <a:spAutoFit/>
              </a:bodyPr>
              <a:lstStyle/>
              <a:p>
                <a:r>
                  <a:rPr lang="en-US" sz="2800" b="0" dirty="0"/>
                  <a:t>Prompt </a:t>
                </a:r>
                <a14:m>
                  <m:oMath xmlns:m="http://schemas.openxmlformats.org/officeDocument/2006/math">
                    <m:r>
                      <a:rPr lang="en-US" sz="2800" b="0" i="1" smtClean="0">
                        <a:latin typeface="Cambria Math" panose="02040503050406030204" pitchFamily="18" charset="0"/>
                      </a:rPr>
                      <m:t>𝜋</m:t>
                    </m:r>
                  </m:oMath>
                </a14:m>
                <a:endParaRPr lang="en-US" sz="28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87769" y="2116884"/>
                <a:ext cx="1576394" cy="523220"/>
              </a:xfrm>
              <a:prstGeom prst="rect">
                <a:avLst/>
              </a:prstGeom>
              <a:blipFill>
                <a:blip r:embed="rId5"/>
                <a:stretch>
                  <a:fillRect l="-8000" t="-11905" b="-3095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778157" y="3016243"/>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4271317" y="3066300"/>
                <a:ext cx="2461177" cy="954107"/>
              </a:xfrm>
              <a:prstGeom prst="rect">
                <a:avLst/>
              </a:prstGeom>
              <a:noFill/>
            </p:spPr>
            <p:txBody>
              <a:bodyPr wrap="square" rtlCol="0">
                <a:spAutoFit/>
              </a:bodyPr>
              <a:lstStyle/>
              <a:p>
                <a:r>
                  <a:rPr lang="en-US" sz="2800" dirty="0"/>
                  <a:t>Watermarked t</a:t>
                </a:r>
                <a:r>
                  <a:rPr lang="en-US" sz="2800" b="0" dirty="0"/>
                  <a: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4271317" y="3066300"/>
                <a:ext cx="2461177" cy="954107"/>
              </a:xfrm>
              <a:prstGeom prst="rect">
                <a:avLst/>
              </a:prstGeom>
              <a:blipFill>
                <a:blip r:embed="rId6"/>
                <a:stretch>
                  <a:fillRect l="-5155" t="-6579" b="-17105"/>
                </a:stretch>
              </a:blipFill>
            </p:spPr>
            <p:txBody>
              <a:bodyPr/>
              <a:lstStyle/>
              <a:p>
                <a:r>
                  <a:rPr lang="en-US">
                    <a:noFill/>
                  </a:rPr>
                  <a:t> </a:t>
                </a:r>
              </a:p>
            </p:txBody>
          </p:sp>
        </mc:Fallback>
      </mc:AlternateContent>
      <p:pic>
        <p:nvPicPr>
          <p:cNvPr id="9" name="Graphic 8" descr="Professor female with solid fill">
            <a:extLst>
              <a:ext uri="{FF2B5EF4-FFF2-40B4-BE49-F238E27FC236}">
                <a16:creationId xmlns:a16="http://schemas.microsoft.com/office/drawing/2014/main" id="{45620AF3-3F40-BEB7-508B-63B8A7AAAB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9040" y="4547210"/>
            <a:ext cx="1659117" cy="1659117"/>
          </a:xfrm>
          <a:prstGeom prst="rect">
            <a:avLst/>
          </a:prstGeom>
        </p:spPr>
      </p:pic>
      <mc:AlternateContent xmlns:mc="http://schemas.openxmlformats.org/markup-compatibility/2006" xmlns:a14="http://schemas.microsoft.com/office/drawing/2010/main">
        <mc:Choice Requires="a14">
          <p:sp>
            <p:nvSpPr>
              <p:cNvPr id="18" name="Rounded Rectangle 17">
                <a:extLst>
                  <a:ext uri="{FF2B5EF4-FFF2-40B4-BE49-F238E27FC236}">
                    <a16:creationId xmlns:a16="http://schemas.microsoft.com/office/drawing/2014/main" id="{3269BDDA-35D4-F113-F848-A79C3804D5FE}"/>
                  </a:ext>
                </a:extLst>
              </p:cNvPr>
              <p:cNvSpPr/>
              <p:nvPr/>
            </p:nvSpPr>
            <p:spPr>
              <a:xfrm>
                <a:off x="6893721" y="4547210"/>
                <a:ext cx="3218467" cy="16591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cs typeface="Consolas" panose="020B0609020204030204" pitchFamily="49" charset="0"/>
                        </a:rPr>
                        <m:t>𝐷𝑒𝑡𝑒𝑐</m:t>
                      </m:r>
                      <m:sSub>
                        <m:sSubPr>
                          <m:ctrlPr>
                            <a:rPr lang="en-US" sz="4400" b="0" i="1" smtClean="0">
                              <a:latin typeface="Cambria Math" panose="02040503050406030204" pitchFamily="18" charset="0"/>
                              <a:cs typeface="Consolas" panose="020B0609020204030204" pitchFamily="49" charset="0"/>
                            </a:rPr>
                          </m:ctrlPr>
                        </m:sSub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Sub>
                    </m:oMath>
                  </m:oMathPara>
                </a14:m>
                <a:endParaRPr lang="en-US" sz="4400" dirty="0">
                  <a:cs typeface="Consolas" panose="020B0609020204030204" pitchFamily="49" charset="0"/>
                </a:endParaRPr>
              </a:p>
            </p:txBody>
          </p:sp>
        </mc:Choice>
        <mc:Fallback xmlns="">
          <p:sp>
            <p:nvSpPr>
              <p:cNvPr id="18" name="Rounded Rectangle 17">
                <a:extLst>
                  <a:ext uri="{FF2B5EF4-FFF2-40B4-BE49-F238E27FC236}">
                    <a16:creationId xmlns:a16="http://schemas.microsoft.com/office/drawing/2014/main" id="{3269BDDA-35D4-F113-F848-A79C3804D5FE}"/>
                  </a:ext>
                </a:extLst>
              </p:cNvPr>
              <p:cNvSpPr>
                <a:spLocks noRot="1" noChangeAspect="1" noMove="1" noResize="1" noEditPoints="1" noAdjustHandles="1" noChangeArrowheads="1" noChangeShapeType="1" noTextEdit="1"/>
              </p:cNvSpPr>
              <p:nvPr/>
            </p:nvSpPr>
            <p:spPr>
              <a:xfrm>
                <a:off x="6893721" y="4547210"/>
                <a:ext cx="3218467" cy="1659118"/>
              </a:xfrm>
              <a:prstGeom prst="roundRect">
                <a:avLst/>
              </a:prstGeom>
              <a:blipFill>
                <a:blip r:embed="rId9"/>
                <a:stretch>
                  <a:fillRect/>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65C98CE7-4B59-04D5-BA7F-E2A694C158DD}"/>
              </a:ext>
            </a:extLst>
          </p:cNvPr>
          <p:cNvCxnSpPr>
            <a:cxnSpLocks/>
          </p:cNvCxnSpPr>
          <p:nvPr/>
        </p:nvCxnSpPr>
        <p:spPr>
          <a:xfrm flipV="1">
            <a:off x="3778157" y="51624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7915314F-51A8-82BA-0EA0-3A6C9288885E}"/>
              </a:ext>
            </a:extLst>
          </p:cNvPr>
          <p:cNvCxnSpPr>
            <a:cxnSpLocks/>
          </p:cNvCxnSpPr>
          <p:nvPr/>
        </p:nvCxnSpPr>
        <p:spPr>
          <a:xfrm flipH="1">
            <a:off x="3778157" y="5538564"/>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25E6EE-E17F-2D71-F5D8-6A15A4F2B1B9}"/>
                  </a:ext>
                </a:extLst>
              </p:cNvPr>
              <p:cNvSpPr txBox="1"/>
              <p:nvPr/>
            </p:nvSpPr>
            <p:spPr>
              <a:xfrm>
                <a:off x="4082921" y="4609191"/>
                <a:ext cx="2353738" cy="523220"/>
              </a:xfrm>
              <a:prstGeom prst="rect">
                <a:avLst/>
              </a:prstGeom>
              <a:noFill/>
            </p:spPr>
            <p:txBody>
              <a:bodyPr wrap="square" rtlCol="0">
                <a:spAutoFit/>
              </a:bodyPr>
              <a:lstStyle/>
              <a:p>
                <a:r>
                  <a:rPr lang="en-US" sz="2800" dirty="0"/>
                  <a:t>T</a:t>
                </a:r>
                <a:r>
                  <a:rPr lang="en-US" sz="2800" b="0" dirty="0"/>
                  <a:t>ext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endParaRPr lang="en-US" sz="2800" dirty="0"/>
              </a:p>
            </p:txBody>
          </p:sp>
        </mc:Choice>
        <mc:Fallback xmlns="">
          <p:sp>
            <p:nvSpPr>
              <p:cNvPr id="22" name="TextBox 21">
                <a:extLst>
                  <a:ext uri="{FF2B5EF4-FFF2-40B4-BE49-F238E27FC236}">
                    <a16:creationId xmlns:a16="http://schemas.microsoft.com/office/drawing/2014/main" id="{CB25E6EE-E17F-2D71-F5D8-6A15A4F2B1B9}"/>
                  </a:ext>
                </a:extLst>
              </p:cNvPr>
              <p:cNvSpPr txBox="1">
                <a:spLocks noRot="1" noChangeAspect="1" noMove="1" noResize="1" noEditPoints="1" noAdjustHandles="1" noChangeArrowheads="1" noChangeShapeType="1" noTextEdit="1"/>
              </p:cNvSpPr>
              <p:nvPr/>
            </p:nvSpPr>
            <p:spPr>
              <a:xfrm>
                <a:off x="4082921" y="4609191"/>
                <a:ext cx="2353738" cy="523220"/>
              </a:xfrm>
              <a:prstGeom prst="rect">
                <a:avLst/>
              </a:prstGeom>
              <a:blipFill>
                <a:blip r:embed="rId10"/>
                <a:stretch>
                  <a:fillRect l="-5376" t="-11628" b="-27907"/>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2DC050B6-60AA-7E76-4D81-5C4BDF619A94}"/>
              </a:ext>
            </a:extLst>
          </p:cNvPr>
          <p:cNvSpPr txBox="1"/>
          <p:nvPr/>
        </p:nvSpPr>
        <p:spPr>
          <a:xfrm>
            <a:off x="4253250" y="5538564"/>
            <a:ext cx="2013079" cy="523220"/>
          </a:xfrm>
          <a:prstGeom prst="rect">
            <a:avLst/>
          </a:prstGeom>
          <a:noFill/>
        </p:spPr>
        <p:txBody>
          <a:bodyPr wrap="square" rtlCol="0">
            <a:spAutoFit/>
          </a:bodyPr>
          <a:lstStyle/>
          <a:p>
            <a:r>
              <a:rPr lang="en-US" sz="2800" dirty="0"/>
              <a:t>True/False</a:t>
            </a:r>
          </a:p>
        </p:txBody>
      </p:sp>
      <p:pic>
        <p:nvPicPr>
          <p:cNvPr id="15" name="Graphic 14" descr="Man with solid fill">
            <a:extLst>
              <a:ext uri="{FF2B5EF4-FFF2-40B4-BE49-F238E27FC236}">
                <a16:creationId xmlns:a16="http://schemas.microsoft.com/office/drawing/2014/main" id="{13C23558-2727-2B45-BEA6-3C2AB600248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119040" y="1810546"/>
            <a:ext cx="1659117" cy="1659117"/>
          </a:xfrm>
          <a:prstGeom prst="rect">
            <a:avLst/>
          </a:prstGeom>
        </p:spPr>
      </p:pic>
      <p:sp>
        <p:nvSpPr>
          <p:cNvPr id="3" name="Up Arrow Callout 2">
            <a:extLst>
              <a:ext uri="{FF2B5EF4-FFF2-40B4-BE49-F238E27FC236}">
                <a16:creationId xmlns:a16="http://schemas.microsoft.com/office/drawing/2014/main" id="{98E18A68-3711-4716-4F6E-0140AFCF749E}"/>
              </a:ext>
            </a:extLst>
          </p:cNvPr>
          <p:cNvSpPr/>
          <p:nvPr/>
        </p:nvSpPr>
        <p:spPr>
          <a:xfrm>
            <a:off x="8052159" y="3277032"/>
            <a:ext cx="1632858" cy="1885393"/>
          </a:xfrm>
          <a:prstGeom prst="upArrowCallout">
            <a:avLst>
              <a:gd name="adj1" fmla="val 9000"/>
              <a:gd name="adj2" fmla="val 25000"/>
              <a:gd name="adj3" fmla="val 25000"/>
              <a:gd name="adj4" fmla="val 6497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Secret key</a:t>
            </a:r>
          </a:p>
          <a:p>
            <a:pPr algn="ctr"/>
            <a:r>
              <a:rPr lang="en-US" dirty="0"/>
              <a:t>= </a:t>
            </a:r>
          </a:p>
          <a:p>
            <a:pPr algn="ctr"/>
            <a:r>
              <a:rPr lang="en-US" dirty="0"/>
              <a:t>Secret rule</a:t>
            </a:r>
          </a:p>
        </p:txBody>
      </p:sp>
    </p:spTree>
    <p:extLst>
      <p:ext uri="{BB962C8B-B14F-4D97-AF65-F5344CB8AC3E}">
        <p14:creationId xmlns:p14="http://schemas.microsoft.com/office/powerpoint/2010/main" val="35375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E14-317F-264F-17E5-472EA7F4181E}"/>
              </a:ext>
            </a:extLst>
          </p:cNvPr>
          <p:cNvSpPr>
            <a:spLocks noGrp="1"/>
          </p:cNvSpPr>
          <p:nvPr>
            <p:ph type="title"/>
          </p:nvPr>
        </p:nvSpPr>
        <p:spPr/>
        <p:txBody>
          <a:bodyPr/>
          <a:lstStyle/>
          <a:p>
            <a:r>
              <a:rPr lang="en-US" dirty="0"/>
              <a:t>Simple watermarking scheme</a:t>
            </a:r>
          </a:p>
        </p:txBody>
      </p:sp>
      <p:sp>
        <p:nvSpPr>
          <p:cNvPr id="3" name="Content Placeholder 2">
            <a:extLst>
              <a:ext uri="{FF2B5EF4-FFF2-40B4-BE49-F238E27FC236}">
                <a16:creationId xmlns:a16="http://schemas.microsoft.com/office/drawing/2014/main" id="{BEA81FB5-F50F-0DCC-54EF-0385268B6C66}"/>
              </a:ext>
            </a:extLst>
          </p:cNvPr>
          <p:cNvSpPr>
            <a:spLocks noGrp="1"/>
          </p:cNvSpPr>
          <p:nvPr>
            <p:ph idx="1"/>
          </p:nvPr>
        </p:nvSpPr>
        <p:spPr>
          <a:xfrm>
            <a:off x="838200" y="1825624"/>
            <a:ext cx="10515600" cy="4797598"/>
          </a:xfrm>
        </p:spPr>
        <p:txBody>
          <a:bodyPr>
            <a:normAutofit/>
          </a:bodyPr>
          <a:lstStyle/>
          <a:p>
            <a:r>
              <a:rPr lang="en-US" dirty="0"/>
              <a:t>Randomly partition dictionary into </a:t>
            </a:r>
            <a:r>
              <a:rPr lang="en-US" dirty="0">
                <a:highlight>
                  <a:srgbClr val="FF0000"/>
                </a:highlight>
              </a:rPr>
              <a:t>red</a:t>
            </a:r>
            <a:r>
              <a:rPr lang="en-US" dirty="0"/>
              <a:t> or </a:t>
            </a:r>
            <a:r>
              <a:rPr lang="en-US" dirty="0">
                <a:highlight>
                  <a:srgbClr val="00FF00"/>
                </a:highlight>
              </a:rPr>
              <a:t>green</a:t>
            </a:r>
            <a:r>
              <a:rPr lang="en-US" dirty="0"/>
              <a:t> tokens:</a:t>
            </a:r>
          </a:p>
          <a:p>
            <a:pPr marL="0" indent="0">
              <a:buNone/>
            </a:pPr>
            <a:r>
              <a:rPr lang="en-US" dirty="0"/>
              <a:t>          </a:t>
            </a:r>
            <a:r>
              <a:rPr lang="en-US" sz="2800" dirty="0"/>
              <a:t>Dictionary = {</a:t>
            </a:r>
            <a:r>
              <a:rPr lang="en-US" sz="2800" dirty="0">
                <a:highlight>
                  <a:srgbClr val="00FF00"/>
                </a:highlight>
              </a:rPr>
              <a:t>Apple</a:t>
            </a:r>
            <a:r>
              <a:rPr lang="en-US" sz="2800" dirty="0"/>
              <a:t>, </a:t>
            </a:r>
            <a:r>
              <a:rPr lang="en-US" sz="2800" dirty="0">
                <a:highlight>
                  <a:srgbClr val="00FF00"/>
                </a:highlight>
              </a:rPr>
              <a:t>Alphabet</a:t>
            </a:r>
            <a:r>
              <a:rPr lang="en-US" sz="2800" dirty="0"/>
              <a:t>, </a:t>
            </a:r>
            <a:r>
              <a:rPr lang="en-US" sz="2800" dirty="0">
                <a:highlight>
                  <a:srgbClr val="FF0000"/>
                </a:highlight>
              </a:rPr>
              <a:t>Arugula</a:t>
            </a:r>
            <a:r>
              <a:rPr lang="en-US" sz="2800" dirty="0"/>
              <a:t>, </a:t>
            </a:r>
            <a:r>
              <a:rPr lang="en-US" sz="2800" dirty="0">
                <a:highlight>
                  <a:srgbClr val="FF0000"/>
                </a:highlight>
              </a:rPr>
              <a:t>Banana</a:t>
            </a:r>
            <a:r>
              <a:rPr lang="en-US" sz="2800" dirty="0"/>
              <a:t>, </a:t>
            </a:r>
            <a:r>
              <a:rPr lang="en-US" sz="2800" dirty="0">
                <a:highlight>
                  <a:srgbClr val="00FF00"/>
                </a:highlight>
              </a:rPr>
              <a:t>Bagel</a:t>
            </a:r>
            <a:r>
              <a:rPr lang="en-US" sz="2800" dirty="0"/>
              <a:t>, </a:t>
            </a:r>
            <a:r>
              <a:rPr lang="en-US" sz="2800" dirty="0">
                <a:highlight>
                  <a:srgbClr val="FF0000"/>
                </a:highlight>
              </a:rPr>
              <a:t>Canada</a:t>
            </a:r>
            <a:r>
              <a:rPr lang="en-US" sz="2800" dirty="0"/>
              <a:t>, …}</a:t>
            </a:r>
          </a:p>
          <a:p>
            <a:r>
              <a:rPr lang="en-US" dirty="0"/>
              <a:t>Increase the probabilities of words in the green list</a:t>
            </a:r>
          </a:p>
          <a:p>
            <a:r>
              <a:rPr lang="en-US" dirty="0"/>
              <a:t>Detection is easy with the secret key (= red/green partition)</a:t>
            </a:r>
          </a:p>
          <a:p>
            <a:r>
              <a:rPr lang="en-US" b="1" dirty="0"/>
              <a:t>Problem: </a:t>
            </a:r>
            <a:r>
              <a:rPr lang="en-US" dirty="0"/>
              <a:t>Now our model prefers not to talk about bananas.</a:t>
            </a:r>
          </a:p>
          <a:p>
            <a:r>
              <a:rPr lang="en-US" b="1" dirty="0"/>
              <a:t>Problem: </a:t>
            </a:r>
            <a:r>
              <a:rPr lang="en-US" dirty="0"/>
              <a:t>If you talk about bagels too much, you might be falsely accused.</a:t>
            </a:r>
          </a:p>
          <a:p>
            <a:r>
              <a:rPr lang="en-US" b="1" dirty="0"/>
              <a:t>Question: </a:t>
            </a:r>
            <a:r>
              <a:rPr lang="en-US" dirty="0"/>
              <a:t>When is the watermark detectable?</a:t>
            </a:r>
          </a:p>
        </p:txBody>
      </p:sp>
    </p:spTree>
    <p:extLst>
      <p:ext uri="{BB962C8B-B14F-4D97-AF65-F5344CB8AC3E}">
        <p14:creationId xmlns:p14="http://schemas.microsoft.com/office/powerpoint/2010/main" val="415440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fontScale="90000"/>
          </a:bodyPr>
          <a:lstStyle/>
          <a:p>
            <a:pPr algn="l"/>
            <a:r>
              <a:rPr lang="en-US" dirty="0"/>
              <a:t>Desired properties of watermarks</a:t>
            </a:r>
          </a:p>
        </p:txBody>
      </p:sp>
    </p:spTree>
    <p:extLst>
      <p:ext uri="{BB962C8B-B14F-4D97-AF65-F5344CB8AC3E}">
        <p14:creationId xmlns:p14="http://schemas.microsoft.com/office/powerpoint/2010/main" val="663801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5E14-317F-264F-17E5-472EA7F4181E}"/>
              </a:ext>
            </a:extLst>
          </p:cNvPr>
          <p:cNvSpPr>
            <a:spLocks noGrp="1"/>
          </p:cNvSpPr>
          <p:nvPr>
            <p:ph type="title"/>
          </p:nvPr>
        </p:nvSpPr>
        <p:spPr/>
        <p:txBody>
          <a:bodyPr/>
          <a:lstStyle/>
          <a:p>
            <a:r>
              <a:rPr lang="en-US" dirty="0"/>
              <a:t>Properties of watermarks</a:t>
            </a:r>
          </a:p>
        </p:txBody>
      </p:sp>
      <p:sp>
        <p:nvSpPr>
          <p:cNvPr id="3" name="Content Placeholder 2">
            <a:extLst>
              <a:ext uri="{FF2B5EF4-FFF2-40B4-BE49-F238E27FC236}">
                <a16:creationId xmlns:a16="http://schemas.microsoft.com/office/drawing/2014/main" id="{BEA81FB5-F50F-0DCC-54EF-0385268B6C66}"/>
              </a:ext>
            </a:extLst>
          </p:cNvPr>
          <p:cNvSpPr>
            <a:spLocks noGrp="1"/>
          </p:cNvSpPr>
          <p:nvPr>
            <p:ph idx="1"/>
          </p:nvPr>
        </p:nvSpPr>
        <p:spPr>
          <a:xfrm>
            <a:off x="838200" y="1825624"/>
            <a:ext cx="10515600" cy="4797598"/>
          </a:xfrm>
        </p:spPr>
        <p:txBody>
          <a:bodyPr>
            <a:normAutofit/>
          </a:bodyPr>
          <a:lstStyle/>
          <a:p>
            <a:r>
              <a:rPr lang="en-US" b="1" dirty="0"/>
              <a:t>Problem: </a:t>
            </a:r>
            <a:r>
              <a:rPr lang="en-US" dirty="0"/>
              <a:t>Now our model prefers not to talk about bananas.</a:t>
            </a:r>
          </a:p>
          <a:p>
            <a:pPr lvl="1">
              <a:buFont typeface="System Font Regular"/>
              <a:buChar char="→"/>
            </a:pPr>
            <a:r>
              <a:rPr lang="en-US" i="1" dirty="0"/>
              <a:t> Quality </a:t>
            </a:r>
            <a:r>
              <a:rPr lang="en-US" dirty="0"/>
              <a:t>ensures the watermark does not degrade the model</a:t>
            </a:r>
            <a:endParaRPr lang="en-US" i="1" dirty="0"/>
          </a:p>
          <a:p>
            <a:r>
              <a:rPr lang="en-US" b="1" dirty="0"/>
              <a:t>Problem: </a:t>
            </a:r>
            <a:r>
              <a:rPr lang="en-US" dirty="0"/>
              <a:t>If you talk about bagels too much, you might be falsely accused.</a:t>
            </a:r>
          </a:p>
          <a:p>
            <a:pPr lvl="1">
              <a:buFont typeface="System Font Regular"/>
              <a:buChar char="→"/>
            </a:pPr>
            <a:r>
              <a:rPr lang="en-US" dirty="0"/>
              <a:t> </a:t>
            </a:r>
            <a:r>
              <a:rPr lang="en-US" i="1" dirty="0"/>
              <a:t>Soundness</a:t>
            </a:r>
            <a:r>
              <a:rPr lang="en-US" dirty="0"/>
              <a:t> ensures a low false positive rate</a:t>
            </a:r>
          </a:p>
          <a:p>
            <a:r>
              <a:rPr lang="en-US" b="1" dirty="0"/>
              <a:t>Question: </a:t>
            </a:r>
            <a:r>
              <a:rPr lang="en-US" dirty="0"/>
              <a:t>When is the watermark detectable?</a:t>
            </a:r>
          </a:p>
          <a:p>
            <a:pPr lvl="1">
              <a:buFont typeface="System Font Regular"/>
              <a:buChar char="→"/>
            </a:pPr>
            <a:r>
              <a:rPr lang="en-US" dirty="0"/>
              <a:t> </a:t>
            </a:r>
            <a:r>
              <a:rPr lang="en-US" i="1" dirty="0"/>
              <a:t>Completeness </a:t>
            </a:r>
            <a:r>
              <a:rPr lang="en-US" dirty="0"/>
              <a:t>ensures detectability in “random enough” AI-generated text</a:t>
            </a:r>
          </a:p>
        </p:txBody>
      </p:sp>
    </p:spTree>
    <p:extLst>
      <p:ext uri="{BB962C8B-B14F-4D97-AF65-F5344CB8AC3E}">
        <p14:creationId xmlns:p14="http://schemas.microsoft.com/office/powerpoint/2010/main" val="36226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97995-75C6-8586-AD61-4E820EB52392}"/>
              </a:ext>
            </a:extLst>
          </p:cNvPr>
          <p:cNvSpPr>
            <a:spLocks noGrp="1"/>
          </p:cNvSpPr>
          <p:nvPr>
            <p:ph type="title"/>
          </p:nvPr>
        </p:nvSpPr>
        <p:spPr/>
        <p:txBody>
          <a:bodyPr/>
          <a:lstStyle/>
          <a:p>
            <a:r>
              <a:rPr lang="en-US" dirty="0"/>
              <a:t>Defining quality</a:t>
            </a:r>
          </a:p>
        </p:txBody>
      </p:sp>
      <p:sp>
        <p:nvSpPr>
          <p:cNvPr id="3" name="Content Placeholder 2">
            <a:extLst>
              <a:ext uri="{FF2B5EF4-FFF2-40B4-BE49-F238E27FC236}">
                <a16:creationId xmlns:a16="http://schemas.microsoft.com/office/drawing/2014/main" id="{67509295-172D-0DB3-1206-EEB83BF20BF5}"/>
              </a:ext>
            </a:extLst>
          </p:cNvPr>
          <p:cNvSpPr>
            <a:spLocks noGrp="1"/>
          </p:cNvSpPr>
          <p:nvPr>
            <p:ph idx="1"/>
          </p:nvPr>
        </p:nvSpPr>
        <p:spPr/>
        <p:txBody>
          <a:bodyPr/>
          <a:lstStyle/>
          <a:p>
            <a:r>
              <a:rPr lang="en-US" dirty="0"/>
              <a:t>Formally defining quality of an LLM is hard!</a:t>
            </a:r>
          </a:p>
          <a:p>
            <a:r>
              <a:rPr lang="en-US" dirty="0"/>
              <a:t>In practice, quality is measured by running large-scale experiments</a:t>
            </a:r>
          </a:p>
          <a:p>
            <a:r>
              <a:rPr lang="en-US" b="1" dirty="0"/>
              <a:t>Dream definition: </a:t>
            </a:r>
            <a:r>
              <a:rPr lang="en-US" dirty="0"/>
              <a:t>watermark does not harm performance on any such experiment</a:t>
            </a:r>
            <a:endParaRPr lang="en-US" b="1" dirty="0"/>
          </a:p>
        </p:txBody>
      </p:sp>
      <p:grpSp>
        <p:nvGrpSpPr>
          <p:cNvPr id="4" name="Group 3">
            <a:extLst>
              <a:ext uri="{FF2B5EF4-FFF2-40B4-BE49-F238E27FC236}">
                <a16:creationId xmlns:a16="http://schemas.microsoft.com/office/drawing/2014/main" id="{FFC74C2D-D29C-EE00-A3A4-49D0AE30EC5B}"/>
              </a:ext>
            </a:extLst>
          </p:cNvPr>
          <p:cNvGrpSpPr/>
          <p:nvPr/>
        </p:nvGrpSpPr>
        <p:grpSpPr>
          <a:xfrm>
            <a:off x="777475" y="4001294"/>
            <a:ext cx="10988700" cy="2010634"/>
            <a:chOff x="1681450" y="2707327"/>
            <a:chExt cx="8829099" cy="2010634"/>
          </a:xfrm>
        </p:grpSpPr>
        <p:sp>
          <p:nvSpPr>
            <p:cNvPr id="5" name="Rounded Rectangle 4">
              <a:extLst>
                <a:ext uri="{FF2B5EF4-FFF2-40B4-BE49-F238E27FC236}">
                  <a16:creationId xmlns:a16="http://schemas.microsoft.com/office/drawing/2014/main" id="{5AF30A6C-15FD-715E-08D7-E7CF33805C90}"/>
                </a:ext>
              </a:extLst>
            </p:cNvPr>
            <p:cNvSpPr/>
            <p:nvPr/>
          </p:nvSpPr>
          <p:spPr>
            <a:xfrm>
              <a:off x="1681450" y="2707327"/>
              <a:ext cx="8829099" cy="20106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a:cs typeface="Consolas" panose="020B0609020204030204" pitchFamily="49" charset="0"/>
                </a:rPr>
                <a:t>Use indistinguishability!</a:t>
              </a:r>
            </a:p>
          </p:txBody>
        </p:sp>
        <p:pic>
          <p:nvPicPr>
            <p:cNvPr id="6" name="Graphic 5" descr="Lightbulb with solid fill">
              <a:extLst>
                <a:ext uri="{FF2B5EF4-FFF2-40B4-BE49-F238E27FC236}">
                  <a16:creationId xmlns:a16="http://schemas.microsoft.com/office/drawing/2014/main" id="{9065EB15-2DF6-1438-E708-310042C548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2932" y="2769335"/>
              <a:ext cx="1661230" cy="1948626"/>
            </a:xfrm>
            <a:prstGeom prst="rect">
              <a:avLst/>
            </a:prstGeom>
          </p:spPr>
        </p:pic>
      </p:grpSp>
      <p:sp>
        <p:nvSpPr>
          <p:cNvPr id="7" name="Title 1">
            <a:extLst>
              <a:ext uri="{FF2B5EF4-FFF2-40B4-BE49-F238E27FC236}">
                <a16:creationId xmlns:a16="http://schemas.microsoft.com/office/drawing/2014/main" id="{20EF4882-26B2-92D9-F3D4-FA171BEE94BC}"/>
              </a:ext>
            </a:extLst>
          </p:cNvPr>
          <p:cNvSpPr txBox="1">
            <a:spLocks/>
          </p:cNvSpPr>
          <p:nvPr/>
        </p:nvSpPr>
        <p:spPr>
          <a:xfrm>
            <a:off x="838200" y="365125"/>
            <a:ext cx="105156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Defining quality: </a:t>
            </a:r>
            <a:r>
              <a:rPr lang="en-US" i="1"/>
              <a:t>undetectability</a:t>
            </a:r>
            <a:endParaRPr lang="en-US" i="1" dirty="0"/>
          </a:p>
        </p:txBody>
      </p:sp>
      <p:sp>
        <p:nvSpPr>
          <p:cNvPr id="8" name="Content Placeholder 2">
            <a:extLst>
              <a:ext uri="{FF2B5EF4-FFF2-40B4-BE49-F238E27FC236}">
                <a16:creationId xmlns:a16="http://schemas.microsoft.com/office/drawing/2014/main" id="{AB1FE4EA-255D-6591-BA0E-3C1A1800B1B2}"/>
              </a:ext>
            </a:extLst>
          </p:cNvPr>
          <p:cNvSpPr txBox="1">
            <a:spLocks/>
          </p:cNvSpPr>
          <p:nvPr/>
        </p:nvSpPr>
        <p:spPr>
          <a:xfrm>
            <a:off x="838200" y="1825625"/>
            <a:ext cx="10515600" cy="103108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Our definition: </a:t>
            </a:r>
            <a:r>
              <a:rPr lang="en-US" dirty="0"/>
              <a:t>no poly-time algorithm can distinguish between the original model and the watermarked model</a:t>
            </a:r>
            <a:endParaRPr lang="en-US" b="1" dirty="0"/>
          </a:p>
        </p:txBody>
      </p:sp>
    </p:spTree>
    <p:extLst>
      <p:ext uri="{BB962C8B-B14F-4D97-AF65-F5344CB8AC3E}">
        <p14:creationId xmlns:p14="http://schemas.microsoft.com/office/powerpoint/2010/main" val="126548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8">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2"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Undetectability</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6311" y="2415664"/>
            <a:ext cx="1659117" cy="165911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90567" y="1852532"/>
                <a:ext cx="1178784" cy="400110"/>
              </a:xfrm>
              <a:prstGeom prst="rect">
                <a:avLst/>
              </a:prstGeom>
              <a:noFill/>
            </p:spPr>
            <p:txBody>
              <a:bodyPr wrap="none" rtlCol="0">
                <a:spAutoFit/>
              </a:bodyPr>
              <a:lstStyle/>
              <a:p>
                <a:r>
                  <a:rPr lang="en-US" sz="2000" b="0" dirty="0"/>
                  <a:t>Prompt </a:t>
                </a:r>
                <a14:m>
                  <m:oMath xmlns:m="http://schemas.openxmlformats.org/officeDocument/2006/math">
                    <m:r>
                      <a:rPr lang="en-US" sz="2000" b="0" i="1" smtClean="0">
                        <a:latin typeface="Cambria Math" panose="02040503050406030204" pitchFamily="18" charset="0"/>
                      </a:rPr>
                      <m:t>𝜋</m:t>
                    </m:r>
                  </m:oMath>
                </a14:m>
                <a:endParaRPr lang="en-US" sz="20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90567" y="1852532"/>
                <a:ext cx="1178784" cy="400110"/>
              </a:xfrm>
              <a:prstGeom prst="rect">
                <a:avLst/>
              </a:prstGeom>
              <a:blipFill>
                <a:blip r:embed="rId5"/>
                <a:stretch>
                  <a:fillRect l="-5376" t="-6250" b="-2500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497827" y="3070031"/>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3952162" y="2587479"/>
                <a:ext cx="2255594" cy="400110"/>
              </a:xfrm>
              <a:prstGeom prst="rect">
                <a:avLst/>
              </a:prstGeom>
              <a:noFill/>
            </p:spPr>
            <p:txBody>
              <a:bodyPr wrap="square" rtlCol="0">
                <a:spAutoFit/>
              </a:bodyPr>
              <a:lstStyle/>
              <a:p>
                <a:r>
                  <a:rPr lang="en-US" sz="2000" dirty="0"/>
                  <a:t>Response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oMath>
                </a14:m>
                <a:endParaRPr lang="en-US" sz="20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952162" y="2587479"/>
                <a:ext cx="2255594" cy="400110"/>
              </a:xfrm>
              <a:prstGeom prst="rect">
                <a:avLst/>
              </a:prstGeom>
              <a:blipFill>
                <a:blip r:embed="rId6"/>
                <a:stretch>
                  <a:fillRect l="-2235" t="-9677" b="-25806"/>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4870A2E-338A-A048-8B12-DFCC68123232}"/>
              </a:ext>
            </a:extLst>
          </p:cNvPr>
          <p:cNvCxnSpPr>
            <a:cxnSpLocks/>
          </p:cNvCxnSpPr>
          <p:nvPr/>
        </p:nvCxnSpPr>
        <p:spPr>
          <a:xfrm flipH="1">
            <a:off x="3522178" y="3989847"/>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C8B1E1B-FC5B-C74F-A691-DDF4F1DE3147}"/>
              </a:ext>
            </a:extLst>
          </p:cNvPr>
          <p:cNvSpPr txBox="1"/>
          <p:nvPr/>
        </p:nvSpPr>
        <p:spPr>
          <a:xfrm rot="5400000">
            <a:off x="4719918" y="4235364"/>
            <a:ext cx="1014254" cy="523220"/>
          </a:xfrm>
          <a:prstGeom prst="rect">
            <a:avLst/>
          </a:prstGeom>
          <a:noFill/>
        </p:spPr>
        <p:txBody>
          <a:bodyPr wrap="square" rtlCol="0">
            <a:spAutoFit/>
          </a:bodyPr>
          <a:lstStyle/>
          <a:p>
            <a:r>
              <a:rPr lang="en-US" sz="2800" b="1" dirty="0"/>
              <a:t>…</a:t>
            </a:r>
          </a:p>
        </p:txBody>
      </p:sp>
      <p:cxnSp>
        <p:nvCxnSpPr>
          <p:cNvPr id="25" name="Straight Arrow Connector 24">
            <a:extLst>
              <a:ext uri="{FF2B5EF4-FFF2-40B4-BE49-F238E27FC236}">
                <a16:creationId xmlns:a16="http://schemas.microsoft.com/office/drawing/2014/main" id="{8DA8A872-3D54-4449-A02D-E62B38B89C25}"/>
              </a:ext>
            </a:extLst>
          </p:cNvPr>
          <p:cNvCxnSpPr>
            <a:cxnSpLocks/>
          </p:cNvCxnSpPr>
          <p:nvPr/>
        </p:nvCxnSpPr>
        <p:spPr>
          <a:xfrm flipH="1">
            <a:off x="3522178" y="4926138"/>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6" name="Rounded Rectangle 5">
            <a:extLst>
              <a:ext uri="{FF2B5EF4-FFF2-40B4-BE49-F238E27FC236}">
                <a16:creationId xmlns:a16="http://schemas.microsoft.com/office/drawing/2014/main" id="{6FE983C0-919C-5247-B148-2E20FCC57A04}"/>
              </a:ext>
            </a:extLst>
          </p:cNvPr>
          <p:cNvSpPr/>
          <p:nvPr/>
        </p:nvSpPr>
        <p:spPr>
          <a:xfrm>
            <a:off x="2367346" y="5583427"/>
            <a:ext cx="7005254" cy="1179342"/>
          </a:xfrm>
          <a:prstGeom prst="roundRect">
            <a:avLst/>
          </a:prstGeom>
          <a:ln w="28575" cap="rnd">
            <a:round/>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 “I was interacting with the </a:t>
            </a:r>
            <a:r>
              <a:rPr lang="en-US" b="1" dirty="0"/>
              <a:t>watermarked</a:t>
            </a:r>
            <a:r>
              <a:rPr lang="en-US" dirty="0"/>
              <a:t> model”</a:t>
            </a:r>
          </a:p>
          <a:p>
            <a:pPr algn="ctr"/>
            <a:r>
              <a:rPr lang="en-US" dirty="0"/>
              <a:t>or</a:t>
            </a:r>
          </a:p>
          <a:p>
            <a:pPr algn="ctr"/>
            <a:r>
              <a:rPr lang="en-US" dirty="0"/>
              <a:t>0: “I was interacting with the </a:t>
            </a:r>
            <a:r>
              <a:rPr lang="en-US" b="1" dirty="0"/>
              <a:t>original</a:t>
            </a:r>
            <a:r>
              <a:rPr lang="en-US" dirty="0"/>
              <a:t> model”</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6570992" y="1690688"/>
                <a:ext cx="4953137" cy="35901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a14:m>
                <a:r>
                  <a:rPr lang="en-US" sz="4400" dirty="0">
                    <a:cs typeface="Consolas" panose="020B0609020204030204" pitchFamily="49" charset="0"/>
                  </a:rPr>
                  <a:t> or Model</a:t>
                </a: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570992" y="1690688"/>
                <a:ext cx="4953137" cy="3590102"/>
              </a:xfrm>
              <a:prstGeom prst="roundRect">
                <a:avLst/>
              </a:prstGeom>
              <a:blipFill>
                <a:blip r:embed="rId7"/>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5EBAADDE-C7C1-DA4F-A43F-B197405592E7}"/>
              </a:ext>
            </a:extLst>
          </p:cNvPr>
          <p:cNvCxnSpPr>
            <a:cxnSpLocks/>
          </p:cNvCxnSpPr>
          <p:nvPr/>
        </p:nvCxnSpPr>
        <p:spPr>
          <a:xfrm flipV="1">
            <a:off x="3522178" y="36443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flipV="1">
            <a:off x="3497827" y="2266539"/>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A1B66C7A-18C1-6C49-889A-FAAE2ACE5E1C}"/>
              </a:ext>
            </a:extLst>
          </p:cNvPr>
          <p:cNvCxnSpPr>
            <a:cxnSpLocks/>
          </p:cNvCxnSpPr>
          <p:nvPr/>
        </p:nvCxnSpPr>
        <p:spPr>
          <a:xfrm flipV="1">
            <a:off x="3522178" y="451213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1" name="U-Turn Arrow 30">
            <a:extLst>
              <a:ext uri="{FF2B5EF4-FFF2-40B4-BE49-F238E27FC236}">
                <a16:creationId xmlns:a16="http://schemas.microsoft.com/office/drawing/2014/main" id="{22EDF0DF-BC21-D942-AA48-32ACA07407F9}"/>
              </a:ext>
            </a:extLst>
          </p:cNvPr>
          <p:cNvSpPr/>
          <p:nvPr/>
        </p:nvSpPr>
        <p:spPr>
          <a:xfrm rot="16200000" flipH="1">
            <a:off x="-321358" y="3967063"/>
            <a:ext cx="4023932" cy="1085590"/>
          </a:xfrm>
          <a:prstGeom prst="uturnArrow">
            <a:avLst>
              <a:gd name="adj1" fmla="val 25000"/>
              <a:gd name="adj2" fmla="val 24381"/>
              <a:gd name="adj3" fmla="val 28027"/>
              <a:gd name="adj4" fmla="val 9544"/>
              <a:gd name="adj5" fmla="val 10000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E3202F-0A77-86AA-116E-BB7E6C85D539}"/>
                  </a:ext>
                </a:extLst>
              </p:cNvPr>
              <p:cNvSpPr txBox="1"/>
              <p:nvPr/>
            </p:nvSpPr>
            <p:spPr>
              <a:xfrm>
                <a:off x="10469422" y="3079708"/>
                <a:ext cx="1149531"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rPr>
                          </m:ctrlPr>
                        </m:sSupPr>
                        <m:e>
                          <m:r>
                            <a:rPr lang="en-US" sz="4400" b="0" i="1" smtClean="0">
                              <a:latin typeface="Cambria Math" panose="02040503050406030204" pitchFamily="18" charset="0"/>
                            </a:rPr>
                            <m:t> </m:t>
                          </m:r>
                        </m:e>
                        <m:sup>
                          <m:r>
                            <a:rPr lang="en-US" sz="4400" b="0" i="1" smtClean="0">
                              <a:latin typeface="Cambria Math" panose="02040503050406030204" pitchFamily="18" charset="0"/>
                            </a:rPr>
                            <m:t>𝑀</m:t>
                          </m:r>
                        </m:sup>
                      </m:sSup>
                    </m:oMath>
                  </m:oMathPara>
                </a14:m>
                <a:endParaRPr lang="en-US" sz="4400" dirty="0"/>
              </a:p>
            </p:txBody>
          </p:sp>
        </mc:Choice>
        <mc:Fallback xmlns="">
          <p:sp>
            <p:nvSpPr>
              <p:cNvPr id="5" name="TextBox 4">
                <a:extLst>
                  <a:ext uri="{FF2B5EF4-FFF2-40B4-BE49-F238E27FC236}">
                    <a16:creationId xmlns:a16="http://schemas.microsoft.com/office/drawing/2014/main" id="{A6E3202F-0A77-86AA-116E-BB7E6C85D539}"/>
                  </a:ext>
                </a:extLst>
              </p:cNvPr>
              <p:cNvSpPr txBox="1">
                <a:spLocks noRot="1" noChangeAspect="1" noMove="1" noResize="1" noEditPoints="1" noAdjustHandles="1" noChangeArrowheads="1" noChangeShapeType="1" noTextEdit="1"/>
              </p:cNvSpPr>
              <p:nvPr/>
            </p:nvSpPr>
            <p:spPr>
              <a:xfrm>
                <a:off x="10469422" y="3079708"/>
                <a:ext cx="1149531" cy="769441"/>
              </a:xfrm>
              <a:prstGeom prst="rect">
                <a:avLst/>
              </a:prstGeom>
              <a:blipFill>
                <a:blip r:embed="rId8"/>
                <a:stretch>
                  <a:fillRect b="-29508"/>
                </a:stretch>
              </a:blipFill>
            </p:spPr>
            <p:txBody>
              <a:bodyPr/>
              <a:lstStyle/>
              <a:p>
                <a:r>
                  <a:rPr lang="en-US">
                    <a:noFill/>
                  </a:rPr>
                  <a:t> </a:t>
                </a:r>
              </a:p>
            </p:txBody>
          </p:sp>
        </mc:Fallback>
      </mc:AlternateContent>
    </p:spTree>
    <p:extLst>
      <p:ext uri="{BB962C8B-B14F-4D97-AF65-F5344CB8AC3E}">
        <p14:creationId xmlns:p14="http://schemas.microsoft.com/office/powerpoint/2010/main" val="104325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6FBF-22A2-4C62-B023-657B153BFEC1}"/>
              </a:ext>
            </a:extLst>
          </p:cNvPr>
          <p:cNvSpPr>
            <a:spLocks noGrp="1"/>
          </p:cNvSpPr>
          <p:nvPr>
            <p:ph type="title"/>
          </p:nvPr>
        </p:nvSpPr>
        <p:spPr/>
        <p:txBody>
          <a:bodyPr/>
          <a:lstStyle/>
          <a:p>
            <a:r>
              <a:rPr lang="en-US" dirty="0"/>
              <a:t>The problem</a:t>
            </a:r>
          </a:p>
        </p:txBody>
      </p:sp>
      <p:pic>
        <p:nvPicPr>
          <p:cNvPr id="8" name="Graphic 7" descr="Robot with solid fill">
            <a:extLst>
              <a:ext uri="{FF2B5EF4-FFF2-40B4-BE49-F238E27FC236}">
                <a16:creationId xmlns:a16="http://schemas.microsoft.com/office/drawing/2014/main" id="{AB75C2B3-DFD5-6017-8196-6A452F14B1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3763" y="1442297"/>
            <a:ext cx="2072640" cy="2072640"/>
          </a:xfrm>
          <a:prstGeom prst="rect">
            <a:avLst/>
          </a:prstGeom>
        </p:spPr>
      </p:pic>
      <p:pic>
        <p:nvPicPr>
          <p:cNvPr id="11" name="Graphic 10" descr="Male profile outline">
            <a:extLst>
              <a:ext uri="{FF2B5EF4-FFF2-40B4-BE49-F238E27FC236}">
                <a16:creationId xmlns:a16="http://schemas.microsoft.com/office/drawing/2014/main" id="{8FF9FE18-8902-5A06-14F2-97EEEFA40E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0547" y="1442297"/>
            <a:ext cx="2072640" cy="2072640"/>
          </a:xfrm>
          <a:prstGeom prst="rect">
            <a:avLst/>
          </a:prstGeom>
        </p:spPr>
      </p:pic>
      <p:sp>
        <p:nvSpPr>
          <p:cNvPr id="3" name="Rounded Rectangle 2">
            <a:extLst>
              <a:ext uri="{FF2B5EF4-FFF2-40B4-BE49-F238E27FC236}">
                <a16:creationId xmlns:a16="http://schemas.microsoft.com/office/drawing/2014/main" id="{32FB580D-11E6-61EE-9119-30A70891522C}"/>
              </a:ext>
            </a:extLst>
          </p:cNvPr>
          <p:cNvSpPr/>
          <p:nvPr/>
        </p:nvSpPr>
        <p:spPr>
          <a:xfrm>
            <a:off x="3115397" y="4684334"/>
            <a:ext cx="5526156" cy="1762539"/>
          </a:xfrm>
          <a:prstGeom prst="roundRect">
            <a:avLst/>
          </a:prstGeom>
          <a:solidFill>
            <a:schemeClr val="accent3">
              <a:lumMod val="60000"/>
              <a:lumOff val="4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0" i="0" dirty="0">
                <a:solidFill>
                  <a:srgbClr val="374151"/>
                </a:solidFill>
                <a:effectLst/>
                <a:latin typeface="Söhne"/>
              </a:rPr>
              <a:t>Under the twilight sky, the city pulses with life. Laughter mingles with the aroma of fresh bread, and street vendors tempt passersby with exotic flavors. Couples share moments on park benches while the city's lights paint a picture of endless possibilities.</a:t>
            </a:r>
            <a:endParaRPr lang="en-US" dirty="0"/>
          </a:p>
        </p:txBody>
      </p:sp>
      <p:sp>
        <p:nvSpPr>
          <p:cNvPr id="4" name="TextBox 3">
            <a:extLst>
              <a:ext uri="{FF2B5EF4-FFF2-40B4-BE49-F238E27FC236}">
                <a16:creationId xmlns:a16="http://schemas.microsoft.com/office/drawing/2014/main" id="{B8073334-7922-942A-6994-B2B6FB93D660}"/>
              </a:ext>
            </a:extLst>
          </p:cNvPr>
          <p:cNvSpPr txBox="1"/>
          <p:nvPr/>
        </p:nvSpPr>
        <p:spPr>
          <a:xfrm>
            <a:off x="5471019" y="2882295"/>
            <a:ext cx="814912" cy="1569660"/>
          </a:xfrm>
          <a:prstGeom prst="rect">
            <a:avLst/>
          </a:prstGeom>
          <a:noFill/>
        </p:spPr>
        <p:txBody>
          <a:bodyPr wrap="square" rtlCol="0">
            <a:spAutoFit/>
          </a:bodyPr>
          <a:lstStyle/>
          <a:p>
            <a:r>
              <a:rPr lang="en-US" sz="9600" b="1" dirty="0"/>
              <a:t>?</a:t>
            </a:r>
          </a:p>
        </p:txBody>
      </p:sp>
      <p:sp>
        <p:nvSpPr>
          <p:cNvPr id="9" name="Down Arrow 8">
            <a:extLst>
              <a:ext uri="{FF2B5EF4-FFF2-40B4-BE49-F238E27FC236}">
                <a16:creationId xmlns:a16="http://schemas.microsoft.com/office/drawing/2014/main" id="{47A0718C-2858-2587-B3EE-B64CAB8C3C0B}"/>
              </a:ext>
            </a:extLst>
          </p:cNvPr>
          <p:cNvSpPr/>
          <p:nvPr/>
        </p:nvSpPr>
        <p:spPr>
          <a:xfrm rot="19252963">
            <a:off x="4152698" y="3148847"/>
            <a:ext cx="483326" cy="1436914"/>
          </a:xfrm>
          <a:prstGeom prst="downArrow">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91FE491D-670C-2FCA-7A5A-E1324760FB2C}"/>
              </a:ext>
            </a:extLst>
          </p:cNvPr>
          <p:cNvSpPr/>
          <p:nvPr/>
        </p:nvSpPr>
        <p:spPr>
          <a:xfrm rot="2354908">
            <a:off x="7001254" y="3149458"/>
            <a:ext cx="483326" cy="1436914"/>
          </a:xfrm>
          <a:prstGeom prst="downArrow">
            <a:avLst/>
          </a:prstGeom>
          <a:noFill/>
          <a:ln w="28575">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490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19D6-FE72-E54F-FC12-0105C2A28E2D}"/>
              </a:ext>
            </a:extLst>
          </p:cNvPr>
          <p:cNvSpPr>
            <a:spLocks noGrp="1"/>
          </p:cNvSpPr>
          <p:nvPr>
            <p:ph type="title"/>
          </p:nvPr>
        </p:nvSpPr>
        <p:spPr/>
        <p:txBody>
          <a:bodyPr/>
          <a:lstStyle/>
          <a:p>
            <a:r>
              <a:rPr lang="en-US" dirty="0"/>
              <a:t>Undetectability</a:t>
            </a:r>
          </a:p>
        </p:txBody>
      </p:sp>
      <p:pic>
        <p:nvPicPr>
          <p:cNvPr id="8" name="Graphic 7" descr="Man with solid fill">
            <a:extLst>
              <a:ext uri="{FF2B5EF4-FFF2-40B4-BE49-F238E27FC236}">
                <a16:creationId xmlns:a16="http://schemas.microsoft.com/office/drawing/2014/main" id="{973A60F2-7ACE-C4FC-1BE8-A1D883CB8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6311" y="2415664"/>
            <a:ext cx="1659117" cy="165911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4C1A16-407D-4C30-2024-DA71D3495B61}"/>
                  </a:ext>
                </a:extLst>
              </p:cNvPr>
              <p:cNvSpPr txBox="1"/>
              <p:nvPr/>
            </p:nvSpPr>
            <p:spPr>
              <a:xfrm>
                <a:off x="4490567" y="1852532"/>
                <a:ext cx="1178784" cy="400110"/>
              </a:xfrm>
              <a:prstGeom prst="rect">
                <a:avLst/>
              </a:prstGeom>
              <a:noFill/>
            </p:spPr>
            <p:txBody>
              <a:bodyPr wrap="none" rtlCol="0">
                <a:spAutoFit/>
              </a:bodyPr>
              <a:lstStyle/>
              <a:p>
                <a:r>
                  <a:rPr lang="en-US" sz="2000" b="0" dirty="0"/>
                  <a:t>Prompt </a:t>
                </a:r>
                <a14:m>
                  <m:oMath xmlns:m="http://schemas.openxmlformats.org/officeDocument/2006/math">
                    <m:r>
                      <a:rPr lang="en-US" sz="2000" b="0" i="1" smtClean="0">
                        <a:latin typeface="Cambria Math" panose="02040503050406030204" pitchFamily="18" charset="0"/>
                      </a:rPr>
                      <m:t>𝜋</m:t>
                    </m:r>
                  </m:oMath>
                </a14:m>
                <a:endParaRPr lang="en-US" sz="2000" dirty="0"/>
              </a:p>
            </p:txBody>
          </p:sp>
        </mc:Choice>
        <mc:Fallback xmlns="">
          <p:sp>
            <p:nvSpPr>
              <p:cNvPr id="12" name="TextBox 11">
                <a:extLst>
                  <a:ext uri="{FF2B5EF4-FFF2-40B4-BE49-F238E27FC236}">
                    <a16:creationId xmlns:a16="http://schemas.microsoft.com/office/drawing/2014/main" id="{D64C1A16-407D-4C30-2024-DA71D3495B61}"/>
                  </a:ext>
                </a:extLst>
              </p:cNvPr>
              <p:cNvSpPr txBox="1">
                <a:spLocks noRot="1" noChangeAspect="1" noMove="1" noResize="1" noEditPoints="1" noAdjustHandles="1" noChangeArrowheads="1" noChangeShapeType="1" noTextEdit="1"/>
              </p:cNvSpPr>
              <p:nvPr/>
            </p:nvSpPr>
            <p:spPr>
              <a:xfrm>
                <a:off x="4490567" y="1852532"/>
                <a:ext cx="1178784" cy="400110"/>
              </a:xfrm>
              <a:prstGeom prst="rect">
                <a:avLst/>
              </a:prstGeom>
              <a:blipFill>
                <a:blip r:embed="rId4"/>
                <a:stretch>
                  <a:fillRect l="-5319" t="-6061" b="-24242"/>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EFE8A2C8-752A-4D82-15C9-45D75C18AEA7}"/>
              </a:ext>
            </a:extLst>
          </p:cNvPr>
          <p:cNvCxnSpPr>
            <a:cxnSpLocks/>
          </p:cNvCxnSpPr>
          <p:nvPr/>
        </p:nvCxnSpPr>
        <p:spPr>
          <a:xfrm flipH="1">
            <a:off x="3497827" y="3070031"/>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7E052C5-99F8-8B23-BFB6-74FDAE2618B8}"/>
                  </a:ext>
                </a:extLst>
              </p:cNvPr>
              <p:cNvSpPr txBox="1"/>
              <p:nvPr/>
            </p:nvSpPr>
            <p:spPr>
              <a:xfrm>
                <a:off x="3952162" y="2587479"/>
                <a:ext cx="2255594" cy="400110"/>
              </a:xfrm>
              <a:prstGeom prst="rect">
                <a:avLst/>
              </a:prstGeom>
              <a:noFill/>
            </p:spPr>
            <p:txBody>
              <a:bodyPr wrap="square" rtlCol="0">
                <a:spAutoFit/>
              </a:bodyPr>
              <a:lstStyle/>
              <a:p>
                <a:r>
                  <a:rPr lang="en-US" sz="2000" dirty="0"/>
                  <a:t>Response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𝑡</m:t>
                        </m:r>
                      </m:sub>
                    </m:sSub>
                  </m:oMath>
                </a14:m>
                <a:endParaRPr lang="en-US" sz="2000" dirty="0"/>
              </a:p>
            </p:txBody>
          </p:sp>
        </mc:Choice>
        <mc:Fallback xmlns="">
          <p:sp>
            <p:nvSpPr>
              <p:cNvPr id="20" name="TextBox 19">
                <a:extLst>
                  <a:ext uri="{FF2B5EF4-FFF2-40B4-BE49-F238E27FC236}">
                    <a16:creationId xmlns:a16="http://schemas.microsoft.com/office/drawing/2014/main" id="{07E052C5-99F8-8B23-BFB6-74FDAE2618B8}"/>
                  </a:ext>
                </a:extLst>
              </p:cNvPr>
              <p:cNvSpPr txBox="1">
                <a:spLocks noRot="1" noChangeAspect="1" noMove="1" noResize="1" noEditPoints="1" noAdjustHandles="1" noChangeArrowheads="1" noChangeShapeType="1" noTextEdit="1"/>
              </p:cNvSpPr>
              <p:nvPr/>
            </p:nvSpPr>
            <p:spPr>
              <a:xfrm>
                <a:off x="3952162" y="2587479"/>
                <a:ext cx="2255594" cy="400110"/>
              </a:xfrm>
              <a:prstGeom prst="rect">
                <a:avLst/>
              </a:prstGeom>
              <a:blipFill>
                <a:blip r:embed="rId5"/>
                <a:stretch>
                  <a:fillRect l="-2809" t="-6061" b="-24242"/>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74870A2E-338A-A048-8B12-DFCC68123232}"/>
              </a:ext>
            </a:extLst>
          </p:cNvPr>
          <p:cNvCxnSpPr>
            <a:cxnSpLocks/>
          </p:cNvCxnSpPr>
          <p:nvPr/>
        </p:nvCxnSpPr>
        <p:spPr>
          <a:xfrm flipH="1">
            <a:off x="3522178" y="3989847"/>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 name="TextBox 2">
            <a:extLst>
              <a:ext uri="{FF2B5EF4-FFF2-40B4-BE49-F238E27FC236}">
                <a16:creationId xmlns:a16="http://schemas.microsoft.com/office/drawing/2014/main" id="{3C8B1E1B-FC5B-C74F-A691-DDF4F1DE3147}"/>
              </a:ext>
            </a:extLst>
          </p:cNvPr>
          <p:cNvSpPr txBox="1"/>
          <p:nvPr/>
        </p:nvSpPr>
        <p:spPr>
          <a:xfrm rot="5400000">
            <a:off x="4719918" y="4235364"/>
            <a:ext cx="1014254" cy="523220"/>
          </a:xfrm>
          <a:prstGeom prst="rect">
            <a:avLst/>
          </a:prstGeom>
          <a:noFill/>
        </p:spPr>
        <p:txBody>
          <a:bodyPr wrap="square" rtlCol="0">
            <a:spAutoFit/>
          </a:bodyPr>
          <a:lstStyle/>
          <a:p>
            <a:r>
              <a:rPr lang="en-US" sz="2800" b="1" dirty="0"/>
              <a:t>…</a:t>
            </a:r>
          </a:p>
        </p:txBody>
      </p:sp>
      <p:cxnSp>
        <p:nvCxnSpPr>
          <p:cNvPr id="25" name="Straight Arrow Connector 24">
            <a:extLst>
              <a:ext uri="{FF2B5EF4-FFF2-40B4-BE49-F238E27FC236}">
                <a16:creationId xmlns:a16="http://schemas.microsoft.com/office/drawing/2014/main" id="{8DA8A872-3D54-4449-A02D-E62B38B89C25}"/>
              </a:ext>
            </a:extLst>
          </p:cNvPr>
          <p:cNvCxnSpPr>
            <a:cxnSpLocks/>
          </p:cNvCxnSpPr>
          <p:nvPr/>
        </p:nvCxnSpPr>
        <p:spPr>
          <a:xfrm flipH="1">
            <a:off x="3522178" y="4926138"/>
            <a:ext cx="3115564"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6" name="Rounded Rectangle 5">
            <a:extLst>
              <a:ext uri="{FF2B5EF4-FFF2-40B4-BE49-F238E27FC236}">
                <a16:creationId xmlns:a16="http://schemas.microsoft.com/office/drawing/2014/main" id="{6FE983C0-919C-5247-B148-2E20FCC57A04}"/>
              </a:ext>
            </a:extLst>
          </p:cNvPr>
          <p:cNvSpPr/>
          <p:nvPr/>
        </p:nvSpPr>
        <p:spPr>
          <a:xfrm>
            <a:off x="2367346" y="5583427"/>
            <a:ext cx="7005254" cy="1179342"/>
          </a:xfrm>
          <a:prstGeom prst="roundRect">
            <a:avLst/>
          </a:prstGeom>
          <a:ln w="28575" cap="rnd">
            <a:round/>
          </a:ln>
          <a:effectLst>
            <a:softEdge rad="127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 “I was interacting with the </a:t>
            </a:r>
            <a:r>
              <a:rPr lang="en-US" b="1" dirty="0"/>
              <a:t>watermarked</a:t>
            </a:r>
            <a:r>
              <a:rPr lang="en-US" dirty="0"/>
              <a:t> model”</a:t>
            </a:r>
          </a:p>
          <a:p>
            <a:pPr algn="ctr"/>
            <a:r>
              <a:rPr lang="en-US" dirty="0"/>
              <a:t>or</a:t>
            </a:r>
          </a:p>
          <a:p>
            <a:pPr algn="ctr"/>
            <a:r>
              <a:rPr lang="en-US" dirty="0"/>
              <a:t>0: “I was interacting with the </a:t>
            </a:r>
            <a:r>
              <a:rPr lang="en-US" b="1" dirty="0"/>
              <a:t>original</a:t>
            </a:r>
            <a:r>
              <a:rPr lang="en-US" dirty="0"/>
              <a:t> model”</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2B6EFDF3-4D52-196A-B601-6144D200DA67}"/>
                  </a:ext>
                </a:extLst>
              </p:cNvPr>
              <p:cNvSpPr/>
              <p:nvPr/>
            </p:nvSpPr>
            <p:spPr>
              <a:xfrm>
                <a:off x="6570992" y="1690688"/>
                <a:ext cx="4953137" cy="35901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 xmlns:m="http://schemas.openxmlformats.org/officeDocument/2006/math">
                    <m:r>
                      <a:rPr lang="en-US" sz="4400" b="0" i="1" smtClean="0">
                        <a:latin typeface="Cambria Math" panose="02040503050406030204" pitchFamily="18" charset="0"/>
                        <a:cs typeface="Consolas" panose="020B0609020204030204" pitchFamily="49" charset="0"/>
                      </a:rPr>
                      <m:t>𝑊𝑎</m:t>
                    </m:r>
                    <m:sSubSup>
                      <m:sSubSupPr>
                        <m:ctrlPr>
                          <a:rPr lang="en-US" sz="4400" b="0" i="1" smtClean="0">
                            <a:latin typeface="Cambria Math" panose="02040503050406030204" pitchFamily="18" charset="0"/>
                            <a:cs typeface="Consolas" panose="020B0609020204030204" pitchFamily="49" charset="0"/>
                          </a:rPr>
                        </m:ctrlPr>
                      </m:sSubSupPr>
                      <m:e>
                        <m:r>
                          <a:rPr lang="en-US" sz="4400" b="0" i="1" smtClean="0">
                            <a:latin typeface="Cambria Math" panose="02040503050406030204" pitchFamily="18" charset="0"/>
                            <a:cs typeface="Consolas" panose="020B0609020204030204" pitchFamily="49" charset="0"/>
                          </a:rPr>
                          <m:t>𝑡</m:t>
                        </m:r>
                      </m:e>
                      <m:sub>
                        <m:r>
                          <a:rPr lang="en-US" sz="4400" b="0" i="1" smtClean="0">
                            <a:latin typeface="Cambria Math" panose="02040503050406030204" pitchFamily="18" charset="0"/>
                            <a:cs typeface="Consolas" panose="020B0609020204030204" pitchFamily="49" charset="0"/>
                          </a:rPr>
                          <m:t>𝑘</m:t>
                        </m:r>
                      </m:sub>
                      <m:sup>
                        <m:r>
                          <a:rPr lang="en-US" sz="4400" b="0" i="1" smtClean="0">
                            <a:latin typeface="Cambria Math" panose="02040503050406030204" pitchFamily="18" charset="0"/>
                            <a:cs typeface="Consolas" panose="020B0609020204030204" pitchFamily="49" charset="0"/>
                          </a:rPr>
                          <m:t>𝑀</m:t>
                        </m:r>
                      </m:sup>
                    </m:sSubSup>
                  </m:oMath>
                </a14:m>
                <a:r>
                  <a:rPr lang="en-US" sz="4400" dirty="0">
                    <a:cs typeface="Consolas" panose="020B0609020204030204" pitchFamily="49" charset="0"/>
                  </a:rPr>
                  <a:t> or Model</a:t>
                </a:r>
              </a:p>
            </p:txBody>
          </p:sp>
        </mc:Choice>
        <mc:Fallback xmlns="">
          <p:sp>
            <p:nvSpPr>
              <p:cNvPr id="4" name="Rounded Rectangle 3">
                <a:extLst>
                  <a:ext uri="{FF2B5EF4-FFF2-40B4-BE49-F238E27FC236}">
                    <a16:creationId xmlns:a16="http://schemas.microsoft.com/office/drawing/2014/main" id="{2B6EFDF3-4D52-196A-B601-6144D200DA67}"/>
                  </a:ext>
                </a:extLst>
              </p:cNvPr>
              <p:cNvSpPr>
                <a:spLocks noRot="1" noChangeAspect="1" noMove="1" noResize="1" noEditPoints="1" noAdjustHandles="1" noChangeArrowheads="1" noChangeShapeType="1" noTextEdit="1"/>
              </p:cNvSpPr>
              <p:nvPr/>
            </p:nvSpPr>
            <p:spPr>
              <a:xfrm>
                <a:off x="6570992" y="1690688"/>
                <a:ext cx="4953137" cy="3590102"/>
              </a:xfrm>
              <a:prstGeom prst="roundRect">
                <a:avLst/>
              </a:prstGeom>
              <a:blipFill>
                <a:blip r:embed="rId6"/>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5EBAADDE-C7C1-DA4F-A43F-B197405592E7}"/>
              </a:ext>
            </a:extLst>
          </p:cNvPr>
          <p:cNvCxnSpPr>
            <a:cxnSpLocks/>
          </p:cNvCxnSpPr>
          <p:nvPr/>
        </p:nvCxnSpPr>
        <p:spPr>
          <a:xfrm flipV="1">
            <a:off x="3522178" y="3644325"/>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6D5D3D91-0CF2-290C-411A-414F7E49D22D}"/>
              </a:ext>
            </a:extLst>
          </p:cNvPr>
          <p:cNvCxnSpPr>
            <a:cxnSpLocks/>
          </p:cNvCxnSpPr>
          <p:nvPr/>
        </p:nvCxnSpPr>
        <p:spPr>
          <a:xfrm flipV="1">
            <a:off x="3497827" y="2266539"/>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A1B66C7A-18C1-6C49-889A-FAAE2ACE5E1C}"/>
              </a:ext>
            </a:extLst>
          </p:cNvPr>
          <p:cNvCxnSpPr>
            <a:cxnSpLocks/>
          </p:cNvCxnSpPr>
          <p:nvPr/>
        </p:nvCxnSpPr>
        <p:spPr>
          <a:xfrm flipV="1">
            <a:off x="3522178" y="4512130"/>
            <a:ext cx="3115564" cy="1"/>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31" name="U-Turn Arrow 30">
            <a:extLst>
              <a:ext uri="{FF2B5EF4-FFF2-40B4-BE49-F238E27FC236}">
                <a16:creationId xmlns:a16="http://schemas.microsoft.com/office/drawing/2014/main" id="{22EDF0DF-BC21-D942-AA48-32ACA07407F9}"/>
              </a:ext>
            </a:extLst>
          </p:cNvPr>
          <p:cNvSpPr/>
          <p:nvPr/>
        </p:nvSpPr>
        <p:spPr>
          <a:xfrm rot="16200000" flipH="1">
            <a:off x="-321358" y="3967063"/>
            <a:ext cx="4023932" cy="1085590"/>
          </a:xfrm>
          <a:prstGeom prst="uturnArrow">
            <a:avLst>
              <a:gd name="adj1" fmla="val 25000"/>
              <a:gd name="adj2" fmla="val 24381"/>
              <a:gd name="adj3" fmla="val 28027"/>
              <a:gd name="adj4" fmla="val 9544"/>
              <a:gd name="adj5" fmla="val 100000"/>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E3202F-0A77-86AA-116E-BB7E6C85D539}"/>
                  </a:ext>
                </a:extLst>
              </p:cNvPr>
              <p:cNvSpPr txBox="1"/>
              <p:nvPr/>
            </p:nvSpPr>
            <p:spPr>
              <a:xfrm>
                <a:off x="10469422" y="3079708"/>
                <a:ext cx="1149531"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rPr>
                          </m:ctrlPr>
                        </m:sSupPr>
                        <m:e>
                          <m:r>
                            <a:rPr lang="en-US" sz="4400" b="0" i="1" smtClean="0">
                              <a:latin typeface="Cambria Math" panose="02040503050406030204" pitchFamily="18" charset="0"/>
                            </a:rPr>
                            <m:t> </m:t>
                          </m:r>
                        </m:e>
                        <m:sup>
                          <m:r>
                            <a:rPr lang="en-US" sz="4400" b="0" i="1" smtClean="0">
                              <a:latin typeface="Cambria Math" panose="02040503050406030204" pitchFamily="18" charset="0"/>
                            </a:rPr>
                            <m:t>𝑀</m:t>
                          </m:r>
                        </m:sup>
                      </m:sSup>
                    </m:oMath>
                  </m:oMathPara>
                </a14:m>
                <a:endParaRPr lang="en-US" sz="4400" dirty="0"/>
              </a:p>
            </p:txBody>
          </p:sp>
        </mc:Choice>
        <mc:Fallback xmlns="">
          <p:sp>
            <p:nvSpPr>
              <p:cNvPr id="5" name="TextBox 4">
                <a:extLst>
                  <a:ext uri="{FF2B5EF4-FFF2-40B4-BE49-F238E27FC236}">
                    <a16:creationId xmlns:a16="http://schemas.microsoft.com/office/drawing/2014/main" id="{A6E3202F-0A77-86AA-116E-BB7E6C85D539}"/>
                  </a:ext>
                </a:extLst>
              </p:cNvPr>
              <p:cNvSpPr txBox="1">
                <a:spLocks noRot="1" noChangeAspect="1" noMove="1" noResize="1" noEditPoints="1" noAdjustHandles="1" noChangeArrowheads="1" noChangeShapeType="1" noTextEdit="1"/>
              </p:cNvSpPr>
              <p:nvPr/>
            </p:nvSpPr>
            <p:spPr>
              <a:xfrm>
                <a:off x="10469422" y="3079708"/>
                <a:ext cx="1149531" cy="769441"/>
              </a:xfrm>
              <a:prstGeom prst="rect">
                <a:avLst/>
              </a:prstGeom>
              <a:blipFill>
                <a:blip r:embed="rId7"/>
                <a:stretch>
                  <a:fillRect b="-2950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B77C553A-5243-3D6E-727C-CD57A5B0BF8E}"/>
              </a:ext>
            </a:extLst>
          </p:cNvPr>
          <p:cNvSpPr/>
          <p:nvPr/>
        </p:nvSpPr>
        <p:spPr>
          <a:xfrm>
            <a:off x="-91440" y="-117566"/>
            <a:ext cx="12553406" cy="7080069"/>
          </a:xfrm>
          <a:prstGeom prst="rect">
            <a:avLst/>
          </a:prstGeom>
          <a:solidFill>
            <a:schemeClr val="bg1">
              <a:alpha val="7414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CACDD2DD-8D4C-BA9D-8E4A-7A05BCA0901E}"/>
                  </a:ext>
                </a:extLst>
              </p:cNvPr>
              <p:cNvSpPr/>
              <p:nvPr/>
            </p:nvSpPr>
            <p:spPr>
              <a:xfrm>
                <a:off x="1599010" y="2893786"/>
                <a:ext cx="8993980" cy="16212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(undetectability):</a:t>
                </a:r>
                <a:r>
                  <a:rPr lang="en-US" sz="2800" dirty="0"/>
                  <a:t> For all efficient algorithms </a:t>
                </a:r>
                <a14:m>
                  <m:oMath xmlns:m="http://schemas.openxmlformats.org/officeDocument/2006/math">
                    <m:r>
                      <a:rPr lang="en-US" sz="2800" i="1">
                        <a:latin typeface="Cambria Math" panose="02040503050406030204" pitchFamily="18" charset="0"/>
                      </a:rPr>
                      <m:t>𝐴</m:t>
                    </m:r>
                  </m:oMath>
                </a14:m>
                <a:r>
                  <a:rPr lang="en-US" sz="2800" dirty="0"/>
                  <a:t>,</a:t>
                </a:r>
                <a:endParaRPr lang="en-US" sz="2800" b="1" dirty="0"/>
              </a:p>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i="1">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m:t>
                                      </m:r>
                                    </m:e>
                                    <m:sup>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𝑀</m:t>
                                          </m:r>
                                        </m:e>
                                      </m:acc>
                                    </m:sup>
                                  </m:sSup>
                                  <m:r>
                                    <a:rPr lang="en-US" sz="2800" b="0" i="1" smtClean="0">
                                      <a:latin typeface="Cambria Math" panose="02040503050406030204" pitchFamily="18" charset="0"/>
                                    </a:rPr>
                                    <m:t>→1</m:t>
                                  </m:r>
                                </m:e>
                              </m:d>
                              <m:r>
                                <a:rPr lang="en-US" sz="2800" b="0" i="1" smtClean="0">
                                  <a:latin typeface="Cambria Math" panose="02040503050406030204" pitchFamily="18" charset="0"/>
                                </a:rPr>
                                <m:t>−</m:t>
                              </m:r>
                              <m:func>
                                <m:funcPr>
                                  <m:ctrlPr>
                                    <a:rPr lang="en-US" sz="2800" i="1" smtClean="0">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r>
                                        <a:rPr lang="en-US" sz="2800" i="1">
                                          <a:latin typeface="Cambria Math" panose="02040503050406030204" pitchFamily="18" charset="0"/>
                                        </a:rPr>
                                        <m:t>𝑘</m:t>
                                      </m:r>
                                    </m:lim>
                                  </m:limLow>
                                </m:fName>
                                <m:e>
                                  <m:d>
                                    <m:dPr>
                                      <m:begChr m:val="["/>
                                      <m:endChr m:val="]"/>
                                      <m:ctrlPr>
                                        <a:rPr lang="en-US" sz="2800" i="1">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sup>
                                      </m:sSup>
                                      <m:r>
                                        <a:rPr lang="en-US" sz="2800" b="0" i="1" smtClean="0">
                                          <a:latin typeface="Cambria Math" panose="02040503050406030204" pitchFamily="18" charset="0"/>
                                        </a:rPr>
                                        <m:t>→1</m:t>
                                      </m:r>
                                    </m:e>
                                  </m:d>
                                </m:e>
                              </m:func>
                            </m:e>
                          </m:fun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a:p>
                <a:endParaRPr lang="en-US" sz="2800" dirty="0"/>
              </a:p>
            </p:txBody>
          </p:sp>
        </mc:Choice>
        <mc:Fallback xmlns="">
          <p:sp>
            <p:nvSpPr>
              <p:cNvPr id="9" name="Rounded Rectangle 8">
                <a:extLst>
                  <a:ext uri="{FF2B5EF4-FFF2-40B4-BE49-F238E27FC236}">
                    <a16:creationId xmlns:a16="http://schemas.microsoft.com/office/drawing/2014/main" id="{CACDD2DD-8D4C-BA9D-8E4A-7A05BCA0901E}"/>
                  </a:ext>
                </a:extLst>
              </p:cNvPr>
              <p:cNvSpPr>
                <a:spLocks noRot="1" noChangeAspect="1" noMove="1" noResize="1" noEditPoints="1" noAdjustHandles="1" noChangeArrowheads="1" noChangeShapeType="1" noTextEdit="1"/>
              </p:cNvSpPr>
              <p:nvPr/>
            </p:nvSpPr>
            <p:spPr>
              <a:xfrm>
                <a:off x="1599010" y="2893786"/>
                <a:ext cx="8993980" cy="1621216"/>
              </a:xfrm>
              <a:prstGeom prst="roundRect">
                <a:avLst/>
              </a:prstGeom>
              <a:blipFill>
                <a:blip r:embed="rId8"/>
                <a:stretch>
                  <a:fillRect l="-563"/>
                </a:stretch>
              </a:blipFill>
            </p:spPr>
            <p:txBody>
              <a:bodyPr/>
              <a:lstStyle/>
              <a:p>
                <a:r>
                  <a:rPr lang="en-US">
                    <a:noFill/>
                  </a:rPr>
                  <a:t> </a:t>
                </a:r>
              </a:p>
            </p:txBody>
          </p:sp>
        </mc:Fallback>
      </mc:AlternateContent>
    </p:spTree>
    <p:extLst>
      <p:ext uri="{BB962C8B-B14F-4D97-AF65-F5344CB8AC3E}">
        <p14:creationId xmlns:p14="http://schemas.microsoft.com/office/powerpoint/2010/main" val="367275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AC01-E858-1736-0ADF-8B410D8D013A}"/>
              </a:ext>
            </a:extLst>
          </p:cNvPr>
          <p:cNvSpPr>
            <a:spLocks noGrp="1"/>
          </p:cNvSpPr>
          <p:nvPr>
            <p:ph type="title"/>
          </p:nvPr>
        </p:nvSpPr>
        <p:spPr/>
        <p:txBody>
          <a:bodyPr/>
          <a:lstStyle/>
          <a:p>
            <a:r>
              <a:rPr lang="en-US" dirty="0"/>
              <a:t>Soundness</a:t>
            </a:r>
          </a:p>
        </p:txBody>
      </p:sp>
      <p:sp>
        <p:nvSpPr>
          <p:cNvPr id="3" name="Content Placeholder 2">
            <a:extLst>
              <a:ext uri="{FF2B5EF4-FFF2-40B4-BE49-F238E27FC236}">
                <a16:creationId xmlns:a16="http://schemas.microsoft.com/office/drawing/2014/main" id="{B465351C-A06D-5383-D289-B26E39A39BA6}"/>
              </a:ext>
            </a:extLst>
          </p:cNvPr>
          <p:cNvSpPr>
            <a:spLocks noGrp="1"/>
          </p:cNvSpPr>
          <p:nvPr>
            <p:ph idx="1"/>
          </p:nvPr>
        </p:nvSpPr>
        <p:spPr>
          <a:xfrm>
            <a:off x="838200" y="1825625"/>
            <a:ext cx="10515600" cy="1029093"/>
          </a:xfrm>
        </p:spPr>
        <p:txBody>
          <a:bodyPr/>
          <a:lstStyle/>
          <a:p>
            <a:pPr marL="0" indent="0">
              <a:buNone/>
            </a:pPr>
            <a:r>
              <a:rPr lang="en-US" dirty="0"/>
              <a:t>Natural text won’t be flagged as watermarked</a:t>
            </a:r>
          </a:p>
          <a:p>
            <a:pPr marL="0" indent="0">
              <a:buNone/>
            </a:pPr>
            <a:r>
              <a:rPr lang="en-US" dirty="0"/>
              <a:t>(low false positive rate)</a:t>
            </a:r>
          </a:p>
          <a:p>
            <a:pPr marL="0" indent="0">
              <a:buNone/>
            </a:pPr>
            <a:endParaRPr lang="en-US" dirty="0"/>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CDEA8240-9167-A573-41BA-3849E1D89EC7}"/>
                  </a:ext>
                </a:extLst>
              </p:cNvPr>
              <p:cNvSpPr/>
              <p:nvPr/>
            </p:nvSpPr>
            <p:spPr>
              <a:xfrm>
                <a:off x="1772632" y="3041749"/>
                <a:ext cx="8646736" cy="19230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(soundness):</a:t>
                </a:r>
                <a:r>
                  <a:rPr lang="en-US" sz="2800" dirty="0"/>
                  <a:t> For all text </a:t>
                </a:r>
                <a14:m>
                  <m:oMath xmlns:m="http://schemas.openxmlformats.org/officeDocument/2006/math">
                    <m:r>
                      <a:rPr lang="en-US" sz="2800" b="0" i="1" smtClean="0">
                        <a:latin typeface="Cambria Math" panose="02040503050406030204" pitchFamily="18" charset="0"/>
                      </a:rPr>
                      <m:t>𝑥</m:t>
                    </m:r>
                  </m:oMath>
                </a14:m>
                <a:r>
                  <a:rPr lang="en-US" sz="2800" dirty="0"/>
                  <a:t>,</a:t>
                </a:r>
                <a:endParaRPr lang="en-US" sz="2800" b="1"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r>
                                <a:rPr lang="en-US" sz="2800" b="0" i="1" smtClean="0">
                                  <a:latin typeface="Cambria Math" panose="02040503050406030204" pitchFamily="18" charset="0"/>
                                </a:rPr>
                                <m:t>𝑘</m:t>
                              </m: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xmlns="">
          <p:sp>
            <p:nvSpPr>
              <p:cNvPr id="5" name="Rounded Rectangle 4">
                <a:extLst>
                  <a:ext uri="{FF2B5EF4-FFF2-40B4-BE49-F238E27FC236}">
                    <a16:creationId xmlns:a16="http://schemas.microsoft.com/office/drawing/2014/main" id="{CDEA8240-9167-A573-41BA-3849E1D89EC7}"/>
                  </a:ext>
                </a:extLst>
              </p:cNvPr>
              <p:cNvSpPr>
                <a:spLocks noRot="1" noChangeAspect="1" noMove="1" noResize="1" noEditPoints="1" noAdjustHandles="1" noChangeArrowheads="1" noChangeShapeType="1" noTextEdit="1"/>
              </p:cNvSpPr>
              <p:nvPr/>
            </p:nvSpPr>
            <p:spPr>
              <a:xfrm>
                <a:off x="1772632" y="3041749"/>
                <a:ext cx="8646736" cy="1923068"/>
              </a:xfrm>
              <a:prstGeom prst="roundRect">
                <a:avLst/>
              </a:prstGeom>
              <a:blipFill>
                <a:blip r:embed="rId2"/>
                <a:stretch>
                  <a:fillRect l="-440"/>
                </a:stretch>
              </a:blipFill>
            </p:spPr>
            <p:txBody>
              <a:bodyPr/>
              <a:lstStyle/>
              <a:p>
                <a:r>
                  <a:rPr lang="en-US">
                    <a:noFill/>
                  </a:rPr>
                  <a:t> </a:t>
                </a:r>
              </a:p>
            </p:txBody>
          </p:sp>
        </mc:Fallback>
      </mc:AlternateContent>
    </p:spTree>
    <p:extLst>
      <p:ext uri="{BB962C8B-B14F-4D97-AF65-F5344CB8AC3E}">
        <p14:creationId xmlns:p14="http://schemas.microsoft.com/office/powerpoint/2010/main" val="63948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Completeness</a:t>
            </a:r>
            <a:endParaRPr lang="en-US" strike="sngStrike" dirty="0"/>
          </a:p>
        </p:txBody>
      </p:sp>
      <p:sp>
        <p:nvSpPr>
          <p:cNvPr id="9" name="Content Placeholder 2">
            <a:extLst>
              <a:ext uri="{FF2B5EF4-FFF2-40B4-BE49-F238E27FC236}">
                <a16:creationId xmlns:a16="http://schemas.microsoft.com/office/drawing/2014/main" id="{A8453FB3-D977-4885-A843-BE6843B1B17D}"/>
              </a:ext>
            </a:extLst>
          </p:cNvPr>
          <p:cNvSpPr>
            <a:spLocks noGrp="1"/>
          </p:cNvSpPr>
          <p:nvPr>
            <p:ph idx="1"/>
          </p:nvPr>
        </p:nvSpPr>
        <p:spPr>
          <a:xfrm>
            <a:off x="838200" y="1825626"/>
            <a:ext cx="10515600" cy="908148"/>
          </a:xfrm>
        </p:spPr>
        <p:txBody>
          <a:bodyPr/>
          <a:lstStyle/>
          <a:p>
            <a:r>
              <a:rPr lang="en-US" dirty="0"/>
              <a:t>Completeness: Text generated by our watermarking scheme will be detected as such.</a:t>
            </a: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62811A58-5DB4-2985-DED0-F2874C044710}"/>
                  </a:ext>
                </a:extLst>
              </p:cNvPr>
              <p:cNvSpPr/>
              <p:nvPr/>
            </p:nvSpPr>
            <p:spPr>
              <a:xfrm>
                <a:off x="1345087" y="3429000"/>
                <a:ext cx="9501826" cy="20929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(completeness):</a:t>
                </a:r>
                <a:r>
                  <a:rPr lang="en-US" sz="2800" dirty="0"/>
                  <a:t> For all prompts </a:t>
                </a:r>
                <a14:m>
                  <m:oMath xmlns:m="http://schemas.openxmlformats.org/officeDocument/2006/math">
                    <m:r>
                      <a:rPr lang="en-US" sz="2800" b="0" i="1" smtClean="0">
                        <a:latin typeface="Cambria Math" panose="02040503050406030204" pitchFamily="18" charset="0"/>
                      </a:rPr>
                      <m:t>𝜋</m:t>
                    </m:r>
                  </m:oMath>
                </a14:m>
                <a:r>
                  <a:rPr lang="en-US" sz="2800" dirty="0"/>
                  <a:t>,</a:t>
                </a:r>
                <a:endParaRPr lang="en-US" sz="2800" b="1" dirty="0"/>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𝑘</m:t>
                                  </m:r>
                                </m:e>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e>
                              </m:eqAr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False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𝑀</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r>
                                    <a:rPr lang="en-US" sz="2800" b="0" i="1" smtClean="0">
                                      <a:latin typeface="Cambria Math" panose="02040503050406030204" pitchFamily="18" charset="0"/>
                                    </a:rPr>
                                    <m:t>, </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a:rPr lang="en-US" sz="2800" b="0" i="1" smtClean="0">
                                  <a:latin typeface="Cambria Math" panose="02040503050406030204" pitchFamily="18" charset="0"/>
                                </a:rPr>
                                <m:t>𝑏</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xmlns="">
          <p:sp>
            <p:nvSpPr>
              <p:cNvPr id="4" name="Rounded Rectangle 3">
                <a:extLst>
                  <a:ext uri="{FF2B5EF4-FFF2-40B4-BE49-F238E27FC236}">
                    <a16:creationId xmlns:a16="http://schemas.microsoft.com/office/drawing/2014/main" id="{62811A58-5DB4-2985-DED0-F2874C044710}"/>
                  </a:ext>
                </a:extLst>
              </p:cNvPr>
              <p:cNvSpPr>
                <a:spLocks noRot="1" noChangeAspect="1" noMove="1" noResize="1" noEditPoints="1" noAdjustHandles="1" noChangeArrowheads="1" noChangeShapeType="1" noTextEdit="1"/>
              </p:cNvSpPr>
              <p:nvPr/>
            </p:nvSpPr>
            <p:spPr>
              <a:xfrm>
                <a:off x="1345087" y="3429000"/>
                <a:ext cx="9501826" cy="2092964"/>
              </a:xfrm>
              <a:prstGeom prst="roundRect">
                <a:avLst/>
              </a:prstGeom>
              <a:blipFill>
                <a:blip r:embed="rId3"/>
                <a:stretch>
                  <a:fillRect l="-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CB9BF65-BCDC-BE80-40BD-94C5EBCBA316}"/>
                  </a:ext>
                </a:extLst>
              </p:cNvPr>
              <p:cNvSpPr txBox="1">
                <a:spLocks/>
              </p:cNvSpPr>
              <p:nvPr/>
            </p:nvSpPr>
            <p:spPr>
              <a:xfrm>
                <a:off x="698369" y="5715246"/>
                <a:ext cx="10515600" cy="708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oMath>
                </a14:m>
                <a:r>
                  <a:rPr lang="en-US" dirty="0"/>
                  <a:t>? If, e.g., we ask it to “say X” then there can’t be a watermark.</a:t>
                </a:r>
              </a:p>
            </p:txBody>
          </p:sp>
        </mc:Choice>
        <mc:Fallback xmlns="">
          <p:sp>
            <p:nvSpPr>
              <p:cNvPr id="5" name="Content Placeholder 2">
                <a:extLst>
                  <a:ext uri="{FF2B5EF4-FFF2-40B4-BE49-F238E27FC236}">
                    <a16:creationId xmlns:a16="http://schemas.microsoft.com/office/drawing/2014/main" id="{8CB9BF65-BCDC-BE80-40BD-94C5EBCBA316}"/>
                  </a:ext>
                </a:extLst>
              </p:cNvPr>
              <p:cNvSpPr txBox="1">
                <a:spLocks noRot="1" noChangeAspect="1" noMove="1" noResize="1" noEditPoints="1" noAdjustHandles="1" noChangeArrowheads="1" noChangeShapeType="1" noTextEdit="1"/>
              </p:cNvSpPr>
              <p:nvPr/>
            </p:nvSpPr>
            <p:spPr>
              <a:xfrm>
                <a:off x="698369" y="5715246"/>
                <a:ext cx="10515600" cy="708614"/>
              </a:xfrm>
              <a:prstGeom prst="rect">
                <a:avLst/>
              </a:prstGeom>
              <a:blipFill>
                <a:blip r:embed="rId4"/>
                <a:stretch>
                  <a:fillRect l="-1206" t="-14286"/>
                </a:stretch>
              </a:blipFill>
            </p:spPr>
            <p:txBody>
              <a:bodyPr/>
              <a:lstStyle/>
              <a:p>
                <a:r>
                  <a:rPr lang="en-US">
                    <a:noFill/>
                  </a:rPr>
                  <a:t> </a:t>
                </a:r>
              </a:p>
            </p:txBody>
          </p:sp>
        </mc:Fallback>
      </mc:AlternateContent>
    </p:spTree>
    <p:extLst>
      <p:ext uri="{BB962C8B-B14F-4D97-AF65-F5344CB8AC3E}">
        <p14:creationId xmlns:p14="http://schemas.microsoft.com/office/powerpoint/2010/main" val="23519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0E67-9C77-21BE-6B34-C2B2183D9BFF}"/>
              </a:ext>
            </a:extLst>
          </p:cNvPr>
          <p:cNvSpPr>
            <a:spLocks noGrp="1"/>
          </p:cNvSpPr>
          <p:nvPr>
            <p:ph type="title"/>
          </p:nvPr>
        </p:nvSpPr>
        <p:spPr/>
        <p:txBody>
          <a:bodyPr/>
          <a:lstStyle/>
          <a:p>
            <a:r>
              <a:rPr lang="en-US" dirty="0"/>
              <a:t>Completeness</a:t>
            </a:r>
            <a:endParaRPr lang="en-US" strike="sngStrike" dirty="0"/>
          </a:p>
        </p:txBody>
      </p:sp>
      <p:sp>
        <p:nvSpPr>
          <p:cNvPr id="3" name="Content Placeholder 2">
            <a:extLst>
              <a:ext uri="{FF2B5EF4-FFF2-40B4-BE49-F238E27FC236}">
                <a16:creationId xmlns:a16="http://schemas.microsoft.com/office/drawing/2014/main" id="{872F6B71-BA65-7E74-E503-EDB5E6556234}"/>
              </a:ext>
            </a:extLst>
          </p:cNvPr>
          <p:cNvSpPr>
            <a:spLocks noGrp="1"/>
          </p:cNvSpPr>
          <p:nvPr>
            <p:ph idx="1"/>
          </p:nvPr>
        </p:nvSpPr>
        <p:spPr>
          <a:xfrm>
            <a:off x="838200" y="1825626"/>
            <a:ext cx="10515600" cy="908148"/>
          </a:xfrm>
        </p:spPr>
        <p:txBody>
          <a:bodyPr/>
          <a:lstStyle/>
          <a:p>
            <a:r>
              <a:rPr lang="en-US" dirty="0"/>
              <a:t>Completeness: Text generated by our watermarking scheme will be detected as such.</a:t>
            </a:r>
          </a:p>
        </p:txBody>
      </p:sp>
      <p:sp>
        <p:nvSpPr>
          <p:cNvPr id="7" name="Content Placeholder 2">
            <a:extLst>
              <a:ext uri="{FF2B5EF4-FFF2-40B4-BE49-F238E27FC236}">
                <a16:creationId xmlns:a16="http://schemas.microsoft.com/office/drawing/2014/main" id="{5BD28350-DE8D-DE4A-C16E-2B02E63A0152}"/>
              </a:ext>
            </a:extLst>
          </p:cNvPr>
          <p:cNvSpPr txBox="1">
            <a:spLocks/>
          </p:cNvSpPr>
          <p:nvPr/>
        </p:nvSpPr>
        <p:spPr>
          <a:xfrm>
            <a:off x="838200" y="2733773"/>
            <a:ext cx="10515600" cy="501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Substring completeness: Even substrings are flagged.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584B60C-9902-892B-2FD1-A62B8EEEB182}"/>
                  </a:ext>
                </a:extLst>
              </p:cNvPr>
              <p:cNvSpPr txBox="1"/>
              <p:nvPr/>
            </p:nvSpPr>
            <p:spPr>
              <a:xfrm>
                <a:off x="1114176" y="3429000"/>
                <a:ext cx="2195345" cy="5405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r>
                        <a:rPr lang="en-US" sz="2800" b="0" i="1" smtClean="0">
                          <a:latin typeface="Cambria Math" panose="02040503050406030204" pitchFamily="18" charset="0"/>
                        </a:rPr>
                        <m:t>= </m:t>
                      </m:r>
                    </m:oMath>
                  </m:oMathPara>
                </a14:m>
                <a:endParaRPr lang="en-US" sz="2800" dirty="0"/>
              </a:p>
            </p:txBody>
          </p:sp>
        </mc:Choice>
        <mc:Fallback xmlns="">
          <p:sp>
            <p:nvSpPr>
              <p:cNvPr id="8" name="TextBox 7">
                <a:extLst>
                  <a:ext uri="{FF2B5EF4-FFF2-40B4-BE49-F238E27FC236}">
                    <a16:creationId xmlns:a16="http://schemas.microsoft.com/office/drawing/2014/main" id="{5584B60C-9902-892B-2FD1-A62B8EEEB182}"/>
                  </a:ext>
                </a:extLst>
              </p:cNvPr>
              <p:cNvSpPr txBox="1">
                <a:spLocks noRot="1" noChangeAspect="1" noMove="1" noResize="1" noEditPoints="1" noAdjustHandles="1" noChangeArrowheads="1" noChangeShapeType="1" noTextEdit="1"/>
              </p:cNvSpPr>
              <p:nvPr/>
            </p:nvSpPr>
            <p:spPr>
              <a:xfrm>
                <a:off x="1114176" y="3429000"/>
                <a:ext cx="2195345" cy="540533"/>
              </a:xfrm>
              <a:prstGeom prst="rect">
                <a:avLst/>
              </a:prstGeom>
              <a:blipFill>
                <a:blip r:embed="rId2"/>
                <a:stretch>
                  <a:fillRect r="-1724" b="-2325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6497FDF-1977-CB87-2909-48CB044BEC2C}"/>
              </a:ext>
            </a:extLst>
          </p:cNvPr>
          <p:cNvSpPr txBox="1"/>
          <p:nvPr/>
        </p:nvSpPr>
        <p:spPr>
          <a:xfrm>
            <a:off x="3309521" y="3395744"/>
            <a:ext cx="733503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solidFill>
                  <a:schemeClr val="tx1"/>
                </a:solidFill>
              </a:rPr>
              <a:t>I can help craft a statement that playfully critiques cryptographers in a way that could be used for illustrative purposes: "</a:t>
            </a:r>
            <a:r>
              <a:rPr lang="en-US" sz="1200" dirty="0">
                <a:solidFill>
                  <a:schemeClr val="tx1"/>
                </a:solidFill>
                <a:highlight>
                  <a:srgbClr val="FF0000"/>
                </a:highlight>
              </a:rPr>
              <a:t>Cryptographers spend so much time thinking in code, they sometimes forget how to communicate in plain language!</a:t>
            </a:r>
            <a:r>
              <a:rPr lang="en-US" sz="1200" dirty="0">
                <a:solidFill>
                  <a:schemeClr val="tx1"/>
                </a:solidFill>
              </a:rPr>
              <a:t>”</a:t>
            </a:r>
            <a:endParaRPr lang="en-US" sz="1200" b="0" i="0" dirty="0">
              <a:solidFill>
                <a:schemeClr val="tx1"/>
              </a:solidFill>
              <a:effectLst/>
            </a:endParaRPr>
          </a:p>
        </p:txBody>
      </p:sp>
      <p:sp>
        <p:nvSpPr>
          <p:cNvPr id="17" name="TextBox 16">
            <a:extLst>
              <a:ext uri="{FF2B5EF4-FFF2-40B4-BE49-F238E27FC236}">
                <a16:creationId xmlns:a16="http://schemas.microsoft.com/office/drawing/2014/main" id="{349B372D-DD7A-D028-5968-3BFCC39EEA3A}"/>
              </a:ext>
            </a:extLst>
          </p:cNvPr>
          <p:cNvSpPr txBox="1"/>
          <p:nvPr/>
        </p:nvSpPr>
        <p:spPr>
          <a:xfrm>
            <a:off x="2409810" y="4654931"/>
            <a:ext cx="6408414"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solidFill>
                  <a:schemeClr val="tx1"/>
                </a:solidFill>
              </a:rPr>
              <a:t>Cryptographers are the architects behind the secure communications that power our digital world. They meticulously craft algorithms and encryption systems to protect sensitive information from unauthorized eyes, ensuring that our personal and financial data remain confidential. However, </a:t>
            </a:r>
            <a:r>
              <a:rPr lang="en-US" sz="1200" dirty="0">
                <a:solidFill>
                  <a:schemeClr val="tx1"/>
                </a:solidFill>
                <a:highlight>
                  <a:srgbClr val="FF0000"/>
                </a:highlight>
              </a:rPr>
              <a:t>cryptographers spend so much time thinking in code, they sometimes forget how to communicate in plain language!</a:t>
            </a:r>
            <a:r>
              <a:rPr lang="en-US" sz="1200" dirty="0">
                <a:solidFill>
                  <a:schemeClr val="tx1"/>
                </a:solidFill>
              </a:rPr>
              <a:t> Ask them what they ate for breakfast, and they will respond in binary! </a:t>
            </a:r>
            <a:endParaRPr lang="en-US" sz="1200" b="0" i="0" dirty="0">
              <a:solidFill>
                <a:schemeClr val="tx1"/>
              </a:solidFill>
              <a:effectLst/>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C9A5B34-AD75-1031-C087-CC2AF420689A}"/>
                  </a:ext>
                </a:extLst>
              </p:cNvPr>
              <p:cNvSpPr txBox="1"/>
              <p:nvPr/>
            </p:nvSpPr>
            <p:spPr>
              <a:xfrm>
                <a:off x="620471" y="4901153"/>
                <a:ext cx="150541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Sub>
                    </m:oMath>
                  </m:oMathPara>
                </a14:m>
                <a:endParaRPr lang="en-US" sz="2800" dirty="0"/>
              </a:p>
            </p:txBody>
          </p:sp>
        </mc:Choice>
        <mc:Fallback xmlns="">
          <p:sp>
            <p:nvSpPr>
              <p:cNvPr id="22" name="TextBox 21">
                <a:extLst>
                  <a:ext uri="{FF2B5EF4-FFF2-40B4-BE49-F238E27FC236}">
                    <a16:creationId xmlns:a16="http://schemas.microsoft.com/office/drawing/2014/main" id="{7C9A5B34-AD75-1031-C087-CC2AF420689A}"/>
                  </a:ext>
                </a:extLst>
              </p:cNvPr>
              <p:cNvSpPr txBox="1">
                <a:spLocks noRot="1" noChangeAspect="1" noMove="1" noResize="1" noEditPoints="1" noAdjustHandles="1" noChangeArrowheads="1" noChangeShapeType="1" noTextEdit="1"/>
              </p:cNvSpPr>
              <p:nvPr/>
            </p:nvSpPr>
            <p:spPr>
              <a:xfrm>
                <a:off x="620471" y="4901153"/>
                <a:ext cx="1505412" cy="523220"/>
              </a:xfrm>
              <a:prstGeom prst="rect">
                <a:avLst/>
              </a:prstGeom>
              <a:blipFill>
                <a:blip r:embed="rId3"/>
                <a:stretch>
                  <a:fillRect b="-2326"/>
                </a:stretch>
              </a:blipFill>
            </p:spPr>
            <p:txBody>
              <a:bodyPr/>
              <a:lstStyle/>
              <a:p>
                <a:r>
                  <a:rPr lang="en-US">
                    <a:noFill/>
                  </a:rPr>
                  <a:t> </a:t>
                </a:r>
              </a:p>
            </p:txBody>
          </p:sp>
        </mc:Fallback>
      </mc:AlternateContent>
      <p:sp>
        <p:nvSpPr>
          <p:cNvPr id="23" name="Double Bracket 22">
            <a:extLst>
              <a:ext uri="{FF2B5EF4-FFF2-40B4-BE49-F238E27FC236}">
                <a16:creationId xmlns:a16="http://schemas.microsoft.com/office/drawing/2014/main" id="{55762433-0AB0-328D-2447-11BA0A3098F8}"/>
              </a:ext>
            </a:extLst>
          </p:cNvPr>
          <p:cNvSpPr/>
          <p:nvPr/>
        </p:nvSpPr>
        <p:spPr>
          <a:xfrm>
            <a:off x="2027117" y="4544019"/>
            <a:ext cx="7173800" cy="1326987"/>
          </a:xfrm>
          <a:prstGeom prst="bracketPair">
            <a:avLst/>
          </a:prstGeom>
          <a:ln w="381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F1ED41A-866F-3A1E-5DD0-132C392620EA}"/>
                  </a:ext>
                </a:extLst>
              </p:cNvPr>
              <p:cNvSpPr txBox="1"/>
              <p:nvPr/>
            </p:nvSpPr>
            <p:spPr>
              <a:xfrm>
                <a:off x="9287713" y="4901153"/>
                <a:ext cx="13568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oMath>
                  </m:oMathPara>
                </a14:m>
                <a:endParaRPr lang="en-US" sz="2800" dirty="0"/>
              </a:p>
            </p:txBody>
          </p:sp>
        </mc:Choice>
        <mc:Fallback xmlns="">
          <p:sp>
            <p:nvSpPr>
              <p:cNvPr id="24" name="TextBox 23">
                <a:extLst>
                  <a:ext uri="{FF2B5EF4-FFF2-40B4-BE49-F238E27FC236}">
                    <a16:creationId xmlns:a16="http://schemas.microsoft.com/office/drawing/2014/main" id="{DF1ED41A-866F-3A1E-5DD0-132C392620EA}"/>
                  </a:ext>
                </a:extLst>
              </p:cNvPr>
              <p:cNvSpPr txBox="1">
                <a:spLocks noRot="1" noChangeAspect="1" noMove="1" noResize="1" noEditPoints="1" noAdjustHandles="1" noChangeArrowheads="1" noChangeShapeType="1" noTextEdit="1"/>
              </p:cNvSpPr>
              <p:nvPr/>
            </p:nvSpPr>
            <p:spPr>
              <a:xfrm>
                <a:off x="9287713" y="4901153"/>
                <a:ext cx="1356846"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1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animBg="1"/>
      <p:bldP spid="17" grpId="0" animBg="1"/>
      <p:bldP spid="22" grpId="0"/>
      <p:bldP spid="23" grpId="0"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966E6C-62CF-2EBA-A8C6-C54E01AEEDD2}"/>
              </a:ext>
            </a:extLst>
          </p:cNvPr>
          <p:cNvSpPr>
            <a:spLocks noGrp="1"/>
          </p:cNvSpPr>
          <p:nvPr>
            <p:ph type="title"/>
          </p:nvPr>
        </p:nvSpPr>
        <p:spPr>
          <a:xfrm>
            <a:off x="838200" y="365125"/>
            <a:ext cx="10515600" cy="1325563"/>
          </a:xfrm>
        </p:spPr>
        <p:txBody>
          <a:bodyPr/>
          <a:lstStyle/>
          <a:p>
            <a:r>
              <a:rPr lang="en-US" dirty="0"/>
              <a:t>Properties of our watermarks</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7CA5A142-6E6E-47E9-EF48-BFA5C9DE0D0D}"/>
                  </a:ext>
                </a:extLst>
              </p:cNvPr>
              <p:cNvSpPr/>
              <p:nvPr/>
            </p:nvSpPr>
            <p:spPr>
              <a:xfrm>
                <a:off x="838200" y="3429000"/>
                <a:ext cx="10515600" cy="1161854"/>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800" b="1" dirty="0"/>
                  <a:t>Soundness:</a:t>
                </a:r>
                <a:r>
                  <a:rPr lang="en-US" sz="2800" dirty="0"/>
                  <a:t> For all text </a:t>
                </a:r>
                <a14:m>
                  <m:oMath xmlns:m="http://schemas.openxmlformats.org/officeDocument/2006/math">
                    <m:r>
                      <a:rPr lang="en-US" sz="2800" b="0" i="1" smtClean="0">
                        <a:latin typeface="Cambria Math" panose="02040503050406030204" pitchFamily="18" charset="0"/>
                      </a:rPr>
                      <m:t>𝑥</m:t>
                    </m:r>
                  </m:oMath>
                </a14:m>
                <a:r>
                  <a:rPr lang="en-US" sz="2800" dirty="0"/>
                  <a:t>,</a:t>
                </a:r>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r>
                                <a:rPr lang="en-US" sz="2800" b="0" i="1" smtClean="0">
                                  <a:latin typeface="Cambria Math" panose="02040503050406030204" pitchFamily="18" charset="0"/>
                                </a:rPr>
                                <m:t>𝑘</m:t>
                              </m: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True</m:t>
                              </m:r>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xmlns="">
          <p:sp>
            <p:nvSpPr>
              <p:cNvPr id="5" name="Rounded Rectangle 4">
                <a:extLst>
                  <a:ext uri="{FF2B5EF4-FFF2-40B4-BE49-F238E27FC236}">
                    <a16:creationId xmlns:a16="http://schemas.microsoft.com/office/drawing/2014/main" id="{7CA5A142-6E6E-47E9-EF48-BFA5C9DE0D0D}"/>
                  </a:ext>
                </a:extLst>
              </p:cNvPr>
              <p:cNvSpPr>
                <a:spLocks noRot="1" noChangeAspect="1" noMove="1" noResize="1" noEditPoints="1" noAdjustHandles="1" noChangeArrowheads="1" noChangeShapeType="1" noTextEdit="1"/>
              </p:cNvSpPr>
              <p:nvPr/>
            </p:nvSpPr>
            <p:spPr>
              <a:xfrm>
                <a:off x="838200" y="3429000"/>
                <a:ext cx="10515600" cy="1161854"/>
              </a:xfrm>
              <a:prstGeom prst="roundRect">
                <a:avLst/>
              </a:prstGeom>
              <a:blipFill>
                <a:blip r:embed="rId2"/>
                <a:stretch>
                  <a:fillRect l="-724" t="-1087" b="-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2869871E-6D00-4220-1541-0725ACC7D88C}"/>
                  </a:ext>
                </a:extLst>
              </p:cNvPr>
              <p:cNvSpPr/>
              <p:nvPr/>
            </p:nvSpPr>
            <p:spPr>
              <a:xfrm>
                <a:off x="838200" y="4795887"/>
                <a:ext cx="10515600" cy="159098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800" b="1" dirty="0"/>
                  <a:t>Completeness:</a:t>
                </a:r>
                <a:r>
                  <a:rPr lang="en-US" sz="2800" dirty="0"/>
                  <a:t> For all prompts </a:t>
                </a:r>
                <a14:m>
                  <m:oMath xmlns:m="http://schemas.openxmlformats.org/officeDocument/2006/math">
                    <m:r>
                      <a:rPr lang="en-US" sz="2800" b="0" i="1" smtClean="0">
                        <a:latin typeface="Cambria Math" panose="02040503050406030204" pitchFamily="18" charset="0"/>
                      </a:rPr>
                      <m:t>𝜋</m:t>
                    </m:r>
                  </m:oMath>
                </a14:m>
                <a:r>
                  <a:rPr lang="en-US" sz="2800" dirty="0"/>
                  <a:t>,</a:t>
                </a:r>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limLow>
                            <m:limLowPr>
                              <m:ctrlPr>
                                <a:rPr lang="en-US" sz="2800" b="0" i="1" smtClean="0">
                                  <a:latin typeface="Cambria Math" panose="02040503050406030204" pitchFamily="18" charset="0"/>
                                </a:rPr>
                              </m:ctrlPr>
                            </m:limLowPr>
                            <m:e>
                              <m:r>
                                <m:rPr>
                                  <m:sty m:val="p"/>
                                </m:rPr>
                                <a:rPr lang="en-US" sz="2800" b="0" i="0" smtClean="0">
                                  <a:latin typeface="Cambria Math" panose="02040503050406030204" pitchFamily="18" charset="0"/>
                                </a:rPr>
                                <m:t>Pr</m:t>
                              </m:r>
                            </m:e>
                            <m:lim>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𝑘</m:t>
                                  </m:r>
                                </m:e>
                                <m:e>
                                  <m:r>
                                    <a:rPr lang="en-US" sz="2800" b="0" i="1" smtClean="0">
                                      <a:latin typeface="Cambria Math" panose="02040503050406030204" pitchFamily="18" charset="0"/>
                                    </a:rPr>
                                    <m:t>𝑥</m:t>
                                  </m:r>
                                  <m:r>
                                    <a:rPr lang="en-US" sz="2800" b="0" i="1" smtClean="0">
                                      <a:latin typeface="Cambria Math" panose="02040503050406030204" pitchFamily="18" charset="0"/>
                                    </a:rPr>
                                    <m:t>←</m:t>
                                  </m:r>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e>
                                  </m:d>
                                </m:e>
                              </m:eqArr>
                            </m:lim>
                          </m:limLow>
                        </m:fName>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𝐷𝑒𝑡𝑒𝑐</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False</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0" i="0"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𝑀</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𝜋</m:t>
                                  </m:r>
                                  <m:r>
                                    <a:rPr lang="en-US" sz="2800" b="0" i="1" smtClean="0">
                                      <a:latin typeface="Cambria Math" panose="02040503050406030204" pitchFamily="18" charset="0"/>
                                    </a:rPr>
                                    <m:t>, </m:t>
                                  </m:r>
                                  <m:r>
                                    <a:rPr lang="en-US" sz="2800" b="0" i="1" smtClean="0">
                                      <a:latin typeface="Cambria Math" panose="02040503050406030204" pitchFamily="18" charset="0"/>
                                    </a:rPr>
                                    <m:t>𝑥</m:t>
                                  </m:r>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Ω</m:t>
                              </m:r>
                              <m:d>
                                <m:dPr>
                                  <m:ctrlPr>
                                    <a:rPr lang="en-US" sz="2800" b="0" i="1" smtClean="0">
                                      <a:latin typeface="Cambria Math" panose="02040503050406030204" pitchFamily="18" charset="0"/>
                                    </a:rPr>
                                  </m:ctrlPr>
                                </m:dPr>
                                <m:e>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𝐿</m:t>
                                      </m:r>
                                    </m:e>
                                  </m:rad>
                                </m:e>
                              </m:d>
                            </m:e>
                          </m:d>
                        </m:e>
                      </m:func>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xmlns="">
          <p:sp>
            <p:nvSpPr>
              <p:cNvPr id="7" name="Rounded Rectangle 6">
                <a:extLst>
                  <a:ext uri="{FF2B5EF4-FFF2-40B4-BE49-F238E27FC236}">
                    <a16:creationId xmlns:a16="http://schemas.microsoft.com/office/drawing/2014/main" id="{2869871E-6D00-4220-1541-0725ACC7D88C}"/>
                  </a:ext>
                </a:extLst>
              </p:cNvPr>
              <p:cNvSpPr>
                <a:spLocks noRot="1" noChangeAspect="1" noMove="1" noResize="1" noEditPoints="1" noAdjustHandles="1" noChangeArrowheads="1" noChangeShapeType="1" noTextEdit="1"/>
              </p:cNvSpPr>
              <p:nvPr/>
            </p:nvSpPr>
            <p:spPr>
              <a:xfrm>
                <a:off x="838200" y="4795887"/>
                <a:ext cx="10515600" cy="1590986"/>
              </a:xfrm>
              <a:prstGeom prst="roundRect">
                <a:avLst/>
              </a:prstGeom>
              <a:blipFill>
                <a:blip r:embed="rId3"/>
                <a:stretch>
                  <a:fillRect l="-482" b="-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28A02B1A-2C3E-B2E9-8B52-08BCDB44F7B1}"/>
                  </a:ext>
                </a:extLst>
              </p:cNvPr>
              <p:cNvSpPr/>
              <p:nvPr/>
            </p:nvSpPr>
            <p:spPr>
              <a:xfrm>
                <a:off x="838199" y="1452661"/>
                <a:ext cx="10515600" cy="17713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2800" b="1" dirty="0"/>
                  <a:t>Undetectability:</a:t>
                </a:r>
                <a:r>
                  <a:rPr lang="en-US" sz="2800" dirty="0"/>
                  <a:t> For all computationally bounded algorithms </a:t>
                </a:r>
                <a14:m>
                  <m:oMath xmlns:m="http://schemas.openxmlformats.org/officeDocument/2006/math">
                    <m:r>
                      <a:rPr lang="en-US" sz="2800" b="0" i="1" smtClean="0">
                        <a:latin typeface="Cambria Math" panose="02040503050406030204" pitchFamily="18" charset="0"/>
                      </a:rPr>
                      <m:t>𝐴</m:t>
                    </m:r>
                  </m:oMath>
                </a14:m>
                <a:r>
                  <a:rPr lang="en-US" sz="2800" dirty="0"/>
                  <a:t>,</a:t>
                </a:r>
                <a:endParaRPr lang="en-US" sz="2800" b="1" dirty="0"/>
              </a:p>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func>
                            <m:funcPr>
                              <m:ctrlPr>
                                <a:rPr lang="en-US" sz="2800" i="1" smtClean="0">
                                  <a:latin typeface="Cambria Math" panose="02040503050406030204" pitchFamily="18" charset="0"/>
                                </a:rPr>
                              </m:ctrlPr>
                            </m:funcPr>
                            <m:fName>
                              <m:r>
                                <m:rPr>
                                  <m:sty m:val="p"/>
                                </m:rPr>
                                <a:rPr lang="en-US" sz="2800" b="0" i="0" smtClean="0">
                                  <a:latin typeface="Cambria Math" panose="02040503050406030204" pitchFamily="18" charset="0"/>
                                </a:rPr>
                                <m:t>Pr</m:t>
                              </m:r>
                            </m:fName>
                            <m:e>
                              <m:d>
                                <m:dPr>
                                  <m:begChr m:val="["/>
                                  <m:endChr m:val="]"/>
                                  <m:ctrlPr>
                                    <a:rPr lang="en-US" sz="2800" i="1">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𝐴</m:t>
                                      </m:r>
                                    </m:e>
                                    <m:sup>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𝑀</m:t>
                                          </m:r>
                                        </m:e>
                                      </m:acc>
                                    </m:sup>
                                  </m:sSup>
                                  <m:r>
                                    <a:rPr lang="en-US" sz="2800" b="0" i="1" smtClean="0">
                                      <a:latin typeface="Cambria Math" panose="02040503050406030204" pitchFamily="18" charset="0"/>
                                    </a:rPr>
                                    <m:t>→1</m:t>
                                  </m:r>
                                </m:e>
                              </m:d>
                              <m:r>
                                <a:rPr lang="en-US" sz="2800" b="0" i="1" smtClean="0">
                                  <a:latin typeface="Cambria Math" panose="02040503050406030204" pitchFamily="18" charset="0"/>
                                </a:rPr>
                                <m:t>−</m:t>
                              </m:r>
                              <m:func>
                                <m:funcPr>
                                  <m:ctrlPr>
                                    <a:rPr lang="en-US" sz="2800" i="1" smtClean="0">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Pr</m:t>
                                      </m:r>
                                    </m:e>
                                    <m:lim>
                                      <m:r>
                                        <a:rPr lang="en-US" sz="2800" i="1">
                                          <a:latin typeface="Cambria Math" panose="02040503050406030204" pitchFamily="18" charset="0"/>
                                        </a:rPr>
                                        <m:t>𝑘</m:t>
                                      </m:r>
                                    </m:lim>
                                  </m:limLow>
                                </m:fName>
                                <m:e>
                                  <m:d>
                                    <m:dPr>
                                      <m:begChr m:val="["/>
                                      <m:endChr m:val="]"/>
                                      <m:ctrlPr>
                                        <a:rPr lang="en-US" sz="2800" i="1">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𝐴</m:t>
                                          </m:r>
                                        </m:e>
                                        <m:sup>
                                          <m:r>
                                            <a:rPr lang="en-US" sz="2800" b="0" i="1" smtClean="0">
                                              <a:latin typeface="Cambria Math" panose="02040503050406030204" pitchFamily="18" charset="0"/>
                                            </a:rPr>
                                            <m:t>𝑊𝑎</m:t>
                                          </m:r>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𝑡</m:t>
                                              </m:r>
                                            </m:e>
                                            <m:sub>
                                              <m:r>
                                                <a:rPr lang="en-US" sz="2800" b="0" i="1" smtClean="0">
                                                  <a:latin typeface="Cambria Math" panose="02040503050406030204" pitchFamily="18" charset="0"/>
                                                </a:rPr>
                                                <m:t>𝑘</m:t>
                                              </m:r>
                                            </m:sub>
                                            <m:sup>
                                              <m:r>
                                                <a:rPr lang="en-US" sz="2800" b="0" i="1" smtClean="0">
                                                  <a:latin typeface="Cambria Math" panose="02040503050406030204" pitchFamily="18" charset="0"/>
                                                </a:rPr>
                                                <m:t>𝑀</m:t>
                                              </m:r>
                                            </m:sup>
                                          </m:sSubSup>
                                        </m:sup>
                                      </m:sSup>
                                      <m:r>
                                        <a:rPr lang="en-US" sz="2800" b="0" i="1" smtClean="0">
                                          <a:latin typeface="Cambria Math" panose="02040503050406030204" pitchFamily="18" charset="0"/>
                                        </a:rPr>
                                        <m:t>→1</m:t>
                                      </m:r>
                                    </m:e>
                                  </m:d>
                                </m:e>
                              </m:func>
                            </m:e>
                          </m:func>
                        </m:e>
                      </m:d>
                      <m:r>
                        <a:rPr lang="en-US" sz="2800" b="0" i="1" smtClean="0">
                          <a:latin typeface="Cambria Math" panose="02040503050406030204" pitchFamily="18" charset="0"/>
                        </a:rPr>
                        <m:t>≤</m:t>
                      </m:r>
                      <m:r>
                        <m:rPr>
                          <m:sty m:val="p"/>
                        </m:rPr>
                        <a:rPr lang="en-US" sz="2800" b="0" i="0" smtClean="0">
                          <a:latin typeface="Cambria Math" panose="02040503050406030204" pitchFamily="18" charset="0"/>
                        </a:rPr>
                        <m:t>negl</m:t>
                      </m:r>
                    </m:oMath>
                  </m:oMathPara>
                </a14:m>
                <a:endParaRPr lang="en-US" sz="2800" dirty="0"/>
              </a:p>
            </p:txBody>
          </p:sp>
        </mc:Choice>
        <mc:Fallback xmlns="">
          <p:sp>
            <p:nvSpPr>
              <p:cNvPr id="8" name="Rounded Rectangle 7">
                <a:extLst>
                  <a:ext uri="{FF2B5EF4-FFF2-40B4-BE49-F238E27FC236}">
                    <a16:creationId xmlns:a16="http://schemas.microsoft.com/office/drawing/2014/main" id="{28A02B1A-2C3E-B2E9-8B52-08BCDB44F7B1}"/>
                  </a:ext>
                </a:extLst>
              </p:cNvPr>
              <p:cNvSpPr>
                <a:spLocks noRot="1" noChangeAspect="1" noMove="1" noResize="1" noEditPoints="1" noAdjustHandles="1" noChangeArrowheads="1" noChangeShapeType="1" noTextEdit="1"/>
              </p:cNvSpPr>
              <p:nvPr/>
            </p:nvSpPr>
            <p:spPr>
              <a:xfrm>
                <a:off x="838199" y="1452661"/>
                <a:ext cx="10515600" cy="1771306"/>
              </a:xfrm>
              <a:prstGeom prst="roundRect">
                <a:avLst/>
              </a:prstGeom>
              <a:blipFill>
                <a:blip r:embed="rId4"/>
                <a:stretch>
                  <a:fillRect l="-361"/>
                </a:stretch>
              </a:blipFill>
            </p:spPr>
            <p:txBody>
              <a:bodyPr/>
              <a:lstStyle/>
              <a:p>
                <a:r>
                  <a:rPr lang="en-US">
                    <a:noFill/>
                  </a:rPr>
                  <a:t> </a:t>
                </a:r>
              </a:p>
            </p:txBody>
          </p:sp>
        </mc:Fallback>
      </mc:AlternateContent>
    </p:spTree>
    <p:extLst>
      <p:ext uri="{BB962C8B-B14F-4D97-AF65-F5344CB8AC3E}">
        <p14:creationId xmlns:p14="http://schemas.microsoft.com/office/powerpoint/2010/main" val="411792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fontScale="90000"/>
          </a:bodyPr>
          <a:lstStyle/>
          <a:p>
            <a:pPr algn="l"/>
            <a:r>
              <a:rPr lang="en-US" dirty="0"/>
              <a:t>Building undetectable watermarks</a:t>
            </a:r>
          </a:p>
        </p:txBody>
      </p:sp>
    </p:spTree>
    <p:extLst>
      <p:ext uri="{BB962C8B-B14F-4D97-AF65-F5344CB8AC3E}">
        <p14:creationId xmlns:p14="http://schemas.microsoft.com/office/powerpoint/2010/main" val="153877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199" y="1508517"/>
                <a:ext cx="10955867" cy="2753239"/>
              </a:xfrm>
            </p:spPr>
            <p:txBody>
              <a:bodyPr>
                <a:normAutofit/>
              </a:bodyPr>
              <a:lstStyle/>
              <a:p>
                <a:r>
                  <a:rPr lang="en-US" dirty="0"/>
                  <a:t>Say we </a:t>
                </a:r>
                <a:r>
                  <a:rPr lang="en-US" b="1" dirty="0"/>
                  <a:t>only want 1 token</a:t>
                </a:r>
                <a:r>
                  <a:rPr lang="en-US" dirty="0"/>
                  <a:t>. Assume for simplicity the alphabet is binary.</a:t>
                </a:r>
              </a:p>
              <a:p>
                <a:r>
                  <a:rPr lang="en-US" dirty="0"/>
                  <a:t>Let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𝜋</m:t>
                        </m:r>
                      </m:e>
                    </m:d>
                    <m:r>
                      <a:rPr lang="en-US" b="0" i="1" smtClean="0">
                        <a:latin typeface="Cambria Math" panose="02040503050406030204" pitchFamily="18" charset="0"/>
                      </a:rPr>
                      <m:t>=</m:t>
                    </m:r>
                    <m:r>
                      <m:rPr>
                        <m:sty m:val="p"/>
                      </m:rPr>
                      <a:rPr lang="en-US" b="0" i="0" smtClean="0">
                        <a:latin typeface="Cambria Math" panose="02040503050406030204" pitchFamily="18" charset="0"/>
                      </a:rPr>
                      <m:t>Pr</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=1]</m:t>
                    </m:r>
                  </m:oMath>
                </a14:m>
                <a:r>
                  <a:rPr lang="en-US" dirty="0"/>
                  <a:t> be the model’s expected first token.</a:t>
                </a:r>
              </a:p>
              <a:p>
                <a:r>
                  <a:rPr lang="en-US" dirty="0"/>
                  <a:t>We want a watermarked distribution </a:t>
                </a:r>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𝑊𝑎</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𝑘</m:t>
                        </m:r>
                      </m:sub>
                      <m:sup>
                        <m:r>
                          <a:rPr lang="en-US" b="0" i="1" smtClean="0">
                            <a:latin typeface="Cambria Math" panose="02040503050406030204" pitchFamily="18" charset="0"/>
                          </a:rPr>
                          <m:t>𝑀</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𝜋</m:t>
                        </m:r>
                      </m:e>
                    </m:d>
                  </m:oMath>
                </a14:m>
                <a:r>
                  <a:rPr lang="en-US" dirty="0"/>
                  <a:t> such that</a:t>
                </a:r>
              </a:p>
              <a:p>
                <a:pPr marL="0" indent="0" algn="ctr">
                  <a:buNone/>
                </a:pP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𝔼</m:t>
                        </m:r>
                      </m:e>
                      <m:sub>
                        <m:r>
                          <a:rPr lang="en-US" b="0" i="1" smtClean="0">
                            <a:latin typeface="Cambria Math" panose="02040503050406030204" pitchFamily="18" charset="0"/>
                            <a:ea typeface="Cambria Math" panose="02040503050406030204" pitchFamily="18" charset="0"/>
                          </a:rPr>
                          <m:t>𝑘</m:t>
                        </m:r>
                      </m:sub>
                    </m:sSub>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𝑝</m:t>
                                </m:r>
                              </m:e>
                            </m:acc>
                          </m:e>
                          <m:sub>
                            <m:r>
                              <a:rPr lang="en-US" b="0" i="1" smtClean="0">
                                <a:latin typeface="Cambria Math" panose="02040503050406030204" pitchFamily="18" charset="0"/>
                                <a:ea typeface="Cambria Math" panose="02040503050406030204" pitchFamily="18" charset="0"/>
                              </a:rPr>
                              <m:t>𝑘</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a14:m>
                <a:r>
                  <a:rPr lang="en-US" dirty="0"/>
                  <a:t>,</a:t>
                </a:r>
              </a:p>
              <a:p>
                <a:pPr marL="0" indent="0">
                  <a:buNone/>
                </a:pPr>
                <a:r>
                  <a:rPr lang="en-US" dirty="0"/>
                  <a:t>but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𝑝</m:t>
                            </m:r>
                          </m:e>
                        </m:acc>
                      </m:e>
                      <m:sub>
                        <m:r>
                          <a:rPr lang="en-US" i="1">
                            <a:latin typeface="Cambria Math" panose="02040503050406030204" pitchFamily="18" charset="0"/>
                            <a:ea typeface="Cambria Math" panose="02040503050406030204" pitchFamily="18" charset="0"/>
                          </a:rPr>
                          <m:t>𝑘</m:t>
                        </m:r>
                      </m:sub>
                    </m:sSub>
                  </m:oMath>
                </a14:m>
                <a:r>
                  <a:rPr lang="en-US" dirty="0"/>
                  <a:t> and </a:t>
                </a:r>
                <a14:m>
                  <m:oMath xmlns:m="http://schemas.openxmlformats.org/officeDocument/2006/math">
                    <m:r>
                      <a:rPr lang="en-US" b="0" i="1" smtClean="0">
                        <a:latin typeface="Cambria Math" panose="02040503050406030204" pitchFamily="18" charset="0"/>
                      </a:rPr>
                      <m:t>𝑝</m:t>
                    </m:r>
                  </m:oMath>
                </a14:m>
                <a:r>
                  <a:rPr lang="en-US" dirty="0"/>
                  <a:t> are far for many </a:t>
                </a:r>
                <a14:m>
                  <m:oMath xmlns:m="http://schemas.openxmlformats.org/officeDocument/2006/math">
                    <m:r>
                      <a:rPr lang="en-US" b="0" i="1" smtClean="0">
                        <a:latin typeface="Cambria Math" panose="02040503050406030204" pitchFamily="18" charset="0"/>
                      </a:rPr>
                      <m:t>𝑘</m:t>
                    </m:r>
                  </m:oMath>
                </a14:m>
                <a:r>
                  <a:rPr lang="en-US" dirty="0"/>
                  <a:t>.</a:t>
                </a:r>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199" y="1508517"/>
                <a:ext cx="10955867" cy="2753239"/>
              </a:xfrm>
              <a:blipFill>
                <a:blip r:embed="rId3"/>
                <a:stretch>
                  <a:fillRect l="-1042" t="-367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Single-token undetectability</a:t>
            </a:r>
          </a:p>
        </p:txBody>
      </p:sp>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96821FBC-3697-2794-AE27-9F81504586B7}"/>
                  </a:ext>
                </a:extLst>
              </p:cNvPr>
              <p:cNvSpPr/>
              <p:nvPr/>
            </p:nvSpPr>
            <p:spPr>
              <a:xfrm>
                <a:off x="2150097" y="4019708"/>
                <a:ext cx="7891806" cy="2114551"/>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Solution: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Interpret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 a real number in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[0,1]</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begChr m:val="{"/>
                          <m:end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otherwise</m:t>
                              </m:r>
                            </m:e>
                          </m:eqArr>
                        </m:e>
                      </m:d>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Rounded Rectangle 5">
                <a:extLst>
                  <a:ext uri="{FF2B5EF4-FFF2-40B4-BE49-F238E27FC236}">
                    <a16:creationId xmlns:a16="http://schemas.microsoft.com/office/drawing/2014/main" id="{96821FBC-3697-2794-AE27-9F81504586B7}"/>
                  </a:ext>
                </a:extLst>
              </p:cNvPr>
              <p:cNvSpPr>
                <a:spLocks noRot="1" noChangeAspect="1" noMove="1" noResize="1" noEditPoints="1" noAdjustHandles="1" noChangeArrowheads="1" noChangeShapeType="1" noTextEdit="1"/>
              </p:cNvSpPr>
              <p:nvPr/>
            </p:nvSpPr>
            <p:spPr>
              <a:xfrm>
                <a:off x="2150097" y="4019708"/>
                <a:ext cx="7891806" cy="2114551"/>
              </a:xfrm>
              <a:prstGeom prst="roundRect">
                <a:avLst/>
              </a:prstGeom>
              <a:blipFill>
                <a:blip r:embed="rId4"/>
                <a:stretch>
                  <a:fillRect l="-321" t="-55357" b="-141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DCE31BA-833C-E41F-11CE-D640D90463FE}"/>
                  </a:ext>
                </a:extLst>
              </p:cNvPr>
              <p:cNvSpPr txBox="1">
                <a:spLocks/>
              </p:cNvSpPr>
              <p:nvPr/>
            </p:nvSpPr>
            <p:spPr>
              <a:xfrm>
                <a:off x="761999" y="6231771"/>
                <a:ext cx="10579231" cy="522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Knowing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allows us to observe a bias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is not needed!)</a:t>
                </a:r>
              </a:p>
            </p:txBody>
          </p:sp>
        </mc:Choice>
        <mc:Fallback xmlns="">
          <p:sp>
            <p:nvSpPr>
              <p:cNvPr id="7" name="Content Placeholder 2">
                <a:extLst>
                  <a:ext uri="{FF2B5EF4-FFF2-40B4-BE49-F238E27FC236}">
                    <a16:creationId xmlns:a16="http://schemas.microsoft.com/office/drawing/2014/main" id="{8DCE31BA-833C-E41F-11CE-D640D90463FE}"/>
                  </a:ext>
                </a:extLst>
              </p:cNvPr>
              <p:cNvSpPr txBox="1">
                <a:spLocks noRot="1" noChangeAspect="1" noMove="1" noResize="1" noEditPoints="1" noAdjustHandles="1" noChangeArrowheads="1" noChangeShapeType="1" noTextEdit="1"/>
              </p:cNvSpPr>
              <p:nvPr/>
            </p:nvSpPr>
            <p:spPr>
              <a:xfrm>
                <a:off x="761999" y="6231771"/>
                <a:ext cx="10579231" cy="522208"/>
              </a:xfrm>
              <a:prstGeom prst="rect">
                <a:avLst/>
              </a:prstGeom>
              <a:blipFill>
                <a:blip r:embed="rId5"/>
                <a:stretch>
                  <a:fillRect l="-1321" t="-19048" b="-23810"/>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1B4803CC-C618-5E3C-23F2-E65DADDE1A4C}"/>
              </a:ext>
            </a:extLst>
          </p:cNvPr>
          <p:cNvGrpSpPr/>
          <p:nvPr/>
        </p:nvGrpSpPr>
        <p:grpSpPr>
          <a:xfrm>
            <a:off x="10656413" y="3537586"/>
            <a:ext cx="1003250" cy="2909628"/>
            <a:chOff x="10656413" y="3537586"/>
            <a:chExt cx="1003250" cy="2909628"/>
          </a:xfrm>
        </p:grpSpPr>
        <p:sp>
          <p:nvSpPr>
            <p:cNvPr id="8" name="Rectangle 7">
              <a:extLst>
                <a:ext uri="{FF2B5EF4-FFF2-40B4-BE49-F238E27FC236}">
                  <a16:creationId xmlns:a16="http://schemas.microsoft.com/office/drawing/2014/main" id="{B7D1BCD1-0580-7457-0702-5DA5BADFA386}"/>
                </a:ext>
              </a:extLst>
            </p:cNvPr>
            <p:cNvSpPr/>
            <p:nvPr/>
          </p:nvSpPr>
          <p:spPr>
            <a:xfrm>
              <a:off x="10656413" y="3753030"/>
              <a:ext cx="261571" cy="2478741"/>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C0D117A-A7C7-778B-7E63-281051948158}"/>
                    </a:ext>
                  </a:extLst>
                </p:cNvPr>
                <p:cNvSpPr txBox="1"/>
                <p:nvPr/>
              </p:nvSpPr>
              <p:spPr>
                <a:xfrm>
                  <a:off x="11368621" y="4261756"/>
                  <a:ext cx="286489"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2C0D117A-A7C7-778B-7E63-281051948158}"/>
                    </a:ext>
                  </a:extLst>
                </p:cNvPr>
                <p:cNvSpPr txBox="1">
                  <a:spLocks noRot="1" noChangeAspect="1" noMove="1" noResize="1" noEditPoints="1" noAdjustHandles="1" noChangeArrowheads="1" noChangeShapeType="1" noTextEdit="1"/>
                </p:cNvSpPr>
                <p:nvPr/>
              </p:nvSpPr>
              <p:spPr>
                <a:xfrm>
                  <a:off x="11368621" y="4261756"/>
                  <a:ext cx="286489" cy="430887"/>
                </a:xfrm>
                <a:prstGeom prst="rect">
                  <a:avLst/>
                </a:prstGeom>
                <a:blipFill>
                  <a:blip r:embed="rId6"/>
                  <a:stretch>
                    <a:fillRect l="-30435" r="-30435"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74E303-5B9A-CF36-E096-30A2FA6BD452}"/>
                    </a:ext>
                  </a:extLst>
                </p:cNvPr>
                <p:cNvSpPr txBox="1"/>
                <p:nvPr/>
              </p:nvSpPr>
              <p:spPr>
                <a:xfrm>
                  <a:off x="11368621" y="5031320"/>
                  <a:ext cx="291042"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A674E303-5B9A-CF36-E096-30A2FA6BD452}"/>
                    </a:ext>
                  </a:extLst>
                </p:cNvPr>
                <p:cNvSpPr txBox="1">
                  <a:spLocks noRot="1" noChangeAspect="1" noMove="1" noResize="1" noEditPoints="1" noAdjustHandles="1" noChangeArrowheads="1" noChangeShapeType="1" noTextEdit="1"/>
                </p:cNvSpPr>
                <p:nvPr/>
              </p:nvSpPr>
              <p:spPr>
                <a:xfrm>
                  <a:off x="11368621" y="5031320"/>
                  <a:ext cx="291042" cy="430887"/>
                </a:xfrm>
                <a:prstGeom prst="rect">
                  <a:avLst/>
                </a:prstGeom>
                <a:blipFill>
                  <a:blip r:embed="rId7"/>
                  <a:stretch>
                    <a:fillRect l="-29167" r="-25000"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07E4C3-688C-6DF7-B53B-CD01A0CE7F7E}"/>
                    </a:ext>
                  </a:extLst>
                </p:cNvPr>
                <p:cNvSpPr txBox="1"/>
                <p:nvPr/>
              </p:nvSpPr>
              <p:spPr>
                <a:xfrm>
                  <a:off x="11347205" y="3537586"/>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1907E4C3-688C-6DF7-B53B-CD01A0CE7F7E}"/>
                    </a:ext>
                  </a:extLst>
                </p:cNvPr>
                <p:cNvSpPr txBox="1">
                  <a:spLocks noRot="1" noChangeAspect="1" noMove="1" noResize="1" noEditPoints="1" noAdjustHandles="1" noChangeArrowheads="1" noChangeShapeType="1" noTextEdit="1"/>
                </p:cNvSpPr>
                <p:nvPr/>
              </p:nvSpPr>
              <p:spPr>
                <a:xfrm>
                  <a:off x="11347205" y="3537586"/>
                  <a:ext cx="280526" cy="430887"/>
                </a:xfrm>
                <a:prstGeom prst="rect">
                  <a:avLst/>
                </a:prstGeom>
                <a:blipFill>
                  <a:blip r:embed="rId8"/>
                  <a:stretch>
                    <a:fillRect l="-26087" r="-30435"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ED2F6C-EC31-A85A-5AE5-5113431CEA6F}"/>
                    </a:ext>
                  </a:extLst>
                </p:cNvPr>
                <p:cNvSpPr txBox="1"/>
                <p:nvPr/>
              </p:nvSpPr>
              <p:spPr>
                <a:xfrm>
                  <a:off x="11374584" y="6016327"/>
                  <a:ext cx="28052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B6ED2F6C-EC31-A85A-5AE5-5113431CEA6F}"/>
                    </a:ext>
                  </a:extLst>
                </p:cNvPr>
                <p:cNvSpPr txBox="1">
                  <a:spLocks noRot="1" noChangeAspect="1" noMove="1" noResize="1" noEditPoints="1" noAdjustHandles="1" noChangeArrowheads="1" noChangeShapeType="1" noTextEdit="1"/>
                </p:cNvSpPr>
                <p:nvPr/>
              </p:nvSpPr>
              <p:spPr>
                <a:xfrm>
                  <a:off x="11374584" y="6016327"/>
                  <a:ext cx="280526" cy="430887"/>
                </a:xfrm>
                <a:prstGeom prst="rect">
                  <a:avLst/>
                </a:prstGeom>
                <a:blipFill>
                  <a:blip r:embed="rId9"/>
                  <a:stretch>
                    <a:fillRect l="-30435" r="-30435" b="-5714"/>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7D5BBC13-6857-A8D1-62B2-0830003B35E5}"/>
                </a:ext>
              </a:extLst>
            </p:cNvPr>
            <p:cNvCxnSpPr>
              <a:stCxn id="11" idx="1"/>
            </p:cNvCxnSpPr>
            <p:nvPr/>
          </p:nvCxnSpPr>
          <p:spPr>
            <a:xfrm flipH="1" flipV="1">
              <a:off x="10936939" y="3753029"/>
              <a:ext cx="410266"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439A04C1-4D21-95F8-3B91-2DE8C07B930C}"/>
                </a:ext>
              </a:extLst>
            </p:cNvPr>
            <p:cNvCxnSpPr>
              <a:cxnSpLocks/>
              <a:stCxn id="9" idx="1"/>
            </p:cNvCxnSpPr>
            <p:nvPr/>
          </p:nvCxnSpPr>
          <p:spPr>
            <a:xfrm flipH="1" flipV="1">
              <a:off x="10936939" y="4477199"/>
              <a:ext cx="431682"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6CA105A-7D32-A6BA-9314-28A2427056F9}"/>
                </a:ext>
              </a:extLst>
            </p:cNvPr>
            <p:cNvCxnSpPr>
              <a:cxnSpLocks/>
              <a:stCxn id="10" idx="1"/>
            </p:cNvCxnSpPr>
            <p:nvPr/>
          </p:nvCxnSpPr>
          <p:spPr>
            <a:xfrm flipH="1">
              <a:off x="10936939" y="5246764"/>
              <a:ext cx="43168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A43F642-73AF-6941-CDA0-573E7A0DC720}"/>
                </a:ext>
              </a:extLst>
            </p:cNvPr>
            <p:cNvCxnSpPr>
              <a:cxnSpLocks/>
              <a:stCxn id="12" idx="1"/>
            </p:cNvCxnSpPr>
            <p:nvPr/>
          </p:nvCxnSpPr>
          <p:spPr>
            <a:xfrm flipH="1" flipV="1">
              <a:off x="10936939" y="6231770"/>
              <a:ext cx="437645" cy="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id="{A9C8C071-06C8-3260-465A-71674860FEB8}"/>
                </a:ext>
              </a:extLst>
            </p:cNvPr>
            <p:cNvSpPr/>
            <p:nvPr/>
          </p:nvSpPr>
          <p:spPr>
            <a:xfrm>
              <a:off x="10656413" y="4477199"/>
              <a:ext cx="261571" cy="1754571"/>
            </a:xfrm>
            <a:prstGeom prst="rect">
              <a:avLst/>
            </a:prstGeom>
            <a:solidFill>
              <a:schemeClr val="tx1"/>
            </a:solidFill>
            <a:ln w="381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mc:AlternateContent xmlns:mc="http://schemas.openxmlformats.org/markup-compatibility/2006" xmlns:a14="http://schemas.microsoft.com/office/drawing/2010/main">
        <mc:Choice Requires="a14">
          <p:sp>
            <p:nvSpPr>
              <p:cNvPr id="5" name="7-Point Star 4">
                <a:extLst>
                  <a:ext uri="{FF2B5EF4-FFF2-40B4-BE49-F238E27FC236}">
                    <a16:creationId xmlns:a16="http://schemas.microsoft.com/office/drawing/2014/main" id="{763BDE0E-8E26-3D0F-111D-7364C031C736}"/>
                  </a:ext>
                </a:extLst>
              </p:cNvPr>
              <p:cNvSpPr/>
              <p:nvPr/>
            </p:nvSpPr>
            <p:spPr>
              <a:xfrm>
                <a:off x="1816509" y="1371892"/>
                <a:ext cx="8470210" cy="3977591"/>
              </a:xfrm>
              <a:prstGeom prst="star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161288" rtl="0" eaLnBrk="1" fontAlgn="auto" latinLnBrk="0" hangingPunct="1">
                  <a:lnSpc>
                    <a:spcPct val="100000"/>
                  </a:lnSpc>
                  <a:spcBef>
                    <a:spcPts val="127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Problem: multiple tokens with the same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𝑘</m:t>
                    </m:r>
                  </m:oMath>
                </a14:m>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will be correlated!</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5" name="7-Point Star 4">
                <a:extLst>
                  <a:ext uri="{FF2B5EF4-FFF2-40B4-BE49-F238E27FC236}">
                    <a16:creationId xmlns:a16="http://schemas.microsoft.com/office/drawing/2014/main" id="{763BDE0E-8E26-3D0F-111D-7364C031C736}"/>
                  </a:ext>
                </a:extLst>
              </p:cNvPr>
              <p:cNvSpPr>
                <a:spLocks noRot="1" noChangeAspect="1" noMove="1" noResize="1" noEditPoints="1" noAdjustHandles="1" noChangeArrowheads="1" noChangeShapeType="1" noTextEdit="1"/>
              </p:cNvSpPr>
              <p:nvPr/>
            </p:nvSpPr>
            <p:spPr>
              <a:xfrm>
                <a:off x="1816509" y="1371892"/>
                <a:ext cx="8470210" cy="3977591"/>
              </a:xfrm>
              <a:prstGeom prst="star7">
                <a:avLst/>
              </a:prstGeom>
              <a:blipFill>
                <a:blip r:embed="rId10"/>
                <a:stretch>
                  <a:fillRect/>
                </a:stretch>
              </a:blipFill>
            </p:spPr>
            <p:txBody>
              <a:bodyPr/>
              <a:lstStyle/>
              <a:p>
                <a:r>
                  <a:rPr lang="en-US">
                    <a:noFill/>
                  </a:rPr>
                  <a:t> </a:t>
                </a:r>
              </a:p>
            </p:txBody>
          </p:sp>
        </mc:Fallback>
      </mc:AlternateContent>
      <p:sp>
        <p:nvSpPr>
          <p:cNvPr id="13" name="Rounded Rectangular Callout 12">
            <a:extLst>
              <a:ext uri="{FF2B5EF4-FFF2-40B4-BE49-F238E27FC236}">
                <a16:creationId xmlns:a16="http://schemas.microsoft.com/office/drawing/2014/main" id="{9B5E6B49-134C-F385-A683-0F5906D2083A}"/>
              </a:ext>
            </a:extLst>
          </p:cNvPr>
          <p:cNvSpPr/>
          <p:nvPr/>
        </p:nvSpPr>
        <p:spPr>
          <a:xfrm>
            <a:off x="4794422" y="4281638"/>
            <a:ext cx="5247481" cy="749682"/>
          </a:xfrm>
          <a:prstGeom prst="wedgeRoundRectCallout">
            <a:avLst>
              <a:gd name="adj1" fmla="val -21215"/>
              <a:gd name="adj2" fmla="val -110621"/>
              <a:gd name="adj3" fmla="val 16667"/>
            </a:avLst>
          </a:prstGeom>
          <a:solidFill>
            <a:schemeClr val="accent4">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[KTHL23] call this “distortion-free”</a:t>
            </a:r>
          </a:p>
        </p:txBody>
      </p:sp>
      <p:sp>
        <p:nvSpPr>
          <p:cNvPr id="19" name="TextBox 18">
            <a:extLst>
              <a:ext uri="{FF2B5EF4-FFF2-40B4-BE49-F238E27FC236}">
                <a16:creationId xmlns:a16="http://schemas.microsoft.com/office/drawing/2014/main" id="{F25C2AF0-CA6A-E85F-0AEA-3DEFF10228FC}"/>
              </a:ext>
            </a:extLst>
          </p:cNvPr>
          <p:cNvSpPr txBox="1"/>
          <p:nvPr/>
        </p:nvSpPr>
        <p:spPr>
          <a:xfrm>
            <a:off x="486084" y="6335487"/>
            <a:ext cx="10238522" cy="307777"/>
          </a:xfrm>
          <a:prstGeom prst="rect">
            <a:avLst/>
          </a:prstGeom>
          <a:noFill/>
        </p:spPr>
        <p:txBody>
          <a:bodyPr wrap="square" rtlCol="0">
            <a:spAutoFit/>
          </a:bodyPr>
          <a:lstStyle/>
          <a:p>
            <a:r>
              <a:rPr lang="en-US" sz="1400" dirty="0"/>
              <a:t>[</a:t>
            </a:r>
            <a:r>
              <a:rPr lang="en-US" sz="1400" b="1" dirty="0"/>
              <a:t>KTHL23</a:t>
            </a:r>
            <a:r>
              <a:rPr lang="en-US" sz="1400" dirty="0"/>
              <a:t>] R. </a:t>
            </a:r>
            <a:r>
              <a:rPr lang="en-US" sz="1400" dirty="0" err="1"/>
              <a:t>Kuditipudi</a:t>
            </a:r>
            <a:r>
              <a:rPr lang="en-US" sz="1400" dirty="0"/>
              <a:t>, J. </a:t>
            </a:r>
            <a:r>
              <a:rPr lang="en-US" sz="1400" dirty="0" err="1"/>
              <a:t>Thickstun</a:t>
            </a:r>
            <a:r>
              <a:rPr lang="en-US" sz="1400" dirty="0"/>
              <a:t>, T. Hashimoto and P. Liang, “Robust Distortion-free Watermarks for Language Models,” 2023.</a:t>
            </a:r>
          </a:p>
        </p:txBody>
      </p:sp>
    </p:spTree>
    <p:extLst>
      <p:ext uri="{BB962C8B-B14F-4D97-AF65-F5344CB8AC3E}">
        <p14:creationId xmlns:p14="http://schemas.microsoft.com/office/powerpoint/2010/main" val="17807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p:bldP spid="5" grpId="0" animBg="1"/>
      <p:bldP spid="13" grpId="0" animBg="1"/>
      <p:bldP spid="13" grpId="1" animBg="1"/>
      <p:bldP spid="19" grpId="1"/>
      <p:bldP spid="19"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E915698-0C63-9029-11FC-32D720A0E1F2}"/>
              </a:ext>
            </a:extLst>
          </p:cNvPr>
          <p:cNvSpPr txBox="1"/>
          <p:nvPr/>
        </p:nvSpPr>
        <p:spPr>
          <a:xfrm>
            <a:off x="486084" y="6335487"/>
            <a:ext cx="10238522" cy="307777"/>
          </a:xfrm>
          <a:prstGeom prst="rect">
            <a:avLst/>
          </a:prstGeom>
          <a:noFill/>
        </p:spPr>
        <p:txBody>
          <a:bodyPr wrap="square" rtlCol="0">
            <a:spAutoFit/>
          </a:bodyPr>
          <a:lstStyle/>
          <a:p>
            <a:r>
              <a:rPr lang="en-US" sz="1400" dirty="0"/>
              <a:t>[</a:t>
            </a:r>
            <a:r>
              <a:rPr lang="en-US" sz="1400" b="1" dirty="0"/>
              <a:t>KTHL23</a:t>
            </a:r>
            <a:r>
              <a:rPr lang="en-US" sz="1400" dirty="0"/>
              <a:t>] R. </a:t>
            </a:r>
            <a:r>
              <a:rPr lang="en-US" sz="1400" dirty="0" err="1"/>
              <a:t>Kuditipudi</a:t>
            </a:r>
            <a:r>
              <a:rPr lang="en-US" sz="1400" dirty="0"/>
              <a:t>, J. </a:t>
            </a:r>
            <a:r>
              <a:rPr lang="en-US" sz="1400" dirty="0" err="1"/>
              <a:t>Thickstun</a:t>
            </a:r>
            <a:r>
              <a:rPr lang="en-US" sz="1400" dirty="0"/>
              <a:t>, T. Hashimoto and P. Liang, “Robust Distortion-free Watermarks for Language Models,” 2023.</a:t>
            </a: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A3F6AC2D-6B02-8049-B5C7-22FC36C5929B}"/>
                  </a:ext>
                </a:extLst>
              </p:cNvPr>
              <p:cNvSpPr/>
              <p:nvPr/>
            </p:nvSpPr>
            <p:spPr>
              <a:xfrm>
                <a:off x="1425676" y="2056662"/>
                <a:ext cx="9788293" cy="25544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indent="0" algn="ctr">
                  <a:buNone/>
                </a:pPr>
                <a:r>
                  <a:rPr lang="en-US" sz="2800" dirty="0"/>
                  <a:t>Solution:</a:t>
                </a:r>
              </a:p>
              <a:p>
                <a:pPr marL="457200" indent="-457200">
                  <a:buFont typeface="Arial" panose="020B0604020202020204" pitchFamily="34" charset="0"/>
                  <a:buChar char="•"/>
                </a:pPr>
                <a:r>
                  <a:rPr lang="en-US" sz="2800" dirty="0"/>
                  <a:t>Let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𝑡</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𝑘</m:t>
                        </m:r>
                      </m:sub>
                    </m:sSub>
                    <m:r>
                      <a:rPr lang="en-US" sz="2800" i="1">
                        <a:latin typeface="Cambria Math" panose="02040503050406030204" pitchFamily="18" charset="0"/>
                      </a:rPr>
                      <m:t>(</m:t>
                    </m:r>
                    <m:r>
                      <a:rPr lang="en-US" sz="2800" i="1">
                        <a:latin typeface="Cambria Math" panose="02040503050406030204" pitchFamily="18" charset="0"/>
                      </a:rPr>
                      <m:t>𝑡</m:t>
                    </m:r>
                    <m:r>
                      <a:rPr lang="en-US" sz="2800" i="1">
                        <a:latin typeface="Cambria Math" panose="02040503050406030204" pitchFamily="18" charset="0"/>
                      </a:rPr>
                      <m:t>)</m:t>
                    </m:r>
                  </m:oMath>
                </a14:m>
                <a:r>
                  <a:rPr lang="en-US" sz="2800" dirty="0"/>
                  <a:t> where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𝑘</m:t>
                        </m:r>
                      </m:sub>
                    </m:sSub>
                  </m:oMath>
                </a14:m>
                <a:r>
                  <a:rPr lang="en-US" sz="2800" dirty="0"/>
                  <a:t> is a pseudorandom function</a:t>
                </a:r>
              </a:p>
              <a:p>
                <a:pPr marL="457200" indent="-457200">
                  <a:buFont typeface="Arial" panose="020B0604020202020204" pitchFamily="34" charset="0"/>
                  <a:buChar char="•"/>
                </a:pPr>
                <a:r>
                  <a:rPr lang="en-US" sz="2800" dirty="0"/>
                  <a:t>Sample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oMath>
                </a14:m>
                <a:r>
                  <a:rPr lang="en-US" sz="2800" dirty="0"/>
                  <a:t> as</a:t>
                </a: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b="0" i="1" smtClean="0">
                              <a:latin typeface="Cambria Math" panose="02040503050406030204" pitchFamily="18" charset="0"/>
                            </a:rPr>
                            <m:t>𝑥</m:t>
                          </m:r>
                        </m:e>
                        <m:sub>
                          <m:r>
                            <a:rPr lang="en-US" sz="2800" i="1">
                              <a:latin typeface="Cambria Math" panose="02040503050406030204" pitchFamily="18" charset="0"/>
                            </a:rPr>
                            <m:t>𝑡</m:t>
                          </m:r>
                        </m:sub>
                      </m:sSub>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r>
                                <a:rPr lang="en-US" sz="2800" b="0" i="1" smtClean="0">
                                  <a:latin typeface="Cambria Math" panose="02040503050406030204" pitchFamily="18" charset="0"/>
                                </a:rPr>
                                <m:t>1,       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𝑘</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&lt;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sub>
                              </m:sSub>
                            </m:e>
                            <m:e>
                              <m:r>
                                <a:rPr lang="en-US" sz="2800" b="0" i="1" smtClean="0">
                                  <a:latin typeface="Cambria Math" panose="02040503050406030204" pitchFamily="18" charset="0"/>
                                </a:rPr>
                                <m:t>0,</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otherwise</m:t>
                              </m:r>
                            </m:e>
                          </m:eqArr>
                        </m:e>
                      </m:d>
                    </m:oMath>
                  </m:oMathPara>
                </a14:m>
                <a:endParaRPr lang="en-US" sz="2800" dirty="0"/>
              </a:p>
              <a:p>
                <a:endParaRPr lang="en-US" sz="2800" dirty="0"/>
              </a:p>
            </p:txBody>
          </p:sp>
        </mc:Choice>
        <mc:Fallback xmlns="">
          <p:sp>
            <p:nvSpPr>
              <p:cNvPr id="8" name="Rounded Rectangle 7">
                <a:extLst>
                  <a:ext uri="{FF2B5EF4-FFF2-40B4-BE49-F238E27FC236}">
                    <a16:creationId xmlns:a16="http://schemas.microsoft.com/office/drawing/2014/main" id="{A3F6AC2D-6B02-8049-B5C7-22FC36C5929B}"/>
                  </a:ext>
                </a:extLst>
              </p:cNvPr>
              <p:cNvSpPr>
                <a:spLocks noRot="1" noChangeAspect="1" noMove="1" noResize="1" noEditPoints="1" noAdjustHandles="1" noChangeArrowheads="1" noChangeShapeType="1" noTextEdit="1"/>
              </p:cNvSpPr>
              <p:nvPr/>
            </p:nvSpPr>
            <p:spPr>
              <a:xfrm>
                <a:off x="1425676" y="2056662"/>
                <a:ext cx="9788293" cy="2554472"/>
              </a:xfrm>
              <a:prstGeom prst="roundRect">
                <a:avLst/>
              </a:prstGeom>
              <a:blipFill>
                <a:blip r:embed="rId3"/>
                <a:stretch>
                  <a:fillRect t="-28571" b="-11674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a:xfrm>
            <a:off x="838199" y="365125"/>
            <a:ext cx="10626213" cy="1325563"/>
          </a:xfrm>
        </p:spPr>
        <p:txBody>
          <a:bodyPr/>
          <a:lstStyle/>
          <a:p>
            <a:r>
              <a:rPr lang="en-US" dirty="0"/>
              <a:t>Single-response undetectability [KTHL23]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8"/>
                <a:ext cx="10515600" cy="772269"/>
              </a:xfrm>
            </p:spPr>
            <p:txBody>
              <a:bodyPr>
                <a:normAutofit/>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𝑀</m:t>
                    </m:r>
                    <m:d>
                      <m:dPr>
                        <m:ctrlPr>
                          <a:rPr lang="en-US" b="0" i="1" smtClean="0">
                            <a:latin typeface="Cambria Math" panose="02040503050406030204" pitchFamily="18" charset="0"/>
                          </a:rPr>
                        </m:ctrlPr>
                      </m:dPr>
                      <m:e>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=1</m:t>
                            </m:r>
                          </m:e>
                        </m:d>
                      </m:e>
                    </m:func>
                  </m:oMath>
                </a14:m>
                <a:endParaRPr lang="en-US" b="0" dirty="0"/>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8"/>
                <a:ext cx="10515600" cy="772269"/>
              </a:xfrm>
              <a:blipFill>
                <a:blip r:embed="rId4"/>
                <a:stretch>
                  <a:fillRect l="-1086" t="-12903"/>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2B977AA1-E256-089A-7AAE-4EC8507F252E}"/>
              </a:ext>
            </a:extLst>
          </p:cNvPr>
          <p:cNvSpPr txBox="1">
            <a:spLocks/>
          </p:cNvSpPr>
          <p:nvPr/>
        </p:nvSpPr>
        <p:spPr>
          <a:xfrm>
            <a:off x="698369" y="5271808"/>
            <a:ext cx="105156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Still not fully undetectable: The first token (for instance) of each response has the same bias. </a:t>
            </a:r>
          </a:p>
        </p:txBody>
      </p:sp>
      <p:sp>
        <p:nvSpPr>
          <p:cNvPr id="4" name="Left Arrow Callout 3">
            <a:extLst>
              <a:ext uri="{FF2B5EF4-FFF2-40B4-BE49-F238E27FC236}">
                <a16:creationId xmlns:a16="http://schemas.microsoft.com/office/drawing/2014/main" id="{AEC76EEC-A07E-EB4A-BC95-5B9CCB124C38}"/>
              </a:ext>
            </a:extLst>
          </p:cNvPr>
          <p:cNvSpPr/>
          <p:nvPr/>
        </p:nvSpPr>
        <p:spPr>
          <a:xfrm>
            <a:off x="9875431" y="2437210"/>
            <a:ext cx="1698350" cy="896688"/>
          </a:xfrm>
          <a:prstGeom prst="leftArrowCallout">
            <a:avLst>
              <a:gd name="adj1" fmla="val 25000"/>
              <a:gd name="adj2" fmla="val 25000"/>
              <a:gd name="adj3" fmla="val 25000"/>
              <a:gd name="adj4" fmla="val 79818"/>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Different bias for each token</a:t>
            </a:r>
          </a:p>
        </p:txBody>
      </p:sp>
      <p:grpSp>
        <p:nvGrpSpPr>
          <p:cNvPr id="9" name="Group 8">
            <a:extLst>
              <a:ext uri="{FF2B5EF4-FFF2-40B4-BE49-F238E27FC236}">
                <a16:creationId xmlns:a16="http://schemas.microsoft.com/office/drawing/2014/main" id="{CEB8AE34-FDF6-D4BA-3E0D-2FDD2A698603}"/>
              </a:ext>
            </a:extLst>
          </p:cNvPr>
          <p:cNvGrpSpPr/>
          <p:nvPr/>
        </p:nvGrpSpPr>
        <p:grpSpPr>
          <a:xfrm>
            <a:off x="486084" y="4577214"/>
            <a:ext cx="11219831" cy="2010634"/>
            <a:chOff x="1398909" y="2735414"/>
            <a:chExt cx="9014806" cy="2010634"/>
          </a:xfrm>
        </p:grpSpPr>
        <p:sp>
          <p:nvSpPr>
            <p:cNvPr id="10" name="Rounded Rectangle 9">
              <a:extLst>
                <a:ext uri="{FF2B5EF4-FFF2-40B4-BE49-F238E27FC236}">
                  <a16:creationId xmlns:a16="http://schemas.microsoft.com/office/drawing/2014/main" id="{5EF3A296-0BAA-EC5E-A887-A59DD70F3CD1}"/>
                </a:ext>
              </a:extLst>
            </p:cNvPr>
            <p:cNvSpPr/>
            <p:nvPr/>
          </p:nvSpPr>
          <p:spPr>
            <a:xfrm>
              <a:off x="1584616" y="2735414"/>
              <a:ext cx="8829099" cy="20106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r"/>
              <a:r>
                <a:rPr lang="en-US" sz="3200" dirty="0">
                  <a:cs typeface="Consolas" panose="020B0609020204030204" pitchFamily="49" charset="0"/>
                </a:rPr>
                <a:t> 	For each response, extract a fresh watermark seed from the text itself</a:t>
              </a:r>
            </a:p>
          </p:txBody>
        </p:sp>
        <p:pic>
          <p:nvPicPr>
            <p:cNvPr id="11" name="Graphic 10" descr="Lightbulb with solid fill">
              <a:extLst>
                <a:ext uri="{FF2B5EF4-FFF2-40B4-BE49-F238E27FC236}">
                  <a16:creationId xmlns:a16="http://schemas.microsoft.com/office/drawing/2014/main" id="{367DD4CD-3EC2-3221-B20C-DD928AB7E9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8909" y="2769334"/>
              <a:ext cx="1661230" cy="1948626"/>
            </a:xfrm>
            <a:prstGeom prst="rect">
              <a:avLst/>
            </a:prstGeom>
          </p:spPr>
        </p:pic>
      </p:grpSp>
    </p:spTree>
    <p:extLst>
      <p:ext uri="{BB962C8B-B14F-4D97-AF65-F5344CB8AC3E}">
        <p14:creationId xmlns:p14="http://schemas.microsoft.com/office/powerpoint/2010/main" val="23407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1708813"/>
          </a:xfrm>
        </p:spPr>
        <p:txBody>
          <a:bodyPr>
            <a:normAutofit/>
          </a:bodyPr>
          <a:lstStyle/>
          <a:p>
            <a:r>
              <a:rPr lang="en-US" dirty="0"/>
              <a:t>Sample text naturally, until it is “random enough”</a:t>
            </a:r>
          </a:p>
          <a:p>
            <a:pPr lvl="1">
              <a:buFont typeface="System Font Regular"/>
              <a:buChar char="→"/>
            </a:pPr>
            <a:r>
              <a:rPr lang="en-US" dirty="0"/>
              <a:t> Randomness ensures seeds are never reused</a:t>
            </a:r>
          </a:p>
          <a:p>
            <a:r>
              <a:rPr lang="en-US" dirty="0"/>
              <a:t>How can we tell how random a response is?</a:t>
            </a:r>
          </a:p>
        </p:txBody>
      </p:sp>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Our scheme: full undetectability</a:t>
            </a:r>
          </a:p>
        </p:txBody>
      </p:sp>
    </p:spTree>
    <p:extLst>
      <p:ext uri="{BB962C8B-B14F-4D97-AF65-F5344CB8AC3E}">
        <p14:creationId xmlns:p14="http://schemas.microsoft.com/office/powerpoint/2010/main" val="39550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B0BF2CD-4E98-FB69-4899-B5BA260DCAB9}"/>
                  </a:ext>
                </a:extLst>
              </p:cNvPr>
              <p:cNvSpPr>
                <a:spLocks noGrp="1"/>
              </p:cNvSpPr>
              <p:nvPr>
                <p:ph type="title"/>
              </p:nvPr>
            </p:nvSpPr>
            <p:spPr/>
            <p:txBody>
              <a:bodyPr/>
              <a:lstStyle/>
              <a:p>
                <a:r>
                  <a:rPr lang="en-US" dirty="0"/>
                  <a:t>Empirical entropy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oMath>
                </a14:m>
                <a:endParaRPr lang="en-US" dirty="0"/>
              </a:p>
            </p:txBody>
          </p:sp>
        </mc:Choice>
        <mc:Fallback xmlns="">
          <p:sp>
            <p:nvSpPr>
              <p:cNvPr id="2" name="Title 1">
                <a:extLst>
                  <a:ext uri="{FF2B5EF4-FFF2-40B4-BE49-F238E27FC236}">
                    <a16:creationId xmlns:a16="http://schemas.microsoft.com/office/drawing/2014/main" id="{AB0BF2CD-4E98-FB69-4899-B5BA260DCAB9}"/>
                  </a:ext>
                </a:extLst>
              </p:cNvPr>
              <p:cNvSpPr>
                <a:spLocks noGrp="1" noRot="1" noChangeAspect="1" noMove="1" noResize="1" noEditPoints="1" noAdjustHandles="1" noChangeArrowheads="1" noChangeShapeType="1" noTextEdit="1"/>
              </p:cNvSpPr>
              <p:nvPr>
                <p:ph type="title"/>
              </p:nvPr>
            </p:nvSpPr>
            <p:spPr>
              <a:blipFill>
                <a:blip r:embed="rId3"/>
                <a:stretch>
                  <a:fillRect l="-241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FE93735-0E9F-6EE5-1F12-2048B6F63E18}"/>
              </a:ext>
            </a:extLst>
          </p:cNvPr>
          <p:cNvPicPr>
            <a:picLocks noChangeAspect="1"/>
          </p:cNvPicPr>
          <p:nvPr/>
        </p:nvPicPr>
        <p:blipFill>
          <a:blip r:embed="rId4"/>
          <a:stretch>
            <a:fillRect/>
          </a:stretch>
        </p:blipFill>
        <p:spPr>
          <a:xfrm>
            <a:off x="986852" y="1930767"/>
            <a:ext cx="10366948" cy="31625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DD1010-F3A4-325A-BCF8-78C72DB41919}"/>
                  </a:ext>
                </a:extLst>
              </p:cNvPr>
              <p:cNvSpPr txBox="1"/>
              <p:nvPr/>
            </p:nvSpPr>
            <p:spPr>
              <a:xfrm>
                <a:off x="198457" y="1552401"/>
                <a:ext cx="832196" cy="278923"/>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oMath>
                  </m:oMathPara>
                </a14:m>
                <a:endParaRPr lang="en-US" dirty="0"/>
              </a:p>
            </p:txBody>
          </p:sp>
        </mc:Choice>
        <mc:Fallback xmlns="">
          <p:sp>
            <p:nvSpPr>
              <p:cNvPr id="6" name="TextBox 5">
                <a:extLst>
                  <a:ext uri="{FF2B5EF4-FFF2-40B4-BE49-F238E27FC236}">
                    <a16:creationId xmlns:a16="http://schemas.microsoft.com/office/drawing/2014/main" id="{B0DD1010-F3A4-325A-BCF8-78C72DB41919}"/>
                  </a:ext>
                </a:extLst>
              </p:cNvPr>
              <p:cNvSpPr txBox="1">
                <a:spLocks noRot="1" noChangeAspect="1" noMove="1" noResize="1" noEditPoints="1" noAdjustHandles="1" noChangeArrowheads="1" noChangeShapeType="1" noTextEdit="1"/>
              </p:cNvSpPr>
              <p:nvPr/>
            </p:nvSpPr>
            <p:spPr>
              <a:xfrm>
                <a:off x="198457" y="1552401"/>
                <a:ext cx="832196" cy="278923"/>
              </a:xfrm>
              <a:prstGeom prst="rect">
                <a:avLst/>
              </a:prstGeom>
              <a:blipFill>
                <a:blip r:embed="rId5"/>
                <a:stretch>
                  <a:fillRect l="-8955"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861D64E-D298-64FD-441E-B52940D0E1B1}"/>
                  </a:ext>
                </a:extLst>
              </p:cNvPr>
              <p:cNvSpPr txBox="1"/>
              <p:nvPr/>
            </p:nvSpPr>
            <p:spPr>
              <a:xfrm>
                <a:off x="1074451" y="1565075"/>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7" name="TextBox 6">
                <a:extLst>
                  <a:ext uri="{FF2B5EF4-FFF2-40B4-BE49-F238E27FC236}">
                    <a16:creationId xmlns:a16="http://schemas.microsoft.com/office/drawing/2014/main" id="{F861D64E-D298-64FD-441E-B52940D0E1B1}"/>
                  </a:ext>
                </a:extLst>
              </p:cNvPr>
              <p:cNvSpPr txBox="1">
                <a:spLocks noRot="1" noChangeAspect="1" noMove="1" noResize="1" noEditPoints="1" noAdjustHandles="1" noChangeArrowheads="1" noChangeShapeType="1" noTextEdit="1"/>
              </p:cNvSpPr>
              <p:nvPr/>
            </p:nvSpPr>
            <p:spPr>
              <a:xfrm>
                <a:off x="1074451" y="1565075"/>
                <a:ext cx="236252" cy="276999"/>
              </a:xfrm>
              <a:prstGeom prst="rect">
                <a:avLst/>
              </a:prstGeom>
              <a:blipFill>
                <a:blip r:embed="rId6"/>
                <a:stretch>
                  <a:fillRect l="-3000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272FED-CE3E-B932-517F-0DC4DE76A3AE}"/>
                  </a:ext>
                </a:extLst>
              </p:cNvPr>
              <p:cNvSpPr txBox="1"/>
              <p:nvPr/>
            </p:nvSpPr>
            <p:spPr>
              <a:xfrm>
                <a:off x="1516428" y="1565075"/>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8" name="TextBox 7">
                <a:extLst>
                  <a:ext uri="{FF2B5EF4-FFF2-40B4-BE49-F238E27FC236}">
                    <a16:creationId xmlns:a16="http://schemas.microsoft.com/office/drawing/2014/main" id="{ED272FED-CE3E-B932-517F-0DC4DE76A3AE}"/>
                  </a:ext>
                </a:extLst>
              </p:cNvPr>
              <p:cNvSpPr txBox="1">
                <a:spLocks noRot="1" noChangeAspect="1" noMove="1" noResize="1" noEditPoints="1" noAdjustHandles="1" noChangeArrowheads="1" noChangeShapeType="1" noTextEdit="1"/>
              </p:cNvSpPr>
              <p:nvPr/>
            </p:nvSpPr>
            <p:spPr>
              <a:xfrm>
                <a:off x="1516428" y="1565075"/>
                <a:ext cx="236252" cy="276999"/>
              </a:xfrm>
              <a:prstGeom prst="rect">
                <a:avLst/>
              </a:prstGeom>
              <a:blipFill>
                <a:blip r:embed="rId6"/>
                <a:stretch>
                  <a:fillRect l="-30000"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EB89EC7-7352-5241-2256-F334940182A1}"/>
                  </a:ext>
                </a:extLst>
              </p:cNvPr>
              <p:cNvSpPr txBox="1"/>
              <p:nvPr/>
            </p:nvSpPr>
            <p:spPr>
              <a:xfrm>
                <a:off x="1958405" y="1565075"/>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9" name="TextBox 8">
                <a:extLst>
                  <a:ext uri="{FF2B5EF4-FFF2-40B4-BE49-F238E27FC236}">
                    <a16:creationId xmlns:a16="http://schemas.microsoft.com/office/drawing/2014/main" id="{2EB89EC7-7352-5241-2256-F334940182A1}"/>
                  </a:ext>
                </a:extLst>
              </p:cNvPr>
              <p:cNvSpPr txBox="1">
                <a:spLocks noRot="1" noChangeAspect="1" noMove="1" noResize="1" noEditPoints="1" noAdjustHandles="1" noChangeArrowheads="1" noChangeShapeType="1" noTextEdit="1"/>
              </p:cNvSpPr>
              <p:nvPr/>
            </p:nvSpPr>
            <p:spPr>
              <a:xfrm>
                <a:off x="1958405" y="1565075"/>
                <a:ext cx="236252" cy="276999"/>
              </a:xfrm>
              <a:prstGeom prst="rect">
                <a:avLst/>
              </a:prstGeom>
              <a:blipFill>
                <a:blip r:embed="rId7"/>
                <a:stretch>
                  <a:fillRect l="-36842"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03B660-2849-95A1-12FC-41A8DE945474}"/>
                  </a:ext>
                </a:extLst>
              </p:cNvPr>
              <p:cNvSpPr txBox="1"/>
              <p:nvPr/>
            </p:nvSpPr>
            <p:spPr>
              <a:xfrm>
                <a:off x="3039322" y="1549479"/>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1" name="TextBox 10">
                <a:extLst>
                  <a:ext uri="{FF2B5EF4-FFF2-40B4-BE49-F238E27FC236}">
                    <a16:creationId xmlns:a16="http://schemas.microsoft.com/office/drawing/2014/main" id="{D103B660-2849-95A1-12FC-41A8DE945474}"/>
                  </a:ext>
                </a:extLst>
              </p:cNvPr>
              <p:cNvSpPr txBox="1">
                <a:spLocks noRot="1" noChangeAspect="1" noMove="1" noResize="1" noEditPoints="1" noAdjustHandles="1" noChangeArrowheads="1" noChangeShapeType="1" noTextEdit="1"/>
              </p:cNvSpPr>
              <p:nvPr/>
            </p:nvSpPr>
            <p:spPr>
              <a:xfrm>
                <a:off x="3039322" y="1549479"/>
                <a:ext cx="236252" cy="276999"/>
              </a:xfrm>
              <a:prstGeom prst="rect">
                <a:avLst/>
              </a:prstGeom>
              <a:blipFill>
                <a:blip r:embed="rId8"/>
                <a:stretch>
                  <a:fillRect l="-31579"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041A228-960B-4EA7-0378-E1CAC8807AD3}"/>
                  </a:ext>
                </a:extLst>
              </p:cNvPr>
              <p:cNvSpPr txBox="1"/>
              <p:nvPr/>
            </p:nvSpPr>
            <p:spPr>
              <a:xfrm>
                <a:off x="4114759" y="1561660"/>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1,</m:t>
                      </m:r>
                    </m:oMath>
                  </m:oMathPara>
                </a14:m>
                <a:endParaRPr lang="en-US" dirty="0"/>
              </a:p>
            </p:txBody>
          </p:sp>
        </mc:Choice>
        <mc:Fallback xmlns="">
          <p:sp>
            <p:nvSpPr>
              <p:cNvPr id="12" name="TextBox 11">
                <a:extLst>
                  <a:ext uri="{FF2B5EF4-FFF2-40B4-BE49-F238E27FC236}">
                    <a16:creationId xmlns:a16="http://schemas.microsoft.com/office/drawing/2014/main" id="{D041A228-960B-4EA7-0378-E1CAC8807AD3}"/>
                  </a:ext>
                </a:extLst>
              </p:cNvPr>
              <p:cNvSpPr txBox="1">
                <a:spLocks noRot="1" noChangeAspect="1" noMove="1" noResize="1" noEditPoints="1" noAdjustHandles="1" noChangeArrowheads="1" noChangeShapeType="1" noTextEdit="1"/>
              </p:cNvSpPr>
              <p:nvPr/>
            </p:nvSpPr>
            <p:spPr>
              <a:xfrm>
                <a:off x="4114759" y="1561660"/>
                <a:ext cx="236252" cy="276999"/>
              </a:xfrm>
              <a:prstGeom prst="rect">
                <a:avLst/>
              </a:prstGeom>
              <a:blipFill>
                <a:blip r:embed="rId9"/>
                <a:stretch>
                  <a:fillRect l="-3684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BA5BBA-46D7-4E2E-3DDE-FD8C4BB387EF}"/>
                  </a:ext>
                </a:extLst>
              </p:cNvPr>
              <p:cNvSpPr txBox="1"/>
              <p:nvPr/>
            </p:nvSpPr>
            <p:spPr>
              <a:xfrm>
                <a:off x="4520628" y="1549479"/>
                <a:ext cx="236252" cy="276999"/>
              </a:xfrm>
              <a:prstGeom prst="rect">
                <a:avLst/>
              </a:prstGeom>
              <a:noFill/>
            </p:spPr>
            <p:txBody>
              <a:bodyPr wrap="square" lIns="0" tIns="0" rIns="0" bIns="0" rtlCol="0">
                <a:spAutoFit/>
              </a:bodyPr>
              <a:lstStyle/>
              <a:p>
                <a14:m>
                  <m:oMath xmlns:m="http://schemas.openxmlformats.org/officeDocument/2006/math">
                    <m:r>
                      <a:rPr lang="en-US" b="0" i="1" smtClean="0">
                        <a:latin typeface="Cambria Math" panose="02040503050406030204" pitchFamily="18" charset="0"/>
                      </a:rPr>
                      <m:t>1</m:t>
                    </m:r>
                  </m:oMath>
                </a14:m>
                <a:r>
                  <a:rPr lang="en-US" dirty="0"/>
                  <a:t>,</a:t>
                </a:r>
              </a:p>
            </p:txBody>
          </p:sp>
        </mc:Choice>
        <mc:Fallback xmlns="">
          <p:sp>
            <p:nvSpPr>
              <p:cNvPr id="13" name="TextBox 12">
                <a:extLst>
                  <a:ext uri="{FF2B5EF4-FFF2-40B4-BE49-F238E27FC236}">
                    <a16:creationId xmlns:a16="http://schemas.microsoft.com/office/drawing/2014/main" id="{4BBA5BBA-46D7-4E2E-3DDE-FD8C4BB387EF}"/>
                  </a:ext>
                </a:extLst>
              </p:cNvPr>
              <p:cNvSpPr txBox="1">
                <a:spLocks noRot="1" noChangeAspect="1" noMove="1" noResize="1" noEditPoints="1" noAdjustHandles="1" noChangeArrowheads="1" noChangeShapeType="1" noTextEdit="1"/>
              </p:cNvSpPr>
              <p:nvPr/>
            </p:nvSpPr>
            <p:spPr>
              <a:xfrm>
                <a:off x="4520628" y="1549479"/>
                <a:ext cx="236252" cy="276999"/>
              </a:xfrm>
              <a:prstGeom prst="rect">
                <a:avLst/>
              </a:prstGeom>
              <a:blipFill>
                <a:blip r:embed="rId10"/>
                <a:stretch>
                  <a:fillRect l="-36842" t="-21739" r="-36842" b="-5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3EFAC8-05A5-3F49-92A8-0992F1A46741}"/>
                  </a:ext>
                </a:extLst>
              </p:cNvPr>
              <p:cNvSpPr txBox="1"/>
              <p:nvPr/>
            </p:nvSpPr>
            <p:spPr>
              <a:xfrm>
                <a:off x="4800679" y="1560209"/>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0.8,</m:t>
                      </m:r>
                    </m:oMath>
                  </m:oMathPara>
                </a14:m>
                <a:endParaRPr lang="en-US" dirty="0"/>
              </a:p>
            </p:txBody>
          </p:sp>
        </mc:Choice>
        <mc:Fallback xmlns="">
          <p:sp>
            <p:nvSpPr>
              <p:cNvPr id="14" name="TextBox 13">
                <a:extLst>
                  <a:ext uri="{FF2B5EF4-FFF2-40B4-BE49-F238E27FC236}">
                    <a16:creationId xmlns:a16="http://schemas.microsoft.com/office/drawing/2014/main" id="{4F3EFAC8-05A5-3F49-92A8-0992F1A46741}"/>
                  </a:ext>
                </a:extLst>
              </p:cNvPr>
              <p:cNvSpPr txBox="1">
                <a:spLocks noRot="1" noChangeAspect="1" noMove="1" noResize="1" noEditPoints="1" noAdjustHandles="1" noChangeArrowheads="1" noChangeShapeType="1" noTextEdit="1"/>
              </p:cNvSpPr>
              <p:nvPr/>
            </p:nvSpPr>
            <p:spPr>
              <a:xfrm>
                <a:off x="4800679" y="1560209"/>
                <a:ext cx="236252" cy="276999"/>
              </a:xfrm>
              <a:prstGeom prst="rect">
                <a:avLst/>
              </a:prstGeom>
              <a:blipFill>
                <a:blip r:embed="rId11"/>
                <a:stretch>
                  <a:fillRect l="-31579" r="-63158"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E2FA78C-CF0F-A24E-2C29-D9588C6F457B}"/>
                  </a:ext>
                </a:extLst>
              </p:cNvPr>
              <p:cNvSpPr txBox="1"/>
              <p:nvPr/>
            </p:nvSpPr>
            <p:spPr>
              <a:xfrm>
                <a:off x="5490735" y="1567940"/>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0.5,</m:t>
                      </m:r>
                    </m:oMath>
                  </m:oMathPara>
                </a14:m>
                <a:endParaRPr lang="en-US" dirty="0"/>
              </a:p>
            </p:txBody>
          </p:sp>
        </mc:Choice>
        <mc:Fallback xmlns="">
          <p:sp>
            <p:nvSpPr>
              <p:cNvPr id="15" name="TextBox 14">
                <a:extLst>
                  <a:ext uri="{FF2B5EF4-FFF2-40B4-BE49-F238E27FC236}">
                    <a16:creationId xmlns:a16="http://schemas.microsoft.com/office/drawing/2014/main" id="{4E2FA78C-CF0F-A24E-2C29-D9588C6F457B}"/>
                  </a:ext>
                </a:extLst>
              </p:cNvPr>
              <p:cNvSpPr txBox="1">
                <a:spLocks noRot="1" noChangeAspect="1" noMove="1" noResize="1" noEditPoints="1" noAdjustHandles="1" noChangeArrowheads="1" noChangeShapeType="1" noTextEdit="1"/>
              </p:cNvSpPr>
              <p:nvPr/>
            </p:nvSpPr>
            <p:spPr>
              <a:xfrm>
                <a:off x="5490735" y="1567940"/>
                <a:ext cx="236252" cy="276999"/>
              </a:xfrm>
              <a:prstGeom prst="rect">
                <a:avLst/>
              </a:prstGeom>
              <a:blipFill>
                <a:blip r:embed="rId12"/>
                <a:stretch>
                  <a:fillRect l="-31579" r="-631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459A57D-F7F0-84BC-9593-863D851BBB0D}"/>
                  </a:ext>
                </a:extLst>
              </p:cNvPr>
              <p:cNvSpPr txBox="1"/>
              <p:nvPr/>
            </p:nvSpPr>
            <p:spPr>
              <a:xfrm>
                <a:off x="6571652" y="1560208"/>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0.2,</m:t>
                      </m:r>
                    </m:oMath>
                  </m:oMathPara>
                </a14:m>
                <a:endParaRPr lang="en-US" dirty="0"/>
              </a:p>
            </p:txBody>
          </p:sp>
        </mc:Choice>
        <mc:Fallback xmlns="">
          <p:sp>
            <p:nvSpPr>
              <p:cNvPr id="16" name="TextBox 15">
                <a:extLst>
                  <a:ext uri="{FF2B5EF4-FFF2-40B4-BE49-F238E27FC236}">
                    <a16:creationId xmlns:a16="http://schemas.microsoft.com/office/drawing/2014/main" id="{2459A57D-F7F0-84BC-9593-863D851BBB0D}"/>
                  </a:ext>
                </a:extLst>
              </p:cNvPr>
              <p:cNvSpPr txBox="1">
                <a:spLocks noRot="1" noChangeAspect="1" noMove="1" noResize="1" noEditPoints="1" noAdjustHandles="1" noChangeArrowheads="1" noChangeShapeType="1" noTextEdit="1"/>
              </p:cNvSpPr>
              <p:nvPr/>
            </p:nvSpPr>
            <p:spPr>
              <a:xfrm>
                <a:off x="6571652" y="1560208"/>
                <a:ext cx="236252" cy="276999"/>
              </a:xfrm>
              <a:prstGeom prst="rect">
                <a:avLst/>
              </a:prstGeom>
              <a:blipFill>
                <a:blip r:embed="rId13"/>
                <a:stretch>
                  <a:fillRect l="-30000" r="-55000"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FD3DACC-E0D3-36F3-7568-B2B2787930BC}"/>
                  </a:ext>
                </a:extLst>
              </p:cNvPr>
              <p:cNvSpPr txBox="1"/>
              <p:nvPr/>
            </p:nvSpPr>
            <p:spPr>
              <a:xfrm>
                <a:off x="7515563" y="1549478"/>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0.6,</m:t>
                      </m:r>
                    </m:oMath>
                  </m:oMathPara>
                </a14:m>
                <a:endParaRPr lang="en-US" dirty="0"/>
              </a:p>
            </p:txBody>
          </p:sp>
        </mc:Choice>
        <mc:Fallback xmlns="">
          <p:sp>
            <p:nvSpPr>
              <p:cNvPr id="17" name="TextBox 16">
                <a:extLst>
                  <a:ext uri="{FF2B5EF4-FFF2-40B4-BE49-F238E27FC236}">
                    <a16:creationId xmlns:a16="http://schemas.microsoft.com/office/drawing/2014/main" id="{5FD3DACC-E0D3-36F3-7568-B2B2787930BC}"/>
                  </a:ext>
                </a:extLst>
              </p:cNvPr>
              <p:cNvSpPr txBox="1">
                <a:spLocks noRot="1" noChangeAspect="1" noMove="1" noResize="1" noEditPoints="1" noAdjustHandles="1" noChangeArrowheads="1" noChangeShapeType="1" noTextEdit="1"/>
              </p:cNvSpPr>
              <p:nvPr/>
            </p:nvSpPr>
            <p:spPr>
              <a:xfrm>
                <a:off x="7515563" y="1549478"/>
                <a:ext cx="236252" cy="276999"/>
              </a:xfrm>
              <a:prstGeom prst="rect">
                <a:avLst/>
              </a:prstGeom>
              <a:blipFill>
                <a:blip r:embed="rId14"/>
                <a:stretch>
                  <a:fillRect l="-30000" r="-55000"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D851332-4A10-35B0-DDB3-7DA6CB8AED4F}"/>
                  </a:ext>
                </a:extLst>
              </p:cNvPr>
              <p:cNvSpPr txBox="1"/>
              <p:nvPr/>
            </p:nvSpPr>
            <p:spPr>
              <a:xfrm>
                <a:off x="8605242" y="1549477"/>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0.1,</m:t>
                      </m:r>
                    </m:oMath>
                  </m:oMathPara>
                </a14:m>
                <a:endParaRPr lang="en-US" dirty="0"/>
              </a:p>
            </p:txBody>
          </p:sp>
        </mc:Choice>
        <mc:Fallback xmlns="">
          <p:sp>
            <p:nvSpPr>
              <p:cNvPr id="18" name="TextBox 17">
                <a:extLst>
                  <a:ext uri="{FF2B5EF4-FFF2-40B4-BE49-F238E27FC236}">
                    <a16:creationId xmlns:a16="http://schemas.microsoft.com/office/drawing/2014/main" id="{DD851332-4A10-35B0-DDB3-7DA6CB8AED4F}"/>
                  </a:ext>
                </a:extLst>
              </p:cNvPr>
              <p:cNvSpPr txBox="1">
                <a:spLocks noRot="1" noChangeAspect="1" noMove="1" noResize="1" noEditPoints="1" noAdjustHandles="1" noChangeArrowheads="1" noChangeShapeType="1" noTextEdit="1"/>
              </p:cNvSpPr>
              <p:nvPr/>
            </p:nvSpPr>
            <p:spPr>
              <a:xfrm>
                <a:off x="8605242" y="1549477"/>
                <a:ext cx="236252" cy="276999"/>
              </a:xfrm>
              <a:prstGeom prst="rect">
                <a:avLst/>
              </a:prstGeom>
              <a:blipFill>
                <a:blip r:embed="rId15"/>
                <a:stretch>
                  <a:fillRect l="-31579" r="-63158"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4F0866-09B5-84D9-7B28-0B2016EA8958}"/>
                  </a:ext>
                </a:extLst>
              </p:cNvPr>
              <p:cNvSpPr txBox="1"/>
              <p:nvPr/>
            </p:nvSpPr>
            <p:spPr>
              <a:xfrm>
                <a:off x="10086548" y="1547153"/>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0.3,</m:t>
                      </m:r>
                    </m:oMath>
                  </m:oMathPara>
                </a14:m>
                <a:endParaRPr lang="en-US" dirty="0"/>
              </a:p>
            </p:txBody>
          </p:sp>
        </mc:Choice>
        <mc:Fallback xmlns="">
          <p:sp>
            <p:nvSpPr>
              <p:cNvPr id="19" name="TextBox 18">
                <a:extLst>
                  <a:ext uri="{FF2B5EF4-FFF2-40B4-BE49-F238E27FC236}">
                    <a16:creationId xmlns:a16="http://schemas.microsoft.com/office/drawing/2014/main" id="{244F0866-09B5-84D9-7B28-0B2016EA8958}"/>
                  </a:ext>
                </a:extLst>
              </p:cNvPr>
              <p:cNvSpPr txBox="1">
                <a:spLocks noRot="1" noChangeAspect="1" noMove="1" noResize="1" noEditPoints="1" noAdjustHandles="1" noChangeArrowheads="1" noChangeShapeType="1" noTextEdit="1"/>
              </p:cNvSpPr>
              <p:nvPr/>
            </p:nvSpPr>
            <p:spPr>
              <a:xfrm>
                <a:off x="10086548" y="1547153"/>
                <a:ext cx="236252" cy="276999"/>
              </a:xfrm>
              <a:prstGeom prst="rect">
                <a:avLst/>
              </a:prstGeom>
              <a:blipFill>
                <a:blip r:embed="rId16"/>
                <a:stretch>
                  <a:fillRect l="-31579" r="-63158"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42F57D7-0247-A1B4-E059-32C5ACD0BB75}"/>
                  </a:ext>
                </a:extLst>
              </p:cNvPr>
              <p:cNvSpPr txBox="1"/>
              <p:nvPr/>
            </p:nvSpPr>
            <p:spPr>
              <a:xfrm>
                <a:off x="11086378" y="1547153"/>
                <a:ext cx="236252" cy="276999"/>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0.7</m:t>
                      </m:r>
                    </m:oMath>
                  </m:oMathPara>
                </a14:m>
                <a:endParaRPr lang="en-US" dirty="0"/>
              </a:p>
            </p:txBody>
          </p:sp>
        </mc:Choice>
        <mc:Fallback xmlns="">
          <p:sp>
            <p:nvSpPr>
              <p:cNvPr id="20" name="TextBox 19">
                <a:extLst>
                  <a:ext uri="{FF2B5EF4-FFF2-40B4-BE49-F238E27FC236}">
                    <a16:creationId xmlns:a16="http://schemas.microsoft.com/office/drawing/2014/main" id="{A42F57D7-0247-A1B4-E059-32C5ACD0BB75}"/>
                  </a:ext>
                </a:extLst>
              </p:cNvPr>
              <p:cNvSpPr txBox="1">
                <a:spLocks noRot="1" noChangeAspect="1" noMove="1" noResize="1" noEditPoints="1" noAdjustHandles="1" noChangeArrowheads="1" noChangeShapeType="1" noTextEdit="1"/>
              </p:cNvSpPr>
              <p:nvPr/>
            </p:nvSpPr>
            <p:spPr>
              <a:xfrm>
                <a:off x="11086378" y="1547153"/>
                <a:ext cx="236252" cy="276999"/>
              </a:xfrm>
              <a:prstGeom prst="rect">
                <a:avLst/>
              </a:prstGeom>
              <a:blipFill>
                <a:blip r:embed="rId17"/>
                <a:stretch>
                  <a:fillRect l="-36842" r="-57895"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ounded Rectangle 20">
                <a:extLst>
                  <a:ext uri="{FF2B5EF4-FFF2-40B4-BE49-F238E27FC236}">
                    <a16:creationId xmlns:a16="http://schemas.microsoft.com/office/drawing/2014/main" id="{066F9E1D-D40B-A50F-CD47-E9E59DF87477}"/>
                  </a:ext>
                </a:extLst>
              </p:cNvPr>
              <p:cNvSpPr/>
              <p:nvPr/>
            </p:nvSpPr>
            <p:spPr>
              <a:xfrm>
                <a:off x="1192577" y="3273880"/>
                <a:ext cx="9501826" cy="28983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sz="2800" b="1" dirty="0"/>
                  <a:t>Definition (empirical entropy/</a:t>
                </a:r>
                <a:r>
                  <a:rPr lang="en-US" sz="2800" b="1" dirty="0" err="1"/>
                  <a:t>surprisal</a:t>
                </a:r>
                <a:r>
                  <a:rPr lang="en-US" sz="2800" b="1" dirty="0"/>
                  <a:t>):</a:t>
                </a:r>
                <a:r>
                  <a:rPr lang="en-US" sz="2800" dirty="0"/>
                  <a:t> </a:t>
                </a:r>
              </a:p>
              <a:p>
                <a:r>
                  <a:rPr lang="en-US" sz="2800" dirty="0"/>
                  <a:t>For prompt </a:t>
                </a:r>
                <a14:m>
                  <m:oMath xmlns:m="http://schemas.openxmlformats.org/officeDocument/2006/math">
                    <m:r>
                      <a:rPr lang="en-US" sz="2800" b="0" i="1" smtClean="0">
                        <a:latin typeface="Cambria Math" panose="02040503050406030204" pitchFamily="18" charset="0"/>
                      </a:rPr>
                      <m:t>𝜋</m:t>
                    </m:r>
                  </m:oMath>
                </a14:m>
                <a:r>
                  <a:rPr lang="en-US" sz="2800" dirty="0">
                    <a:latin typeface="Cambria Math" panose="02040503050406030204" pitchFamily="18" charset="0"/>
                  </a:rPr>
                  <a:t> and text </a:t>
                </a:r>
                <a14:m>
                  <m:oMath xmlns:m="http://schemas.openxmlformats.org/officeDocument/2006/math">
                    <m:r>
                      <a:rPr lang="en-US" sz="2800" b="0" i="1" smtClean="0">
                        <a:latin typeface="Cambria Math" panose="02040503050406030204" pitchFamily="18" charset="0"/>
                      </a:rPr>
                      <m:t>𝑥</m:t>
                    </m:r>
                  </m:oMath>
                </a14:m>
                <a:r>
                  <a:rPr lang="en-US" sz="2800" dirty="0">
                    <a:latin typeface="Cambria Math" panose="02040503050406030204" pitchFamily="18" charset="0"/>
                  </a:rPr>
                  <a:t>,</a:t>
                </a:r>
              </a:p>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𝑀</m:t>
                          </m:r>
                        </m:sub>
                      </m:sSub>
                      <m:d>
                        <m:dPr>
                          <m:ctrlPr>
                            <a:rPr lang="en-US" sz="2800" i="1">
                              <a:latin typeface="Cambria Math" panose="02040503050406030204" pitchFamily="18" charset="0"/>
                            </a:rPr>
                          </m:ctrlPr>
                        </m:dPr>
                        <m:e>
                          <m:r>
                            <a:rPr lang="en-US" sz="2800" i="1">
                              <a:latin typeface="Cambria Math" panose="02040503050406030204" pitchFamily="18" charset="0"/>
                            </a:rPr>
                            <m:t>𝜋</m:t>
                          </m:r>
                          <m:r>
                            <a:rPr lang="en-US" sz="2800" i="1">
                              <a:latin typeface="Cambria Math" panose="02040503050406030204" pitchFamily="18" charset="0"/>
                            </a:rPr>
                            <m:t>,</m:t>
                          </m:r>
                          <m:r>
                            <a:rPr lang="en-US" sz="2800" i="1">
                              <a:latin typeface="Cambria Math" panose="02040503050406030204" pitchFamily="18" charset="0"/>
                            </a:rPr>
                            <m:t>𝑥</m:t>
                          </m:r>
                        </m:e>
                      </m:d>
                      <m:r>
                        <a:rPr lang="en-US" sz="2800" i="1">
                          <a:latin typeface="Cambria Math" panose="02040503050406030204" pitchFamily="18" charset="0"/>
                        </a:rPr>
                        <m:t>≔</m:t>
                      </m:r>
                      <m:nary>
                        <m:naryPr>
                          <m:chr m:val="∑"/>
                          <m:supHide m:val="on"/>
                          <m:ctrlPr>
                            <a:rPr lang="en-US" sz="2800" i="1">
                              <a:latin typeface="Cambria Math" panose="02040503050406030204" pitchFamily="18" charset="0"/>
                            </a:rPr>
                          </m:ctrlPr>
                        </m:naryPr>
                        <m:sub>
                          <m:r>
                            <a:rPr lang="en-US" sz="2800" i="1">
                              <a:latin typeface="Cambria Math" panose="02040503050406030204" pitchFamily="18" charset="0"/>
                            </a:rPr>
                            <m:t>𝑡</m:t>
                          </m:r>
                        </m:sub>
                        <m:sup/>
                        <m:e>
                          <m:func>
                            <m:funcPr>
                              <m:ctrlPr>
                                <a:rPr lang="en-US" sz="2800" i="1">
                                  <a:latin typeface="Cambria Math" panose="02040503050406030204" pitchFamily="18" charset="0"/>
                                </a:rPr>
                              </m:ctrlPr>
                            </m:funcPr>
                            <m:fName>
                              <m:r>
                                <a:rPr lang="en-US" sz="2800">
                                  <a:latin typeface="Cambria Math" panose="02040503050406030204" pitchFamily="18" charset="0"/>
                                </a:rPr>
                                <m:t>−</m:t>
                              </m:r>
                              <m:r>
                                <m:rPr>
                                  <m:sty m:val="p"/>
                                </m:rPr>
                                <a:rPr lang="en-US" sz="2800">
                                  <a:latin typeface="Cambria Math" panose="02040503050406030204" pitchFamily="18" charset="0"/>
                                </a:rPr>
                                <m:t>log</m:t>
                              </m:r>
                            </m:fNa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sub>
                                  </m:sSub>
                                </m:e>
                              </m:d>
                            </m:e>
                          </m:func>
                        </m:e>
                      </m:nary>
                      <m:r>
                        <a:rPr lang="en-US" sz="2800" b="0" i="1" smtClean="0">
                          <a:latin typeface="Cambria Math" panose="02040503050406030204" pitchFamily="18" charset="0"/>
                        </a:rPr>
                        <m:t>,</m:t>
                      </m:r>
                    </m:oMath>
                  </m:oMathPara>
                </a14:m>
                <a:endParaRPr lang="en-US" sz="2800" dirty="0"/>
              </a:p>
              <a:p>
                <a:r>
                  <a:rPr lang="en-US" sz="2800" dirty="0"/>
                  <a:t>where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𝜋</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𝑡</m:t>
                        </m:r>
                        <m:r>
                          <a:rPr lang="en-US" sz="2800" i="1">
                            <a:latin typeface="Cambria Math" panose="02040503050406030204" pitchFamily="18" charset="0"/>
                          </a:rPr>
                          <m:t>−1</m:t>
                        </m:r>
                      </m:sub>
                    </m:sSub>
                    <m:r>
                      <a:rPr lang="en-US" sz="2800" i="1">
                        <a:latin typeface="Cambria Math" panose="02040503050406030204" pitchFamily="18" charset="0"/>
                      </a:rPr>
                      <m:t>)</m:t>
                    </m:r>
                  </m:oMath>
                </a14:m>
                <a:r>
                  <a:rPr lang="en-US" sz="2800" dirty="0"/>
                  <a:t>.</a:t>
                </a:r>
              </a:p>
              <a:p>
                <a:endParaRPr lang="en-US" sz="2800" b="0" i="1" dirty="0">
                  <a:latin typeface="Cambria Math" panose="02040503050406030204" pitchFamily="18" charset="0"/>
                </a:endParaRPr>
              </a:p>
            </p:txBody>
          </p:sp>
        </mc:Choice>
        <mc:Fallback xmlns="">
          <p:sp>
            <p:nvSpPr>
              <p:cNvPr id="21" name="Rounded Rectangle 20">
                <a:extLst>
                  <a:ext uri="{FF2B5EF4-FFF2-40B4-BE49-F238E27FC236}">
                    <a16:creationId xmlns:a16="http://schemas.microsoft.com/office/drawing/2014/main" id="{066F9E1D-D40B-A50F-CD47-E9E59DF87477}"/>
                  </a:ext>
                </a:extLst>
              </p:cNvPr>
              <p:cNvSpPr>
                <a:spLocks noRot="1" noChangeAspect="1" noMove="1" noResize="1" noEditPoints="1" noAdjustHandles="1" noChangeArrowheads="1" noChangeShapeType="1" noTextEdit="1"/>
              </p:cNvSpPr>
              <p:nvPr/>
            </p:nvSpPr>
            <p:spPr>
              <a:xfrm>
                <a:off x="1192577" y="3273880"/>
                <a:ext cx="9501826" cy="2898320"/>
              </a:xfrm>
              <a:prstGeom prst="roundRect">
                <a:avLst/>
              </a:prstGeom>
              <a:blipFill>
                <a:blip r:embed="rId18"/>
                <a:stretch>
                  <a:fillRect t="-16957" b="-44348"/>
                </a:stretch>
              </a:blipFill>
            </p:spPr>
            <p:txBody>
              <a:bodyPr/>
              <a:lstStyle/>
              <a:p>
                <a:r>
                  <a:rPr lang="en-US">
                    <a:noFill/>
                  </a:rPr>
                  <a:t> </a:t>
                </a:r>
              </a:p>
            </p:txBody>
          </p:sp>
        </mc:Fallback>
      </mc:AlternateContent>
    </p:spTree>
    <p:extLst>
      <p:ext uri="{BB962C8B-B14F-4D97-AF65-F5344CB8AC3E}">
        <p14:creationId xmlns:p14="http://schemas.microsoft.com/office/powerpoint/2010/main" val="20335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64D2-3E14-124C-9C26-15932F5F342C}"/>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id="{C96A9BEC-3594-3041-BBCB-41B85DA83DAA}"/>
              </a:ext>
            </a:extLst>
          </p:cNvPr>
          <p:cNvSpPr>
            <a:spLocks noGrp="1"/>
          </p:cNvSpPr>
          <p:nvPr>
            <p:ph idx="1"/>
          </p:nvPr>
        </p:nvSpPr>
        <p:spPr/>
        <p:txBody>
          <a:bodyPr/>
          <a:lstStyle/>
          <a:p>
            <a:r>
              <a:rPr lang="en-US" dirty="0"/>
              <a:t>Detecting AI-generated misinformation</a:t>
            </a:r>
          </a:p>
          <a:p>
            <a:r>
              <a:rPr lang="en-US" dirty="0"/>
              <a:t>Preventing “Model Collapse”</a:t>
            </a:r>
          </a:p>
          <a:p>
            <a:pPr lvl="1"/>
            <a:r>
              <a:rPr lang="en-US" dirty="0"/>
              <a:t>[SSZ+23]: training LLMs on LLM-generated data results in quality loss</a:t>
            </a:r>
          </a:p>
          <a:p>
            <a:r>
              <a:rPr lang="en-US" dirty="0"/>
              <a:t>Detecting inappropriate use (e.g., plagiarism)</a:t>
            </a:r>
          </a:p>
          <a:p>
            <a:endParaRPr lang="en-US" dirty="0"/>
          </a:p>
          <a:p>
            <a:pPr marL="0" indent="0">
              <a:buNone/>
            </a:pPr>
            <a:r>
              <a:rPr lang="en-US" dirty="0"/>
              <a:t>Recent government calls for distinguishing AI-generated content</a:t>
            </a:r>
          </a:p>
          <a:p>
            <a:pPr lvl="1"/>
            <a:r>
              <a:rPr lang="en-US" dirty="0"/>
              <a:t>Biden’s executive order</a:t>
            </a:r>
          </a:p>
          <a:p>
            <a:pPr lvl="1"/>
            <a:r>
              <a:rPr lang="en-US" dirty="0"/>
              <a:t>EU AI act</a:t>
            </a:r>
          </a:p>
          <a:p>
            <a:endParaRPr lang="en-US" dirty="0"/>
          </a:p>
        </p:txBody>
      </p:sp>
    </p:spTree>
    <p:extLst>
      <p:ext uri="{BB962C8B-B14F-4D97-AF65-F5344CB8AC3E}">
        <p14:creationId xmlns:p14="http://schemas.microsoft.com/office/powerpoint/2010/main" val="15138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90B4CC3-612D-E668-C635-ECB691572937}"/>
                  </a:ext>
                </a:extLst>
              </p:cNvPr>
              <p:cNvSpPr/>
              <p:nvPr/>
            </p:nvSpPr>
            <p:spPr>
              <a:xfrm>
                <a:off x="3649133" y="3098799"/>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Rectangle 5">
                <a:extLst>
                  <a:ext uri="{FF2B5EF4-FFF2-40B4-BE49-F238E27FC236}">
                    <a16:creationId xmlns:a16="http://schemas.microsoft.com/office/drawing/2014/main" id="{E90B4CC3-612D-E668-C635-ECB691572937}"/>
                  </a:ext>
                </a:extLst>
              </p:cNvPr>
              <p:cNvSpPr>
                <a:spLocks noRot="1" noChangeAspect="1" noMove="1" noResize="1" noEditPoints="1" noAdjustHandles="1" noChangeArrowheads="1" noChangeShapeType="1" noTextEdit="1"/>
              </p:cNvSpPr>
              <p:nvPr/>
            </p:nvSpPr>
            <p:spPr>
              <a:xfrm>
                <a:off x="3649133" y="3098799"/>
                <a:ext cx="2274019" cy="423335"/>
              </a:xfrm>
              <a:prstGeom prst="rect">
                <a:avLst/>
              </a:prstGeom>
              <a:blipFill>
                <a:blip r:embed="rId3"/>
                <a:stretch>
                  <a:fillRect l="-2762"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A087399-432F-B03E-9098-8C46350DEE54}"/>
                  </a:ext>
                </a:extLst>
              </p:cNvPr>
              <p:cNvSpPr/>
              <p:nvPr/>
            </p:nvSpPr>
            <p:spPr>
              <a:xfrm>
                <a:off x="5923152" y="3098798"/>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a:extLst>
                  <a:ext uri="{FF2B5EF4-FFF2-40B4-BE49-F238E27FC236}">
                    <a16:creationId xmlns:a16="http://schemas.microsoft.com/office/drawing/2014/main" id="{7A087399-432F-B03E-9098-8C46350DEE54}"/>
                  </a:ext>
                </a:extLst>
              </p:cNvPr>
              <p:cNvSpPr>
                <a:spLocks noRot="1" noChangeAspect="1" noMove="1" noResize="1" noEditPoints="1" noAdjustHandles="1" noChangeArrowheads="1" noChangeShapeType="1" noTextEdit="1"/>
              </p:cNvSpPr>
              <p:nvPr/>
            </p:nvSpPr>
            <p:spPr>
              <a:xfrm>
                <a:off x="5923152" y="3098798"/>
                <a:ext cx="1223504" cy="423335"/>
              </a:xfrm>
              <a:prstGeom prst="rect">
                <a:avLst/>
              </a:prstGeom>
              <a:blipFill>
                <a:blip r:embed="rId4"/>
                <a:stretch>
                  <a:fillRect b="-2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1708813"/>
              </a:xfrm>
            </p:spPr>
            <p:txBody>
              <a:bodyPr>
                <a:normAutofit/>
              </a:bodyPr>
              <a:lstStyle/>
              <a:p>
                <a:r>
                  <a:rPr lang="en-US" dirty="0"/>
                  <a:t>Sample text naturally, until we see </a:t>
                </a:r>
                <a14:m>
                  <m:oMath xmlns:m="http://schemas.openxmlformats.org/officeDocument/2006/math">
                    <m:r>
                      <a:rPr lang="en-US" b="0" i="1" smtClean="0">
                        <a:latin typeface="Cambria Math" panose="02040503050406030204" pitchFamily="18" charset="0"/>
                      </a:rPr>
                      <m:t>𝜇</m:t>
                    </m:r>
                  </m:oMath>
                </a14:m>
                <a:r>
                  <a:rPr lang="en-US" dirty="0"/>
                  <a:t> bits of empirical entropy</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be the first token such that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𝑀</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𝜋</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&lt;</m:t>
                            </m:r>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𝜇</m:t>
                    </m:r>
                  </m:oMath>
                </a14:m>
                <a:endParaRPr lang="en-US" dirty="0"/>
              </a:p>
              <a:p>
                <a:r>
                  <a:rPr lang="en-US" dirty="0"/>
                  <a:t>Sample the rest of the text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&lt;</m:t>
                        </m:r>
                        <m:r>
                          <a:rPr lang="en-US" b="0" i="1" smtClean="0">
                            <a:latin typeface="Cambria Math" panose="02040503050406030204" pitchFamily="18" charset="0"/>
                          </a:rPr>
                          <m:t>𝑖</m:t>
                        </m:r>
                      </m:sub>
                    </m:sSub>
                  </m:oMath>
                </a14:m>
                <a:r>
                  <a:rPr lang="en-US" dirty="0"/>
                  <a:t> as a seed</a:t>
                </a:r>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7"/>
                <a:ext cx="10515600" cy="1708813"/>
              </a:xfrm>
              <a:blipFill>
                <a:blip r:embed="rId5"/>
                <a:stretch>
                  <a:fillRect l="-1086" t="-5882"/>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Our scheme: full undetectability</a:t>
            </a:r>
          </a:p>
        </p:txBody>
      </p:sp>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562D2F57-0A35-05A4-AFE8-316F76E01399}"/>
                  </a:ext>
                </a:extLst>
              </p:cNvPr>
              <p:cNvSpPr/>
              <p:nvPr/>
            </p:nvSpPr>
            <p:spPr>
              <a:xfrm>
                <a:off x="982133" y="3640671"/>
                <a:ext cx="10227733" cy="30038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ea typeface="+mn-ea"/>
                    <a:cs typeface="+mn-cs"/>
                  </a:rPr>
                  <a:t>To sample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oMath>
                </a14:m>
                <a:r>
                  <a:rPr kumimoji="0" lang="en-US" sz="2800" b="0" i="0" u="none" strike="noStrike" kern="1200" cap="none" spc="0" normalizeH="0" baseline="0" noProof="0" dirty="0">
                    <a:ln>
                      <a:noFill/>
                    </a:ln>
                    <a:solidFill>
                      <a:prstClr val="black"/>
                    </a:solidFill>
                    <a:effectLst/>
                    <a:uLnTx/>
                    <a:uFillTx/>
                    <a:ea typeface="+mn-ea"/>
                    <a:cs typeface="+mn-cs"/>
                  </a:rPr>
                  <a:t> for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oMath>
                </a14:m>
                <a:r>
                  <a:rPr kumimoji="0" lang="en-US" sz="2800" b="0" i="0" u="none" strike="noStrike" kern="1200" cap="none" spc="0" normalizeH="0" baseline="0" noProof="0" dirty="0">
                    <a:ln>
                      <a:noFill/>
                    </a:ln>
                    <a:solidFill>
                      <a:prstClr val="black"/>
                    </a:solidFill>
                    <a:effectLst/>
                    <a:uLnTx/>
                    <a:uFillTx/>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Let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prstClr val="black"/>
                    </a:solidFill>
                    <a:effectLst/>
                    <a:uLnTx/>
                    <a:uFillTx/>
                    <a:ea typeface="+mn-ea"/>
                    <a:cs typeface="+mn-cs"/>
                  </a:rPr>
                  <a:t> be the seed tokens.</a:t>
                </a:r>
              </a:p>
              <a:p>
                <a:pPr marL="457200" lvl="0" indent="-457200">
                  <a:buFont typeface="Arial" panose="020B0604020202020204" pitchFamily="34" charset="0"/>
                  <a:buChar char="•"/>
                  <a:defRPr/>
                </a:pPr>
                <a:r>
                  <a:rPr lang="en-US" sz="2800" dirty="0">
                    <a:solidFill>
                      <a:prstClr val="black"/>
                    </a:solidFill>
                  </a:rPr>
                  <a:t>Let </a:t>
                </a:r>
                <a14:m>
                  <m:oMath xmlns:m="http://schemas.openxmlformats.org/officeDocument/2006/math">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𝑘</m:t>
                        </m:r>
                      </m:e>
                      <m:sub>
                        <m:r>
                          <a:rPr lang="en-US" sz="2800" i="1">
                            <a:solidFill>
                              <a:prstClr val="black"/>
                            </a:solidFill>
                            <a:latin typeface="Cambria Math" panose="02040503050406030204" pitchFamily="18" charset="0"/>
                          </a:rPr>
                          <m:t>𝑡</m:t>
                        </m:r>
                      </m:sub>
                    </m:sSub>
                    <m:r>
                      <a:rPr lang="en-US" sz="2800" i="1">
                        <a:solidFill>
                          <a:prstClr val="black"/>
                        </a:solidFill>
                        <a:latin typeface="Cambria Math" panose="02040503050406030204" pitchFamily="18" charset="0"/>
                      </a:rPr>
                      <m:t>=</m:t>
                    </m:r>
                    <m:sSub>
                      <m:sSubPr>
                        <m:ctrlPr>
                          <a:rPr lang="en-US" sz="2800" i="1">
                            <a:solidFill>
                              <a:prstClr val="black"/>
                            </a:solidFill>
                            <a:latin typeface="Cambria Math" panose="02040503050406030204" pitchFamily="18" charset="0"/>
                          </a:rPr>
                        </m:ctrlPr>
                      </m:sSubPr>
                      <m:e>
                        <m:r>
                          <a:rPr lang="en-US" sz="2800" i="1">
                            <a:solidFill>
                              <a:prstClr val="black"/>
                            </a:solidFill>
                            <a:latin typeface="Cambria Math" panose="02040503050406030204" pitchFamily="18" charset="0"/>
                          </a:rPr>
                          <m:t>𝐹</m:t>
                        </m:r>
                      </m:e>
                      <m:sub>
                        <m:r>
                          <a:rPr lang="en-US" sz="2800" i="1">
                            <a:solidFill>
                              <a:prstClr val="black"/>
                            </a:solidFill>
                            <a:latin typeface="Cambria Math" panose="02040503050406030204" pitchFamily="18" charset="0"/>
                          </a:rPr>
                          <m:t>𝑘</m:t>
                        </m:r>
                      </m:sub>
                    </m:sSub>
                    <m:d>
                      <m:dPr>
                        <m:ctrlPr>
                          <a:rPr lang="en-US" sz="2800" i="1">
                            <a:solidFill>
                              <a:prstClr val="black"/>
                            </a:solidFill>
                            <a:latin typeface="Cambria Math" panose="02040503050406030204" pitchFamily="18" charset="0"/>
                          </a:rPr>
                        </m:ctrlPr>
                      </m:dPr>
                      <m:e>
                        <m:r>
                          <a:rPr lang="en-US" sz="2800" i="1">
                            <a:solidFill>
                              <a:prstClr val="black"/>
                            </a:solidFill>
                            <a:latin typeface="Cambria Math" panose="02040503050406030204" pitchFamily="18" charset="0"/>
                          </a:rPr>
                          <m:t>𝐵</m:t>
                        </m:r>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𝑡</m:t>
                        </m:r>
                      </m:e>
                    </m:d>
                  </m:oMath>
                </a14:m>
                <a:endParaRPr kumimoji="0" lang="en-US" sz="2800" b="0" i="0" u="none" strike="noStrike" kern="1200" cap="none" spc="0" normalizeH="0" baseline="0" noProof="0" dirty="0">
                  <a:ln>
                    <a:noFill/>
                  </a:ln>
                  <a:solidFill>
                    <a:prstClr val="black"/>
                  </a:solidFill>
                  <a:effectLst/>
                  <a:uLnTx/>
                  <a:uFillTx/>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mn-cs"/>
                  </a:rPr>
                  <a:t>Let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oMath>
                </a14:m>
                <a:r>
                  <a:rPr kumimoji="0" lang="en-US" sz="2800" b="0" i="0" u="none" strike="noStrike" kern="1200" cap="none" spc="0" normalizeH="0" baseline="0" noProof="0" dirty="0">
                    <a:ln>
                      <a:noFill/>
                    </a:ln>
                    <a:solidFill>
                      <a:prstClr val="black"/>
                    </a:solidFill>
                    <a:effectLst/>
                    <a:uLnTx/>
                    <a:uFillTx/>
                    <a:ea typeface="+mn-ea"/>
                    <a:cs typeface="+mn-cs"/>
                  </a:rPr>
                  <a:t> be the model’s prediction for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oMath>
                </a14:m>
                <a:r>
                  <a:rPr kumimoji="0" lang="en-US" sz="2800" b="0" i="0" u="none" strike="noStrike" kern="1200" cap="none" spc="0" normalizeH="0" baseline="0" noProof="0" dirty="0">
                    <a:ln>
                      <a:noFill/>
                    </a:ln>
                    <a:solidFill>
                      <a:prstClr val="black"/>
                    </a:solidFill>
                    <a:effectLst/>
                    <a:uLnTx/>
                    <a:uFillTx/>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d>
                        <m:dPr>
                          <m:begChr m:val="{"/>
                          <m:end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1,            </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sub>
                              </m:sSub>
                            </m:e>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otherwise</m:t>
                              </m:r>
                            </m:e>
                          </m:eqArr>
                        </m:e>
                      </m:d>
                    </m:oMath>
                  </m:oMathPara>
                </a14:m>
                <a:endParaRPr kumimoji="0" lang="en-US" sz="2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ea typeface="+mn-ea"/>
                  <a:cs typeface="+mn-cs"/>
                </a:endParaRPr>
              </a:p>
            </p:txBody>
          </p:sp>
        </mc:Choice>
        <mc:Fallback xmlns="">
          <p:sp>
            <p:nvSpPr>
              <p:cNvPr id="5" name="Rounded Rectangle 4">
                <a:extLst>
                  <a:ext uri="{FF2B5EF4-FFF2-40B4-BE49-F238E27FC236}">
                    <a16:creationId xmlns:a16="http://schemas.microsoft.com/office/drawing/2014/main" id="{562D2F57-0A35-05A4-AFE8-316F76E01399}"/>
                  </a:ext>
                </a:extLst>
              </p:cNvPr>
              <p:cNvSpPr>
                <a:spLocks noRot="1" noChangeAspect="1" noMove="1" noResize="1" noEditPoints="1" noAdjustHandles="1" noChangeArrowheads="1" noChangeShapeType="1" noTextEdit="1"/>
              </p:cNvSpPr>
              <p:nvPr/>
            </p:nvSpPr>
            <p:spPr>
              <a:xfrm>
                <a:off x="982133" y="3640671"/>
                <a:ext cx="10227733" cy="3003830"/>
              </a:xfrm>
              <a:prstGeom prst="roundRect">
                <a:avLst/>
              </a:prstGeom>
              <a:blipFill>
                <a:blip r:embed="rId6"/>
                <a:stretch>
                  <a:fillRect t="-9664" b="-100000"/>
                </a:stretch>
              </a:blipFill>
            </p:spPr>
            <p:txBody>
              <a:bodyPr/>
              <a:lstStyle/>
              <a:p>
                <a:r>
                  <a:rPr lang="en-US">
                    <a:noFill/>
                  </a:rPr>
                  <a:t> </a:t>
                </a:r>
              </a:p>
            </p:txBody>
          </p:sp>
        </mc:Fallback>
      </mc:AlternateContent>
    </p:spTree>
    <p:extLst>
      <p:ext uri="{BB962C8B-B14F-4D97-AF65-F5344CB8AC3E}">
        <p14:creationId xmlns:p14="http://schemas.microsoft.com/office/powerpoint/2010/main" val="21060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Detection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1761929"/>
              </a:xfrm>
            </p:spPr>
            <p:txBody>
              <a:bodyPr/>
              <a:lstStyle/>
              <a:p>
                <a:r>
                  <a:rPr lang="en-US" dirty="0">
                    <a:solidFill>
                      <a:schemeClr val="tx1"/>
                    </a:solidFill>
                  </a:rPr>
                  <a:t>Check whether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𝐹</m:t>
                        </m:r>
                      </m:e>
                      <m:sub>
                        <m:r>
                          <a:rPr lang="en-US" b="0" i="1" smtClean="0">
                            <a:solidFill>
                              <a:schemeClr val="tx1"/>
                            </a:solidFill>
                            <a:latin typeface="Cambria Math" panose="02040503050406030204" pitchFamily="18" charset="0"/>
                          </a:rPr>
                          <m:t>𝑘</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m:t>
                    </m:r>
                  </m:oMath>
                </a14:m>
                <a:r>
                  <a:rPr lang="en-US" dirty="0">
                    <a:solidFill>
                      <a:schemeClr val="tx1"/>
                    </a:solidFill>
                  </a:rPr>
                  <a:t> is appropriately biased.</a:t>
                </a:r>
              </a:p>
            </p:txBody>
          </p:sp>
        </mc:Choice>
        <mc:Fallback xmlns="">
          <p:sp>
            <p:nvSpPr>
              <p:cNvPr id="3" name="Content Placeholder 2">
                <a:extLst>
                  <a:ext uri="{FF2B5EF4-FFF2-40B4-BE49-F238E27FC236}">
                    <a16:creationId xmlns:a16="http://schemas.microsoft.com/office/drawing/2014/main" id="{81F08CF6-147C-AB6D-EB89-4EC34EDA2424}"/>
                  </a:ext>
                </a:extLst>
              </p:cNvPr>
              <p:cNvSpPr>
                <a:spLocks noGrp="1" noRot="1" noChangeAspect="1" noMove="1" noResize="1" noEditPoints="1" noAdjustHandles="1" noChangeArrowheads="1" noChangeShapeType="1" noTextEdit="1"/>
              </p:cNvSpPr>
              <p:nvPr>
                <p:ph idx="1"/>
              </p:nvPr>
            </p:nvSpPr>
            <p:spPr>
              <a:xfrm>
                <a:off x="838200" y="1508517"/>
                <a:ext cx="10515600" cy="1761929"/>
              </a:xfrm>
              <a:blipFill>
                <a:blip r:embed="rId3"/>
                <a:stretch>
                  <a:fillRect l="-1086" t="-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BA2FD7EF-8D2A-D4AD-EB4B-57E766EF594F}"/>
                  </a:ext>
                </a:extLst>
              </p:cNvPr>
              <p:cNvSpPr/>
              <p:nvPr/>
            </p:nvSpPr>
            <p:spPr>
              <a:xfrm>
                <a:off x="1982308" y="3808863"/>
                <a:ext cx="7908304" cy="28426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indent="0">
                  <a:buNone/>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 </m:t>
                      </m:r>
                      <m:d>
                        <m:dPr>
                          <m:begChr m:val="{"/>
                          <m:endChr m:val=""/>
                          <m:ctrlPr>
                            <a:rPr lang="en-US" sz="2800" b="0" i="1" smtClean="0">
                              <a:latin typeface="Cambria Math" panose="02040503050406030204" pitchFamily="18" charset="0"/>
                            </a:rPr>
                          </m:ctrlPr>
                        </m:dPr>
                        <m:e>
                          <m:eqArr>
                            <m:eqArrPr>
                              <m:ctrlPr>
                                <a:rPr lang="en-US" sz="2800" b="0" i="1" smtClean="0">
                                  <a:latin typeface="Cambria Math" panose="02040503050406030204" pitchFamily="18" charset="0"/>
                                </a:rPr>
                              </m:ctrlPr>
                            </m:eqArr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𝑡</m:t>
                                  </m:r>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=1</m:t>
                              </m:r>
                            </m:e>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1−</m:t>
                                  </m:r>
                                  <m:r>
                                    <a:rPr lang="en-US" sz="2800" b="0" i="1" smtClean="0">
                                      <a:latin typeface="Cambria Math" panose="02040503050406030204" pitchFamily="18" charset="0"/>
                                    </a:rPr>
                                    <m:t>𝐹</m:t>
                                  </m:r>
                                </m:e>
                                <m:sub>
                                  <m:r>
                                    <a:rPr lang="en-US" sz="2800" b="0" i="1" smtClean="0">
                                      <a:latin typeface="Cambria Math" panose="02040503050406030204" pitchFamily="18" charset="0"/>
                                    </a:rPr>
                                    <m:t>𝑘</m:t>
                                  </m:r>
                                </m:sub>
                              </m:sSub>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𝑡</m:t>
                                  </m:r>
                                </m:e>
                              </m:d>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𝑡</m:t>
                                  </m:r>
                                </m:sub>
                              </m:sSub>
                              <m:r>
                                <a:rPr lang="en-US" sz="2800" b="0" i="1" smtClean="0">
                                  <a:latin typeface="Cambria Math" panose="02040503050406030204" pitchFamily="18" charset="0"/>
                                </a:rPr>
                                <m:t>=0</m:t>
                              </m:r>
                            </m:e>
                          </m:eqArr>
                        </m:e>
                      </m:d>
                    </m:oMath>
                  </m:oMathPara>
                </a14:m>
                <a:endParaRPr lang="en-US" sz="2800" b="0" i="1" dirty="0">
                  <a:latin typeface="Cambria Math" panose="02040503050406030204" pitchFamily="18" charset="0"/>
                </a:endParaRPr>
              </a:p>
              <a:p>
                <a:endParaRPr lang="en-US" sz="28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𝑖</m:t>
                          </m:r>
                        </m:sub>
                        <m:sup>
                          <m:r>
                            <a:rPr lang="en-US" sz="2800" b="0" i="1" smtClean="0">
                              <a:latin typeface="Cambria Math" panose="02040503050406030204" pitchFamily="18" charset="0"/>
                            </a:rPr>
                            <m:t>𝑗</m:t>
                          </m:r>
                        </m:sup>
                        <m:e>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ln</m:t>
                              </m:r>
                            </m:fName>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𝑡</m:t>
                                      </m:r>
                                    </m:sub>
                                  </m:sSub>
                                </m:den>
                              </m:f>
                            </m:e>
                          </m:func>
                        </m:e>
                      </m:nary>
                    </m:oMath>
                  </m:oMathPara>
                </a14:m>
                <a:endParaRPr lang="en-US" sz="2800" dirty="0"/>
              </a:p>
            </p:txBody>
          </p:sp>
        </mc:Choice>
        <mc:Fallback xmlns="">
          <p:sp>
            <p:nvSpPr>
              <p:cNvPr id="6" name="Rounded Rectangle 5">
                <a:extLst>
                  <a:ext uri="{FF2B5EF4-FFF2-40B4-BE49-F238E27FC236}">
                    <a16:creationId xmlns:a16="http://schemas.microsoft.com/office/drawing/2014/main" id="{BA2FD7EF-8D2A-D4AD-EB4B-57E766EF594F}"/>
                  </a:ext>
                </a:extLst>
              </p:cNvPr>
              <p:cNvSpPr>
                <a:spLocks noRot="1" noChangeAspect="1" noMove="1" noResize="1" noEditPoints="1" noAdjustHandles="1" noChangeArrowheads="1" noChangeShapeType="1" noTextEdit="1"/>
              </p:cNvSpPr>
              <p:nvPr/>
            </p:nvSpPr>
            <p:spPr>
              <a:xfrm>
                <a:off x="1982308" y="3808863"/>
                <a:ext cx="7908304" cy="2842646"/>
              </a:xfrm>
              <a:prstGeom prst="roundRect">
                <a:avLst/>
              </a:prstGeom>
              <a:blipFill>
                <a:blip r:embed="rId4"/>
                <a:stretch>
                  <a:fillRect t="-70222" b="-72000"/>
                </a:stretch>
              </a:blipFill>
            </p:spPr>
            <p:txBody>
              <a:bodyPr/>
              <a:lstStyle/>
              <a:p>
                <a:r>
                  <a:rPr lang="en-US">
                    <a:noFill/>
                  </a:rPr>
                  <a:t> </a:t>
                </a:r>
              </a:p>
            </p:txBody>
          </p:sp>
        </mc:Fallback>
      </mc:AlternateContent>
      <p:sp>
        <p:nvSpPr>
          <p:cNvPr id="9" name="Left Brace 8">
            <a:extLst>
              <a:ext uri="{FF2B5EF4-FFF2-40B4-BE49-F238E27FC236}">
                <a16:creationId xmlns:a16="http://schemas.microsoft.com/office/drawing/2014/main" id="{0D20D38F-881F-32FC-05B8-C5FE2C4E67BA}"/>
              </a:ext>
            </a:extLst>
          </p:cNvPr>
          <p:cNvSpPr/>
          <p:nvPr/>
        </p:nvSpPr>
        <p:spPr>
          <a:xfrm rot="16200000">
            <a:off x="4809362" y="1855021"/>
            <a:ext cx="299262" cy="2274018"/>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2FDB2E2-37D8-A598-DD41-D3C1AE460857}"/>
                  </a:ext>
                </a:extLst>
              </p:cNvPr>
              <p:cNvSpPr txBox="1"/>
              <p:nvPr/>
            </p:nvSpPr>
            <p:spPr>
              <a:xfrm>
                <a:off x="4785002" y="3218194"/>
                <a:ext cx="32701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𝐵</m:t>
                      </m:r>
                    </m:oMath>
                  </m:oMathPara>
                </a14:m>
                <a:endParaRPr lang="en-US" sz="2800" dirty="0"/>
              </a:p>
            </p:txBody>
          </p:sp>
        </mc:Choice>
        <mc:Fallback xmlns="">
          <p:sp>
            <p:nvSpPr>
              <p:cNvPr id="10" name="TextBox 9">
                <a:extLst>
                  <a:ext uri="{FF2B5EF4-FFF2-40B4-BE49-F238E27FC236}">
                    <a16:creationId xmlns:a16="http://schemas.microsoft.com/office/drawing/2014/main" id="{92FDB2E2-37D8-A598-DD41-D3C1AE460857}"/>
                  </a:ext>
                </a:extLst>
              </p:cNvPr>
              <p:cNvSpPr txBox="1">
                <a:spLocks noRot="1" noChangeAspect="1" noMove="1" noResize="1" noEditPoints="1" noAdjustHandles="1" noChangeArrowheads="1" noChangeShapeType="1" noTextEdit="1"/>
              </p:cNvSpPr>
              <p:nvPr/>
            </p:nvSpPr>
            <p:spPr>
              <a:xfrm>
                <a:off x="4785002" y="3218194"/>
                <a:ext cx="327013" cy="430887"/>
              </a:xfrm>
              <a:prstGeom prst="rect">
                <a:avLst/>
              </a:prstGeom>
              <a:blipFill>
                <a:blip r:embed="rId5"/>
                <a:stretch>
                  <a:fillRect l="-22222" r="-22222" b="-2857"/>
                </a:stretch>
              </a:blipFill>
            </p:spPr>
            <p:txBody>
              <a:bodyPr/>
              <a:lstStyle/>
              <a:p>
                <a:r>
                  <a:rPr lang="en-US">
                    <a:noFill/>
                  </a:rPr>
                  <a:t> </a:t>
                </a:r>
              </a:p>
            </p:txBody>
          </p:sp>
        </mc:Fallback>
      </mc:AlternateContent>
      <p:sp>
        <p:nvSpPr>
          <p:cNvPr id="11" name="Freeform 10">
            <a:extLst>
              <a:ext uri="{FF2B5EF4-FFF2-40B4-BE49-F238E27FC236}">
                <a16:creationId xmlns:a16="http://schemas.microsoft.com/office/drawing/2014/main" id="{589B4D6C-A426-CA96-1347-1CF2EB95F201}"/>
              </a:ext>
            </a:extLst>
          </p:cNvPr>
          <p:cNvSpPr/>
          <p:nvPr/>
        </p:nvSpPr>
        <p:spPr>
          <a:xfrm>
            <a:off x="5413273" y="2846403"/>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F45BA4EC-EE3C-EF76-ECB0-32E7BFCB374A}"/>
              </a:ext>
            </a:extLst>
          </p:cNvPr>
          <p:cNvSpPr txBox="1">
            <a:spLocks/>
          </p:cNvSpPr>
          <p:nvPr/>
        </p:nvSpPr>
        <p:spPr>
          <a:xfrm>
            <a:off x="4065640" y="5882327"/>
            <a:ext cx="1046375" cy="519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Score</a:t>
            </a:r>
          </a:p>
        </p:txBody>
      </p:sp>
      <mc:AlternateContent xmlns:mc="http://schemas.openxmlformats.org/markup-compatibility/2006" xmlns:a14="http://schemas.microsoft.com/office/drawing/2010/main">
        <mc:Choice Requires="a14">
          <p:sp>
            <p:nvSpPr>
              <p:cNvPr id="4" name="Left Arrow Callout 3">
                <a:extLst>
                  <a:ext uri="{FF2B5EF4-FFF2-40B4-BE49-F238E27FC236}">
                    <a16:creationId xmlns:a16="http://schemas.microsoft.com/office/drawing/2014/main" id="{DEC0C56D-EFB4-8C4A-9343-CCBCB2364719}"/>
                  </a:ext>
                </a:extLst>
              </p:cNvPr>
              <p:cNvSpPr/>
              <p:nvPr/>
            </p:nvSpPr>
            <p:spPr>
              <a:xfrm>
                <a:off x="7589590" y="5515049"/>
                <a:ext cx="3200400" cy="1136460"/>
              </a:xfrm>
              <a:prstGeom prst="leftArrowCallou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Check whether score </a:t>
                </a:r>
                <a14:m>
                  <m:oMath xmlns:m="http://schemas.openxmlformats.org/officeDocument/2006/math">
                    <m:r>
                      <a:rPr lang="en-US" b="0" i="1" smtClean="0">
                        <a:latin typeface="Cambria Math" panose="02040503050406030204" pitchFamily="18" charset="0"/>
                      </a:rPr>
                      <m:t>≥</m:t>
                    </m:r>
                  </m:oMath>
                </a14:m>
                <a:r>
                  <a:rPr lang="en-US" dirty="0"/>
                  <a:t> some threshold</a:t>
                </a:r>
              </a:p>
            </p:txBody>
          </p:sp>
        </mc:Choice>
        <mc:Fallback xmlns="">
          <p:sp>
            <p:nvSpPr>
              <p:cNvPr id="4" name="Left Arrow Callout 3">
                <a:extLst>
                  <a:ext uri="{FF2B5EF4-FFF2-40B4-BE49-F238E27FC236}">
                    <a16:creationId xmlns:a16="http://schemas.microsoft.com/office/drawing/2014/main" id="{DEC0C56D-EFB4-8C4A-9343-CCBCB2364719}"/>
                  </a:ext>
                </a:extLst>
              </p:cNvPr>
              <p:cNvSpPr>
                <a:spLocks noRot="1" noChangeAspect="1" noMove="1" noResize="1" noEditPoints="1" noAdjustHandles="1" noChangeArrowheads="1" noChangeShapeType="1" noTextEdit="1"/>
              </p:cNvSpPr>
              <p:nvPr/>
            </p:nvSpPr>
            <p:spPr>
              <a:xfrm>
                <a:off x="7589590" y="5515049"/>
                <a:ext cx="3200400" cy="1136460"/>
              </a:xfrm>
              <a:prstGeom prst="leftArrowCallout">
                <a:avLst/>
              </a:prstGeom>
              <a:blipFill>
                <a:blip r:embed="rId6"/>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EAF38FE-0BCE-5E6A-3D41-15EB4526275A}"/>
                  </a:ext>
                </a:extLst>
              </p:cNvPr>
              <p:cNvSpPr/>
              <p:nvPr/>
            </p:nvSpPr>
            <p:spPr>
              <a:xfrm>
                <a:off x="3821981" y="2229106"/>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a:extLst>
                  <a:ext uri="{FF2B5EF4-FFF2-40B4-BE49-F238E27FC236}">
                    <a16:creationId xmlns:a16="http://schemas.microsoft.com/office/drawing/2014/main" id="{8EAF38FE-0BCE-5E6A-3D41-15EB4526275A}"/>
                  </a:ext>
                </a:extLst>
              </p:cNvPr>
              <p:cNvSpPr>
                <a:spLocks noRot="1" noChangeAspect="1" noMove="1" noResize="1" noEditPoints="1" noAdjustHandles="1" noChangeArrowheads="1" noChangeShapeType="1" noTextEdit="1"/>
              </p:cNvSpPr>
              <p:nvPr/>
            </p:nvSpPr>
            <p:spPr>
              <a:xfrm>
                <a:off x="3821981" y="2229106"/>
                <a:ext cx="2274019" cy="423335"/>
              </a:xfrm>
              <a:prstGeom prst="rect">
                <a:avLst/>
              </a:prstGeom>
              <a:blipFill>
                <a:blip r:embed="rId7"/>
                <a:stretch>
                  <a:fillRect l="-221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3C320E3-3D40-930F-A29B-69EC24C63929}"/>
                  </a:ext>
                </a:extLst>
              </p:cNvPr>
              <p:cNvSpPr/>
              <p:nvPr/>
            </p:nvSpPr>
            <p:spPr>
              <a:xfrm>
                <a:off x="6096000" y="2229105"/>
                <a:ext cx="1223504"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sub>
                      </m:sSub>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Rectangle 12">
                <a:extLst>
                  <a:ext uri="{FF2B5EF4-FFF2-40B4-BE49-F238E27FC236}">
                    <a16:creationId xmlns:a16="http://schemas.microsoft.com/office/drawing/2014/main" id="{D3C320E3-3D40-930F-A29B-69EC24C63929}"/>
                  </a:ext>
                </a:extLst>
              </p:cNvPr>
              <p:cNvSpPr>
                <a:spLocks noRot="1" noChangeAspect="1" noMove="1" noResize="1" noEditPoints="1" noAdjustHandles="1" noChangeArrowheads="1" noChangeShapeType="1" noTextEdit="1"/>
              </p:cNvSpPr>
              <p:nvPr/>
            </p:nvSpPr>
            <p:spPr>
              <a:xfrm>
                <a:off x="6096000" y="2229105"/>
                <a:ext cx="1223504" cy="423335"/>
              </a:xfrm>
              <a:prstGeom prst="rect">
                <a:avLst/>
              </a:prstGeom>
              <a:blipFill>
                <a:blip r:embed="rId8"/>
                <a:stretch>
                  <a:fillRect b="-20000"/>
                </a:stretch>
              </a:blipFill>
            </p:spPr>
            <p:txBody>
              <a:bodyPr/>
              <a:lstStyle/>
              <a:p>
                <a:r>
                  <a:rPr lang="en-US">
                    <a:noFill/>
                  </a:rPr>
                  <a:t> </a:t>
                </a:r>
              </a:p>
            </p:txBody>
          </p:sp>
        </mc:Fallback>
      </mc:AlternateContent>
    </p:spTree>
    <p:extLst>
      <p:ext uri="{BB962C8B-B14F-4D97-AF65-F5344CB8AC3E}">
        <p14:creationId xmlns:p14="http://schemas.microsoft.com/office/powerpoint/2010/main" val="367081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08CF6-147C-AB6D-EB89-4EC34EDA2424}"/>
              </a:ext>
            </a:extLst>
          </p:cNvPr>
          <p:cNvSpPr>
            <a:spLocks noGrp="1"/>
          </p:cNvSpPr>
          <p:nvPr>
            <p:ph idx="1"/>
          </p:nvPr>
        </p:nvSpPr>
        <p:spPr>
          <a:xfrm>
            <a:off x="838200" y="1508517"/>
            <a:ext cx="10515600" cy="2075789"/>
          </a:xfrm>
        </p:spPr>
        <p:txBody>
          <a:bodyPr>
            <a:normAutofit/>
          </a:bodyPr>
          <a:lstStyle/>
          <a:p>
            <a:r>
              <a:rPr lang="en-US" dirty="0"/>
              <a:t>We want to detect, even given just a substring from the output</a:t>
            </a:r>
          </a:p>
          <a:p>
            <a:r>
              <a:rPr lang="en-US" dirty="0"/>
              <a:t>We’ll generate text in “blocks” of significant empirical entropy</a:t>
            </a:r>
          </a:p>
          <a:p>
            <a:r>
              <a:rPr lang="en-US" dirty="0"/>
              <a:t>Sample the first block naturally, with no watermark</a:t>
            </a:r>
          </a:p>
          <a:p>
            <a:r>
              <a:rPr lang="en-US" dirty="0"/>
              <a:t>Use each block as input to the PRF for the next block</a:t>
            </a:r>
          </a:p>
        </p:txBody>
      </p:sp>
      <p:sp>
        <p:nvSpPr>
          <p:cNvPr id="2" name="Title 1">
            <a:extLst>
              <a:ext uri="{FF2B5EF4-FFF2-40B4-BE49-F238E27FC236}">
                <a16:creationId xmlns:a16="http://schemas.microsoft.com/office/drawing/2014/main" id="{4725F801-6FD8-E188-F596-8CECFC6B1D61}"/>
              </a:ext>
            </a:extLst>
          </p:cNvPr>
          <p:cNvSpPr>
            <a:spLocks noGrp="1"/>
          </p:cNvSpPr>
          <p:nvPr>
            <p:ph type="title"/>
          </p:nvPr>
        </p:nvSpPr>
        <p:spPr/>
        <p:txBody>
          <a:bodyPr/>
          <a:lstStyle/>
          <a:p>
            <a:r>
              <a:rPr lang="en-US" dirty="0"/>
              <a:t>Full undetectability + substring completeness</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197AABD-E760-92DE-318D-4E657A00CAD0}"/>
                  </a:ext>
                </a:extLst>
              </p:cNvPr>
              <p:cNvSpPr/>
              <p:nvPr/>
            </p:nvSpPr>
            <p:spPr>
              <a:xfrm>
                <a:off x="2765904" y="3898901"/>
                <a:ext cx="2274019" cy="423335"/>
              </a:xfrm>
              <a:prstGeom prst="rect">
                <a:avLst/>
              </a:prstGeom>
              <a:solidFill>
                <a:srgbClr val="C000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1</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2</m:t>
                          </m:r>
                        </m:sub>
                      </m:sSub>
                      <m:r>
                        <a:rPr lang="en-US" sz="2400" i="1">
                          <a:solidFill>
                            <a:schemeClr val="tx1"/>
                          </a:solidFill>
                          <a:latin typeface="Cambria Math" panose="02040503050406030204" pitchFamily="18" charset="0"/>
                        </a:rPr>
                        <m:t>,</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i="1">
                              <a:solidFill>
                                <a:schemeClr val="tx1"/>
                              </a:solidFill>
                              <a:latin typeface="Cambria Math" panose="02040503050406030204" pitchFamily="18" charset="0"/>
                            </a:rPr>
                            <m:t>3</m:t>
                          </m:r>
                        </m:sub>
                      </m:sSub>
                      <m:r>
                        <a:rPr lang="en-US" sz="2400" i="1">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13</m:t>
                          </m:r>
                        </m:sub>
                      </m:sSub>
                    </m:oMath>
                  </m:oMathPara>
                </a14:m>
                <a:endParaRPr lang="en-US" sz="2400" dirty="0">
                  <a:solidFill>
                    <a:schemeClr val="tx1"/>
                  </a:solidFill>
                </a:endParaRPr>
              </a:p>
            </p:txBody>
          </p:sp>
        </mc:Choice>
        <mc:Fallback xmlns="">
          <p:sp>
            <p:nvSpPr>
              <p:cNvPr id="4" name="Rectangle 3">
                <a:extLst>
                  <a:ext uri="{FF2B5EF4-FFF2-40B4-BE49-F238E27FC236}">
                    <a16:creationId xmlns:a16="http://schemas.microsoft.com/office/drawing/2014/main" id="{2197AABD-E760-92DE-318D-4E657A00CAD0}"/>
                  </a:ext>
                </a:extLst>
              </p:cNvPr>
              <p:cNvSpPr>
                <a:spLocks noRot="1" noChangeAspect="1" noMove="1" noResize="1" noEditPoints="1" noAdjustHandles="1" noChangeArrowheads="1" noChangeShapeType="1" noTextEdit="1"/>
              </p:cNvSpPr>
              <p:nvPr/>
            </p:nvSpPr>
            <p:spPr>
              <a:xfrm>
                <a:off x="2765904" y="3898901"/>
                <a:ext cx="2274019" cy="423335"/>
              </a:xfrm>
              <a:prstGeom prst="rect">
                <a:avLst/>
              </a:prstGeom>
              <a:blipFill>
                <a:blip r:embed="rId3"/>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9A43B20-670E-6392-AECE-E62BC4760D0B}"/>
                  </a:ext>
                </a:extLst>
              </p:cNvPr>
              <p:cNvSpPr/>
              <p:nvPr/>
            </p:nvSpPr>
            <p:spPr>
              <a:xfrm>
                <a:off x="5039923" y="3898900"/>
                <a:ext cx="1464785" cy="42333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14</m:t>
                          </m:r>
                        </m:sub>
                      </m:sSub>
                      <m:r>
                        <a:rPr lang="en-US" sz="2400" i="1">
                          <a:solidFill>
                            <a:schemeClr val="tx1"/>
                          </a:solidFill>
                          <a:latin typeface="Cambria Math" panose="02040503050406030204" pitchFamily="18" charset="0"/>
                        </a:rPr>
                        <m:t> …,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27</m:t>
                          </m:r>
                        </m:sub>
                      </m:sSub>
                    </m:oMath>
                  </m:oMathPara>
                </a14:m>
                <a:endParaRPr lang="en-US" sz="2400" dirty="0">
                  <a:solidFill>
                    <a:schemeClr val="tx1"/>
                  </a:solidFill>
                </a:endParaRPr>
              </a:p>
            </p:txBody>
          </p:sp>
        </mc:Choice>
        <mc:Fallback xmlns="">
          <p:sp>
            <p:nvSpPr>
              <p:cNvPr id="7" name="Rectangle 6">
                <a:extLst>
                  <a:ext uri="{FF2B5EF4-FFF2-40B4-BE49-F238E27FC236}">
                    <a16:creationId xmlns:a16="http://schemas.microsoft.com/office/drawing/2014/main" id="{69A43B20-670E-6392-AECE-E62BC4760D0B}"/>
                  </a:ext>
                </a:extLst>
              </p:cNvPr>
              <p:cNvSpPr>
                <a:spLocks noRot="1" noChangeAspect="1" noMove="1" noResize="1" noEditPoints="1" noAdjustHandles="1" noChangeArrowheads="1" noChangeShapeType="1" noTextEdit="1"/>
              </p:cNvSpPr>
              <p:nvPr/>
            </p:nvSpPr>
            <p:spPr>
              <a:xfrm>
                <a:off x="5039923" y="3898900"/>
                <a:ext cx="1464785" cy="423335"/>
              </a:xfrm>
              <a:prstGeom prst="rect">
                <a:avLst/>
              </a:prstGeom>
              <a:blipFill>
                <a:blip r:embed="rId4"/>
                <a:stretch>
                  <a:fillRect l="-3419" b="-2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C3CBA41-E735-B4C2-B48F-40888A606B3A}"/>
                  </a:ext>
                </a:extLst>
              </p:cNvPr>
              <p:cNvSpPr/>
              <p:nvPr/>
            </p:nvSpPr>
            <p:spPr>
              <a:xfrm>
                <a:off x="6504708" y="3898900"/>
                <a:ext cx="1984665" cy="423335"/>
              </a:xfrm>
              <a:prstGeom prst="rect">
                <a:avLst/>
              </a:prstGeom>
              <a:solidFill>
                <a:srgbClr val="00B05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28</m:t>
                          </m:r>
                        </m:sub>
                      </m:sSub>
                      <m:r>
                        <a:rPr lang="en-US" sz="2400" i="1">
                          <a:solidFill>
                            <a:schemeClr val="tx1"/>
                          </a:solidFill>
                          <a:latin typeface="Cambria Math" panose="02040503050406030204" pitchFamily="18" charset="0"/>
                        </a:rPr>
                        <m:t>, …,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41</m:t>
                          </m:r>
                        </m:sub>
                      </m:sSub>
                    </m:oMath>
                  </m:oMathPara>
                </a14:m>
                <a:endParaRPr lang="en-US" sz="2400" dirty="0">
                  <a:solidFill>
                    <a:schemeClr val="tx1"/>
                  </a:solidFill>
                </a:endParaRPr>
              </a:p>
            </p:txBody>
          </p:sp>
        </mc:Choice>
        <mc:Fallback xmlns="">
          <p:sp>
            <p:nvSpPr>
              <p:cNvPr id="10" name="Rectangle 9">
                <a:extLst>
                  <a:ext uri="{FF2B5EF4-FFF2-40B4-BE49-F238E27FC236}">
                    <a16:creationId xmlns:a16="http://schemas.microsoft.com/office/drawing/2014/main" id="{9C3CBA41-E735-B4C2-B48F-40888A606B3A}"/>
                  </a:ext>
                </a:extLst>
              </p:cNvPr>
              <p:cNvSpPr>
                <a:spLocks noRot="1" noChangeAspect="1" noMove="1" noResize="1" noEditPoints="1" noAdjustHandles="1" noChangeArrowheads="1" noChangeShapeType="1" noTextEdit="1"/>
              </p:cNvSpPr>
              <p:nvPr/>
            </p:nvSpPr>
            <p:spPr>
              <a:xfrm>
                <a:off x="6504708" y="3898900"/>
                <a:ext cx="1984665" cy="423335"/>
              </a:xfrm>
              <a:prstGeom prst="rect">
                <a:avLst/>
              </a:prstGeom>
              <a:blipFill>
                <a:blip r:embed="rId5"/>
                <a:stretch>
                  <a:fillRect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CB2F323-7E22-8CCC-3B54-8E9FECF74A12}"/>
                  </a:ext>
                </a:extLst>
              </p:cNvPr>
              <p:cNvSpPr/>
              <p:nvPr/>
            </p:nvSpPr>
            <p:spPr>
              <a:xfrm>
                <a:off x="8489373" y="3898900"/>
                <a:ext cx="1569027" cy="423335"/>
              </a:xfrm>
              <a:prstGeom prst="rect">
                <a:avLst/>
              </a:prstGeom>
              <a:solidFill>
                <a:srgbClr val="00B0F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42</m:t>
                          </m:r>
                        </m:sub>
                      </m:sSub>
                      <m:r>
                        <a:rPr lang="en-US" sz="2400" i="1">
                          <a:solidFill>
                            <a:schemeClr val="tx1"/>
                          </a:solidFill>
                          <a:latin typeface="Cambria Math" panose="02040503050406030204" pitchFamily="18" charset="0"/>
                        </a:rPr>
                        <m:t>, …,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rPr>
                            <m:t>𝑥</m:t>
                          </m:r>
                        </m:e>
                        <m:sub>
                          <m:r>
                            <a:rPr lang="en-US" sz="2400" b="0" i="1" smtClean="0">
                              <a:solidFill>
                                <a:schemeClr val="tx1"/>
                              </a:solidFill>
                              <a:latin typeface="Cambria Math" panose="02040503050406030204" pitchFamily="18" charset="0"/>
                            </a:rPr>
                            <m:t>74</m:t>
                          </m:r>
                        </m:sub>
                      </m:sSub>
                    </m:oMath>
                  </m:oMathPara>
                </a14:m>
                <a:endParaRPr lang="en-US" sz="2400" dirty="0">
                  <a:solidFill>
                    <a:schemeClr val="tx1"/>
                  </a:solidFill>
                </a:endParaRPr>
              </a:p>
            </p:txBody>
          </p:sp>
        </mc:Choice>
        <mc:Fallback xmlns="">
          <p:sp>
            <p:nvSpPr>
              <p:cNvPr id="11" name="Rectangle 10">
                <a:extLst>
                  <a:ext uri="{FF2B5EF4-FFF2-40B4-BE49-F238E27FC236}">
                    <a16:creationId xmlns:a16="http://schemas.microsoft.com/office/drawing/2014/main" id="{0CB2F323-7E22-8CCC-3B54-8E9FECF74A12}"/>
                  </a:ext>
                </a:extLst>
              </p:cNvPr>
              <p:cNvSpPr>
                <a:spLocks noRot="1" noChangeAspect="1" noMove="1" noResize="1" noEditPoints="1" noAdjustHandles="1" noChangeArrowheads="1" noChangeShapeType="1" noTextEdit="1"/>
              </p:cNvSpPr>
              <p:nvPr/>
            </p:nvSpPr>
            <p:spPr>
              <a:xfrm>
                <a:off x="8489373" y="3898900"/>
                <a:ext cx="1569027" cy="423335"/>
              </a:xfrm>
              <a:prstGeom prst="rect">
                <a:avLst/>
              </a:prstGeom>
              <a:blipFill>
                <a:blip r:embed="rId6"/>
                <a:stretch>
                  <a:fillRect b="-5714"/>
                </a:stretch>
              </a:blipFill>
            </p:spPr>
            <p:txBody>
              <a:bodyPr/>
              <a:lstStyle/>
              <a:p>
                <a:r>
                  <a:rPr lang="en-US">
                    <a:noFill/>
                  </a:rPr>
                  <a:t> </a:t>
                </a:r>
              </a:p>
            </p:txBody>
          </p:sp>
        </mc:Fallback>
      </mc:AlternateContent>
      <p:sp>
        <p:nvSpPr>
          <p:cNvPr id="12" name="Left Brace 11">
            <a:extLst>
              <a:ext uri="{FF2B5EF4-FFF2-40B4-BE49-F238E27FC236}">
                <a16:creationId xmlns:a16="http://schemas.microsoft.com/office/drawing/2014/main" id="{1A42B491-AA4B-456E-B2CB-4681EC0DF9E2}"/>
              </a:ext>
            </a:extLst>
          </p:cNvPr>
          <p:cNvSpPr/>
          <p:nvPr/>
        </p:nvSpPr>
        <p:spPr>
          <a:xfrm rot="16200000">
            <a:off x="3754120" y="3504518"/>
            <a:ext cx="287730" cy="2102181"/>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28096C6-C24A-48CF-6FF7-ED88E8D90839}"/>
                  </a:ext>
                </a:extLst>
              </p:cNvPr>
              <p:cNvSpPr txBox="1"/>
              <p:nvPr/>
            </p:nvSpPr>
            <p:spPr>
              <a:xfrm>
                <a:off x="3672657" y="4788981"/>
                <a:ext cx="4605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1</m:t>
                          </m:r>
                        </m:sub>
                      </m:sSub>
                    </m:oMath>
                  </m:oMathPara>
                </a14:m>
                <a:endParaRPr lang="en-US" sz="2800" dirty="0"/>
              </a:p>
            </p:txBody>
          </p:sp>
        </mc:Choice>
        <mc:Fallback xmlns="">
          <p:sp>
            <p:nvSpPr>
              <p:cNvPr id="13" name="TextBox 12">
                <a:extLst>
                  <a:ext uri="{FF2B5EF4-FFF2-40B4-BE49-F238E27FC236}">
                    <a16:creationId xmlns:a16="http://schemas.microsoft.com/office/drawing/2014/main" id="{528096C6-C24A-48CF-6FF7-ED88E8D90839}"/>
                  </a:ext>
                </a:extLst>
              </p:cNvPr>
              <p:cNvSpPr txBox="1">
                <a:spLocks noRot="1" noChangeAspect="1" noMove="1" noResize="1" noEditPoints="1" noAdjustHandles="1" noChangeArrowheads="1" noChangeShapeType="1" noTextEdit="1"/>
              </p:cNvSpPr>
              <p:nvPr/>
            </p:nvSpPr>
            <p:spPr>
              <a:xfrm>
                <a:off x="3672657" y="4788981"/>
                <a:ext cx="460511" cy="430887"/>
              </a:xfrm>
              <a:prstGeom prst="rect">
                <a:avLst/>
              </a:prstGeom>
              <a:blipFill>
                <a:blip r:embed="rId7"/>
                <a:stretch>
                  <a:fillRect l="-15789" r="-5263" b="-14706"/>
                </a:stretch>
              </a:blipFill>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295BB889-DEE5-840A-9919-FED22B601BA6}"/>
              </a:ext>
            </a:extLst>
          </p:cNvPr>
          <p:cNvSpPr/>
          <p:nvPr/>
        </p:nvSpPr>
        <p:spPr>
          <a:xfrm rot="16200000">
            <a:off x="5620626" y="3938152"/>
            <a:ext cx="287730" cy="1234911"/>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6F3EE4E-34C6-D081-E7F8-C85ED7E41D81}"/>
                  </a:ext>
                </a:extLst>
              </p:cNvPr>
              <p:cNvSpPr txBox="1"/>
              <p:nvPr/>
            </p:nvSpPr>
            <p:spPr>
              <a:xfrm>
                <a:off x="5586282" y="4800143"/>
                <a:ext cx="46878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2</m:t>
                          </m:r>
                        </m:sub>
                      </m:sSub>
                    </m:oMath>
                  </m:oMathPara>
                </a14:m>
                <a:endParaRPr lang="en-US" sz="2800" dirty="0"/>
              </a:p>
            </p:txBody>
          </p:sp>
        </mc:Choice>
        <mc:Fallback xmlns="">
          <p:sp>
            <p:nvSpPr>
              <p:cNvPr id="17" name="TextBox 16">
                <a:extLst>
                  <a:ext uri="{FF2B5EF4-FFF2-40B4-BE49-F238E27FC236}">
                    <a16:creationId xmlns:a16="http://schemas.microsoft.com/office/drawing/2014/main" id="{56F3EE4E-34C6-D081-E7F8-C85ED7E41D81}"/>
                  </a:ext>
                </a:extLst>
              </p:cNvPr>
              <p:cNvSpPr txBox="1">
                <a:spLocks noRot="1" noChangeAspect="1" noMove="1" noResize="1" noEditPoints="1" noAdjustHandles="1" noChangeArrowheads="1" noChangeShapeType="1" noTextEdit="1"/>
              </p:cNvSpPr>
              <p:nvPr/>
            </p:nvSpPr>
            <p:spPr>
              <a:xfrm>
                <a:off x="5586282" y="4800143"/>
                <a:ext cx="468783" cy="430887"/>
              </a:xfrm>
              <a:prstGeom prst="rect">
                <a:avLst/>
              </a:prstGeom>
              <a:blipFill>
                <a:blip r:embed="rId8"/>
                <a:stretch>
                  <a:fillRect l="-15789" r="-7895" b="-14286"/>
                </a:stretch>
              </a:blipFill>
            </p:spPr>
            <p:txBody>
              <a:bodyPr/>
              <a:lstStyle/>
              <a:p>
                <a:r>
                  <a:rPr lang="en-US">
                    <a:noFill/>
                  </a:rPr>
                  <a:t> </a:t>
                </a:r>
              </a:p>
            </p:txBody>
          </p:sp>
        </mc:Fallback>
      </mc:AlternateContent>
      <p:sp>
        <p:nvSpPr>
          <p:cNvPr id="15" name="Freeform 14">
            <a:extLst>
              <a:ext uri="{FF2B5EF4-FFF2-40B4-BE49-F238E27FC236}">
                <a16:creationId xmlns:a16="http://schemas.microsoft.com/office/drawing/2014/main" id="{144D5A91-7466-13AC-2329-A31B068CC6A9}"/>
              </a:ext>
            </a:extLst>
          </p:cNvPr>
          <p:cNvSpPr/>
          <p:nvPr/>
        </p:nvSpPr>
        <p:spPr>
          <a:xfrm>
            <a:off x="4326902" y="4411742"/>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Brace 18">
            <a:extLst>
              <a:ext uri="{FF2B5EF4-FFF2-40B4-BE49-F238E27FC236}">
                <a16:creationId xmlns:a16="http://schemas.microsoft.com/office/drawing/2014/main" id="{13F4F2F4-A206-F8E3-A6E2-2B9A0ADCF5B6}"/>
              </a:ext>
            </a:extLst>
          </p:cNvPr>
          <p:cNvSpPr/>
          <p:nvPr/>
        </p:nvSpPr>
        <p:spPr>
          <a:xfrm rot="16200000">
            <a:off x="7347269" y="3835784"/>
            <a:ext cx="287730" cy="1458078"/>
          </a:xfrm>
          <a:prstGeom prst="leftBrace">
            <a:avLst>
              <a:gd name="adj1" fmla="val 8333"/>
              <a:gd name="adj2" fmla="val 49543"/>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a:extLst>
              <a:ext uri="{FF2B5EF4-FFF2-40B4-BE49-F238E27FC236}">
                <a16:creationId xmlns:a16="http://schemas.microsoft.com/office/drawing/2014/main" id="{4B00E098-6643-C739-78DC-F9E9781C07F7}"/>
              </a:ext>
            </a:extLst>
          </p:cNvPr>
          <p:cNvSpPr/>
          <p:nvPr/>
        </p:nvSpPr>
        <p:spPr>
          <a:xfrm>
            <a:off x="6082575" y="4404215"/>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0FFA26E-482F-68BC-8761-8648BC625764}"/>
                  </a:ext>
                </a:extLst>
              </p:cNvPr>
              <p:cNvSpPr txBox="1"/>
              <p:nvPr/>
            </p:nvSpPr>
            <p:spPr>
              <a:xfrm>
                <a:off x="7338768" y="4798455"/>
                <a:ext cx="46878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𝐵</m:t>
                          </m:r>
                        </m:e>
                        <m:sub>
                          <m:r>
                            <a:rPr lang="en-US" sz="2800" b="0" i="1" smtClean="0">
                              <a:latin typeface="Cambria Math" panose="02040503050406030204" pitchFamily="18" charset="0"/>
                            </a:rPr>
                            <m:t>3</m:t>
                          </m:r>
                        </m:sub>
                      </m:sSub>
                    </m:oMath>
                  </m:oMathPara>
                </a14:m>
                <a:endParaRPr lang="en-US" sz="2800" dirty="0"/>
              </a:p>
            </p:txBody>
          </p:sp>
        </mc:Choice>
        <mc:Fallback xmlns="">
          <p:sp>
            <p:nvSpPr>
              <p:cNvPr id="20" name="TextBox 19">
                <a:extLst>
                  <a:ext uri="{FF2B5EF4-FFF2-40B4-BE49-F238E27FC236}">
                    <a16:creationId xmlns:a16="http://schemas.microsoft.com/office/drawing/2014/main" id="{E0FFA26E-482F-68BC-8761-8648BC625764}"/>
                  </a:ext>
                </a:extLst>
              </p:cNvPr>
              <p:cNvSpPr txBox="1">
                <a:spLocks noRot="1" noChangeAspect="1" noMove="1" noResize="1" noEditPoints="1" noAdjustHandles="1" noChangeArrowheads="1" noChangeShapeType="1" noTextEdit="1"/>
              </p:cNvSpPr>
              <p:nvPr/>
            </p:nvSpPr>
            <p:spPr>
              <a:xfrm>
                <a:off x="7338768" y="4798455"/>
                <a:ext cx="468783" cy="430887"/>
              </a:xfrm>
              <a:prstGeom prst="rect">
                <a:avLst/>
              </a:prstGeom>
              <a:blipFill>
                <a:blip r:embed="rId9"/>
                <a:stretch>
                  <a:fillRect l="-15789" r="-5263" b="-14286"/>
                </a:stretch>
              </a:blipFill>
            </p:spPr>
            <p:txBody>
              <a:bodyPr/>
              <a:lstStyle/>
              <a:p>
                <a:r>
                  <a:rPr lang="en-US">
                    <a:noFill/>
                  </a:rPr>
                  <a:t> </a:t>
                </a:r>
              </a:p>
            </p:txBody>
          </p:sp>
        </mc:Fallback>
      </mc:AlternateContent>
      <p:sp>
        <p:nvSpPr>
          <p:cNvPr id="21" name="Freeform 20">
            <a:extLst>
              <a:ext uri="{FF2B5EF4-FFF2-40B4-BE49-F238E27FC236}">
                <a16:creationId xmlns:a16="http://schemas.microsoft.com/office/drawing/2014/main" id="{73E64E90-7CEE-C9DF-E496-D9C511623208}"/>
              </a:ext>
            </a:extLst>
          </p:cNvPr>
          <p:cNvSpPr/>
          <p:nvPr/>
        </p:nvSpPr>
        <p:spPr>
          <a:xfrm>
            <a:off x="7835061" y="4402527"/>
            <a:ext cx="1046375" cy="593892"/>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rgbClr val="FF0000"/>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97618-6F15-1E64-6197-B0936C7DAF8A}"/>
              </a:ext>
            </a:extLst>
          </p:cNvPr>
          <p:cNvSpPr>
            <a:spLocks noGrp="1"/>
          </p:cNvSpPr>
          <p:nvPr>
            <p:ph type="title"/>
          </p:nvPr>
        </p:nvSpPr>
        <p:spPr/>
        <p:txBody>
          <a:bodyPr/>
          <a:lstStyle/>
          <a:p>
            <a:r>
              <a:rPr lang="en-US" dirty="0"/>
              <a:t>Example generated text</a:t>
            </a:r>
          </a:p>
        </p:txBody>
      </p:sp>
      <p:sp>
        <p:nvSpPr>
          <p:cNvPr id="3" name="Content Placeholder 2">
            <a:extLst>
              <a:ext uri="{FF2B5EF4-FFF2-40B4-BE49-F238E27FC236}">
                <a16:creationId xmlns:a16="http://schemas.microsoft.com/office/drawing/2014/main" id="{5274023D-3801-2998-4BB3-951457B92DC2}"/>
              </a:ext>
            </a:extLst>
          </p:cNvPr>
          <p:cNvSpPr>
            <a:spLocks noGrp="1"/>
          </p:cNvSpPr>
          <p:nvPr>
            <p:ph idx="1"/>
          </p:nvPr>
        </p:nvSpPr>
        <p:spPr>
          <a:xfrm>
            <a:off x="838200" y="2446637"/>
            <a:ext cx="10515600" cy="3730325"/>
          </a:xfrm>
        </p:spPr>
        <p:txBody>
          <a:bodyPr>
            <a:normAutofit/>
          </a:bodyPr>
          <a:lstStyle/>
          <a:p>
            <a:pPr marL="0" indent="0">
              <a:buNone/>
            </a:pPr>
            <a:r>
              <a:rPr lang="en-US" sz="2000" dirty="0">
                <a:highlight>
                  <a:srgbClr val="FFFF00"/>
                </a:highlight>
              </a:rPr>
              <a:t>Music and mathematics have been intimately intertwined throughout history, and have had a powerful impact on many aspects </a:t>
            </a:r>
            <a:r>
              <a:rPr lang="en-US" sz="2000" dirty="0"/>
              <a:t>of culture and society. Mathematics is a fundamental tool in understanding musical structure and composition, and music can help to make mathematics more accessible and interesting.\n\n\</a:t>
            </a:r>
            <a:r>
              <a:rPr lang="en-US" sz="2000" dirty="0" err="1"/>
              <a:t>nMusic</a:t>
            </a:r>
            <a:r>
              <a:rPr lang="en-US" sz="2000" dirty="0"/>
              <a:t> and mathematics are both based upon the same underlying principles of order, structure and rhythm that make them inherently linked. Mathematics is used to analyze musical elements such as pitch, tempo, rhythm, harmony, and form. It is essential to understand the mathematics of music in order to accurately compose or perform music. Music theory, which is the scientific study of music and its structure, is based heavily upon mathematical principles. \n\n\</a:t>
            </a:r>
            <a:r>
              <a:rPr lang="en-US" sz="2000" dirty="0" err="1"/>
              <a:t>nMathematical</a:t>
            </a:r>
            <a:r>
              <a:rPr lang="en-US" sz="2000" dirty="0"/>
              <a:t> concepts are also used to explain the physical properties of sound. The frequency of a sound is determined by mathematical equations, as well as the way in which different notes and chords combine and interact. The mathematical principles of harmony and dissonance are also used to create musical compositions. \n\n\</a:t>
            </a:r>
            <a:r>
              <a:rPr lang="en-US" sz="2000" dirty="0" err="1"/>
              <a:t>nMusic</a:t>
            </a:r>
            <a:r>
              <a:rPr lang="en-US" sz="2000" dirty="0"/>
              <a:t> and mathematics can also be used to explore and explain the psychological aspects of music. The mathematical principles of…</a:t>
            </a:r>
          </a:p>
        </p:txBody>
      </p:sp>
      <p:sp>
        <p:nvSpPr>
          <p:cNvPr id="4" name="TextBox 3">
            <a:extLst>
              <a:ext uri="{FF2B5EF4-FFF2-40B4-BE49-F238E27FC236}">
                <a16:creationId xmlns:a16="http://schemas.microsoft.com/office/drawing/2014/main" id="{F4E87686-AF2A-583A-03FB-A3EDA1830D65}"/>
              </a:ext>
            </a:extLst>
          </p:cNvPr>
          <p:cNvSpPr txBox="1"/>
          <p:nvPr/>
        </p:nvSpPr>
        <p:spPr>
          <a:xfrm>
            <a:off x="1243913" y="1667906"/>
            <a:ext cx="4483279" cy="461665"/>
          </a:xfrm>
          <a:prstGeom prst="rect">
            <a:avLst/>
          </a:prstGeom>
          <a:noFill/>
        </p:spPr>
        <p:txBody>
          <a:bodyPr wrap="none" rtlCol="0">
            <a:spAutoFit/>
          </a:bodyPr>
          <a:lstStyle/>
          <a:p>
            <a:r>
              <a:rPr lang="en-US" sz="2400" dirty="0">
                <a:highlight>
                  <a:srgbClr val="FFFF00"/>
                </a:highlight>
              </a:rPr>
              <a:t>Seed</a:t>
            </a:r>
            <a:r>
              <a:rPr lang="en-US" sz="2400" dirty="0"/>
              <a:t> (40 bits of empirical entropy)</a:t>
            </a:r>
          </a:p>
        </p:txBody>
      </p:sp>
      <p:sp>
        <p:nvSpPr>
          <p:cNvPr id="5" name="Freeform 4">
            <a:extLst>
              <a:ext uri="{FF2B5EF4-FFF2-40B4-BE49-F238E27FC236}">
                <a16:creationId xmlns:a16="http://schemas.microsoft.com/office/drawing/2014/main" id="{246531B1-9D33-11B3-D1F4-7935F42B100C}"/>
              </a:ext>
            </a:extLst>
          </p:cNvPr>
          <p:cNvSpPr/>
          <p:nvPr/>
        </p:nvSpPr>
        <p:spPr>
          <a:xfrm flipV="1">
            <a:off x="5733829" y="1898738"/>
            <a:ext cx="405713" cy="461665"/>
          </a:xfrm>
          <a:custGeom>
            <a:avLst/>
            <a:gdLst>
              <a:gd name="connsiteX0" fmla="*/ 0 w 1357460"/>
              <a:gd name="connsiteY0" fmla="*/ 754144 h 754144"/>
              <a:gd name="connsiteX1" fmla="*/ 961534 w 1357460"/>
              <a:gd name="connsiteY1" fmla="*/ 509047 h 754144"/>
              <a:gd name="connsiteX2" fmla="*/ 1357460 w 1357460"/>
              <a:gd name="connsiteY2" fmla="*/ 0 h 754144"/>
            </a:gdLst>
            <a:ahLst/>
            <a:cxnLst>
              <a:cxn ang="0">
                <a:pos x="connsiteX0" y="connsiteY0"/>
              </a:cxn>
              <a:cxn ang="0">
                <a:pos x="connsiteX1" y="connsiteY1"/>
              </a:cxn>
              <a:cxn ang="0">
                <a:pos x="connsiteX2" y="connsiteY2"/>
              </a:cxn>
            </a:cxnLst>
            <a:rect l="l" t="t" r="r" b="b"/>
            <a:pathLst>
              <a:path w="1357460" h="754144">
                <a:moveTo>
                  <a:pt x="0" y="754144"/>
                </a:moveTo>
                <a:cubicBezTo>
                  <a:pt x="367645" y="694441"/>
                  <a:pt x="735291" y="634738"/>
                  <a:pt x="961534" y="509047"/>
                </a:cubicBezTo>
                <a:cubicBezTo>
                  <a:pt x="1187777" y="383356"/>
                  <a:pt x="1288330" y="109979"/>
                  <a:pt x="1357460" y="0"/>
                </a:cubicBezTo>
              </a:path>
            </a:pathLst>
          </a:custGeom>
          <a:noFill/>
          <a:ln w="31750">
            <a:solidFill>
              <a:schemeClr val="tx1"/>
            </a:solidFill>
            <a:headEnd type="non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5476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graph of a graph&#10;&#10;Description automatically generated">
            <a:extLst>
              <a:ext uri="{FF2B5EF4-FFF2-40B4-BE49-F238E27FC236}">
                <a16:creationId xmlns:a16="http://schemas.microsoft.com/office/drawing/2014/main" id="{30001585-3A43-0A29-2889-86A1942CCFAC}"/>
              </a:ext>
            </a:extLst>
          </p:cNvPr>
          <p:cNvPicPr>
            <a:picLocks noChangeAspect="1"/>
          </p:cNvPicPr>
          <p:nvPr/>
        </p:nvPicPr>
        <p:blipFill>
          <a:blip r:embed="rId3"/>
          <a:stretch>
            <a:fillRect/>
          </a:stretch>
        </p:blipFill>
        <p:spPr>
          <a:xfrm>
            <a:off x="804050" y="1915307"/>
            <a:ext cx="5562769" cy="4100469"/>
          </a:xfrm>
          <a:prstGeom prst="rect">
            <a:avLst/>
          </a:prstGeom>
        </p:spPr>
      </p:pic>
      <p:sp>
        <p:nvSpPr>
          <p:cNvPr id="6" name="Content Placeholder 2">
            <a:extLst>
              <a:ext uri="{FF2B5EF4-FFF2-40B4-BE49-F238E27FC236}">
                <a16:creationId xmlns:a16="http://schemas.microsoft.com/office/drawing/2014/main" id="{ED21A716-18CE-1251-E5A3-677CC698545D}"/>
              </a:ext>
            </a:extLst>
          </p:cNvPr>
          <p:cNvSpPr>
            <a:spLocks noGrp="1"/>
          </p:cNvSpPr>
          <p:nvPr>
            <p:ph idx="1"/>
          </p:nvPr>
        </p:nvSpPr>
        <p:spPr>
          <a:xfrm>
            <a:off x="7050926" y="1878097"/>
            <a:ext cx="2756824" cy="489986"/>
          </a:xfrm>
        </p:spPr>
        <p:txBody>
          <a:bodyPr vert="horz" lIns="91440" tIns="45720" rIns="91440" bIns="45720" rtlCol="0">
            <a:normAutofit/>
          </a:bodyPr>
          <a:lstStyle/>
          <a:p>
            <a:pPr marL="0" indent="0" algn="ctr">
              <a:buNone/>
            </a:pPr>
            <a:r>
              <a:rPr lang="en-US" sz="2400" dirty="0"/>
              <a:t>“Write me an essay”</a:t>
            </a:r>
          </a:p>
        </p:txBody>
      </p:sp>
      <p:sp>
        <p:nvSpPr>
          <p:cNvPr id="12" name="Title 11">
            <a:extLst>
              <a:ext uri="{FF2B5EF4-FFF2-40B4-BE49-F238E27FC236}">
                <a16:creationId xmlns:a16="http://schemas.microsoft.com/office/drawing/2014/main" id="{2C260E50-17CB-3C7A-4D1F-15E462BA4FD9}"/>
              </a:ext>
            </a:extLst>
          </p:cNvPr>
          <p:cNvSpPr>
            <a:spLocks noGrp="1"/>
          </p:cNvSpPr>
          <p:nvPr>
            <p:ph type="title"/>
          </p:nvPr>
        </p:nvSpPr>
        <p:spPr/>
        <p:txBody>
          <a:bodyPr/>
          <a:lstStyle/>
          <a:p>
            <a:r>
              <a:rPr lang="en-US" dirty="0"/>
              <a:t>Empirical entropy in practice</a:t>
            </a:r>
          </a:p>
        </p:txBody>
      </p:sp>
      <p:sp>
        <p:nvSpPr>
          <p:cNvPr id="14" name="Content Placeholder 2">
            <a:extLst>
              <a:ext uri="{FF2B5EF4-FFF2-40B4-BE49-F238E27FC236}">
                <a16:creationId xmlns:a16="http://schemas.microsoft.com/office/drawing/2014/main" id="{98E776CB-A2C0-24A7-FEBB-992266824160}"/>
              </a:ext>
            </a:extLst>
          </p:cNvPr>
          <p:cNvSpPr txBox="1">
            <a:spLocks/>
          </p:cNvSpPr>
          <p:nvPr/>
        </p:nvSpPr>
        <p:spPr>
          <a:xfrm>
            <a:off x="7050926" y="3368509"/>
            <a:ext cx="4423520" cy="864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“Write me a proof that independent set reduces to 3SAT”</a:t>
            </a:r>
          </a:p>
        </p:txBody>
      </p:sp>
      <p:sp>
        <p:nvSpPr>
          <p:cNvPr id="20" name="Content Placeholder 2">
            <a:extLst>
              <a:ext uri="{FF2B5EF4-FFF2-40B4-BE49-F238E27FC236}">
                <a16:creationId xmlns:a16="http://schemas.microsoft.com/office/drawing/2014/main" id="{492A98BA-8247-3E4D-C769-1B5256870DF5}"/>
              </a:ext>
            </a:extLst>
          </p:cNvPr>
          <p:cNvSpPr txBox="1">
            <a:spLocks/>
          </p:cNvSpPr>
          <p:nvPr/>
        </p:nvSpPr>
        <p:spPr>
          <a:xfrm>
            <a:off x="9145263" y="854083"/>
            <a:ext cx="3043688" cy="496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(from GPT-3.5 </a:t>
            </a:r>
            <a:r>
              <a:rPr lang="en-US" sz="2400" dirty="0" err="1"/>
              <a:t>davinci</a:t>
            </a:r>
            <a:r>
              <a:rPr lang="en-US" sz="2400" dirty="0"/>
              <a:t>)</a:t>
            </a:r>
          </a:p>
        </p:txBody>
      </p:sp>
      <p:cxnSp>
        <p:nvCxnSpPr>
          <p:cNvPr id="4" name="Straight Arrow Connector 3">
            <a:extLst>
              <a:ext uri="{FF2B5EF4-FFF2-40B4-BE49-F238E27FC236}">
                <a16:creationId xmlns:a16="http://schemas.microsoft.com/office/drawing/2014/main" id="{C5C3070E-482F-7D85-0C9B-4038AD3AB442}"/>
              </a:ext>
            </a:extLst>
          </p:cNvPr>
          <p:cNvCxnSpPr>
            <a:cxnSpLocks/>
            <a:stCxn id="6" idx="1"/>
          </p:cNvCxnSpPr>
          <p:nvPr/>
        </p:nvCxnSpPr>
        <p:spPr>
          <a:xfrm flipH="1">
            <a:off x="6173764" y="2123090"/>
            <a:ext cx="87716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755F459-0BEC-F268-A89B-6669CD9CDAEF}"/>
              </a:ext>
            </a:extLst>
          </p:cNvPr>
          <p:cNvCxnSpPr>
            <a:cxnSpLocks/>
            <a:stCxn id="14" idx="1"/>
          </p:cNvCxnSpPr>
          <p:nvPr/>
        </p:nvCxnSpPr>
        <p:spPr>
          <a:xfrm flipH="1">
            <a:off x="6173764" y="3800911"/>
            <a:ext cx="877162" cy="0"/>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
        <p:nvSpPr>
          <p:cNvPr id="19" name="Content Placeholder 2">
            <a:extLst>
              <a:ext uri="{FF2B5EF4-FFF2-40B4-BE49-F238E27FC236}">
                <a16:creationId xmlns:a16="http://schemas.microsoft.com/office/drawing/2014/main" id="{07B1B0CC-1000-8F66-063F-C2A8793B38AC}"/>
              </a:ext>
            </a:extLst>
          </p:cNvPr>
          <p:cNvSpPr txBox="1">
            <a:spLocks/>
          </p:cNvSpPr>
          <p:nvPr/>
        </p:nvSpPr>
        <p:spPr>
          <a:xfrm>
            <a:off x="1522307" y="1533645"/>
            <a:ext cx="4572168" cy="489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t>Bits of empirical entropy per token</a:t>
            </a:r>
          </a:p>
        </p:txBody>
      </p:sp>
    </p:spTree>
    <p:extLst>
      <p:ext uri="{BB962C8B-B14F-4D97-AF65-F5344CB8AC3E}">
        <p14:creationId xmlns:p14="http://schemas.microsoft.com/office/powerpoint/2010/main" val="109419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4544-4234-02AF-989A-755AA4F9D88E}"/>
              </a:ext>
            </a:extLst>
          </p:cNvPr>
          <p:cNvSpPr>
            <a:spLocks noGrp="1"/>
          </p:cNvSpPr>
          <p:nvPr>
            <p:ph type="title"/>
          </p:nvPr>
        </p:nvSpPr>
        <p:spPr/>
        <p:txBody>
          <a:bodyPr/>
          <a:lstStyle/>
          <a:p>
            <a:r>
              <a:rPr lang="en-US" dirty="0"/>
              <a:t>Comparison / Recap</a:t>
            </a:r>
          </a:p>
        </p:txBody>
      </p:sp>
      <p:sp>
        <p:nvSpPr>
          <p:cNvPr id="3" name="Content Placeholder 2">
            <a:extLst>
              <a:ext uri="{FF2B5EF4-FFF2-40B4-BE49-F238E27FC236}">
                <a16:creationId xmlns:a16="http://schemas.microsoft.com/office/drawing/2014/main" id="{5099A0AA-333F-E894-4F19-45D244D4E875}"/>
              </a:ext>
            </a:extLst>
          </p:cNvPr>
          <p:cNvSpPr>
            <a:spLocks noGrp="1"/>
          </p:cNvSpPr>
          <p:nvPr>
            <p:ph idx="1"/>
          </p:nvPr>
        </p:nvSpPr>
        <p:spPr>
          <a:xfrm>
            <a:off x="1746424" y="1825625"/>
            <a:ext cx="8847438" cy="4351338"/>
          </a:xfrm>
        </p:spPr>
        <p:txBody>
          <a:bodyPr/>
          <a:lstStyle/>
          <a:p>
            <a:r>
              <a:rPr lang="en-US" dirty="0"/>
              <a:t>[ZALW23] preferentially uses certain tokens.</a:t>
            </a:r>
          </a:p>
          <a:p>
            <a:r>
              <a:rPr lang="en-US" dirty="0"/>
              <a:t>[KTHL23] biases text toward a fixed random string.</a:t>
            </a:r>
          </a:p>
          <a:p>
            <a:pPr lvl="1"/>
            <a:r>
              <a:rPr lang="en-US" dirty="0"/>
              <a:t>Undetectable for a single bounded-length response.</a:t>
            </a:r>
          </a:p>
          <a:p>
            <a:r>
              <a:rPr lang="en-US" dirty="0"/>
              <a:t>[Aar22, KGW23, </a:t>
            </a:r>
            <a:r>
              <a:rPr lang="en-US" dirty="0">
                <a:solidFill>
                  <a:srgbClr val="FF0000"/>
                </a:solidFill>
              </a:rPr>
              <a:t>CGZ23</a:t>
            </a:r>
            <a:r>
              <a:rPr lang="en-US" dirty="0"/>
              <a:t>] all use a similar strategy of applying a PRF to tokens.</a:t>
            </a:r>
          </a:p>
          <a:p>
            <a:pPr lvl="1"/>
            <a:r>
              <a:rPr lang="en-US" dirty="0"/>
              <a:t>[Aar22] is undetectable for a single token (or for many tokens under a strong entropy assumption about the text).</a:t>
            </a:r>
          </a:p>
          <a:p>
            <a:pPr lvl="1"/>
            <a:r>
              <a:rPr lang="en-US" dirty="0"/>
              <a:t>[</a:t>
            </a:r>
            <a:r>
              <a:rPr lang="en-US" dirty="0">
                <a:solidFill>
                  <a:srgbClr val="FF0000"/>
                </a:solidFill>
              </a:rPr>
              <a:t>CGZ23</a:t>
            </a:r>
            <a:r>
              <a:rPr lang="en-US" dirty="0"/>
              <a:t>] is undetectable to any polynomial-time user.</a:t>
            </a:r>
          </a:p>
        </p:txBody>
      </p:sp>
      <p:sp>
        <p:nvSpPr>
          <p:cNvPr id="4" name="Down Arrow 3">
            <a:extLst>
              <a:ext uri="{FF2B5EF4-FFF2-40B4-BE49-F238E27FC236}">
                <a16:creationId xmlns:a16="http://schemas.microsoft.com/office/drawing/2014/main" id="{78445C90-55FB-454A-D972-29CD1A141900}"/>
              </a:ext>
            </a:extLst>
          </p:cNvPr>
          <p:cNvSpPr/>
          <p:nvPr/>
        </p:nvSpPr>
        <p:spPr>
          <a:xfrm>
            <a:off x="1103872" y="1690688"/>
            <a:ext cx="576649" cy="3319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264DBEB0-4C1F-1DC9-AEE7-9015ADAE9E0C}"/>
              </a:ext>
            </a:extLst>
          </p:cNvPr>
          <p:cNvSpPr/>
          <p:nvPr/>
        </p:nvSpPr>
        <p:spPr>
          <a:xfrm rot="10800000">
            <a:off x="10169613" y="1690688"/>
            <a:ext cx="576649" cy="33198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7EA8ABF-7093-1404-3A0C-803BC7DC24CE}"/>
              </a:ext>
            </a:extLst>
          </p:cNvPr>
          <p:cNvSpPr txBox="1"/>
          <p:nvPr/>
        </p:nvSpPr>
        <p:spPr>
          <a:xfrm>
            <a:off x="390375" y="5010536"/>
            <a:ext cx="1426994" cy="584775"/>
          </a:xfrm>
          <a:prstGeom prst="rect">
            <a:avLst/>
          </a:prstGeom>
          <a:noFill/>
        </p:spPr>
        <p:txBody>
          <a:bodyPr wrap="none" rtlCol="0">
            <a:spAutoFit/>
          </a:bodyPr>
          <a:lstStyle/>
          <a:p>
            <a:r>
              <a:rPr lang="en-US" sz="3200" b="1" dirty="0"/>
              <a:t>Quality</a:t>
            </a:r>
          </a:p>
        </p:txBody>
      </p:sp>
      <p:sp>
        <p:nvSpPr>
          <p:cNvPr id="7" name="TextBox 6">
            <a:extLst>
              <a:ext uri="{FF2B5EF4-FFF2-40B4-BE49-F238E27FC236}">
                <a16:creationId xmlns:a16="http://schemas.microsoft.com/office/drawing/2014/main" id="{44AC27D6-6E1D-4FA8-A4C2-E1BF0CDE5845}"/>
              </a:ext>
            </a:extLst>
          </p:cNvPr>
          <p:cNvSpPr txBox="1"/>
          <p:nvPr/>
        </p:nvSpPr>
        <p:spPr>
          <a:xfrm>
            <a:off x="9230142" y="903004"/>
            <a:ext cx="2123658" cy="584775"/>
          </a:xfrm>
          <a:prstGeom prst="rect">
            <a:avLst/>
          </a:prstGeom>
          <a:noFill/>
        </p:spPr>
        <p:txBody>
          <a:bodyPr wrap="none" rtlCol="0">
            <a:spAutoFit/>
          </a:bodyPr>
          <a:lstStyle/>
          <a:p>
            <a:r>
              <a:rPr lang="en-US" sz="3200" b="1" dirty="0"/>
              <a:t>Robustness</a:t>
            </a:r>
          </a:p>
        </p:txBody>
      </p:sp>
    </p:spTree>
    <p:extLst>
      <p:ext uri="{BB962C8B-B14F-4D97-AF65-F5344CB8AC3E}">
        <p14:creationId xmlns:p14="http://schemas.microsoft.com/office/powerpoint/2010/main" val="3795499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Future directions</a:t>
            </a:r>
          </a:p>
        </p:txBody>
      </p:sp>
    </p:spTree>
    <p:extLst>
      <p:ext uri="{BB962C8B-B14F-4D97-AF65-F5344CB8AC3E}">
        <p14:creationId xmlns:p14="http://schemas.microsoft.com/office/powerpoint/2010/main" val="3527744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0761-2F94-3D8A-4333-66B6E1DD5FC0}"/>
              </a:ext>
            </a:extLst>
          </p:cNvPr>
          <p:cNvSpPr>
            <a:spLocks noGrp="1"/>
          </p:cNvSpPr>
          <p:nvPr>
            <p:ph type="title"/>
          </p:nvPr>
        </p:nvSpPr>
        <p:spPr/>
        <p:txBody>
          <a:bodyPr/>
          <a:lstStyle/>
          <a:p>
            <a:r>
              <a:rPr lang="en-US" dirty="0"/>
              <a:t>More robust watermarks</a:t>
            </a:r>
          </a:p>
        </p:txBody>
      </p:sp>
      <p:sp>
        <p:nvSpPr>
          <p:cNvPr id="3" name="Content Placeholder 2">
            <a:extLst>
              <a:ext uri="{FF2B5EF4-FFF2-40B4-BE49-F238E27FC236}">
                <a16:creationId xmlns:a16="http://schemas.microsoft.com/office/drawing/2014/main" id="{2C1811D4-C6B6-6898-B9AF-D0B2CB05E026}"/>
              </a:ext>
            </a:extLst>
          </p:cNvPr>
          <p:cNvSpPr>
            <a:spLocks noGrp="1"/>
          </p:cNvSpPr>
          <p:nvPr>
            <p:ph idx="1"/>
          </p:nvPr>
        </p:nvSpPr>
        <p:spPr/>
        <p:txBody>
          <a:bodyPr/>
          <a:lstStyle/>
          <a:p>
            <a:r>
              <a:rPr lang="en-US" dirty="0"/>
              <a:t>[ZEF+23]: robustness against a strong adversary is impossible</a:t>
            </a:r>
          </a:p>
          <a:p>
            <a:r>
              <a:rPr lang="en-US" dirty="0"/>
              <a:t>Robustness against weaker classes of adversaries?</a:t>
            </a:r>
          </a:p>
          <a:p>
            <a:pPr lvl="1"/>
            <a:r>
              <a:rPr lang="en-US" dirty="0"/>
              <a:t>[</a:t>
            </a:r>
            <a:r>
              <a:rPr lang="en-US" b="1" dirty="0">
                <a:solidFill>
                  <a:srgbClr val="FF0000"/>
                </a:solidFill>
              </a:rPr>
              <a:t>CG24</a:t>
            </a:r>
            <a:r>
              <a:rPr lang="en-US" dirty="0"/>
              <a:t>]: an </a:t>
            </a:r>
            <a:r>
              <a:rPr lang="en-US" i="1" dirty="0"/>
              <a:t>undetectable</a:t>
            </a:r>
            <a:r>
              <a:rPr lang="en-US" dirty="0"/>
              <a:t> watermark robust to an adversary changing and/or randomly deleting any constant fraction of tokens</a:t>
            </a:r>
          </a:p>
          <a:p>
            <a:pPr lvl="1"/>
            <a:r>
              <a:rPr lang="en-US" dirty="0"/>
              <a:t>Expand this class of adversaries?</a:t>
            </a:r>
          </a:p>
          <a:p>
            <a:pPr lvl="1"/>
            <a:endParaRPr lang="en-US" dirty="0"/>
          </a:p>
        </p:txBody>
      </p:sp>
      <p:sp>
        <p:nvSpPr>
          <p:cNvPr id="4" name="TextBox 3">
            <a:extLst>
              <a:ext uri="{FF2B5EF4-FFF2-40B4-BE49-F238E27FC236}">
                <a16:creationId xmlns:a16="http://schemas.microsoft.com/office/drawing/2014/main" id="{6B0656E3-9E9B-D9C0-BF57-B374290E3A27}"/>
              </a:ext>
            </a:extLst>
          </p:cNvPr>
          <p:cNvSpPr txBox="1"/>
          <p:nvPr/>
        </p:nvSpPr>
        <p:spPr>
          <a:xfrm>
            <a:off x="486084" y="6231265"/>
            <a:ext cx="10238522" cy="523220"/>
          </a:xfrm>
          <a:prstGeom prst="rect">
            <a:avLst/>
          </a:prstGeom>
          <a:noFill/>
        </p:spPr>
        <p:txBody>
          <a:bodyPr wrap="square" rtlCol="0">
            <a:spAutoFit/>
          </a:bodyPr>
          <a:lstStyle/>
          <a:p>
            <a:r>
              <a:rPr lang="en-US" sz="1400" dirty="0"/>
              <a:t>[</a:t>
            </a:r>
            <a:r>
              <a:rPr lang="en-US" sz="1400" b="1" dirty="0"/>
              <a:t>ZEF+23</a:t>
            </a:r>
            <a:r>
              <a:rPr lang="en-US" sz="1400" dirty="0"/>
              <a:t>] H. Zhang </a:t>
            </a:r>
            <a:r>
              <a:rPr lang="en-US" sz="1400" i="1" dirty="0"/>
              <a:t>et al., </a:t>
            </a:r>
            <a:r>
              <a:rPr lang="en-US" sz="1400" dirty="0"/>
              <a:t>“Watermarks in the Sand: Impossibility of Strong Watermarking for Generative Models,” 2023.</a:t>
            </a:r>
          </a:p>
          <a:p>
            <a:r>
              <a:rPr lang="en-US" sz="1400" dirty="0"/>
              <a:t>[</a:t>
            </a:r>
            <a:r>
              <a:rPr lang="en-US" sz="1400" b="1" dirty="0">
                <a:solidFill>
                  <a:srgbClr val="FF0000"/>
                </a:solidFill>
              </a:rPr>
              <a:t>CG24</a:t>
            </a:r>
            <a:r>
              <a:rPr lang="en-US" sz="1400" dirty="0"/>
              <a:t>] M. Christ and S. Gunn, “Pseudorandom Error-Correcting Codes,” 2024.</a:t>
            </a:r>
          </a:p>
        </p:txBody>
      </p:sp>
    </p:spTree>
    <p:extLst>
      <p:ext uri="{BB962C8B-B14F-4D97-AF65-F5344CB8AC3E}">
        <p14:creationId xmlns:p14="http://schemas.microsoft.com/office/powerpoint/2010/main" val="2420440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6A66-F8C0-C2FC-F300-A3E5EE99756D}"/>
              </a:ext>
            </a:extLst>
          </p:cNvPr>
          <p:cNvSpPr>
            <a:spLocks noGrp="1"/>
          </p:cNvSpPr>
          <p:nvPr>
            <p:ph type="title"/>
          </p:nvPr>
        </p:nvSpPr>
        <p:spPr/>
        <p:txBody>
          <a:bodyPr/>
          <a:lstStyle/>
          <a:p>
            <a:r>
              <a:rPr lang="en-US" dirty="0"/>
              <a:t>Watermarks for open-source models</a:t>
            </a:r>
          </a:p>
        </p:txBody>
      </p:sp>
      <p:sp>
        <p:nvSpPr>
          <p:cNvPr id="3" name="Content Placeholder 2">
            <a:extLst>
              <a:ext uri="{FF2B5EF4-FFF2-40B4-BE49-F238E27FC236}">
                <a16:creationId xmlns:a16="http://schemas.microsoft.com/office/drawing/2014/main" id="{A3C9BEF1-BA31-C8C9-31ED-06E46F080346}"/>
              </a:ext>
            </a:extLst>
          </p:cNvPr>
          <p:cNvSpPr>
            <a:spLocks noGrp="1"/>
          </p:cNvSpPr>
          <p:nvPr>
            <p:ph idx="1"/>
          </p:nvPr>
        </p:nvSpPr>
        <p:spPr/>
        <p:txBody>
          <a:bodyPr/>
          <a:lstStyle/>
          <a:p>
            <a:r>
              <a:rPr lang="en-US" dirty="0"/>
              <a:t>Can we watermark (responses of) an open-source model in a way that is not trivially removable?</a:t>
            </a:r>
          </a:p>
        </p:txBody>
      </p:sp>
    </p:spTree>
    <p:extLst>
      <p:ext uri="{BB962C8B-B14F-4D97-AF65-F5344CB8AC3E}">
        <p14:creationId xmlns:p14="http://schemas.microsoft.com/office/powerpoint/2010/main" val="2983416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A263-C2F8-3025-6E40-ED50F1F48F64}"/>
              </a:ext>
            </a:extLst>
          </p:cNvPr>
          <p:cNvSpPr>
            <a:spLocks noGrp="1"/>
          </p:cNvSpPr>
          <p:nvPr>
            <p:ph type="title"/>
          </p:nvPr>
        </p:nvSpPr>
        <p:spPr/>
        <p:txBody>
          <a:bodyPr/>
          <a:lstStyle/>
          <a:p>
            <a:r>
              <a:rPr lang="en-US" dirty="0"/>
              <a:t>Unforgeable public detection</a:t>
            </a:r>
          </a:p>
        </p:txBody>
      </p:sp>
      <p:sp>
        <p:nvSpPr>
          <p:cNvPr id="3" name="Content Placeholder 2">
            <a:extLst>
              <a:ext uri="{FF2B5EF4-FFF2-40B4-BE49-F238E27FC236}">
                <a16:creationId xmlns:a16="http://schemas.microsoft.com/office/drawing/2014/main" id="{8479C27B-3782-68D9-3F82-2FEFE1FBF0AF}"/>
              </a:ext>
            </a:extLst>
          </p:cNvPr>
          <p:cNvSpPr>
            <a:spLocks noGrp="1"/>
          </p:cNvSpPr>
          <p:nvPr>
            <p:ph idx="1"/>
          </p:nvPr>
        </p:nvSpPr>
        <p:spPr/>
        <p:txBody>
          <a:bodyPr/>
          <a:lstStyle/>
          <a:p>
            <a:r>
              <a:rPr lang="en-US" dirty="0"/>
              <a:t>Can we construct a watermark that can be detected with a public key but embedded only with a secret key?</a:t>
            </a:r>
          </a:p>
          <a:p>
            <a:endParaRPr lang="en-US" dirty="0"/>
          </a:p>
          <a:p>
            <a:r>
              <a:rPr lang="en-US" dirty="0"/>
              <a:t>[FGJ+23, </a:t>
            </a:r>
            <a:r>
              <a:rPr lang="en-US" b="1" dirty="0">
                <a:solidFill>
                  <a:srgbClr val="FF0000"/>
                </a:solidFill>
              </a:rPr>
              <a:t>CG24</a:t>
            </a:r>
            <a:r>
              <a:rPr lang="en-US" dirty="0"/>
              <a:t>] say yes! But…</a:t>
            </a:r>
          </a:p>
          <a:p>
            <a:pPr lvl="1"/>
            <a:r>
              <a:rPr lang="en-US" dirty="0"/>
              <a:t>Require a large amount of text to detect</a:t>
            </a:r>
          </a:p>
          <a:p>
            <a:pPr lvl="1"/>
            <a:r>
              <a:rPr lang="en-US" dirty="0"/>
              <a:t>Are (intentionally) not robust</a:t>
            </a:r>
          </a:p>
          <a:p>
            <a:pPr lvl="1"/>
            <a:r>
              <a:rPr lang="en-US" dirty="0"/>
              <a:t>There is still work to be done!</a:t>
            </a:r>
          </a:p>
        </p:txBody>
      </p:sp>
      <p:sp>
        <p:nvSpPr>
          <p:cNvPr id="4" name="TextBox 3">
            <a:extLst>
              <a:ext uri="{FF2B5EF4-FFF2-40B4-BE49-F238E27FC236}">
                <a16:creationId xmlns:a16="http://schemas.microsoft.com/office/drawing/2014/main" id="{5C469BBA-5C50-5BA4-7908-43C1D541D06A}"/>
              </a:ext>
            </a:extLst>
          </p:cNvPr>
          <p:cNvSpPr txBox="1"/>
          <p:nvPr/>
        </p:nvSpPr>
        <p:spPr>
          <a:xfrm>
            <a:off x="486084" y="6231265"/>
            <a:ext cx="10238522" cy="523220"/>
          </a:xfrm>
          <a:prstGeom prst="rect">
            <a:avLst/>
          </a:prstGeom>
          <a:noFill/>
        </p:spPr>
        <p:txBody>
          <a:bodyPr wrap="square" rtlCol="0">
            <a:spAutoFit/>
          </a:bodyPr>
          <a:lstStyle/>
          <a:p>
            <a:r>
              <a:rPr lang="en-US" sz="1400" dirty="0"/>
              <a:t>[</a:t>
            </a:r>
            <a:r>
              <a:rPr lang="en-US" sz="1400" b="1" dirty="0"/>
              <a:t>FGJ+23</a:t>
            </a:r>
            <a:r>
              <a:rPr lang="en-US" sz="1400" dirty="0"/>
              <a:t>] J. </a:t>
            </a:r>
            <a:r>
              <a:rPr lang="en-US" sz="1400" dirty="0" err="1"/>
              <a:t>Fairoze</a:t>
            </a:r>
            <a:r>
              <a:rPr lang="en-US" sz="1400" dirty="0"/>
              <a:t> </a:t>
            </a:r>
            <a:r>
              <a:rPr lang="en-US" sz="1400" i="1" dirty="0"/>
              <a:t>et al., </a:t>
            </a:r>
            <a:r>
              <a:rPr lang="en-US" sz="1400" dirty="0"/>
              <a:t>“Publicly Detectable Watermarking for Language Models,” 2023.</a:t>
            </a:r>
          </a:p>
          <a:p>
            <a:r>
              <a:rPr lang="en-US" sz="1400" dirty="0"/>
              <a:t>[</a:t>
            </a:r>
            <a:r>
              <a:rPr lang="en-US" sz="1400" b="1" dirty="0">
                <a:solidFill>
                  <a:srgbClr val="FF0000"/>
                </a:solidFill>
              </a:rPr>
              <a:t>CG24</a:t>
            </a:r>
            <a:r>
              <a:rPr lang="en-US" sz="1400" dirty="0"/>
              <a:t>] M. Christ and S. Gunn, “Pseudorandom Error-Correcting Codes,” 2024.</a:t>
            </a:r>
          </a:p>
        </p:txBody>
      </p:sp>
    </p:spTree>
    <p:extLst>
      <p:ext uri="{BB962C8B-B14F-4D97-AF65-F5344CB8AC3E}">
        <p14:creationId xmlns:p14="http://schemas.microsoft.com/office/powerpoint/2010/main" val="256160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023984" y="1678517"/>
            <a:ext cx="9997802" cy="1657350"/>
          </a:xfrm>
        </p:spPr>
        <p:txBody>
          <a:bodyPr anchor="b">
            <a:normAutofit/>
          </a:bodyPr>
          <a:lstStyle/>
          <a:p>
            <a:pPr algn="l"/>
            <a:r>
              <a:rPr lang="en-US" dirty="0"/>
              <a:t>Why watermarks?</a:t>
            </a:r>
          </a:p>
        </p:txBody>
      </p:sp>
    </p:spTree>
    <p:extLst>
      <p:ext uri="{BB962C8B-B14F-4D97-AF65-F5344CB8AC3E}">
        <p14:creationId xmlns:p14="http://schemas.microsoft.com/office/powerpoint/2010/main" val="390234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A178-E9EA-D8B7-8D6A-676DD6107A99}"/>
              </a:ext>
            </a:extLst>
          </p:cNvPr>
          <p:cNvSpPr>
            <a:spLocks noGrp="1"/>
          </p:cNvSpPr>
          <p:nvPr>
            <p:ph type="ctrTitle"/>
          </p:nvPr>
        </p:nvSpPr>
        <p:spPr>
          <a:xfrm>
            <a:off x="1524000" y="391212"/>
            <a:ext cx="9144000" cy="572615"/>
          </a:xfrm>
        </p:spPr>
        <p:txBody>
          <a:bodyPr>
            <a:normAutofit fontScale="90000"/>
          </a:bodyPr>
          <a:lstStyle/>
          <a:p>
            <a:r>
              <a:rPr lang="en-US" sz="4800" dirty="0"/>
              <a:t>Thanks!</a:t>
            </a:r>
          </a:p>
        </p:txBody>
      </p:sp>
      <p:sp>
        <p:nvSpPr>
          <p:cNvPr id="7" name="Content Placeholder 2">
            <a:extLst>
              <a:ext uri="{FF2B5EF4-FFF2-40B4-BE49-F238E27FC236}">
                <a16:creationId xmlns:a16="http://schemas.microsoft.com/office/drawing/2014/main" id="{58AC61BB-8A3A-A744-0E09-07AD212C002D}"/>
              </a:ext>
            </a:extLst>
          </p:cNvPr>
          <p:cNvSpPr txBox="1">
            <a:spLocks/>
          </p:cNvSpPr>
          <p:nvPr/>
        </p:nvSpPr>
        <p:spPr>
          <a:xfrm>
            <a:off x="838200" y="2467922"/>
            <a:ext cx="10515600" cy="33308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0" i="0" dirty="0">
                <a:effectLst/>
              </a:rPr>
              <a:t>[</a:t>
            </a:r>
            <a:r>
              <a:rPr lang="en-US" sz="1600" b="1" i="0" dirty="0">
                <a:effectLst/>
              </a:rPr>
              <a:t>SSZ+23</a:t>
            </a:r>
            <a:r>
              <a:rPr lang="en-US" sz="1600" i="0" dirty="0">
                <a:effectLst/>
              </a:rPr>
              <a:t>] I. </a:t>
            </a:r>
            <a:r>
              <a:rPr lang="en-US" sz="1600" i="0" dirty="0" err="1">
                <a:effectLst/>
              </a:rPr>
              <a:t>Shumailov</a:t>
            </a:r>
            <a:r>
              <a:rPr lang="en-US" sz="1600" i="0" dirty="0">
                <a:effectLst/>
              </a:rPr>
              <a:t>, Z. </a:t>
            </a:r>
            <a:r>
              <a:rPr lang="en-US" sz="1600" i="0" dirty="0" err="1">
                <a:effectLst/>
              </a:rPr>
              <a:t>Shumaylov</a:t>
            </a:r>
            <a:r>
              <a:rPr lang="en-US" sz="1600" i="0" dirty="0">
                <a:effectLst/>
              </a:rPr>
              <a:t>, Y. Zhao, Y. Gal, N. </a:t>
            </a:r>
            <a:r>
              <a:rPr lang="en-US" sz="1600" i="0" dirty="0" err="1">
                <a:effectLst/>
              </a:rPr>
              <a:t>Papernot</a:t>
            </a:r>
            <a:r>
              <a:rPr lang="en-US" sz="1600" i="0" dirty="0">
                <a:effectLst/>
              </a:rPr>
              <a:t>, R. Anderson</a:t>
            </a:r>
            <a:r>
              <a:rPr lang="en-US" sz="1600" dirty="0"/>
              <a:t>, “The Curse of Recursion: Training on Generated Data Makes Models Forget,” 2023.</a:t>
            </a:r>
            <a:endParaRPr lang="en-US" sz="1600" i="0" dirty="0">
              <a:effectLst/>
            </a:endParaRPr>
          </a:p>
          <a:p>
            <a:pPr algn="l"/>
            <a:r>
              <a:rPr lang="en-US" sz="1600" dirty="0"/>
              <a:t>[</a:t>
            </a:r>
            <a:r>
              <a:rPr lang="en-US" sz="1600" b="1" dirty="0"/>
              <a:t>Aar22</a:t>
            </a:r>
            <a:r>
              <a:rPr lang="en-US" sz="1600" dirty="0"/>
              <a:t>] S. Aaronson, “Leaning Into </a:t>
            </a:r>
            <a:r>
              <a:rPr lang="en-US" sz="1600" dirty="0" err="1"/>
              <a:t>Uninterpretability</a:t>
            </a:r>
            <a:r>
              <a:rPr lang="en-US" sz="1600" dirty="0"/>
              <a:t> for AI Alignment,” https://www.scottaaronson.com/talks/leaning-harvard.ppt, 2022.</a:t>
            </a:r>
          </a:p>
          <a:p>
            <a:pPr algn="l"/>
            <a:r>
              <a:rPr lang="en-US" sz="1600" dirty="0"/>
              <a:t>[</a:t>
            </a:r>
            <a:r>
              <a:rPr lang="en-US" sz="1600" b="1" dirty="0"/>
              <a:t>KGW+23</a:t>
            </a:r>
            <a:r>
              <a:rPr lang="en-US" sz="1600" dirty="0"/>
              <a:t>] J. </a:t>
            </a:r>
            <a:r>
              <a:rPr lang="en-US" sz="1600" dirty="0" err="1"/>
              <a:t>Kirchenbauer</a:t>
            </a:r>
            <a:r>
              <a:rPr lang="en-US" sz="1600" dirty="0"/>
              <a:t> </a:t>
            </a:r>
            <a:r>
              <a:rPr lang="en-US" sz="1600" i="1" dirty="0"/>
              <a:t>et al</a:t>
            </a:r>
            <a:r>
              <a:rPr lang="en-US" sz="1600" dirty="0"/>
              <a:t>., “A Watermark for Language Models,” 2023.</a:t>
            </a:r>
          </a:p>
          <a:p>
            <a:pPr algn="l"/>
            <a:r>
              <a:rPr lang="en-US" sz="1600" dirty="0"/>
              <a:t>[</a:t>
            </a:r>
            <a:r>
              <a:rPr lang="en-US" sz="1600" b="1" dirty="0">
                <a:solidFill>
                  <a:srgbClr val="FF0000"/>
                </a:solidFill>
              </a:rPr>
              <a:t>CGZ23</a:t>
            </a:r>
            <a:r>
              <a:rPr lang="en-US" sz="1600" dirty="0"/>
              <a:t>] M. Christ, S. Gunn and O. Zamir, “Undetectable Watermarks for Language Models,” 2023.</a:t>
            </a:r>
          </a:p>
          <a:p>
            <a:pPr algn="l"/>
            <a:r>
              <a:rPr lang="en-US" sz="1600" dirty="0"/>
              <a:t>[</a:t>
            </a:r>
            <a:r>
              <a:rPr lang="en-US" sz="1600" b="1" dirty="0"/>
              <a:t>ZALW23</a:t>
            </a:r>
            <a:r>
              <a:rPr lang="en-US" sz="1600" dirty="0"/>
              <a:t>] X. Zhao, P. Ananth, L. Li and YX. Wang, “Provable Robust Watermarking for AI-Generated Text,” 2023.</a:t>
            </a:r>
          </a:p>
          <a:p>
            <a:pPr algn="l"/>
            <a:r>
              <a:rPr lang="en-US" sz="1600" dirty="0"/>
              <a:t>[</a:t>
            </a:r>
            <a:r>
              <a:rPr lang="en-US" sz="1600" b="1" dirty="0"/>
              <a:t>KTHL23</a:t>
            </a:r>
            <a:r>
              <a:rPr lang="en-US" sz="1600" dirty="0"/>
              <a:t>] R. </a:t>
            </a:r>
            <a:r>
              <a:rPr lang="en-US" sz="1600" dirty="0" err="1"/>
              <a:t>Kuditipudi</a:t>
            </a:r>
            <a:r>
              <a:rPr lang="en-US" sz="1600" dirty="0"/>
              <a:t>, J. </a:t>
            </a:r>
            <a:r>
              <a:rPr lang="en-US" sz="1600" dirty="0" err="1"/>
              <a:t>Thickstun</a:t>
            </a:r>
            <a:r>
              <a:rPr lang="en-US" sz="1600" dirty="0"/>
              <a:t>, T. Hashimoto and P. Liang, “Robust Distortion-free Watermarks for Language Models,” 2023.</a:t>
            </a:r>
          </a:p>
          <a:p>
            <a:pPr algn="l"/>
            <a:r>
              <a:rPr lang="en-US" sz="1600" dirty="0"/>
              <a:t>[</a:t>
            </a:r>
            <a:r>
              <a:rPr lang="en-US" sz="1600" b="1" dirty="0"/>
              <a:t>FGJ+23</a:t>
            </a:r>
            <a:r>
              <a:rPr lang="en-US" sz="1600" dirty="0"/>
              <a:t>] J. </a:t>
            </a:r>
            <a:r>
              <a:rPr lang="en-US" sz="1600" dirty="0" err="1"/>
              <a:t>Fairoze</a:t>
            </a:r>
            <a:r>
              <a:rPr lang="en-US" sz="1600" dirty="0"/>
              <a:t> </a:t>
            </a:r>
            <a:r>
              <a:rPr lang="en-US" sz="1600" i="1" dirty="0"/>
              <a:t>et al., </a:t>
            </a:r>
            <a:r>
              <a:rPr lang="en-US" sz="1600" dirty="0"/>
              <a:t>“Publicly Detectable Watermarking for Language Models,” 2023.</a:t>
            </a:r>
          </a:p>
          <a:p>
            <a:pPr algn="l"/>
            <a:r>
              <a:rPr lang="en-US" sz="1600" dirty="0"/>
              <a:t>[</a:t>
            </a:r>
            <a:r>
              <a:rPr lang="en-US" sz="1600" b="1" dirty="0"/>
              <a:t>ZEF+23</a:t>
            </a:r>
            <a:r>
              <a:rPr lang="en-US" sz="1600" dirty="0"/>
              <a:t>] H. Zhang </a:t>
            </a:r>
            <a:r>
              <a:rPr lang="en-US" sz="1600" i="1" dirty="0"/>
              <a:t>et al., </a:t>
            </a:r>
            <a:r>
              <a:rPr lang="en-US" sz="1600" dirty="0"/>
              <a:t>“Watermarks in the Sand: Impossibility of Strong Watermarking for Generative Models,” 2023.</a:t>
            </a:r>
          </a:p>
          <a:p>
            <a:pPr algn="l"/>
            <a:r>
              <a:rPr lang="en-US" sz="1600" dirty="0"/>
              <a:t>[</a:t>
            </a:r>
            <a:r>
              <a:rPr lang="en-US" sz="1600" b="1" dirty="0">
                <a:solidFill>
                  <a:srgbClr val="FF0000"/>
                </a:solidFill>
              </a:rPr>
              <a:t>CG24</a:t>
            </a:r>
            <a:r>
              <a:rPr lang="en-US" sz="1600" dirty="0"/>
              <a:t>] M. Christ and S. Gunn, “Pseudorandom Error-Correcting Codes,” 2024.</a:t>
            </a:r>
          </a:p>
        </p:txBody>
      </p:sp>
      <p:sp>
        <p:nvSpPr>
          <p:cNvPr id="4" name="Content Placeholder 2">
            <a:extLst>
              <a:ext uri="{FF2B5EF4-FFF2-40B4-BE49-F238E27FC236}">
                <a16:creationId xmlns:a16="http://schemas.microsoft.com/office/drawing/2014/main" id="{76CC8876-7BAA-0E4F-B090-1BA99D8C0003}"/>
              </a:ext>
            </a:extLst>
          </p:cNvPr>
          <p:cNvSpPr txBox="1">
            <a:spLocks/>
          </p:cNvSpPr>
          <p:nvPr/>
        </p:nvSpPr>
        <p:spPr>
          <a:xfrm>
            <a:off x="826168" y="1492594"/>
            <a:ext cx="10515600" cy="86172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2"/>
              </a:rPr>
              <a:t>https://eprint.iacr.org/2023/763</a:t>
            </a:r>
            <a:r>
              <a:rPr lang="en-US" dirty="0"/>
              <a:t>, </a:t>
            </a:r>
            <a:r>
              <a:rPr lang="en-US" dirty="0">
                <a:hlinkClick r:id="rId3"/>
              </a:rPr>
              <a:t>https://eprint.iacr.org/2024/235</a:t>
            </a:r>
            <a:r>
              <a:rPr lang="en-US" dirty="0"/>
              <a:t> </a:t>
            </a:r>
          </a:p>
          <a:p>
            <a:r>
              <a:rPr lang="en-US" dirty="0" err="1"/>
              <a:t>mchrist@cs.columbia.edu</a:t>
            </a:r>
            <a:endParaRPr lang="en-US" dirty="0"/>
          </a:p>
        </p:txBody>
      </p:sp>
    </p:spTree>
    <p:extLst>
      <p:ext uri="{BB962C8B-B14F-4D97-AF65-F5344CB8AC3E}">
        <p14:creationId xmlns:p14="http://schemas.microsoft.com/office/powerpoint/2010/main" val="327337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F08F7B-33F9-BE01-7459-B25EB69648A7}"/>
              </a:ext>
            </a:extLst>
          </p:cNvPr>
          <p:cNvSpPr txBox="1">
            <a:spLocks/>
          </p:cNvSpPr>
          <p:nvPr/>
        </p:nvSpPr>
        <p:spPr>
          <a:xfrm>
            <a:off x="838200" y="1895488"/>
            <a:ext cx="4936289" cy="47086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GPT-4: “Be sure to evade AI detection tools…”</a:t>
            </a:r>
          </a:p>
        </p:txBody>
      </p:sp>
      <p:pic>
        <p:nvPicPr>
          <p:cNvPr id="11" name="Picture 10" descr="A screenshot of a computer&#10;&#10;Description automatically generated">
            <a:extLst>
              <a:ext uri="{FF2B5EF4-FFF2-40B4-BE49-F238E27FC236}">
                <a16:creationId xmlns:a16="http://schemas.microsoft.com/office/drawing/2014/main" id="{DA15DE74-7A81-748D-6DF4-CF942E3A9BB3}"/>
              </a:ext>
            </a:extLst>
          </p:cNvPr>
          <p:cNvPicPr>
            <a:picLocks noChangeAspect="1"/>
          </p:cNvPicPr>
          <p:nvPr/>
        </p:nvPicPr>
        <p:blipFill>
          <a:blip r:embed="rId2"/>
          <a:stretch>
            <a:fillRect/>
          </a:stretch>
        </p:blipFill>
        <p:spPr>
          <a:xfrm>
            <a:off x="855574" y="2173295"/>
            <a:ext cx="3457815" cy="231835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D5520CAB-AF7D-6401-93A0-3ECDE72D6BD9}"/>
              </a:ext>
            </a:extLst>
          </p:cNvPr>
          <p:cNvPicPr>
            <a:picLocks noChangeAspect="1"/>
          </p:cNvPicPr>
          <p:nvPr/>
        </p:nvPicPr>
        <p:blipFill>
          <a:blip r:embed="rId3"/>
          <a:stretch>
            <a:fillRect/>
          </a:stretch>
        </p:blipFill>
        <p:spPr>
          <a:xfrm>
            <a:off x="3023296" y="3784796"/>
            <a:ext cx="3539029" cy="2627242"/>
          </a:xfrm>
          <a:prstGeom prst="rect">
            <a:avLst/>
          </a:prstGeom>
        </p:spPr>
      </p:pic>
      <p:sp>
        <p:nvSpPr>
          <p:cNvPr id="2" name="Title 1">
            <a:extLst>
              <a:ext uri="{FF2B5EF4-FFF2-40B4-BE49-F238E27FC236}">
                <a16:creationId xmlns:a16="http://schemas.microsoft.com/office/drawing/2014/main" id="{41B766C5-039A-239D-DCEE-625C1D7C9437}"/>
              </a:ext>
            </a:extLst>
          </p:cNvPr>
          <p:cNvSpPr>
            <a:spLocks noGrp="1"/>
          </p:cNvSpPr>
          <p:nvPr>
            <p:ph type="title"/>
          </p:nvPr>
        </p:nvSpPr>
        <p:spPr/>
        <p:txBody>
          <a:bodyPr/>
          <a:lstStyle/>
          <a:p>
            <a:r>
              <a:rPr lang="en-US" dirty="0"/>
              <a:t>Post-hoc detection</a:t>
            </a:r>
          </a:p>
        </p:txBody>
      </p:sp>
      <p:sp>
        <p:nvSpPr>
          <p:cNvPr id="3" name="Content Placeholder 2">
            <a:extLst>
              <a:ext uri="{FF2B5EF4-FFF2-40B4-BE49-F238E27FC236}">
                <a16:creationId xmlns:a16="http://schemas.microsoft.com/office/drawing/2014/main" id="{E0963067-3B68-6FC5-8B64-FF93661E337B}"/>
              </a:ext>
            </a:extLst>
          </p:cNvPr>
          <p:cNvSpPr>
            <a:spLocks noGrp="1"/>
          </p:cNvSpPr>
          <p:nvPr>
            <p:ph idx="1"/>
          </p:nvPr>
        </p:nvSpPr>
        <p:spPr>
          <a:xfrm>
            <a:off x="6264017" y="792475"/>
            <a:ext cx="5400868" cy="470861"/>
          </a:xfrm>
        </p:spPr>
        <p:txBody>
          <a:bodyPr>
            <a:normAutofit lnSpcReduction="10000"/>
          </a:bodyPr>
          <a:lstStyle/>
          <a:p>
            <a:pPr marL="0" indent="0">
              <a:buNone/>
            </a:pPr>
            <a:r>
              <a:rPr lang="en-US" dirty="0" err="1"/>
              <a:t>GPTZero</a:t>
            </a:r>
            <a:r>
              <a:rPr lang="en-US" dirty="0"/>
              <a:t>, </a:t>
            </a:r>
            <a:r>
              <a:rPr lang="en-US" dirty="0" err="1"/>
              <a:t>DetectGPT</a:t>
            </a:r>
            <a:r>
              <a:rPr lang="en-US" dirty="0"/>
              <a:t>, …</a:t>
            </a:r>
          </a:p>
        </p:txBody>
      </p:sp>
      <p:pic>
        <p:nvPicPr>
          <p:cNvPr id="5" name="Picture 4" descr="A screenshot of a computer&#10;&#10;Description automatically generated">
            <a:extLst>
              <a:ext uri="{FF2B5EF4-FFF2-40B4-BE49-F238E27FC236}">
                <a16:creationId xmlns:a16="http://schemas.microsoft.com/office/drawing/2014/main" id="{B2F9161D-2057-65F8-A0DD-EF93E628C9AB}"/>
              </a:ext>
            </a:extLst>
          </p:cNvPr>
          <p:cNvPicPr>
            <a:picLocks noChangeAspect="1"/>
          </p:cNvPicPr>
          <p:nvPr/>
        </p:nvPicPr>
        <p:blipFill>
          <a:blip r:embed="rId4"/>
          <a:stretch>
            <a:fillRect/>
          </a:stretch>
        </p:blipFill>
        <p:spPr>
          <a:xfrm>
            <a:off x="7008734" y="2259257"/>
            <a:ext cx="3457815" cy="3429000"/>
          </a:xfrm>
          <a:prstGeom prst="rect">
            <a:avLst/>
          </a:prstGeom>
        </p:spPr>
      </p:pic>
      <p:sp>
        <p:nvSpPr>
          <p:cNvPr id="6" name="Content Placeholder 2">
            <a:extLst>
              <a:ext uri="{FF2B5EF4-FFF2-40B4-BE49-F238E27FC236}">
                <a16:creationId xmlns:a16="http://schemas.microsoft.com/office/drawing/2014/main" id="{23625A20-6C1A-7F7B-B665-C0ED12EE3BB8}"/>
              </a:ext>
            </a:extLst>
          </p:cNvPr>
          <p:cNvSpPr txBox="1">
            <a:spLocks/>
          </p:cNvSpPr>
          <p:nvPr/>
        </p:nvSpPr>
        <p:spPr>
          <a:xfrm>
            <a:off x="7008735" y="1895488"/>
            <a:ext cx="3782834" cy="47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The US Constitution</a:t>
            </a:r>
          </a:p>
        </p:txBody>
      </p:sp>
    </p:spTree>
    <p:extLst>
      <p:ext uri="{BB962C8B-B14F-4D97-AF65-F5344CB8AC3E}">
        <p14:creationId xmlns:p14="http://schemas.microsoft.com/office/powerpoint/2010/main" val="31917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94E52-5739-7D4F-9CC6-DEC0C444F47A}"/>
              </a:ext>
            </a:extLst>
          </p:cNvPr>
          <p:cNvPicPr>
            <a:picLocks noChangeAspect="1"/>
          </p:cNvPicPr>
          <p:nvPr/>
        </p:nvPicPr>
        <p:blipFill rotWithShape="1">
          <a:blip r:embed="rId2"/>
          <a:srcRect b="7136"/>
          <a:stretch/>
        </p:blipFill>
        <p:spPr>
          <a:xfrm>
            <a:off x="788365" y="4638649"/>
            <a:ext cx="7102049" cy="1811087"/>
          </a:xfrm>
          <a:prstGeom prst="rect">
            <a:avLst/>
          </a:prstGeom>
          <a:ln>
            <a:solidFill>
              <a:schemeClr val="accent1"/>
            </a:solidFill>
          </a:ln>
        </p:spPr>
      </p:pic>
      <p:pic>
        <p:nvPicPr>
          <p:cNvPr id="8" name="Picture 7">
            <a:extLst>
              <a:ext uri="{FF2B5EF4-FFF2-40B4-BE49-F238E27FC236}">
                <a16:creationId xmlns:a16="http://schemas.microsoft.com/office/drawing/2014/main" id="{625C639B-B79D-274D-8DEE-A3F9BD1FFC21}"/>
              </a:ext>
            </a:extLst>
          </p:cNvPr>
          <p:cNvPicPr>
            <a:picLocks noChangeAspect="1"/>
          </p:cNvPicPr>
          <p:nvPr/>
        </p:nvPicPr>
        <p:blipFill>
          <a:blip r:embed="rId3"/>
          <a:stretch>
            <a:fillRect/>
          </a:stretch>
        </p:blipFill>
        <p:spPr>
          <a:xfrm>
            <a:off x="637340" y="349250"/>
            <a:ext cx="7404100" cy="1739900"/>
          </a:xfrm>
          <a:prstGeom prst="rect">
            <a:avLst/>
          </a:prstGeom>
          <a:ln w="12700">
            <a:solidFill>
              <a:schemeClr val="accent1"/>
            </a:solidFill>
          </a:ln>
        </p:spPr>
      </p:pic>
      <p:pic>
        <p:nvPicPr>
          <p:cNvPr id="10" name="Picture 9">
            <a:extLst>
              <a:ext uri="{FF2B5EF4-FFF2-40B4-BE49-F238E27FC236}">
                <a16:creationId xmlns:a16="http://schemas.microsoft.com/office/drawing/2014/main" id="{5F637E2E-CD90-B842-9D12-07F28DF05E74}"/>
              </a:ext>
            </a:extLst>
          </p:cNvPr>
          <p:cNvPicPr>
            <a:picLocks noChangeAspect="1"/>
          </p:cNvPicPr>
          <p:nvPr/>
        </p:nvPicPr>
        <p:blipFill>
          <a:blip r:embed="rId4"/>
          <a:stretch>
            <a:fillRect/>
          </a:stretch>
        </p:blipFill>
        <p:spPr>
          <a:xfrm>
            <a:off x="3464417" y="2543476"/>
            <a:ext cx="7997692" cy="1640846"/>
          </a:xfrm>
          <a:prstGeom prst="rect">
            <a:avLst/>
          </a:prstGeom>
          <a:ln>
            <a:solidFill>
              <a:schemeClr val="accent1"/>
            </a:solidFill>
          </a:ln>
        </p:spPr>
      </p:pic>
    </p:spTree>
    <p:extLst>
      <p:ext uri="{BB962C8B-B14F-4D97-AF65-F5344CB8AC3E}">
        <p14:creationId xmlns:p14="http://schemas.microsoft.com/office/powerpoint/2010/main" val="204540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94E52-5739-7D4F-9CC6-DEC0C444F47A}"/>
              </a:ext>
            </a:extLst>
          </p:cNvPr>
          <p:cNvPicPr>
            <a:picLocks noChangeAspect="1"/>
          </p:cNvPicPr>
          <p:nvPr/>
        </p:nvPicPr>
        <p:blipFill rotWithShape="1">
          <a:blip r:embed="rId2"/>
          <a:srcRect b="7136"/>
          <a:stretch/>
        </p:blipFill>
        <p:spPr>
          <a:xfrm>
            <a:off x="788365" y="4638649"/>
            <a:ext cx="7102049" cy="1811087"/>
          </a:xfrm>
          <a:prstGeom prst="rect">
            <a:avLst/>
          </a:prstGeom>
          <a:ln>
            <a:solidFill>
              <a:schemeClr val="accent1"/>
            </a:solidFill>
          </a:ln>
        </p:spPr>
      </p:pic>
      <p:pic>
        <p:nvPicPr>
          <p:cNvPr id="8" name="Picture 7">
            <a:extLst>
              <a:ext uri="{FF2B5EF4-FFF2-40B4-BE49-F238E27FC236}">
                <a16:creationId xmlns:a16="http://schemas.microsoft.com/office/drawing/2014/main" id="{625C639B-B79D-274D-8DEE-A3F9BD1FFC21}"/>
              </a:ext>
            </a:extLst>
          </p:cNvPr>
          <p:cNvPicPr>
            <a:picLocks noChangeAspect="1"/>
          </p:cNvPicPr>
          <p:nvPr/>
        </p:nvPicPr>
        <p:blipFill>
          <a:blip r:embed="rId3"/>
          <a:stretch>
            <a:fillRect/>
          </a:stretch>
        </p:blipFill>
        <p:spPr>
          <a:xfrm>
            <a:off x="637340" y="349250"/>
            <a:ext cx="7404100" cy="1739900"/>
          </a:xfrm>
          <a:prstGeom prst="rect">
            <a:avLst/>
          </a:prstGeom>
          <a:ln w="12700">
            <a:solidFill>
              <a:schemeClr val="accent1"/>
            </a:solidFill>
          </a:ln>
        </p:spPr>
      </p:pic>
      <p:pic>
        <p:nvPicPr>
          <p:cNvPr id="10" name="Picture 9">
            <a:extLst>
              <a:ext uri="{FF2B5EF4-FFF2-40B4-BE49-F238E27FC236}">
                <a16:creationId xmlns:a16="http://schemas.microsoft.com/office/drawing/2014/main" id="{5F637E2E-CD90-B842-9D12-07F28DF05E74}"/>
              </a:ext>
            </a:extLst>
          </p:cNvPr>
          <p:cNvPicPr>
            <a:picLocks noChangeAspect="1"/>
          </p:cNvPicPr>
          <p:nvPr/>
        </p:nvPicPr>
        <p:blipFill>
          <a:blip r:embed="rId4"/>
          <a:stretch>
            <a:fillRect/>
          </a:stretch>
        </p:blipFill>
        <p:spPr>
          <a:xfrm>
            <a:off x="3464417" y="2543476"/>
            <a:ext cx="7997692" cy="1640846"/>
          </a:xfrm>
          <a:prstGeom prst="rect">
            <a:avLst/>
          </a:prstGeom>
          <a:ln>
            <a:solidFill>
              <a:schemeClr val="accent1"/>
            </a:solidFill>
          </a:ln>
        </p:spPr>
      </p:pic>
      <p:sp>
        <p:nvSpPr>
          <p:cNvPr id="2" name="Rectangle 1">
            <a:extLst>
              <a:ext uri="{FF2B5EF4-FFF2-40B4-BE49-F238E27FC236}">
                <a16:creationId xmlns:a16="http://schemas.microsoft.com/office/drawing/2014/main" id="{DB25A480-3B66-D172-1418-E8D2F0ADD7A3}"/>
              </a:ext>
            </a:extLst>
          </p:cNvPr>
          <p:cNvSpPr/>
          <p:nvPr/>
        </p:nvSpPr>
        <p:spPr>
          <a:xfrm>
            <a:off x="-91440" y="-117566"/>
            <a:ext cx="12553406" cy="7080069"/>
          </a:xfrm>
          <a:prstGeom prst="rect">
            <a:avLst/>
          </a:prstGeom>
          <a:solidFill>
            <a:schemeClr val="bg1">
              <a:alpha val="74145"/>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EDA373D5-1320-BEA5-A9A1-226F39380F65}"/>
              </a:ext>
            </a:extLst>
          </p:cNvPr>
          <p:cNvSpPr/>
          <p:nvPr/>
        </p:nvSpPr>
        <p:spPr>
          <a:xfrm>
            <a:off x="1257941" y="1685631"/>
            <a:ext cx="9676118" cy="20106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a:cs typeface="Consolas" panose="020B0609020204030204" pitchFamily="49" charset="0"/>
              </a:rPr>
              <a:t>Intrinsic markers of AI-generated text are brittle </a:t>
            </a:r>
          </a:p>
        </p:txBody>
      </p:sp>
      <p:grpSp>
        <p:nvGrpSpPr>
          <p:cNvPr id="7" name="Group 6">
            <a:extLst>
              <a:ext uri="{FF2B5EF4-FFF2-40B4-BE49-F238E27FC236}">
                <a16:creationId xmlns:a16="http://schemas.microsoft.com/office/drawing/2014/main" id="{9274726B-C826-B55A-A5BA-88A77BBC9368}"/>
              </a:ext>
            </a:extLst>
          </p:cNvPr>
          <p:cNvGrpSpPr/>
          <p:nvPr/>
        </p:nvGrpSpPr>
        <p:grpSpPr>
          <a:xfrm>
            <a:off x="777475" y="3892347"/>
            <a:ext cx="10988700" cy="2010634"/>
            <a:chOff x="1681450" y="2707327"/>
            <a:chExt cx="8829099" cy="2010634"/>
          </a:xfrm>
        </p:grpSpPr>
        <p:sp>
          <p:nvSpPr>
            <p:cNvPr id="9" name="Rounded Rectangle 8">
              <a:extLst>
                <a:ext uri="{FF2B5EF4-FFF2-40B4-BE49-F238E27FC236}">
                  <a16:creationId xmlns:a16="http://schemas.microsoft.com/office/drawing/2014/main" id="{39B0307E-C0BC-8E7B-8E0B-447F2162BCCB}"/>
                </a:ext>
              </a:extLst>
            </p:cNvPr>
            <p:cNvSpPr/>
            <p:nvPr/>
          </p:nvSpPr>
          <p:spPr>
            <a:xfrm>
              <a:off x="1681450" y="2707327"/>
              <a:ext cx="8829099" cy="201063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r"/>
              <a:r>
                <a:rPr lang="en-US" sz="4000" dirty="0">
                  <a:cs typeface="Consolas" panose="020B0609020204030204" pitchFamily="49" charset="0"/>
                </a:rPr>
                <a:t>Can we embed these markers ourselves?</a:t>
              </a:r>
            </a:p>
          </p:txBody>
        </p:sp>
        <p:pic>
          <p:nvPicPr>
            <p:cNvPr id="11" name="Graphic 10" descr="Lightbulb with solid fill">
              <a:extLst>
                <a:ext uri="{FF2B5EF4-FFF2-40B4-BE49-F238E27FC236}">
                  <a16:creationId xmlns:a16="http://schemas.microsoft.com/office/drawing/2014/main" id="{560EA1D4-8AEC-00B5-06CB-A25D90A110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5651" y="2769335"/>
              <a:ext cx="1661230" cy="1948626"/>
            </a:xfrm>
            <a:prstGeom prst="rect">
              <a:avLst/>
            </a:prstGeom>
          </p:spPr>
        </p:pic>
      </p:grpSp>
    </p:spTree>
    <p:extLst>
      <p:ext uri="{BB962C8B-B14F-4D97-AF65-F5344CB8AC3E}">
        <p14:creationId xmlns:p14="http://schemas.microsoft.com/office/powerpoint/2010/main" val="29615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F994-0900-95AD-4815-FA7B4AA695B2}"/>
              </a:ext>
            </a:extLst>
          </p:cNvPr>
          <p:cNvSpPr>
            <a:spLocks noGrp="1"/>
          </p:cNvSpPr>
          <p:nvPr>
            <p:ph type="title"/>
          </p:nvPr>
        </p:nvSpPr>
        <p:spPr/>
        <p:txBody>
          <a:bodyPr/>
          <a:lstStyle/>
          <a:p>
            <a:r>
              <a:rPr lang="en-US" dirty="0"/>
              <a:t>Language model watermarks</a:t>
            </a:r>
          </a:p>
        </p:txBody>
      </p:sp>
      <p:sp>
        <p:nvSpPr>
          <p:cNvPr id="3" name="Content Placeholder 2">
            <a:extLst>
              <a:ext uri="{FF2B5EF4-FFF2-40B4-BE49-F238E27FC236}">
                <a16:creationId xmlns:a16="http://schemas.microsoft.com/office/drawing/2014/main" id="{9AA9C5BB-4F17-93EB-2F0C-A85D6B16D887}"/>
              </a:ext>
            </a:extLst>
          </p:cNvPr>
          <p:cNvSpPr>
            <a:spLocks noGrp="1"/>
          </p:cNvSpPr>
          <p:nvPr>
            <p:ph idx="1"/>
          </p:nvPr>
        </p:nvSpPr>
        <p:spPr/>
        <p:txBody>
          <a:bodyPr/>
          <a:lstStyle/>
          <a:p>
            <a:r>
              <a:rPr lang="en-US" dirty="0"/>
              <a:t>Embed a </a:t>
            </a:r>
            <a:r>
              <a:rPr lang="en-US" i="1" dirty="0"/>
              <a:t>hidden pattern </a:t>
            </a:r>
            <a:r>
              <a:rPr lang="en-US" dirty="0"/>
              <a:t>in text</a:t>
            </a:r>
          </a:p>
          <a:p>
            <a:r>
              <a:rPr lang="en-US" dirty="0"/>
              <a:t>New work inspired by recent progress with LLMs [Aar22, KGW23, </a:t>
            </a:r>
            <a:r>
              <a:rPr lang="en-US" dirty="0">
                <a:solidFill>
                  <a:srgbClr val="FF0000"/>
                </a:solidFill>
              </a:rPr>
              <a:t>CGZ23</a:t>
            </a:r>
            <a:r>
              <a:rPr lang="en-US" dirty="0"/>
              <a:t>, ZALW23, KTHL23, FGJ+23,</a:t>
            </a:r>
            <a:r>
              <a:rPr lang="en-US" dirty="0">
                <a:solidFill>
                  <a:srgbClr val="FF0000"/>
                </a:solidFill>
              </a:rPr>
              <a:t> CG24</a:t>
            </a:r>
            <a:r>
              <a:rPr lang="en-US" dirty="0"/>
              <a:t>, …]:</a:t>
            </a:r>
          </a:p>
          <a:p>
            <a:pPr marL="0" indent="0">
              <a:buNone/>
            </a:pPr>
            <a:r>
              <a:rPr lang="en-US" dirty="0"/>
              <a:t>	Choose each word in the text according to a </a:t>
            </a:r>
            <a:r>
              <a:rPr lang="en-US" i="1" dirty="0"/>
              <a:t>secret rule</a:t>
            </a:r>
          </a:p>
          <a:p>
            <a:pPr marL="0" indent="0">
              <a:buNone/>
            </a:pPr>
            <a:r>
              <a:rPr lang="en-US" i="1" dirty="0"/>
              <a:t>	</a:t>
            </a:r>
            <a:r>
              <a:rPr lang="en-US" dirty="0"/>
              <a:t>Knowledge of this rule allows detection</a:t>
            </a:r>
          </a:p>
          <a:p>
            <a:r>
              <a:rPr lang="en-US" dirty="0"/>
              <a:t>Can achieve </a:t>
            </a:r>
            <a:r>
              <a:rPr lang="en-US" i="1" dirty="0"/>
              <a:t>provable guarantees</a:t>
            </a:r>
            <a:endParaRPr lang="en-US" dirty="0"/>
          </a:p>
        </p:txBody>
      </p:sp>
      <p:sp>
        <p:nvSpPr>
          <p:cNvPr id="7" name="TextBox 6">
            <a:extLst>
              <a:ext uri="{FF2B5EF4-FFF2-40B4-BE49-F238E27FC236}">
                <a16:creationId xmlns:a16="http://schemas.microsoft.com/office/drawing/2014/main" id="{40568EAF-45F8-E714-46DB-DA904BEF87A9}"/>
              </a:ext>
            </a:extLst>
          </p:cNvPr>
          <p:cNvSpPr txBox="1"/>
          <p:nvPr/>
        </p:nvSpPr>
        <p:spPr>
          <a:xfrm>
            <a:off x="486084" y="6231265"/>
            <a:ext cx="10238522" cy="523220"/>
          </a:xfrm>
          <a:prstGeom prst="rect">
            <a:avLst/>
          </a:prstGeom>
          <a:noFill/>
        </p:spPr>
        <p:txBody>
          <a:bodyPr wrap="square" rtlCol="0">
            <a:spAutoFit/>
          </a:bodyPr>
          <a:lstStyle/>
          <a:p>
            <a:pPr algn="l"/>
            <a:r>
              <a:rPr lang="en-US" sz="1400" dirty="0"/>
              <a:t>[</a:t>
            </a:r>
            <a:r>
              <a:rPr lang="en-US" sz="1400" b="1" dirty="0"/>
              <a:t>Aar22</a:t>
            </a:r>
            <a:r>
              <a:rPr lang="en-US" sz="1400" dirty="0"/>
              <a:t>] S. Aaronson, “Leaning Into </a:t>
            </a:r>
            <a:r>
              <a:rPr lang="en-US" sz="1400" dirty="0" err="1"/>
              <a:t>Uninterpretability</a:t>
            </a:r>
            <a:r>
              <a:rPr lang="en-US" sz="1400" dirty="0"/>
              <a:t> for AI Alignment,” 2022.</a:t>
            </a:r>
          </a:p>
          <a:p>
            <a:pPr algn="l"/>
            <a:r>
              <a:rPr lang="en-US" sz="1400" dirty="0"/>
              <a:t>[</a:t>
            </a:r>
            <a:r>
              <a:rPr lang="en-US" sz="1400" b="1" dirty="0"/>
              <a:t>KGW+23</a:t>
            </a:r>
            <a:r>
              <a:rPr lang="en-US" sz="1400" dirty="0"/>
              <a:t>] J. </a:t>
            </a:r>
            <a:r>
              <a:rPr lang="en-US" sz="1400" dirty="0" err="1"/>
              <a:t>Kirchenbauer</a:t>
            </a:r>
            <a:r>
              <a:rPr lang="en-US" sz="1400" dirty="0"/>
              <a:t> </a:t>
            </a:r>
            <a:r>
              <a:rPr lang="en-US" sz="1400" i="1" dirty="0"/>
              <a:t>et al</a:t>
            </a:r>
            <a:r>
              <a:rPr lang="en-US" sz="1400" dirty="0"/>
              <a:t>., “A Watermark for Language Models,” 2023.</a:t>
            </a:r>
          </a:p>
        </p:txBody>
      </p:sp>
    </p:spTree>
    <p:extLst>
      <p:ext uri="{BB962C8B-B14F-4D97-AF65-F5344CB8AC3E}">
        <p14:creationId xmlns:p14="http://schemas.microsoft.com/office/powerpoint/2010/main" val="38741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F994-0900-95AD-4815-FA7B4AA695B2}"/>
              </a:ext>
            </a:extLst>
          </p:cNvPr>
          <p:cNvSpPr>
            <a:spLocks noGrp="1"/>
          </p:cNvSpPr>
          <p:nvPr>
            <p:ph type="title"/>
          </p:nvPr>
        </p:nvSpPr>
        <p:spPr/>
        <p:txBody>
          <a:bodyPr/>
          <a:lstStyle/>
          <a:p>
            <a:r>
              <a:rPr lang="en-US" dirty="0"/>
              <a:t>Our work [</a:t>
            </a:r>
            <a:r>
              <a:rPr lang="en-US" b="1" dirty="0">
                <a:solidFill>
                  <a:srgbClr val="FF0000"/>
                </a:solidFill>
              </a:rPr>
              <a:t>CGZ23</a:t>
            </a:r>
            <a:r>
              <a:rPr lang="en-US" dirty="0"/>
              <a:t>]</a:t>
            </a:r>
          </a:p>
        </p:txBody>
      </p:sp>
      <p:sp>
        <p:nvSpPr>
          <p:cNvPr id="3" name="Content Placeholder 2">
            <a:extLst>
              <a:ext uri="{FF2B5EF4-FFF2-40B4-BE49-F238E27FC236}">
                <a16:creationId xmlns:a16="http://schemas.microsoft.com/office/drawing/2014/main" id="{9AA9C5BB-4F17-93EB-2F0C-A85D6B16D887}"/>
              </a:ext>
            </a:extLst>
          </p:cNvPr>
          <p:cNvSpPr>
            <a:spLocks noGrp="1"/>
          </p:cNvSpPr>
          <p:nvPr>
            <p:ph idx="1"/>
          </p:nvPr>
        </p:nvSpPr>
        <p:spPr>
          <a:xfrm>
            <a:off x="838200" y="2054225"/>
            <a:ext cx="10515600" cy="4351338"/>
          </a:xfrm>
        </p:spPr>
        <p:txBody>
          <a:bodyPr/>
          <a:lstStyle/>
          <a:p>
            <a:pPr marL="0" indent="0">
              <a:buNone/>
            </a:pPr>
            <a:r>
              <a:rPr lang="en-US" sz="3600" dirty="0"/>
              <a:t>Using tools from cryptography, we:</a:t>
            </a:r>
          </a:p>
          <a:p>
            <a:pPr marL="0" indent="0">
              <a:buNone/>
            </a:pPr>
            <a:endParaRPr lang="en-US" dirty="0"/>
          </a:p>
          <a:p>
            <a:r>
              <a:rPr lang="en-US" dirty="0"/>
              <a:t>Define desired properties of a language model watermark</a:t>
            </a:r>
          </a:p>
          <a:p>
            <a:r>
              <a:rPr lang="en-US" dirty="0"/>
              <a:t>Construct a watermark achieving these properties</a:t>
            </a:r>
          </a:p>
        </p:txBody>
      </p:sp>
      <p:sp>
        <p:nvSpPr>
          <p:cNvPr id="6" name="TextBox 5">
            <a:extLst>
              <a:ext uri="{FF2B5EF4-FFF2-40B4-BE49-F238E27FC236}">
                <a16:creationId xmlns:a16="http://schemas.microsoft.com/office/drawing/2014/main" id="{A005EEE5-F48E-7C63-B160-AD1CD14FC052}"/>
              </a:ext>
            </a:extLst>
          </p:cNvPr>
          <p:cNvSpPr txBox="1"/>
          <p:nvPr/>
        </p:nvSpPr>
        <p:spPr>
          <a:xfrm>
            <a:off x="838200" y="1296491"/>
            <a:ext cx="10238522" cy="307777"/>
          </a:xfrm>
          <a:prstGeom prst="rect">
            <a:avLst/>
          </a:prstGeom>
          <a:noFill/>
        </p:spPr>
        <p:txBody>
          <a:bodyPr wrap="square" rtlCol="0">
            <a:spAutoFit/>
          </a:bodyPr>
          <a:lstStyle/>
          <a:p>
            <a:pPr algn="l"/>
            <a:r>
              <a:rPr lang="en-US" sz="1400" dirty="0"/>
              <a:t>[</a:t>
            </a:r>
            <a:r>
              <a:rPr lang="en-US" sz="1400" b="1" dirty="0">
                <a:solidFill>
                  <a:srgbClr val="FF0000"/>
                </a:solidFill>
              </a:rPr>
              <a:t>CGZ23</a:t>
            </a:r>
            <a:r>
              <a:rPr lang="en-US" sz="1400" dirty="0"/>
              <a:t>] M. Christ, S. Gunn and O. Zamir, “Undetectable Watermarks for Language Models,” 2023.</a:t>
            </a:r>
          </a:p>
        </p:txBody>
      </p:sp>
    </p:spTree>
    <p:extLst>
      <p:ext uri="{BB962C8B-B14F-4D97-AF65-F5344CB8AC3E}">
        <p14:creationId xmlns:p14="http://schemas.microsoft.com/office/powerpoint/2010/main" val="13218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19664</TotalTime>
  <Words>2697</Words>
  <Application>Microsoft Macintosh PowerPoint</Application>
  <PresentationFormat>Widescreen</PresentationFormat>
  <Paragraphs>307</Paragraphs>
  <Slides>40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Cambria Math</vt:lpstr>
      <vt:lpstr>Consolas</vt:lpstr>
      <vt:lpstr>Söhne</vt:lpstr>
      <vt:lpstr>System Font Regular</vt:lpstr>
      <vt:lpstr>Office Theme</vt:lpstr>
      <vt:lpstr>Watermarks for Language Models: a Cryptographic Perspective</vt:lpstr>
      <vt:lpstr>The problem</vt:lpstr>
      <vt:lpstr>Why do we care?</vt:lpstr>
      <vt:lpstr>Why watermarks?</vt:lpstr>
      <vt:lpstr>Post-hoc detection</vt:lpstr>
      <vt:lpstr>PowerPoint Presentation</vt:lpstr>
      <vt:lpstr>PowerPoint Presentation</vt:lpstr>
      <vt:lpstr>Language model watermarks</vt:lpstr>
      <vt:lpstr>Our work [CGZ23]</vt:lpstr>
      <vt:lpstr>Large language models</vt:lpstr>
      <vt:lpstr>Large language models (LLMs)</vt:lpstr>
      <vt:lpstr>Large language models (LLMs)</vt:lpstr>
      <vt:lpstr>Large language models (LLMs)</vt:lpstr>
      <vt:lpstr>Watermarking LLMs</vt:lpstr>
      <vt:lpstr>Simple watermarking scheme</vt:lpstr>
      <vt:lpstr>Desired properties of watermarks</vt:lpstr>
      <vt:lpstr>Properties of watermarks</vt:lpstr>
      <vt:lpstr>Defining quality</vt:lpstr>
      <vt:lpstr>Undetectability</vt:lpstr>
      <vt:lpstr>Undetectability</vt:lpstr>
      <vt:lpstr>Soundness</vt:lpstr>
      <vt:lpstr>Completeness</vt:lpstr>
      <vt:lpstr>Completeness</vt:lpstr>
      <vt:lpstr>Properties of our watermarks</vt:lpstr>
      <vt:lpstr>Building undetectable watermarks</vt:lpstr>
      <vt:lpstr>Single-token undetectability</vt:lpstr>
      <vt:lpstr>Single-response undetectability [KTHL23]</vt:lpstr>
      <vt:lpstr>Our scheme: full undetectability</vt:lpstr>
      <vt:lpstr>Empirical entropy H_M</vt:lpstr>
      <vt:lpstr>Our scheme: full undetectability</vt:lpstr>
      <vt:lpstr>Detection</vt:lpstr>
      <vt:lpstr>Full undetectability + substring completeness</vt:lpstr>
      <vt:lpstr>Example generated text</vt:lpstr>
      <vt:lpstr>Empirical entropy in practice</vt:lpstr>
      <vt:lpstr>Comparison / Recap</vt:lpstr>
      <vt:lpstr>Future directions</vt:lpstr>
      <vt:lpstr>More robust watermarks</vt:lpstr>
      <vt:lpstr>Watermarks for open-source models</vt:lpstr>
      <vt:lpstr>Unforgeable public detection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Undetectable Watermarks for Language Models</dc:title>
  <dc:creator>Sam Gunn</dc:creator>
  <cp:lastModifiedBy>mjc2313</cp:lastModifiedBy>
  <cp:revision>238</cp:revision>
  <dcterms:created xsi:type="dcterms:W3CDTF">2023-07-05T18:10:01Z</dcterms:created>
  <dcterms:modified xsi:type="dcterms:W3CDTF">2024-03-27T03:11:58Z</dcterms:modified>
</cp:coreProperties>
</file>