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578" r:id="rId2"/>
    <p:sldId id="447" r:id="rId3"/>
    <p:sldId id="579" r:id="rId4"/>
    <p:sldId id="455" r:id="rId5"/>
    <p:sldId id="453" r:id="rId6"/>
    <p:sldId id="549" r:id="rId7"/>
    <p:sldId id="618" r:id="rId8"/>
    <p:sldId id="427" r:id="rId9"/>
    <p:sldId id="566" r:id="rId10"/>
    <p:sldId id="583" r:id="rId11"/>
    <p:sldId id="584" r:id="rId12"/>
    <p:sldId id="585" r:id="rId13"/>
    <p:sldId id="586" r:id="rId14"/>
    <p:sldId id="587" r:id="rId15"/>
    <p:sldId id="588" r:id="rId16"/>
    <p:sldId id="589" r:id="rId17"/>
    <p:sldId id="619" r:id="rId18"/>
    <p:sldId id="591" r:id="rId19"/>
    <p:sldId id="582" r:id="rId20"/>
    <p:sldId id="592" r:id="rId21"/>
    <p:sldId id="598" r:id="rId22"/>
    <p:sldId id="593" r:id="rId23"/>
    <p:sldId id="620" r:id="rId24"/>
    <p:sldId id="281" r:id="rId25"/>
    <p:sldId id="623" r:id="rId26"/>
    <p:sldId id="624" r:id="rId27"/>
    <p:sldId id="625" r:id="rId28"/>
    <p:sldId id="604" r:id="rId29"/>
    <p:sldId id="594" r:id="rId30"/>
    <p:sldId id="595" r:id="rId31"/>
    <p:sldId id="596" r:id="rId32"/>
    <p:sldId id="609" r:id="rId33"/>
    <p:sldId id="628" r:id="rId34"/>
    <p:sldId id="629" r:id="rId35"/>
    <p:sldId id="634" r:id="rId36"/>
    <p:sldId id="631" r:id="rId37"/>
    <p:sldId id="632" r:id="rId38"/>
    <p:sldId id="633" r:id="rId39"/>
    <p:sldId id="617" r:id="rId40"/>
    <p:sldId id="605" r:id="rId41"/>
    <p:sldId id="616" r:id="rId42"/>
    <p:sldId id="606" r:id="rId43"/>
    <p:sldId id="615" r:id="rId44"/>
    <p:sldId id="613" r:id="rId45"/>
    <p:sldId id="614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65CC05-DFB5-CA15-EC11-1D2C589A51B7}" name="Esha Ghosh (SHE/HER)" initials="EG" userId="S::esghosh@microsoft.com::9094ca2a-72cf-4f44-ab6c-db28442a5c5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54703D-BA62-44D4-AF97-A16684518E1B}" v="4" dt="2024-03-25T00:46:17.9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85058" autoAdjust="0"/>
  </p:normalViewPr>
  <p:slideViewPr>
    <p:cSldViewPr snapToGrid="0">
      <p:cViewPr>
        <p:scale>
          <a:sx n="61" d="100"/>
          <a:sy n="61" d="100"/>
        </p:scale>
        <p:origin x="-26" y="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Chase" userId="c8af939d-6a01-41e3-a0c7-790c5b2dd390" providerId="ADAL" clId="{0754703D-BA62-44D4-AF97-A16684518E1B}"/>
    <pc:docChg chg="delSld modSld">
      <pc:chgData name="Melissa Chase" userId="c8af939d-6a01-41e3-a0c7-790c5b2dd390" providerId="ADAL" clId="{0754703D-BA62-44D4-AF97-A16684518E1B}" dt="2024-03-25T00:47:18.167" v="42" actId="47"/>
      <pc:docMkLst>
        <pc:docMk/>
      </pc:docMkLst>
      <pc:sldChg chg="delCm">
        <pc:chgData name="Melissa Chase" userId="c8af939d-6a01-41e3-a0c7-790c5b2dd390" providerId="ADAL" clId="{0754703D-BA62-44D4-AF97-A16684518E1B}" dt="2024-03-25T00:39:52.445" v="1"/>
        <pc:sldMkLst>
          <pc:docMk/>
          <pc:sldMk cId="2730191935" sldId="58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elissa Chase" userId="c8af939d-6a01-41e3-a0c7-790c5b2dd390" providerId="ADAL" clId="{0754703D-BA62-44D4-AF97-A16684518E1B}" dt="2024-03-25T00:39:52.445" v="1"/>
              <pc2:cmMkLst xmlns:pc2="http://schemas.microsoft.com/office/powerpoint/2019/9/main/command">
                <pc:docMk/>
                <pc:sldMk cId="2730191935" sldId="588"/>
                <pc2:cmMk id="{618EF0B2-30A5-4EDF-B0E2-F6D488A56890}"/>
              </pc2:cmMkLst>
            </pc226:cmChg>
          </p:ext>
        </pc:extLst>
      </pc:sldChg>
      <pc:sldChg chg="modNotesTx">
        <pc:chgData name="Melissa Chase" userId="c8af939d-6a01-41e3-a0c7-790c5b2dd390" providerId="ADAL" clId="{0754703D-BA62-44D4-AF97-A16684518E1B}" dt="2024-03-25T00:43:55.766" v="3" actId="6549"/>
        <pc:sldMkLst>
          <pc:docMk/>
          <pc:sldMk cId="4050936255" sldId="594"/>
        </pc:sldMkLst>
      </pc:sldChg>
      <pc:sldChg chg="modNotesTx">
        <pc:chgData name="Melissa Chase" userId="c8af939d-6a01-41e3-a0c7-790c5b2dd390" providerId="ADAL" clId="{0754703D-BA62-44D4-AF97-A16684518E1B}" dt="2024-03-25T00:43:42.595" v="2"/>
        <pc:sldMkLst>
          <pc:docMk/>
          <pc:sldMk cId="3758414654" sldId="604"/>
        </pc:sldMkLst>
      </pc:sldChg>
      <pc:sldChg chg="modSp delCm modNotesTx">
        <pc:chgData name="Melissa Chase" userId="c8af939d-6a01-41e3-a0c7-790c5b2dd390" providerId="ADAL" clId="{0754703D-BA62-44D4-AF97-A16684518E1B}" dt="2024-03-25T00:47:07.526" v="41" actId="20577"/>
        <pc:sldMkLst>
          <pc:docMk/>
          <pc:sldMk cId="2535645415" sldId="605"/>
        </pc:sldMkLst>
        <pc:spChg chg="mod">
          <ac:chgData name="Melissa Chase" userId="c8af939d-6a01-41e3-a0c7-790c5b2dd390" providerId="ADAL" clId="{0754703D-BA62-44D4-AF97-A16684518E1B}" dt="2024-03-25T00:46:17.931" v="17" actId="20577"/>
          <ac:spMkLst>
            <pc:docMk/>
            <pc:sldMk cId="2535645415" sldId="605"/>
            <ac:spMk id="3" creationId="{C5A0EE45-B9F7-4E1E-0F4C-3C346297081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elissa Chase" userId="c8af939d-6a01-41e3-a0c7-790c5b2dd390" providerId="ADAL" clId="{0754703D-BA62-44D4-AF97-A16684518E1B}" dt="2024-03-25T00:39:45.909" v="0"/>
              <pc2:cmMkLst xmlns:pc2="http://schemas.microsoft.com/office/powerpoint/2019/9/main/command">
                <pc:docMk/>
                <pc:sldMk cId="2535645415" sldId="605"/>
                <pc2:cmMk id="{3474A727-0F61-43EE-A9EF-DC77764D4A44}"/>
              </pc2:cmMkLst>
            </pc226:cmChg>
          </p:ext>
        </pc:extLst>
      </pc:sldChg>
      <pc:sldChg chg="del">
        <pc:chgData name="Melissa Chase" userId="c8af939d-6a01-41e3-a0c7-790c5b2dd390" providerId="ADAL" clId="{0754703D-BA62-44D4-AF97-A16684518E1B}" dt="2024-03-25T00:47:18.167" v="42" actId="47"/>
        <pc:sldMkLst>
          <pc:docMk/>
          <pc:sldMk cId="314158033" sldId="610"/>
        </pc:sldMkLst>
      </pc:sldChg>
      <pc:sldChg chg="del">
        <pc:chgData name="Melissa Chase" userId="c8af939d-6a01-41e3-a0c7-790c5b2dd390" providerId="ADAL" clId="{0754703D-BA62-44D4-AF97-A16684518E1B}" dt="2024-03-25T00:47:18.167" v="42" actId="47"/>
        <pc:sldMkLst>
          <pc:docMk/>
          <pc:sldMk cId="1046064132" sldId="611"/>
        </pc:sldMkLst>
      </pc:sldChg>
      <pc:sldChg chg="modNotesTx">
        <pc:chgData name="Melissa Chase" userId="c8af939d-6a01-41e3-a0c7-790c5b2dd390" providerId="ADAL" clId="{0754703D-BA62-44D4-AF97-A16684518E1B}" dt="2024-03-25T00:44:56.186" v="12" actId="20577"/>
        <pc:sldMkLst>
          <pc:docMk/>
          <pc:sldMk cId="2654898606" sldId="617"/>
        </pc:sldMkLst>
      </pc:sldChg>
      <pc:sldChg chg="del">
        <pc:chgData name="Melissa Chase" userId="c8af939d-6a01-41e3-a0c7-790c5b2dd390" providerId="ADAL" clId="{0754703D-BA62-44D4-AF97-A16684518E1B}" dt="2024-03-25T00:47:18.167" v="42" actId="47"/>
        <pc:sldMkLst>
          <pc:docMk/>
          <pc:sldMk cId="941180164" sldId="621"/>
        </pc:sldMkLst>
      </pc:sldChg>
      <pc:sldChg chg="del">
        <pc:chgData name="Melissa Chase" userId="c8af939d-6a01-41e3-a0c7-790c5b2dd390" providerId="ADAL" clId="{0754703D-BA62-44D4-AF97-A16684518E1B}" dt="2024-03-25T00:47:18.167" v="42" actId="47"/>
        <pc:sldMkLst>
          <pc:docMk/>
          <pc:sldMk cId="4031312627" sldId="6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C453A-F941-4072-8B6B-336D394AF39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3E79D-329C-4545-AABF-646D80BA2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7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ilvio_Micali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dash.harvard.edu/bitstream/handle/1/5028196/Vadhan_VerifRandomFunction.pdf" TargetMode="External"/><Relationship Id="rId5" Type="http://schemas.openxmlformats.org/officeDocument/2006/relationships/hyperlink" Target="https://en.wikipedia.org/wiki/Salil_Vadhan" TargetMode="External"/><Relationship Id="rId4" Type="http://schemas.openxmlformats.org/officeDocument/2006/relationships/hyperlink" Target="https://en.wikipedia.org/wiki/Michael_Rabin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search/cs?searchtype=author&amp;query=Yadav,+T+K" TargetMode="External"/><Relationship Id="rId7" Type="http://schemas.openxmlformats.org/officeDocument/2006/relationships/hyperlink" Target="https://arxiv.org/search/cs?searchtype=author&amp;query=Seamons,+K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arxiv.org/search/cs?searchtype=author&amp;query=Zappala,+D" TargetMode="External"/><Relationship Id="rId5" Type="http://schemas.openxmlformats.org/officeDocument/2006/relationships/hyperlink" Target="https://arxiv.org/search/cs?searchtype=author&amp;query=Herzberg,+A" TargetMode="External"/><Relationship Id="rId4" Type="http://schemas.openxmlformats.org/officeDocument/2006/relationships/hyperlink" Target="https://arxiv.org/search/cs?searchtype=author&amp;query=Gosain,+D" TargetMode="Externa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3E79D-329C-4545-AABF-646D80BA25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84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04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dirty="0" err="1">
                <a:solidFill>
                  <a:srgbClr val="3366CC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  <a:hlinkClick r:id="rId3" tooltip="Silvio Micali"/>
              </a:rPr>
              <a:t>Micali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  <a:hlinkClick r:id="rId3" tooltip="Silvio Micali"/>
              </a:rPr>
              <a:t>, Silvio</a:t>
            </a:r>
            <a:r>
              <a:rPr lang="en-US" b="0" i="0" dirty="0">
                <a:solidFill>
                  <a:srgbClr val="202122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</a:rPr>
              <a:t>;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  <a:hlinkClick r:id="rId4" tooltip="Michael Rabin"/>
              </a:rPr>
              <a:t>Rabin, Michael O.</a:t>
            </a:r>
            <a:r>
              <a:rPr lang="en-US" b="0" i="0" dirty="0">
                <a:solidFill>
                  <a:srgbClr val="202122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</a:rPr>
              <a:t>; </a:t>
            </a:r>
            <a:r>
              <a:rPr lang="en-US" b="0" i="0" u="none" strike="noStrike" dirty="0" err="1">
                <a:solidFill>
                  <a:srgbClr val="3366CC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  <a:hlinkClick r:id="rId5" tooltip="Salil Vadhan"/>
              </a:rPr>
              <a:t>Vadhan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  <a:hlinkClick r:id="rId5" tooltip="Salil Vadhan"/>
              </a:rPr>
              <a:t>, Salil P.</a:t>
            </a:r>
            <a:r>
              <a:rPr lang="en-US" b="0" i="0" dirty="0">
                <a:solidFill>
                  <a:srgbClr val="202122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</a:rPr>
              <a:t> (1999). </a:t>
            </a:r>
            <a:r>
              <a:rPr lang="en-US" b="0" i="0" u="none" strike="noStrike" dirty="0">
                <a:solidFill>
                  <a:srgbClr val="3366CC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  <a:hlinkClick r:id="rId6"/>
              </a:rPr>
              <a:t>"Verifiable random functions"</a:t>
            </a:r>
            <a:r>
              <a:rPr lang="en-US" b="0" i="0" dirty="0">
                <a:solidFill>
                  <a:srgbClr val="202122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</a:rPr>
              <a:t> (PDF). </a:t>
            </a:r>
            <a:r>
              <a:rPr lang="en-US" b="0" i="1" dirty="0">
                <a:solidFill>
                  <a:srgbClr val="202122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</a:rPr>
              <a:t>Proceedings of the 40th IEEE Symposium on Foundations of Computer Science</a:t>
            </a:r>
            <a:r>
              <a:rPr lang="en-US" b="0" i="0" dirty="0">
                <a:solidFill>
                  <a:srgbClr val="202122"/>
                </a:solidFill>
                <a:effectLst/>
                <a:highlight>
                  <a:srgbClr val="EAF3FF"/>
                </a:highlight>
                <a:latin typeface="Arial" panose="020B0604020202020204" pitchFamily="34" charset="0"/>
              </a:rPr>
              <a:t>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7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61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Rotatable Zero Knowledge Sets: Post Compromise Secure Auditable Dictionaries with Application to Key Transparency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Brian Chen</a:t>
            </a:r>
            <a:endParaRPr lang="en-US" b="0" i="0" dirty="0">
              <a:solidFill>
                <a:srgbClr val="6B6B6B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Yevgeniy Dodis</a:t>
            </a:r>
            <a:endParaRPr lang="en-US" b="0" i="0" dirty="0">
              <a:solidFill>
                <a:srgbClr val="6B6B6B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Esha Ghosh</a:t>
            </a:r>
            <a:endParaRPr lang="en-US" b="0" i="0" dirty="0">
              <a:solidFill>
                <a:srgbClr val="6B6B6B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Eli Goldin</a:t>
            </a:r>
            <a:endParaRPr lang="en-US" b="0" i="0" dirty="0">
              <a:solidFill>
                <a:srgbClr val="6B6B6B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 err="1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Balachandar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en-US" b="0" i="0" u="sng" dirty="0" err="1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Kesavan</a:t>
            </a:r>
            <a:endParaRPr lang="en-US" b="0" i="0" dirty="0">
              <a:solidFill>
                <a:srgbClr val="6B6B6B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Antonio Marcedone</a:t>
            </a:r>
            <a:endParaRPr lang="en-US" b="0" i="0" dirty="0">
              <a:solidFill>
                <a:srgbClr val="6B6B6B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Merry Ember Mou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en-US" b="0" i="0" u="none" dirty="0" err="1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Asiacrypt</a:t>
            </a:r>
            <a:r>
              <a:rPr lang="en-US" b="0" i="0" u="none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22</a:t>
            </a:r>
          </a:p>
          <a:p>
            <a:pPr algn="l"/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733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27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59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22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956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Nimble: Rollback Protection for Confidential Cloud Services</a:t>
            </a:r>
          </a:p>
          <a:p>
            <a:pPr algn="l"/>
            <a:r>
              <a:rPr lang="en-U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Authors: 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Sebastian Angel, </a:t>
            </a:r>
            <a:r>
              <a:rPr lang="en-US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Microsoft Research;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Aditya Basu, </a:t>
            </a:r>
            <a:r>
              <a:rPr lang="en-US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Penn State University;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Weidong Cui, </a:t>
            </a:r>
            <a:r>
              <a:rPr lang="en-US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Microsoft Research;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Trent Jaeger, </a:t>
            </a:r>
            <a:r>
              <a:rPr lang="en-US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Penn State University;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Stella Lau, </a:t>
            </a:r>
            <a:r>
              <a:rPr lang="en-US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MIT CSAIL;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Srinath Setty, </a:t>
            </a:r>
            <a:r>
              <a:rPr lang="en-US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Microsoft Research;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Sudheesh Singanamalla, </a:t>
            </a:r>
            <a:r>
              <a:rPr lang="en-US" b="0" i="1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University of Washington</a:t>
            </a:r>
            <a:endParaRPr lang="en-US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</a:rPr>
              <a:t>OSDI23</a:t>
            </a:r>
          </a:p>
          <a:p>
            <a:pPr algn="l"/>
            <a:endParaRPr lang="en-US" b="1" i="0" dirty="0">
              <a:solidFill>
                <a:srgbClr val="000000"/>
              </a:solidFill>
              <a:effectLst/>
              <a:highlight>
                <a:srgbClr val="FFFFFF"/>
              </a:highlight>
              <a:latin typeface="Lucida Grande"/>
            </a:endParaRP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</a:rPr>
              <a:t>Automatic Detection of Fake Key Attacks in Secure Messaging</a:t>
            </a:r>
          </a:p>
          <a:p>
            <a:pPr algn="l"/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  <a:hlinkClick r:id="rId3"/>
              </a:rPr>
              <a:t>Tarun Kumar Yadav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</a:rPr>
              <a:t>,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  <a:hlinkClick r:id="rId4"/>
              </a:rPr>
              <a:t>Devashish Gosain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</a:rPr>
              <a:t>,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  <a:hlinkClick r:id="rId5"/>
              </a:rPr>
              <a:t>Amir Herzberg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</a:rPr>
              <a:t>,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  <a:hlinkClick r:id="rId6"/>
              </a:rPr>
              <a:t>Daniel Zappala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</a:rPr>
              <a:t>,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  <a:hlinkClick r:id="rId7"/>
              </a:rPr>
              <a:t>Kent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Lucida Grande"/>
                <a:hlinkClick r:id="rId7"/>
              </a:rPr>
              <a:t>Seamons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Lucida Grand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3E79D-329C-4545-AABF-646D80BA25C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147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Ioanna</a:t>
            </a:r>
            <a:r>
              <a:rPr lang="en-US" dirty="0"/>
              <a:t> </a:t>
            </a:r>
            <a:r>
              <a:rPr lang="en-US" dirty="0" err="1"/>
              <a:t>Tzialla</a:t>
            </a:r>
            <a:r>
              <a:rPr lang="en-US" dirty="0"/>
              <a:t>, </a:t>
            </a:r>
            <a:r>
              <a:rPr lang="en-US" dirty="0" err="1"/>
              <a:t>Abhiram</a:t>
            </a:r>
            <a:r>
              <a:rPr lang="en-US" dirty="0"/>
              <a:t> </a:t>
            </a:r>
            <a:r>
              <a:rPr lang="en-US" dirty="0" err="1"/>
              <a:t>Kothapalli</a:t>
            </a:r>
            <a:r>
              <a:rPr lang="en-US" dirty="0"/>
              <a:t>, Bryan Parno, and Srinath Setty. Transparency Dictionaries with Succinct Proofs of Correct Operation.  NDSS22</a:t>
            </a:r>
          </a:p>
          <a:p>
            <a:endParaRPr lang="en-US" dirty="0"/>
          </a:p>
          <a:p>
            <a:pPr algn="l"/>
            <a:r>
              <a:rPr lang="en-US" dirty="0"/>
              <a:t>Versa: </a:t>
            </a:r>
            <a:r>
              <a:rPr lang="en-US" b="1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VeRSA</a:t>
            </a:r>
            <a:r>
              <a:rPr lang="en-U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: Verifiable Registries with Efficient Client Audits from RSA Authenticated Dictionaries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 err="1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Nirvan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Tyagi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Ben Fisch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Andrew </a:t>
            </a:r>
            <a:r>
              <a:rPr lang="en-US" b="0" i="0" u="sng" dirty="0" err="1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Zitek</a:t>
            </a:r>
            <a:endParaRPr lang="en-US" b="0" i="0" u="sng" dirty="0">
              <a:solidFill>
                <a:srgbClr val="595959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Joseph Bonneau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B6B6B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 </a:t>
            </a:r>
            <a:r>
              <a:rPr lang="en-US" b="0" i="0" u="sng" dirty="0">
                <a:solidFill>
                  <a:srgbClr val="595959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Stefano Tessaro</a:t>
            </a:r>
          </a:p>
          <a:p>
            <a:r>
              <a:rPr lang="en-US" dirty="0"/>
              <a:t>CCS22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3E79D-329C-4545-AABF-646D80BA25C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4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CONIKS: Bringing Key Transparency to End Users Marcela S. Melara and Aaron </a:t>
            </a:r>
            <a:r>
              <a:rPr lang="en-US" dirty="0" err="1"/>
              <a:t>Blankstein</a:t>
            </a:r>
            <a:r>
              <a:rPr lang="en-US" dirty="0"/>
              <a:t>, Princeton University; Joseph Bonneau, Stanford University and The Electronic Frontier Foundation; Edward W. </a:t>
            </a:r>
            <a:r>
              <a:rPr lang="en-US" dirty="0" err="1"/>
              <a:t>Felten</a:t>
            </a:r>
            <a:r>
              <a:rPr lang="en-US" dirty="0"/>
              <a:t> and Michael J. Freedman, Princeton University. </a:t>
            </a:r>
            <a:r>
              <a:rPr lang="en-US" dirty="0" err="1"/>
              <a:t>Usenix</a:t>
            </a:r>
            <a:r>
              <a:rPr lang="en-US" dirty="0"/>
              <a:t>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3E79D-329C-4545-AABF-646D80BA25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608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ELEKTRA: Efficient Lightweight multi-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Key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AUTHORS: Julia Len, Melissa Chase, Esha Ghosh, Daniel Jost,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Balachandar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Kesavan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Antonio Marcedone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3E79D-329C-4545-AABF-646D80BA25C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17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84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84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27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We actually need to include a little more in these hashes – omitting for simplicity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06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31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SEEMless: Secure End-to-End Encrypted Messaging with less Trust </a:t>
            </a:r>
          </a:p>
          <a:p>
            <a:r>
              <a:rPr lang="en-US" dirty="0"/>
              <a:t>Melissa Chase </a:t>
            </a:r>
          </a:p>
          <a:p>
            <a:r>
              <a:rPr lang="en-US" dirty="0"/>
              <a:t>Apoorvaa Deshpande</a:t>
            </a:r>
          </a:p>
          <a:p>
            <a:r>
              <a:rPr lang="en-US" dirty="0"/>
              <a:t>Esha Ghosh </a:t>
            </a:r>
          </a:p>
          <a:p>
            <a:r>
              <a:rPr lang="en-US" dirty="0"/>
              <a:t>Harjasleen Malvai</a:t>
            </a:r>
          </a:p>
          <a:p>
            <a:r>
              <a:rPr lang="en-US" dirty="0"/>
              <a:t>CCS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3E79D-329C-4545-AABF-646D80BA25C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72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C5ABE-8CFE-4F44-ADEC-4F7A882CD1A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2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CA25-D427-C112-FBB2-C577658FF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8EE5E-9E9F-9356-68E4-E7D08A114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9568-D9B9-6A6A-9B03-8E210304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67C9E-1764-41E8-F9F9-EC9093E53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0F96C-761A-753A-F913-EB34C350C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2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26B3-E7EC-8573-8EAC-51CA51C27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27B8D-52D8-4D00-D8EE-40676F30E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C20E7-726D-0B96-576A-4E77F4DA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FDFB8-347B-BA5C-6813-158E6D1EF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C769C-24B0-92DC-667B-C4161C01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6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A5141-87BE-49F0-4C20-5C0041806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AF84A-081B-FA94-B6CB-93BA44384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9ECC1-9D81-9AB7-F35D-33D65EE3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50EC-9291-7E5D-BDFA-686155CC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D5A16-269B-4338-1B38-EFADC2DC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5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1349E-4761-C3CE-7D71-066F2827C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65326-879D-B77B-420D-5583F3079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6567-8E34-0889-80A4-86C2113D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A94BF-B174-6A3B-3BDD-7D820FEE0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87A30-C27A-7511-D14E-E986CF9C4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827FA-85AE-3028-2F84-9D0FBE9D6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63F15-80B9-F069-7BDF-EC3DAC345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80FBD-579E-4F81-A785-A1B5B2F7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A9B55-2F33-3CF9-4884-C34FB4829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16697-E2DF-3E15-16E7-C991138F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5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C30-127F-FA6F-F4CE-77C8140D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3F7B5-5661-262D-3774-4BE7740D6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DACAD-B67B-0FFC-D691-13E874D76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146DE-67F9-9A28-EAFE-77B665EA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66887-A028-7976-FBE2-77AFFB13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5A0A2-C6E0-C917-DD27-E2991530F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FCBC8-A1D4-1204-E7A8-833B41AFA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38CA3-0EAA-0F24-5EC4-538A6658C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574DE-5E75-19A5-6E1D-6785EA7D2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14D7D0-38C4-C55A-F16F-8BF72A8AC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2C17F-7E0E-BBF9-4724-4B67818D2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6174FE-21A5-5D75-CA18-189780C0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24738D-420B-D41F-ECE8-6E39FC944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2A35F0-4DE6-DBE4-6D86-442734DD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9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B0297-C6C6-7BC6-1552-A8993E2B3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A8FD30-106D-8EAF-92B2-318E229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4B2934-B215-1A70-1B44-6F5E0114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46376-7613-4F34-5E5C-DC09C719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4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478DF4-9321-CE21-8DF2-8E3C0F35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0C837F-C30E-FDEC-F9BE-7B050836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1A6D3-129F-8ECD-83BA-CCA89FE4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6632F-D5E5-CE4D-E786-1186DB5D5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B7A58-4B92-F780-1129-FB13A7BAB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7FA5C-1DCD-EEDF-74A4-BC31EEAC3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2EC40-C65C-84E0-F95E-BECF29259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BC89A-9A76-58BD-F4F4-FA463C12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32F15-895D-704D-AD96-10503FF5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4DF3-2D27-CD9C-1107-0FAE41DD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EBCBA9-4446-D769-D2EE-1E1CE1C8A2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33F8D-19DA-BA46-6EE2-0DD0A89D8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9B164-C757-F5A6-4DF1-E1F02276B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67C31-12F4-0507-F2A9-02733A571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E529C-A88B-D83B-2DBE-D490207A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5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8B1486-4CD7-0533-8925-44E962F64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77304-3316-981D-A324-BC185F7FB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91757-25A9-48EB-7F1E-28E005D76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4E1CB6-E045-476D-BC26-FA4C00A4E743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2631F-869F-D016-5ABD-DC9D343511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CC7C7-3F15-BCC7-96B4-6C4E25746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474BBE-CE37-4E7E-8613-47DE6A0B0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6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5" Type="http://schemas.openxmlformats.org/officeDocument/2006/relationships/image" Target="../media/image7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10" Type="http://schemas.openxmlformats.org/officeDocument/2006/relationships/image" Target="../media/image91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88.png"/><Relationship Id="rId7" Type="http://schemas.openxmlformats.org/officeDocument/2006/relationships/image" Target="../media/image95.png"/><Relationship Id="rId12" Type="http://schemas.openxmlformats.org/officeDocument/2006/relationships/image" Target="../media/image3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11" Type="http://schemas.openxmlformats.org/officeDocument/2006/relationships/image" Target="../media/image28.png"/><Relationship Id="rId5" Type="http://schemas.openxmlformats.org/officeDocument/2006/relationships/image" Target="../media/image93.png"/><Relationship Id="rId10" Type="http://schemas.openxmlformats.org/officeDocument/2006/relationships/image" Target="../media/image98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Relationship Id="rId14" Type="http://schemas.openxmlformats.org/officeDocument/2006/relationships/image" Target="../media/image8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89.png"/><Relationship Id="rId3" Type="http://schemas.openxmlformats.org/officeDocument/2006/relationships/image" Target="../media/image101.png"/><Relationship Id="rId7" Type="http://schemas.openxmlformats.org/officeDocument/2006/relationships/image" Target="../media/image103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Relationship Id="rId10" Type="http://schemas.openxmlformats.org/officeDocument/2006/relationships/image" Target="../media/image7.sv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89.png"/><Relationship Id="rId3" Type="http://schemas.openxmlformats.org/officeDocument/2006/relationships/image" Target="../media/image104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89.png"/><Relationship Id="rId3" Type="http://schemas.openxmlformats.org/officeDocument/2006/relationships/image" Target="../media/image104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0.png"/><Relationship Id="rId2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Relationship Id="rId4" Type="http://schemas.openxmlformats.org/officeDocument/2006/relationships/image" Target="../media/image3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0.png"/><Relationship Id="rId2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Relationship Id="rId4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89.png"/><Relationship Id="rId3" Type="http://schemas.openxmlformats.org/officeDocument/2006/relationships/image" Target="../media/image41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88.png"/><Relationship Id="rId7" Type="http://schemas.openxmlformats.org/officeDocument/2006/relationships/image" Target="../media/image95.png"/><Relationship Id="rId12" Type="http://schemas.openxmlformats.org/officeDocument/2006/relationships/image" Target="../media/image30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11" Type="http://schemas.openxmlformats.org/officeDocument/2006/relationships/image" Target="../media/image28.png"/><Relationship Id="rId5" Type="http://schemas.openxmlformats.org/officeDocument/2006/relationships/image" Target="../media/image93.png"/><Relationship Id="rId10" Type="http://schemas.openxmlformats.org/officeDocument/2006/relationships/image" Target="../media/image98.png"/><Relationship Id="rId4" Type="http://schemas.openxmlformats.org/officeDocument/2006/relationships/image" Target="../media/image42.png"/><Relationship Id="rId9" Type="http://schemas.openxmlformats.org/officeDocument/2006/relationships/image" Target="../media/image97.png"/><Relationship Id="rId14" Type="http://schemas.openxmlformats.org/officeDocument/2006/relationships/image" Target="../media/image8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image" Target="../media/image1.jpg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89.png"/><Relationship Id="rId3" Type="http://schemas.openxmlformats.org/officeDocument/2006/relationships/image" Target="../media/image43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89.png"/><Relationship Id="rId3" Type="http://schemas.openxmlformats.org/officeDocument/2006/relationships/image" Target="../media/image44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89.png"/><Relationship Id="rId3" Type="http://schemas.openxmlformats.org/officeDocument/2006/relationships/image" Target="../media/image45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47.png"/><Relationship Id="rId3" Type="http://schemas.openxmlformats.org/officeDocument/2006/relationships/image" Target="../media/image46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Relationship Id="rId14" Type="http://schemas.openxmlformats.org/officeDocument/2006/relationships/image" Target="../media/image89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47.png"/><Relationship Id="rId3" Type="http://schemas.openxmlformats.org/officeDocument/2006/relationships/image" Target="../media/image48.png"/><Relationship Id="rId7" Type="http://schemas.openxmlformats.org/officeDocument/2006/relationships/image" Target="../media/image96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30.svg"/><Relationship Id="rId5" Type="http://schemas.openxmlformats.org/officeDocument/2006/relationships/image" Target="../media/image94.png"/><Relationship Id="rId10" Type="http://schemas.openxmlformats.org/officeDocument/2006/relationships/image" Target="../media/image28.png"/><Relationship Id="rId4" Type="http://schemas.openxmlformats.org/officeDocument/2006/relationships/image" Target="../media/image93.png"/><Relationship Id="rId9" Type="http://schemas.openxmlformats.org/officeDocument/2006/relationships/image" Target="../media/image50.png"/><Relationship Id="rId14" Type="http://schemas.openxmlformats.org/officeDocument/2006/relationships/image" Target="../media/image8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3.png"/><Relationship Id="rId4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3.png"/><Relationship Id="rId2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3.png"/><Relationship Id="rId4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3.png"/><Relationship Id="rId2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3.png"/><Relationship Id="rId4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1.png"/><Relationship Id="rId2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3.png"/><Relationship Id="rId4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6.png"/><Relationship Id="rId18" Type="http://schemas.openxmlformats.org/officeDocument/2006/relationships/image" Target="../media/image21.sv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20.png"/><Relationship Id="rId2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Relationship Id="rId16" Type="http://schemas.openxmlformats.org/officeDocument/2006/relationships/image" Target="../media/image1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8.png"/><Relationship Id="rId5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15.svg"/><Relationship Id="rId4" Type="http://schemas.openxmlformats.org/officeDocument/2006/relationships/image" Target="../media/image1.jpg"/><Relationship Id="rId9" Type="http://schemas.openxmlformats.org/officeDocument/2006/relationships/image" Target="../media/image14.png"/><Relationship Id="rId14" Type="http://schemas.openxmlformats.org/officeDocument/2006/relationships/image" Target="../media/image17.sv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nt.iacr.org/2024/107.pdf" TargetMode="External"/><Relationship Id="rId2" Type="http://schemas.openxmlformats.org/officeDocument/2006/relationships/hyperlink" Target="https://eprint.iacr.org/2018/607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print.iacr.org/2023/1515.pdf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2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22.png"/><Relationship Id="rId5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Relationship Id="rId10" Type="http://schemas.openxmlformats.org/officeDocument/2006/relationships/image" Target="../media/image7.sv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26.jpg"/><Relationship Id="rId3" Type="http://schemas.openxmlformats.org/officeDocument/2006/relationships/hyperlink" Target="https://www.google.com/url?sa=i&amp;rct=j&amp;q=&amp;esrc=s&amp;source=images&amp;cd=&amp;cad=rja&amp;uact=8&amp;ved=2ahUKEwiIhdeSj_DdAhVIFHIKHbybA2AQjRx6BAgBEAU&amp;url=http://en.eyeni.info/images/?q%3Dsms%2Bicon%26page%3D10&amp;psig=AOvVaw2eduLAmX6hPx6QHYqMP7OA&amp;ust=1538856931599892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2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24.png"/><Relationship Id="rId5" Type="http://schemas.openxmlformats.org/officeDocument/2006/relationships/hyperlink" Target="https://www.google.com/url?sa=i&amp;rct=j&amp;q=&amp;esrc=s&amp;source=images&amp;cd=&amp;cad=rja&amp;uact=8&amp;ved=2ahUKEwj9yoH9jvDdAhXNfisKHVA2DTAQjRx6BAgBEAU&amp;url=https://www.shareicon.net/cellphone-communication-839477&amp;psig=AOvVaw2eduLAmX6hPx6QHYqMP7OA&amp;ust=1538856931599892" TargetMode="External"/><Relationship Id="rId15" Type="http://schemas.openxmlformats.org/officeDocument/2006/relationships/hyperlink" Target="http://www.pngall.com/www-png" TargetMode="External"/><Relationship Id="rId10" Type="http://schemas.openxmlformats.org/officeDocument/2006/relationships/image" Target="../media/image7.sv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77641-0BB2-4968-BDC0-2C77BBB2B3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Transparency: </a:t>
            </a:r>
            <a:br>
              <a:rPr lang="en-US" dirty="0"/>
            </a:br>
            <a:r>
              <a:rPr lang="en-US" sz="4400" dirty="0"/>
              <a:t>Introduction, recent results, and open problems  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EB67323-569C-4133-97D7-9B4BA333F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Melissa Chase</a:t>
            </a:r>
          </a:p>
          <a:p>
            <a:r>
              <a:rPr lang="en-US" dirty="0"/>
              <a:t> Microsoft Research Redmond</a:t>
            </a:r>
          </a:p>
        </p:txBody>
      </p:sp>
    </p:spTree>
    <p:extLst>
      <p:ext uri="{BB962C8B-B14F-4D97-AF65-F5344CB8AC3E}">
        <p14:creationId xmlns:p14="http://schemas.microsoft.com/office/powerpoint/2010/main" val="419965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1F2F1-3E38-272E-5BDE-FDF7ABC27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1F5E7-0AA0-34DD-6453-AD23FE9BA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Need: commitment to a dictionary.</a:t>
            </a:r>
          </a:p>
          <a:p>
            <a:pPr lvl="1"/>
            <a:r>
              <a:rPr lang="en-US" dirty="0"/>
              <a:t>Map usernames to public keys</a:t>
            </a:r>
          </a:p>
          <a:p>
            <a:pPr lvl="2"/>
            <a:r>
              <a:rPr lang="en-US" dirty="0"/>
              <a:t>Must be a unique entry per username!</a:t>
            </a:r>
          </a:p>
          <a:p>
            <a:pPr lvl="1"/>
            <a:r>
              <a:rPr lang="en-US" dirty="0"/>
              <a:t>Proof that  public key returned is correct</a:t>
            </a:r>
          </a:p>
          <a:p>
            <a:pPr lvl="1"/>
            <a:endParaRPr lang="en-US" dirty="0"/>
          </a:p>
          <a:p>
            <a:r>
              <a:rPr lang="en-US" dirty="0"/>
              <a:t>Sparse Merkle Tree construction</a:t>
            </a:r>
          </a:p>
          <a:p>
            <a:pPr lvl="1"/>
            <a:r>
              <a:rPr lang="en-US" dirty="0"/>
              <a:t>First used in CONIKS, </a:t>
            </a:r>
            <a:r>
              <a:rPr lang="en-US" dirty="0" err="1"/>
              <a:t>Keybase</a:t>
            </a:r>
            <a:endParaRPr lang="en-US" dirty="0"/>
          </a:p>
          <a:p>
            <a:pPr lvl="1"/>
            <a:r>
              <a:rPr lang="en-US" dirty="0"/>
              <a:t>Approach underlies many current proposals</a:t>
            </a:r>
          </a:p>
        </p:txBody>
      </p:sp>
    </p:spTree>
    <p:extLst>
      <p:ext uri="{BB962C8B-B14F-4D97-AF65-F5344CB8AC3E}">
        <p14:creationId xmlns:p14="http://schemas.microsoft.com/office/powerpoint/2010/main" val="122783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57071"/>
                <a:ext cx="7288306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57071"/>
                <a:ext cx="7288306" cy="5074202"/>
              </a:xfrm>
              <a:blipFill>
                <a:blip r:embed="rId3"/>
                <a:stretch>
                  <a:fillRect l="-1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25308" y="2366434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38443" y="1813880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689907" y="2350813"/>
            <a:ext cx="778945" cy="9884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775344" y="3201189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38782" y="3846364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475180" y="3699934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37906" y="1807648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906" y="1807648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806868" y="3230269"/>
                <a:ext cx="6542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868" y="3230269"/>
                <a:ext cx="65422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5542B7-9D0F-4D27-B2B2-BEA564EA87CA}"/>
                  </a:ext>
                </a:extLst>
              </p:cNvPr>
              <p:cNvSpPr txBox="1"/>
              <p:nvPr/>
            </p:nvSpPr>
            <p:spPr>
              <a:xfrm>
                <a:off x="9441940" y="6113437"/>
                <a:ext cx="11976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1100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5542B7-9D0F-4D27-B2B2-BEA564EA8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1940" y="6113437"/>
                <a:ext cx="119766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186E75-63BE-485F-9E10-F5FDB7CDE71B}"/>
                  </a:ext>
                </a:extLst>
              </p:cNvPr>
              <p:cNvSpPr txBox="1"/>
              <p:nvPr/>
            </p:nvSpPr>
            <p:spPr>
              <a:xfrm>
                <a:off x="5261707" y="6071151"/>
                <a:ext cx="13057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0001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186E75-63BE-485F-9E10-F5FDB7CDE7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707" y="6071151"/>
                <a:ext cx="1305716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ACA0082-CBAE-4C0D-A4DE-ECE876BD3CA2}"/>
                  </a:ext>
                </a:extLst>
              </p:cNvPr>
              <p:cNvSpPr txBox="1"/>
              <p:nvPr/>
            </p:nvSpPr>
            <p:spPr>
              <a:xfrm>
                <a:off x="7174416" y="6076091"/>
                <a:ext cx="13057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0100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ACA0082-CBAE-4C0D-A4DE-ECE876BD3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416" y="6076091"/>
                <a:ext cx="1305716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4ADB8-D176-4001-9F66-055DA5BC378C}"/>
              </a:ext>
            </a:extLst>
          </p:cNvPr>
          <p:cNvSpPr txBox="1"/>
          <p:nvPr/>
        </p:nvSpPr>
        <p:spPr>
          <a:xfrm>
            <a:off x="6879342" y="4157821"/>
            <a:ext cx="47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D13C716-69D0-459F-BA93-25B0B2EB6129}"/>
              </a:ext>
            </a:extLst>
          </p:cNvPr>
          <p:cNvSpPr/>
          <p:nvPr/>
        </p:nvSpPr>
        <p:spPr>
          <a:xfrm>
            <a:off x="6969629" y="4200991"/>
            <a:ext cx="717274" cy="6957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F85BAE9-E472-4669-8BC5-F433EC873542}"/>
              </a:ext>
            </a:extLst>
          </p:cNvPr>
          <p:cNvCxnSpPr>
            <a:cxnSpLocks/>
          </p:cNvCxnSpPr>
          <p:nvPr/>
        </p:nvCxnSpPr>
        <p:spPr>
          <a:xfrm flipH="1">
            <a:off x="6264438" y="4818815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CF7669B1-25CC-4CE1-A053-57E2AD252346}"/>
              </a:ext>
            </a:extLst>
          </p:cNvPr>
          <p:cNvSpPr/>
          <p:nvPr/>
        </p:nvSpPr>
        <p:spPr>
          <a:xfrm>
            <a:off x="6162068" y="5163562"/>
            <a:ext cx="717274" cy="6957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5637832-A2DD-4ED4-AC3A-ED98D721C1D6}"/>
                  </a:ext>
                </a:extLst>
              </p:cNvPr>
              <p:cNvSpPr txBox="1"/>
              <p:nvPr/>
            </p:nvSpPr>
            <p:spPr>
              <a:xfrm>
                <a:off x="6091387" y="5197692"/>
                <a:ext cx="5242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000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5637832-A2DD-4ED4-AC3A-ED98D721C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387" y="5197692"/>
                <a:ext cx="524218" cy="584775"/>
              </a:xfrm>
              <a:prstGeom prst="rect">
                <a:avLst/>
              </a:prstGeom>
              <a:blipFill>
                <a:blip r:embed="rId9"/>
                <a:stretch>
                  <a:fillRect r="-430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13F982D-4F69-4409-8C13-5AA7271D8EEC}"/>
                  </a:ext>
                </a:extLst>
              </p:cNvPr>
              <p:cNvSpPr txBox="1"/>
              <p:nvPr/>
            </p:nvSpPr>
            <p:spPr>
              <a:xfrm>
                <a:off x="6975436" y="4234040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213F982D-4F69-4409-8C13-5AA7271D8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436" y="4234040"/>
                <a:ext cx="524218" cy="646331"/>
              </a:xfrm>
              <a:prstGeom prst="rect">
                <a:avLst/>
              </a:prstGeom>
              <a:blipFill>
                <a:blip r:embed="rId10"/>
                <a:stretch>
                  <a:fillRect r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ABFF877-1C53-4A49-8C32-C0F44D050CA4}"/>
              </a:ext>
            </a:extLst>
          </p:cNvPr>
          <p:cNvCxnSpPr>
            <a:cxnSpLocks/>
          </p:cNvCxnSpPr>
          <p:nvPr/>
        </p:nvCxnSpPr>
        <p:spPr>
          <a:xfrm flipH="1">
            <a:off x="5868700" y="5762358"/>
            <a:ext cx="374694" cy="4057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9168B302-6E56-4E4D-B18B-B0611753E56F}"/>
              </a:ext>
            </a:extLst>
          </p:cNvPr>
          <p:cNvSpPr/>
          <p:nvPr/>
        </p:nvSpPr>
        <p:spPr>
          <a:xfrm>
            <a:off x="8853488" y="4271616"/>
            <a:ext cx="717274" cy="6957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5FD02FB-8753-467D-B6EF-D9B63A5086C2}"/>
                  </a:ext>
                </a:extLst>
              </p:cNvPr>
              <p:cNvSpPr txBox="1"/>
              <p:nvPr/>
            </p:nvSpPr>
            <p:spPr>
              <a:xfrm>
                <a:off x="8859295" y="4304665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01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5FD02FB-8753-467D-B6EF-D9B63A508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9295" y="4304665"/>
                <a:ext cx="524218" cy="646331"/>
              </a:xfrm>
              <a:prstGeom prst="rect">
                <a:avLst/>
              </a:prstGeom>
              <a:blipFill>
                <a:blip r:embed="rId11"/>
                <a:stretch>
                  <a:fillRect r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F845E7D-5879-431E-BE32-95FF88E0A285}"/>
              </a:ext>
            </a:extLst>
          </p:cNvPr>
          <p:cNvCxnSpPr>
            <a:cxnSpLocks/>
          </p:cNvCxnSpPr>
          <p:nvPr/>
        </p:nvCxnSpPr>
        <p:spPr>
          <a:xfrm flipH="1">
            <a:off x="8256973" y="496735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566C3610-46FB-4048-9EF3-54D118C9BE50}"/>
              </a:ext>
            </a:extLst>
          </p:cNvPr>
          <p:cNvSpPr/>
          <p:nvPr/>
        </p:nvSpPr>
        <p:spPr>
          <a:xfrm>
            <a:off x="7970872" y="5198555"/>
            <a:ext cx="717274" cy="6957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675D4D1-8425-4E9A-A0E8-744B8B20E7F5}"/>
                  </a:ext>
                </a:extLst>
              </p:cNvPr>
              <p:cNvSpPr txBox="1"/>
              <p:nvPr/>
            </p:nvSpPr>
            <p:spPr>
              <a:xfrm>
                <a:off x="7907024" y="5233362"/>
                <a:ext cx="5242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010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6675D4D1-8425-4E9A-A0E8-744B8B20E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7024" y="5233362"/>
                <a:ext cx="524218" cy="584775"/>
              </a:xfrm>
              <a:prstGeom prst="rect">
                <a:avLst/>
              </a:prstGeom>
              <a:blipFill>
                <a:blip r:embed="rId12"/>
                <a:stretch>
                  <a:fillRect r="-41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18C4E59-A9AE-4EDE-BF25-A7577C3D293C}"/>
              </a:ext>
            </a:extLst>
          </p:cNvPr>
          <p:cNvCxnSpPr>
            <a:cxnSpLocks/>
          </p:cNvCxnSpPr>
          <p:nvPr/>
        </p:nvCxnSpPr>
        <p:spPr>
          <a:xfrm flipH="1">
            <a:off x="7743934" y="5829407"/>
            <a:ext cx="374694" cy="4057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id="{36464B8A-1285-4563-93DB-72FDEFA3E40A}"/>
              </a:ext>
            </a:extLst>
          </p:cNvPr>
          <p:cNvSpPr/>
          <p:nvPr/>
        </p:nvSpPr>
        <p:spPr>
          <a:xfrm>
            <a:off x="10231517" y="3202121"/>
            <a:ext cx="717274" cy="6957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A3BE3224-4FBD-443F-93D7-7E023020F14F}"/>
                  </a:ext>
                </a:extLst>
              </p:cNvPr>
              <p:cNvSpPr txBox="1"/>
              <p:nvPr/>
            </p:nvSpPr>
            <p:spPr>
              <a:xfrm>
                <a:off x="10330980" y="3195889"/>
                <a:ext cx="5437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A3BE3224-4FBD-443F-93D7-7E023020F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0980" y="3195889"/>
                <a:ext cx="543739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E7BD2C1-4E4C-4360-82D5-F2D96908D37D}"/>
              </a:ext>
            </a:extLst>
          </p:cNvPr>
          <p:cNvCxnSpPr>
            <a:cxnSpLocks/>
          </p:cNvCxnSpPr>
          <p:nvPr/>
        </p:nvCxnSpPr>
        <p:spPr>
          <a:xfrm>
            <a:off x="10844177" y="3749760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3242BBC6-6873-4C04-AC17-C78EB8039C7A}"/>
              </a:ext>
            </a:extLst>
          </p:cNvPr>
          <p:cNvSpPr/>
          <p:nvPr/>
        </p:nvSpPr>
        <p:spPr>
          <a:xfrm>
            <a:off x="11222485" y="4321442"/>
            <a:ext cx="717274" cy="6957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B76EF24C-898F-483F-B579-37F83B281B47}"/>
                  </a:ext>
                </a:extLst>
              </p:cNvPr>
              <p:cNvSpPr txBox="1"/>
              <p:nvPr/>
            </p:nvSpPr>
            <p:spPr>
              <a:xfrm>
                <a:off x="11228292" y="435449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B76EF24C-898F-483F-B579-37F83B281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8292" y="4354491"/>
                <a:ext cx="524218" cy="646331"/>
              </a:xfrm>
              <a:prstGeom prst="rect">
                <a:avLst/>
              </a:prstGeom>
              <a:blipFill>
                <a:blip r:embed="rId14"/>
                <a:stretch>
                  <a:fillRect r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8A559A4-B24C-4CA5-B795-8F1F04A01BA9}"/>
              </a:ext>
            </a:extLst>
          </p:cNvPr>
          <p:cNvCxnSpPr>
            <a:cxnSpLocks/>
          </p:cNvCxnSpPr>
          <p:nvPr/>
        </p:nvCxnSpPr>
        <p:spPr>
          <a:xfrm flipH="1">
            <a:off x="10546415" y="4967838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CDADB30B-E5F2-409B-8031-5B25418DC7B3}"/>
              </a:ext>
            </a:extLst>
          </p:cNvPr>
          <p:cNvSpPr/>
          <p:nvPr/>
        </p:nvSpPr>
        <p:spPr>
          <a:xfrm>
            <a:off x="10260314" y="5199037"/>
            <a:ext cx="717274" cy="69574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C9E5555-8300-4250-99C5-31BF43F534AF}"/>
                  </a:ext>
                </a:extLst>
              </p:cNvPr>
              <p:cNvSpPr txBox="1"/>
              <p:nvPr/>
            </p:nvSpPr>
            <p:spPr>
              <a:xfrm>
                <a:off x="10196466" y="5233844"/>
                <a:ext cx="52421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C9E5555-8300-4250-99C5-31BF43F53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6466" y="5233844"/>
                <a:ext cx="524218" cy="584775"/>
              </a:xfrm>
              <a:prstGeom prst="rect">
                <a:avLst/>
              </a:prstGeom>
              <a:blipFill>
                <a:blip r:embed="rId15"/>
                <a:stretch>
                  <a:fillRect r="-41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8869C2D-09E1-45B4-A9DF-FB36BFF98B8E}"/>
              </a:ext>
            </a:extLst>
          </p:cNvPr>
          <p:cNvCxnSpPr>
            <a:cxnSpLocks/>
          </p:cNvCxnSpPr>
          <p:nvPr/>
        </p:nvCxnSpPr>
        <p:spPr>
          <a:xfrm flipH="1">
            <a:off x="10033376" y="5829889"/>
            <a:ext cx="374694" cy="4057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>
            <a:extLst>
              <a:ext uri="{FF2B5EF4-FFF2-40B4-BE49-F238E27FC236}">
                <a16:creationId xmlns:a16="http://schemas.microsoft.com/office/drawing/2014/main" id="{D8140ED3-E789-4B50-9498-B2D6DE7B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Sparse Merkle Tree construction</a:t>
            </a:r>
          </a:p>
        </p:txBody>
      </p:sp>
    </p:spTree>
    <p:extLst>
      <p:ext uri="{BB962C8B-B14F-4D97-AF65-F5344CB8AC3E}">
        <p14:creationId xmlns:p14="http://schemas.microsoft.com/office/powerpoint/2010/main" val="3439575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57071"/>
                <a:ext cx="7288306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57071"/>
                <a:ext cx="7288306" cy="5074202"/>
              </a:xfrm>
              <a:blipFill>
                <a:blip r:embed="rId3"/>
                <a:stretch>
                  <a:fillRect l="-1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25308" y="2366434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38443" y="1813880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689907" y="2350813"/>
            <a:ext cx="1892251" cy="22794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775344" y="3201189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>
            <a:cxnSpLocks/>
          </p:cNvCxnSpPr>
          <p:nvPr/>
        </p:nvCxnSpPr>
        <p:spPr>
          <a:xfrm flipH="1">
            <a:off x="5868700" y="3846364"/>
            <a:ext cx="2078466" cy="23217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475180" y="3699934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37906" y="1807648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906" y="1807648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806868" y="3230269"/>
                <a:ext cx="6542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868" y="3230269"/>
                <a:ext cx="65422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5542B7-9D0F-4D27-B2B2-BEA564EA87CA}"/>
                  </a:ext>
                </a:extLst>
              </p:cNvPr>
              <p:cNvSpPr txBox="1"/>
              <p:nvPr/>
            </p:nvSpPr>
            <p:spPr>
              <a:xfrm>
                <a:off x="9441940" y="6113437"/>
                <a:ext cx="11976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1100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5542B7-9D0F-4D27-B2B2-BEA564EA8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1940" y="6113437"/>
                <a:ext cx="119766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186E75-63BE-485F-9E10-F5FDB7CDE71B}"/>
                  </a:ext>
                </a:extLst>
              </p:cNvPr>
              <p:cNvSpPr txBox="1"/>
              <p:nvPr/>
            </p:nvSpPr>
            <p:spPr>
              <a:xfrm>
                <a:off x="5261707" y="6071151"/>
                <a:ext cx="13057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0001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186E75-63BE-485F-9E10-F5FDB7CDE7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707" y="6071151"/>
                <a:ext cx="1305716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ACA0082-CBAE-4C0D-A4DE-ECE876BD3CA2}"/>
                  </a:ext>
                </a:extLst>
              </p:cNvPr>
              <p:cNvSpPr txBox="1"/>
              <p:nvPr/>
            </p:nvSpPr>
            <p:spPr>
              <a:xfrm>
                <a:off x="7174416" y="6076091"/>
                <a:ext cx="13057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0100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ACA0082-CBAE-4C0D-A4DE-ECE876BD3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416" y="6076091"/>
                <a:ext cx="1305716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F845E7D-5879-431E-BE32-95FF88E0A285}"/>
              </a:ext>
            </a:extLst>
          </p:cNvPr>
          <p:cNvCxnSpPr>
            <a:cxnSpLocks/>
          </p:cNvCxnSpPr>
          <p:nvPr/>
        </p:nvCxnSpPr>
        <p:spPr>
          <a:xfrm flipH="1">
            <a:off x="7754210" y="4578672"/>
            <a:ext cx="1458951" cy="16564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8A559A4-B24C-4CA5-B795-8F1F04A01BA9}"/>
              </a:ext>
            </a:extLst>
          </p:cNvPr>
          <p:cNvCxnSpPr>
            <a:cxnSpLocks/>
          </p:cNvCxnSpPr>
          <p:nvPr/>
        </p:nvCxnSpPr>
        <p:spPr>
          <a:xfrm flipH="1">
            <a:off x="10040774" y="4630273"/>
            <a:ext cx="1541384" cy="16048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>
            <a:extLst>
              <a:ext uri="{FF2B5EF4-FFF2-40B4-BE49-F238E27FC236}">
                <a16:creationId xmlns:a16="http://schemas.microsoft.com/office/drawing/2014/main" id="{D927CFD9-3FED-4F4B-8CD9-24C6DAD25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Sparse Merkle Tree construction</a:t>
            </a:r>
          </a:p>
        </p:txBody>
      </p:sp>
    </p:spTree>
    <p:extLst>
      <p:ext uri="{BB962C8B-B14F-4D97-AF65-F5344CB8AC3E}">
        <p14:creationId xmlns:p14="http://schemas.microsoft.com/office/powerpoint/2010/main" val="3848137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Merkle Tree 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3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41F1DBE-9EFF-425D-9C81-C0F999967D2B}"/>
              </a:ext>
            </a:extLst>
          </p:cNvPr>
          <p:cNvGrpSpPr/>
          <p:nvPr/>
        </p:nvGrpSpPr>
        <p:grpSpPr>
          <a:xfrm>
            <a:off x="6400800" y="2743200"/>
            <a:ext cx="4726065" cy="3653700"/>
            <a:chOff x="6353213" y="1807648"/>
            <a:chExt cx="4726065" cy="36537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ACD948B-34F5-4177-878F-8AF22793872A}"/>
                </a:ext>
              </a:extLst>
            </p:cNvPr>
            <p:cNvCxnSpPr/>
            <p:nvPr/>
          </p:nvCxnSpPr>
          <p:spPr>
            <a:xfrm flipH="1">
              <a:off x="8325308" y="2366434"/>
              <a:ext cx="808383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CA4ED19-2D8D-4145-AFCF-EF17059ACA6B}"/>
                </a:ext>
              </a:extLst>
            </p:cNvPr>
            <p:cNvSpPr/>
            <p:nvPr/>
          </p:nvSpPr>
          <p:spPr>
            <a:xfrm>
              <a:off x="9038443" y="1813880"/>
              <a:ext cx="717274" cy="6957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3D308F3-AD60-4A31-9420-40B10F11A2AF}"/>
                </a:ext>
              </a:extLst>
            </p:cNvPr>
            <p:cNvCxnSpPr>
              <a:cxnSpLocks/>
              <a:endCxn id="23" idx="0"/>
            </p:cNvCxnSpPr>
            <p:nvPr/>
          </p:nvCxnSpPr>
          <p:spPr>
            <a:xfrm>
              <a:off x="9742463" y="2275325"/>
              <a:ext cx="737981" cy="9158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3EBE5F9-A33A-414D-945A-836F612558BF}"/>
                </a:ext>
              </a:extLst>
            </p:cNvPr>
            <p:cNvSpPr/>
            <p:nvPr/>
          </p:nvSpPr>
          <p:spPr>
            <a:xfrm>
              <a:off x="7775344" y="3201189"/>
              <a:ext cx="717274" cy="6957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081079C-DC4B-457E-AFC9-2787A0D406AD}"/>
                </a:ext>
              </a:extLst>
            </p:cNvPr>
            <p:cNvCxnSpPr/>
            <p:nvPr/>
          </p:nvCxnSpPr>
          <p:spPr>
            <a:xfrm flipH="1">
              <a:off x="7138782" y="3846364"/>
              <a:ext cx="808383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2B4BBB6-1C9A-4844-8839-09222C9F3F2A}"/>
                </a:ext>
              </a:extLst>
            </p:cNvPr>
            <p:cNvCxnSpPr>
              <a:cxnSpLocks/>
            </p:cNvCxnSpPr>
            <p:nvPr/>
          </p:nvCxnSpPr>
          <p:spPr>
            <a:xfrm>
              <a:off x="8475180" y="3699934"/>
              <a:ext cx="737981" cy="9002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8A27D3-584D-4B6E-8C3C-8110E20722E8}"/>
                    </a:ext>
                  </a:extLst>
                </p:cNvPr>
                <p:cNvSpPr txBox="1"/>
                <p:nvPr/>
              </p:nvSpPr>
              <p:spPr>
                <a:xfrm>
                  <a:off x="9137906" y="1807648"/>
                  <a:ext cx="51834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𝜖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8A27D3-584D-4B6E-8C3C-8110E20722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7906" y="1807648"/>
                  <a:ext cx="518347" cy="64633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8AF38B2-1AE3-478D-B0EF-3E97566E1454}"/>
                    </a:ext>
                  </a:extLst>
                </p:cNvPr>
                <p:cNvSpPr txBox="1"/>
                <p:nvPr/>
              </p:nvSpPr>
              <p:spPr>
                <a:xfrm>
                  <a:off x="7871872" y="3230269"/>
                  <a:ext cx="52421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8AF38B2-1AE3-478D-B0EF-3E97566E14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1872" y="3230269"/>
                  <a:ext cx="524218" cy="64633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35542B7-9D0F-4D27-B2B2-BEA564EA87CA}"/>
                    </a:ext>
                  </a:extLst>
                </p:cNvPr>
                <p:cNvSpPr txBox="1"/>
                <p:nvPr/>
              </p:nvSpPr>
              <p:spPr>
                <a:xfrm>
                  <a:off x="9881610" y="3191193"/>
                  <a:ext cx="119766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1100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35542B7-9D0F-4D27-B2B2-BEA564EA87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81610" y="3191193"/>
                  <a:ext cx="1197668" cy="64633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A4186E75-63BE-485F-9E10-F5FDB7CDE71B}"/>
                    </a:ext>
                  </a:extLst>
                </p:cNvPr>
                <p:cNvSpPr txBox="1"/>
                <p:nvPr/>
              </p:nvSpPr>
              <p:spPr>
                <a:xfrm>
                  <a:off x="6353213" y="4815017"/>
                  <a:ext cx="130571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0001</m:t>
                        </m:r>
                      </m:oMath>
                    </m:oMathPara>
                  </a14:m>
                  <a:endParaRPr lang="en-US" sz="36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A4186E75-63BE-485F-9E10-F5FDB7CDE7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3213" y="4815017"/>
                  <a:ext cx="1305716" cy="64633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ACA0082-CBAE-4C0D-A4DE-ECE876BD3CA2}"/>
                    </a:ext>
                  </a:extLst>
                </p:cNvPr>
                <p:cNvSpPr txBox="1"/>
                <p:nvPr/>
              </p:nvSpPr>
              <p:spPr>
                <a:xfrm>
                  <a:off x="8492618" y="4741938"/>
                  <a:ext cx="130571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0100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ACA0082-CBAE-4C0D-A4DE-ECE876BD3C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2618" y="4741938"/>
                  <a:ext cx="1305716" cy="64633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90927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Merkle Tree 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2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5374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8509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92529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5410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8848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5246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7972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7972" y="2743200"/>
                <a:ext cx="518347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21938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938" y="4165821"/>
                <a:ext cx="52421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F5478A44-934D-4082-B566-58C0D2264820}"/>
              </a:ext>
            </a:extLst>
          </p:cNvPr>
          <p:cNvGrpSpPr/>
          <p:nvPr/>
        </p:nvGrpSpPr>
        <p:grpSpPr>
          <a:xfrm>
            <a:off x="8948497" y="5431046"/>
            <a:ext cx="4145095" cy="900216"/>
            <a:chOff x="8948497" y="5431046"/>
            <a:chExt cx="4145095" cy="900216"/>
          </a:xfrm>
        </p:grpSpPr>
        <p:pic>
          <p:nvPicPr>
            <p:cNvPr id="17" name="Graphic 16" descr="Folder">
              <a:extLst>
                <a:ext uri="{FF2B5EF4-FFF2-40B4-BE49-F238E27FC236}">
                  <a16:creationId xmlns:a16="http://schemas.microsoft.com/office/drawing/2014/main" id="{8F520880-C43B-49DA-8982-FCBD879FAF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484123B7-02F8-4941-ADC4-02D74F43BFB4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484123B7-02F8-4941-ADC4-02D74F43BFB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1A2B402-D6AF-4A5D-855F-4F42D2CEE2FA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F79E21B-DC27-4EEF-B2FB-6056D224016D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F79E21B-DC27-4EEF-B2FB-6056D22401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8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4752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752" y="5604408"/>
                <a:ext cx="9144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61519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1519" y="4081674"/>
                <a:ext cx="91440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117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Merkle Tree 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4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2E8454-73B9-462B-A25B-FADCF88F1294}"/>
              </a:ext>
            </a:extLst>
          </p:cNvPr>
          <p:cNvSpPr/>
          <p:nvPr/>
        </p:nvSpPr>
        <p:spPr>
          <a:xfrm>
            <a:off x="775252" y="5307266"/>
            <a:ext cx="2344651" cy="58732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836B338-01B3-4FCF-BE5C-7AF0432154BD}"/>
              </a:ext>
            </a:extLst>
          </p:cNvPr>
          <p:cNvGrpSpPr/>
          <p:nvPr/>
        </p:nvGrpSpPr>
        <p:grpSpPr>
          <a:xfrm>
            <a:off x="5246487" y="2743200"/>
            <a:ext cx="5825700" cy="3445983"/>
            <a:chOff x="5200153" y="1807648"/>
            <a:chExt cx="5825700" cy="344598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ACD948B-34F5-4177-878F-8AF22793872A}"/>
                </a:ext>
              </a:extLst>
            </p:cNvPr>
            <p:cNvCxnSpPr/>
            <p:nvPr/>
          </p:nvCxnSpPr>
          <p:spPr>
            <a:xfrm flipH="1">
              <a:off x="8325308" y="2366434"/>
              <a:ext cx="808383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CA4ED19-2D8D-4145-AFCF-EF17059ACA6B}"/>
                </a:ext>
              </a:extLst>
            </p:cNvPr>
            <p:cNvSpPr/>
            <p:nvPr/>
          </p:nvSpPr>
          <p:spPr>
            <a:xfrm>
              <a:off x="9038443" y="1813880"/>
              <a:ext cx="717274" cy="6957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3D308F3-AD60-4A31-9420-40B10F11A2AF}"/>
                </a:ext>
              </a:extLst>
            </p:cNvPr>
            <p:cNvCxnSpPr>
              <a:cxnSpLocks/>
            </p:cNvCxnSpPr>
            <p:nvPr/>
          </p:nvCxnSpPr>
          <p:spPr>
            <a:xfrm>
              <a:off x="9742463" y="2275325"/>
              <a:ext cx="737981" cy="9158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3EBE5F9-A33A-414D-945A-836F612558BF}"/>
                </a:ext>
              </a:extLst>
            </p:cNvPr>
            <p:cNvSpPr/>
            <p:nvPr/>
          </p:nvSpPr>
          <p:spPr>
            <a:xfrm>
              <a:off x="7775344" y="3201189"/>
              <a:ext cx="717274" cy="6957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081079C-DC4B-457E-AFC9-2787A0D406AD}"/>
                </a:ext>
              </a:extLst>
            </p:cNvPr>
            <p:cNvCxnSpPr/>
            <p:nvPr/>
          </p:nvCxnSpPr>
          <p:spPr>
            <a:xfrm flipH="1">
              <a:off x="7138782" y="3846364"/>
              <a:ext cx="808383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2B4BBB6-1C9A-4844-8839-09222C9F3F2A}"/>
                </a:ext>
              </a:extLst>
            </p:cNvPr>
            <p:cNvCxnSpPr>
              <a:cxnSpLocks/>
            </p:cNvCxnSpPr>
            <p:nvPr/>
          </p:nvCxnSpPr>
          <p:spPr>
            <a:xfrm>
              <a:off x="8475180" y="3699934"/>
              <a:ext cx="737981" cy="9002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8A27D3-584D-4B6E-8C3C-8110E20722E8}"/>
                    </a:ext>
                  </a:extLst>
                </p:cNvPr>
                <p:cNvSpPr txBox="1"/>
                <p:nvPr/>
              </p:nvSpPr>
              <p:spPr>
                <a:xfrm>
                  <a:off x="9137906" y="1807648"/>
                  <a:ext cx="51834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𝜖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8A27D3-584D-4B6E-8C3C-8110E20722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7906" y="1807648"/>
                  <a:ext cx="518347" cy="64633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8AF38B2-1AE3-478D-B0EF-3E97566E1454}"/>
                    </a:ext>
                  </a:extLst>
                </p:cNvPr>
                <p:cNvSpPr txBox="1"/>
                <p:nvPr/>
              </p:nvSpPr>
              <p:spPr>
                <a:xfrm>
                  <a:off x="7871872" y="3230269"/>
                  <a:ext cx="52421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8AF38B2-1AE3-478D-B0EF-3E97566E14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1872" y="3230269"/>
                  <a:ext cx="524218" cy="64633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E06846D-CEFD-47E2-AEBA-C4EA8479EC09}"/>
                    </a:ext>
                  </a:extLst>
                </p:cNvPr>
                <p:cNvSpPr txBox="1"/>
                <p:nvPr/>
              </p:nvSpPr>
              <p:spPr>
                <a:xfrm>
                  <a:off x="6684686" y="4668856"/>
                  <a:ext cx="91440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320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E06846D-CEFD-47E2-AEBA-C4EA8479EC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4686" y="4668856"/>
                  <a:ext cx="914400" cy="5847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2FE3A130-4982-49B1-9D61-0169EBE1C768}"/>
                    </a:ext>
                  </a:extLst>
                </p:cNvPr>
                <p:cNvSpPr txBox="1"/>
                <p:nvPr/>
              </p:nvSpPr>
              <p:spPr>
                <a:xfrm>
                  <a:off x="10111453" y="3146122"/>
                  <a:ext cx="91440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320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2FE3A130-4982-49B1-9D61-0169EBE1C7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11453" y="3146122"/>
                  <a:ext cx="914400" cy="584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77E3ADB-C707-4F2F-BB5A-B4BC263DE6CD}"/>
                    </a:ext>
                  </a:extLst>
                </p:cNvPr>
                <p:cNvSpPr txBox="1"/>
                <p:nvPr/>
              </p:nvSpPr>
              <p:spPr>
                <a:xfrm>
                  <a:off x="5200153" y="3072824"/>
                  <a:ext cx="312094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a14:m>
                  <a:r>
                    <a:rPr lang="en-US" sz="3200" b="0" dirty="0"/>
                    <a:t>H</a:t>
                  </a:r>
                  <a14:m>
                    <m:oMath xmlns:m="http://schemas.openxmlformats.org/officeDocument/2006/math"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77E3ADB-C707-4F2F-BB5A-B4BC263DE6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0153" y="3072824"/>
                  <a:ext cx="3120940" cy="584775"/>
                </a:xfrm>
                <a:prstGeom prst="rect">
                  <a:avLst/>
                </a:prstGeom>
                <a:blipFill>
                  <a:blip r:embed="rId9"/>
                  <a:stretch>
                    <a:fillRect t="-12632" b="-357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D7858F3-08FD-45FD-BA48-E18567C50F00}"/>
                    </a:ext>
                  </a:extLst>
                </p:cNvPr>
                <p:cNvSpPr txBox="1"/>
                <p:nvPr/>
              </p:nvSpPr>
              <p:spPr>
                <a:xfrm>
                  <a:off x="5944860" y="1820191"/>
                  <a:ext cx="406510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𝑟𝑜𝑜𝑡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sz="3200" b="0" dirty="0"/>
                    <a:t>H</a:t>
                  </a:r>
                  <a14:m>
                    <m:oMath xmlns:m="http://schemas.openxmlformats.org/officeDocument/2006/math"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D7858F3-08FD-45FD-BA48-E18567C50F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4860" y="1820191"/>
                  <a:ext cx="4065105" cy="584775"/>
                </a:xfrm>
                <a:prstGeom prst="rect">
                  <a:avLst/>
                </a:prstGeom>
                <a:blipFill>
                  <a:blip r:embed="rId10"/>
                  <a:stretch>
                    <a:fillRect t="-12500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1C5012E-8D3A-4E55-BD6D-769355D3B751}"/>
              </a:ext>
            </a:extLst>
          </p:cNvPr>
          <p:cNvGrpSpPr/>
          <p:nvPr/>
        </p:nvGrpSpPr>
        <p:grpSpPr>
          <a:xfrm>
            <a:off x="8948497" y="5431046"/>
            <a:ext cx="4145095" cy="900216"/>
            <a:chOff x="8948497" y="5431046"/>
            <a:chExt cx="4145095" cy="900216"/>
          </a:xfrm>
        </p:grpSpPr>
        <p:pic>
          <p:nvPicPr>
            <p:cNvPr id="37" name="Graphic 36" descr="Folder">
              <a:extLst>
                <a:ext uri="{FF2B5EF4-FFF2-40B4-BE49-F238E27FC236}">
                  <a16:creationId xmlns:a16="http://schemas.microsoft.com/office/drawing/2014/main" id="{A69A3169-C577-43C9-8EE0-C19A34D3C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1A03D078-266E-484E-8A7B-DFB8C519C7F7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1A03D078-266E-484E-8A7B-DFB8C519C7F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60EB420-5E7A-4791-A1C7-08FCD9856562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677ADC17-43DF-4AFC-A126-7C939A409C50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677ADC17-43DF-4AFC-A126-7C939A409C5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4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730191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55662" cy="1325563"/>
          </a:xfrm>
        </p:spPr>
        <p:txBody>
          <a:bodyPr/>
          <a:lstStyle/>
          <a:p>
            <a:r>
              <a:rPr lang="en-US" dirty="0"/>
              <a:t>Sparse Merkle Tree 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accent6">
                        <a:lumMod val="75000"/>
                      </a:schemeClr>
                    </a:solidFill>
                  </a:rPr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3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2E8454-73B9-462B-A25B-FADCF88F1294}"/>
              </a:ext>
            </a:extLst>
          </p:cNvPr>
          <p:cNvSpPr/>
          <p:nvPr/>
        </p:nvSpPr>
        <p:spPr>
          <a:xfrm>
            <a:off x="775252" y="5307266"/>
            <a:ext cx="2344651" cy="58732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sz="32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71F63630-E024-4F9D-A952-0E5AA26990AA}"/>
              </a:ext>
            </a:extLst>
          </p:cNvPr>
          <p:cNvGrpSpPr/>
          <p:nvPr/>
        </p:nvGrpSpPr>
        <p:grpSpPr>
          <a:xfrm>
            <a:off x="8948497" y="5431046"/>
            <a:ext cx="4145095" cy="900216"/>
            <a:chOff x="8948497" y="5431046"/>
            <a:chExt cx="4145095" cy="900216"/>
          </a:xfrm>
        </p:grpSpPr>
        <p:pic>
          <p:nvPicPr>
            <p:cNvPr id="29" name="Graphic 28" descr="Folder">
              <a:extLst>
                <a:ext uri="{FF2B5EF4-FFF2-40B4-BE49-F238E27FC236}">
                  <a16:creationId xmlns:a16="http://schemas.microsoft.com/office/drawing/2014/main" id="{143F119E-2E66-4627-862F-0B52005DAD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9D1FE8DD-D16B-412C-92A7-EEC57663A49A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9D1FE8DD-D16B-412C-92A7-EEC57663A49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6C596AC-6B7E-4F61-9BCB-F1EA1DB2DA6D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31423A24-10A7-4633-A3E9-9DE619EFAD42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31423A24-10A7-4633-A3E9-9DE619EFAD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3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53633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5935-A180-A7BB-35CE-C12E6638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Limitations of Sparse Merkle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7E27-825F-83F7-384F-9D8F26042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monitoring cost</a:t>
            </a:r>
          </a:p>
          <a:p>
            <a:pPr lvl="1"/>
            <a:r>
              <a:rPr lang="en-US" dirty="0"/>
              <a:t>Alice’s client has to check her key every epoch</a:t>
            </a:r>
          </a:p>
          <a:p>
            <a:pPr lvl="1"/>
            <a:r>
              <a:rPr lang="en-US" dirty="0"/>
              <a:t>If Alice goes offline, she must check all missed commitments when she comes back online</a:t>
            </a:r>
          </a:p>
          <a:p>
            <a:pPr lvl="1"/>
            <a:r>
              <a:rPr lang="en-US" dirty="0"/>
              <a:t>Limits how short epochs can be</a:t>
            </a:r>
          </a:p>
          <a:p>
            <a:pPr lvl="1"/>
            <a:r>
              <a:rPr lang="en-US" dirty="0"/>
              <a:t>Note key changes aren’t incorporated until the next epoch, so we want epochs to be </a:t>
            </a:r>
            <a:r>
              <a:rPr lang="en-US" i="1" dirty="0"/>
              <a:t>short</a:t>
            </a:r>
            <a:r>
              <a:rPr lang="en-US" dirty="0"/>
              <a:t> </a:t>
            </a:r>
          </a:p>
          <a:p>
            <a:r>
              <a:rPr lang="en-US" dirty="0"/>
              <a:t>Privacy</a:t>
            </a:r>
          </a:p>
          <a:p>
            <a:pPr lvl="1"/>
            <a:r>
              <a:rPr lang="en-US" dirty="0"/>
              <a:t>Brute force search reveals usernames</a:t>
            </a:r>
          </a:p>
          <a:p>
            <a:pPr lvl="1"/>
            <a:r>
              <a:rPr lang="en-US" dirty="0"/>
              <a:t>Reveals info about when keys are updated </a:t>
            </a:r>
          </a:p>
          <a:p>
            <a:pPr lvl="2"/>
            <a:r>
              <a:rPr lang="en-US" dirty="0"/>
              <a:t>Even if they’re never queried</a:t>
            </a:r>
          </a:p>
        </p:txBody>
      </p:sp>
    </p:spTree>
    <p:extLst>
      <p:ext uri="{BB962C8B-B14F-4D97-AF65-F5344CB8AC3E}">
        <p14:creationId xmlns:p14="http://schemas.microsoft.com/office/powerpoint/2010/main" val="351333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5935-A180-A7BB-35CE-C12E6638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Limitations of Sparse Merkle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7E27-825F-83F7-384F-9D8F26042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monitoring cost</a:t>
            </a:r>
          </a:p>
          <a:p>
            <a:pPr lvl="1"/>
            <a:r>
              <a:rPr lang="en-US" dirty="0"/>
              <a:t>Alice’s client has to check her key every epoch</a:t>
            </a:r>
          </a:p>
          <a:p>
            <a:pPr lvl="1"/>
            <a:r>
              <a:rPr lang="en-US" dirty="0"/>
              <a:t>If Alice goes offline, she must check all missed commitments when she comes back online</a:t>
            </a:r>
          </a:p>
          <a:p>
            <a:pPr lvl="1"/>
            <a:r>
              <a:rPr lang="en-US" dirty="0"/>
              <a:t>Limits how short epochs can be</a:t>
            </a:r>
          </a:p>
          <a:p>
            <a:pPr lvl="1"/>
            <a:r>
              <a:rPr lang="en-US" dirty="0"/>
              <a:t>Note key changes aren’t incorporated until the next epoch, so we want epochs to be </a:t>
            </a:r>
            <a:r>
              <a:rPr lang="en-US" i="1" dirty="0"/>
              <a:t>short</a:t>
            </a:r>
            <a:r>
              <a:rPr lang="en-US" dirty="0"/>
              <a:t> </a:t>
            </a:r>
          </a:p>
          <a:p>
            <a:r>
              <a:rPr lang="en-US" dirty="0"/>
              <a:t>Privacy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Brute force search reveals usernames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Reveals info about when keys are updated </a:t>
            </a:r>
          </a:p>
          <a:p>
            <a:pPr lvl="2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Even if they’re never queried</a:t>
            </a:r>
          </a:p>
        </p:txBody>
      </p:sp>
    </p:spTree>
    <p:extLst>
      <p:ext uri="{BB962C8B-B14F-4D97-AF65-F5344CB8AC3E}">
        <p14:creationId xmlns:p14="http://schemas.microsoft.com/office/powerpoint/2010/main" val="1049296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E8F11-2D16-47C7-812B-DD3DF4839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Reducing Client monitoring cost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59DFA-E9B0-443C-85D0-A2A48A11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216018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</a:rPr>
              <a:t>CONIKS</a:t>
            </a:r>
            <a:r>
              <a:rPr lang="en-US" sz="2200" dirty="0">
                <a:solidFill>
                  <a:prstClr val="black"/>
                </a:solidFill>
              </a:rPr>
              <a:t>[MBBFF15] </a:t>
            </a:r>
            <a:r>
              <a:rPr lang="en-US" dirty="0">
                <a:solidFill>
                  <a:prstClr val="black"/>
                </a:solidFill>
              </a:rPr>
              <a:t>approach: </a:t>
            </a:r>
            <a:r>
              <a:rPr lang="en-US" dirty="0"/>
              <a:t>Every epoch, the server posts a commitment to the current database</a:t>
            </a:r>
          </a:p>
          <a:p>
            <a:pPr lvl="1"/>
            <a:r>
              <a:rPr lang="en-US" dirty="0"/>
              <a:t>High user cost: user must check her key every epoch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SEEMless</a:t>
            </a:r>
            <a:r>
              <a:rPr lang="en-US" sz="2200" dirty="0"/>
              <a:t>[</a:t>
            </a:r>
            <a:r>
              <a:rPr lang="en-US" sz="2200" b="1" i="1" dirty="0">
                <a:solidFill>
                  <a:schemeClr val="accent1"/>
                </a:solidFill>
              </a:rPr>
              <a:t>C</a:t>
            </a:r>
            <a:r>
              <a:rPr lang="en-US" sz="2200" dirty="0"/>
              <a:t>DGM19]</a:t>
            </a:r>
            <a:r>
              <a:rPr lang="en-US" dirty="0"/>
              <a:t> approach: Server posts commitment to entire history</a:t>
            </a:r>
          </a:p>
          <a:p>
            <a:pPr lvl="1"/>
            <a:r>
              <a:rPr lang="en-US" dirty="0"/>
              <a:t>User can make one query and receive the history of updates to her key</a:t>
            </a:r>
          </a:p>
          <a:p>
            <a:pPr lvl="2"/>
            <a:r>
              <a:rPr lang="en-US" dirty="0"/>
              <a:t>And compact proof </a:t>
            </a:r>
            <a:r>
              <a:rPr lang="en-US" dirty="0" err="1"/>
              <a:t>w.r.t.</a:t>
            </a:r>
            <a:r>
              <a:rPr lang="en-US" dirty="0"/>
              <a:t> commitment</a:t>
            </a:r>
          </a:p>
          <a:p>
            <a:pPr lvl="1"/>
            <a:r>
              <a:rPr lang="en-US" dirty="0"/>
              <a:t>Server updates commitments rather than generating new ones</a:t>
            </a:r>
          </a:p>
          <a:p>
            <a:pPr lvl="2"/>
            <a:r>
              <a:rPr lang="en-US" dirty="0"/>
              <a:t>Server proves that new commitment extends previous one, i.e. no history is omitted</a:t>
            </a:r>
          </a:p>
          <a:p>
            <a:pPr lvl="3"/>
            <a:r>
              <a:rPr lang="en-US" dirty="0"/>
              <a:t>*who checks these proofs?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47FF0AC-9AD1-4403-95AE-14518E41F67A}"/>
              </a:ext>
            </a:extLst>
          </p:cNvPr>
          <p:cNvSpPr/>
          <p:nvPr/>
        </p:nvSpPr>
        <p:spPr>
          <a:xfrm>
            <a:off x="10120280" y="4419119"/>
            <a:ext cx="1867877" cy="110196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Can support very short epochs!</a:t>
            </a:r>
          </a:p>
        </p:txBody>
      </p:sp>
    </p:spTree>
    <p:extLst>
      <p:ext uri="{BB962C8B-B14F-4D97-AF65-F5344CB8AC3E}">
        <p14:creationId xmlns:p14="http://schemas.microsoft.com/office/powerpoint/2010/main" val="308306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encrypted messaging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CDF8CD7-2A47-47AB-9DA8-D97FB48646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822" y="4457388"/>
            <a:ext cx="1099770" cy="1099770"/>
          </a:xfrm>
        </p:spPr>
      </p:pic>
      <p:pic>
        <p:nvPicPr>
          <p:cNvPr id="1028" name="Picture 4" descr="Image result for smart phone chat clipart">
            <a:hlinkClick r:id="rId3"/>
            <a:extLst>
              <a:ext uri="{FF2B5EF4-FFF2-40B4-BE49-F238E27FC236}">
                <a16:creationId xmlns:a16="http://schemas.microsoft.com/office/drawing/2014/main" id="{689C8B5A-8A11-448F-B71A-4D0AB9D28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63" y="2555591"/>
            <a:ext cx="2234774" cy="223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0A71C3-A5AD-44DB-84A2-6F63A4F322D4}"/>
              </a:ext>
            </a:extLst>
          </p:cNvPr>
          <p:cNvCxnSpPr>
            <a:cxnSpLocks/>
          </p:cNvCxnSpPr>
          <p:nvPr/>
        </p:nvCxnSpPr>
        <p:spPr>
          <a:xfrm>
            <a:off x="3151828" y="3493509"/>
            <a:ext cx="2409988" cy="129685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310E6AE-6B51-407C-A9FC-F8D733A35333}"/>
              </a:ext>
            </a:extLst>
          </p:cNvPr>
          <p:cNvSpPr txBox="1"/>
          <p:nvPr/>
        </p:nvSpPr>
        <p:spPr>
          <a:xfrm>
            <a:off x="1626599" y="5007273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Bob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4AC3A2-B6D9-4F5B-933A-D801A5F3F9FC}"/>
              </a:ext>
            </a:extLst>
          </p:cNvPr>
          <p:cNvSpPr txBox="1"/>
          <p:nvPr/>
        </p:nvSpPr>
        <p:spPr>
          <a:xfrm>
            <a:off x="10154172" y="4927541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Alice 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7A542F4-547E-46FE-8C53-7F6DCCC2FE50}"/>
              </a:ext>
            </a:extLst>
          </p:cNvPr>
          <p:cNvCxnSpPr>
            <a:cxnSpLocks/>
          </p:cNvCxnSpPr>
          <p:nvPr/>
        </p:nvCxnSpPr>
        <p:spPr>
          <a:xfrm flipV="1">
            <a:off x="6865598" y="3596185"/>
            <a:ext cx="2073686" cy="124877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7" name="Picture 2" descr="Image result for smart phone chat clipart">
            <a:hlinkClick r:id="rId5"/>
            <a:extLst>
              <a:ext uri="{FF2B5EF4-FFF2-40B4-BE49-F238E27FC236}">
                <a16:creationId xmlns:a16="http://schemas.microsoft.com/office/drawing/2014/main" id="{E17978BE-BC22-4556-85D6-8EBC76576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77" y="2359940"/>
            <a:ext cx="2339123" cy="233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Key">
            <a:extLst>
              <a:ext uri="{FF2B5EF4-FFF2-40B4-BE49-F238E27FC236}">
                <a16:creationId xmlns:a16="http://schemas.microsoft.com/office/drawing/2014/main" id="{C03B5563-56C6-4A57-8736-D63BC4E136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10295004" y="3492041"/>
            <a:ext cx="712862" cy="71286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8A8C0FE-39CA-4E63-B1DB-ADB912B57912}"/>
              </a:ext>
            </a:extLst>
          </p:cNvPr>
          <p:cNvSpPr txBox="1"/>
          <p:nvPr/>
        </p:nvSpPr>
        <p:spPr>
          <a:xfrm>
            <a:off x="11103139" y="3843806"/>
            <a:ext cx="82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Secret Key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5FE35E0-4EB4-4565-ADA0-AE8B64D14E7A}"/>
              </a:ext>
            </a:extLst>
          </p:cNvPr>
          <p:cNvCxnSpPr>
            <a:cxnSpLocks/>
          </p:cNvCxnSpPr>
          <p:nvPr/>
        </p:nvCxnSpPr>
        <p:spPr>
          <a:xfrm flipV="1">
            <a:off x="3503544" y="2645541"/>
            <a:ext cx="5798398" cy="14021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6" name="Graphic 25" descr="Key">
            <a:extLst>
              <a:ext uri="{FF2B5EF4-FFF2-40B4-BE49-F238E27FC236}">
                <a16:creationId xmlns:a16="http://schemas.microsoft.com/office/drawing/2014/main" id="{B4360449-E44B-4E99-9ADB-86CF9CA9D0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2575775" y="1785818"/>
            <a:ext cx="712862" cy="71286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2707996-00D1-47F0-92EA-BEED301D2E51}"/>
              </a:ext>
            </a:extLst>
          </p:cNvPr>
          <p:cNvSpPr txBox="1"/>
          <p:nvPr/>
        </p:nvSpPr>
        <p:spPr>
          <a:xfrm>
            <a:off x="2668879" y="2528050"/>
            <a:ext cx="834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Public Key </a:t>
            </a:r>
          </a:p>
        </p:txBody>
      </p:sp>
      <p:pic>
        <p:nvPicPr>
          <p:cNvPr id="28" name="Graphic 27" descr="Key">
            <a:extLst>
              <a:ext uri="{FF2B5EF4-FFF2-40B4-BE49-F238E27FC236}">
                <a16:creationId xmlns:a16="http://schemas.microsoft.com/office/drawing/2014/main" id="{B798A321-B4D5-4123-9EE5-7A77DAC59D4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6200000">
            <a:off x="1251374" y="3810540"/>
            <a:ext cx="712862" cy="712862"/>
          </a:xfrm>
          <a:prstGeom prst="rect">
            <a:avLst/>
          </a:prstGeom>
        </p:spPr>
      </p:pic>
      <p:pic>
        <p:nvPicPr>
          <p:cNvPr id="29" name="Graphic 28" descr="Key">
            <a:extLst>
              <a:ext uri="{FF2B5EF4-FFF2-40B4-BE49-F238E27FC236}">
                <a16:creationId xmlns:a16="http://schemas.microsoft.com/office/drawing/2014/main" id="{BA8B1399-6F71-48D6-9702-77D3E36F07F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6200000">
            <a:off x="9259794" y="1751230"/>
            <a:ext cx="712862" cy="7128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04BA95-04F0-A09B-8061-B09071DFF38A}"/>
              </a:ext>
            </a:extLst>
          </p:cNvPr>
          <p:cNvSpPr txBox="1"/>
          <p:nvPr/>
        </p:nvSpPr>
        <p:spPr>
          <a:xfrm>
            <a:off x="5141935" y="5508028"/>
            <a:ext cx="2580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Service Provider  (SP)</a:t>
            </a:r>
          </a:p>
        </p:txBody>
      </p:sp>
    </p:spTree>
    <p:extLst>
      <p:ext uri="{BB962C8B-B14F-4D97-AF65-F5344CB8AC3E}">
        <p14:creationId xmlns:p14="http://schemas.microsoft.com/office/powerpoint/2010/main" val="437195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5935-A180-A7BB-35CE-C12E6638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Limitations of Sparse Merkle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7E27-825F-83F7-384F-9D8F26042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Client monitoring cost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Alice’s client has to check her key every epoch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If Alice goes offline, she must check all missed commitments when she comes back online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Limits how short epochs can be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 key changes aren’t incorporated until the next epoch, so we want epochs to be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short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n-US" dirty="0"/>
              <a:t>Privacy</a:t>
            </a:r>
          </a:p>
          <a:p>
            <a:pPr lvl="1"/>
            <a:r>
              <a:rPr lang="en-US" dirty="0"/>
              <a:t>Brute force search reveals usernames</a:t>
            </a:r>
          </a:p>
          <a:p>
            <a:pPr lvl="1"/>
            <a:r>
              <a:rPr lang="en-US" dirty="0"/>
              <a:t>Reveals info about when keys are updated </a:t>
            </a:r>
          </a:p>
          <a:p>
            <a:pPr lvl="2"/>
            <a:r>
              <a:rPr lang="en-US" dirty="0"/>
              <a:t>Even if they’re never queried</a:t>
            </a:r>
          </a:p>
        </p:txBody>
      </p:sp>
    </p:spTree>
    <p:extLst>
      <p:ext uri="{BB962C8B-B14F-4D97-AF65-F5344CB8AC3E}">
        <p14:creationId xmlns:p14="http://schemas.microsoft.com/office/powerpoint/2010/main" val="361139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D4CB4-4448-A5EF-31AB-9F92CFDE3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DB523-72C7-D3F6-B39B-6301F7447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Sparse Merkle Tree construction</a:t>
            </a:r>
          </a:p>
          <a:p>
            <a:pPr lvl="1"/>
            <a:r>
              <a:rPr lang="en-US" dirty="0"/>
              <a:t>Brute force search reveals usernames  </a:t>
            </a:r>
          </a:p>
          <a:p>
            <a:pPr lvl="1"/>
            <a:r>
              <a:rPr lang="en-US" dirty="0"/>
              <a:t>Reveals info about when keys are updated </a:t>
            </a:r>
          </a:p>
          <a:p>
            <a:pPr lvl="2"/>
            <a:r>
              <a:rPr lang="en-US" dirty="0"/>
              <a:t>Even if they’re never queried</a:t>
            </a:r>
          </a:p>
          <a:p>
            <a:pPr lvl="2"/>
            <a:endParaRPr lang="en-US" dirty="0"/>
          </a:p>
          <a:p>
            <a:r>
              <a:rPr lang="en-US" dirty="0"/>
              <a:t>Key Transparency with privacy:</a:t>
            </a:r>
          </a:p>
          <a:p>
            <a:pPr lvl="1"/>
            <a:r>
              <a:rPr lang="en-US" dirty="0"/>
              <a:t>Querying for Alice’s key does not reveal information on any other users</a:t>
            </a:r>
          </a:p>
          <a:p>
            <a:pPr lvl="2"/>
            <a:r>
              <a:rPr lang="en-US" dirty="0"/>
              <a:t>Beyond total numbers of users and updates</a:t>
            </a:r>
          </a:p>
          <a:p>
            <a:pPr lvl="2"/>
            <a:r>
              <a:rPr lang="en-US" dirty="0"/>
              <a:t>Even when given published commitments and update proofs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1379DD-71A8-AC53-F88D-DA9EE75418C0}"/>
              </a:ext>
            </a:extLst>
          </p:cNvPr>
          <p:cNvSpPr/>
          <p:nvPr/>
        </p:nvSpPr>
        <p:spPr>
          <a:xfrm>
            <a:off x="7102257" y="1935271"/>
            <a:ext cx="3263032" cy="682669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What if usernames are phone numbers or email addresses?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BDB915-6C3C-F8CF-7BE5-08C6DC7DE9F0}"/>
              </a:ext>
            </a:extLst>
          </p:cNvPr>
          <p:cNvSpPr/>
          <p:nvPr/>
        </p:nvSpPr>
        <p:spPr>
          <a:xfrm>
            <a:off x="7166976" y="2787530"/>
            <a:ext cx="3198314" cy="13899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Info about when user:</a:t>
            </a:r>
          </a:p>
          <a:p>
            <a:pPr marL="285750" indent="-285750">
              <a:buFontTx/>
              <a:buChar char="-"/>
            </a:pPr>
            <a:r>
              <a:rPr lang="en-US" dirty="0"/>
              <a:t>Is Compromised</a:t>
            </a:r>
          </a:p>
          <a:p>
            <a:pPr marL="285750" indent="-285750">
              <a:buFontTx/>
              <a:buChar char="-"/>
            </a:pPr>
            <a:r>
              <a:rPr lang="en-US" dirty="0"/>
              <a:t>Gets new device</a:t>
            </a:r>
          </a:p>
          <a:p>
            <a:pPr marL="285750" indent="-285750">
              <a:buFontTx/>
              <a:buChar char="-"/>
            </a:pPr>
            <a:r>
              <a:rPr lang="en-US" dirty="0"/>
              <a:t>Travels out of country</a:t>
            </a:r>
          </a:p>
        </p:txBody>
      </p:sp>
    </p:spTree>
    <p:extLst>
      <p:ext uri="{BB962C8B-B14F-4D97-AF65-F5344CB8AC3E}">
        <p14:creationId xmlns:p14="http://schemas.microsoft.com/office/powerpoint/2010/main" val="36455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Merkle Tree construction – Privacy?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H(Carol) = 0011</a:t>
                </a:r>
              </a:p>
              <a:p>
                <a:pPr marL="0" indent="0">
                  <a:buNone/>
                </a:pPr>
                <a:r>
                  <a:rPr lang="en-US" dirty="0"/>
                  <a:t>com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3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C4C7724-DA93-4496-8518-2F52B2091DA7}"/>
              </a:ext>
            </a:extLst>
          </p:cNvPr>
          <p:cNvSpPr/>
          <p:nvPr/>
        </p:nvSpPr>
        <p:spPr>
          <a:xfrm>
            <a:off x="6290640" y="1424236"/>
            <a:ext cx="5164623" cy="8835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Querying Alice and Bob reveals Carol is not in database!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181698D-0108-43D9-9BED-76AFFA898E2D}"/>
              </a:ext>
            </a:extLst>
          </p:cNvPr>
          <p:cNvSpPr/>
          <p:nvPr/>
        </p:nvSpPr>
        <p:spPr>
          <a:xfrm>
            <a:off x="7993499" y="5534946"/>
            <a:ext cx="422030" cy="46166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13BC938-DC9E-4B15-AC80-1C124EAE99F8}"/>
              </a:ext>
            </a:extLst>
          </p:cNvPr>
          <p:cNvGrpSpPr/>
          <p:nvPr/>
        </p:nvGrpSpPr>
        <p:grpSpPr>
          <a:xfrm>
            <a:off x="8948497" y="5431046"/>
            <a:ext cx="4145095" cy="900216"/>
            <a:chOff x="8948497" y="5431046"/>
            <a:chExt cx="4145095" cy="900216"/>
          </a:xfrm>
        </p:grpSpPr>
        <p:pic>
          <p:nvPicPr>
            <p:cNvPr id="29" name="Graphic 28" descr="Folder">
              <a:extLst>
                <a:ext uri="{FF2B5EF4-FFF2-40B4-BE49-F238E27FC236}">
                  <a16:creationId xmlns:a16="http://schemas.microsoft.com/office/drawing/2014/main" id="{4F4C1176-EF81-49AA-B485-B3D72C8204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5BFE3B73-D4FA-496E-B5DE-7AE055D4F51A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5BFE3B73-D4FA-496E-B5DE-7AE055D4F51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91026F3-9383-429F-939D-111CFD46DEE8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4CB1955-B46F-4A53-8C31-99DEB92BEF93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4CB1955-B46F-4A53-8C31-99DEB92BEF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3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1966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Merkle Tree construction – Privacy?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 = { (Alice,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), (Bob,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),(Mallory,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)}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H(Carol) = 0011</a:t>
                </a:r>
              </a:p>
              <a:p>
                <a:pPr marL="0" indent="0">
                  <a:buNone/>
                </a:pPr>
                <a:r>
                  <a:rPr lang="en-US" dirty="0"/>
                  <a:t>com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3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2087517-587E-4FB9-90F7-F80615F2DBFB}"/>
              </a:ext>
            </a:extLst>
          </p:cNvPr>
          <p:cNvSpPr/>
          <p:nvPr/>
        </p:nvSpPr>
        <p:spPr>
          <a:xfrm>
            <a:off x="775252" y="1719457"/>
            <a:ext cx="6679096" cy="587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C4C7724-DA93-4496-8518-2F52B2091DA7}"/>
              </a:ext>
            </a:extLst>
          </p:cNvPr>
          <p:cNvSpPr/>
          <p:nvPr/>
        </p:nvSpPr>
        <p:spPr>
          <a:xfrm>
            <a:off x="6290640" y="1424236"/>
            <a:ext cx="5164623" cy="8835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Querying Alice and Bob reveals Carol is not in database!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13BC938-DC9E-4B15-AC80-1C124EAE99F8}"/>
              </a:ext>
            </a:extLst>
          </p:cNvPr>
          <p:cNvGrpSpPr/>
          <p:nvPr/>
        </p:nvGrpSpPr>
        <p:grpSpPr>
          <a:xfrm>
            <a:off x="8948497" y="5431046"/>
            <a:ext cx="4145095" cy="900216"/>
            <a:chOff x="8948497" y="5431046"/>
            <a:chExt cx="4145095" cy="900216"/>
          </a:xfrm>
        </p:grpSpPr>
        <p:pic>
          <p:nvPicPr>
            <p:cNvPr id="29" name="Graphic 28" descr="Folder">
              <a:extLst>
                <a:ext uri="{FF2B5EF4-FFF2-40B4-BE49-F238E27FC236}">
                  <a16:creationId xmlns:a16="http://schemas.microsoft.com/office/drawing/2014/main" id="{4F4C1176-EF81-49AA-B485-B3D72C8204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5BFE3B73-D4FA-496E-B5DE-7AE055D4F51A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5BFE3B73-D4FA-496E-B5DE-7AE055D4F51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91026F3-9383-429F-939D-111CFD46DEE8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4CB1955-B46F-4A53-8C31-99DEB92BEF93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4CB1955-B46F-4A53-8C31-99DEB92BEF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3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F5FD6B-7179-6C19-BDFA-DF87BA7F5CCF}"/>
              </a:ext>
            </a:extLst>
          </p:cNvPr>
          <p:cNvSpPr/>
          <p:nvPr/>
        </p:nvSpPr>
        <p:spPr>
          <a:xfrm>
            <a:off x="1566396" y="5678694"/>
            <a:ext cx="5164623" cy="8835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Querying Bob reveals whether Alice has changed her key!</a:t>
            </a:r>
          </a:p>
        </p:txBody>
      </p:sp>
    </p:spTree>
    <p:extLst>
      <p:ext uri="{BB962C8B-B14F-4D97-AF65-F5344CB8AC3E}">
        <p14:creationId xmlns:p14="http://schemas.microsoft.com/office/powerpoint/2010/main" val="248109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publish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6BD74746-47F3-4443-B417-0B2975C904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6623581"/>
                  </p:ext>
                </p:extLst>
              </p:nvPr>
            </p:nvGraphicFramePr>
            <p:xfrm>
              <a:off x="661793" y="2834138"/>
              <a:ext cx="2655514" cy="1585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27757">
                      <a:extLst>
                        <a:ext uri="{9D8B030D-6E8A-4147-A177-3AD203B41FA5}">
                          <a16:colId xmlns:a16="http://schemas.microsoft.com/office/drawing/2014/main" val="2441871460"/>
                        </a:ext>
                      </a:extLst>
                    </a:gridCol>
                    <a:gridCol w="1327757">
                      <a:extLst>
                        <a:ext uri="{9D8B030D-6E8A-4147-A177-3AD203B41FA5}">
                          <a16:colId xmlns:a16="http://schemas.microsoft.com/office/drawing/2014/main" val="370150210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Username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Public Key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774451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Alice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939225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Bob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sSub>
                                      <m:sSub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sub>
                                    </m:s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8912396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83286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6BD74746-47F3-4443-B417-0B2975C904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6623581"/>
                  </p:ext>
                </p:extLst>
              </p:nvPr>
            </p:nvGraphicFramePr>
            <p:xfrm>
              <a:off x="661793" y="2834138"/>
              <a:ext cx="2655514" cy="1585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27757">
                      <a:extLst>
                        <a:ext uri="{9D8B030D-6E8A-4147-A177-3AD203B41FA5}">
                          <a16:colId xmlns:a16="http://schemas.microsoft.com/office/drawing/2014/main" val="2441871460"/>
                        </a:ext>
                      </a:extLst>
                    </a:gridCol>
                    <a:gridCol w="1327757">
                      <a:extLst>
                        <a:ext uri="{9D8B030D-6E8A-4147-A177-3AD203B41FA5}">
                          <a16:colId xmlns:a16="http://schemas.microsoft.com/office/drawing/2014/main" val="370150210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Username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Public Key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774451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Alice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917" t="-95522" r="-1835" b="-2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2939225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Bob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917" t="-195522" r="-1835" b="-1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8912396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832869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BDFD7A4A-09D5-4559-A827-4284EF02BE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7352835"/>
                  </p:ext>
                </p:extLst>
              </p:nvPr>
            </p:nvGraphicFramePr>
            <p:xfrm>
              <a:off x="3559643" y="2834137"/>
              <a:ext cx="3306871" cy="1585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5292">
                      <a:extLst>
                        <a:ext uri="{9D8B030D-6E8A-4147-A177-3AD203B41FA5}">
                          <a16:colId xmlns:a16="http://schemas.microsoft.com/office/drawing/2014/main" val="2441871460"/>
                        </a:ext>
                      </a:extLst>
                    </a:gridCol>
                    <a:gridCol w="2031579">
                      <a:extLst>
                        <a:ext uri="{9D8B030D-6E8A-4147-A177-3AD203B41FA5}">
                          <a16:colId xmlns:a16="http://schemas.microsoft.com/office/drawing/2014/main" val="370150210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Username</a:t>
                          </a:r>
                        </a:p>
                      </a:txBody>
                      <a:tcPr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Public Key</a:t>
                          </a:r>
                        </a:p>
                      </a:txBody>
                      <a:tcPr>
                        <a:solidFill>
                          <a:schemeClr val="accent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774451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Alice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,</a:t>
                          </a:r>
                          <a:r>
                            <a:rPr lang="en-US" baseline="0" dirty="0"/>
                            <a:t>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b="0" i="1" baseline="0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baseline="0" dirty="0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sSubSup>
                                    <m:sSubSupPr>
                                      <m:ctrlPr>
                                        <a:rPr lang="en-US" b="0" i="1" baseline="0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baseline="0" dirty="0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b="0" i="1" baseline="0" dirty="0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  <m:sup>
                                      <m:r>
                                        <a:rPr lang="en-US" b="0" i="1" baseline="0" dirty="0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US" b="0" i="1" baseline="0" dirty="0" smtClean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b="0" i="1" baseline="0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baseline="0" dirty="0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b="0" i="1" baseline="0" dirty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939225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Bob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0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8912396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83286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BDFD7A4A-09D5-4559-A827-4284EF02BE8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7352835"/>
                  </p:ext>
                </p:extLst>
              </p:nvPr>
            </p:nvGraphicFramePr>
            <p:xfrm>
              <a:off x="3559643" y="2834137"/>
              <a:ext cx="3306871" cy="1585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5292">
                      <a:extLst>
                        <a:ext uri="{9D8B030D-6E8A-4147-A177-3AD203B41FA5}">
                          <a16:colId xmlns:a16="http://schemas.microsoft.com/office/drawing/2014/main" val="2441871460"/>
                        </a:ext>
                      </a:extLst>
                    </a:gridCol>
                    <a:gridCol w="2031579">
                      <a:extLst>
                        <a:ext uri="{9D8B030D-6E8A-4147-A177-3AD203B41FA5}">
                          <a16:colId xmlns:a16="http://schemas.microsoft.com/office/drawing/2014/main" val="370150210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Username</a:t>
                          </a:r>
                        </a:p>
                      </a:txBody>
                      <a:tcPr>
                        <a:solidFill>
                          <a:schemeClr val="accent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Public Key</a:t>
                          </a:r>
                        </a:p>
                      </a:txBody>
                      <a:tcPr>
                        <a:solidFill>
                          <a:schemeClr val="accent3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774451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Alice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3174" t="-95522" r="-1198" b="-2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2939225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Bob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3174" t="-195522" r="-1198" b="-1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8912396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832869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1F5A80D0-3E44-4DB8-BB6D-C45AF89F17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1789251"/>
                  </p:ext>
                </p:extLst>
              </p:nvPr>
            </p:nvGraphicFramePr>
            <p:xfrm>
              <a:off x="7108850" y="2834136"/>
              <a:ext cx="3365781" cy="1585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4381">
                      <a:extLst>
                        <a:ext uri="{9D8B030D-6E8A-4147-A177-3AD203B41FA5}">
                          <a16:colId xmlns:a16="http://schemas.microsoft.com/office/drawing/2014/main" val="2441871460"/>
                        </a:ext>
                      </a:extLst>
                    </a:gridCol>
                    <a:gridCol w="1951400">
                      <a:extLst>
                        <a:ext uri="{9D8B030D-6E8A-4147-A177-3AD203B41FA5}">
                          <a16:colId xmlns:a16="http://schemas.microsoft.com/office/drawing/2014/main" val="3701502109"/>
                        </a:ext>
                      </a:extLst>
                    </a:gridCol>
                  </a:tblGrid>
                  <a:tr h="233638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Username</a:t>
                          </a:r>
                        </a:p>
                      </a:txBody>
                      <a:tcPr>
                        <a:solidFill>
                          <a:schemeClr val="accent5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Public Key</a:t>
                          </a:r>
                        </a:p>
                      </a:txBody>
                      <a:tcPr>
                        <a:solidFill>
                          <a:schemeClr val="accent5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774451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Alice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m:rPr>
                                    <m:nor/>
                                  </m:rPr>
                                  <a:rPr lang="en-US" dirty="0"/>
                                  <m:t>,</m:t>
                                </m:r>
                                <m:d>
                                  <m:dPr>
                                    <m:ctrlPr>
                                      <a:rPr lang="en-US" b="0" i="1" baseline="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baseline="0" dirty="0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sSubSup>
                                      <m:sSubSupPr>
                                        <m:ctrlPr>
                                          <a:rPr lang="en-US" b="0" i="1" baseline="0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0" i="1" baseline="0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b="0" i="1" baseline="0" dirty="0" smtClean="0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  <m:sup>
                                        <m:r>
                                          <a:rPr lang="en-US" b="0" i="1" baseline="0" dirty="0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bSup>
                                    <m:r>
                                      <a:rPr lang="en-US" b="0" i="1" baseline="0" dirty="0" smtClean="0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b="0" i="1" baseline="0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baseline="0" dirty="0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b="0" i="1" baseline="0" dirty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939225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Bob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dirty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), 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8912396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83286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1F5A80D0-3E44-4DB8-BB6D-C45AF89F17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1789251"/>
                  </p:ext>
                </p:extLst>
              </p:nvPr>
            </p:nvGraphicFramePr>
            <p:xfrm>
              <a:off x="7108850" y="2834136"/>
              <a:ext cx="3365781" cy="158515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4381">
                      <a:extLst>
                        <a:ext uri="{9D8B030D-6E8A-4147-A177-3AD203B41FA5}">
                          <a16:colId xmlns:a16="http://schemas.microsoft.com/office/drawing/2014/main" val="2441871460"/>
                        </a:ext>
                      </a:extLst>
                    </a:gridCol>
                    <a:gridCol w="1951400">
                      <a:extLst>
                        <a:ext uri="{9D8B030D-6E8A-4147-A177-3AD203B41FA5}">
                          <a16:colId xmlns:a16="http://schemas.microsoft.com/office/drawing/2014/main" val="370150210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Username</a:t>
                          </a:r>
                        </a:p>
                      </a:txBody>
                      <a:tcPr>
                        <a:solidFill>
                          <a:schemeClr val="accent5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Public Key</a:t>
                          </a:r>
                        </a:p>
                      </a:txBody>
                      <a:tcPr>
                        <a:solidFill>
                          <a:schemeClr val="accent5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774451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Alice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2586" t="-95522" r="-1246" b="-2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2939225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r>
                            <a:rPr lang="en-US"/>
                            <a:t>Bob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2586" t="-195522" r="-1246" b="-1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8912396"/>
                      </a:ext>
                    </a:extLst>
                  </a:tr>
                  <a:tr h="406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832869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646FBD-063A-48F7-9A2C-D83BEB3B755F}"/>
                  </a:ext>
                </a:extLst>
              </p:cNvPr>
              <p:cNvSpPr txBox="1"/>
              <p:nvPr/>
            </p:nvSpPr>
            <p:spPr>
              <a:xfrm>
                <a:off x="4725171" y="2291007"/>
                <a:ext cx="97581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646FBD-063A-48F7-9A2C-D83BEB3B75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171" y="2291007"/>
                <a:ext cx="975815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FEFB5F-31FA-4FA5-B400-E858FD79D70A}"/>
                  </a:ext>
                </a:extLst>
              </p:cNvPr>
              <p:cNvSpPr txBox="1"/>
              <p:nvPr/>
            </p:nvSpPr>
            <p:spPr>
              <a:xfrm>
                <a:off x="1501642" y="2319562"/>
                <a:ext cx="97581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2FEFB5F-31FA-4FA5-B400-E858FD79D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642" y="2319562"/>
                <a:ext cx="975815" cy="738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A9F728-93E7-47FF-9FBE-7BBACC22C946}"/>
                  </a:ext>
                </a:extLst>
              </p:cNvPr>
              <p:cNvSpPr txBox="1"/>
              <p:nvPr/>
            </p:nvSpPr>
            <p:spPr>
              <a:xfrm>
                <a:off x="8303832" y="2296014"/>
                <a:ext cx="97581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A9F728-93E7-47FF-9FBE-7BBACC22C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832" y="2296014"/>
                <a:ext cx="975815" cy="7386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06DBB74B-D426-862F-87C8-6827DECE8BE3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8673914-C036-01F3-B4DA-49F9A0EA9C94}"/>
              </a:ext>
            </a:extLst>
          </p:cNvPr>
          <p:cNvSpPr/>
          <p:nvPr/>
        </p:nvSpPr>
        <p:spPr>
          <a:xfrm>
            <a:off x="4538750" y="1693676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E883332-FD8C-9915-F8D9-9CDAAE6EA168}"/>
              </a:ext>
            </a:extLst>
          </p:cNvPr>
          <p:cNvSpPr/>
          <p:nvPr/>
        </p:nvSpPr>
        <p:spPr>
          <a:xfrm>
            <a:off x="8144344" y="1693676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057E39E-96A7-9F57-52F5-5C0FACACE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61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  <p:bldP spid="22" grpId="0"/>
      <p:bldP spid="5" grpId="0" animBg="1"/>
      <p:bldP spid="6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80243D-BC26-4E90-9699-A6826D64DB78}"/>
              </a:ext>
            </a:extLst>
          </p:cNvPr>
          <p:cNvSpPr txBox="1"/>
          <p:nvPr/>
        </p:nvSpPr>
        <p:spPr>
          <a:xfrm>
            <a:off x="2605884" y="3864870"/>
            <a:ext cx="2572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Auditors check transition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0" name="Graphic 9" descr="Magnifying glass">
            <a:extLst>
              <a:ext uri="{FF2B5EF4-FFF2-40B4-BE49-F238E27FC236}">
                <a16:creationId xmlns:a16="http://schemas.microsoft.com/office/drawing/2014/main" id="{17F644C3-AC84-8831-B3F7-FC752EA46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3195" y="1539728"/>
            <a:ext cx="619095" cy="619095"/>
          </a:xfrm>
          <a:prstGeom prst="rect">
            <a:avLst/>
          </a:prstGeom>
        </p:spPr>
      </p:pic>
      <p:pic>
        <p:nvPicPr>
          <p:cNvPr id="12" name="Graphic 11" descr="Magnifying glass">
            <a:extLst>
              <a:ext uri="{FF2B5EF4-FFF2-40B4-BE49-F238E27FC236}">
                <a16:creationId xmlns:a16="http://schemas.microsoft.com/office/drawing/2014/main" id="{02AC7AF1-ADDD-23DA-16B9-721C36BC9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4402" y="1539728"/>
            <a:ext cx="619095" cy="671716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9D8E7A4-C5E3-CAA3-1546-A6BF188C2DBF}"/>
              </a:ext>
            </a:extLst>
          </p:cNvPr>
          <p:cNvCxnSpPr/>
          <p:nvPr/>
        </p:nvCxnSpPr>
        <p:spPr>
          <a:xfrm flipV="1">
            <a:off x="3509511" y="2166414"/>
            <a:ext cx="0" cy="17265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2EB18C3-1E91-D725-BF47-221F88C685E4}"/>
              </a:ext>
            </a:extLst>
          </p:cNvPr>
          <p:cNvSpPr txBox="1"/>
          <p:nvPr/>
        </p:nvSpPr>
        <p:spPr>
          <a:xfrm>
            <a:off x="6160387" y="3864870"/>
            <a:ext cx="2572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Auditors check transition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AA1AEC1-23B0-206E-1E11-2A9962B06F08}"/>
              </a:ext>
            </a:extLst>
          </p:cNvPr>
          <p:cNvCxnSpPr/>
          <p:nvPr/>
        </p:nvCxnSpPr>
        <p:spPr>
          <a:xfrm flipV="1">
            <a:off x="6942172" y="2158823"/>
            <a:ext cx="0" cy="17265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4252C66-8A84-EBC0-F3C0-0A20D3E7F590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1FE0628C-B296-5F04-6E02-8754B806CC0D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9BA8D9B-A6E4-1EC8-90ED-4AE021BC0676}"/>
              </a:ext>
            </a:extLst>
          </p:cNvPr>
          <p:cNvSpPr/>
          <p:nvPr/>
        </p:nvSpPr>
        <p:spPr>
          <a:xfrm>
            <a:off x="4538750" y="1693676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C546E98-2CA8-D722-895C-F7E53D20D215}"/>
              </a:ext>
            </a:extLst>
          </p:cNvPr>
          <p:cNvSpPr/>
          <p:nvPr/>
        </p:nvSpPr>
        <p:spPr>
          <a:xfrm>
            <a:off x="8144344" y="1693676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</p:spTree>
    <p:extLst>
      <p:ext uri="{BB962C8B-B14F-4D97-AF65-F5344CB8AC3E}">
        <p14:creationId xmlns:p14="http://schemas.microsoft.com/office/powerpoint/2010/main" val="4053692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queries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Picture 4" descr="Image result for smart phone chat clipart">
            <a:hlinkClick r:id="rId2"/>
            <a:extLst>
              <a:ext uri="{FF2B5EF4-FFF2-40B4-BE49-F238E27FC236}">
                <a16:creationId xmlns:a16="http://schemas.microsoft.com/office/drawing/2014/main" id="{05CB291B-43DE-07BB-AD34-20CCB374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873" y="3934231"/>
            <a:ext cx="1595393" cy="159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D648F5-A2C5-A294-3F83-373141E36AA7}"/>
              </a:ext>
            </a:extLst>
          </p:cNvPr>
          <p:cNvSpPr txBox="1"/>
          <p:nvPr/>
        </p:nvSpPr>
        <p:spPr>
          <a:xfrm>
            <a:off x="3154907" y="5477224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Alice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87D6D5-FC92-03B7-F992-B64110D7C159}"/>
              </a:ext>
            </a:extLst>
          </p:cNvPr>
          <p:cNvCxnSpPr/>
          <p:nvPr/>
        </p:nvCxnSpPr>
        <p:spPr>
          <a:xfrm flipV="1">
            <a:off x="3513551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08168C-0A18-F9BB-CEAC-24A229782285}"/>
              </a:ext>
            </a:extLst>
          </p:cNvPr>
          <p:cNvSpPr txBox="1"/>
          <p:nvPr/>
        </p:nvSpPr>
        <p:spPr>
          <a:xfrm>
            <a:off x="2863873" y="3094369"/>
            <a:ext cx="15953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Lookup(Bob)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D90EEC9-184B-B431-400A-F5D7C0E2D3CA}"/>
                  </a:ext>
                </a:extLst>
              </p:cNvPr>
              <p:cNvSpPr txBox="1"/>
              <p:nvPr/>
            </p:nvSpPr>
            <p:spPr>
              <a:xfrm>
                <a:off x="4232236" y="4053842"/>
                <a:ext cx="9206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D90EEC9-184B-B431-400A-F5D7C0E2D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236" y="4053842"/>
                <a:ext cx="920660" cy="369332"/>
              </a:xfrm>
              <a:prstGeom prst="rect">
                <a:avLst/>
              </a:prstGeom>
              <a:blipFill>
                <a:blip r:embed="rId4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" descr="Image result for smart phone chat clipart">
            <a:hlinkClick r:id="rId5"/>
            <a:extLst>
              <a:ext uri="{FF2B5EF4-FFF2-40B4-BE49-F238E27FC236}">
                <a16:creationId xmlns:a16="http://schemas.microsoft.com/office/drawing/2014/main" id="{A73582C3-5C3F-A78E-4971-ED76B839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03" y="3830687"/>
            <a:ext cx="1963670" cy="1828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640CAB9-FA65-9125-3EB5-59329DC957BE}"/>
              </a:ext>
            </a:extLst>
          </p:cNvPr>
          <p:cNvSpPr txBox="1"/>
          <p:nvPr/>
        </p:nvSpPr>
        <p:spPr>
          <a:xfrm>
            <a:off x="9356166" y="5529624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Bob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DB0700D-D443-5C0E-9F15-0368CD0E3B5D}"/>
              </a:ext>
            </a:extLst>
          </p:cNvPr>
          <p:cNvCxnSpPr/>
          <p:nvPr/>
        </p:nvCxnSpPr>
        <p:spPr>
          <a:xfrm flipV="1">
            <a:off x="9756739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6C0BDB5-E7D6-7774-47E1-0B6A1D7A7370}"/>
              </a:ext>
            </a:extLst>
          </p:cNvPr>
          <p:cNvSpPr txBox="1"/>
          <p:nvPr/>
        </p:nvSpPr>
        <p:spPr>
          <a:xfrm>
            <a:off x="9101152" y="3115808"/>
            <a:ext cx="13111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KeyHistory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4AE7511-4FF6-808A-C53B-BA81B0596287}"/>
                  </a:ext>
                </a:extLst>
              </p:cNvPr>
              <p:cNvSpPr txBox="1"/>
              <p:nvPr/>
            </p:nvSpPr>
            <p:spPr>
              <a:xfrm>
                <a:off x="10327971" y="3784232"/>
                <a:ext cx="920660" cy="947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i="1" dirty="0" err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4AE7511-4FF6-808A-C53B-BA81B0596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7971" y="3784232"/>
                <a:ext cx="920660" cy="947695"/>
              </a:xfrm>
              <a:prstGeom prst="rect">
                <a:avLst/>
              </a:prstGeom>
              <a:blipFill>
                <a:blip r:embed="rId7"/>
                <a:stretch>
                  <a:fillRect r="-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4140F056-6B80-28C9-EAAC-2FE2A7F0C717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41CF46-8E87-B0F4-3198-0E8BABCE5CD5}"/>
              </a:ext>
            </a:extLst>
          </p:cNvPr>
          <p:cNvSpPr/>
          <p:nvPr/>
        </p:nvSpPr>
        <p:spPr>
          <a:xfrm>
            <a:off x="4538750" y="1693676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1164E9F-8F4C-6A60-820B-3A5371260EB9}"/>
              </a:ext>
            </a:extLst>
          </p:cNvPr>
          <p:cNvSpPr/>
          <p:nvPr/>
        </p:nvSpPr>
        <p:spPr>
          <a:xfrm>
            <a:off x="8144344" y="1693676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A6981A-5055-A4C0-96E0-B2B1CEB992D9}"/>
              </a:ext>
            </a:extLst>
          </p:cNvPr>
          <p:cNvSpPr/>
          <p:nvPr/>
        </p:nvSpPr>
        <p:spPr>
          <a:xfrm>
            <a:off x="4365322" y="4941517"/>
            <a:ext cx="3983276" cy="1747381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Soundness: </a:t>
            </a:r>
            <a:r>
              <a:rPr lang="en-US" sz="2400" dirty="0"/>
              <a:t>Lookup and History responses must be consistent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*assuming all Coms are audited</a:t>
            </a:r>
          </a:p>
        </p:txBody>
      </p:sp>
    </p:spTree>
    <p:extLst>
      <p:ext uri="{BB962C8B-B14F-4D97-AF65-F5344CB8AC3E}">
        <p14:creationId xmlns:p14="http://schemas.microsoft.com/office/powerpoint/2010/main" val="117983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21" grpId="0"/>
      <p:bldP spid="24" grpId="0"/>
      <p:bldP spid="26" grpId="0" animBg="1"/>
      <p:bldP spid="27" grpId="0"/>
      <p:bldP spid="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queries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Picture 4" descr="Image result for smart phone chat clipart">
            <a:hlinkClick r:id="rId2"/>
            <a:extLst>
              <a:ext uri="{FF2B5EF4-FFF2-40B4-BE49-F238E27FC236}">
                <a16:creationId xmlns:a16="http://schemas.microsoft.com/office/drawing/2014/main" id="{05CB291B-43DE-07BB-AD34-20CCB374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873" y="3934231"/>
            <a:ext cx="1595393" cy="159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1D648F5-A2C5-A294-3F83-373141E36AA7}"/>
              </a:ext>
            </a:extLst>
          </p:cNvPr>
          <p:cNvSpPr txBox="1"/>
          <p:nvPr/>
        </p:nvSpPr>
        <p:spPr>
          <a:xfrm>
            <a:off x="3154907" y="5477224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Alice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87D6D5-FC92-03B7-F992-B64110D7C159}"/>
              </a:ext>
            </a:extLst>
          </p:cNvPr>
          <p:cNvCxnSpPr/>
          <p:nvPr/>
        </p:nvCxnSpPr>
        <p:spPr>
          <a:xfrm flipV="1">
            <a:off x="3513551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08168C-0A18-F9BB-CEAC-24A229782285}"/>
              </a:ext>
            </a:extLst>
          </p:cNvPr>
          <p:cNvSpPr txBox="1"/>
          <p:nvPr/>
        </p:nvSpPr>
        <p:spPr>
          <a:xfrm>
            <a:off x="2863873" y="3094369"/>
            <a:ext cx="15953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Lookup(Bob)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D90EEC9-184B-B431-400A-F5D7C0E2D3CA}"/>
                  </a:ext>
                </a:extLst>
              </p:cNvPr>
              <p:cNvSpPr txBox="1"/>
              <p:nvPr/>
            </p:nvSpPr>
            <p:spPr>
              <a:xfrm>
                <a:off x="4232236" y="4053842"/>
                <a:ext cx="9206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D90EEC9-184B-B431-400A-F5D7C0E2D3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236" y="4053842"/>
                <a:ext cx="920660" cy="369332"/>
              </a:xfrm>
              <a:prstGeom prst="rect">
                <a:avLst/>
              </a:prstGeom>
              <a:blipFill>
                <a:blip r:embed="rId4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" descr="Image result for smart phone chat clipart">
            <a:hlinkClick r:id="rId5"/>
            <a:extLst>
              <a:ext uri="{FF2B5EF4-FFF2-40B4-BE49-F238E27FC236}">
                <a16:creationId xmlns:a16="http://schemas.microsoft.com/office/drawing/2014/main" id="{A73582C3-5C3F-A78E-4971-ED76B839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03" y="3830687"/>
            <a:ext cx="1963670" cy="1828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640CAB9-FA65-9125-3EB5-59329DC957BE}"/>
              </a:ext>
            </a:extLst>
          </p:cNvPr>
          <p:cNvSpPr txBox="1"/>
          <p:nvPr/>
        </p:nvSpPr>
        <p:spPr>
          <a:xfrm>
            <a:off x="9356166" y="5529624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Bob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DB0700D-D443-5C0E-9F15-0368CD0E3B5D}"/>
              </a:ext>
            </a:extLst>
          </p:cNvPr>
          <p:cNvCxnSpPr/>
          <p:nvPr/>
        </p:nvCxnSpPr>
        <p:spPr>
          <a:xfrm flipV="1">
            <a:off x="9756739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6C0BDB5-E7D6-7774-47E1-0B6A1D7A7370}"/>
              </a:ext>
            </a:extLst>
          </p:cNvPr>
          <p:cNvSpPr txBox="1"/>
          <p:nvPr/>
        </p:nvSpPr>
        <p:spPr>
          <a:xfrm>
            <a:off x="9101152" y="3115808"/>
            <a:ext cx="13111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KeyHistory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4AE7511-4FF6-808A-C53B-BA81B0596287}"/>
                  </a:ext>
                </a:extLst>
              </p:cNvPr>
              <p:cNvSpPr txBox="1"/>
              <p:nvPr/>
            </p:nvSpPr>
            <p:spPr>
              <a:xfrm>
                <a:off x="10327971" y="3784232"/>
                <a:ext cx="920660" cy="947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i="1" dirty="0" err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4AE7511-4FF6-808A-C53B-BA81B0596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7971" y="3784232"/>
                <a:ext cx="920660" cy="947695"/>
              </a:xfrm>
              <a:prstGeom prst="rect">
                <a:avLst/>
              </a:prstGeom>
              <a:blipFill>
                <a:blip r:embed="rId7"/>
                <a:stretch>
                  <a:fillRect r="-13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4140F056-6B80-28C9-EAAC-2FE2A7F0C717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41CF46-8E87-B0F4-3198-0E8BABCE5CD5}"/>
              </a:ext>
            </a:extLst>
          </p:cNvPr>
          <p:cNvSpPr/>
          <p:nvPr/>
        </p:nvSpPr>
        <p:spPr>
          <a:xfrm>
            <a:off x="4538750" y="1693676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1164E9F-8F4C-6A60-820B-3A5371260EB9}"/>
              </a:ext>
            </a:extLst>
          </p:cNvPr>
          <p:cNvSpPr/>
          <p:nvPr/>
        </p:nvSpPr>
        <p:spPr>
          <a:xfrm>
            <a:off x="8144344" y="1693676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A6981A-5055-A4C0-96E0-B2B1CEB992D9}"/>
              </a:ext>
            </a:extLst>
          </p:cNvPr>
          <p:cNvSpPr/>
          <p:nvPr/>
        </p:nvSpPr>
        <p:spPr>
          <a:xfrm>
            <a:off x="4365321" y="4941517"/>
            <a:ext cx="4277637" cy="1747381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Privacy: </a:t>
            </a:r>
            <a:r>
              <a:rPr lang="en-US" sz="2400" dirty="0"/>
              <a:t>Lookup(Bob), History (Bob) reveal nothing about other users.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*besides total number of users/updates</a:t>
            </a:r>
          </a:p>
        </p:txBody>
      </p:sp>
    </p:spTree>
    <p:extLst>
      <p:ext uri="{BB962C8B-B14F-4D97-AF65-F5344CB8AC3E}">
        <p14:creationId xmlns:p14="http://schemas.microsoft.com/office/powerpoint/2010/main" val="30261559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Usernames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CONIKS</a:t>
                </a:r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  <a:r>
                  <a:rPr lang="en-US" sz="2000" dirty="0">
                    <a:solidFill>
                      <a:prstClr val="black"/>
                    </a:solidFill>
                  </a:rPr>
                  <a:t>[MBBFF15]</a:t>
                </a:r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  <a:r>
                  <a:rPr lang="en-US" dirty="0"/>
                  <a:t>: To hide usernames, add a VRF</a:t>
                </a:r>
                <a:r>
                  <a:rPr lang="en-US" sz="2000" dirty="0"/>
                  <a:t>[MRV99]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H(Alice) = 0001</a:t>
                </a:r>
              </a:p>
              <a:p>
                <a:pPr marL="0" indent="0">
                  <a:buNone/>
                </a:pPr>
                <a:r>
                  <a:rPr lang="en-US" dirty="0"/>
                  <a:t>H(Bob) = 0100</a:t>
                </a:r>
              </a:p>
              <a:p>
                <a:pPr marL="0" indent="0">
                  <a:buNone/>
                </a:pPr>
                <a:r>
                  <a:rPr lang="en-US" dirty="0"/>
                  <a:t>H(Mallory)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3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6836B338-01B3-4FCF-BE5C-7AF0432154BD}"/>
              </a:ext>
            </a:extLst>
          </p:cNvPr>
          <p:cNvGrpSpPr/>
          <p:nvPr/>
        </p:nvGrpSpPr>
        <p:grpSpPr>
          <a:xfrm>
            <a:off x="5246487" y="2743200"/>
            <a:ext cx="5825700" cy="3445983"/>
            <a:chOff x="5200153" y="1807648"/>
            <a:chExt cx="5825700" cy="344598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ACD948B-34F5-4177-878F-8AF22793872A}"/>
                </a:ext>
              </a:extLst>
            </p:cNvPr>
            <p:cNvCxnSpPr/>
            <p:nvPr/>
          </p:nvCxnSpPr>
          <p:spPr>
            <a:xfrm flipH="1">
              <a:off x="8325308" y="2366434"/>
              <a:ext cx="808383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CA4ED19-2D8D-4145-AFCF-EF17059ACA6B}"/>
                </a:ext>
              </a:extLst>
            </p:cNvPr>
            <p:cNvSpPr/>
            <p:nvPr/>
          </p:nvSpPr>
          <p:spPr>
            <a:xfrm>
              <a:off x="9038443" y="1813880"/>
              <a:ext cx="717274" cy="6957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3D308F3-AD60-4A31-9420-40B10F11A2AF}"/>
                </a:ext>
              </a:extLst>
            </p:cNvPr>
            <p:cNvCxnSpPr>
              <a:cxnSpLocks/>
            </p:cNvCxnSpPr>
            <p:nvPr/>
          </p:nvCxnSpPr>
          <p:spPr>
            <a:xfrm>
              <a:off x="9742463" y="2275325"/>
              <a:ext cx="737981" cy="9158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3EBE5F9-A33A-414D-945A-836F612558BF}"/>
                </a:ext>
              </a:extLst>
            </p:cNvPr>
            <p:cNvSpPr/>
            <p:nvPr/>
          </p:nvSpPr>
          <p:spPr>
            <a:xfrm>
              <a:off x="7775344" y="3201189"/>
              <a:ext cx="717274" cy="6957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081079C-DC4B-457E-AFC9-2787A0D406AD}"/>
                </a:ext>
              </a:extLst>
            </p:cNvPr>
            <p:cNvCxnSpPr/>
            <p:nvPr/>
          </p:nvCxnSpPr>
          <p:spPr>
            <a:xfrm flipH="1">
              <a:off x="7138782" y="3846364"/>
              <a:ext cx="808383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2B4BBB6-1C9A-4844-8839-09222C9F3F2A}"/>
                </a:ext>
              </a:extLst>
            </p:cNvPr>
            <p:cNvCxnSpPr>
              <a:cxnSpLocks/>
            </p:cNvCxnSpPr>
            <p:nvPr/>
          </p:nvCxnSpPr>
          <p:spPr>
            <a:xfrm>
              <a:off x="8475180" y="3699934"/>
              <a:ext cx="737981" cy="9002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8A27D3-584D-4B6E-8C3C-8110E20722E8}"/>
                    </a:ext>
                  </a:extLst>
                </p:cNvPr>
                <p:cNvSpPr txBox="1"/>
                <p:nvPr/>
              </p:nvSpPr>
              <p:spPr>
                <a:xfrm>
                  <a:off x="9137906" y="1807648"/>
                  <a:ext cx="51834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𝜖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78A27D3-584D-4B6E-8C3C-8110E20722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7906" y="1807648"/>
                  <a:ext cx="518347" cy="64633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8AF38B2-1AE3-478D-B0EF-3E97566E1454}"/>
                    </a:ext>
                  </a:extLst>
                </p:cNvPr>
                <p:cNvSpPr txBox="1"/>
                <p:nvPr/>
              </p:nvSpPr>
              <p:spPr>
                <a:xfrm>
                  <a:off x="7871872" y="3230269"/>
                  <a:ext cx="52421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360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8AF38B2-1AE3-478D-B0EF-3E97566E14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1872" y="3230269"/>
                  <a:ext cx="524218" cy="64633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E06846D-CEFD-47E2-AEBA-C4EA8479EC09}"/>
                    </a:ext>
                  </a:extLst>
                </p:cNvPr>
                <p:cNvSpPr txBox="1"/>
                <p:nvPr/>
              </p:nvSpPr>
              <p:spPr>
                <a:xfrm>
                  <a:off x="6684686" y="4668856"/>
                  <a:ext cx="91440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320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E06846D-CEFD-47E2-AEBA-C4EA8479EC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4686" y="4668856"/>
                  <a:ext cx="914400" cy="5847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2FE3A130-4982-49B1-9D61-0169EBE1C768}"/>
                    </a:ext>
                  </a:extLst>
                </p:cNvPr>
                <p:cNvSpPr txBox="1"/>
                <p:nvPr/>
              </p:nvSpPr>
              <p:spPr>
                <a:xfrm>
                  <a:off x="10111453" y="3146122"/>
                  <a:ext cx="91440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320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2FE3A130-4982-49B1-9D61-0169EBE1C7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11453" y="3146122"/>
                  <a:ext cx="914400" cy="5847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77E3ADB-C707-4F2F-BB5A-B4BC263DE6CD}"/>
                    </a:ext>
                  </a:extLst>
                </p:cNvPr>
                <p:cNvSpPr txBox="1"/>
                <p:nvPr/>
              </p:nvSpPr>
              <p:spPr>
                <a:xfrm>
                  <a:off x="5200153" y="3072824"/>
                  <a:ext cx="312094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a14:m>
                  <a:r>
                    <a:rPr lang="en-US" sz="3200" b="0" dirty="0"/>
                    <a:t>H</a:t>
                  </a:r>
                  <a14:m>
                    <m:oMath xmlns:m="http://schemas.openxmlformats.org/officeDocument/2006/math"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C77E3ADB-C707-4F2F-BB5A-B4BC263DE6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0153" y="3072824"/>
                  <a:ext cx="3120940" cy="584775"/>
                </a:xfrm>
                <a:prstGeom prst="rect">
                  <a:avLst/>
                </a:prstGeom>
                <a:blipFill>
                  <a:blip r:embed="rId8"/>
                  <a:stretch>
                    <a:fillRect t="-12632" b="-357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D7858F3-08FD-45FD-BA48-E18567C50F00}"/>
                    </a:ext>
                  </a:extLst>
                </p:cNvPr>
                <p:cNvSpPr txBox="1"/>
                <p:nvPr/>
              </p:nvSpPr>
              <p:spPr>
                <a:xfrm>
                  <a:off x="5944860" y="1820191"/>
                  <a:ext cx="406510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𝑟𝑜𝑜𝑡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sz="3200" b="0" dirty="0"/>
                    <a:t>H</a:t>
                  </a:r>
                  <a14:m>
                    <m:oMath xmlns:m="http://schemas.openxmlformats.org/officeDocument/2006/math"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D7858F3-08FD-45FD-BA48-E18567C50F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4860" y="1820191"/>
                  <a:ext cx="4065105" cy="584775"/>
                </a:xfrm>
                <a:prstGeom prst="rect">
                  <a:avLst/>
                </a:prstGeom>
                <a:blipFill>
                  <a:blip r:embed="rId9"/>
                  <a:stretch>
                    <a:fillRect t="-12500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F55255B-A854-2399-DF5E-3073182C1D28}"/>
              </a:ext>
            </a:extLst>
          </p:cNvPr>
          <p:cNvGrpSpPr/>
          <p:nvPr/>
        </p:nvGrpSpPr>
        <p:grpSpPr>
          <a:xfrm>
            <a:off x="8279745" y="5429330"/>
            <a:ext cx="4145095" cy="900216"/>
            <a:chOff x="8948497" y="5431046"/>
            <a:chExt cx="4145095" cy="900216"/>
          </a:xfrm>
        </p:grpSpPr>
        <p:pic>
          <p:nvPicPr>
            <p:cNvPr id="11" name="Graphic 10" descr="Folder">
              <a:extLst>
                <a:ext uri="{FF2B5EF4-FFF2-40B4-BE49-F238E27FC236}">
                  <a16:creationId xmlns:a16="http://schemas.microsoft.com/office/drawing/2014/main" id="{00EECBC5-4C51-22A5-901F-66DB5D01AF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3263DD81-6BFD-E403-DACE-17E909BB815D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5F41B27-CD33-3EED-D96A-0A0A5839D221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66BECEF-7ACD-437C-7901-2F739B6CC347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3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58414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Usernames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CONIKS</a:t>
                </a:r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  <a:r>
                  <a:rPr lang="en-US" sz="2000" dirty="0">
                    <a:solidFill>
                      <a:prstClr val="black"/>
                    </a:solidFill>
                  </a:rPr>
                  <a:t>[MBBFF15]</a:t>
                </a:r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  <a:r>
                  <a:rPr lang="en-US" dirty="0"/>
                  <a:t>: To hide usernames, add a VRF</a:t>
                </a:r>
                <a:r>
                  <a:rPr lang="en-US" sz="2000" dirty="0"/>
                  <a:t>[MRV99]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dirty="0"/>
                  <a:t>(Alice) = 0001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dirty="0"/>
                  <a:t>(Bob) = 0100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dirty="0"/>
                  <a:t>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b="1" dirty="0">
                    <a:solidFill>
                      <a:schemeClr val="accent1"/>
                    </a:solidFill>
                  </a:rPr>
                  <a:t>VRF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𝒑𝒌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4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9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10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DFB23AA3-313F-440B-A53B-BD7440D24550}"/>
              </a:ext>
            </a:extLst>
          </p:cNvPr>
          <p:cNvSpPr/>
          <p:nvPr/>
        </p:nvSpPr>
        <p:spPr>
          <a:xfrm>
            <a:off x="1312168" y="4391692"/>
            <a:ext cx="4025923" cy="881577"/>
          </a:xfrm>
          <a:prstGeom prst="wedgeRoundRectCallout">
            <a:avLst>
              <a:gd name="adj1" fmla="val -53138"/>
              <a:gd name="adj2" fmla="val -13189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400" dirty="0"/>
              <a:t>Service provider proves </a:t>
            </a:r>
          </a:p>
          <a:p>
            <a:pPr marL="0" indent="0">
              <a:buNone/>
            </a:pPr>
            <a:r>
              <a:rPr lang="en-US" sz="2400" dirty="0"/>
              <a:t>this is computed correctly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5E0CE3-3A0E-EC20-F22E-5E9942E15970}"/>
              </a:ext>
            </a:extLst>
          </p:cNvPr>
          <p:cNvGrpSpPr/>
          <p:nvPr/>
        </p:nvGrpSpPr>
        <p:grpSpPr>
          <a:xfrm>
            <a:off x="8279745" y="5429330"/>
            <a:ext cx="4145095" cy="900216"/>
            <a:chOff x="8948497" y="5431046"/>
            <a:chExt cx="4145095" cy="900216"/>
          </a:xfrm>
        </p:grpSpPr>
        <p:pic>
          <p:nvPicPr>
            <p:cNvPr id="13" name="Graphic 12" descr="Folder">
              <a:extLst>
                <a:ext uri="{FF2B5EF4-FFF2-40B4-BE49-F238E27FC236}">
                  <a16:creationId xmlns:a16="http://schemas.microsoft.com/office/drawing/2014/main" id="{D4C48552-EEEB-EE14-C593-30D071ED3D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AA8F36BC-E640-8FD8-7690-6D7879F136C9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80C5737-E241-ACC2-A4A9-09EB5318755A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D26959B-350F-3904-9725-5E16FF3086E4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4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5093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How does Bob get Alice’s public key?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CDF8CD7-2A47-47AB-9DA8-D97FB48646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822" y="4457388"/>
            <a:ext cx="1099770" cy="1099770"/>
          </a:xfrm>
        </p:spPr>
      </p:pic>
      <p:pic>
        <p:nvPicPr>
          <p:cNvPr id="1028" name="Picture 4" descr="Image result for smart phone chat clipart">
            <a:hlinkClick r:id="rId3"/>
            <a:extLst>
              <a:ext uri="{FF2B5EF4-FFF2-40B4-BE49-F238E27FC236}">
                <a16:creationId xmlns:a16="http://schemas.microsoft.com/office/drawing/2014/main" id="{689C8B5A-8A11-448F-B71A-4D0AB9D28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63" y="2555591"/>
            <a:ext cx="2234774" cy="223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0A71C3-A5AD-44DB-84A2-6F63A4F322D4}"/>
              </a:ext>
            </a:extLst>
          </p:cNvPr>
          <p:cNvCxnSpPr>
            <a:cxnSpLocks/>
          </p:cNvCxnSpPr>
          <p:nvPr/>
        </p:nvCxnSpPr>
        <p:spPr>
          <a:xfrm>
            <a:off x="3151828" y="3493509"/>
            <a:ext cx="2409988" cy="129685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E80243D-BC26-4E90-9699-A6826D64DB78}"/>
              </a:ext>
            </a:extLst>
          </p:cNvPr>
          <p:cNvSpPr txBox="1"/>
          <p:nvPr/>
        </p:nvSpPr>
        <p:spPr>
          <a:xfrm>
            <a:off x="5141935" y="5508028"/>
            <a:ext cx="2580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Service Provider  (SP)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10E6AE-6B51-407C-A9FC-F8D733A35333}"/>
              </a:ext>
            </a:extLst>
          </p:cNvPr>
          <p:cNvSpPr txBox="1"/>
          <p:nvPr/>
        </p:nvSpPr>
        <p:spPr>
          <a:xfrm>
            <a:off x="1626599" y="5007273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Bob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4AC3A2-B6D9-4F5B-933A-D801A5F3F9FC}"/>
              </a:ext>
            </a:extLst>
          </p:cNvPr>
          <p:cNvSpPr txBox="1"/>
          <p:nvPr/>
        </p:nvSpPr>
        <p:spPr>
          <a:xfrm>
            <a:off x="10154172" y="4927541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Alice 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7A542F4-547E-46FE-8C53-7F6DCCC2FE50}"/>
              </a:ext>
            </a:extLst>
          </p:cNvPr>
          <p:cNvCxnSpPr>
            <a:cxnSpLocks/>
          </p:cNvCxnSpPr>
          <p:nvPr/>
        </p:nvCxnSpPr>
        <p:spPr>
          <a:xfrm flipV="1">
            <a:off x="6865598" y="3596185"/>
            <a:ext cx="2073686" cy="124877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7" name="Picture 2" descr="Image result for smart phone chat clipart">
            <a:hlinkClick r:id="rId5"/>
            <a:extLst>
              <a:ext uri="{FF2B5EF4-FFF2-40B4-BE49-F238E27FC236}">
                <a16:creationId xmlns:a16="http://schemas.microsoft.com/office/drawing/2014/main" id="{E17978BE-BC22-4556-85D6-8EBC76576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77" y="2359940"/>
            <a:ext cx="2339123" cy="233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Key">
            <a:extLst>
              <a:ext uri="{FF2B5EF4-FFF2-40B4-BE49-F238E27FC236}">
                <a16:creationId xmlns:a16="http://schemas.microsoft.com/office/drawing/2014/main" id="{C03B5563-56C6-4A57-8736-D63BC4E136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10295004" y="3492041"/>
            <a:ext cx="712862" cy="71286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8A8C0FE-39CA-4E63-B1DB-ADB912B57912}"/>
              </a:ext>
            </a:extLst>
          </p:cNvPr>
          <p:cNvSpPr txBox="1"/>
          <p:nvPr/>
        </p:nvSpPr>
        <p:spPr>
          <a:xfrm>
            <a:off x="11103139" y="3843806"/>
            <a:ext cx="82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Secret Key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5FE35E0-4EB4-4565-ADA0-AE8B64D14E7A}"/>
              </a:ext>
            </a:extLst>
          </p:cNvPr>
          <p:cNvCxnSpPr>
            <a:cxnSpLocks/>
          </p:cNvCxnSpPr>
          <p:nvPr/>
        </p:nvCxnSpPr>
        <p:spPr>
          <a:xfrm flipV="1">
            <a:off x="3503544" y="2645541"/>
            <a:ext cx="5798398" cy="14021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6" name="Graphic 25" descr="Key">
            <a:extLst>
              <a:ext uri="{FF2B5EF4-FFF2-40B4-BE49-F238E27FC236}">
                <a16:creationId xmlns:a16="http://schemas.microsoft.com/office/drawing/2014/main" id="{B4360449-E44B-4E99-9ADB-86CF9CA9D0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2575775" y="1785818"/>
            <a:ext cx="712862" cy="71286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2707996-00D1-47F0-92EA-BEED301D2E51}"/>
              </a:ext>
            </a:extLst>
          </p:cNvPr>
          <p:cNvSpPr txBox="1"/>
          <p:nvPr/>
        </p:nvSpPr>
        <p:spPr>
          <a:xfrm>
            <a:off x="2668879" y="2528050"/>
            <a:ext cx="834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Public Key </a:t>
            </a:r>
          </a:p>
        </p:txBody>
      </p:sp>
      <p:pic>
        <p:nvPicPr>
          <p:cNvPr id="28" name="Graphic 27" descr="Key">
            <a:extLst>
              <a:ext uri="{FF2B5EF4-FFF2-40B4-BE49-F238E27FC236}">
                <a16:creationId xmlns:a16="http://schemas.microsoft.com/office/drawing/2014/main" id="{B798A321-B4D5-4123-9EE5-7A77DAC59D4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6200000">
            <a:off x="1251374" y="3810540"/>
            <a:ext cx="712862" cy="712862"/>
          </a:xfrm>
          <a:prstGeom prst="rect">
            <a:avLst/>
          </a:prstGeom>
        </p:spPr>
      </p:pic>
      <p:pic>
        <p:nvPicPr>
          <p:cNvPr id="29" name="Graphic 28" descr="Key">
            <a:extLst>
              <a:ext uri="{FF2B5EF4-FFF2-40B4-BE49-F238E27FC236}">
                <a16:creationId xmlns:a16="http://schemas.microsoft.com/office/drawing/2014/main" id="{BA8B1399-6F71-48D6-9702-77D3E36F07F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6200000">
            <a:off x="9259794" y="1751230"/>
            <a:ext cx="712862" cy="712862"/>
          </a:xfrm>
          <a:prstGeom prst="rect">
            <a:avLst/>
          </a:prstGeom>
        </p:spPr>
      </p:pic>
      <p:pic>
        <p:nvPicPr>
          <p:cNvPr id="8" name="Graphic 7" descr="Badge Question Mark with solid fill">
            <a:extLst>
              <a:ext uri="{FF2B5EF4-FFF2-40B4-BE49-F238E27FC236}">
                <a16:creationId xmlns:a16="http://schemas.microsoft.com/office/drawing/2014/main" id="{E420A415-ADC5-4842-B381-569FF981FFB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137738" y="1672396"/>
            <a:ext cx="914400" cy="9144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9A5D1F1-EE22-4666-A57E-A52F861814EA}"/>
              </a:ext>
            </a:extLst>
          </p:cNvPr>
          <p:cNvSpPr/>
          <p:nvPr/>
        </p:nvSpPr>
        <p:spPr>
          <a:xfrm>
            <a:off x="1803434" y="6045314"/>
            <a:ext cx="8350738" cy="799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cs typeface="Calibri"/>
              </a:rPr>
              <a:t> Service Provider manages public key directory and distribution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651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Usernames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CONIKS</a:t>
                </a:r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  <a:r>
                  <a:rPr lang="en-US" sz="2000" dirty="0">
                    <a:solidFill>
                      <a:prstClr val="black"/>
                    </a:solidFill>
                  </a:rPr>
                  <a:t>[MBBFF15]</a:t>
                </a:r>
                <a:r>
                  <a:rPr lang="en-US" sz="2800" dirty="0">
                    <a:solidFill>
                      <a:prstClr val="black"/>
                    </a:solidFill>
                  </a:rPr>
                  <a:t> </a:t>
                </a:r>
                <a:r>
                  <a:rPr lang="en-US" dirty="0"/>
                  <a:t>: To hide usernames, add a VRF</a:t>
                </a:r>
                <a:r>
                  <a:rPr lang="en-US" sz="2000" dirty="0"/>
                  <a:t>[MRV99]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dirty="0"/>
                  <a:t>(Alice) = 0001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dirty="0"/>
                  <a:t>(Bob) = 0100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dirty="0"/>
                  <a:t>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dirty="0"/>
                  <a:t>(Carol) = ?</a:t>
                </a:r>
              </a:p>
              <a:p>
                <a:pPr marL="0" indent="0">
                  <a:buNone/>
                </a:pPr>
                <a:r>
                  <a:rPr lang="en-US" dirty="0"/>
                  <a:t>com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b="1" dirty="0">
                    <a:solidFill>
                      <a:schemeClr val="accent1"/>
                    </a:solidFill>
                  </a:rPr>
                  <a:t>VRF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𝒑𝒌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3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2287F2E-0F79-331A-24EF-3793D6A4A999}"/>
              </a:ext>
            </a:extLst>
          </p:cNvPr>
          <p:cNvGrpSpPr/>
          <p:nvPr/>
        </p:nvGrpSpPr>
        <p:grpSpPr>
          <a:xfrm>
            <a:off x="8279745" y="5429330"/>
            <a:ext cx="4145095" cy="900216"/>
            <a:chOff x="8948497" y="5431046"/>
            <a:chExt cx="4145095" cy="900216"/>
          </a:xfrm>
        </p:grpSpPr>
        <p:pic>
          <p:nvPicPr>
            <p:cNvPr id="5" name="Graphic 4" descr="Folder">
              <a:extLst>
                <a:ext uri="{FF2B5EF4-FFF2-40B4-BE49-F238E27FC236}">
                  <a16:creationId xmlns:a16="http://schemas.microsoft.com/office/drawing/2014/main" id="{A78B72AB-78EB-13C5-D9DB-39237FFDC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370C9E4B-C68F-BBC6-3E23-4FC44835363A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9C925B9-0EDC-8D87-BEED-87DEF6FC5042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737FDFA-D2DC-D6ED-0C24-EA1BBFDF9B28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3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E10955F2-B7FE-9C04-B249-31547218573D}"/>
              </a:ext>
            </a:extLst>
          </p:cNvPr>
          <p:cNvSpPr/>
          <p:nvPr/>
        </p:nvSpPr>
        <p:spPr>
          <a:xfrm>
            <a:off x="4217462" y="5235595"/>
            <a:ext cx="2589495" cy="5847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 if key leaks?  Rotate keys </a:t>
            </a:r>
            <a:r>
              <a:rPr lang="en-US" sz="1400" dirty="0"/>
              <a:t>[CDGGKMM22]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92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users update their keys?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(Alice) = 0001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(Bob) = 0100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(Mallory) = 1100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07420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68707C28-FBFE-9793-F126-4AC8C70F42F6}"/>
              </a:ext>
            </a:extLst>
          </p:cNvPr>
          <p:cNvGrpSpPr/>
          <p:nvPr/>
        </p:nvGrpSpPr>
        <p:grpSpPr>
          <a:xfrm>
            <a:off x="8279745" y="5429330"/>
            <a:ext cx="4145095" cy="900216"/>
            <a:chOff x="8948497" y="5431046"/>
            <a:chExt cx="4145095" cy="900216"/>
          </a:xfrm>
        </p:grpSpPr>
        <p:pic>
          <p:nvPicPr>
            <p:cNvPr id="5" name="Graphic 4" descr="Folder">
              <a:extLst>
                <a:ext uri="{FF2B5EF4-FFF2-40B4-BE49-F238E27FC236}">
                  <a16:creationId xmlns:a16="http://schemas.microsoft.com/office/drawing/2014/main" id="{5ED33804-18A0-7265-D162-B66A1A76B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1ABAD690-1D14-AB1B-74F9-BC0DA27F010F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CABFDFD-4F1F-5EFC-2C60-1671EBBEF00E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688F2BB-B751-D21E-7E78-745AE65ECF39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3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02534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users update their keys?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1"/>
                <a:ext cx="10904883" cy="52358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SEEMless</a:t>
                </a:r>
                <a:r>
                  <a:rPr lang="en-US" sz="2800" dirty="0"/>
                  <a:t> </a:t>
                </a:r>
                <a:r>
                  <a:rPr lang="en-US" sz="2000" dirty="0"/>
                  <a:t>[</a:t>
                </a:r>
                <a:r>
                  <a:rPr lang="en-US" sz="2000" b="1" i="1" dirty="0">
                    <a:solidFill>
                      <a:schemeClr val="accent1"/>
                    </a:solidFill>
                  </a:rPr>
                  <a:t>C</a:t>
                </a:r>
                <a:r>
                  <a:rPr lang="en-US" sz="2000" dirty="0"/>
                  <a:t>DGM19] </a:t>
                </a:r>
                <a:r>
                  <a:rPr lang="en-US" dirty="0"/>
                  <a:t>:   label = username||version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(Alice|</a:t>
                </a:r>
                <a:r>
                  <a:rPr lang="en-US" b="1" dirty="0">
                    <a:solidFill>
                      <a:schemeClr val="accent1"/>
                    </a:solidFill>
                  </a:rPr>
                  <a:t>v.1</a:t>
                </a:r>
                <a:r>
                  <a:rPr lang="en-US" dirty="0">
                    <a:solidFill>
                      <a:schemeClr val="tx1"/>
                    </a:solidFill>
                  </a:rPr>
                  <a:t>) = 0001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n-US" dirty="0"/>
                  <a:t>Bob|</a:t>
                </a:r>
                <a:r>
                  <a:rPr lang="en-US" b="1" dirty="0">
                    <a:solidFill>
                      <a:schemeClr val="accent1"/>
                    </a:solidFill>
                  </a:rPr>
                  <a:t>v.3</a:t>
                </a:r>
                <a:r>
                  <a:rPr lang="en-US" dirty="0">
                    <a:solidFill>
                      <a:schemeClr val="tx1"/>
                    </a:solidFill>
                  </a:rPr>
                  <a:t>) = 0100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n-US" dirty="0"/>
                  <a:t>Mallory|</a:t>
                </a:r>
                <a:r>
                  <a:rPr lang="en-US" b="1" dirty="0">
                    <a:solidFill>
                      <a:schemeClr val="accent1"/>
                    </a:solidFill>
                  </a:rPr>
                  <a:t>v.6</a:t>
                </a:r>
                <a:r>
                  <a:rPr lang="en-US" dirty="0">
                    <a:solidFill>
                      <a:schemeClr val="tx1"/>
                    </a:solidFill>
                  </a:rPr>
                  <a:t>) = 1100</a:t>
                </a:r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dirty="0"/>
                  <a:t>Tree includes all versions</a:t>
                </a:r>
              </a:p>
              <a:p>
                <a:pPr lvl="1"/>
                <a:r>
                  <a:rPr lang="en-US" dirty="0"/>
                  <a:t>Leaf includes epoch it was added 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1"/>
                <a:ext cx="10904883" cy="5235804"/>
              </a:xfrm>
              <a:blipFill>
                <a:blip r:embed="rId3"/>
                <a:stretch>
                  <a:fillRect l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B0FE6198-00EE-4D90-9D0B-465B20BC51FD}"/>
              </a:ext>
            </a:extLst>
          </p:cNvPr>
          <p:cNvGrpSpPr/>
          <p:nvPr/>
        </p:nvGrpSpPr>
        <p:grpSpPr>
          <a:xfrm>
            <a:off x="8279745" y="5429330"/>
            <a:ext cx="4145095" cy="900216"/>
            <a:chOff x="8948497" y="5431046"/>
            <a:chExt cx="4145095" cy="900216"/>
          </a:xfrm>
        </p:grpSpPr>
        <p:pic>
          <p:nvPicPr>
            <p:cNvPr id="29" name="Graphic 28" descr="Folder">
              <a:extLst>
                <a:ext uri="{FF2B5EF4-FFF2-40B4-BE49-F238E27FC236}">
                  <a16:creationId xmlns:a16="http://schemas.microsoft.com/office/drawing/2014/main" id="{587EB492-ED5A-497E-B5C0-FAE4B29FE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D0A6615-74C2-42A5-B77C-CF61DF5F342A}"/>
                </a:ext>
              </a:extLst>
            </p:cNvPr>
            <p:cNvSpPr/>
            <p:nvPr/>
          </p:nvSpPr>
          <p:spPr>
            <a:xfrm>
              <a:off x="9614007" y="5529699"/>
              <a:ext cx="34795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/>
                <a:t>H(0100|        ) 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3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299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users update their keys?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7070"/>
                <a:ext cx="10904883" cy="560092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SEEMless</a:t>
                </a:r>
                <a:r>
                  <a:rPr lang="en-US" sz="2800" dirty="0"/>
                  <a:t> </a:t>
                </a:r>
                <a:r>
                  <a:rPr lang="en-US" sz="2000" dirty="0"/>
                  <a:t>[</a:t>
                </a:r>
                <a:r>
                  <a:rPr lang="en-US" sz="2000" b="1" i="1" dirty="0">
                    <a:solidFill>
                      <a:schemeClr val="accent1"/>
                    </a:solidFill>
                  </a:rPr>
                  <a:t>C</a:t>
                </a:r>
                <a:r>
                  <a:rPr lang="en-US" sz="2000" dirty="0"/>
                  <a:t>DGM19] </a:t>
                </a:r>
                <a:r>
                  <a:rPr lang="en-US" dirty="0"/>
                  <a:t>:   label = username||version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(Alice|</a:t>
                </a:r>
                <a:r>
                  <a:rPr lang="en-US" b="1" dirty="0">
                    <a:solidFill>
                      <a:schemeClr val="accent1"/>
                    </a:solidFill>
                  </a:rPr>
                  <a:t>v.1</a:t>
                </a:r>
                <a:r>
                  <a:rPr lang="en-US" dirty="0">
                    <a:solidFill>
                      <a:schemeClr val="tx1"/>
                    </a:solidFill>
                  </a:rPr>
                  <a:t>) = 0001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n-US" dirty="0"/>
                  <a:t>Bob|</a:t>
                </a:r>
                <a:r>
                  <a:rPr lang="en-US" b="1" dirty="0">
                    <a:solidFill>
                      <a:schemeClr val="accent1"/>
                    </a:solidFill>
                  </a:rPr>
                  <a:t>v.3</a:t>
                </a:r>
                <a:r>
                  <a:rPr lang="en-US" dirty="0">
                    <a:solidFill>
                      <a:schemeClr val="tx1"/>
                    </a:solidFill>
                  </a:rPr>
                  <a:t>) = 0100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n-US" dirty="0"/>
                  <a:t>Mallory|</a:t>
                </a:r>
                <a:r>
                  <a:rPr lang="en-US" b="1" dirty="0">
                    <a:solidFill>
                      <a:schemeClr val="accent1"/>
                    </a:solidFill>
                  </a:rPr>
                  <a:t>v.6</a:t>
                </a:r>
                <a:r>
                  <a:rPr lang="en-US" dirty="0">
                    <a:solidFill>
                      <a:schemeClr val="tx1"/>
                    </a:solidFill>
                  </a:rPr>
                  <a:t>) = 1100</a:t>
                </a:r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dirty="0"/>
                  <a:t>Tree includes all versions</a:t>
                </a:r>
              </a:p>
              <a:p>
                <a:pPr lvl="1"/>
                <a:r>
                  <a:rPr lang="en-US" dirty="0"/>
                  <a:t>Leaf includes epoch it was added </a:t>
                </a:r>
              </a:p>
              <a:p>
                <a:pPr marL="0" indent="0">
                  <a:buNone/>
                </a:pPr>
                <a:r>
                  <a:rPr lang="en-US" dirty="0"/>
                  <a:t>Auditor checks: </a:t>
                </a:r>
              </a:p>
              <a:p>
                <a:pPr lvl="1"/>
                <a:r>
                  <a:rPr lang="en-US" dirty="0"/>
                  <a:t>Leaves of old tree are subset of new one</a:t>
                </a:r>
              </a:p>
              <a:p>
                <a:pPr lvl="1"/>
                <a:r>
                  <a:rPr lang="en-US" dirty="0"/>
                  <a:t>New leaves have correct epoch 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7070"/>
                <a:ext cx="10904883" cy="5600929"/>
              </a:xfrm>
              <a:blipFill>
                <a:blip r:embed="rId3"/>
                <a:stretch>
                  <a:fillRect l="-1118" b="-2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487" y="4008376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𝑟𝑜𝑜𝑡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dirty="0"/>
                  <a:t>H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194" y="275574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B0FE6198-00EE-4D90-9D0B-465B20BC51FD}"/>
              </a:ext>
            </a:extLst>
          </p:cNvPr>
          <p:cNvGrpSpPr/>
          <p:nvPr/>
        </p:nvGrpSpPr>
        <p:grpSpPr>
          <a:xfrm>
            <a:off x="8279745" y="5429330"/>
            <a:ext cx="4145095" cy="900216"/>
            <a:chOff x="8948497" y="5431046"/>
            <a:chExt cx="4145095" cy="900216"/>
          </a:xfrm>
        </p:grpSpPr>
        <p:pic>
          <p:nvPicPr>
            <p:cNvPr id="29" name="Graphic 28" descr="Folder">
              <a:extLst>
                <a:ext uri="{FF2B5EF4-FFF2-40B4-BE49-F238E27FC236}">
                  <a16:creationId xmlns:a16="http://schemas.microsoft.com/office/drawing/2014/main" id="{587EB492-ED5A-497E-B5C0-FAE4B29FE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D0A6615-74C2-42A5-B77C-CF61DF5F342A}"/>
                    </a:ext>
                  </a:extLst>
                </p:cNvPr>
                <p:cNvSpPr/>
                <p:nvPr/>
              </p:nvSpPr>
              <p:spPr>
                <a:xfrm>
                  <a:off x="9614007" y="5529699"/>
                  <a:ext cx="3479585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3600" dirty="0"/>
                    <a:t>H(0100|        |</a:t>
                  </a:r>
                  <a14:m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a14:m>
                  <a:r>
                    <a:rPr lang="en-US" sz="3600" dirty="0"/>
                    <a:t>)  </a:t>
                  </a:r>
                </a:p>
              </p:txBody>
            </p:sp>
          </mc:Choice>
          <mc:Fallback xmlns="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D0A6615-74C2-42A5-B77C-CF61DF5F342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14007" y="5529699"/>
                  <a:ext cx="3479585" cy="646331"/>
                </a:xfrm>
                <a:prstGeom prst="rect">
                  <a:avLst/>
                </a:prstGeom>
                <a:blipFill>
                  <a:blip r:embed="rId13"/>
                  <a:stretch>
                    <a:fillRect l="-5254" t="-14151" b="-3584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4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B32404D-7416-CF94-24C5-755377FD6A33}"/>
              </a:ext>
            </a:extLst>
          </p:cNvPr>
          <p:cNvSpPr/>
          <p:nvPr/>
        </p:nvSpPr>
        <p:spPr>
          <a:xfrm>
            <a:off x="5246487" y="2589189"/>
            <a:ext cx="6132478" cy="227961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Privacy: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Updates add new pseudorandom nodes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 changing nodes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 link between previous and new nodes</a:t>
            </a:r>
          </a:p>
        </p:txBody>
      </p:sp>
    </p:spTree>
    <p:extLst>
      <p:ext uri="{BB962C8B-B14F-4D97-AF65-F5344CB8AC3E}">
        <p14:creationId xmlns:p14="http://schemas.microsoft.com/office/powerpoint/2010/main" val="184125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4F31-6F3A-44C3-A525-330E7352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construction (OPTIKS</a:t>
            </a:r>
            <a:r>
              <a:rPr lang="en-US" sz="3600" dirty="0"/>
              <a:t>[L</a:t>
            </a:r>
            <a:r>
              <a:rPr lang="en-US" sz="3600" b="1" i="1" dirty="0">
                <a:solidFill>
                  <a:schemeClr val="accent1"/>
                </a:solidFill>
              </a:rPr>
              <a:t>C</a:t>
            </a:r>
            <a:r>
              <a:rPr lang="en-US" sz="3600" dirty="0"/>
              <a:t>GKM24]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60116"/>
                <a:ext cx="10904883" cy="499788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Commitment as described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Lookup(Bob): 	</a:t>
                </a:r>
                <a:endParaRPr lang="en-US" i="1" dirty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800" dirty="0"/>
                  <a:t>(Bob|</a:t>
                </a:r>
                <a:r>
                  <a:rPr lang="en-US" sz="2800" b="1" dirty="0"/>
                  <a:t>v.1</a:t>
                </a:r>
                <a:r>
                  <a:rPr lang="en-US" sz="2800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800" dirty="0"/>
                  <a:t>(Bob|</a:t>
                </a:r>
                <a:r>
                  <a:rPr lang="en-US" sz="2800" b="1" dirty="0"/>
                  <a:t>v.2</a:t>
                </a:r>
                <a:r>
                  <a:rPr lang="en-US" sz="2800" dirty="0"/>
                  <a:t>)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sz="28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800" dirty="0"/>
                  <a:t>(Bob|</a:t>
                </a:r>
                <a:r>
                  <a:rPr lang="en-US" sz="2800" b="1" dirty="0"/>
                  <a:t>v.3</a:t>
                </a:r>
                <a:r>
                  <a:rPr lang="en-US" sz="2800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sz="2800" i="1" dirty="0">
                    <a:latin typeface="Cambria Math" panose="02040503050406030204" pitchFamily="18" charset="0"/>
                  </a:rPr>
                  <a:t>, </a:t>
                </a:r>
              </a:p>
              <a:p>
                <a:pPr marL="457200" lvl="1" indent="0">
                  <a:buNone/>
                </a:pPr>
                <a:r>
                  <a:rPr lang="en-US" sz="2800" dirty="0"/>
                  <a:t>			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endParaRPr lang="en-US" sz="28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800" dirty="0"/>
                  <a:t>(Bob|</a:t>
                </a:r>
                <a:r>
                  <a:rPr lang="en-US" sz="2800" b="1" dirty="0"/>
                  <a:t>v.4</a:t>
                </a:r>
                <a:r>
                  <a:rPr lang="en-US" sz="2800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sz="2800" dirty="0"/>
              </a:p>
              <a:p>
                <a:endParaRPr lang="en-US" sz="3200" dirty="0"/>
              </a:p>
              <a:p>
                <a:pPr marL="0" indent="0">
                  <a:buNone/>
                </a:pPr>
                <a:r>
                  <a:rPr lang="en-US" sz="3000" dirty="0"/>
                  <a:t>History(Bob):</a:t>
                </a:r>
              </a:p>
              <a:p>
                <a:pPr lvl="1"/>
                <a:r>
                  <a:rPr lang="en-US" dirty="0"/>
                  <a:t>similar but with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𝑜𝑝𝑒𝑛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) for each version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F4166C-3B34-452D-96F9-8EA685A7E9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60116"/>
                <a:ext cx="10904883" cy="4997884"/>
              </a:xfrm>
              <a:blipFill>
                <a:blip r:embed="rId3"/>
                <a:stretch>
                  <a:fillRect l="-1286" t="-2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CD948B-34F5-4177-878F-8AF22793872A}"/>
              </a:ext>
            </a:extLst>
          </p:cNvPr>
          <p:cNvCxnSpPr/>
          <p:nvPr/>
        </p:nvCxnSpPr>
        <p:spPr>
          <a:xfrm flipH="1">
            <a:off x="8371642" y="330198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CA4ED19-2D8D-4145-AFCF-EF17059ACA6B}"/>
              </a:ext>
            </a:extLst>
          </p:cNvPr>
          <p:cNvSpPr/>
          <p:nvPr/>
        </p:nvSpPr>
        <p:spPr>
          <a:xfrm>
            <a:off x="9084777" y="2749432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D308F3-AD60-4A31-9420-40B10F11A2AF}"/>
              </a:ext>
            </a:extLst>
          </p:cNvPr>
          <p:cNvCxnSpPr>
            <a:cxnSpLocks/>
          </p:cNvCxnSpPr>
          <p:nvPr/>
        </p:nvCxnSpPr>
        <p:spPr>
          <a:xfrm>
            <a:off x="9788797" y="3210877"/>
            <a:ext cx="737981" cy="9158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3EBE5F9-A33A-414D-945A-836F612558BF}"/>
              </a:ext>
            </a:extLst>
          </p:cNvPr>
          <p:cNvSpPr/>
          <p:nvPr/>
        </p:nvSpPr>
        <p:spPr>
          <a:xfrm>
            <a:off x="7821678" y="4136741"/>
            <a:ext cx="717274" cy="69574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81079C-DC4B-457E-AFC9-2787A0D406AD}"/>
              </a:ext>
            </a:extLst>
          </p:cNvPr>
          <p:cNvCxnSpPr/>
          <p:nvPr/>
        </p:nvCxnSpPr>
        <p:spPr>
          <a:xfrm flipH="1">
            <a:off x="7185116" y="4781916"/>
            <a:ext cx="808383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2B4BBB6-1C9A-4844-8839-09222C9F3F2A}"/>
              </a:ext>
            </a:extLst>
          </p:cNvPr>
          <p:cNvCxnSpPr>
            <a:cxnSpLocks/>
          </p:cNvCxnSpPr>
          <p:nvPr/>
        </p:nvCxnSpPr>
        <p:spPr>
          <a:xfrm>
            <a:off x="8521514" y="4635486"/>
            <a:ext cx="737981" cy="900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/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A27D3-584D-4B6E-8C3C-8110E207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240" y="2743200"/>
                <a:ext cx="51834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/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8AF38B2-1AE3-478D-B0EF-3E97566E1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206" y="4165821"/>
                <a:ext cx="52421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/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06846D-CEFD-47E2-AEBA-C4EA8479E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20" y="5604408"/>
                <a:ext cx="91440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/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FE3A130-4982-49B1-9D61-0169EBE1C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7787" y="4081674"/>
                <a:ext cx="91440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/>
              <p:nvPr/>
            </p:nvSpPr>
            <p:spPr>
              <a:xfrm>
                <a:off x="5963837" y="4094991"/>
                <a:ext cx="31209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77E3ADB-C707-4F2F-BB5A-B4BC263DE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837" y="4094991"/>
                <a:ext cx="312094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/>
              <p:nvPr/>
            </p:nvSpPr>
            <p:spPr>
              <a:xfrm>
                <a:off x="6409871" y="2729103"/>
                <a:ext cx="406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𝑟𝑜𝑜𝑡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7858F3-08FD-45FD-BA48-E18567C50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871" y="2729103"/>
                <a:ext cx="4065105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B0FE6198-00EE-4D90-9D0B-465B20BC51FD}"/>
              </a:ext>
            </a:extLst>
          </p:cNvPr>
          <p:cNvGrpSpPr/>
          <p:nvPr/>
        </p:nvGrpSpPr>
        <p:grpSpPr>
          <a:xfrm>
            <a:off x="8279745" y="5429330"/>
            <a:ext cx="4145095" cy="900216"/>
            <a:chOff x="8948497" y="5431046"/>
            <a:chExt cx="4145095" cy="900216"/>
          </a:xfrm>
        </p:grpSpPr>
        <p:pic>
          <p:nvPicPr>
            <p:cNvPr id="29" name="Graphic 28" descr="Folder">
              <a:extLst>
                <a:ext uri="{FF2B5EF4-FFF2-40B4-BE49-F238E27FC236}">
                  <a16:creationId xmlns:a16="http://schemas.microsoft.com/office/drawing/2014/main" id="{587EB492-ED5A-497E-B5C0-FAE4B29FE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193646" y="5431046"/>
              <a:ext cx="900216" cy="900216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/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67CAA679-E7A8-4752-8308-D63C374DBC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07853" y="5693024"/>
                  <a:ext cx="623119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D0A6615-74C2-42A5-B77C-CF61DF5F342A}"/>
                    </a:ext>
                  </a:extLst>
                </p:cNvPr>
                <p:cNvSpPr/>
                <p:nvPr/>
              </p:nvSpPr>
              <p:spPr>
                <a:xfrm>
                  <a:off x="9614007" y="5529699"/>
                  <a:ext cx="3479585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3600" dirty="0"/>
                    <a:t>H(0100|        |</a:t>
                  </a:r>
                  <a14:m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a14:m>
                  <a:r>
                    <a:rPr lang="en-US" sz="3600" dirty="0"/>
                    <a:t>)  </a:t>
                  </a:r>
                </a:p>
              </p:txBody>
            </p:sp>
          </mc:Choice>
          <mc:Fallback xmlns="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D0A6615-74C2-42A5-B77C-CF61DF5F342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14007" y="5529699"/>
                  <a:ext cx="3479585" cy="646331"/>
                </a:xfrm>
                <a:prstGeom prst="rect">
                  <a:avLst/>
                </a:prstGeom>
                <a:blipFill>
                  <a:blip r:embed="rId13"/>
                  <a:stretch>
                    <a:fillRect l="-5254" t="-14151" b="-3584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/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3200" dirty="0"/>
                    <a:t>=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7E4426B3-251D-4DB6-9B74-2C362D217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497" y="5535702"/>
                  <a:ext cx="918709" cy="584775"/>
                </a:xfrm>
                <a:prstGeom prst="rect">
                  <a:avLst/>
                </a:prstGeom>
                <a:blipFill>
                  <a:blip r:embed="rId14"/>
                  <a:stretch>
                    <a:fillRect t="-12500" r="-3311" b="-34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4732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Picture 4" descr="Image result for smart phone chat clipart">
            <a:hlinkClick r:id="rId2"/>
            <a:extLst>
              <a:ext uri="{FF2B5EF4-FFF2-40B4-BE49-F238E27FC236}">
                <a16:creationId xmlns:a16="http://schemas.microsoft.com/office/drawing/2014/main" id="{05CB291B-43DE-07BB-AD34-20CCB374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4" y="3837368"/>
            <a:ext cx="1169508" cy="116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87D6D5-FC92-03B7-F992-B64110D7C159}"/>
              </a:ext>
            </a:extLst>
          </p:cNvPr>
          <p:cNvCxnSpPr/>
          <p:nvPr/>
        </p:nvCxnSpPr>
        <p:spPr>
          <a:xfrm flipV="1">
            <a:off x="3513551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08168C-0A18-F9BB-CEAC-24A229782285}"/>
              </a:ext>
            </a:extLst>
          </p:cNvPr>
          <p:cNvSpPr txBox="1"/>
          <p:nvPr/>
        </p:nvSpPr>
        <p:spPr>
          <a:xfrm>
            <a:off x="2863873" y="3094369"/>
            <a:ext cx="15953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Lookup(Bob)</a:t>
            </a:r>
          </a:p>
        </p:txBody>
      </p:sp>
      <p:pic>
        <p:nvPicPr>
          <p:cNvPr id="23" name="Picture 2" descr="Image result for smart phone chat clipart">
            <a:hlinkClick r:id="rId4"/>
            <a:extLst>
              <a:ext uri="{FF2B5EF4-FFF2-40B4-BE49-F238E27FC236}">
                <a16:creationId xmlns:a16="http://schemas.microsoft.com/office/drawing/2014/main" id="{A73582C3-5C3F-A78E-4971-ED76B839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50" y="3759131"/>
            <a:ext cx="1255742" cy="116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DB0700D-D443-5C0E-9F15-0368CD0E3B5D}"/>
              </a:ext>
            </a:extLst>
          </p:cNvPr>
          <p:cNvCxnSpPr/>
          <p:nvPr/>
        </p:nvCxnSpPr>
        <p:spPr>
          <a:xfrm flipV="1">
            <a:off x="8692027" y="231956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6C0BDB5-E7D6-7774-47E1-0B6A1D7A7370}"/>
              </a:ext>
            </a:extLst>
          </p:cNvPr>
          <p:cNvSpPr txBox="1"/>
          <p:nvPr/>
        </p:nvSpPr>
        <p:spPr>
          <a:xfrm>
            <a:off x="7684718" y="3015227"/>
            <a:ext cx="18257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KeyHistory</a:t>
            </a:r>
            <a:r>
              <a:rPr lang="en-US" dirty="0"/>
              <a:t>(Bob)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140F056-6B80-28C9-EAAC-2FE2A7F0C717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41CF46-8E87-B0F4-3198-0E8BABCE5CD5}"/>
              </a:ext>
            </a:extLst>
          </p:cNvPr>
          <p:cNvSpPr/>
          <p:nvPr/>
        </p:nvSpPr>
        <p:spPr>
          <a:xfrm>
            <a:off x="4323352" y="1734463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1164E9F-8F4C-6A60-820B-3A5371260EB9}"/>
              </a:ext>
            </a:extLst>
          </p:cNvPr>
          <p:cNvSpPr/>
          <p:nvPr/>
        </p:nvSpPr>
        <p:spPr>
          <a:xfrm>
            <a:off x="7158611" y="1755011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/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v.1</a:t>
                </a:r>
                <a:r>
                  <a:rPr lang="en-US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v.2</a:t>
                </a:r>
                <a:r>
                  <a:rPr lang="en-US" dirty="0"/>
                  <a:t>)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v.3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v.4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blipFill>
                <a:blip r:embed="rId6"/>
                <a:stretch>
                  <a:fillRect t="-2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87536A3-83CE-0D6F-B03E-4B8644742B58}"/>
              </a:ext>
            </a:extLst>
          </p:cNvPr>
          <p:cNvSpPr/>
          <p:nvPr/>
        </p:nvSpPr>
        <p:spPr>
          <a:xfrm>
            <a:off x="3012088" y="5877448"/>
            <a:ext cx="1447172" cy="360513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4E021763-8059-06C2-7BD4-05B96AA5FFCF}"/>
              </a:ext>
            </a:extLst>
          </p:cNvPr>
          <p:cNvSpPr/>
          <p:nvPr/>
        </p:nvSpPr>
        <p:spPr>
          <a:xfrm>
            <a:off x="5285983" y="4853837"/>
            <a:ext cx="1114817" cy="594986"/>
          </a:xfrm>
          <a:prstGeom prst="wedgeRectCallout">
            <a:avLst>
              <a:gd name="adj1" fmla="val -57540"/>
              <a:gd name="adj2" fmla="val 8421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Stale version?</a:t>
            </a:r>
          </a:p>
        </p:txBody>
      </p:sp>
    </p:spTree>
    <p:extLst>
      <p:ext uri="{BB962C8B-B14F-4D97-AF65-F5344CB8AC3E}">
        <p14:creationId xmlns:p14="http://schemas.microsoft.com/office/powerpoint/2010/main" val="176196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Picture 4" descr="Image result for smart phone chat clipart">
            <a:hlinkClick r:id="rId2"/>
            <a:extLst>
              <a:ext uri="{FF2B5EF4-FFF2-40B4-BE49-F238E27FC236}">
                <a16:creationId xmlns:a16="http://schemas.microsoft.com/office/drawing/2014/main" id="{05CB291B-43DE-07BB-AD34-20CCB374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4" y="3837368"/>
            <a:ext cx="1169508" cy="116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87D6D5-FC92-03B7-F992-B64110D7C159}"/>
              </a:ext>
            </a:extLst>
          </p:cNvPr>
          <p:cNvCxnSpPr/>
          <p:nvPr/>
        </p:nvCxnSpPr>
        <p:spPr>
          <a:xfrm flipV="1">
            <a:off x="3513551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08168C-0A18-F9BB-CEAC-24A229782285}"/>
              </a:ext>
            </a:extLst>
          </p:cNvPr>
          <p:cNvSpPr txBox="1"/>
          <p:nvPr/>
        </p:nvSpPr>
        <p:spPr>
          <a:xfrm>
            <a:off x="2863873" y="3094369"/>
            <a:ext cx="15953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Lookup(Bob)</a:t>
            </a:r>
          </a:p>
        </p:txBody>
      </p:sp>
      <p:pic>
        <p:nvPicPr>
          <p:cNvPr id="23" name="Picture 2" descr="Image result for smart phone chat clipart">
            <a:hlinkClick r:id="rId4"/>
            <a:extLst>
              <a:ext uri="{FF2B5EF4-FFF2-40B4-BE49-F238E27FC236}">
                <a16:creationId xmlns:a16="http://schemas.microsoft.com/office/drawing/2014/main" id="{A73582C3-5C3F-A78E-4971-ED76B839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50" y="3759131"/>
            <a:ext cx="1255742" cy="116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DB0700D-D443-5C0E-9F15-0368CD0E3B5D}"/>
              </a:ext>
            </a:extLst>
          </p:cNvPr>
          <p:cNvCxnSpPr/>
          <p:nvPr/>
        </p:nvCxnSpPr>
        <p:spPr>
          <a:xfrm flipV="1">
            <a:off x="8692027" y="231956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6C0BDB5-E7D6-7774-47E1-0B6A1D7A7370}"/>
              </a:ext>
            </a:extLst>
          </p:cNvPr>
          <p:cNvSpPr txBox="1"/>
          <p:nvPr/>
        </p:nvSpPr>
        <p:spPr>
          <a:xfrm>
            <a:off x="7684718" y="3015227"/>
            <a:ext cx="18257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KeyHistory</a:t>
            </a:r>
            <a:r>
              <a:rPr lang="en-US" dirty="0"/>
              <a:t>(Bob)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140F056-6B80-28C9-EAAC-2FE2A7F0C717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41CF46-8E87-B0F4-3198-0E8BABCE5CD5}"/>
              </a:ext>
            </a:extLst>
          </p:cNvPr>
          <p:cNvSpPr/>
          <p:nvPr/>
        </p:nvSpPr>
        <p:spPr>
          <a:xfrm>
            <a:off x="4323352" y="1734463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1164E9F-8F4C-6A60-820B-3A5371260EB9}"/>
              </a:ext>
            </a:extLst>
          </p:cNvPr>
          <p:cNvSpPr/>
          <p:nvPr/>
        </p:nvSpPr>
        <p:spPr>
          <a:xfrm>
            <a:off x="7158611" y="1755011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07C3A1-498C-782D-8C4F-1F70F88932D1}"/>
                  </a:ext>
                </a:extLst>
              </p:cNvPr>
              <p:cNvSpPr txBox="1"/>
              <p:nvPr/>
            </p:nvSpPr>
            <p:spPr>
              <a:xfrm>
                <a:off x="6584515" y="5006876"/>
                <a:ext cx="609704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/>
                  <a:t>(Bob|</a:t>
                </a:r>
                <a:r>
                  <a:rPr lang="en-US" sz="1800" b="1" dirty="0"/>
                  <a:t>v.1</a:t>
                </a:r>
                <a:r>
                  <a:rPr lang="en-US" sz="1800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/>
                  <a:t>(Bob|</a:t>
                </a:r>
                <a:r>
                  <a:rPr lang="en-US" sz="1800" b="1" dirty="0"/>
                  <a:t>v.2</a:t>
                </a:r>
                <a:r>
                  <a:rPr lang="en-US" sz="1800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07C3A1-498C-782D-8C4F-1F70F8893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515" y="5006876"/>
                <a:ext cx="6097044" cy="646331"/>
              </a:xfrm>
              <a:prstGeom prst="rect">
                <a:avLst/>
              </a:prstGeom>
              <a:blipFill>
                <a:blip r:embed="rId6"/>
                <a:stretch>
                  <a:fillRect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/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v.1</a:t>
                </a:r>
                <a:r>
                  <a:rPr lang="en-US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v.2</a:t>
                </a:r>
                <a:r>
                  <a:rPr lang="en-US" dirty="0"/>
                  <a:t>)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v.3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v.4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blipFill>
                <a:blip r:embed="rId7"/>
                <a:stretch>
                  <a:fillRect t="-2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F40E9E17-13C4-0589-A5B5-4E2DB9ED3C22}"/>
              </a:ext>
            </a:extLst>
          </p:cNvPr>
          <p:cNvSpPr/>
          <p:nvPr/>
        </p:nvSpPr>
        <p:spPr>
          <a:xfrm>
            <a:off x="8937321" y="5396424"/>
            <a:ext cx="1365337" cy="256784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9DF2A1-3EF6-6121-D860-F555F78CD63F}"/>
              </a:ext>
            </a:extLst>
          </p:cNvPr>
          <p:cNvSpPr/>
          <p:nvPr/>
        </p:nvSpPr>
        <p:spPr>
          <a:xfrm>
            <a:off x="3055930" y="5365377"/>
            <a:ext cx="864718" cy="28783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1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15" grpId="1" animBg="1"/>
      <p:bldP spid="17" grpId="0" animBg="1"/>
      <p:bldP spid="17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Picture 4" descr="Image result for smart phone chat clipart">
            <a:hlinkClick r:id="rId2"/>
            <a:extLst>
              <a:ext uri="{FF2B5EF4-FFF2-40B4-BE49-F238E27FC236}">
                <a16:creationId xmlns:a16="http://schemas.microsoft.com/office/drawing/2014/main" id="{05CB291B-43DE-07BB-AD34-20CCB374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4" y="3837368"/>
            <a:ext cx="1169508" cy="116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87D6D5-FC92-03B7-F992-B64110D7C159}"/>
              </a:ext>
            </a:extLst>
          </p:cNvPr>
          <p:cNvCxnSpPr/>
          <p:nvPr/>
        </p:nvCxnSpPr>
        <p:spPr>
          <a:xfrm flipV="1">
            <a:off x="3513551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08168C-0A18-F9BB-CEAC-24A229782285}"/>
              </a:ext>
            </a:extLst>
          </p:cNvPr>
          <p:cNvSpPr txBox="1"/>
          <p:nvPr/>
        </p:nvSpPr>
        <p:spPr>
          <a:xfrm>
            <a:off x="2863873" y="3094369"/>
            <a:ext cx="15953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Lookup(Bob)</a:t>
            </a:r>
          </a:p>
        </p:txBody>
      </p:sp>
      <p:pic>
        <p:nvPicPr>
          <p:cNvPr id="23" name="Picture 2" descr="Image result for smart phone chat clipart">
            <a:hlinkClick r:id="rId4"/>
            <a:extLst>
              <a:ext uri="{FF2B5EF4-FFF2-40B4-BE49-F238E27FC236}">
                <a16:creationId xmlns:a16="http://schemas.microsoft.com/office/drawing/2014/main" id="{A73582C3-5C3F-A78E-4971-ED76B839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50" y="3759131"/>
            <a:ext cx="1255742" cy="116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DB0700D-D443-5C0E-9F15-0368CD0E3B5D}"/>
              </a:ext>
            </a:extLst>
          </p:cNvPr>
          <p:cNvCxnSpPr/>
          <p:nvPr/>
        </p:nvCxnSpPr>
        <p:spPr>
          <a:xfrm flipV="1">
            <a:off x="8692027" y="231956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6C0BDB5-E7D6-7774-47E1-0B6A1D7A7370}"/>
              </a:ext>
            </a:extLst>
          </p:cNvPr>
          <p:cNvSpPr txBox="1"/>
          <p:nvPr/>
        </p:nvSpPr>
        <p:spPr>
          <a:xfrm>
            <a:off x="7684718" y="3015227"/>
            <a:ext cx="18257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KeyHistory</a:t>
            </a:r>
            <a:r>
              <a:rPr lang="en-US" dirty="0"/>
              <a:t>(Bob)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140F056-6B80-28C9-EAAC-2FE2A7F0C717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41CF46-8E87-B0F4-3198-0E8BABCE5CD5}"/>
              </a:ext>
            </a:extLst>
          </p:cNvPr>
          <p:cNvSpPr/>
          <p:nvPr/>
        </p:nvSpPr>
        <p:spPr>
          <a:xfrm>
            <a:off x="4323352" y="1734463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1164E9F-8F4C-6A60-820B-3A5371260EB9}"/>
              </a:ext>
            </a:extLst>
          </p:cNvPr>
          <p:cNvSpPr/>
          <p:nvPr/>
        </p:nvSpPr>
        <p:spPr>
          <a:xfrm>
            <a:off x="7158611" y="1755011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07C3A1-498C-782D-8C4F-1F70F88932D1}"/>
                  </a:ext>
                </a:extLst>
              </p:cNvPr>
              <p:cNvSpPr txBox="1"/>
              <p:nvPr/>
            </p:nvSpPr>
            <p:spPr>
              <a:xfrm>
                <a:off x="6584515" y="5006876"/>
                <a:ext cx="6097044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/>
                  <a:t>(Bob|</a:t>
                </a:r>
                <a:r>
                  <a:rPr lang="en-US" sz="1800" b="1" dirty="0"/>
                  <a:t>v.1</a:t>
                </a:r>
                <a:r>
                  <a:rPr lang="en-US" sz="1800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/>
                  <a:t>(Bob|</a:t>
                </a:r>
                <a:r>
                  <a:rPr lang="en-US" sz="1800" b="1" dirty="0"/>
                  <a:t>v.2</a:t>
                </a:r>
                <a:r>
                  <a:rPr lang="en-US" sz="1800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v.3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07C3A1-498C-782D-8C4F-1F70F8893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515" y="5006876"/>
                <a:ext cx="6097044" cy="923330"/>
              </a:xfrm>
              <a:prstGeom prst="rect">
                <a:avLst/>
              </a:prstGeom>
              <a:blipFill>
                <a:blip r:embed="rId6"/>
                <a:stretch>
                  <a:fillRect t="-2632" b="-9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/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v.1</a:t>
                </a:r>
                <a:r>
                  <a:rPr lang="en-US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v.2</a:t>
                </a:r>
                <a:r>
                  <a:rPr lang="en-US" dirty="0"/>
                  <a:t>)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v.3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v.4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blipFill>
                <a:blip r:embed="rId7"/>
                <a:stretch>
                  <a:fillRect t="-2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C349C71E-470A-7D04-F602-0DBCD9DD65AD}"/>
              </a:ext>
            </a:extLst>
          </p:cNvPr>
          <p:cNvSpPr/>
          <p:nvPr/>
        </p:nvSpPr>
        <p:spPr>
          <a:xfrm>
            <a:off x="8918742" y="5654165"/>
            <a:ext cx="1365337" cy="256784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F8F93F-D882-B360-05D8-D14D2293F273}"/>
              </a:ext>
            </a:extLst>
          </p:cNvPr>
          <p:cNvSpPr/>
          <p:nvPr/>
        </p:nvSpPr>
        <p:spPr>
          <a:xfrm>
            <a:off x="3037351" y="5623118"/>
            <a:ext cx="864718" cy="28783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0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5130F8-EFB4-45FB-8C37-7974A91FCF7F}"/>
              </a:ext>
            </a:extLst>
          </p:cNvPr>
          <p:cNvCxnSpPr>
            <a:cxnSpLocks/>
          </p:cNvCxnSpPr>
          <p:nvPr/>
        </p:nvCxnSpPr>
        <p:spPr>
          <a:xfrm>
            <a:off x="664234" y="2306188"/>
            <a:ext cx="10992307" cy="1337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Picture 4" descr="Image result for smart phone chat clipart">
            <a:hlinkClick r:id="rId2"/>
            <a:extLst>
              <a:ext uri="{FF2B5EF4-FFF2-40B4-BE49-F238E27FC236}">
                <a16:creationId xmlns:a16="http://schemas.microsoft.com/office/drawing/2014/main" id="{05CB291B-43DE-07BB-AD34-20CCB374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4" y="3837368"/>
            <a:ext cx="1169508" cy="116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87D6D5-FC92-03B7-F992-B64110D7C159}"/>
              </a:ext>
            </a:extLst>
          </p:cNvPr>
          <p:cNvCxnSpPr/>
          <p:nvPr/>
        </p:nvCxnSpPr>
        <p:spPr>
          <a:xfrm flipV="1">
            <a:off x="3513551" y="240711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08168C-0A18-F9BB-CEAC-24A229782285}"/>
              </a:ext>
            </a:extLst>
          </p:cNvPr>
          <p:cNvSpPr txBox="1"/>
          <p:nvPr/>
        </p:nvSpPr>
        <p:spPr>
          <a:xfrm>
            <a:off x="2863873" y="3094369"/>
            <a:ext cx="15953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Lookup(Bob)</a:t>
            </a:r>
          </a:p>
        </p:txBody>
      </p:sp>
      <p:pic>
        <p:nvPicPr>
          <p:cNvPr id="23" name="Picture 2" descr="Image result for smart phone chat clipart">
            <a:hlinkClick r:id="rId4"/>
            <a:extLst>
              <a:ext uri="{FF2B5EF4-FFF2-40B4-BE49-F238E27FC236}">
                <a16:creationId xmlns:a16="http://schemas.microsoft.com/office/drawing/2014/main" id="{A73582C3-5C3F-A78E-4971-ED76B8397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50" y="3759131"/>
            <a:ext cx="1255742" cy="116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DB0700D-D443-5C0E-9F15-0368CD0E3B5D}"/>
              </a:ext>
            </a:extLst>
          </p:cNvPr>
          <p:cNvCxnSpPr/>
          <p:nvPr/>
        </p:nvCxnSpPr>
        <p:spPr>
          <a:xfrm flipV="1">
            <a:off x="8692027" y="2319562"/>
            <a:ext cx="0" cy="14261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6C0BDB5-E7D6-7774-47E1-0B6A1D7A7370}"/>
              </a:ext>
            </a:extLst>
          </p:cNvPr>
          <p:cNvSpPr txBox="1"/>
          <p:nvPr/>
        </p:nvSpPr>
        <p:spPr>
          <a:xfrm>
            <a:off x="7684718" y="3015227"/>
            <a:ext cx="18257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KeyHistory</a:t>
            </a:r>
            <a:r>
              <a:rPr lang="en-US" dirty="0"/>
              <a:t>(Bob)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140F056-6B80-28C9-EAAC-2FE2A7F0C717}"/>
              </a:ext>
            </a:extLst>
          </p:cNvPr>
          <p:cNvSpPr/>
          <p:nvPr/>
        </p:nvSpPr>
        <p:spPr>
          <a:xfrm>
            <a:off x="1342154" y="1677040"/>
            <a:ext cx="1294792" cy="5279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41CF46-8E87-B0F4-3198-0E8BABCE5CD5}"/>
              </a:ext>
            </a:extLst>
          </p:cNvPr>
          <p:cNvSpPr/>
          <p:nvPr/>
        </p:nvSpPr>
        <p:spPr>
          <a:xfrm>
            <a:off x="4323352" y="1734463"/>
            <a:ext cx="1294792" cy="527950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1164E9F-8F4C-6A60-820B-3A5371260EB9}"/>
              </a:ext>
            </a:extLst>
          </p:cNvPr>
          <p:cNvSpPr/>
          <p:nvPr/>
        </p:nvSpPr>
        <p:spPr>
          <a:xfrm>
            <a:off x="7158611" y="1755011"/>
            <a:ext cx="1294792" cy="52795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07C3A1-498C-782D-8C4F-1F70F88932D1}"/>
                  </a:ext>
                </a:extLst>
              </p:cNvPr>
              <p:cNvSpPr txBox="1"/>
              <p:nvPr/>
            </p:nvSpPr>
            <p:spPr>
              <a:xfrm>
                <a:off x="6584515" y="5006876"/>
                <a:ext cx="6097044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/>
                  <a:t>(Bob|</a:t>
                </a:r>
                <a:r>
                  <a:rPr lang="en-US" sz="1800" b="1" dirty="0"/>
                  <a:t>v.1</a:t>
                </a:r>
                <a:r>
                  <a:rPr lang="en-US" sz="1800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/>
                  <a:t>(Bob|</a:t>
                </a:r>
                <a:r>
                  <a:rPr lang="en-US" sz="1800" b="1" dirty="0"/>
                  <a:t>v.2</a:t>
                </a:r>
                <a:r>
                  <a:rPr lang="en-US" sz="1800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v.3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v.4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07C3A1-498C-782D-8C4F-1F70F8893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515" y="5006876"/>
                <a:ext cx="6097044" cy="1477328"/>
              </a:xfrm>
              <a:prstGeom prst="rect">
                <a:avLst/>
              </a:prstGeom>
              <a:blipFill>
                <a:blip r:embed="rId6"/>
                <a:stretch>
                  <a:fillRect t="-1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/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v.1</a:t>
                </a:r>
                <a:r>
                  <a:rPr lang="en-US" dirty="0"/>
                  <a:t>)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v.2</a:t>
                </a:r>
                <a:r>
                  <a:rPr lang="en-US" dirty="0"/>
                  <a:t>)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v.3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𝑜𝑝𝑒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(Bob|</a:t>
                </a:r>
                <a:r>
                  <a:rPr lang="en-US" b="1" dirty="0"/>
                  <a:t>v.4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𝑉𝑅𝐹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𝑚𝑒𝑚𝑏𝑒𝑟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70F70B-CCA7-83F3-A3C2-C62FF1145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70" y="4995771"/>
                <a:ext cx="6097044" cy="1508105"/>
              </a:xfrm>
              <a:prstGeom prst="rect">
                <a:avLst/>
              </a:prstGeom>
              <a:blipFill>
                <a:blip r:embed="rId7"/>
                <a:stretch>
                  <a:fillRect t="-2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1555CF0D-414B-3CB3-F34D-3847BB7FF393}"/>
              </a:ext>
            </a:extLst>
          </p:cNvPr>
          <p:cNvSpPr/>
          <p:nvPr/>
        </p:nvSpPr>
        <p:spPr>
          <a:xfrm>
            <a:off x="8918532" y="5642507"/>
            <a:ext cx="876821" cy="256783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F3F97A-EDD9-83C0-4E42-9100539C0314}"/>
              </a:ext>
            </a:extLst>
          </p:cNvPr>
          <p:cNvSpPr/>
          <p:nvPr/>
        </p:nvSpPr>
        <p:spPr>
          <a:xfrm>
            <a:off x="3037141" y="5611460"/>
            <a:ext cx="864718" cy="28783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3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C8D5-EB68-1CBE-46DE-06820680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Transparency: Instantiating the BB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0EE45-B9F7-4E1E-0F4C-3C3462970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BB must be consistently viewed by all users</a:t>
            </a:r>
          </a:p>
          <a:p>
            <a:r>
              <a:rPr lang="en-US" dirty="0"/>
              <a:t>Some alternatives: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</a:t>
            </a:r>
          </a:p>
          <a:p>
            <a:pPr lvl="1"/>
            <a:r>
              <a:rPr lang="en-US" dirty="0"/>
              <a:t>Blockchain</a:t>
            </a:r>
          </a:p>
          <a:p>
            <a:pPr lvl="1"/>
            <a:r>
              <a:rPr lang="en-US" dirty="0"/>
              <a:t>Trusted hardware (e.g. Nimble</a:t>
            </a:r>
            <a:r>
              <a:rPr lang="en-US" sz="1800" dirty="0"/>
              <a:t>[ABCJLSS23]</a:t>
            </a:r>
            <a:r>
              <a:rPr lang="en-US" dirty="0"/>
              <a:t>)</a:t>
            </a:r>
          </a:p>
          <a:p>
            <a:r>
              <a:rPr lang="en-US" dirty="0"/>
              <a:t>Can we remove the BB?</a:t>
            </a:r>
          </a:p>
          <a:p>
            <a:pPr lvl="1"/>
            <a:r>
              <a:rPr lang="en-US" dirty="0"/>
              <a:t>OOB band gossip among users/their representatives (CONIKS</a:t>
            </a:r>
            <a:r>
              <a:rPr lang="en-US" sz="1800" dirty="0"/>
              <a:t>[MBBFF15]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Open problem: Can we use an in-band gossip? </a:t>
            </a:r>
          </a:p>
          <a:p>
            <a:pPr lvl="2"/>
            <a:r>
              <a:rPr lang="en-US" dirty="0"/>
              <a:t>First suggested in [YGHZS22]</a:t>
            </a:r>
          </a:p>
        </p:txBody>
      </p:sp>
    </p:spTree>
    <p:extLst>
      <p:ext uri="{BB962C8B-B14F-4D97-AF65-F5344CB8AC3E}">
        <p14:creationId xmlns:p14="http://schemas.microsoft.com/office/powerpoint/2010/main" val="265489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Image result for smart phone chat clipart">
            <a:hlinkClick r:id="rId2"/>
            <a:extLst>
              <a:ext uri="{FF2B5EF4-FFF2-40B4-BE49-F238E27FC236}">
                <a16:creationId xmlns:a16="http://schemas.microsoft.com/office/drawing/2014/main" id="{E17978BE-BC22-4556-85D6-8EBC76576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77" y="2359940"/>
            <a:ext cx="2339123" cy="233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Undetectable Man-in-the-Middle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CDF8CD7-2A47-47AB-9DA8-D97FB48646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822" y="4457388"/>
            <a:ext cx="1099770" cy="1099770"/>
          </a:xfrm>
        </p:spPr>
      </p:pic>
      <p:pic>
        <p:nvPicPr>
          <p:cNvPr id="1028" name="Picture 4" descr="Image result for smart phone chat clipart">
            <a:hlinkClick r:id="rId5"/>
            <a:extLst>
              <a:ext uri="{FF2B5EF4-FFF2-40B4-BE49-F238E27FC236}">
                <a16:creationId xmlns:a16="http://schemas.microsoft.com/office/drawing/2014/main" id="{689C8B5A-8A11-448F-B71A-4D0AB9D28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63" y="2555591"/>
            <a:ext cx="2234774" cy="223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0A71C3-A5AD-44DB-84A2-6F63A4F322D4}"/>
              </a:ext>
            </a:extLst>
          </p:cNvPr>
          <p:cNvCxnSpPr>
            <a:cxnSpLocks/>
          </p:cNvCxnSpPr>
          <p:nvPr/>
        </p:nvCxnSpPr>
        <p:spPr>
          <a:xfrm>
            <a:off x="3151828" y="3493509"/>
            <a:ext cx="2409988" cy="129685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310E6AE-6B51-407C-A9FC-F8D733A35333}"/>
              </a:ext>
            </a:extLst>
          </p:cNvPr>
          <p:cNvSpPr txBox="1"/>
          <p:nvPr/>
        </p:nvSpPr>
        <p:spPr>
          <a:xfrm>
            <a:off x="1626599" y="5007273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Bob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4AC3A2-B6D9-4F5B-933A-D801A5F3F9FC}"/>
              </a:ext>
            </a:extLst>
          </p:cNvPr>
          <p:cNvSpPr txBox="1"/>
          <p:nvPr/>
        </p:nvSpPr>
        <p:spPr>
          <a:xfrm>
            <a:off x="10154172" y="4927541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Alice 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7A542F4-547E-46FE-8C53-7F6DCCC2FE50}"/>
              </a:ext>
            </a:extLst>
          </p:cNvPr>
          <p:cNvCxnSpPr>
            <a:cxnSpLocks/>
          </p:cNvCxnSpPr>
          <p:nvPr/>
        </p:nvCxnSpPr>
        <p:spPr>
          <a:xfrm flipV="1">
            <a:off x="6865598" y="3596185"/>
            <a:ext cx="2073686" cy="124877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3" name="Graphic 12" descr="Key">
            <a:extLst>
              <a:ext uri="{FF2B5EF4-FFF2-40B4-BE49-F238E27FC236}">
                <a16:creationId xmlns:a16="http://schemas.microsoft.com/office/drawing/2014/main" id="{C03B5563-56C6-4A57-8736-D63BC4E136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10295004" y="3492041"/>
            <a:ext cx="712862" cy="71286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8A8C0FE-39CA-4E63-B1DB-ADB912B57912}"/>
              </a:ext>
            </a:extLst>
          </p:cNvPr>
          <p:cNvSpPr txBox="1"/>
          <p:nvPr/>
        </p:nvSpPr>
        <p:spPr>
          <a:xfrm>
            <a:off x="11103139" y="3843806"/>
            <a:ext cx="82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Secret Key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5FE35E0-4EB4-4565-ADA0-AE8B64D14E7A}"/>
              </a:ext>
            </a:extLst>
          </p:cNvPr>
          <p:cNvCxnSpPr>
            <a:cxnSpLocks/>
          </p:cNvCxnSpPr>
          <p:nvPr/>
        </p:nvCxnSpPr>
        <p:spPr>
          <a:xfrm flipV="1">
            <a:off x="3503544" y="2645541"/>
            <a:ext cx="5798398" cy="14021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6" name="Graphic 25" descr="Key">
            <a:extLst>
              <a:ext uri="{FF2B5EF4-FFF2-40B4-BE49-F238E27FC236}">
                <a16:creationId xmlns:a16="http://schemas.microsoft.com/office/drawing/2014/main" id="{B4360449-E44B-4E99-9ADB-86CF9CA9D0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2575775" y="1785818"/>
            <a:ext cx="712862" cy="71286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2707996-00D1-47F0-92EA-BEED301D2E51}"/>
              </a:ext>
            </a:extLst>
          </p:cNvPr>
          <p:cNvSpPr txBox="1"/>
          <p:nvPr/>
        </p:nvSpPr>
        <p:spPr>
          <a:xfrm>
            <a:off x="2668879" y="2528050"/>
            <a:ext cx="834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Public Key </a:t>
            </a:r>
          </a:p>
        </p:txBody>
      </p:sp>
      <p:pic>
        <p:nvPicPr>
          <p:cNvPr id="28" name="Graphic 27" descr="Key">
            <a:extLst>
              <a:ext uri="{FF2B5EF4-FFF2-40B4-BE49-F238E27FC236}">
                <a16:creationId xmlns:a16="http://schemas.microsoft.com/office/drawing/2014/main" id="{B798A321-B4D5-4123-9EE5-7A77DAC59D4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6200000">
            <a:off x="1251374" y="3810540"/>
            <a:ext cx="712862" cy="712862"/>
          </a:xfrm>
          <a:prstGeom prst="rect">
            <a:avLst/>
          </a:prstGeom>
        </p:spPr>
      </p:pic>
      <p:pic>
        <p:nvPicPr>
          <p:cNvPr id="29" name="Graphic 28" descr="Key">
            <a:extLst>
              <a:ext uri="{FF2B5EF4-FFF2-40B4-BE49-F238E27FC236}">
                <a16:creationId xmlns:a16="http://schemas.microsoft.com/office/drawing/2014/main" id="{BA8B1399-6F71-48D6-9702-77D3E36F07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9259794" y="1751230"/>
            <a:ext cx="712862" cy="712862"/>
          </a:xfrm>
          <a:prstGeom prst="rect">
            <a:avLst/>
          </a:prstGeom>
        </p:spPr>
      </p:pic>
      <p:pic>
        <p:nvPicPr>
          <p:cNvPr id="22" name="Graphic 21" descr="Key">
            <a:extLst>
              <a:ext uri="{FF2B5EF4-FFF2-40B4-BE49-F238E27FC236}">
                <a16:creationId xmlns:a16="http://schemas.microsoft.com/office/drawing/2014/main" id="{2ECCB7EC-3F6F-4FD0-9434-ADF45979FA4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6200000">
            <a:off x="5005880" y="4833016"/>
            <a:ext cx="712862" cy="712862"/>
          </a:xfrm>
          <a:prstGeom prst="rect">
            <a:avLst/>
          </a:prstGeom>
        </p:spPr>
      </p:pic>
      <p:pic>
        <p:nvPicPr>
          <p:cNvPr id="25" name="Graphic 24" descr="Document">
            <a:extLst>
              <a:ext uri="{FF2B5EF4-FFF2-40B4-BE49-F238E27FC236}">
                <a16:creationId xmlns:a16="http://schemas.microsoft.com/office/drawing/2014/main" id="{628456D8-7822-4930-840B-CD8C8A9AAD7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245818" y="2692970"/>
            <a:ext cx="914400" cy="914400"/>
          </a:xfrm>
          <a:prstGeom prst="rect">
            <a:avLst/>
          </a:prstGeom>
        </p:spPr>
      </p:pic>
      <p:pic>
        <p:nvPicPr>
          <p:cNvPr id="30" name="Graphic 29" descr="Open envelope">
            <a:extLst>
              <a:ext uri="{FF2B5EF4-FFF2-40B4-BE49-F238E27FC236}">
                <a16:creationId xmlns:a16="http://schemas.microsoft.com/office/drawing/2014/main" id="{DB69892F-F386-4532-A44E-1D9A865F6A2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363183" y="3252571"/>
            <a:ext cx="914400" cy="914400"/>
          </a:xfrm>
          <a:prstGeom prst="rect">
            <a:avLst/>
          </a:prstGeom>
        </p:spPr>
      </p:pic>
      <p:pic>
        <p:nvPicPr>
          <p:cNvPr id="31" name="Graphic 30" descr="Document">
            <a:extLst>
              <a:ext uri="{FF2B5EF4-FFF2-40B4-BE49-F238E27FC236}">
                <a16:creationId xmlns:a16="http://schemas.microsoft.com/office/drawing/2014/main" id="{86D7DFCD-DA98-4D3D-9147-9696C389C8A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181593" y="2645541"/>
            <a:ext cx="914400" cy="914400"/>
          </a:xfrm>
          <a:prstGeom prst="rect">
            <a:avLst/>
          </a:prstGeom>
        </p:spPr>
      </p:pic>
      <p:pic>
        <p:nvPicPr>
          <p:cNvPr id="32" name="Graphic 31" descr="Open envelope">
            <a:extLst>
              <a:ext uri="{FF2B5EF4-FFF2-40B4-BE49-F238E27FC236}">
                <a16:creationId xmlns:a16="http://schemas.microsoft.com/office/drawing/2014/main" id="{C607EF1F-6E58-4AA3-884A-19881342D63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193078" y="3252571"/>
            <a:ext cx="914400" cy="914400"/>
          </a:xfrm>
          <a:prstGeom prst="rect">
            <a:avLst/>
          </a:prstGeom>
        </p:spPr>
      </p:pic>
      <p:pic>
        <p:nvPicPr>
          <p:cNvPr id="33" name="Graphic 32" descr="Document">
            <a:extLst>
              <a:ext uri="{FF2B5EF4-FFF2-40B4-BE49-F238E27FC236}">
                <a16:creationId xmlns:a16="http://schemas.microsoft.com/office/drawing/2014/main" id="{4D750C4D-5786-4C6B-8545-3329B481E35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909765" y="4690182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720955-0457-CE57-C6FE-C83613DFF930}"/>
              </a:ext>
            </a:extLst>
          </p:cNvPr>
          <p:cNvSpPr txBox="1"/>
          <p:nvPr/>
        </p:nvSpPr>
        <p:spPr>
          <a:xfrm>
            <a:off x="5141935" y="5508028"/>
            <a:ext cx="2580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Service Provider  (SP)</a:t>
            </a:r>
          </a:p>
        </p:txBody>
      </p:sp>
    </p:spTree>
    <p:extLst>
      <p:ext uri="{BB962C8B-B14F-4D97-AF65-F5344CB8AC3E}">
        <p14:creationId xmlns:p14="http://schemas.microsoft.com/office/powerpoint/2010/main" val="34483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C8D5-EB68-1CBE-46DE-06820680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Transparency: Auditing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0EE45-B9F7-4E1E-0F4C-3C3462970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US" dirty="0"/>
              <a:t>Auditors check that commitment preserves previous history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Necessary to reduce client monitoring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US" dirty="0"/>
              <a:t>Proofs do not reveal information about individual users/updates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Auditors do not need to be trusted for privacy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US" dirty="0"/>
              <a:t>Auditors can be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Users/power users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parties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US" dirty="0"/>
              <a:t>Reducing auditing work with SNARKS ( </a:t>
            </a:r>
            <a:r>
              <a:rPr lang="en-US" sz="2200" dirty="0"/>
              <a:t>[TKPS22]</a:t>
            </a:r>
            <a:r>
              <a:rPr lang="en-US" dirty="0"/>
              <a:t>, Versa</a:t>
            </a:r>
            <a:r>
              <a:rPr lang="en-US" sz="2200" dirty="0"/>
              <a:t>[TFZBT22]</a:t>
            </a:r>
            <a:r>
              <a:rPr lang="en-US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  <a:buNone/>
            </a:pPr>
            <a:r>
              <a:rPr lang="en-US" dirty="0"/>
              <a:t>Client auditing with weak consistency (Versa</a:t>
            </a:r>
            <a:r>
              <a:rPr lang="en-US" sz="2200" dirty="0"/>
              <a:t>[TFZBT22]</a:t>
            </a:r>
            <a:r>
              <a:rPr lang="en-US" dirty="0"/>
              <a:t>):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 err="1"/>
              <a:t>Everytime</a:t>
            </a:r>
            <a:r>
              <a:rPr lang="en-US" dirty="0"/>
              <a:t> Alice comes online she checks log commitments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If Alice and Bob both do these checks, they either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get correct keys for one another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100"/>
              </a:spcAft>
            </a:pPr>
            <a:r>
              <a:rPr lang="en-US" dirty="0"/>
              <a:t>or detect misbehavior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4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C8D5-EB68-1CBE-46DE-068206801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Transparency: Stronger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0EE45-B9F7-4E1E-0F4C-3C3462970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Service provider can replace user’s key</a:t>
            </a:r>
          </a:p>
          <a:p>
            <a:pPr lvl="1"/>
            <a:r>
              <a:rPr lang="en-US" dirty="0"/>
              <a:t>User will detect this but can’t prevent it</a:t>
            </a:r>
          </a:p>
          <a:p>
            <a:pPr marL="0" indent="0">
              <a:buNone/>
            </a:pPr>
            <a:r>
              <a:rPr lang="en-US" dirty="0"/>
              <a:t>Can we do better?</a:t>
            </a:r>
          </a:p>
          <a:p>
            <a:pPr marL="0" indent="0">
              <a:buNone/>
            </a:pPr>
            <a:r>
              <a:rPr lang="en-US" dirty="0"/>
              <a:t>Stronger security with multi devices (</a:t>
            </a:r>
            <a:r>
              <a:rPr lang="en-US" dirty="0" err="1"/>
              <a:t>Keybase</a:t>
            </a:r>
            <a:r>
              <a:rPr lang="en-US" dirty="0"/>
              <a:t>, ELEKTRA</a:t>
            </a:r>
            <a:r>
              <a:rPr lang="en-US" sz="2400" dirty="0"/>
              <a:t>[L</a:t>
            </a:r>
            <a:r>
              <a:rPr lang="en-US" sz="2400" b="1" i="1" dirty="0">
                <a:solidFill>
                  <a:schemeClr val="accent1"/>
                </a:solidFill>
              </a:rPr>
              <a:t>C</a:t>
            </a:r>
            <a:r>
              <a:rPr lang="en-US" sz="2400" dirty="0"/>
              <a:t>GJKM23]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Directory maps username to set of device keys</a:t>
            </a:r>
          </a:p>
          <a:p>
            <a:pPr lvl="1"/>
            <a:r>
              <a:rPr lang="en-US" dirty="0"/>
              <a:t>Addition/removal must be signed by an existing device</a:t>
            </a:r>
          </a:p>
          <a:p>
            <a:pPr lvl="1"/>
            <a:r>
              <a:rPr lang="en-US" dirty="0"/>
              <a:t>Service provider can’t add/remove device by themselves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Except with “reset” </a:t>
            </a:r>
          </a:p>
          <a:p>
            <a:pPr lvl="2"/>
            <a:r>
              <a:rPr lang="en-US" dirty="0"/>
              <a:t>added for usability</a:t>
            </a:r>
          </a:p>
          <a:p>
            <a:pPr lvl="2"/>
            <a:r>
              <a:rPr lang="en-US" dirty="0"/>
              <a:t>Rare, so can come with stronger UI messaging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3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6797-3E69-4768-D94C-D6BEF8F20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F098F-6BB2-74B0-B9B0-E1B2964C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636" y="1750468"/>
            <a:ext cx="11831876" cy="5032375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2800" dirty="0"/>
              <a:t>What happens if a user doesn’t come back online to monitor?</a:t>
            </a:r>
          </a:p>
          <a:p>
            <a:pPr marL="457200" lvl="1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2800" dirty="0"/>
              <a:t>What is the ‘username’ that the user looks up?  How can we ensure that Alice knows which username to use for Bob?</a:t>
            </a:r>
          </a:p>
          <a:p>
            <a:pPr marL="457200" lvl="1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2800" dirty="0"/>
              <a:t>What is the optimal architecture, best way to implement trees? (What to store in memory vs database?  memory representation? sharding?)</a:t>
            </a:r>
          </a:p>
          <a:p>
            <a:pPr marL="457200" lvl="1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2800" dirty="0"/>
              <a:t>How to manage storage growth when commitments are supposed to include history? </a:t>
            </a:r>
          </a:p>
          <a:p>
            <a:pPr marL="457200" lvl="1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2800" dirty="0"/>
              <a:t>Can we further reduce monitoring cost, since this will be the most frequent operation?</a:t>
            </a:r>
          </a:p>
          <a:p>
            <a:pPr marL="0" indent="0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dirty="0"/>
              <a:t>(Initial ideas in OPTIKS</a:t>
            </a:r>
            <a:r>
              <a:rPr lang="en-US" sz="2000" dirty="0"/>
              <a:t>[L</a:t>
            </a:r>
            <a:r>
              <a:rPr lang="en-US" sz="2000" b="1" i="1" dirty="0">
                <a:solidFill>
                  <a:schemeClr val="accent1"/>
                </a:solidFill>
              </a:rPr>
              <a:t>C</a:t>
            </a:r>
            <a:r>
              <a:rPr lang="en-US" sz="2000" dirty="0"/>
              <a:t>GLM24]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4217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988B-41A7-968D-094E-AA6A98106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7BB5A-F4FA-8BBB-EABB-81C23899F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reduce DB cost?</a:t>
            </a:r>
          </a:p>
          <a:p>
            <a:pPr marL="0" indent="0">
              <a:buNone/>
            </a:pPr>
            <a:r>
              <a:rPr lang="en-US" dirty="0"/>
              <a:t>What is the best way to do UI/explain KT?</a:t>
            </a:r>
          </a:p>
          <a:p>
            <a:pPr marL="0" indent="0">
              <a:buNone/>
            </a:pPr>
            <a:r>
              <a:rPr lang="en-US" dirty="0"/>
              <a:t>How does the user trust client code?</a:t>
            </a:r>
          </a:p>
          <a:p>
            <a:pPr lvl="1"/>
            <a:r>
              <a:rPr lang="en-US" dirty="0"/>
              <a:t>Code transparency?  Verified client code?</a:t>
            </a:r>
          </a:p>
          <a:p>
            <a:pPr marL="0" indent="0">
              <a:buNone/>
            </a:pPr>
            <a:r>
              <a:rPr lang="en-US" dirty="0"/>
              <a:t>What if there is a bug in the server code?</a:t>
            </a:r>
          </a:p>
          <a:p>
            <a:pPr lvl="1"/>
            <a:r>
              <a:rPr lang="en-US" dirty="0"/>
              <a:t>Verified server code?</a:t>
            </a:r>
          </a:p>
          <a:p>
            <a:pPr marL="0" indent="0">
              <a:buNone/>
            </a:pPr>
            <a:r>
              <a:rPr lang="en-US" dirty="0"/>
              <a:t>How can user tell account compromise from server misbehavior?</a:t>
            </a:r>
          </a:p>
        </p:txBody>
      </p:sp>
    </p:spTree>
    <p:extLst>
      <p:ext uri="{BB962C8B-B14F-4D97-AF65-F5344CB8AC3E}">
        <p14:creationId xmlns:p14="http://schemas.microsoft.com/office/powerpoint/2010/main" val="102187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FC905-7715-2163-4280-F063549919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92AD2-52D8-CDA9-4AF9-BE12B80A4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678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SEEMless: </a:t>
            </a:r>
            <a:r>
              <a:rPr lang="en-US" dirty="0">
                <a:hlinkClick r:id="rId2"/>
              </a:rPr>
              <a:t>https://eprint.iacr.org/2018/607.pdf</a:t>
            </a:r>
            <a:endParaRPr lang="en-US" dirty="0"/>
          </a:p>
          <a:p>
            <a:r>
              <a:rPr lang="en-US" dirty="0"/>
              <a:t>ELEKTRA: </a:t>
            </a:r>
            <a:r>
              <a:rPr lang="en-US" dirty="0">
                <a:hlinkClick r:id="rId3"/>
              </a:rPr>
              <a:t>https://eprint.iacr.org/2024/107.pdf</a:t>
            </a:r>
            <a:endParaRPr lang="en-US" dirty="0"/>
          </a:p>
          <a:p>
            <a:r>
              <a:rPr lang="en-US" dirty="0"/>
              <a:t>OPTIKS: </a:t>
            </a:r>
            <a:r>
              <a:rPr lang="en-US" dirty="0">
                <a:hlinkClick r:id="rId4"/>
              </a:rPr>
              <a:t>https://eprint.iacr.org/2023/1515.pdf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09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A9100-FB8F-F0DC-EAD0-21AA55C3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222CB-FD6B-21C5-9CB9-1DD110532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59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C6178-DA96-4C00-99C1-A07FB12FE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approach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E0F9F0-5CD4-47F9-8D1D-987C2EDAB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2494" y="1800573"/>
            <a:ext cx="607512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Industry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>
                <a:cs typeface="Calibri"/>
              </a:rPr>
              <a:t>Users verify fingerprints: requires users to contact one another out-of-band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QR codes: Devices have to be physically next to each other to scan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When user’s key changes they must rerun verification with all contacts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E9A44F-64AB-4396-AE21-88FEA93D5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4524" y="1800573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Academia</a:t>
            </a:r>
          </a:p>
          <a:p>
            <a:endParaRPr lang="en-US" sz="2400" dirty="0"/>
          </a:p>
          <a:p>
            <a:r>
              <a:rPr lang="en-US" sz="2400" dirty="0"/>
              <a:t>Assumes Trusted Public Key Distribution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DA861C8-D448-775C-D632-D2762327CE34}"/>
              </a:ext>
            </a:extLst>
          </p:cNvPr>
          <p:cNvSpPr/>
          <p:nvPr/>
        </p:nvSpPr>
        <p:spPr>
          <a:xfrm>
            <a:off x="1229640" y="3976242"/>
            <a:ext cx="5123145" cy="248015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dirty="0"/>
          </a:p>
          <a:p>
            <a:r>
              <a:rPr lang="en-US" dirty="0"/>
              <a:t>Alice’s key changes:</a:t>
            </a:r>
          </a:p>
          <a:p>
            <a:pPr marL="514350" indent="-514350">
              <a:buAutoNum type="arabicParenBoth"/>
            </a:pPr>
            <a:r>
              <a:rPr lang="en-US" sz="1600" dirty="0"/>
              <a:t>whenever Alice logs in to her app</a:t>
            </a:r>
            <a:endParaRPr lang="en-US" sz="1600" dirty="0">
              <a:cs typeface="Calibri"/>
            </a:endParaRPr>
          </a:p>
          <a:p>
            <a:pPr marL="514350" indent="-514350">
              <a:buAutoNum type="arabicParenBoth"/>
            </a:pPr>
            <a:r>
              <a:rPr lang="en-US" sz="1600" dirty="0"/>
              <a:t>when she factory-resets a device</a:t>
            </a:r>
            <a:endParaRPr lang="en-US" sz="1600" dirty="0">
              <a:cs typeface="Calibri"/>
            </a:endParaRPr>
          </a:p>
          <a:p>
            <a:pPr marL="514350" indent="-514350">
              <a:buAutoNum type="arabicParenBoth"/>
            </a:pPr>
            <a:r>
              <a:rPr lang="en-US" sz="1600" dirty="0"/>
              <a:t>whenever she uninstalls and reinstalls the app</a:t>
            </a:r>
            <a:endParaRPr lang="en-US" sz="1600" dirty="0"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highlight>
                  <a:srgbClr val="FFFF00"/>
                </a:highlight>
              </a:rPr>
              <a:t> If Alice has just dozens of contacts,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highlight>
                  <a:srgbClr val="FFFF00"/>
                </a:highlight>
              </a:rPr>
              <a:t> key resets will affect her every few days  </a:t>
            </a:r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  <a:cs typeface="Calibri"/>
              </a:rPr>
              <a:t>[</a:t>
            </a:r>
            <a:r>
              <a:rPr lang="en-US" sz="1100" dirty="0">
                <a:solidFill>
                  <a:schemeClr val="tx2"/>
                </a:solidFill>
                <a:highlight>
                  <a:srgbClr val="FFFF00"/>
                </a:highlight>
                <a:cs typeface="Calibri"/>
              </a:rPr>
              <a:t>https://keybase.io/blog/chat-apps-softer-than-tofu</a:t>
            </a:r>
            <a:r>
              <a:rPr lang="en-US" sz="1100" dirty="0">
                <a:solidFill>
                  <a:schemeClr val="tx1"/>
                </a:solidFill>
                <a:highlight>
                  <a:srgbClr val="FFFF00"/>
                </a:highlight>
                <a:cs typeface="Calibri"/>
              </a:rPr>
              <a:t>]</a:t>
            </a:r>
            <a:endParaRPr lang="en-US" sz="11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05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7859B-CF82-45EE-A169-5A0260FC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 proposed in CONIKS [MBBFF15]</a:t>
            </a:r>
          </a:p>
          <a:p>
            <a:r>
              <a:rPr lang="en-US" sz="2800" dirty="0"/>
              <a:t>Solve this problem by requiring service provider to </a:t>
            </a: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commit </a:t>
            </a:r>
            <a:r>
              <a:rPr lang="en-US" dirty="0"/>
              <a:t>to directory</a:t>
            </a:r>
          </a:p>
          <a:p>
            <a:r>
              <a:rPr lang="en-US" sz="2800" dirty="0"/>
              <a:t>When Bob requests Alice’s key, it comes with a proof </a:t>
            </a:r>
            <a:r>
              <a:rPr lang="en-US" sz="2800" dirty="0" err="1"/>
              <a:t>w.r.t.</a:t>
            </a:r>
            <a:r>
              <a:rPr lang="en-US" sz="2800" dirty="0"/>
              <a:t> commitment</a:t>
            </a:r>
          </a:p>
          <a:p>
            <a:r>
              <a:rPr lang="en-US" dirty="0"/>
              <a:t>Alice can monitor her key in the directory: 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Regularly requests her own key </a:t>
            </a:r>
            <a:r>
              <a:rPr lang="en-US" dirty="0"/>
              <a:t>(and proof) and checks that it is correct.</a:t>
            </a:r>
          </a:p>
          <a:p>
            <a:endParaRPr lang="en-US" sz="2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1715BE0-0581-4617-A4A3-43ED585F9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353801" cy="1325563"/>
          </a:xfrm>
        </p:spPr>
        <p:txBody>
          <a:bodyPr>
            <a:normAutofit/>
          </a:bodyPr>
          <a:lstStyle/>
          <a:p>
            <a:r>
              <a:rPr lang="en-US" dirty="0"/>
              <a:t>Key Transparency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5F9A511-D1C4-4892-9E53-3D7B6055BA7E}"/>
              </a:ext>
            </a:extLst>
          </p:cNvPr>
          <p:cNvSpPr/>
          <p:nvPr/>
        </p:nvSpPr>
        <p:spPr>
          <a:xfrm>
            <a:off x="838199" y="4626708"/>
            <a:ext cx="10515601" cy="2231291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User-friendly</a:t>
            </a:r>
            <a:r>
              <a:rPr lang="en-US" sz="2800" dirty="0"/>
              <a:t>: </a:t>
            </a:r>
            <a:r>
              <a:rPr lang="en-US" sz="2800" dirty="0">
                <a:cs typeface="Calibri"/>
              </a:rPr>
              <a:t>Maintain the seamless user-experience of the current messaging systems</a:t>
            </a:r>
          </a:p>
          <a:p>
            <a:r>
              <a:rPr lang="en-US" sz="2800" b="1" dirty="0"/>
              <a:t>Keyless design: </a:t>
            </a:r>
            <a:r>
              <a:rPr lang="en-US" sz="2800" dirty="0"/>
              <a:t>No unreasonable assumption from end users, like managing long-term crypto keys</a:t>
            </a:r>
            <a:endParaRPr lang="en-US" sz="2800" dirty="0">
              <a:cs typeface="Calibri"/>
            </a:endParaRPr>
          </a:p>
          <a:p>
            <a:r>
              <a:rPr lang="en-US" sz="2800" b="1" dirty="0"/>
              <a:t>Efficient/easy to implement</a:t>
            </a:r>
            <a:r>
              <a:rPr lang="en-US" sz="2800" dirty="0"/>
              <a:t>: simple crypto primitives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455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7859B-CF82-45EE-A169-5A0260FC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5655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First proposed in CONIKS [MBBFF15]</a:t>
            </a:r>
          </a:p>
          <a:p>
            <a:r>
              <a:rPr lang="en-US" sz="2800" dirty="0"/>
              <a:t>Solve this problem by requiring service provider to </a:t>
            </a:r>
            <a:r>
              <a:rPr lang="en-US" sz="2800" i="1" dirty="0">
                <a:solidFill>
                  <a:schemeClr val="accent5">
                    <a:lumMod val="75000"/>
                  </a:schemeClr>
                </a:solidFill>
              </a:rPr>
              <a:t>commit </a:t>
            </a:r>
            <a:r>
              <a:rPr lang="en-US" dirty="0"/>
              <a:t>to directory</a:t>
            </a:r>
          </a:p>
          <a:p>
            <a:r>
              <a:rPr lang="en-US" sz="2800" dirty="0"/>
              <a:t>When Bob requests Alice’s key, it comes with a proof </a:t>
            </a:r>
            <a:r>
              <a:rPr lang="en-US" sz="2800" dirty="0" err="1"/>
              <a:t>w.r.t.</a:t>
            </a:r>
            <a:r>
              <a:rPr lang="en-US" sz="2800" dirty="0"/>
              <a:t> commitment</a:t>
            </a:r>
          </a:p>
          <a:p>
            <a:r>
              <a:rPr lang="en-US" dirty="0"/>
              <a:t>Alice can monitor her key in the directory: 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Regularly requests her own key </a:t>
            </a:r>
            <a:r>
              <a:rPr lang="en-US" dirty="0"/>
              <a:t>(and proof) and checks that it is correct.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Starting to be deployed in industry: </a:t>
            </a:r>
            <a:r>
              <a:rPr lang="en-US" dirty="0" err="1"/>
              <a:t>Keybase</a:t>
            </a:r>
            <a:r>
              <a:rPr lang="en-US" dirty="0"/>
              <a:t>, WhatsApp, Apple</a:t>
            </a:r>
          </a:p>
          <a:p>
            <a:pPr marL="0" indent="0">
              <a:buNone/>
            </a:pPr>
            <a:r>
              <a:rPr lang="en-US" sz="2800" dirty="0"/>
              <a:t>IETF Working group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1715BE0-0581-4617-A4A3-43ED585F9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353801" cy="1325563"/>
          </a:xfrm>
        </p:spPr>
        <p:txBody>
          <a:bodyPr>
            <a:normAutofit/>
          </a:bodyPr>
          <a:lstStyle/>
          <a:p>
            <a:r>
              <a:rPr lang="en-US" dirty="0"/>
              <a:t>Key Transparency</a:t>
            </a:r>
          </a:p>
        </p:txBody>
      </p:sp>
    </p:spTree>
    <p:extLst>
      <p:ext uri="{BB962C8B-B14F-4D97-AF65-F5344CB8AC3E}">
        <p14:creationId xmlns:p14="http://schemas.microsoft.com/office/powerpoint/2010/main" val="189807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Key Transparency </a:t>
            </a:r>
            <a:r>
              <a:rPr lang="en-US" sz="3200" dirty="0"/>
              <a:t>[MBBFF15]</a:t>
            </a:r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CDF8CD7-2A47-47AB-9DA8-D97FB48646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822" y="4457388"/>
            <a:ext cx="1099770" cy="1099770"/>
          </a:xfrm>
        </p:spPr>
      </p:pic>
      <p:pic>
        <p:nvPicPr>
          <p:cNvPr id="1028" name="Picture 4" descr="Image result for smart phone chat clipart">
            <a:hlinkClick r:id="rId3"/>
            <a:extLst>
              <a:ext uri="{FF2B5EF4-FFF2-40B4-BE49-F238E27FC236}">
                <a16:creationId xmlns:a16="http://schemas.microsoft.com/office/drawing/2014/main" id="{689C8B5A-8A11-448F-B71A-4D0AB9D28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63" y="2555591"/>
            <a:ext cx="2234774" cy="223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0A71C3-A5AD-44DB-84A2-6F63A4F322D4}"/>
              </a:ext>
            </a:extLst>
          </p:cNvPr>
          <p:cNvCxnSpPr>
            <a:cxnSpLocks/>
          </p:cNvCxnSpPr>
          <p:nvPr/>
        </p:nvCxnSpPr>
        <p:spPr>
          <a:xfrm>
            <a:off x="3151828" y="3493509"/>
            <a:ext cx="2409988" cy="129685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E80243D-BC26-4E90-9699-A6826D64DB78}"/>
              </a:ext>
            </a:extLst>
          </p:cNvPr>
          <p:cNvSpPr txBox="1"/>
          <p:nvPr/>
        </p:nvSpPr>
        <p:spPr>
          <a:xfrm>
            <a:off x="5005880" y="5956240"/>
            <a:ext cx="2415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Service Provider  (SP)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10E6AE-6B51-407C-A9FC-F8D733A35333}"/>
              </a:ext>
            </a:extLst>
          </p:cNvPr>
          <p:cNvSpPr txBox="1"/>
          <p:nvPr/>
        </p:nvSpPr>
        <p:spPr>
          <a:xfrm>
            <a:off x="1637256" y="5007273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Bob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4AC3A2-B6D9-4F5B-933A-D801A5F3F9FC}"/>
              </a:ext>
            </a:extLst>
          </p:cNvPr>
          <p:cNvSpPr txBox="1"/>
          <p:nvPr/>
        </p:nvSpPr>
        <p:spPr>
          <a:xfrm>
            <a:off x="10154172" y="4927541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Alice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A8C0FE-39CA-4E63-B1DB-ADB912B57912}"/>
              </a:ext>
            </a:extLst>
          </p:cNvPr>
          <p:cNvSpPr txBox="1"/>
          <p:nvPr/>
        </p:nvSpPr>
        <p:spPr>
          <a:xfrm>
            <a:off x="11362171" y="2437181"/>
            <a:ext cx="829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New Secret Key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58BCDD-7CCC-4475-AE68-5797236668CB}"/>
              </a:ext>
            </a:extLst>
          </p:cNvPr>
          <p:cNvCxnSpPr>
            <a:cxnSpLocks/>
          </p:cNvCxnSpPr>
          <p:nvPr/>
        </p:nvCxnSpPr>
        <p:spPr>
          <a:xfrm flipV="1">
            <a:off x="2817399" y="2338683"/>
            <a:ext cx="1269310" cy="446276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1453283-63F8-44E1-9A7C-DE281507DFF8}"/>
              </a:ext>
            </a:extLst>
          </p:cNvPr>
          <p:cNvSpPr txBox="1"/>
          <p:nvPr/>
        </p:nvSpPr>
        <p:spPr>
          <a:xfrm>
            <a:off x="7902441" y="1584444"/>
            <a:ext cx="306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Verify my key is correctly included in the latest epoch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D2BD5D9-4786-49E8-BD8A-63DCC63ED3D9}"/>
              </a:ext>
            </a:extLst>
          </p:cNvPr>
          <p:cNvCxnSpPr>
            <a:cxnSpLocks/>
          </p:cNvCxnSpPr>
          <p:nvPr/>
        </p:nvCxnSpPr>
        <p:spPr>
          <a:xfrm flipH="1" flipV="1">
            <a:off x="6205851" y="2655431"/>
            <a:ext cx="23567" cy="169226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4DC7660-9E90-4CB4-9AE3-2E9C40A49BFA}"/>
              </a:ext>
            </a:extLst>
          </p:cNvPr>
          <p:cNvSpPr txBox="1"/>
          <p:nvPr/>
        </p:nvSpPr>
        <p:spPr>
          <a:xfrm>
            <a:off x="6210218" y="2907002"/>
            <a:ext cx="1840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 periodic</a:t>
            </a:r>
          </a:p>
          <a:p>
            <a:r>
              <a:rPr lang="en-US" dirty="0"/>
              <a:t>signed commitments to Key Directory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9638DA-9F89-4C75-908A-1C6C3E2A9895}"/>
              </a:ext>
            </a:extLst>
          </p:cNvPr>
          <p:cNvSpPr txBox="1"/>
          <p:nvPr/>
        </p:nvSpPr>
        <p:spPr>
          <a:xfrm>
            <a:off x="1620273" y="1847041"/>
            <a:ext cx="2234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Verify I am seeing Alice’s key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BC58CC-54B6-4194-A665-3FFF26A5852B}"/>
              </a:ext>
            </a:extLst>
          </p:cNvPr>
          <p:cNvSpPr/>
          <p:nvPr/>
        </p:nvSpPr>
        <p:spPr>
          <a:xfrm>
            <a:off x="4166446" y="1634930"/>
            <a:ext cx="3711236" cy="98832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" descr="Image result for smart phone chat clipart">
            <a:hlinkClick r:id="rId5"/>
            <a:extLst>
              <a:ext uri="{FF2B5EF4-FFF2-40B4-BE49-F238E27FC236}">
                <a16:creationId xmlns:a16="http://schemas.microsoft.com/office/drawing/2014/main" id="{E21150DB-652D-42C5-AA29-8462101C0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77" y="2359940"/>
            <a:ext cx="2339123" cy="233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Graphic 34" descr="Key">
            <a:extLst>
              <a:ext uri="{FF2B5EF4-FFF2-40B4-BE49-F238E27FC236}">
                <a16:creationId xmlns:a16="http://schemas.microsoft.com/office/drawing/2014/main" id="{E8DCC5F4-3563-466A-A5AA-34DE37131C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10295004" y="3492041"/>
            <a:ext cx="712862" cy="712862"/>
          </a:xfrm>
          <a:prstGeom prst="rect">
            <a:avLst/>
          </a:prstGeom>
        </p:spPr>
      </p:pic>
      <p:pic>
        <p:nvPicPr>
          <p:cNvPr id="36" name="Graphic 35" descr="Key">
            <a:extLst>
              <a:ext uri="{FF2B5EF4-FFF2-40B4-BE49-F238E27FC236}">
                <a16:creationId xmlns:a16="http://schemas.microsoft.com/office/drawing/2014/main" id="{1CDD89BD-AFE9-494B-BBDC-2EB3C53DF3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3898637" y="3269530"/>
            <a:ext cx="712862" cy="712862"/>
          </a:xfrm>
          <a:prstGeom prst="rect">
            <a:avLst/>
          </a:prstGeom>
        </p:spPr>
      </p:pic>
      <p:pic>
        <p:nvPicPr>
          <p:cNvPr id="37" name="Graphic 36" descr="Key">
            <a:extLst>
              <a:ext uri="{FF2B5EF4-FFF2-40B4-BE49-F238E27FC236}">
                <a16:creationId xmlns:a16="http://schemas.microsoft.com/office/drawing/2014/main" id="{FE040741-9638-44B0-AA80-87642F3762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697433" y="4971220"/>
            <a:ext cx="712862" cy="712862"/>
          </a:xfrm>
          <a:prstGeom prst="rect">
            <a:avLst/>
          </a:prstGeom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A653AE6-5655-4D4A-96EA-A530788CBB51}"/>
              </a:ext>
            </a:extLst>
          </p:cNvPr>
          <p:cNvCxnSpPr>
            <a:cxnSpLocks/>
          </p:cNvCxnSpPr>
          <p:nvPr/>
        </p:nvCxnSpPr>
        <p:spPr>
          <a:xfrm>
            <a:off x="7957420" y="2337280"/>
            <a:ext cx="1266967" cy="492341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7A542F4-547E-46FE-8C53-7F6DCCC2FE50}"/>
              </a:ext>
            </a:extLst>
          </p:cNvPr>
          <p:cNvCxnSpPr>
            <a:cxnSpLocks/>
          </p:cNvCxnSpPr>
          <p:nvPr/>
        </p:nvCxnSpPr>
        <p:spPr>
          <a:xfrm flipV="1">
            <a:off x="6865598" y="3369708"/>
            <a:ext cx="2482889" cy="1475247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A40A3AC-C70A-ACFC-6DF9-AD409C48535D}"/>
                  </a:ext>
                </a:extLst>
              </p:cNvPr>
              <p:cNvSpPr txBox="1"/>
              <p:nvPr/>
            </p:nvSpPr>
            <p:spPr>
              <a:xfrm>
                <a:off x="4337661" y="3510522"/>
                <a:ext cx="73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US" sz="32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A40A3AC-C70A-ACFC-6DF9-AD409C485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661" y="3510522"/>
                <a:ext cx="735105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E6DE8A-D0AD-0A0E-5333-0E9A10D650E6}"/>
                  </a:ext>
                </a:extLst>
              </p:cNvPr>
              <p:cNvSpPr txBox="1"/>
              <p:nvPr/>
            </p:nvSpPr>
            <p:spPr>
              <a:xfrm>
                <a:off x="8424785" y="3620128"/>
                <a:ext cx="7351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US" sz="3200" b="1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E6DE8A-D0AD-0A0E-5333-0E9A10D65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785" y="3620128"/>
                <a:ext cx="735105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00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30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C3A0-8F5E-46AD-BD77-9A405834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Key Transparency </a:t>
            </a:r>
            <a:r>
              <a:rPr lang="en-US" sz="3200" dirty="0"/>
              <a:t>[MBBFF15]</a:t>
            </a:r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CDF8CD7-2A47-47AB-9DA8-D97FB48646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822" y="4457388"/>
            <a:ext cx="1099770" cy="1099770"/>
          </a:xfrm>
        </p:spPr>
      </p:pic>
      <p:pic>
        <p:nvPicPr>
          <p:cNvPr id="1028" name="Picture 4" descr="Image result for smart phone chat clipart">
            <a:hlinkClick r:id="rId3"/>
            <a:extLst>
              <a:ext uri="{FF2B5EF4-FFF2-40B4-BE49-F238E27FC236}">
                <a16:creationId xmlns:a16="http://schemas.microsoft.com/office/drawing/2014/main" id="{689C8B5A-8A11-448F-B71A-4D0AB9D28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63" y="2555591"/>
            <a:ext cx="2234774" cy="223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0A71C3-A5AD-44DB-84A2-6F63A4F322D4}"/>
              </a:ext>
            </a:extLst>
          </p:cNvPr>
          <p:cNvCxnSpPr>
            <a:cxnSpLocks/>
          </p:cNvCxnSpPr>
          <p:nvPr/>
        </p:nvCxnSpPr>
        <p:spPr>
          <a:xfrm>
            <a:off x="3151828" y="3493509"/>
            <a:ext cx="2409988" cy="129685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E80243D-BC26-4E90-9699-A6826D64DB78}"/>
              </a:ext>
            </a:extLst>
          </p:cNvPr>
          <p:cNvSpPr txBox="1"/>
          <p:nvPr/>
        </p:nvSpPr>
        <p:spPr>
          <a:xfrm>
            <a:off x="5005880" y="5956240"/>
            <a:ext cx="2415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Service Provider  (SP)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10E6AE-6B51-407C-A9FC-F8D733A35333}"/>
              </a:ext>
            </a:extLst>
          </p:cNvPr>
          <p:cNvSpPr txBox="1"/>
          <p:nvPr/>
        </p:nvSpPr>
        <p:spPr>
          <a:xfrm>
            <a:off x="1637256" y="5007273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Bob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4AC3A2-B6D9-4F5B-933A-D801A5F3F9FC}"/>
              </a:ext>
            </a:extLst>
          </p:cNvPr>
          <p:cNvSpPr txBox="1"/>
          <p:nvPr/>
        </p:nvSpPr>
        <p:spPr>
          <a:xfrm>
            <a:off x="10154172" y="4927541"/>
            <a:ext cx="801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Alice 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58BCDD-7CCC-4475-AE68-5797236668CB}"/>
              </a:ext>
            </a:extLst>
          </p:cNvPr>
          <p:cNvCxnSpPr>
            <a:cxnSpLocks/>
          </p:cNvCxnSpPr>
          <p:nvPr/>
        </p:nvCxnSpPr>
        <p:spPr>
          <a:xfrm flipV="1">
            <a:off x="2817399" y="2338683"/>
            <a:ext cx="1269310" cy="446276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1453283-63F8-44E1-9A7C-DE281507DFF8}"/>
              </a:ext>
            </a:extLst>
          </p:cNvPr>
          <p:cNvSpPr txBox="1"/>
          <p:nvPr/>
        </p:nvSpPr>
        <p:spPr>
          <a:xfrm>
            <a:off x="7902441" y="1584444"/>
            <a:ext cx="306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Verify my key is correctly included in the latest epoch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D2BD5D9-4786-49E8-BD8A-63DCC63ED3D9}"/>
              </a:ext>
            </a:extLst>
          </p:cNvPr>
          <p:cNvCxnSpPr>
            <a:cxnSpLocks/>
          </p:cNvCxnSpPr>
          <p:nvPr/>
        </p:nvCxnSpPr>
        <p:spPr>
          <a:xfrm flipH="1" flipV="1">
            <a:off x="6205851" y="2655431"/>
            <a:ext cx="23567" cy="169226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4DC7660-9E90-4CB4-9AE3-2E9C40A49BFA}"/>
              </a:ext>
            </a:extLst>
          </p:cNvPr>
          <p:cNvSpPr txBox="1"/>
          <p:nvPr/>
        </p:nvSpPr>
        <p:spPr>
          <a:xfrm>
            <a:off x="6210218" y="2907002"/>
            <a:ext cx="1840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 periodic</a:t>
            </a:r>
          </a:p>
          <a:p>
            <a:r>
              <a:rPr lang="en-US" dirty="0"/>
              <a:t>signed commitments to Key Directory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BC58CC-54B6-4194-A665-3FFF26A5852B}"/>
              </a:ext>
            </a:extLst>
          </p:cNvPr>
          <p:cNvSpPr/>
          <p:nvPr/>
        </p:nvSpPr>
        <p:spPr>
          <a:xfrm>
            <a:off x="4166446" y="1634930"/>
            <a:ext cx="3711236" cy="98832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4" name="Picture 2" descr="Image result for smart phone chat clipart">
            <a:hlinkClick r:id="rId5"/>
            <a:extLst>
              <a:ext uri="{FF2B5EF4-FFF2-40B4-BE49-F238E27FC236}">
                <a16:creationId xmlns:a16="http://schemas.microsoft.com/office/drawing/2014/main" id="{E21150DB-652D-42C5-AA29-8462101C0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77" y="2359940"/>
            <a:ext cx="2339123" cy="233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Graphic 34" descr="Key">
            <a:extLst>
              <a:ext uri="{FF2B5EF4-FFF2-40B4-BE49-F238E27FC236}">
                <a16:creationId xmlns:a16="http://schemas.microsoft.com/office/drawing/2014/main" id="{E8DCC5F4-3563-466A-A5AA-34DE37131C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10295004" y="3492041"/>
            <a:ext cx="712862" cy="712862"/>
          </a:xfrm>
          <a:prstGeom prst="rect">
            <a:avLst/>
          </a:prstGeom>
        </p:spPr>
      </p:pic>
      <p:pic>
        <p:nvPicPr>
          <p:cNvPr id="36" name="Graphic 35" descr="Key">
            <a:extLst>
              <a:ext uri="{FF2B5EF4-FFF2-40B4-BE49-F238E27FC236}">
                <a16:creationId xmlns:a16="http://schemas.microsoft.com/office/drawing/2014/main" id="{1CDD89BD-AFE9-494B-BBDC-2EB3C53DF3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2908094" y="2693475"/>
            <a:ext cx="712862" cy="712862"/>
          </a:xfrm>
          <a:prstGeom prst="rect">
            <a:avLst/>
          </a:prstGeom>
        </p:spPr>
      </p:pic>
      <p:pic>
        <p:nvPicPr>
          <p:cNvPr id="37" name="Graphic 36" descr="Key">
            <a:extLst>
              <a:ext uri="{FF2B5EF4-FFF2-40B4-BE49-F238E27FC236}">
                <a16:creationId xmlns:a16="http://schemas.microsoft.com/office/drawing/2014/main" id="{FE040741-9638-44B0-AA80-87642F3762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697433" y="4971220"/>
            <a:ext cx="712862" cy="712862"/>
          </a:xfrm>
          <a:prstGeom prst="rect">
            <a:avLst/>
          </a:prstGeom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A653AE6-5655-4D4A-96EA-A530788CBB51}"/>
              </a:ext>
            </a:extLst>
          </p:cNvPr>
          <p:cNvCxnSpPr>
            <a:cxnSpLocks/>
          </p:cNvCxnSpPr>
          <p:nvPr/>
        </p:nvCxnSpPr>
        <p:spPr>
          <a:xfrm>
            <a:off x="7957420" y="2337280"/>
            <a:ext cx="1266967" cy="492341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7A542F4-547E-46FE-8C53-7F6DCCC2FE50}"/>
              </a:ext>
            </a:extLst>
          </p:cNvPr>
          <p:cNvCxnSpPr>
            <a:cxnSpLocks/>
          </p:cNvCxnSpPr>
          <p:nvPr/>
        </p:nvCxnSpPr>
        <p:spPr>
          <a:xfrm flipV="1">
            <a:off x="6865598" y="3369708"/>
            <a:ext cx="2482889" cy="1475247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" name="Content Placeholder 9">
            <a:extLst>
              <a:ext uri="{FF2B5EF4-FFF2-40B4-BE49-F238E27FC236}">
                <a16:creationId xmlns:a16="http://schemas.microsoft.com/office/drawing/2014/main" id="{6532FB88-B3B7-4800-A409-431FEA2AE8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5211" y="1833714"/>
            <a:ext cx="1418297" cy="263206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B4D9811D-7DCB-4B15-9B3B-D8FA2D89F635}"/>
              </a:ext>
            </a:extLst>
          </p:cNvPr>
          <p:cNvGrpSpPr/>
          <p:nvPr/>
        </p:nvGrpSpPr>
        <p:grpSpPr>
          <a:xfrm>
            <a:off x="6759476" y="1760196"/>
            <a:ext cx="834680" cy="530778"/>
            <a:chOff x="6607588" y="1734636"/>
            <a:chExt cx="834680" cy="53077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00EC116-C3C8-4B62-95BB-FEC84DE5E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7588" y="1734636"/>
              <a:ext cx="457200" cy="457200"/>
            </a:xfrm>
            <a:prstGeom prst="rect">
              <a:avLst/>
            </a:prstGeom>
          </p:spPr>
        </p:pic>
        <p:pic>
          <p:nvPicPr>
            <p:cNvPr id="12" name="Picture 1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406E6A1E-9BCE-4E94-BA42-EBA5E3C655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9547" y="1912693"/>
              <a:ext cx="352721" cy="352721"/>
            </a:xfrm>
            <a:prstGeom prst="rect">
              <a:avLst/>
            </a:prstGeom>
          </p:spPr>
        </p:pic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4D305CE8-A653-449D-BB4A-3EC7E41172D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tretch>
            <a:fillRect/>
          </a:stretch>
        </p:blipFill>
        <p:spPr>
          <a:xfrm>
            <a:off x="5967317" y="1684507"/>
            <a:ext cx="524202" cy="5242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DBB642-8748-06C8-FD23-E838FCEA2E57}"/>
              </a:ext>
            </a:extLst>
          </p:cNvPr>
          <p:cNvSpPr txBox="1"/>
          <p:nvPr/>
        </p:nvSpPr>
        <p:spPr>
          <a:xfrm>
            <a:off x="4246877" y="2029362"/>
            <a:ext cx="3163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Everyone gets a consistent 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08D0E5-73E4-26FA-099A-846DCD4CBBD3}"/>
              </a:ext>
            </a:extLst>
          </p:cNvPr>
          <p:cNvSpPr txBox="1"/>
          <p:nvPr/>
        </p:nvSpPr>
        <p:spPr>
          <a:xfrm>
            <a:off x="1620273" y="1847041"/>
            <a:ext cx="2234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Verify I am seeing Alice’s key</a:t>
            </a:r>
          </a:p>
        </p:txBody>
      </p:sp>
    </p:spTree>
    <p:extLst>
      <p:ext uri="{BB962C8B-B14F-4D97-AF65-F5344CB8AC3E}">
        <p14:creationId xmlns:p14="http://schemas.microsoft.com/office/powerpoint/2010/main" val="68833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7845</TotalTime>
  <Words>3389</Words>
  <Application>Microsoft Office PowerPoint</Application>
  <PresentationFormat>Widescreen</PresentationFormat>
  <Paragraphs>649</Paragraphs>
  <Slides>45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Aptos</vt:lpstr>
      <vt:lpstr>Aptos Display</vt:lpstr>
      <vt:lpstr>Arial</vt:lpstr>
      <vt:lpstr>Calibri</vt:lpstr>
      <vt:lpstr>Cambria Math</vt:lpstr>
      <vt:lpstr>Lucida Grande</vt:lpstr>
      <vt:lpstr>Open Sans</vt:lpstr>
      <vt:lpstr>Office Theme</vt:lpstr>
      <vt:lpstr>Key Transparency:  Introduction, recent results, and open problems  </vt:lpstr>
      <vt:lpstr>End-to-end encrypted messaging</vt:lpstr>
      <vt:lpstr>How does Bob get Alice’s public key?</vt:lpstr>
      <vt:lpstr>Undetectable Man-in-the-Middle</vt:lpstr>
      <vt:lpstr>Traditional approach</vt:lpstr>
      <vt:lpstr>Key Transparency</vt:lpstr>
      <vt:lpstr>Key Transparency</vt:lpstr>
      <vt:lpstr>Key Transparency [MBBFF15]</vt:lpstr>
      <vt:lpstr>Key Transparency [MBBFF15]</vt:lpstr>
      <vt:lpstr>Key Transparency</vt:lpstr>
      <vt:lpstr>Sparse Merkle Tree construction</vt:lpstr>
      <vt:lpstr>Sparse Merkle Tree construction</vt:lpstr>
      <vt:lpstr>Sparse Merkle Tree construction</vt:lpstr>
      <vt:lpstr>Sparse Merkle Tree construction</vt:lpstr>
      <vt:lpstr>Sparse Merkle Tree construction</vt:lpstr>
      <vt:lpstr>Sparse Merkle Tree construction</vt:lpstr>
      <vt:lpstr>Limitations of Sparse Merkle Tree</vt:lpstr>
      <vt:lpstr>Limitations of Sparse Merkle Tree</vt:lpstr>
      <vt:lpstr>Reducing Client monitoring cost</vt:lpstr>
      <vt:lpstr>Limitations of Sparse Merkle Tree</vt:lpstr>
      <vt:lpstr>Privacy </vt:lpstr>
      <vt:lpstr>Sparse Merkle Tree construction – Privacy?</vt:lpstr>
      <vt:lpstr>Sparse Merkle Tree construction – Privacy?</vt:lpstr>
      <vt:lpstr>Periodic publish</vt:lpstr>
      <vt:lpstr>Auditing</vt:lpstr>
      <vt:lpstr>Client queries</vt:lpstr>
      <vt:lpstr>Client queries</vt:lpstr>
      <vt:lpstr>Hiding Usernames</vt:lpstr>
      <vt:lpstr>Hiding Usernames</vt:lpstr>
      <vt:lpstr>Hiding Usernames</vt:lpstr>
      <vt:lpstr>What if users update their keys?</vt:lpstr>
      <vt:lpstr>What if users update their keys?</vt:lpstr>
      <vt:lpstr>What if users update their keys?</vt:lpstr>
      <vt:lpstr>A simple construction (OPTIKS[LCGKM24])</vt:lpstr>
      <vt:lpstr>Soundness</vt:lpstr>
      <vt:lpstr>Soundness</vt:lpstr>
      <vt:lpstr>Soundness</vt:lpstr>
      <vt:lpstr>Soundness</vt:lpstr>
      <vt:lpstr>Key Transparency: Instantiating the BB</vt:lpstr>
      <vt:lpstr>Key Transparency: Auditing</vt:lpstr>
      <vt:lpstr>Key Transparency: Stronger security</vt:lpstr>
      <vt:lpstr>Other Questions</vt:lpstr>
      <vt:lpstr>Other Questions</vt:lpstr>
      <vt:lpstr>Thanks!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Chase</dc:creator>
  <cp:lastModifiedBy>Melissa Chase</cp:lastModifiedBy>
  <cp:revision>2</cp:revision>
  <dcterms:created xsi:type="dcterms:W3CDTF">2024-03-18T20:14:04Z</dcterms:created>
  <dcterms:modified xsi:type="dcterms:W3CDTF">2024-03-25T00:47:34Z</dcterms:modified>
</cp:coreProperties>
</file>