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526" r:id="rId4"/>
    <p:sldId id="529" r:id="rId5"/>
    <p:sldId id="441" r:id="rId6"/>
    <p:sldId id="571" r:id="rId7"/>
    <p:sldId id="534" r:id="rId8"/>
    <p:sldId id="495" r:id="rId9"/>
    <p:sldId id="536" r:id="rId10"/>
    <p:sldId id="476" r:id="rId11"/>
    <p:sldId id="538" r:id="rId12"/>
    <p:sldId id="541" r:id="rId13"/>
    <p:sldId id="543" r:id="rId14"/>
    <p:sldId id="545" r:id="rId15"/>
    <p:sldId id="547" r:id="rId16"/>
    <p:sldId id="548" r:id="rId17"/>
    <p:sldId id="550" r:id="rId18"/>
    <p:sldId id="551" r:id="rId19"/>
    <p:sldId id="552" r:id="rId20"/>
    <p:sldId id="575" r:id="rId21"/>
    <p:sldId id="5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4"/>
    <p:restoredTop sz="95842"/>
  </p:normalViewPr>
  <p:slideViewPr>
    <p:cSldViewPr snapToGrid="0" snapToObjects="1">
      <p:cViewPr varScale="1">
        <p:scale>
          <a:sx n="152" d="100"/>
          <a:sy n="152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A540-1D45-D04A-A96E-E5660833986F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A054-0E5E-8144-B6A8-968AE58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7150-F0D7-6F24-E42C-F04350D2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FC0E1-A5E0-F031-A73C-8F37F9A35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BAFAE-98F2-0FDB-DA5C-CC9A38F73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A428F-8E64-D7A0-DCFB-D8A3D1D2A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2BDF-8FD1-3F58-475C-875454589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683A0-A11D-E0D0-728C-9EC04DB9F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D99A8-DBC4-0C88-1C8C-CC062B0E9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0D6FA-700D-FB52-6F4B-37EF43368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A054-0E5E-8144-B6A8-968AE58FFF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F24B-E57D-0A4D-9A96-9AF615BC7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404EB-F564-6745-A8D6-9D0C791EC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9F7F-7447-1C42-9913-4CDB9DE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331B-BE8B-4947-8DC2-6D663D21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3818-808D-0942-A92A-DC2A2462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4C49-A785-C049-86E3-1B1916C2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0128F-4DC9-9342-AE43-94FC88B35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1915-EC5E-2E4F-B9B0-4E13BA4E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EA16-3810-CD40-B8F8-0A4489BB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F0DC-94AE-6245-B7CA-D250B190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B403D-7E49-C24B-AF70-BA450D60F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AD430-4A5C-D045-A47D-3269B124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4840D-7A42-D447-96AD-04DF9166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2A62E-F31E-2E48-93B3-89311506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A4D1F-F4AF-CB4D-8EC0-DE05F933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0014-60B9-D04E-B286-C341E677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B2DE-7DFA-024F-B5A9-54EBBDF7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B749-5EE5-3345-92DB-9961A522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18E45-04D8-5145-A3B1-1FFE38AC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1AA0-DF56-FB43-B7C0-DAD209EE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7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768B-0A73-C142-884B-65C4CB3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777F-2E2F-8E40-83F2-32B527EB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47A9-DE09-924D-98B9-5CA19BB2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C041-EB59-B04D-9ACA-4DAA7042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82EEF-8304-294E-ACCE-E86C5D67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44E5-3633-DE4A-A282-2B69F581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4019-DA2E-454D-8B62-2BE8EA2F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D97DA-5A1F-554F-8EC0-D23F48C5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8F8CD-5B19-FD41-AA0E-10B3AF54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332A-257C-204D-98B1-3E252679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04DF-1C42-7A49-AE00-C8D5807F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0C10-09AE-AD44-B0B8-CD81A3EC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EB20-EA93-644B-89D1-4D4128A9E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F5EBC-AFAC-9147-AD3A-3E193CFE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EB3E1-741E-5042-9F5F-E7914942E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23A08-1512-8D4F-AF23-8B2599333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EFC3B-7AE5-C74F-B283-C27CB15F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8CB-884A-B649-A898-F794293D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48C3C-EC59-2544-9CAE-374AB33F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DCC4-FC2A-6241-B8B7-A23C6E68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EEA56-5BA7-174C-B56A-789EE2EC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1D4A4-D849-884F-A3C2-150A46BC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55F5E-9FC0-4C4B-9E69-8F02437B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B436A-7210-ED43-8120-CB13DACB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682B-6F09-A74E-802E-F79E874A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1938B-63B5-3546-BE39-FED8251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A8D1-D44C-074B-8C2F-019BDB0A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836C-8F87-6D4B-9C45-CB18B05D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B95DB-E932-1B4E-A94B-1315FFC8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9609F-2330-6E45-BCDA-06253EFE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AB60-0E44-7C47-B340-974AE424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366CB-71CE-9F46-86C1-CF77536A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7161-05A1-EB47-AD50-3E569D15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C96D9-1AE8-E14F-8E0E-1A25A035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24220-347E-8F49-80CF-D100484D2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E7AE5-F9FA-024B-BE2B-417CB2F8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5CF9A-5751-F945-9831-547ECCE2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292BC-42A7-914B-BF3E-E3D74B9A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40FA5-DBEE-724D-BDE7-410014B0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A7FDD-1B5F-C54A-A52D-607E40ECD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4E03-63AC-3344-B994-0423CE778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0DC9-82B2-ED42-8E13-9A2C4D3C970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22E44-8171-1548-813C-D5F19AEF9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9A35E-16E2-BA4D-BAF6-EEE8A513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1028-01A2-2B4F-9DD3-F398D897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0.png"/><Relationship Id="rId18" Type="http://schemas.openxmlformats.org/officeDocument/2006/relationships/image" Target="../media/image87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8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7.png"/><Relationship Id="rId5" Type="http://schemas.openxmlformats.org/officeDocument/2006/relationships/image" Target="../media/image67.png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image" Target="../media/image66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92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74.png"/><Relationship Id="rId10" Type="http://schemas.openxmlformats.org/officeDocument/2006/relationships/image" Target="../media/image100.png"/><Relationship Id="rId19" Type="http://schemas.openxmlformats.org/officeDocument/2006/relationships/image" Target="../media/image78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80.png"/><Relationship Id="rId12" Type="http://schemas.openxmlformats.org/officeDocument/2006/relationships/image" Target="../media/image4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880.png"/><Relationship Id="rId5" Type="http://schemas.openxmlformats.org/officeDocument/2006/relationships/image" Target="../media/image105.png"/><Relationship Id="rId10" Type="http://schemas.openxmlformats.org/officeDocument/2006/relationships/image" Target="../media/image106.png"/><Relationship Id="rId4" Type="http://schemas.openxmlformats.org/officeDocument/2006/relationships/image" Target="../media/image104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4.gif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2.png"/><Relationship Id="rId18" Type="http://schemas.openxmlformats.org/officeDocument/2006/relationships/image" Target="../media/image33.png"/><Relationship Id="rId3" Type="http://schemas.openxmlformats.org/officeDocument/2006/relationships/image" Target="../media/image28.png"/><Relationship Id="rId21" Type="http://schemas.openxmlformats.org/officeDocument/2006/relationships/image" Target="../media/image36.png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10.png"/><Relationship Id="rId5" Type="http://schemas.openxmlformats.org/officeDocument/2006/relationships/image" Target="../media/image30.png"/><Relationship Id="rId15" Type="http://schemas.openxmlformats.org/officeDocument/2006/relationships/image" Target="../media/image19.png"/><Relationship Id="rId23" Type="http://schemas.openxmlformats.org/officeDocument/2006/relationships/image" Target="../media/image38.png"/><Relationship Id="rId10" Type="http://schemas.openxmlformats.org/officeDocument/2006/relationships/image" Target="../media/image301.pn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image" Target="../media/image18.png"/><Relationship Id="rId2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4CFB-F56D-A348-BBEF-91D5F4745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443" y="1344784"/>
            <a:ext cx="10083114" cy="23876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Multi-Authority</a:t>
            </a:r>
            <a:r>
              <a:rPr lang="en-US" dirty="0">
                <a:solidFill>
                  <a:srgbClr val="002060"/>
                </a:solidFill>
              </a:rPr>
              <a:t> FE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with Bounded Collusions from Standard Assumptions</a:t>
            </a:r>
            <a:endParaRPr lang="en-US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98B54B-6984-9946-A520-35103F831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90" y="4769707"/>
            <a:ext cx="9144000" cy="11498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Rishab Goyal				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Saikumar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Yadugiri</a:t>
            </a:r>
            <a:endParaRPr lang="en-US" sz="36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2E3DCF-1746-4D44-AC45-47F94CFD958B}"/>
              </a:ext>
            </a:extLst>
          </p:cNvPr>
          <p:cNvSpPr txBox="1">
            <a:spLocks/>
          </p:cNvSpPr>
          <p:nvPr/>
        </p:nvSpPr>
        <p:spPr>
          <a:xfrm>
            <a:off x="1524000" y="504231"/>
            <a:ext cx="9144000" cy="57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Logos for Print – Brand and Visual Identity – UW–Madison">
            <a:extLst>
              <a:ext uri="{FF2B5EF4-FFF2-40B4-BE49-F238E27FC236}">
                <a16:creationId xmlns:a16="http://schemas.microsoft.com/office/drawing/2014/main" id="{B605013A-ED91-185C-E369-6AACDF07F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t="40020" r="4629" b="31980"/>
          <a:stretch/>
        </p:blipFill>
        <p:spPr bwMode="auto">
          <a:xfrm>
            <a:off x="4815840" y="5599496"/>
            <a:ext cx="25603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8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D9369B-348F-5F4F-82C8-A12971458A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4909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Setup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Run PKE Setup for every bit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KGen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Give out keys corresponding to bits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Garble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encrypt wire labels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Decrypt labels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and evaluate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D9369B-348F-5F4F-82C8-A1297145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4909005"/>
              </a:xfrm>
              <a:prstGeom prst="rect">
                <a:avLst/>
              </a:prstGeom>
              <a:blipFill>
                <a:blip r:embed="rId2"/>
                <a:stretch>
                  <a:fillRect l="-724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4C4D91A-C420-1843-B629-3A3065E9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1-Collusion FE from PKE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714280-2FA4-FF4A-914C-2D5E615C3386}"/>
              </a:ext>
            </a:extLst>
          </p:cNvPr>
          <p:cNvSpPr/>
          <p:nvPr/>
        </p:nvSpPr>
        <p:spPr>
          <a:xfrm>
            <a:off x="6314544" y="878538"/>
            <a:ext cx="2702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[Sahai-Seyalioglu10]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583750-B237-FD43-A055-29D2D1EE96A5}"/>
                  </a:ext>
                </a:extLst>
              </p:cNvPr>
              <p:cNvSpPr/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583750-B237-FD43-A055-29D2D1EE9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94C4F1-4AFA-804D-8FED-8F4CFEDF4B4D}"/>
                  </a:ext>
                </a:extLst>
              </p:cNvPr>
              <p:cNvSpPr/>
              <p:nvPr/>
            </p:nvSpPr>
            <p:spPr>
              <a:xfrm>
                <a:off x="3684658" y="3256336"/>
                <a:ext cx="3996735" cy="524311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94C4F1-4AFA-804D-8FED-8F4CFEDF4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58" y="3256336"/>
                <a:ext cx="3996735" cy="52431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252522-E93F-9141-9BC3-9102D8C21364}"/>
                  </a:ext>
                </a:extLst>
              </p:cNvPr>
              <p:cNvSpPr/>
              <p:nvPr/>
            </p:nvSpPr>
            <p:spPr>
              <a:xfrm>
                <a:off x="1740729" y="4487150"/>
                <a:ext cx="9147629" cy="5091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&amp;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252522-E93F-9141-9BC3-9102D8C21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29" y="4487150"/>
                <a:ext cx="9147629" cy="509178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C0B405-9F75-E494-6FEC-11363FF4A74A}"/>
              </a:ext>
            </a:extLst>
          </p:cNvPr>
          <p:cNvSpPr/>
          <p:nvPr/>
        </p:nvSpPr>
        <p:spPr>
          <a:xfrm>
            <a:off x="7791754" y="2213192"/>
            <a:ext cx="4252977" cy="6404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Can distribute this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40F275-95A1-3517-274D-174C845F0247}"/>
              </a:ext>
            </a:extLst>
          </p:cNvPr>
          <p:cNvSpPr/>
          <p:nvPr/>
        </p:nvSpPr>
        <p:spPr>
          <a:xfrm>
            <a:off x="7791754" y="3148997"/>
            <a:ext cx="4252977" cy="6404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Can distribute this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CBAA-0CA3-8FAF-54AD-0088D58C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2F82C5A-4C64-6C51-A005-FCBCCE5E17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41390"/>
                <a:ext cx="10515600" cy="4909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Setup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Run PKE Setup for every bit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KGen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Give out keys corresponding to bits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Garble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encrypt wire labels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Decrypt labels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and evaluate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2F82C5A-4C64-6C51-A005-FCBCCE5E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1390"/>
                <a:ext cx="10515600" cy="4909005"/>
              </a:xfrm>
              <a:prstGeom prst="rect">
                <a:avLst/>
              </a:prstGeom>
              <a:blipFill>
                <a:blip r:embed="rId2"/>
                <a:stretch>
                  <a:fillRect l="-724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5E3E200-C034-1283-C10D-684A45F82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4909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Auth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Setup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Run PKE Setup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bit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KGen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Give out key 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bit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5E3E200-C034-1283-C10D-684A45F8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4909005"/>
              </a:xfrm>
              <a:prstGeom prst="rect">
                <a:avLst/>
              </a:prstGeom>
              <a:blipFill>
                <a:blip r:embed="rId3"/>
                <a:stretch>
                  <a:fillRect l="-483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70B78C9-2969-A633-F7A7-C9047020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1-GID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i="1" dirty="0">
                <a:solidFill>
                  <a:schemeClr val="accent1"/>
                </a:solidFill>
                <a:sym typeface="Wingdings" pitchFamily="2" charset="2"/>
              </a:rPr>
              <a:t>Multi-Authority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FE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DC6D4F-BECC-44A4-94FF-17630EA66AC7}"/>
                  </a:ext>
                </a:extLst>
              </p:cNvPr>
              <p:cNvSpPr/>
              <p:nvPr/>
            </p:nvSpPr>
            <p:spPr>
              <a:xfrm>
                <a:off x="3684658" y="3282389"/>
                <a:ext cx="1141210" cy="497893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DC6D4F-BECC-44A4-94FF-17630EA66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58" y="3282389"/>
                <a:ext cx="1141210" cy="49789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E426A-DB4E-3081-A579-3581D2C1337C}"/>
                  </a:ext>
                </a:extLst>
              </p:cNvPr>
              <p:cNvSpPr/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E426A-DB4E-3081-A579-3581D2C13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00" y="2286391"/>
                <a:ext cx="3906454" cy="509178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CB768C-3107-0682-B67A-6AC1779780F7}"/>
                  </a:ext>
                </a:extLst>
              </p:cNvPr>
              <p:cNvSpPr/>
              <p:nvPr/>
            </p:nvSpPr>
            <p:spPr>
              <a:xfrm>
                <a:off x="3684658" y="3256336"/>
                <a:ext cx="3996735" cy="524311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CB768C-3107-0682-B67A-6AC177978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58" y="3256336"/>
                <a:ext cx="3996735" cy="524311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6337BF-82A0-E4BF-C415-348C5A542752}"/>
                  </a:ext>
                </a:extLst>
              </p:cNvPr>
              <p:cNvSpPr/>
              <p:nvPr/>
            </p:nvSpPr>
            <p:spPr>
              <a:xfrm>
                <a:off x="1710444" y="4510510"/>
                <a:ext cx="9147629" cy="5091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&amp;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6337BF-82A0-E4BF-C415-348C5A542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44" y="4510510"/>
                <a:ext cx="9147629" cy="509178"/>
              </a:xfrm>
              <a:prstGeom prst="rect">
                <a:avLst/>
              </a:prstGeom>
              <a:blipFill>
                <a:blip r:embed="rId7"/>
                <a:stretch>
                  <a:fillRect b="-2142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2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B364-FAA4-E3F9-6505-52C75B56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Handling large collusion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5B53-E32D-6942-4E36-36DDD8D4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1353800" cy="478012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Natural starting point</a:t>
            </a:r>
          </a:p>
          <a:p>
            <a:pPr marL="457200" lvl="1" indent="0">
              <a:buNone/>
            </a:pPr>
            <a:r>
              <a:rPr lang="en-US" sz="2800" dirty="0">
                <a:latin typeface="+mj-lt"/>
              </a:rPr>
              <a:t>	Single-authority FE compiler </a:t>
            </a:r>
            <a:r>
              <a:rPr lang="en-US" sz="1800" dirty="0">
                <a:latin typeface="+mj-lt"/>
              </a:rPr>
              <a:t>[Gorbunov-Vaikuntanathan-Wee12]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46119E-F734-E6F4-9262-930C66165DFF}"/>
              </a:ext>
            </a:extLst>
          </p:cNvPr>
          <p:cNvSpPr/>
          <p:nvPr/>
        </p:nvSpPr>
        <p:spPr>
          <a:xfrm>
            <a:off x="985157" y="3429000"/>
            <a:ext cx="10224126" cy="13382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PLAN. Try to use similar collusion bound amplification techniques.</a:t>
            </a:r>
          </a:p>
        </p:txBody>
      </p:sp>
    </p:spTree>
    <p:extLst>
      <p:ext uri="{BB962C8B-B14F-4D97-AF65-F5344CB8AC3E}">
        <p14:creationId xmlns:p14="http://schemas.microsoft.com/office/powerpoint/2010/main" val="197842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A09F-7A88-3A7D-3DE8-AEEF9D5B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GVW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6DA1548-7174-44B1-F359-BBEF197697F6}"/>
                  </a:ext>
                </a:extLst>
              </p:cNvPr>
              <p:cNvSpPr/>
              <p:nvPr/>
            </p:nvSpPr>
            <p:spPr>
              <a:xfrm>
                <a:off x="2985795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6DA1548-7174-44B1-F359-BBEF19769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5" y="1690688"/>
                <a:ext cx="1370670" cy="616244"/>
              </a:xfrm>
              <a:prstGeom prst="roundRect">
                <a:avLst/>
              </a:prstGeom>
              <a:blipFill>
                <a:blip r:embed="rId2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1350EB7-90EE-A751-C18E-A784930C88F9}"/>
                  </a:ext>
                </a:extLst>
              </p:cNvPr>
              <p:cNvSpPr/>
              <p:nvPr/>
            </p:nvSpPr>
            <p:spPr>
              <a:xfrm>
                <a:off x="8530002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1350EB7-90EE-A751-C18E-A784930C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2" y="1690688"/>
                <a:ext cx="1370670" cy="616244"/>
              </a:xfrm>
              <a:prstGeom prst="roundRect">
                <a:avLst/>
              </a:prstGeom>
              <a:blipFill>
                <a:blip r:embed="rId3"/>
                <a:stretch>
                  <a:fillRect l="-733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177869F-F5E5-0077-7D60-0D98CBF02B5E}"/>
                  </a:ext>
                </a:extLst>
              </p:cNvPr>
              <p:cNvSpPr/>
              <p:nvPr/>
            </p:nvSpPr>
            <p:spPr>
              <a:xfrm>
                <a:off x="4723096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177869F-F5E5-0077-7D60-0D98CBF0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6" y="1690688"/>
                <a:ext cx="1370670" cy="616244"/>
              </a:xfrm>
              <a:prstGeom prst="roundRect">
                <a:avLst/>
              </a:prstGeom>
              <a:blipFill>
                <a:blip r:embed="rId4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2821F48-8447-DE5E-BB3A-829A22594F92}"/>
                  </a:ext>
                </a:extLst>
              </p:cNvPr>
              <p:cNvSpPr/>
              <p:nvPr/>
            </p:nvSpPr>
            <p:spPr>
              <a:xfrm>
                <a:off x="6460397" y="1690688"/>
                <a:ext cx="1702974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2821F48-8447-DE5E-BB3A-829A22594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97" y="1690688"/>
                <a:ext cx="1702974" cy="6162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A02D3C-7BCB-D9EB-E99F-1D4440C2980E}"/>
                  </a:ext>
                </a:extLst>
              </p:cNvPr>
              <p:cNvSpPr txBox="1"/>
              <p:nvPr/>
            </p:nvSpPr>
            <p:spPr>
              <a:xfrm>
                <a:off x="9827100" y="365125"/>
                <a:ext cx="152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A02D3C-7BCB-D9EB-E99F-1D4440C29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00" y="365125"/>
                <a:ext cx="15267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5AE47B-C28F-23AC-8B43-276B2CAAF9ED}"/>
                  </a:ext>
                </a:extLst>
              </p:cNvPr>
              <p:cNvSpPr txBox="1"/>
              <p:nvPr/>
            </p:nvSpPr>
            <p:spPr>
              <a:xfrm>
                <a:off x="1252435" y="1664261"/>
                <a:ext cx="173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5AE47B-C28F-23AC-8B43-276B2CAAF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5" y="1664261"/>
                <a:ext cx="1733360" cy="584775"/>
              </a:xfrm>
              <a:prstGeom prst="rect">
                <a:avLst/>
              </a:prstGeom>
              <a:blipFill>
                <a:blip r:embed="rId7"/>
                <a:stretch>
                  <a:fillRect l="-217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067C12-9B9C-6A60-C545-F275E052392C}"/>
                  </a:ext>
                </a:extLst>
              </p:cNvPr>
              <p:cNvSpPr txBox="1"/>
              <p:nvPr/>
            </p:nvSpPr>
            <p:spPr>
              <a:xfrm>
                <a:off x="1158158" y="5666714"/>
                <a:ext cx="1502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067C12-9B9C-6A60-C545-F275E05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58" y="5666714"/>
                <a:ext cx="1502334" cy="584775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AEE2C-C609-649A-53BC-948D6D26A7C2}"/>
                  </a:ext>
                </a:extLst>
              </p:cNvPr>
              <p:cNvSpPr txBox="1"/>
              <p:nvPr/>
            </p:nvSpPr>
            <p:spPr>
              <a:xfrm>
                <a:off x="3379013" y="4616271"/>
                <a:ext cx="620233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AEE2C-C609-649A-53BC-948D6D26A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013" y="4616271"/>
                <a:ext cx="620233" cy="611386"/>
              </a:xfrm>
              <a:prstGeom prst="rect">
                <a:avLst/>
              </a:prstGeom>
              <a:blipFill>
                <a:blip r:embed="rId9"/>
                <a:stretch>
                  <a:fillRect l="-6000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51ED3-009E-6EBA-94E0-EC5BA9EFD120}"/>
                  </a:ext>
                </a:extLst>
              </p:cNvPr>
              <p:cNvSpPr txBox="1"/>
              <p:nvPr/>
            </p:nvSpPr>
            <p:spPr>
              <a:xfrm>
                <a:off x="5098314" y="4593455"/>
                <a:ext cx="629724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51ED3-009E-6EBA-94E0-EC5BA9EFD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14" y="4593455"/>
                <a:ext cx="629724" cy="611386"/>
              </a:xfrm>
              <a:prstGeom prst="rect">
                <a:avLst/>
              </a:prstGeom>
              <a:blipFill>
                <a:blip r:embed="rId10"/>
                <a:stretch>
                  <a:fillRect l="-7843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3E8956-4158-EBFE-A54C-7158933C793F}"/>
                  </a:ext>
                </a:extLst>
              </p:cNvPr>
              <p:cNvSpPr txBox="1"/>
              <p:nvPr/>
            </p:nvSpPr>
            <p:spPr>
              <a:xfrm>
                <a:off x="8905220" y="4611432"/>
                <a:ext cx="689611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3E8956-4158-EBFE-A54C-7158933C7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20" y="4611432"/>
                <a:ext cx="689611" cy="614014"/>
              </a:xfrm>
              <a:prstGeom prst="rect">
                <a:avLst/>
              </a:prstGeom>
              <a:blipFill>
                <a:blip r:embed="rId11"/>
                <a:stretch>
                  <a:fillRect l="-727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23C1D-B04A-1F60-58FE-9A8886DCDBC9}"/>
                  </a:ext>
                </a:extLst>
              </p:cNvPr>
              <p:cNvSpPr txBox="1"/>
              <p:nvPr/>
            </p:nvSpPr>
            <p:spPr>
              <a:xfrm>
                <a:off x="6986655" y="4593455"/>
                <a:ext cx="628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23C1D-B04A-1F60-58FE-9A8886DC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655" y="4593455"/>
                <a:ext cx="62869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38">
            <a:extLst>
              <a:ext uri="{FF2B5EF4-FFF2-40B4-BE49-F238E27FC236}">
                <a16:creationId xmlns:a16="http://schemas.microsoft.com/office/drawing/2014/main" id="{AB95672B-E673-7637-A250-A0973FF52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599" y="2546122"/>
            <a:ext cx="31531" cy="174777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id="{0DDED1EB-1551-98F3-2832-66F685BDA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431" y="2546122"/>
            <a:ext cx="31531" cy="174777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8">
            <a:extLst>
              <a:ext uri="{FF2B5EF4-FFF2-40B4-BE49-F238E27FC236}">
                <a16:creationId xmlns:a16="http://schemas.microsoft.com/office/drawing/2014/main" id="{A9442A0D-DEC2-DFB6-8425-C902E587D8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83806" y="2546122"/>
            <a:ext cx="31531" cy="174777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8">
            <a:extLst>
              <a:ext uri="{FF2B5EF4-FFF2-40B4-BE49-F238E27FC236}">
                <a16:creationId xmlns:a16="http://schemas.microsoft.com/office/drawing/2014/main" id="{B874F650-21BD-CA70-7EA5-5AC9AD72D1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599" y="5204841"/>
            <a:ext cx="0" cy="45498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8B9E6C13-191B-979D-A384-2BECD0F48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430" y="5204841"/>
            <a:ext cx="1" cy="45498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8">
            <a:extLst>
              <a:ext uri="{FF2B5EF4-FFF2-40B4-BE49-F238E27FC236}">
                <a16:creationId xmlns:a16="http://schemas.microsoft.com/office/drawing/2014/main" id="{D0B08F7F-96CC-E2AF-98D4-500FDE78E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83806" y="5204841"/>
            <a:ext cx="0" cy="43922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F7091-8FC2-0304-E3D5-E3F6AD084DBF}"/>
                  </a:ext>
                </a:extLst>
              </p:cNvPr>
              <p:cNvSpPr txBox="1"/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F7091-8FC2-0304-E3D5-E3F6AD08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5742FC-4F8E-4D0E-04A1-97F46CEE4E0C}"/>
                  </a:ext>
                </a:extLst>
              </p:cNvPr>
              <p:cNvSpPr txBox="1"/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5742FC-4F8E-4D0E-04A1-97F46CEE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189139-3BE0-DFAD-FB88-09452A39A923}"/>
                  </a:ext>
                </a:extLst>
              </p:cNvPr>
              <p:cNvSpPr txBox="1"/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189139-3BE0-DFAD-FB88-09452A39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blipFill>
                <a:blip r:embed="rId1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E2DFD10-70D3-717C-778D-155D8853233C}"/>
              </a:ext>
            </a:extLst>
          </p:cNvPr>
          <p:cNvSpPr txBox="1"/>
          <p:nvPr/>
        </p:nvSpPr>
        <p:spPr>
          <a:xfrm>
            <a:off x="1006108" y="4789991"/>
            <a:ext cx="1869804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Special Threshold</a:t>
            </a:r>
            <a:br>
              <a:rPr lang="en-US" dirty="0"/>
            </a:br>
            <a:r>
              <a:rPr lang="en-US" dirty="0"/>
              <a:t>    Secret Sharing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1E201E-73D5-F611-78F5-0C8BE36C3B7B}"/>
              </a:ext>
            </a:extLst>
          </p:cNvPr>
          <p:cNvSpPr txBox="1"/>
          <p:nvPr/>
        </p:nvSpPr>
        <p:spPr>
          <a:xfrm>
            <a:off x="6147323" y="5260853"/>
            <a:ext cx="185672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</a:t>
            </a:r>
            <a:r>
              <a:rPr lang="en-US" dirty="0" err="1"/>
              <a:t>FE</a:t>
            </a:r>
            <a:r>
              <a:rPr lang="en-US" dirty="0"/>
              <a:t> Encryption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E66270E-6129-63E9-7D99-454E7949342A}"/>
              </a:ext>
            </a:extLst>
          </p:cNvPr>
          <p:cNvSpPr/>
          <p:nvPr/>
        </p:nvSpPr>
        <p:spPr>
          <a:xfrm>
            <a:off x="3376975" y="5665515"/>
            <a:ext cx="6280920" cy="571958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9CEB98A9-4F15-CAB5-FF33-C815668042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6768" y="4985603"/>
            <a:ext cx="892615" cy="78625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85413-3F47-ADF2-0466-AF5094334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9D5A-03AC-9A92-761D-93B9ED62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GVW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C96B3F6-C6D3-DA20-2F7F-C31F9435A79F}"/>
                  </a:ext>
                </a:extLst>
              </p:cNvPr>
              <p:cNvSpPr/>
              <p:nvPr/>
            </p:nvSpPr>
            <p:spPr>
              <a:xfrm>
                <a:off x="2985795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C96B3F6-C6D3-DA20-2F7F-C31F9435A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5" y="1690688"/>
                <a:ext cx="1370670" cy="616244"/>
              </a:xfrm>
              <a:prstGeom prst="roundRect">
                <a:avLst/>
              </a:prstGeom>
              <a:blipFill>
                <a:blip r:embed="rId3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7C08CDA-60E4-7567-79F8-2885AA973895}"/>
                  </a:ext>
                </a:extLst>
              </p:cNvPr>
              <p:cNvSpPr/>
              <p:nvPr/>
            </p:nvSpPr>
            <p:spPr>
              <a:xfrm>
                <a:off x="8530002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7C08CDA-60E4-7567-79F8-2885AA973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2" y="1690688"/>
                <a:ext cx="1370670" cy="616244"/>
              </a:xfrm>
              <a:prstGeom prst="roundRect">
                <a:avLst/>
              </a:prstGeom>
              <a:blipFill>
                <a:blip r:embed="rId4"/>
                <a:stretch>
                  <a:fillRect l="-733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D91C83B-4A9A-F827-C8A0-5FED039B26EB}"/>
                  </a:ext>
                </a:extLst>
              </p:cNvPr>
              <p:cNvSpPr/>
              <p:nvPr/>
            </p:nvSpPr>
            <p:spPr>
              <a:xfrm>
                <a:off x="4723096" y="1690688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D91C83B-4A9A-F827-C8A0-5FED039B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6" y="1690688"/>
                <a:ext cx="1370670" cy="616244"/>
              </a:xfrm>
              <a:prstGeom prst="roundRect">
                <a:avLst/>
              </a:prstGeom>
              <a:blipFill>
                <a:blip r:embed="rId5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BC8B728-4271-50C6-9053-9FE1E7C7B195}"/>
                  </a:ext>
                </a:extLst>
              </p:cNvPr>
              <p:cNvSpPr/>
              <p:nvPr/>
            </p:nvSpPr>
            <p:spPr>
              <a:xfrm>
                <a:off x="6460397" y="1690688"/>
                <a:ext cx="1702974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BC8B728-4271-50C6-9053-9FE1E7C7B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97" y="1690688"/>
                <a:ext cx="1702974" cy="6162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CE0B97-7AA7-CCF2-4F02-67FCF75A1B88}"/>
                  </a:ext>
                </a:extLst>
              </p:cNvPr>
              <p:cNvSpPr txBox="1"/>
              <p:nvPr/>
            </p:nvSpPr>
            <p:spPr>
              <a:xfrm>
                <a:off x="9827100" y="365125"/>
                <a:ext cx="152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CE0B97-7AA7-CCF2-4F02-67FCF75A1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00" y="365125"/>
                <a:ext cx="15267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E4966-1F5E-A30A-91A2-03A007F06260}"/>
                  </a:ext>
                </a:extLst>
              </p:cNvPr>
              <p:cNvSpPr txBox="1"/>
              <p:nvPr/>
            </p:nvSpPr>
            <p:spPr>
              <a:xfrm>
                <a:off x="1252435" y="1664261"/>
                <a:ext cx="173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E4966-1F5E-A30A-91A2-03A007F06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5" y="1664261"/>
                <a:ext cx="1733360" cy="584775"/>
              </a:xfrm>
              <a:prstGeom prst="rect">
                <a:avLst/>
              </a:prstGeom>
              <a:blipFill>
                <a:blip r:embed="rId8"/>
                <a:stretch>
                  <a:fillRect l="-217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CFBD97-CA7F-2A56-E1A8-016B1E7B3802}"/>
                  </a:ext>
                </a:extLst>
              </p:cNvPr>
              <p:cNvSpPr txBox="1"/>
              <p:nvPr/>
            </p:nvSpPr>
            <p:spPr>
              <a:xfrm>
                <a:off x="1158158" y="5666714"/>
                <a:ext cx="1960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CFBD97-CA7F-2A56-E1A8-016B1E7B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58" y="5666714"/>
                <a:ext cx="1960986" cy="584775"/>
              </a:xfrm>
              <a:prstGeom prst="rect">
                <a:avLst/>
              </a:prstGeom>
              <a:blipFill>
                <a:blip r:embed="rId9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FFC70D-BB6B-7881-B82B-90D83AE8955F}"/>
                  </a:ext>
                </a:extLst>
              </p:cNvPr>
              <p:cNvSpPr txBox="1"/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FFC70D-BB6B-7881-B82B-90D83AE8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blipFill>
                <a:blip r:embed="rId1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AB5D10-657F-6D80-DC97-D33BEA887195}"/>
                  </a:ext>
                </a:extLst>
              </p:cNvPr>
              <p:cNvSpPr txBox="1"/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AB5D10-657F-6D80-DC97-D33BEA887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D66792-EF91-4496-D060-B4F7F8C66B04}"/>
                  </a:ext>
                </a:extLst>
              </p:cNvPr>
              <p:cNvSpPr txBox="1"/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D66792-EF91-4496-D060-B4F7F8C6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0354FA0-E59A-D3C9-C07F-65DAAB0DB145}"/>
              </a:ext>
            </a:extLst>
          </p:cNvPr>
          <p:cNvSpPr/>
          <p:nvPr/>
        </p:nvSpPr>
        <p:spPr>
          <a:xfrm>
            <a:off x="3376975" y="5665515"/>
            <a:ext cx="6280920" cy="571958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535627-A331-B742-F005-7538D9555950}"/>
                  </a:ext>
                </a:extLst>
              </p:cNvPr>
              <p:cNvSpPr txBox="1"/>
              <p:nvPr/>
            </p:nvSpPr>
            <p:spPr>
              <a:xfrm>
                <a:off x="779779" y="3574599"/>
                <a:ext cx="223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535627-A331-B742-F005-7538D955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9" y="3574599"/>
                <a:ext cx="223509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58F950-BBAB-1929-87B7-681E5F01E794}"/>
              </a:ext>
            </a:extLst>
          </p:cNvPr>
          <p:cNvSpPr/>
          <p:nvPr/>
        </p:nvSpPr>
        <p:spPr>
          <a:xfrm>
            <a:off x="4627113" y="1553899"/>
            <a:ext cx="2908803" cy="88981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33D722-D4FA-A39E-7940-E0008EF8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675" y="4321222"/>
            <a:ext cx="3959573" cy="431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Select random subset </a:t>
            </a:r>
            <a:r>
              <a:rPr lang="en-US" sz="2400" b="1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F0DF93C5-8081-286F-6355-5A85A2AE9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9103" y="2546122"/>
            <a:ext cx="859" cy="94359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2EC519-1D6D-134D-4316-7043238EFBEB}"/>
              </a:ext>
            </a:extLst>
          </p:cNvPr>
          <p:cNvSpPr txBox="1"/>
          <p:nvPr/>
        </p:nvSpPr>
        <p:spPr>
          <a:xfrm>
            <a:off x="4942259" y="2990133"/>
            <a:ext cx="227850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</a:t>
            </a:r>
            <a:r>
              <a:rPr lang="en-US" dirty="0" err="1"/>
              <a:t>FE</a:t>
            </a:r>
            <a:r>
              <a:rPr lang="en-US" dirty="0"/>
              <a:t> Key Generation</a:t>
            </a:r>
          </a:p>
        </p:txBody>
      </p:sp>
      <p:sp>
        <p:nvSpPr>
          <p:cNvPr id="34" name="Line 38">
            <a:extLst>
              <a:ext uri="{FF2B5EF4-FFF2-40B4-BE49-F238E27FC236}">
                <a16:creationId xmlns:a16="http://schemas.microsoft.com/office/drawing/2014/main" id="{D12E6243-15F5-2A9A-83AA-1EB95C63D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807" y="2539988"/>
            <a:ext cx="859" cy="94359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A32AC5-AA5E-F804-3A64-58656C369A33}"/>
                  </a:ext>
                </a:extLst>
              </p:cNvPr>
              <p:cNvSpPr txBox="1"/>
              <p:nvPr/>
            </p:nvSpPr>
            <p:spPr>
              <a:xfrm>
                <a:off x="5816298" y="2685413"/>
                <a:ext cx="628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A32AC5-AA5E-F804-3A64-58656C369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98" y="2685413"/>
                <a:ext cx="62869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0796FF-B93D-E6B2-FB0C-49B260F05E13}"/>
                  </a:ext>
                </a:extLst>
              </p:cNvPr>
              <p:cNvSpPr txBox="1"/>
              <p:nvPr/>
            </p:nvSpPr>
            <p:spPr>
              <a:xfrm>
                <a:off x="4942259" y="3549459"/>
                <a:ext cx="2428742" cy="64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S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0796FF-B93D-E6B2-FB0C-49B260F0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59" y="3549459"/>
                <a:ext cx="2428742" cy="644472"/>
              </a:xfrm>
              <a:prstGeom prst="rect">
                <a:avLst/>
              </a:prstGeom>
              <a:blipFill>
                <a:blip r:embed="rId16"/>
                <a:stretch>
                  <a:fillRect t="-1923" r="-416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014273-DFF4-60F7-1BBE-AC227A84720C}"/>
                  </a:ext>
                </a:extLst>
              </p:cNvPr>
              <p:cNvSpPr txBox="1"/>
              <p:nvPr/>
            </p:nvSpPr>
            <p:spPr>
              <a:xfrm>
                <a:off x="2961676" y="4856463"/>
                <a:ext cx="8297143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Each key has random subset of </a:t>
                </a:r>
                <a:r>
                  <a:rPr lang="en-US" sz="2400" i="1" dirty="0" err="1"/>
                  <a:t>One</a:t>
                </a:r>
                <a:r>
                  <a:rPr lang="en-US" sz="2400" dirty="0" err="1"/>
                  <a:t>FE</a:t>
                </a:r>
                <a:r>
                  <a:rPr lang="en-US" sz="2400" dirty="0"/>
                  <a:t> keys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for special encoding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014273-DFF4-60F7-1BBE-AC227A847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76" y="4856463"/>
                <a:ext cx="8297143" cy="461665"/>
              </a:xfrm>
              <a:prstGeom prst="rect">
                <a:avLst/>
              </a:prstGeom>
              <a:blipFill>
                <a:blip r:embed="rId17"/>
                <a:stretch>
                  <a:fillRect l="-12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1150B-12C7-F23D-E205-84E80CE019F2}"/>
                  </a:ext>
                </a:extLst>
              </p:cNvPr>
              <p:cNvSpPr txBox="1"/>
              <p:nvPr/>
            </p:nvSpPr>
            <p:spPr>
              <a:xfrm>
                <a:off x="7969964" y="4273756"/>
                <a:ext cx="1801134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1150B-12C7-F23D-E205-84E80CE01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964" y="4273756"/>
                <a:ext cx="1801134" cy="523220"/>
              </a:xfrm>
              <a:prstGeom prst="rect">
                <a:avLst/>
              </a:prstGeom>
              <a:blipFill>
                <a:blip r:embed="rId18"/>
                <a:stretch>
                  <a:fillRect r="-13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E29C76-B852-63C6-9F0E-2FA338AE21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intuition behind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E29C76-B852-63C6-9F0E-2FA338AE2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E12BA-7A1D-23E4-49F0-5C5572844B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251361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+mj-lt"/>
                  </a:rPr>
                  <a:t>Informally, when sampled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+mj-lt"/>
                  </a:rPr>
                  <a:t> times,</a:t>
                </a:r>
              </a:p>
              <a:p>
                <a:endParaRPr lang="en-US" dirty="0">
                  <a:latin typeface="+mj-lt"/>
                </a:endParaRPr>
              </a:p>
              <a:p>
                <a:pPr lvl="1"/>
                <a:r>
                  <a:rPr lang="en-US" sz="2800" b="1" dirty="0">
                    <a:solidFill>
                      <a:prstClr val="black"/>
                    </a:solidFill>
                  </a:rPr>
                  <a:t>S  </a:t>
                </a:r>
                <a:r>
                  <a:rPr lang="en-US" sz="2800" dirty="0">
                    <a:latin typeface="+mj-lt"/>
                  </a:rPr>
                  <a:t>: Threshold is not exceeded</a:t>
                </a:r>
                <a:endParaRPr lang="en-US" sz="2800" i="1" u="sng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dirty="0">
                    <a:latin typeface="+mj-lt"/>
                  </a:rPr>
                  <a:t> : Each encoding is sufficiently randomized</a:t>
                </a:r>
              </a:p>
              <a:p>
                <a:pPr lvl="1"/>
                <a:endParaRPr lang="en-US" sz="2800" i="1" u="sng" dirty="0">
                  <a:latin typeface="+mj-lt"/>
                </a:endParaRPr>
              </a:p>
              <a:p>
                <a:r>
                  <a:rPr lang="en-US" sz="3200" i="1" u="sng" dirty="0">
                    <a:latin typeface="+mj-lt"/>
                  </a:rPr>
                  <a:t>Should be randomly generated!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E12BA-7A1D-23E4-49F0-5C5572844B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2513619"/>
              </a:xfrm>
              <a:blipFill>
                <a:blip r:embed="rId3"/>
                <a:stretch>
                  <a:fillRect l="-1206" t="-4523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F9EC2F-4784-A170-96CC-EC78A360DAB7}"/>
              </a:ext>
            </a:extLst>
          </p:cNvPr>
          <p:cNvSpPr txBox="1">
            <a:spLocks/>
          </p:cNvSpPr>
          <p:nvPr/>
        </p:nvSpPr>
        <p:spPr>
          <a:xfrm>
            <a:off x="838199" y="3913406"/>
            <a:ext cx="11600793" cy="198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4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AA7-7C02-C7B9-4E50-479ED22D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Let’s just generalize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AB46F22-84F7-78D7-1DD2-641A058382D0}"/>
                  </a:ext>
                </a:extLst>
              </p:cNvPr>
              <p:cNvSpPr/>
              <p:nvPr/>
            </p:nvSpPr>
            <p:spPr>
              <a:xfrm>
                <a:off x="2985795" y="2069066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AB46F22-84F7-78D7-1DD2-641A05838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5" y="2069066"/>
                <a:ext cx="1370670" cy="616244"/>
              </a:xfrm>
              <a:prstGeom prst="roundRect">
                <a:avLst/>
              </a:prstGeom>
              <a:blipFill>
                <a:blip r:embed="rId2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0B5AE-BDF3-FC66-8B3E-3135026EA751}"/>
                  </a:ext>
                </a:extLst>
              </p:cNvPr>
              <p:cNvSpPr/>
              <p:nvPr/>
            </p:nvSpPr>
            <p:spPr>
              <a:xfrm>
                <a:off x="8530002" y="2069066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0B5AE-BDF3-FC66-8B3E-3135026EA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2" y="2069066"/>
                <a:ext cx="1370670" cy="616244"/>
              </a:xfrm>
              <a:prstGeom prst="roundRect">
                <a:avLst/>
              </a:prstGeom>
              <a:blipFill>
                <a:blip r:embed="rId3"/>
                <a:stretch>
                  <a:fillRect l="-733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B2969AA-CEC7-3D7C-BF34-91CE893B34A4}"/>
                  </a:ext>
                </a:extLst>
              </p:cNvPr>
              <p:cNvSpPr/>
              <p:nvPr/>
            </p:nvSpPr>
            <p:spPr>
              <a:xfrm>
                <a:off x="4723096" y="2069066"/>
                <a:ext cx="1370670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B2969AA-CEC7-3D7C-BF34-91CE893B3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6" y="2069066"/>
                <a:ext cx="1370670" cy="616244"/>
              </a:xfrm>
              <a:prstGeom prst="roundRect">
                <a:avLst/>
              </a:prstGeom>
              <a:blipFill>
                <a:blip r:embed="rId4"/>
                <a:stretch>
                  <a:fillRect l="-45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48E3448-1D85-38F1-4D42-85B3010FE5DE}"/>
                  </a:ext>
                </a:extLst>
              </p:cNvPr>
              <p:cNvSpPr/>
              <p:nvPr/>
            </p:nvSpPr>
            <p:spPr>
              <a:xfrm>
                <a:off x="6460397" y="2069066"/>
                <a:ext cx="1702974" cy="61624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48E3448-1D85-38F1-4D42-85B3010FE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97" y="2069066"/>
                <a:ext cx="1702974" cy="6162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2C083-BB9C-8937-BDAF-80BB68C5E613}"/>
                  </a:ext>
                </a:extLst>
              </p:cNvPr>
              <p:cNvSpPr txBox="1"/>
              <p:nvPr/>
            </p:nvSpPr>
            <p:spPr>
              <a:xfrm>
                <a:off x="1252435" y="2042639"/>
                <a:ext cx="173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2C083-BB9C-8937-BDAF-80BB68C5E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5" y="2042639"/>
                <a:ext cx="1733360" cy="584775"/>
              </a:xfrm>
              <a:prstGeom prst="rect">
                <a:avLst/>
              </a:prstGeom>
              <a:blipFill>
                <a:blip r:embed="rId6"/>
                <a:stretch>
                  <a:fillRect l="-21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C1B490EA-A79F-5680-8558-5D4D34B51331}"/>
                  </a:ext>
                </a:extLst>
              </p:cNvPr>
              <p:cNvSpPr/>
              <p:nvPr/>
            </p:nvSpPr>
            <p:spPr>
              <a:xfrm>
                <a:off x="2985795" y="2812756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C1B490EA-A79F-5680-8558-5D4D34B51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5" y="2812756"/>
                <a:ext cx="1370670" cy="616244"/>
              </a:xfrm>
              <a:prstGeom prst="roundRect">
                <a:avLst/>
              </a:prstGeom>
              <a:blipFill>
                <a:blip r:embed="rId7"/>
                <a:stretch>
                  <a:fillRect l="-181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930A76AE-200B-BFCB-F206-598732339527}"/>
                  </a:ext>
                </a:extLst>
              </p:cNvPr>
              <p:cNvSpPr/>
              <p:nvPr/>
            </p:nvSpPr>
            <p:spPr>
              <a:xfrm>
                <a:off x="8530002" y="2812756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930A76AE-200B-BFCB-F206-598732339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2" y="2812756"/>
                <a:ext cx="1370670" cy="616244"/>
              </a:xfrm>
              <a:prstGeom prst="roundRect">
                <a:avLst/>
              </a:prstGeom>
              <a:blipFill>
                <a:blip r:embed="rId8"/>
                <a:stretch>
                  <a:fillRect l="-367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5136C3E-0E4A-D72E-2E4C-42C1A7D7FE88}"/>
                  </a:ext>
                </a:extLst>
              </p:cNvPr>
              <p:cNvSpPr/>
              <p:nvPr/>
            </p:nvSpPr>
            <p:spPr>
              <a:xfrm>
                <a:off x="4723096" y="2812756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5136C3E-0E4A-D72E-2E4C-42C1A7D7F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6" y="2812756"/>
                <a:ext cx="1370670" cy="616244"/>
              </a:xfrm>
              <a:prstGeom prst="roundRect">
                <a:avLst/>
              </a:prstGeom>
              <a:blipFill>
                <a:blip r:embed="rId9"/>
                <a:stretch>
                  <a:fillRect l="-181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9C393DD-46AA-42C0-ACF5-52D9A72E7C7F}"/>
                  </a:ext>
                </a:extLst>
              </p:cNvPr>
              <p:cNvSpPr/>
              <p:nvPr/>
            </p:nvSpPr>
            <p:spPr>
              <a:xfrm>
                <a:off x="6460397" y="2812756"/>
                <a:ext cx="1702974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9C393DD-46AA-42C0-ACF5-52D9A72E7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97" y="2812756"/>
                <a:ext cx="1702974" cy="6162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6EEE71-1159-55B2-3B74-BBD33156D7F1}"/>
                  </a:ext>
                </a:extLst>
              </p:cNvPr>
              <p:cNvSpPr txBox="1"/>
              <p:nvPr/>
            </p:nvSpPr>
            <p:spPr>
              <a:xfrm>
                <a:off x="409903" y="2812756"/>
                <a:ext cx="2575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Auth</m:t>
                      </m:r>
                      <m:r>
                        <m:rPr>
                          <m:sty m:val="p"/>
                        </m:rPr>
                        <a:rPr lang="en-US" sz="3200" dirty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6EEE71-1159-55B2-3B74-BBD33156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3" y="2812756"/>
                <a:ext cx="2575892" cy="584775"/>
              </a:xfrm>
              <a:prstGeom prst="rect">
                <a:avLst/>
              </a:prstGeom>
              <a:blipFill>
                <a:blip r:embed="rId11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800C9-BDC3-E93A-2DB0-CE06D8374A06}"/>
                  </a:ext>
                </a:extLst>
              </p:cNvPr>
              <p:cNvSpPr txBox="1"/>
              <p:nvPr/>
            </p:nvSpPr>
            <p:spPr>
              <a:xfrm>
                <a:off x="1158158" y="5666714"/>
                <a:ext cx="1502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800C9-BDC3-E93A-2DB0-CE06D8374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58" y="5666714"/>
                <a:ext cx="1502334" cy="584775"/>
              </a:xfrm>
              <a:prstGeom prst="rect">
                <a:avLst/>
              </a:prstGeom>
              <a:blipFill>
                <a:blip r:embed="rId12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76EF39-D1FB-7A92-A203-03200FF2EEF9}"/>
                  </a:ext>
                </a:extLst>
              </p:cNvPr>
              <p:cNvSpPr txBox="1"/>
              <p:nvPr/>
            </p:nvSpPr>
            <p:spPr>
              <a:xfrm>
                <a:off x="3379013" y="4616271"/>
                <a:ext cx="620233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76EF39-D1FB-7A92-A203-03200FF2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013" y="4616271"/>
                <a:ext cx="620233" cy="611386"/>
              </a:xfrm>
              <a:prstGeom prst="rect">
                <a:avLst/>
              </a:prstGeom>
              <a:blipFill>
                <a:blip r:embed="rId13"/>
                <a:stretch>
                  <a:fillRect l="-6000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0CBCEB-EE31-D352-0810-FD2C96ECEB10}"/>
                  </a:ext>
                </a:extLst>
              </p:cNvPr>
              <p:cNvSpPr txBox="1"/>
              <p:nvPr/>
            </p:nvSpPr>
            <p:spPr>
              <a:xfrm>
                <a:off x="5098314" y="4593455"/>
                <a:ext cx="629724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0CBCEB-EE31-D352-0810-FD2C96ECE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14" y="4593455"/>
                <a:ext cx="629724" cy="611386"/>
              </a:xfrm>
              <a:prstGeom prst="rect">
                <a:avLst/>
              </a:prstGeom>
              <a:blipFill>
                <a:blip r:embed="rId14"/>
                <a:stretch>
                  <a:fillRect l="-7843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1265B3-6FF2-28D1-242A-C58266C55136}"/>
                  </a:ext>
                </a:extLst>
              </p:cNvPr>
              <p:cNvSpPr txBox="1"/>
              <p:nvPr/>
            </p:nvSpPr>
            <p:spPr>
              <a:xfrm>
                <a:off x="8905220" y="4611432"/>
                <a:ext cx="689611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1265B3-6FF2-28D1-242A-C58266C55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20" y="4611432"/>
                <a:ext cx="689611" cy="614014"/>
              </a:xfrm>
              <a:prstGeom prst="rect">
                <a:avLst/>
              </a:prstGeom>
              <a:blipFill>
                <a:blip r:embed="rId15"/>
                <a:stretch>
                  <a:fillRect l="-727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652C1E-6457-F9A6-8DA7-FB9F9836D59F}"/>
                  </a:ext>
                </a:extLst>
              </p:cNvPr>
              <p:cNvSpPr txBox="1"/>
              <p:nvPr/>
            </p:nvSpPr>
            <p:spPr>
              <a:xfrm>
                <a:off x="6986655" y="4593455"/>
                <a:ext cx="628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652C1E-6457-F9A6-8DA7-FB9F9836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655" y="4593455"/>
                <a:ext cx="628698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38">
            <a:extLst>
              <a:ext uri="{FF2B5EF4-FFF2-40B4-BE49-F238E27FC236}">
                <a16:creationId xmlns:a16="http://schemas.microsoft.com/office/drawing/2014/main" id="{862716C5-3B57-FE1B-9F7B-9EA3CDD52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547240"/>
            <a:ext cx="0" cy="74665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8">
            <a:extLst>
              <a:ext uri="{FF2B5EF4-FFF2-40B4-BE49-F238E27FC236}">
                <a16:creationId xmlns:a16="http://schemas.microsoft.com/office/drawing/2014/main" id="{44E81944-A913-1F74-65E5-80D5FF34CF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08430" y="3547240"/>
            <a:ext cx="1" cy="74666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8">
            <a:extLst>
              <a:ext uri="{FF2B5EF4-FFF2-40B4-BE49-F238E27FC236}">
                <a16:creationId xmlns:a16="http://schemas.microsoft.com/office/drawing/2014/main" id="{4DB3500E-313E-5AA2-7E2F-48064BECA7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83806" y="3547240"/>
            <a:ext cx="1" cy="74666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F3B24249-C8B1-EC4B-820E-357CA2CF2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599" y="5204841"/>
            <a:ext cx="0" cy="45498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86C221A-5003-65E1-0BF4-E8F18668D1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430" y="5204841"/>
            <a:ext cx="1" cy="45498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CD0B8185-04EA-3DA8-808A-585526FBA6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83806" y="5204841"/>
            <a:ext cx="0" cy="43922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318BAB-8BE8-2667-8799-38CEB87E7A3B}"/>
                  </a:ext>
                </a:extLst>
              </p:cNvPr>
              <p:cNvSpPr txBox="1"/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318BAB-8BE8-2667-8799-38CEB87E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24" y="5639225"/>
                <a:ext cx="816377" cy="584775"/>
              </a:xfrm>
              <a:prstGeom prst="rect">
                <a:avLst/>
              </a:prstGeom>
              <a:blipFill>
                <a:blip r:embed="rId1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AA1C24-FC19-2419-0987-81365E7DCBB0}"/>
                  </a:ext>
                </a:extLst>
              </p:cNvPr>
              <p:cNvSpPr txBox="1"/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AA1C24-FC19-2419-0987-81365E7DC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5" y="5616409"/>
                <a:ext cx="825867" cy="584775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57FDBC-8EB9-4F1B-397B-7ACD635D2F78}"/>
                  </a:ext>
                </a:extLst>
              </p:cNvPr>
              <p:cNvSpPr txBox="1"/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57FDBC-8EB9-4F1B-397B-7ACD635D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31" y="5634386"/>
                <a:ext cx="885755" cy="584775"/>
              </a:xfrm>
              <a:prstGeom prst="rect">
                <a:avLst/>
              </a:prstGeom>
              <a:blipFill>
                <a:blip r:embed="rId1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1E03C0-511A-B482-DC1E-6D2C8AF1049A}"/>
              </a:ext>
            </a:extLst>
          </p:cNvPr>
          <p:cNvSpPr txBox="1"/>
          <p:nvPr/>
        </p:nvSpPr>
        <p:spPr>
          <a:xfrm>
            <a:off x="1418228" y="5040780"/>
            <a:ext cx="1614545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Special-Sharing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ACF0C6-9C8D-EF2C-7EC5-539E62E808DB}"/>
              </a:ext>
            </a:extLst>
          </p:cNvPr>
          <p:cNvSpPr txBox="1"/>
          <p:nvPr/>
        </p:nvSpPr>
        <p:spPr>
          <a:xfrm>
            <a:off x="6147323" y="5260853"/>
            <a:ext cx="217732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OneMA</a:t>
            </a:r>
            <a:r>
              <a:rPr lang="en-US" dirty="0" err="1"/>
              <a:t>FE</a:t>
            </a:r>
            <a:r>
              <a:rPr lang="en-US" dirty="0"/>
              <a:t> Encryption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2EAC184-3A65-49D2-0676-67AD716881AE}"/>
              </a:ext>
            </a:extLst>
          </p:cNvPr>
          <p:cNvSpPr/>
          <p:nvPr/>
        </p:nvSpPr>
        <p:spPr>
          <a:xfrm>
            <a:off x="3376975" y="5665515"/>
            <a:ext cx="6280920" cy="571958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4E35DD66-FDE8-5FBA-10DC-3BEDFB1DA1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6768" y="4985603"/>
            <a:ext cx="892615" cy="78625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92468A-AD8D-B292-D04A-916DDC27F6F6}"/>
              </a:ext>
            </a:extLst>
          </p:cNvPr>
          <p:cNvSpPr txBox="1"/>
          <p:nvPr/>
        </p:nvSpPr>
        <p:spPr>
          <a:xfrm>
            <a:off x="6147323" y="5260853"/>
            <a:ext cx="185672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</a:t>
            </a:r>
            <a:r>
              <a:rPr lang="en-US" dirty="0" err="1"/>
              <a:t>FE</a:t>
            </a:r>
            <a:r>
              <a:rPr lang="en-US" dirty="0"/>
              <a:t> Encryption</a:t>
            </a:r>
          </a:p>
        </p:txBody>
      </p:sp>
    </p:spTree>
    <p:extLst>
      <p:ext uri="{BB962C8B-B14F-4D97-AF65-F5344CB8AC3E}">
        <p14:creationId xmlns:p14="http://schemas.microsoft.com/office/powerpoint/2010/main" val="35808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45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D4AC-EA29-E2CE-88F0-5CA132C7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2799-AE4B-D676-61A5-F3E48610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Collusion Amplification in MAFE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63C199C1-B7DD-5A2D-799E-7B4E432E10E5}"/>
                  </a:ext>
                </a:extLst>
              </p:cNvPr>
              <p:cNvSpPr/>
              <p:nvPr/>
            </p:nvSpPr>
            <p:spPr>
              <a:xfrm>
                <a:off x="2985795" y="1693392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63C199C1-B7DD-5A2D-799E-7B4E432E1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5" y="1693392"/>
                <a:ext cx="1370670" cy="616244"/>
              </a:xfrm>
              <a:prstGeom prst="roundRect">
                <a:avLst/>
              </a:prstGeom>
              <a:blipFill>
                <a:blip r:embed="rId2"/>
                <a:stretch>
                  <a:fillRect l="-181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CE3EC8D-7A07-0C3A-4E39-64CE7A251079}"/>
                  </a:ext>
                </a:extLst>
              </p:cNvPr>
              <p:cNvSpPr/>
              <p:nvPr/>
            </p:nvSpPr>
            <p:spPr>
              <a:xfrm>
                <a:off x="8530002" y="1693392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CE3EC8D-7A07-0C3A-4E39-64CE7A251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2" y="1693392"/>
                <a:ext cx="1370670" cy="616244"/>
              </a:xfrm>
              <a:prstGeom prst="roundRect">
                <a:avLst/>
              </a:prstGeom>
              <a:blipFill>
                <a:blip r:embed="rId3"/>
                <a:stretch>
                  <a:fillRect l="-367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6A845D1-BA03-1815-255E-52B109CAD5BB}"/>
                  </a:ext>
                </a:extLst>
              </p:cNvPr>
              <p:cNvSpPr/>
              <p:nvPr/>
            </p:nvSpPr>
            <p:spPr>
              <a:xfrm>
                <a:off x="4723096" y="1693392"/>
                <a:ext cx="1370670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𝑂𝑛𝑒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MAFE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6A845D1-BA03-1815-255E-52B109CAD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6" y="1693392"/>
                <a:ext cx="1370670" cy="616244"/>
              </a:xfrm>
              <a:prstGeom prst="roundRect">
                <a:avLst/>
              </a:prstGeom>
              <a:blipFill>
                <a:blip r:embed="rId4"/>
                <a:stretch>
                  <a:fillRect l="-181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C7CA7BF-F9C2-049B-C271-A71BAE8FB02B}"/>
                  </a:ext>
                </a:extLst>
              </p:cNvPr>
              <p:cNvSpPr/>
              <p:nvPr/>
            </p:nvSpPr>
            <p:spPr>
              <a:xfrm>
                <a:off x="6460397" y="1693392"/>
                <a:ext cx="1702974" cy="6162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C7CA7BF-F9C2-049B-C271-A71BAE8F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97" y="1693392"/>
                <a:ext cx="1702974" cy="6162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93EC9B-F0D2-4298-0466-CF292F06DDF6}"/>
                  </a:ext>
                </a:extLst>
              </p:cNvPr>
              <p:cNvSpPr txBox="1"/>
              <p:nvPr/>
            </p:nvSpPr>
            <p:spPr>
              <a:xfrm>
                <a:off x="409903" y="1693392"/>
                <a:ext cx="2575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Auth</m:t>
                      </m:r>
                      <m:r>
                        <m:rPr>
                          <m:sty m:val="p"/>
                        </m:rPr>
                        <a:rPr lang="en-US" sz="3200" dirty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93EC9B-F0D2-4298-0466-CF292F06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3" y="1693392"/>
                <a:ext cx="2575892" cy="584775"/>
              </a:xfrm>
              <a:prstGeom prst="rect">
                <a:avLst/>
              </a:prstGeom>
              <a:blipFill>
                <a:blip r:embed="rId6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D3D57-0652-99B8-A707-F47DD9514029}"/>
                  </a:ext>
                </a:extLst>
              </p:cNvPr>
              <p:cNvSpPr txBox="1"/>
              <p:nvPr/>
            </p:nvSpPr>
            <p:spPr>
              <a:xfrm>
                <a:off x="779779" y="3574599"/>
                <a:ext cx="223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D3D57-0652-99B8-A707-F47DD9514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9" y="3574599"/>
                <a:ext cx="22350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24742F-FB3C-9357-0C0D-00054A0BE19A}"/>
              </a:ext>
            </a:extLst>
          </p:cNvPr>
          <p:cNvSpPr/>
          <p:nvPr/>
        </p:nvSpPr>
        <p:spPr>
          <a:xfrm>
            <a:off x="4627113" y="1553899"/>
            <a:ext cx="2908803" cy="88981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Line 38">
            <a:extLst>
              <a:ext uri="{FF2B5EF4-FFF2-40B4-BE49-F238E27FC236}">
                <a16:creationId xmlns:a16="http://schemas.microsoft.com/office/drawing/2014/main" id="{A1AB4769-EF4E-851A-864A-3FF6AAD47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9103" y="2546122"/>
            <a:ext cx="859" cy="94359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A3C68-B66F-B529-A88E-3F2928903454}"/>
              </a:ext>
            </a:extLst>
          </p:cNvPr>
          <p:cNvSpPr txBox="1"/>
          <p:nvPr/>
        </p:nvSpPr>
        <p:spPr>
          <a:xfrm>
            <a:off x="4942259" y="2990133"/>
            <a:ext cx="227850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0261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</a:t>
            </a:r>
            <a:r>
              <a:rPr lang="en-US" dirty="0" err="1"/>
              <a:t>FE</a:t>
            </a:r>
            <a:r>
              <a:rPr lang="en-US" dirty="0"/>
              <a:t> Key Generation</a:t>
            </a:r>
          </a:p>
        </p:txBody>
      </p:sp>
      <p:sp>
        <p:nvSpPr>
          <p:cNvPr id="15" name="Line 38">
            <a:extLst>
              <a:ext uri="{FF2B5EF4-FFF2-40B4-BE49-F238E27FC236}">
                <a16:creationId xmlns:a16="http://schemas.microsoft.com/office/drawing/2014/main" id="{F2795912-EDDA-F4B8-B74D-CAA32A3C8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807" y="2539988"/>
            <a:ext cx="859" cy="94359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E55D5-0B95-1389-46C3-2EF8C4575132}"/>
                  </a:ext>
                </a:extLst>
              </p:cNvPr>
              <p:cNvSpPr txBox="1"/>
              <p:nvPr/>
            </p:nvSpPr>
            <p:spPr>
              <a:xfrm>
                <a:off x="5816298" y="2685413"/>
                <a:ext cx="628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E55D5-0B95-1389-46C3-2EF8C457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98" y="2685413"/>
                <a:ext cx="62869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FCC1BE-2528-BB2A-7FB2-9E061BF57581}"/>
                  </a:ext>
                </a:extLst>
              </p:cNvPr>
              <p:cNvSpPr txBox="1"/>
              <p:nvPr/>
            </p:nvSpPr>
            <p:spPr>
              <a:xfrm>
                <a:off x="4942259" y="3549459"/>
                <a:ext cx="2428742" cy="64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S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FCC1BE-2528-BB2A-7FB2-9E061BF57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59" y="3549459"/>
                <a:ext cx="2428742" cy="644472"/>
              </a:xfrm>
              <a:prstGeom prst="rect">
                <a:avLst/>
              </a:prstGeom>
              <a:blipFill>
                <a:blip r:embed="rId9"/>
                <a:stretch>
                  <a:fillRect t="-1923" r="-416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29045C-F535-66DD-154A-00428D768849}"/>
                  </a:ext>
                </a:extLst>
              </p:cNvPr>
              <p:cNvSpPr txBox="1"/>
              <p:nvPr/>
            </p:nvSpPr>
            <p:spPr>
              <a:xfrm>
                <a:off x="779779" y="4096615"/>
                <a:ext cx="3233706" cy="65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29045C-F535-66DD-154A-00428D768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9" y="4096615"/>
                <a:ext cx="3233706" cy="659604"/>
              </a:xfrm>
              <a:prstGeom prst="rect">
                <a:avLst/>
              </a:prstGeom>
              <a:blipFill>
                <a:blip r:embed="rId1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332A5C6-5B0B-683F-40E2-E28CBA0F400B}"/>
              </a:ext>
            </a:extLst>
          </p:cNvPr>
          <p:cNvSpPr txBox="1"/>
          <p:nvPr/>
        </p:nvSpPr>
        <p:spPr>
          <a:xfrm>
            <a:off x="4942259" y="3004237"/>
            <a:ext cx="26087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One</a:t>
            </a:r>
            <a:r>
              <a:rPr lang="en-US" dirty="0" err="1"/>
              <a:t>MAFE</a:t>
            </a:r>
            <a:r>
              <a:rPr lang="en-US" dirty="0"/>
              <a:t> 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BD88C3-ABED-6FA5-4EEF-DC16FDDE9EBF}"/>
                  </a:ext>
                </a:extLst>
              </p:cNvPr>
              <p:cNvSpPr txBox="1"/>
              <p:nvPr/>
            </p:nvSpPr>
            <p:spPr>
              <a:xfrm>
                <a:off x="8163371" y="3558489"/>
                <a:ext cx="1801134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BD88C3-ABED-6FA5-4EEF-DC16FDDE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71" y="3558489"/>
                <a:ext cx="1801134" cy="523220"/>
              </a:xfrm>
              <a:prstGeom prst="rect">
                <a:avLst/>
              </a:prstGeom>
              <a:blipFill>
                <a:blip r:embed="rId11"/>
                <a:stretch>
                  <a:fillRect r="-13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67A3F6C3-3045-95DE-602E-A7AE9C87265E}"/>
                  </a:ext>
                </a:extLst>
              </p:cNvPr>
              <p:cNvSpPr/>
              <p:nvPr/>
            </p:nvSpPr>
            <p:spPr bwMode="auto">
              <a:xfrm>
                <a:off x="1880553" y="1730773"/>
                <a:ext cx="8426425" cy="1472352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u="sng" dirty="0">
                    <a:solidFill>
                      <a:schemeClr val="bg1"/>
                    </a:solidFill>
                  </a:rPr>
                  <a:t>The problem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</a:rPr>
                  <a:t>KGen</a:t>
                </a:r>
                <a:r>
                  <a:rPr lang="en-US" sz="2800" dirty="0">
                    <a:solidFill>
                      <a:schemeClr val="bg1"/>
                    </a:solidFill>
                  </a:rPr>
                  <a:t> doesn’t get full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but only partial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</a:rPr>
                  <a:t>Each authority works independently &amp; asynchronously</a:t>
                </a: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67A3F6C3-3045-95DE-602E-A7AE9C872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0553" y="1730773"/>
                <a:ext cx="8426425" cy="1472352"/>
              </a:xfrm>
              <a:prstGeom prst="roundRect">
                <a:avLst/>
              </a:prstGeom>
              <a:blipFill>
                <a:blip r:embed="rId12"/>
                <a:stretch>
                  <a:fillRect b="-538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8C978802-F05C-181F-0636-D76227AC8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3359" y="4259804"/>
                <a:ext cx="6625114" cy="64743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Both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have to be randomly sampled!</a:t>
                </a:r>
              </a:p>
            </p:txBody>
          </p:sp>
        </mc:Choice>
        <mc:Fallback xmlns=""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8C978802-F05C-181F-0636-D76227AC8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359" y="4259804"/>
                <a:ext cx="6625114" cy="647435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 animBg="1"/>
      <p:bldP spid="24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6AC9-617C-EE54-E7F9-22A379F2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more closely…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C0EA1-EC02-78D2-9739-5827B65E5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8641" cy="4351338"/>
              </a:xfrm>
            </p:spPr>
            <p:txBody>
              <a:bodyPr/>
              <a:lstStyle/>
              <a:p>
                <a:r>
                  <a:rPr lang="en-US" dirty="0">
                    <a:latin typeface="+mj-lt"/>
                  </a:rPr>
                  <a:t>Authorities should be able to select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and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>
                    <a:latin typeface="+mj-lt"/>
                  </a:rPr>
                  <a:t> asynchronously</a:t>
                </a:r>
              </a:p>
              <a:p>
                <a:pPr lvl="1"/>
                <a:r>
                  <a:rPr lang="en-US" dirty="0">
                    <a:latin typeface="+mj-lt"/>
                  </a:rPr>
                  <a:t>Must be </a:t>
                </a:r>
                <a:r>
                  <a:rPr lang="en-US" b="1" i="1" dirty="0">
                    <a:latin typeface="+mj-lt"/>
                  </a:rPr>
                  <a:t>identical</a:t>
                </a:r>
                <a:r>
                  <a:rPr lang="en-US" dirty="0">
                    <a:latin typeface="+mj-lt"/>
                  </a:rPr>
                  <a:t> for any given GID (recall GID fixes a user)</a:t>
                </a:r>
              </a:p>
              <a:p>
                <a:pPr lvl="1"/>
                <a:r>
                  <a:rPr lang="en-US" dirty="0">
                    <a:latin typeface="+mj-lt"/>
                  </a:rPr>
                  <a:t>Must be </a:t>
                </a:r>
                <a:r>
                  <a:rPr lang="en-US" b="1" i="1" dirty="0">
                    <a:latin typeface="+mj-lt"/>
                  </a:rPr>
                  <a:t>randomly</a:t>
                </a:r>
                <a:r>
                  <a:rPr lang="en-US" dirty="0">
                    <a:latin typeface="+mj-lt"/>
                  </a:rPr>
                  <a:t> selected for every GID</a:t>
                </a:r>
              </a:p>
              <a:p>
                <a:pPr lvl="1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C0EA1-EC02-78D2-9739-5827B65E5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8641" cy="4351338"/>
              </a:xfrm>
              <a:blipFill>
                <a:blip r:embed="rId2"/>
                <a:stretch>
                  <a:fillRect l="-92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EDD28A-6AB5-DF6B-5456-1009707DC2F5}"/>
              </a:ext>
            </a:extLst>
          </p:cNvPr>
          <p:cNvSpPr/>
          <p:nvPr/>
        </p:nvSpPr>
        <p:spPr>
          <a:xfrm>
            <a:off x="1333190" y="3605853"/>
            <a:ext cx="5529943" cy="61260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Let us just use a </a:t>
            </a:r>
            <a:r>
              <a:rPr lang="en-US" sz="2800" i="1" dirty="0">
                <a:solidFill>
                  <a:schemeClr val="accent4"/>
                </a:solidFill>
              </a:rPr>
              <a:t>PRF</a:t>
            </a:r>
            <a:r>
              <a:rPr lang="en-US" sz="2800" i="1" dirty="0">
                <a:solidFill>
                  <a:schemeClr val="bg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00B3B-8080-54B6-6746-02A190A39996}"/>
                  </a:ext>
                </a:extLst>
              </p:cNvPr>
              <p:cNvSpPr txBox="1"/>
              <p:nvPr/>
            </p:nvSpPr>
            <p:spPr>
              <a:xfrm>
                <a:off x="7358124" y="3664467"/>
                <a:ext cx="3317768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1" dirty="0"/>
                            <m:t>S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00B3B-8080-54B6-6746-02A190A39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24" y="3664467"/>
                <a:ext cx="3317768" cy="523220"/>
              </a:xfrm>
              <a:prstGeom prst="rect">
                <a:avLst/>
              </a:prstGeom>
              <a:blipFill>
                <a:blip r:embed="rId3"/>
                <a:stretch>
                  <a:fillRect r="-7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8A717D6-8CAA-1C76-6C09-664A66448EFC}"/>
                  </a:ext>
                </a:extLst>
              </p:cNvPr>
              <p:cNvSpPr/>
              <p:nvPr/>
            </p:nvSpPr>
            <p:spPr bwMode="auto">
              <a:xfrm>
                <a:off x="2413382" y="4483136"/>
                <a:ext cx="7852594" cy="15616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/>
                  <a:t>Where is K?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/>
                  <a:t>K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could be thought as global CRS. </a:t>
                </a:r>
                <a:b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E.g., </a:t>
                </a:r>
                <a:r>
                  <a:rPr lang="en-US" sz="2800" i="1" dirty="0">
                    <a:solidFill>
                      <a:schemeClr val="bg2">
                        <a:lumMod val="50000"/>
                      </a:schemeClr>
                    </a:solidFill>
                  </a:rPr>
                  <a:t>XOR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ing every user’s individual key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8A717D6-8CAA-1C76-6C09-664A6644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382" y="4483136"/>
                <a:ext cx="7852594" cy="156162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5F3B99-1083-42F3-ABF3-0BF8D1D3879E}"/>
              </a:ext>
            </a:extLst>
          </p:cNvPr>
          <p:cNvSpPr/>
          <p:nvPr/>
        </p:nvSpPr>
        <p:spPr>
          <a:xfrm>
            <a:off x="2506505" y="5886891"/>
            <a:ext cx="7666355" cy="612603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chemeClr val="tx2"/>
                </a:solidFill>
              </a:rPr>
              <a:t>IMP:</a:t>
            </a:r>
            <a:r>
              <a:rPr lang="en-US" sz="2800" dirty="0">
                <a:solidFill>
                  <a:schemeClr val="tx2"/>
                </a:solidFill>
              </a:rPr>
              <a:t> Every authority knows this at key generation.</a:t>
            </a:r>
            <a:endParaRPr lang="en-US" sz="2800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166B57F-FDD2-B4BA-E66E-DC17C2CF286D}"/>
                  </a:ext>
                </a:extLst>
              </p:cNvPr>
              <p:cNvSpPr/>
              <p:nvPr/>
            </p:nvSpPr>
            <p:spPr bwMode="auto">
              <a:xfrm>
                <a:off x="1882787" y="1768130"/>
                <a:ext cx="8426425" cy="1472352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u="sng" dirty="0">
                    <a:solidFill>
                      <a:schemeClr val="accent4"/>
                    </a:solidFill>
                  </a:rPr>
                  <a:t>The problem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 is even the attacker learns K!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Thus, although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bg1"/>
                        </a:solidFill>
                      </a:rPr>
                      <m:t>S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are (pseudo)random, this breaks the statistical arguments/lemmas essential for security.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166B57F-FDD2-B4BA-E66E-DC17C2CF2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787" y="1768130"/>
                <a:ext cx="8426425" cy="1472352"/>
              </a:xfrm>
              <a:prstGeom prst="roundRect">
                <a:avLst/>
              </a:prstGeom>
              <a:blipFill>
                <a:blip r:embed="rId5"/>
                <a:stretch>
                  <a:fillRect b="-229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7DFD-75E5-C3F9-CD39-22224610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NIKE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Hiding set selection via computational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ED138ED-7347-7D79-080B-6E8CCB745822}"/>
                  </a:ext>
                </a:extLst>
              </p:cNvPr>
              <p:cNvSpPr/>
              <p:nvPr/>
            </p:nvSpPr>
            <p:spPr>
              <a:xfrm>
                <a:off x="3226237" y="4298930"/>
                <a:ext cx="5739524" cy="61260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>
                    <a:solidFill>
                      <a:schemeClr val="bg1"/>
                    </a:solidFill>
                  </a:rPr>
                  <a:t>Then just use </a:t>
                </a:r>
                <a:r>
                  <a:rPr lang="en-US" sz="3200" i="1" dirty="0">
                    <a:solidFill>
                      <a:schemeClr val="accent4"/>
                    </a:solidFill>
                  </a:rPr>
                  <a:t>PRF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to sample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ED138ED-7347-7D79-080B-6E8CCB745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37" y="4298930"/>
                <a:ext cx="5739524" cy="612603"/>
              </a:xfrm>
              <a:prstGeom prst="roundRect">
                <a:avLst/>
              </a:prstGeom>
              <a:blipFill>
                <a:blip r:embed="rId2"/>
                <a:stretch>
                  <a:fillRect l="-1101" t="-10204" r="-1101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BBB518-6748-2668-D93A-7ED8BA2A020A}"/>
                  </a:ext>
                </a:extLst>
              </p:cNvPr>
              <p:cNvSpPr txBox="1"/>
              <p:nvPr/>
            </p:nvSpPr>
            <p:spPr>
              <a:xfrm>
                <a:off x="3562365" y="3523586"/>
                <a:ext cx="5308761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NIKE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𝐴𝑢𝑡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,⋯,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𝐴𝑢𝑡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BBB518-6748-2668-D93A-7ED8BA2A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65" y="3523586"/>
                <a:ext cx="5308761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2304ADC-34BC-02D5-BA5B-73EFB06A8BC0}"/>
                  </a:ext>
                </a:extLst>
              </p:cNvPr>
              <p:cNvSpPr/>
              <p:nvPr/>
            </p:nvSpPr>
            <p:spPr bwMode="auto">
              <a:xfrm>
                <a:off x="1882787" y="1768130"/>
                <a:ext cx="8426425" cy="1472352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u="sng" dirty="0">
                    <a:solidFill>
                      <a:schemeClr val="accent4"/>
                    </a:solidFill>
                  </a:rPr>
                  <a:t>The problem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 is even the attacker learns K!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Thus, although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bg1"/>
                        </a:solidFill>
                      </a:rPr>
                      <m:t>S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are (pseudo)random, this breaks the statistical arguments/lemmas essential for security.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2304ADC-34BC-02D5-BA5B-73EFB06A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787" y="1768130"/>
                <a:ext cx="8426425" cy="1472352"/>
              </a:xfrm>
              <a:prstGeom prst="roundRect">
                <a:avLst/>
              </a:prstGeom>
              <a:blipFill>
                <a:blip r:embed="rId4"/>
                <a:stretch>
                  <a:fillRect b="-229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1AF0D-5431-178B-3E7F-24906002E180}"/>
                  </a:ext>
                </a:extLst>
              </p:cNvPr>
              <p:cNvSpPr txBox="1"/>
              <p:nvPr/>
            </p:nvSpPr>
            <p:spPr>
              <a:xfrm>
                <a:off x="4334498" y="5102102"/>
                <a:ext cx="3764492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1" dirty="0"/>
                            <m:t>S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0" dirty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1AF0D-5431-178B-3E7F-24906002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498" y="5102102"/>
                <a:ext cx="3764492" cy="584775"/>
              </a:xfrm>
              <a:prstGeom prst="rect">
                <a:avLst/>
              </a:prstGeom>
              <a:blipFill>
                <a:blip r:embed="rId5"/>
                <a:stretch>
                  <a:fillRect r="-101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1BAD53C-8E8B-684E-A07F-450F75318C8D}"/>
                  </a:ext>
                </a:extLst>
              </p:cNvPr>
              <p:cNvSpPr/>
              <p:nvPr/>
            </p:nvSpPr>
            <p:spPr>
              <a:xfrm>
                <a:off x="1334681" y="5877446"/>
                <a:ext cx="9522636" cy="51727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>
                    <a:solidFill>
                      <a:schemeClr val="tx2"/>
                    </a:solidFill>
                  </a:rPr>
                  <a:t>Now each authority obtains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i="1" dirty="0">
                    <a:solidFill>
                      <a:schemeClr val="tx2"/>
                    </a:solidFill>
                  </a:rPr>
                  <a:t>, but not the adversary.</a:t>
                </a:r>
                <a:endParaRPr lang="en-US" sz="28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1BAD53C-8E8B-684E-A07F-450F75318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81" y="5877446"/>
                <a:ext cx="9522636" cy="517279"/>
              </a:xfrm>
              <a:prstGeom prst="roundRect">
                <a:avLst/>
              </a:prstGeom>
              <a:blipFill>
                <a:blip r:embed="rId6"/>
                <a:stretch>
                  <a:fillRect t="-18605" b="-39535"/>
                </a:stretch>
              </a:blipFill>
              <a:ln>
                <a:solidFill>
                  <a:srgbClr val="FFFF0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39C-B035-E242-9A4D-32FA685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Encryption</a:t>
            </a:r>
            <a:r>
              <a:rPr lang="en-US" altLang="x-none" dirty="0">
                <a:latin typeface="Helvetica Light" panose="020B0403020202020204" pitchFamily="34" charset="0"/>
                <a:ea typeface="MS PGothic" charset="-128"/>
              </a:rPr>
              <a:t> </a:t>
            </a:r>
            <a:r>
              <a:rPr lang="en-US" altLang="x-none" sz="1600" dirty="0">
                <a:latin typeface="Helvetica Light" panose="020B0403020202020204" pitchFamily="34" charset="0"/>
                <a:ea typeface="MS PGothic" charset="-128"/>
              </a:rPr>
              <a:t>[Sahai-Waters05 ……]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1AFD31EC-C70E-0C4D-A500-1049C504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475034-FB4F-EF41-9FD3-B8EBD637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864035" y="1610413"/>
            <a:ext cx="1632118" cy="16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C4B11C5F-721E-A049-8B65-4FB3F407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/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𝑀𝑃𝐾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49AB20-95D6-5446-9827-DD0E96AD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65" y="4001017"/>
                <a:ext cx="10563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/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62360-B60A-8740-97FA-53172894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4" y="2717369"/>
                <a:ext cx="718145" cy="523220"/>
              </a:xfrm>
              <a:prstGeom prst="rect">
                <a:avLst/>
              </a:prstGeom>
              <a:blipFill>
                <a:blip r:embed="rId7"/>
                <a:stretch>
                  <a:fillRect l="-5263"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/>
              <p:nvPr/>
            </p:nvSpPr>
            <p:spPr>
              <a:xfrm>
                <a:off x="4235432" y="4628066"/>
                <a:ext cx="33300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𝑀𝑃𝐾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>
                    <a:solidFill>
                      <a:schemeClr val="accent1"/>
                    </a:solidFill>
                  </a:rPr>
                  <a:t>*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75E147-63DF-7C4F-914D-DB7F75BD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32" y="4628066"/>
                <a:ext cx="3330079" cy="584775"/>
              </a:xfrm>
              <a:prstGeom prst="rect">
                <a:avLst/>
              </a:prstGeom>
              <a:blipFill>
                <a:blip r:embed="rId8"/>
                <a:stretch>
                  <a:fillRect l="-1141" t="-12766" r="-38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9DF9726D-C88B-4245-B15E-D53B6B802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/>
              <p:nvPr/>
            </p:nvSpPr>
            <p:spPr>
              <a:xfrm>
                <a:off x="8130746" y="3558232"/>
                <a:ext cx="2830022" cy="65414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Wants to learn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39B8BE-A61B-9D48-8548-AE52F8876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46" y="3558232"/>
                <a:ext cx="2830022" cy="654149"/>
              </a:xfrm>
              <a:prstGeom prst="roundRect">
                <a:avLst/>
              </a:prstGeom>
              <a:blipFill>
                <a:blip r:embed="rId9"/>
                <a:stretch>
                  <a:fillRect b="-150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527050-BC83-EB44-B527-1E994E1F8C59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/>
              <p:nvPr/>
            </p:nvSpPr>
            <p:spPr>
              <a:xfrm>
                <a:off x="6518581" y="1333165"/>
                <a:ext cx="53733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</a:t>
                </a:r>
                <a:r>
                  <a:rPr lang="en-US" sz="2800" i="1" dirty="0">
                    <a:latin typeface="Times" pitchFamily="2" charset="0"/>
                  </a:rPr>
                  <a:t>Fine-grained</a:t>
                </a:r>
                <a:r>
                  <a:rPr lang="en-US" sz="2800" dirty="0">
                    <a:latin typeface="Times" pitchFamily="2" charset="0"/>
                  </a:rPr>
                  <a:t> access of</a:t>
                </a:r>
                <a:r>
                  <a:rPr lang="en-US" sz="2800" dirty="0">
                    <a:solidFill>
                      <a:schemeClr val="accent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  <a:latin typeface="Times" pitchFamily="2" charset="0"/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Times" pitchFamily="2" charset="0"/>
                  </a:rPr>
                  <a:t> </a:t>
                </a:r>
                <a:r>
                  <a:rPr lang="en-US" sz="2800" i="1" dirty="0">
                    <a:latin typeface="Times" pitchFamily="2" charset="0"/>
                  </a:rPr>
                  <a:t>Hide</a:t>
                </a:r>
                <a:r>
                  <a:rPr lang="en-US" sz="2800" dirty="0">
                    <a:latin typeface="Times" pitchFamily="2" charset="0"/>
                  </a:rPr>
                  <a:t> everything but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FF754A-5B2F-B640-B4AB-5C69470D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81" y="1333165"/>
                <a:ext cx="5373316" cy="954107"/>
              </a:xfrm>
              <a:prstGeom prst="rect">
                <a:avLst/>
              </a:prstGeom>
              <a:blipFill>
                <a:blip r:embed="rId10"/>
                <a:stretch>
                  <a:fillRect l="-2123" t="-800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788BC-64B6-7A43-936E-0DA0E0356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blipFill>
                <a:blip r:embed="rId11"/>
                <a:stretch>
                  <a:fillRect l="-5128" r="-256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791E0-D949-B542-A610-E36ECEC8D2C7}"/>
                  </a:ext>
                </a:extLst>
              </p:cNvPr>
              <p:cNvSpPr txBox="1"/>
              <p:nvPr/>
            </p:nvSpPr>
            <p:spPr>
              <a:xfrm>
                <a:off x="9914476" y="4906986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791E0-D949-B542-A610-E36ECEC8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476" y="4906986"/>
                <a:ext cx="50808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A08105-C682-AE4D-A039-21ECD36FDE19}"/>
                  </a:ext>
                </a:extLst>
              </p:cNvPr>
              <p:cNvSpPr txBox="1"/>
              <p:nvPr/>
            </p:nvSpPr>
            <p:spPr>
              <a:xfrm rot="914248">
                <a:off x="4295816" y="3249209"/>
                <a:ext cx="35702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𝑆𝐾</m:t>
                      </m:r>
                      <m:r>
                        <a:rPr lang="en-US" sz="2800" b="0" i="1" baseline="-2500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𝑀𝑆𝐾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A08105-C682-AE4D-A039-21ECD36F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14248">
                <a:off x="4295816" y="3249209"/>
                <a:ext cx="3570273" cy="523220"/>
              </a:xfrm>
              <a:prstGeom prst="rect">
                <a:avLst/>
              </a:prstGeom>
              <a:blipFill>
                <a:blip r:embed="rId13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6">
            <a:extLst>
              <a:ext uri="{FF2B5EF4-FFF2-40B4-BE49-F238E27FC236}">
                <a16:creationId xmlns:a16="http://schemas.microsoft.com/office/drawing/2014/main" id="{65B81AE8-7D0F-1D4A-8E19-4B9B4D00F146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3601317" y="3832589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379C1-8425-30F5-F163-E400C5FF4F1E}"/>
              </a:ext>
            </a:extLst>
          </p:cNvPr>
          <p:cNvSpPr txBox="1"/>
          <p:nvPr/>
        </p:nvSpPr>
        <p:spPr>
          <a:xfrm>
            <a:off x="7872089" y="6226379"/>
            <a:ext cx="282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*Ciphertext-policy FE</a:t>
            </a:r>
          </a:p>
        </p:txBody>
      </p:sp>
    </p:spTree>
    <p:extLst>
      <p:ext uri="{BB962C8B-B14F-4D97-AF65-F5344CB8AC3E}">
        <p14:creationId xmlns:p14="http://schemas.microsoft.com/office/powerpoint/2010/main" val="255708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737C1-779D-F250-F6C9-71FC6D52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3E6A-7B39-05F5-23D4-AF626AF2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7E6516-87F0-979E-CD1C-1C334C21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9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Theorem 1:</a:t>
            </a:r>
            <a:r>
              <a:rPr lang="en-US" dirty="0"/>
              <a:t> 2/3-authority MAFE from </a:t>
            </a:r>
            <a:r>
              <a:rPr lang="en-US" dirty="0">
                <a:solidFill>
                  <a:srgbClr val="00B050"/>
                </a:solidFill>
              </a:rPr>
              <a:t>poly-hard assumptions</a:t>
            </a:r>
          </a:p>
          <a:p>
            <a:pPr marL="0" indent="0">
              <a:buNone/>
            </a:pP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u="sng" dirty="0"/>
              <a:t>Theorem 2 (Bootstrapping Theorem 1):</a:t>
            </a:r>
            <a:r>
              <a:rPr lang="en-US" dirty="0"/>
              <a:t> </a:t>
            </a:r>
            <a:r>
              <a:rPr lang="en-US" dirty="0">
                <a:solidFill>
                  <a:srgbClr val="FF9300"/>
                </a:solidFill>
              </a:rPr>
              <a:t>Constant</a:t>
            </a:r>
            <a:r>
              <a:rPr lang="en-US" dirty="0"/>
              <a:t> authority MAFE with bounded collusions from </a:t>
            </a:r>
            <a:r>
              <a:rPr lang="en-US" dirty="0">
                <a:solidFill>
                  <a:srgbClr val="00B050"/>
                </a:solidFill>
              </a:rPr>
              <a:t>poly-hard assumptions</a:t>
            </a:r>
            <a:endParaRPr lang="en-US" dirty="0"/>
          </a:p>
          <a:p>
            <a:pPr marL="0" indent="0">
              <a:buNone/>
            </a:pPr>
            <a:endParaRPr lang="en-US" b="1" u="sng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u="sng" dirty="0"/>
              <a:t>Theorem 3: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Polynomial authority </a:t>
            </a:r>
            <a:r>
              <a:rPr lang="en-US" dirty="0"/>
              <a:t>MAFE with bounded collusions from </a:t>
            </a:r>
            <a:r>
              <a:rPr lang="en-US" dirty="0">
                <a:solidFill>
                  <a:srgbClr val="FF9300"/>
                </a:solidFill>
              </a:rPr>
              <a:t>sub-exponential (vanilla) public-key encryption + ROM</a:t>
            </a:r>
            <a:endParaRPr lang="en-US" b="1" u="sng" dirty="0">
              <a:solidFill>
                <a:srgbClr val="FF9300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77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513F-A3D5-24F5-AAFD-7F169682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Open Problems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7CE5-CE3D-0AD9-7EDB-0173D91D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576" y="2938246"/>
            <a:ext cx="6224847" cy="981508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DIN Condensed" pitchFamily="2" charset="0"/>
              </a:rPr>
              <a:t>Corruptible Authorities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338E7-C852-271C-D3A6-795CED005601}"/>
              </a:ext>
            </a:extLst>
          </p:cNvPr>
          <p:cNvSpPr txBox="1"/>
          <p:nvPr/>
        </p:nvSpPr>
        <p:spPr>
          <a:xfrm>
            <a:off x="7789193" y="309295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👿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166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3F97-F91B-0A56-D645-25EB8307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DB82-8DC0-CB93-4D84-49E519FC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Multi-Authority</a:t>
            </a:r>
            <a:r>
              <a:rPr lang="en-US" altLang="x-none" dirty="0">
                <a:ea typeface="MS PGothic" charset="-128"/>
              </a:rPr>
              <a:t> FE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sz="1600" dirty="0">
                <a:ea typeface="MS PGothic" charset="-128"/>
              </a:rPr>
              <a:t>[Chase07, Chase-Chow09, Lewko-Waters11, Brakerski-Chandran-Goyal-Jain-Sahai-Segev17]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6301614A-D9EB-E6B2-AFB3-C59313D1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6A9A99F5-03C6-2894-60AE-2072E93C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BD03E8A-E876-27FB-0287-F77195BDCC34}"/>
                  </a:ext>
                </a:extLst>
              </p:cNvPr>
              <p:cNvSpPr txBox="1"/>
              <p:nvPr/>
            </p:nvSpPr>
            <p:spPr>
              <a:xfrm>
                <a:off x="990765" y="4001017"/>
                <a:ext cx="1339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BD03E8A-E876-27FB-0287-F77195BDC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65" y="4001017"/>
                <a:ext cx="133972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C81821-94D2-FB3A-E30E-634BF174AA77}"/>
                  </a:ext>
                </a:extLst>
              </p:cNvPr>
              <p:cNvSpPr txBox="1"/>
              <p:nvPr/>
            </p:nvSpPr>
            <p:spPr>
              <a:xfrm>
                <a:off x="2120017" y="2767409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C81821-94D2-FB3A-E30E-634BF174A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17" y="2767409"/>
                <a:ext cx="112985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F30038-1488-29B1-84E3-9457F6E9028F}"/>
                  </a:ext>
                </a:extLst>
              </p:cNvPr>
              <p:cNvSpPr txBox="1"/>
              <p:nvPr/>
            </p:nvSpPr>
            <p:spPr>
              <a:xfrm>
                <a:off x="4614209" y="4731891"/>
                <a:ext cx="3182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F30038-1488-29B1-84E3-9457F6E90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9" y="4731891"/>
                <a:ext cx="3182474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C3B5BD11-5F07-43F4-DE5C-328E608986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43C19A91-7D1F-06F4-B133-1E984BA459F9}"/>
                  </a:ext>
                </a:extLst>
              </p:cNvPr>
              <p:cNvSpPr/>
              <p:nvPr/>
            </p:nvSpPr>
            <p:spPr>
              <a:xfrm>
                <a:off x="9639984" y="4914743"/>
                <a:ext cx="2387403" cy="104194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Wants to learn</a:t>
                </a:r>
                <a:r>
                  <a:rPr lang="en-US" sz="2800" dirty="0">
                    <a:solidFill>
                      <a:srgbClr val="C00000"/>
                    </a:solidFill>
                    <a:latin typeface="DIN Condensed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43C19A91-7D1F-06F4-B133-1E984BA45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84" y="4914743"/>
                <a:ext cx="2387403" cy="104194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D3DCE95-9FE9-0D06-9FB4-2D663C543746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6F1CC3-03F3-8120-FC70-9D3388D0D67A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6F1CC3-03F3-8120-FC70-9D3388D0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blipFill>
                <a:blip r:embed="rId9"/>
                <a:stretch>
                  <a:fillRect l="-5128" r="-256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C901BA-91DC-AFD1-F645-DCB5AB808A5B}"/>
                  </a:ext>
                </a:extLst>
              </p:cNvPr>
              <p:cNvSpPr txBox="1"/>
              <p:nvPr/>
            </p:nvSpPr>
            <p:spPr>
              <a:xfrm rot="979405">
                <a:off x="3613103" y="3528415"/>
                <a:ext cx="3276808" cy="42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[1])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C901BA-91DC-AFD1-F645-DCB5AB808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9405">
                <a:off x="3613103" y="3528415"/>
                <a:ext cx="3276808" cy="422039"/>
              </a:xfrm>
              <a:prstGeom prst="rect">
                <a:avLst/>
              </a:prstGeom>
              <a:blipFill>
                <a:blip r:embed="rId10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6">
            <a:extLst>
              <a:ext uri="{FF2B5EF4-FFF2-40B4-BE49-F238E27FC236}">
                <a16:creationId xmlns:a16="http://schemas.microsoft.com/office/drawing/2014/main" id="{E71C4725-5EEA-DD7A-6393-5AC524BC8C08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2561375" y="3998059"/>
            <a:ext cx="6345632" cy="190029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cali-dmv.png">
            <a:extLst>
              <a:ext uri="{FF2B5EF4-FFF2-40B4-BE49-F238E27FC236}">
                <a16:creationId xmlns:a16="http://schemas.microsoft.com/office/drawing/2014/main" id="{1696E1E1-C94F-F075-0D14-CB6C8066200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046415" y="1619876"/>
            <a:ext cx="1135588" cy="113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ank.jpg" descr="bank.jpg">
            <a:extLst>
              <a:ext uri="{FF2B5EF4-FFF2-40B4-BE49-F238E27FC236}">
                <a16:creationId xmlns:a16="http://schemas.microsoft.com/office/drawing/2014/main" id="{E6C87B95-B14D-2CB2-EB77-C4869B7330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0579" y="1496869"/>
            <a:ext cx="1686075" cy="1407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hospital.jpg" descr="hospital.jpg">
            <a:extLst>
              <a:ext uri="{FF2B5EF4-FFF2-40B4-BE49-F238E27FC236}">
                <a16:creationId xmlns:a16="http://schemas.microsoft.com/office/drawing/2014/main" id="{2039B04F-8553-9B44-3BB5-C78F785A9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8660" y="1519886"/>
            <a:ext cx="1687493" cy="134999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5BF5AB-EC54-E91E-7196-BF88B0348942}"/>
                  </a:ext>
                </a:extLst>
              </p:cNvPr>
              <p:cNvSpPr txBox="1"/>
              <p:nvPr/>
            </p:nvSpPr>
            <p:spPr>
              <a:xfrm>
                <a:off x="6500252" y="1996880"/>
                <a:ext cx="1048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5BF5AB-EC54-E91E-7196-BF88B034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52" y="1996880"/>
                <a:ext cx="10481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25F0CB-A46F-C933-BD7F-4FBF4A89100B}"/>
                  </a:ext>
                </a:extLst>
              </p:cNvPr>
              <p:cNvSpPr txBox="1"/>
              <p:nvPr/>
            </p:nvSpPr>
            <p:spPr>
              <a:xfrm>
                <a:off x="4086249" y="2714014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25F0CB-A46F-C933-BD7F-4FBF4A89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49" y="2714014"/>
                <a:ext cx="112985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F94BC-720B-02E1-F614-F0428963E138}"/>
                  </a:ext>
                </a:extLst>
              </p:cNvPr>
              <p:cNvSpPr txBox="1"/>
              <p:nvPr/>
            </p:nvSpPr>
            <p:spPr>
              <a:xfrm>
                <a:off x="8913311" y="2716931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F94BC-720B-02E1-F614-F0428963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11" y="2716931"/>
                <a:ext cx="112985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26">
            <a:extLst>
              <a:ext uri="{FF2B5EF4-FFF2-40B4-BE49-F238E27FC236}">
                <a16:creationId xmlns:a16="http://schemas.microsoft.com/office/drawing/2014/main" id="{C657D093-CA6C-D07E-1BF1-BEAB497B8E0B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5190776" y="3400115"/>
            <a:ext cx="3707671" cy="104578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BCF52C-34B3-E7E8-C739-07386252BFA0}"/>
                  </a:ext>
                </a:extLst>
              </p:cNvPr>
              <p:cNvSpPr txBox="1"/>
              <p:nvPr/>
            </p:nvSpPr>
            <p:spPr>
              <a:xfrm rot="1923167">
                <a:off x="5539384" y="3557703"/>
                <a:ext cx="335816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[2])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BCF52C-34B3-E7E8-C739-07386252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3167">
                <a:off x="5539384" y="3557703"/>
                <a:ext cx="3358162" cy="422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26">
            <a:extLst>
              <a:ext uri="{FF2B5EF4-FFF2-40B4-BE49-F238E27FC236}">
                <a16:creationId xmlns:a16="http://schemas.microsoft.com/office/drawing/2014/main" id="{1F383750-345D-7C0E-EC93-758C3FB7C257}"/>
              </a:ext>
            </a:extLst>
          </p:cNvPr>
          <p:cNvSpPr>
            <a:spLocks noChangeShapeType="1"/>
          </p:cNvSpPr>
          <p:nvPr/>
        </p:nvSpPr>
        <p:spPr bwMode="auto">
          <a:xfrm rot="914248" flipV="1">
            <a:off x="9025137" y="3037564"/>
            <a:ext cx="66714" cy="1946694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9E19A-8BCD-E34D-31AE-43965A10D337}"/>
                  </a:ext>
                </a:extLst>
              </p:cNvPr>
              <p:cNvSpPr txBox="1"/>
              <p:nvPr/>
            </p:nvSpPr>
            <p:spPr>
              <a:xfrm>
                <a:off x="8371999" y="3317065"/>
                <a:ext cx="945515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9E19A-8BCD-E34D-31AE-43965A10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99" y="3317065"/>
                <a:ext cx="945515" cy="422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3E3AE61-31E7-ECDF-683A-EECEC913AC08}"/>
                  </a:ext>
                </a:extLst>
              </p:cNvPr>
              <p:cNvSpPr/>
              <p:nvPr/>
            </p:nvSpPr>
            <p:spPr>
              <a:xfrm>
                <a:off x="3901972" y="3231251"/>
                <a:ext cx="4470027" cy="90436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DIN Condensed" pitchFamily="2" charset="0"/>
                  </a:rPr>
                  <a:t>Key generation is </a:t>
                </a:r>
                <a:r>
                  <a:rPr lang="en-US" sz="2800" u="sng" dirty="0">
                    <a:solidFill>
                      <a:schemeClr val="bg1"/>
                    </a:solidFill>
                    <a:latin typeface="DIN Condensed" pitchFamily="2" charset="0"/>
                  </a:rPr>
                  <a:t>split</a:t>
                </a:r>
                <a:r>
                  <a:rPr lang="en-US" sz="2800" dirty="0">
                    <a:solidFill>
                      <a:schemeClr val="bg1"/>
                    </a:solidFill>
                    <a:latin typeface="DIN Condensed" pitchFamily="2" charset="0"/>
                  </a:rPr>
                  <a:t> across </a:t>
                </a:r>
                <a:br>
                  <a:rPr lang="en-US" sz="2800" dirty="0">
                    <a:solidFill>
                      <a:schemeClr val="bg1"/>
                    </a:solidFill>
                    <a:latin typeface="DIN Condensed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DIN Condensed" pitchFamily="2" charset="0"/>
                  </a:rPr>
                  <a:t> mistrusting authorities</a:t>
                </a:r>
                <a:endParaRPr lang="en-US" sz="5400" dirty="0">
                  <a:solidFill>
                    <a:schemeClr val="accent6">
                      <a:lumMod val="50000"/>
                    </a:schemeClr>
                  </a:solidFill>
                  <a:latin typeface="DIN Condensed" pitchFamily="2" charset="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3E3AE61-31E7-ECDF-683A-EECEC913A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72" y="3231251"/>
                <a:ext cx="4470027" cy="904367"/>
              </a:xfrm>
              <a:prstGeom prst="roundRect">
                <a:avLst/>
              </a:prstGeom>
              <a:blipFill>
                <a:blip r:embed="rId19"/>
                <a:stretch>
                  <a:fillRect t="-9722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A61A0-155D-CECC-6183-2ACF89D8E6B6}"/>
                  </a:ext>
                </a:extLst>
              </p:cNvPr>
              <p:cNvSpPr txBox="1"/>
              <p:nvPr/>
            </p:nvSpPr>
            <p:spPr>
              <a:xfrm>
                <a:off x="8913311" y="612017"/>
                <a:ext cx="298460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A61A0-155D-CECC-6183-2ACF89D8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11" y="612017"/>
                <a:ext cx="2984600" cy="468205"/>
              </a:xfrm>
              <a:prstGeom prst="rect">
                <a:avLst/>
              </a:prstGeom>
              <a:blipFill>
                <a:blip r:embed="rId20"/>
                <a:stretch>
                  <a:fillRect l="-296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67" grpId="0"/>
      <p:bldP spid="69" grpId="0" animBg="1"/>
      <p:bldP spid="16" grpId="0"/>
      <p:bldP spid="17" grpId="0" animBg="1"/>
      <p:bldP spid="8" grpId="0"/>
      <p:bldP spid="9" grpId="0"/>
      <p:bldP spid="10" grpId="0"/>
      <p:bldP spid="12" grpId="0" animBg="1"/>
      <p:bldP spid="14" grpId="0"/>
      <p:bldP spid="18" grpId="0" animBg="1"/>
      <p:bldP spid="19" grpId="0"/>
      <p:bldP spid="20" grpId="0" animBg="1"/>
      <p:bldP spid="20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D8DF-6ECA-CB58-EAF8-F7432306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351DB5-2410-5C2E-BCF6-24D10C313F35}"/>
                  </a:ext>
                </a:extLst>
              </p:cNvPr>
              <p:cNvSpPr txBox="1"/>
              <p:nvPr/>
            </p:nvSpPr>
            <p:spPr>
              <a:xfrm rot="199107">
                <a:off x="6472704" y="3295801"/>
                <a:ext cx="1262397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 baseline="-25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2000" i="1" baseline="-250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351DB5-2410-5C2E-BCF6-24D10C313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107">
                <a:off x="6472704" y="3295801"/>
                <a:ext cx="1262397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19ABB2-F562-D125-D0C4-3F6D324FD3AF}"/>
                  </a:ext>
                </a:extLst>
              </p:cNvPr>
              <p:cNvSpPr txBox="1"/>
              <p:nvPr/>
            </p:nvSpPr>
            <p:spPr>
              <a:xfrm>
                <a:off x="8433031" y="3320418"/>
                <a:ext cx="132491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 baseline="-25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2000" i="1" baseline="-250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19ABB2-F562-D125-D0C4-3F6D324F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031" y="3320418"/>
                <a:ext cx="1324914" cy="422039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0AE2EA-51D0-7EBC-23FD-A288BF40D8C4}"/>
                  </a:ext>
                </a:extLst>
              </p:cNvPr>
              <p:cNvSpPr txBox="1"/>
              <p:nvPr/>
            </p:nvSpPr>
            <p:spPr>
              <a:xfrm rot="914248">
                <a:off x="3261469" y="3581640"/>
                <a:ext cx="4134913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 baseline="-25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2000" i="1" baseline="-250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0AE2EA-51D0-7EBC-23FD-A288BF40D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14248">
                <a:off x="3261469" y="3581640"/>
                <a:ext cx="4134913" cy="422039"/>
              </a:xfrm>
              <a:prstGeom prst="rect">
                <a:avLst/>
              </a:prstGeom>
              <a:blipFill>
                <a:blip r:embed="rId5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171BEA7-336E-E6BB-BE6C-E95B03D6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Adding GIDs</a:t>
            </a:r>
            <a:r>
              <a:rPr lang="en-US" altLang="x-none" dirty="0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 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sz="1600" dirty="0">
                <a:ea typeface="MS PGothic" charset="-128"/>
              </a:rPr>
              <a:t>[Chase07, …]</a:t>
            </a:r>
            <a:endParaRPr lang="en-US" dirty="0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9441742A-0E24-04DE-D12C-F9701EE6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770495" y="4213834"/>
            <a:ext cx="869489" cy="1842596"/>
          </a:xfrm>
        </p:spPr>
      </p:pic>
      <p:pic>
        <p:nvPicPr>
          <p:cNvPr id="1032" name="Picture 8" descr="Disney Clipart Alice In Wonderland - Novocom.top">
            <a:extLst>
              <a:ext uri="{FF2B5EF4-FFF2-40B4-BE49-F238E27FC236}">
                <a16:creationId xmlns:a16="http://schemas.microsoft.com/office/drawing/2014/main" id="{4D087CA1-788D-0E13-C8E0-E48C13D1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649" y="4001017"/>
            <a:ext cx="1359504" cy="22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74601A-76AC-E9B1-9E30-55179487D336}"/>
                  </a:ext>
                </a:extLst>
              </p:cNvPr>
              <p:cNvSpPr txBox="1"/>
              <p:nvPr/>
            </p:nvSpPr>
            <p:spPr>
              <a:xfrm>
                <a:off x="990765" y="4001017"/>
                <a:ext cx="1339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74601A-76AC-E9B1-9E30-55179487D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65" y="4001017"/>
                <a:ext cx="1339726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3D69CF2-DE84-B8FC-6A84-9241A50F530D}"/>
                  </a:ext>
                </a:extLst>
              </p:cNvPr>
              <p:cNvSpPr txBox="1"/>
              <p:nvPr/>
            </p:nvSpPr>
            <p:spPr>
              <a:xfrm>
                <a:off x="2125210" y="2780093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3D69CF2-DE84-B8FC-6A84-9241A50F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210" y="2780093"/>
                <a:ext cx="112985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859A8A-2EA3-70D7-9BD3-71A4200BCC57}"/>
                  </a:ext>
                </a:extLst>
              </p:cNvPr>
              <p:cNvSpPr txBox="1"/>
              <p:nvPr/>
            </p:nvSpPr>
            <p:spPr>
              <a:xfrm>
                <a:off x="4614209" y="4731891"/>
                <a:ext cx="3182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859A8A-2EA3-70D7-9BD3-71A4200BC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9" y="4731891"/>
                <a:ext cx="3182474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26">
            <a:extLst>
              <a:ext uri="{FF2B5EF4-FFF2-40B4-BE49-F238E27FC236}">
                <a16:creationId xmlns:a16="http://schemas.microsoft.com/office/drawing/2014/main" id="{5C0BD139-55F4-CDF7-B27A-0458FC3902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299" y="5135132"/>
            <a:ext cx="5185196" cy="323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A68C592-6B74-468A-A20F-59C0AB1E9BCA}"/>
                  </a:ext>
                </a:extLst>
              </p:cNvPr>
              <p:cNvSpPr/>
              <p:nvPr/>
            </p:nvSpPr>
            <p:spPr>
              <a:xfrm>
                <a:off x="9478238" y="4979563"/>
                <a:ext cx="2552373" cy="7631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DIN Condensed" pitchFamily="2" charset="0"/>
                  </a:rPr>
                  <a:t>Wants to learn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A68C592-6B74-468A-A20F-59C0AB1E9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238" y="4979563"/>
                <a:ext cx="2552373" cy="763136"/>
              </a:xfrm>
              <a:prstGeom prst="roundRect">
                <a:avLst/>
              </a:prstGeom>
              <a:blipFill>
                <a:blip r:embed="rId11"/>
                <a:stretch>
                  <a:fillRect l="-2463" b="-655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A6915E-31B8-7356-0084-B0DD15C268E5}"/>
              </a:ext>
            </a:extLst>
          </p:cNvPr>
          <p:cNvCxnSpPr>
            <a:cxnSpLocks/>
          </p:cNvCxnSpPr>
          <p:nvPr/>
        </p:nvCxnSpPr>
        <p:spPr>
          <a:xfrm>
            <a:off x="1093817" y="3628246"/>
            <a:ext cx="25755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673858-30F2-45EB-A235-1C20953E7386}"/>
                  </a:ext>
                </a:extLst>
              </p:cNvPr>
              <p:cNvSpPr txBox="1"/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673858-30F2-45EB-A235-1C20953E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0" y="4873522"/>
                <a:ext cx="474104" cy="523220"/>
              </a:xfrm>
              <a:prstGeom prst="rect">
                <a:avLst/>
              </a:prstGeom>
              <a:blipFill>
                <a:blip r:embed="rId12"/>
                <a:stretch>
                  <a:fillRect l="-5128" r="-256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A00497-9FAB-5E1F-9903-2AC833B818BA}"/>
                  </a:ext>
                </a:extLst>
              </p:cNvPr>
              <p:cNvSpPr txBox="1"/>
              <p:nvPr/>
            </p:nvSpPr>
            <p:spPr>
              <a:xfrm rot="955038">
                <a:off x="3512954" y="3551221"/>
                <a:ext cx="3382657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A00497-9FAB-5E1F-9903-2AC833B8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55038">
                <a:off x="3512954" y="3551221"/>
                <a:ext cx="3382657" cy="422039"/>
              </a:xfrm>
              <a:prstGeom prst="rect">
                <a:avLst/>
              </a:prstGeom>
              <a:blipFill>
                <a:blip r:embed="rId1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6">
            <a:extLst>
              <a:ext uri="{FF2B5EF4-FFF2-40B4-BE49-F238E27FC236}">
                <a16:creationId xmlns:a16="http://schemas.microsoft.com/office/drawing/2014/main" id="{9C0380B7-E3F8-F409-143C-15498D45A2A9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2566528" y="4036584"/>
            <a:ext cx="6335326" cy="15219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cali-dmv.png">
            <a:extLst>
              <a:ext uri="{FF2B5EF4-FFF2-40B4-BE49-F238E27FC236}">
                <a16:creationId xmlns:a16="http://schemas.microsoft.com/office/drawing/2014/main" id="{3BC35FD2-E989-EE90-0D6F-D458A4603E6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046415" y="1619876"/>
            <a:ext cx="1135588" cy="113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ank.jpg" descr="bank.jpg">
            <a:extLst>
              <a:ext uri="{FF2B5EF4-FFF2-40B4-BE49-F238E27FC236}">
                <a16:creationId xmlns:a16="http://schemas.microsoft.com/office/drawing/2014/main" id="{A846C16D-3022-956D-247F-ED0B63A2FE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50579" y="1496869"/>
            <a:ext cx="1686075" cy="1407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hospital.jpg" descr="hospital.jpg">
            <a:extLst>
              <a:ext uri="{FF2B5EF4-FFF2-40B4-BE49-F238E27FC236}">
                <a16:creationId xmlns:a16="http://schemas.microsoft.com/office/drawing/2014/main" id="{BA1199B0-B92C-AA36-3883-4035A1B5F3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8660" y="1519886"/>
            <a:ext cx="1687493" cy="134999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9A3D23-45F1-16D9-166B-F9FC29DD5D1F}"/>
                  </a:ext>
                </a:extLst>
              </p:cNvPr>
              <p:cNvSpPr txBox="1"/>
              <p:nvPr/>
            </p:nvSpPr>
            <p:spPr>
              <a:xfrm>
                <a:off x="6500252" y="1996880"/>
                <a:ext cx="1048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9A3D23-45F1-16D9-166B-F9FC29DD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52" y="1996880"/>
                <a:ext cx="1048171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BE307-01A9-0336-9441-0AD13D49D836}"/>
                  </a:ext>
                </a:extLst>
              </p:cNvPr>
              <p:cNvSpPr txBox="1"/>
              <p:nvPr/>
            </p:nvSpPr>
            <p:spPr>
              <a:xfrm>
                <a:off x="4086249" y="2714014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BE307-01A9-0336-9441-0AD13D49D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49" y="2714014"/>
                <a:ext cx="112985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D4F07-2AC6-6B25-EE11-1822B6FA69CD}"/>
                  </a:ext>
                </a:extLst>
              </p:cNvPr>
              <p:cNvSpPr txBox="1"/>
              <p:nvPr/>
            </p:nvSpPr>
            <p:spPr>
              <a:xfrm>
                <a:off x="8913311" y="2716931"/>
                <a:ext cx="1129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D4F07-2AC6-6B25-EE11-1822B6FA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11" y="2716931"/>
                <a:ext cx="1129855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26">
            <a:extLst>
              <a:ext uri="{FF2B5EF4-FFF2-40B4-BE49-F238E27FC236}">
                <a16:creationId xmlns:a16="http://schemas.microsoft.com/office/drawing/2014/main" id="{FED9B78B-B416-5971-F35C-6C2FD7DB7FD3}"/>
              </a:ext>
            </a:extLst>
          </p:cNvPr>
          <p:cNvSpPr>
            <a:spLocks noChangeShapeType="1"/>
          </p:cNvSpPr>
          <p:nvPr/>
        </p:nvSpPr>
        <p:spPr bwMode="auto">
          <a:xfrm rot="914248" flipH="1" flipV="1">
            <a:off x="5190776" y="3400115"/>
            <a:ext cx="3707671" cy="104578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A3B36-6538-186D-3F6B-DAC5AE136BEF}"/>
                  </a:ext>
                </a:extLst>
              </p:cNvPr>
              <p:cNvSpPr txBox="1"/>
              <p:nvPr/>
            </p:nvSpPr>
            <p:spPr>
              <a:xfrm rot="199107">
                <a:off x="6462704" y="3288728"/>
                <a:ext cx="929485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A3B36-6538-186D-3F6B-DAC5AE136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107">
                <a:off x="6462704" y="3288728"/>
                <a:ext cx="929485" cy="422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26">
            <a:extLst>
              <a:ext uri="{FF2B5EF4-FFF2-40B4-BE49-F238E27FC236}">
                <a16:creationId xmlns:a16="http://schemas.microsoft.com/office/drawing/2014/main" id="{EC4D5627-B135-DCB8-872B-199AACBD89FB}"/>
              </a:ext>
            </a:extLst>
          </p:cNvPr>
          <p:cNvSpPr>
            <a:spLocks noChangeShapeType="1"/>
          </p:cNvSpPr>
          <p:nvPr/>
        </p:nvSpPr>
        <p:spPr bwMode="auto">
          <a:xfrm rot="914248" flipV="1">
            <a:off x="9025137" y="3037564"/>
            <a:ext cx="66714" cy="194669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2880E-1DEB-0F40-DFF5-C18B4C570887}"/>
                  </a:ext>
                </a:extLst>
              </p:cNvPr>
              <p:cNvSpPr txBox="1"/>
              <p:nvPr/>
            </p:nvSpPr>
            <p:spPr>
              <a:xfrm>
                <a:off x="8433784" y="3317065"/>
                <a:ext cx="945515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2880E-1DEB-0F40-DFF5-C18B4C570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784" y="3317065"/>
                <a:ext cx="945515" cy="42203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1A4BA-2FC1-200E-646D-494A52D0DB72}"/>
                  </a:ext>
                </a:extLst>
              </p:cNvPr>
              <p:cNvSpPr txBox="1"/>
              <p:nvPr/>
            </p:nvSpPr>
            <p:spPr>
              <a:xfrm>
                <a:off x="9256348" y="3803816"/>
                <a:ext cx="786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1A4BA-2FC1-200E-646D-494A52D0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348" y="3803816"/>
                <a:ext cx="78681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21ADC6-873A-921D-7306-716136C5BF77}"/>
                  </a:ext>
                </a:extLst>
              </p:cNvPr>
              <p:cNvSpPr txBox="1"/>
              <p:nvPr/>
            </p:nvSpPr>
            <p:spPr>
              <a:xfrm>
                <a:off x="8913311" y="612017"/>
                <a:ext cx="298460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21ADC6-873A-921D-7306-716136C5B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11" y="612017"/>
                <a:ext cx="2984600" cy="468205"/>
              </a:xfrm>
              <a:prstGeom prst="rect">
                <a:avLst/>
              </a:prstGeom>
              <a:blipFill>
                <a:blip r:embed="rId23"/>
                <a:stretch>
                  <a:fillRect l="-296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9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4" grpId="0"/>
      <p:bldP spid="16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160BFDD-AF87-AB47-8FD4-9E7FA7C80B42}"/>
                  </a:ext>
                </a:extLst>
              </p:cNvPr>
              <p:cNvSpPr/>
              <p:nvPr/>
            </p:nvSpPr>
            <p:spPr>
              <a:xfrm>
                <a:off x="1987830" y="2846054"/>
                <a:ext cx="8216339" cy="1797425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FF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tx2"/>
                    </a:solidFill>
                  </a:rPr>
                  <a:t>Given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𝐸𝑛𝑐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and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𝐺𝐼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𝐺𝐼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</a:rPr>
                  <a:t>Adversary learns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only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, …,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160BFDD-AF87-AB47-8FD4-9E7FA7C80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30" y="2846054"/>
                <a:ext cx="8216339" cy="17974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479480F-F5FB-D344-B295-BB13C9B22898}"/>
              </a:ext>
            </a:extLst>
          </p:cNvPr>
          <p:cNvSpPr/>
          <p:nvPr/>
        </p:nvSpPr>
        <p:spPr>
          <a:xfrm>
            <a:off x="2664977" y="2328683"/>
            <a:ext cx="6862046" cy="517371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IN Condensed" pitchFamily="2" charset="0"/>
              </a:rPr>
              <a:t>INTUITION</a:t>
            </a:r>
            <a:endParaRPr lang="en-US" sz="48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7F08A4-C210-7AF8-B2BD-B6FA1342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Multi-Authority FE:</a:t>
            </a:r>
            <a:r>
              <a:rPr lang="en-US" altLang="x-none" dirty="0">
                <a:ea typeface="MS PGothic" charset="-128"/>
              </a:rPr>
              <a:t> </a:t>
            </a:r>
            <a:r>
              <a:rPr lang="en-US" altLang="x-none" dirty="0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Security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sz="1600" dirty="0">
                <a:ea typeface="MS PGothic" charset="-128"/>
              </a:rPr>
              <a:t>[Chase07, …, Brakerski-Chandran-Goyal-Jain-Sahai-Segev17]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74D29C-B16C-85F9-AFA4-FD8689C53A3F}"/>
              </a:ext>
            </a:extLst>
          </p:cNvPr>
          <p:cNvSpPr/>
          <p:nvPr/>
        </p:nvSpPr>
        <p:spPr bwMode="auto">
          <a:xfrm>
            <a:off x="3132889" y="4821783"/>
            <a:ext cx="5926221" cy="16999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/>
              <a:t>Bounded Collusion Model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800" dirty="0"/>
            </a:br>
            <a:r>
              <a:rPr lang="en-US" sz="2800" dirty="0"/>
              <a:t>Secure as long as </a:t>
            </a:r>
            <a:r>
              <a:rPr lang="en-US" sz="2800" dirty="0">
                <a:solidFill>
                  <a:srgbClr val="C00000"/>
                </a:solidFill>
              </a:rPr>
              <a:t>&lt; Q</a:t>
            </a:r>
            <a:r>
              <a:rPr lang="en-US" sz="2800" dirty="0"/>
              <a:t> collusions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1911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31A42-2EFC-B72C-1A63-4682491F8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4884-F8D6-1731-04AA-68C3DB1A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Landscape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C077D-7E86-2ABC-9CCB-BED26DEAA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506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From sub-exponential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for general</a:t>
                </a:r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circuits </a:t>
                </a:r>
                <a:r>
                  <a:rPr lang="en-US" sz="2000" dirty="0">
                    <a:latin typeface="+mj-lt"/>
                  </a:rPr>
                  <a:t>[Brakerski-Chandran-Goyal-Jain-Sahai-Segev17]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C077D-7E86-2ABC-9CCB-BED26DEAA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50601" cy="4351338"/>
              </a:xfrm>
              <a:blipFill>
                <a:blip r:embed="rId2"/>
                <a:stretch>
                  <a:fillRect l="-90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2CE5B92-AE85-4623-ACD8-F18EA9D8F040}"/>
              </a:ext>
            </a:extLst>
          </p:cNvPr>
          <p:cNvSpPr/>
          <p:nvPr/>
        </p:nvSpPr>
        <p:spPr>
          <a:xfrm>
            <a:off x="1993774" y="4871258"/>
            <a:ext cx="1292836" cy="580872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Why?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4C4EDC-93C2-D866-3C94-AEC4881C9D81}"/>
              </a:ext>
            </a:extLst>
          </p:cNvPr>
          <p:cNvSpPr/>
          <p:nvPr/>
        </p:nvSpPr>
        <p:spPr>
          <a:xfrm>
            <a:off x="4095151" y="4518579"/>
            <a:ext cx="6672649" cy="1286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</a:rPr>
              <a:t>Brakerski</a:t>
            </a:r>
            <a:r>
              <a:rPr lang="en-US" sz="2800" i="1" dirty="0">
                <a:solidFill>
                  <a:schemeClr val="bg1"/>
                </a:solidFill>
              </a:rPr>
              <a:t> et al. proved it gives obfuscation …even in the bounded collusion model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87F096-EA9F-EAE7-304B-1E61D3BD791F}"/>
              </a:ext>
            </a:extLst>
          </p:cNvPr>
          <p:cNvSpPr/>
          <p:nvPr/>
        </p:nvSpPr>
        <p:spPr>
          <a:xfrm>
            <a:off x="3208153" y="3041315"/>
            <a:ext cx="6410691" cy="959979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IN Condensed" pitchFamily="2" charset="0"/>
              </a:rPr>
              <a:t>We don’t how to MAFE with bounded collusions from simpler assumptions</a:t>
            </a:r>
          </a:p>
        </p:txBody>
      </p:sp>
    </p:spTree>
    <p:extLst>
      <p:ext uri="{BB962C8B-B14F-4D97-AF65-F5344CB8AC3E}">
        <p14:creationId xmlns:p14="http://schemas.microsoft.com/office/powerpoint/2010/main" val="662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DFA7-0405-2031-D688-B1AFC7C6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9" y="21033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cali-dmv.png">
            <a:extLst>
              <a:ext uri="{FF2B5EF4-FFF2-40B4-BE49-F238E27FC236}">
                <a16:creationId xmlns:a16="http://schemas.microsoft.com/office/drawing/2014/main" id="{A0AB6027-A4EE-64DE-E007-92A72966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6415" y="1735988"/>
            <a:ext cx="1135588" cy="113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ank.jpg" descr="bank.jpg">
            <a:extLst>
              <a:ext uri="{FF2B5EF4-FFF2-40B4-BE49-F238E27FC236}">
                <a16:creationId xmlns:a16="http://schemas.microsoft.com/office/drawing/2014/main" id="{C2207377-EEA2-C5F9-768C-ED93ED32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579" y="1612981"/>
            <a:ext cx="1686075" cy="1407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hospital.jpg" descr="hospital.jpg">
            <a:extLst>
              <a:ext uri="{FF2B5EF4-FFF2-40B4-BE49-F238E27FC236}">
                <a16:creationId xmlns:a16="http://schemas.microsoft.com/office/drawing/2014/main" id="{490B5946-9F77-C244-9155-AB89228BE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660" y="1635998"/>
            <a:ext cx="1687493" cy="134999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FA0B9D-323C-0695-1ACE-E3496343A720}"/>
                  </a:ext>
                </a:extLst>
              </p:cNvPr>
              <p:cNvSpPr txBox="1"/>
              <p:nvPr/>
            </p:nvSpPr>
            <p:spPr>
              <a:xfrm>
                <a:off x="6500252" y="2112992"/>
                <a:ext cx="1048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FA0B9D-323C-0695-1ACE-E3496343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52" y="2112992"/>
                <a:ext cx="104817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8A9032-7C8A-832D-A33E-E4408AB2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408297"/>
            <a:ext cx="11150601" cy="2768666"/>
          </a:xfrm>
        </p:spPr>
        <p:txBody>
          <a:bodyPr>
            <a:normAutofit/>
          </a:bodyPr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To obfuscate: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-- </a:t>
            </a:r>
            <a:r>
              <a:rPr lang="en-US" b="1" dirty="0">
                <a:latin typeface="+mj-lt"/>
              </a:rPr>
              <a:t>Encrypt </a:t>
            </a:r>
            <a:r>
              <a:rPr lang="en-US" i="1" dirty="0">
                <a:latin typeface="+mj-lt"/>
              </a:rPr>
              <a:t>f</a:t>
            </a:r>
            <a:r>
              <a:rPr lang="en-US" dirty="0">
                <a:latin typeface="+mj-lt"/>
              </a:rPr>
              <a:t> under MPK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… </a:t>
            </a:r>
            <a:r>
              <a:rPr lang="en-US" dirty="0" err="1">
                <a:latin typeface="+mj-lt"/>
              </a:rPr>
              <a:t>MPK</a:t>
            </a:r>
            <a:r>
              <a:rPr lang="en-US" baseline="-25000" dirty="0" err="1">
                <a:latin typeface="+mj-lt"/>
              </a:rPr>
              <a:t>n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-- </a:t>
            </a:r>
            <a:r>
              <a:rPr lang="en-US" b="1" dirty="0">
                <a:latin typeface="+mj-lt"/>
              </a:rPr>
              <a:t>Generate </a:t>
            </a:r>
            <a:r>
              <a:rPr lang="en-US" dirty="0">
                <a:latin typeface="+mj-lt"/>
              </a:rPr>
              <a:t>SK</a:t>
            </a:r>
            <a:r>
              <a:rPr lang="en-US" baseline="-25000" dirty="0">
                <a:latin typeface="+mj-lt"/>
              </a:rPr>
              <a:t>GID,i,0</a:t>
            </a:r>
            <a:r>
              <a:rPr lang="en-US" dirty="0">
                <a:latin typeface="+mj-lt"/>
              </a:rPr>
              <a:t> and SK</a:t>
            </a:r>
            <a:r>
              <a:rPr lang="en-US" baseline="-25000" dirty="0">
                <a:latin typeface="+mj-lt"/>
              </a:rPr>
              <a:t>GID,i,1</a:t>
            </a:r>
            <a:r>
              <a:rPr lang="en-US" dirty="0">
                <a:latin typeface="+mj-lt"/>
              </a:rPr>
              <a:t> from every </a:t>
            </a:r>
            <a:r>
              <a:rPr lang="en-US" dirty="0" err="1">
                <a:latin typeface="+mj-lt"/>
              </a:rPr>
              <a:t>MSK</a:t>
            </a:r>
            <a:r>
              <a:rPr lang="en-US" baseline="-25000" dirty="0" err="1">
                <a:latin typeface="+mj-lt"/>
              </a:rPr>
              <a:t>i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-- </a:t>
            </a:r>
            <a:r>
              <a:rPr lang="en-US" b="1" dirty="0">
                <a:latin typeface="+mj-lt"/>
              </a:rPr>
              <a:t>Set </a:t>
            </a:r>
            <a:r>
              <a:rPr lang="en-US" dirty="0">
                <a:latin typeface="+mj-lt"/>
              </a:rPr>
              <a:t>CT along with all {</a:t>
            </a:r>
            <a:r>
              <a:rPr lang="en-US" dirty="0" err="1">
                <a:latin typeface="+mj-lt"/>
              </a:rPr>
              <a:t>SK</a:t>
            </a:r>
            <a:r>
              <a:rPr lang="en-US" baseline="-25000" dirty="0" err="1">
                <a:latin typeface="+mj-lt"/>
              </a:rPr>
              <a:t>GID,i,b</a:t>
            </a:r>
            <a:r>
              <a:rPr lang="en-US" dirty="0">
                <a:latin typeface="+mj-lt"/>
              </a:rPr>
              <a:t>}</a:t>
            </a:r>
            <a:r>
              <a:rPr lang="en-US" baseline="-25000" dirty="0" err="1">
                <a:latin typeface="+mj-lt"/>
              </a:rPr>
              <a:t>i,b</a:t>
            </a:r>
            <a:r>
              <a:rPr lang="en-US" dirty="0">
                <a:latin typeface="+mj-lt"/>
              </a:rPr>
              <a:t> as obfuscation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-- To evaluate, Dec({</a:t>
            </a:r>
            <a:r>
              <a:rPr lang="en-US" dirty="0" err="1">
                <a:latin typeface="+mj-lt"/>
              </a:rPr>
              <a:t>SK</a:t>
            </a:r>
            <a:r>
              <a:rPr lang="en-US" baseline="-25000" dirty="0" err="1">
                <a:latin typeface="+mj-lt"/>
              </a:rPr>
              <a:t>GID,i,x</a:t>
            </a:r>
            <a:r>
              <a:rPr lang="en-US" baseline="-25000" dirty="0">
                <a:latin typeface="+mj-lt"/>
              </a:rPr>
              <a:t>[</a:t>
            </a:r>
            <a:r>
              <a:rPr lang="en-US" baseline="-25000" dirty="0" err="1">
                <a:latin typeface="+mj-lt"/>
              </a:rPr>
              <a:t>i</a:t>
            </a:r>
            <a:r>
              <a:rPr lang="en-US" baseline="-25000" dirty="0">
                <a:latin typeface="+mj-lt"/>
              </a:rPr>
              <a:t>]</a:t>
            </a:r>
            <a:r>
              <a:rPr lang="en-US" dirty="0">
                <a:latin typeface="+mj-lt"/>
              </a:rPr>
              <a:t>}</a:t>
            </a:r>
            <a:r>
              <a:rPr lang="en-US" baseline="-25000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, CT)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A9B82C-C2B2-1D76-F332-036B79581D69}"/>
              </a:ext>
            </a:extLst>
          </p:cNvPr>
          <p:cNvGrpSpPr/>
          <p:nvPr/>
        </p:nvGrpSpPr>
        <p:grpSpPr>
          <a:xfrm>
            <a:off x="2180943" y="2913570"/>
            <a:ext cx="942925" cy="794328"/>
            <a:chOff x="2267750" y="2846176"/>
            <a:chExt cx="942925" cy="794328"/>
          </a:xfrm>
        </p:grpSpPr>
        <p:pic>
          <p:nvPicPr>
            <p:cNvPr id="22" name="Picture 12" descr="mage result for secret key clipart">
              <a:extLst>
                <a:ext uri="{FF2B5EF4-FFF2-40B4-BE49-F238E27FC236}">
                  <a16:creationId xmlns:a16="http://schemas.microsoft.com/office/drawing/2014/main" id="{47C471AF-0D7A-E55A-DD8F-FBA6A48FF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2986402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mage result for secret key clipart">
              <a:extLst>
                <a:ext uri="{FF2B5EF4-FFF2-40B4-BE49-F238E27FC236}">
                  <a16:creationId xmlns:a16="http://schemas.microsoft.com/office/drawing/2014/main" id="{C223DA51-0DA2-76AF-3C97-F556848B3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3344287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2A2404-2AD2-8578-17D5-CCDB232356DC}"/>
                </a:ext>
              </a:extLst>
            </p:cNvPr>
            <p:cNvSpPr txBox="1"/>
            <p:nvPr/>
          </p:nvSpPr>
          <p:spPr>
            <a:xfrm>
              <a:off x="2406865" y="2846176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0)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062607-B357-4321-D4B1-A463F6690A56}"/>
                </a:ext>
              </a:extLst>
            </p:cNvPr>
            <p:cNvSpPr txBox="1"/>
            <p:nvPr/>
          </p:nvSpPr>
          <p:spPr>
            <a:xfrm>
              <a:off x="2406865" y="3232463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1)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06DEE3-316E-A4CE-AEE3-BDDF8676BB01}"/>
              </a:ext>
            </a:extLst>
          </p:cNvPr>
          <p:cNvGrpSpPr/>
          <p:nvPr/>
        </p:nvGrpSpPr>
        <p:grpSpPr>
          <a:xfrm>
            <a:off x="4126846" y="2913570"/>
            <a:ext cx="942925" cy="794328"/>
            <a:chOff x="2267750" y="2846176"/>
            <a:chExt cx="942925" cy="794328"/>
          </a:xfrm>
        </p:grpSpPr>
        <p:pic>
          <p:nvPicPr>
            <p:cNvPr id="28" name="Picture 12" descr="mage result for secret key clipart">
              <a:extLst>
                <a:ext uri="{FF2B5EF4-FFF2-40B4-BE49-F238E27FC236}">
                  <a16:creationId xmlns:a16="http://schemas.microsoft.com/office/drawing/2014/main" id="{D95256E4-79AF-6269-A8CD-3AB8C028A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2986402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mage result for secret key clipart">
              <a:extLst>
                <a:ext uri="{FF2B5EF4-FFF2-40B4-BE49-F238E27FC236}">
                  <a16:creationId xmlns:a16="http://schemas.microsoft.com/office/drawing/2014/main" id="{AD7D36C1-A91F-6E0D-AF9C-CFB95C960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3344287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F4DFC-4D7B-3FE3-B8AD-DEF2474EE1A4}"/>
                </a:ext>
              </a:extLst>
            </p:cNvPr>
            <p:cNvSpPr txBox="1"/>
            <p:nvPr/>
          </p:nvSpPr>
          <p:spPr>
            <a:xfrm>
              <a:off x="2406865" y="2846176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0)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9863BA-B0CA-04A1-5965-2EFA29E259F4}"/>
                </a:ext>
              </a:extLst>
            </p:cNvPr>
            <p:cNvSpPr txBox="1"/>
            <p:nvPr/>
          </p:nvSpPr>
          <p:spPr>
            <a:xfrm>
              <a:off x="2406865" y="3232463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1)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5EE70B-BEDF-8205-F444-F6C987699A58}"/>
              </a:ext>
            </a:extLst>
          </p:cNvPr>
          <p:cNvGrpSpPr/>
          <p:nvPr/>
        </p:nvGrpSpPr>
        <p:grpSpPr>
          <a:xfrm>
            <a:off x="9006856" y="2897269"/>
            <a:ext cx="942925" cy="794328"/>
            <a:chOff x="2267750" y="2846176"/>
            <a:chExt cx="942925" cy="794328"/>
          </a:xfrm>
        </p:grpSpPr>
        <p:pic>
          <p:nvPicPr>
            <p:cNvPr id="33" name="Picture 12" descr="mage result for secret key clipart">
              <a:extLst>
                <a:ext uri="{FF2B5EF4-FFF2-40B4-BE49-F238E27FC236}">
                  <a16:creationId xmlns:a16="http://schemas.microsoft.com/office/drawing/2014/main" id="{32E01ED9-12A6-EF4B-FA30-F4612FBA9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2986402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mage result for secret key clipart">
              <a:extLst>
                <a:ext uri="{FF2B5EF4-FFF2-40B4-BE49-F238E27FC236}">
                  <a16:creationId xmlns:a16="http://schemas.microsoft.com/office/drawing/2014/main" id="{4D676A92-44FE-3007-B5EE-7AA340725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50" y="3344287"/>
              <a:ext cx="769312" cy="296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EBB344-90A2-9CB5-FEBB-8781BD86A21C}"/>
                </a:ext>
              </a:extLst>
            </p:cNvPr>
            <p:cNvSpPr txBox="1"/>
            <p:nvPr/>
          </p:nvSpPr>
          <p:spPr>
            <a:xfrm>
              <a:off x="2406865" y="2846176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0)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C698F7-8052-668D-77BC-7B8BEF25E6BD}"/>
                </a:ext>
              </a:extLst>
            </p:cNvPr>
            <p:cNvSpPr txBox="1"/>
            <p:nvPr/>
          </p:nvSpPr>
          <p:spPr>
            <a:xfrm>
              <a:off x="2406865" y="3232463"/>
              <a:ext cx="803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(GID, 1)</a:t>
              </a: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B7F5516-1F38-2E23-5AF5-D53E15F13D6A}"/>
              </a:ext>
            </a:extLst>
          </p:cNvPr>
          <p:cNvSpPr/>
          <p:nvPr/>
        </p:nvSpPr>
        <p:spPr>
          <a:xfrm>
            <a:off x="5413829" y="3816338"/>
            <a:ext cx="5646057" cy="88482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DIN Condensed" pitchFamily="2" charset="0"/>
              </a:rPr>
              <a:t>Need security when two keys for same GID corrupted</a:t>
            </a:r>
            <a:endParaRPr lang="en-US" sz="48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89BDF8E-F2EB-5A49-9DAE-40EBF17772E4}"/>
              </a:ext>
            </a:extLst>
          </p:cNvPr>
          <p:cNvSpPr/>
          <p:nvPr/>
        </p:nvSpPr>
        <p:spPr>
          <a:xfrm>
            <a:off x="696686" y="4792630"/>
            <a:ext cx="10798628" cy="1636486"/>
          </a:xfrm>
          <a:prstGeom prst="roundRect">
            <a:avLst/>
          </a:prstGeom>
          <a:solidFill>
            <a:srgbClr val="FFC0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The point for GIDs was to ensure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u="sng" dirty="0">
                <a:solidFill>
                  <a:schemeClr val="tx2"/>
                </a:solidFill>
              </a:rPr>
              <a:t>only one “full” key can ever be formed by combining all partial keys from different authorities.</a:t>
            </a:r>
            <a:endParaRPr lang="en-US" sz="2800" i="1" u="sng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2AA06D-3DF5-66D6-EED5-ED965F7C22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Multi-Authority FE:</a:t>
            </a:r>
            <a:r>
              <a:rPr lang="en-US" altLang="x-none" dirty="0">
                <a:ea typeface="MS PGothic" charset="-128"/>
              </a:rPr>
              <a:t> </a:t>
            </a:r>
            <a:r>
              <a:rPr lang="en-US" altLang="x-none" b="1" dirty="0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Gives</a:t>
            </a:r>
            <a:r>
              <a:rPr lang="en-US" altLang="x-none" dirty="0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en-US" altLang="x-none" dirty="0" err="1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iO</a:t>
            </a:r>
            <a:r>
              <a:rPr lang="en-US" altLang="x-none" dirty="0">
                <a:solidFill>
                  <a:schemeClr val="accent4">
                    <a:lumMod val="50000"/>
                  </a:schemeClr>
                </a:solidFill>
                <a:ea typeface="MS PGothic" charset="-128"/>
              </a:rPr>
              <a:t>/VBB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sz="1600" dirty="0">
                <a:ea typeface="MS PGothic" charset="-128"/>
              </a:rPr>
              <a:t>[Brakerski-Chandran-Goyal-Jain-Sahai-Segev17]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D41CC5-5B98-A241-2660-2362D50B50E2}"/>
              </a:ext>
            </a:extLst>
          </p:cNvPr>
          <p:cNvSpPr/>
          <p:nvPr/>
        </p:nvSpPr>
        <p:spPr>
          <a:xfrm>
            <a:off x="3049792" y="2200381"/>
            <a:ext cx="5646057" cy="884829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DIN Condensed" pitchFamily="2" charset="0"/>
              </a:rPr>
              <a:t>NOT BOUNDED COLLUSION MODEL !!!</a:t>
            </a:r>
          </a:p>
        </p:txBody>
      </p:sp>
    </p:spTree>
    <p:extLst>
      <p:ext uri="{BB962C8B-B14F-4D97-AF65-F5344CB8AC3E}">
        <p14:creationId xmlns:p14="http://schemas.microsoft.com/office/powerpoint/2010/main" val="34945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37" grpId="0" animBg="1"/>
      <p:bldP spid="3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FB48-1EC8-804C-B0E5-865E72B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/>
              <a:t>Question under consideration!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82914C-0F6C-D547-8132-B5C3CF625DB8}"/>
              </a:ext>
            </a:extLst>
          </p:cNvPr>
          <p:cNvSpPr/>
          <p:nvPr/>
        </p:nvSpPr>
        <p:spPr bwMode="auto">
          <a:xfrm>
            <a:off x="1264508" y="2101741"/>
            <a:ext cx="9662984" cy="32066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Is MAFE with bounded key corruptions and </a:t>
            </a:r>
            <a:r>
              <a:rPr lang="en-US" sz="2800" i="1" dirty="0"/>
              <a:t>semi-honest authorities</a:t>
            </a:r>
            <a:r>
              <a:rPr lang="en-US" sz="2800" dirty="0"/>
              <a:t> enough for obfuscation?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Or, can we design MAFE with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semi-honest authorities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for non-trivial classes from “simple assumptions”?</a:t>
            </a:r>
          </a:p>
        </p:txBody>
      </p:sp>
    </p:spTree>
    <p:extLst>
      <p:ext uri="{BB962C8B-B14F-4D97-AF65-F5344CB8AC3E}">
        <p14:creationId xmlns:p14="http://schemas.microsoft.com/office/powerpoint/2010/main" val="29784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C37F-D6D7-C3EA-7AD9-BBCF5759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044B2-1826-6B34-862C-B7CA2B5D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9001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Theorem 1:</a:t>
            </a:r>
            <a:r>
              <a:rPr lang="en-US" dirty="0"/>
              <a:t> 2/3-authority MAFE with bounded collusions from </a:t>
            </a:r>
            <a:r>
              <a:rPr lang="en-US" dirty="0">
                <a:solidFill>
                  <a:srgbClr val="00B050"/>
                </a:solidFill>
              </a:rPr>
              <a:t>poly-hard assumptions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25A867-5112-6D2F-9EF3-3D25A290F6B7}"/>
              </a:ext>
            </a:extLst>
          </p:cNvPr>
          <p:cNvSpPr txBox="1">
            <a:spLocks/>
          </p:cNvSpPr>
          <p:nvPr/>
        </p:nvSpPr>
        <p:spPr>
          <a:xfrm>
            <a:off x="838199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 this talk…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812DE9-7E0B-16AF-6FD0-169C0ED2A718}"/>
              </a:ext>
            </a:extLst>
          </p:cNvPr>
          <p:cNvSpPr txBox="1">
            <a:spLocks/>
          </p:cNvSpPr>
          <p:nvPr/>
        </p:nvSpPr>
        <p:spPr>
          <a:xfrm>
            <a:off x="839583" y="2717857"/>
            <a:ext cx="11049001" cy="285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Theorem 2 (Bootstrapping Theorem 1):</a:t>
            </a:r>
            <a:r>
              <a:rPr lang="en-US" dirty="0"/>
              <a:t> </a:t>
            </a:r>
            <a:r>
              <a:rPr lang="en-US" dirty="0">
                <a:solidFill>
                  <a:srgbClr val="FF9300"/>
                </a:solidFill>
              </a:rPr>
              <a:t>Constant</a:t>
            </a:r>
            <a:r>
              <a:rPr lang="en-US" dirty="0"/>
              <a:t> authority MAFE with bounded collusions from </a:t>
            </a:r>
            <a:r>
              <a:rPr lang="en-US" dirty="0">
                <a:solidFill>
                  <a:srgbClr val="00B050"/>
                </a:solidFill>
              </a:rPr>
              <a:t>poly-hard assumptions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>
              <a:solidFill>
                <a:srgbClr val="00B050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Theorem 3: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Polynomial authority </a:t>
            </a:r>
            <a:r>
              <a:rPr lang="en-US" dirty="0"/>
              <a:t>MAFE with bounded collusions from </a:t>
            </a:r>
            <a:r>
              <a:rPr lang="en-US" dirty="0">
                <a:solidFill>
                  <a:schemeClr val="accent2"/>
                </a:solidFill>
              </a:rPr>
              <a:t>sub-exponential</a:t>
            </a:r>
            <a:r>
              <a:rPr lang="en-US" dirty="0"/>
              <a:t> </a:t>
            </a:r>
            <a:r>
              <a:rPr lang="en-US" dirty="0">
                <a:solidFill>
                  <a:srgbClr val="FF9300"/>
                </a:solidFill>
              </a:rPr>
              <a:t>(vanilla) public-key encryption + ROM</a:t>
            </a:r>
            <a:endParaRPr lang="en-US" b="1" u="sng" dirty="0">
              <a:solidFill>
                <a:srgbClr val="FF9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6EEA71-3816-99E7-C6E5-B4FC01290DF3}"/>
              </a:ext>
            </a:extLst>
          </p:cNvPr>
          <p:cNvSpPr/>
          <p:nvPr/>
        </p:nvSpPr>
        <p:spPr>
          <a:xfrm>
            <a:off x="2759675" y="3032760"/>
            <a:ext cx="6672649" cy="1286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1. 1-GID MAFE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2. Compiler to handle Q-GID collusions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7BAD21A-FD21-DAFE-E167-A4028D68F149}"/>
              </a:ext>
            </a:extLst>
          </p:cNvPr>
          <p:cNvSpPr/>
          <p:nvPr/>
        </p:nvSpPr>
        <p:spPr>
          <a:xfrm>
            <a:off x="2759676" y="4453928"/>
            <a:ext cx="6672648" cy="1150104"/>
          </a:xfrm>
          <a:prstGeom prst="roundRect">
            <a:avLst/>
          </a:prstGeom>
          <a:solidFill>
            <a:srgbClr val="B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DIN Condensed" pitchFamily="2" charset="0"/>
              </a:rPr>
              <a:t>NO RANDOM ORACLES NEEDED!</a:t>
            </a:r>
          </a:p>
        </p:txBody>
      </p:sp>
    </p:spTree>
    <p:extLst>
      <p:ext uri="{BB962C8B-B14F-4D97-AF65-F5344CB8AC3E}">
        <p14:creationId xmlns:p14="http://schemas.microsoft.com/office/powerpoint/2010/main" val="34100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16982</TotalTime>
  <Words>1239</Words>
  <Application>Microsoft Macintosh PowerPoint</Application>
  <PresentationFormat>Widescreen</PresentationFormat>
  <Paragraphs>230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Cambria Math</vt:lpstr>
      <vt:lpstr>DIN Condensed</vt:lpstr>
      <vt:lpstr>Helvetica Light</vt:lpstr>
      <vt:lpstr>Times</vt:lpstr>
      <vt:lpstr>Wingdings</vt:lpstr>
      <vt:lpstr>Office Theme</vt:lpstr>
      <vt:lpstr>Multi-Authority FE with Bounded Collusions from Standard Assumptions</vt:lpstr>
      <vt:lpstr>Functional Encryption [Sahai-Waters05 ……]</vt:lpstr>
      <vt:lpstr>Multi-Authority FE [Chase07, Chase-Chow09, Lewko-Waters11, Brakerski-Chandran-Goyal-Jain-Sahai-Segev17]</vt:lpstr>
      <vt:lpstr>Adding GIDs  [Chase07, …]</vt:lpstr>
      <vt:lpstr>Multi-Authority FE: Security [Chase07, …, Brakerski-Chandran-Goyal-Jain-Sahai-Segev17]</vt:lpstr>
      <vt:lpstr>Landscape</vt:lpstr>
      <vt:lpstr> </vt:lpstr>
      <vt:lpstr>Question under consideration!</vt:lpstr>
      <vt:lpstr>Our Results</vt:lpstr>
      <vt:lpstr>1-Collusion FE from PKE</vt:lpstr>
      <vt:lpstr>1-GID Multi-Authority FE</vt:lpstr>
      <vt:lpstr>Main step: Handling large collusion Q</vt:lpstr>
      <vt:lpstr>Reviewing GVW</vt:lpstr>
      <vt:lpstr>Reviewing GVW</vt:lpstr>
      <vt:lpstr>Some intuition behind S and Δ</vt:lpstr>
      <vt:lpstr>Let’s just generalize it!</vt:lpstr>
      <vt:lpstr>Collusion Amplification in MAFE</vt:lpstr>
      <vt:lpstr>Looking more closely…</vt:lpstr>
      <vt:lpstr>Solution: NIKE     Hiding set selection via computational hardness</vt:lpstr>
      <vt:lpstr>Our Results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Saikumar Yadugiri</cp:lastModifiedBy>
  <cp:revision>676</cp:revision>
  <dcterms:created xsi:type="dcterms:W3CDTF">2021-07-19T18:24:32Z</dcterms:created>
  <dcterms:modified xsi:type="dcterms:W3CDTF">2024-12-03T18:42:10Z</dcterms:modified>
</cp:coreProperties>
</file>