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1.xml" ContentType="application/vnd.openxmlformats-officedocument.presentationml.notesSlide+xml"/>
  <Override PartName="/ppt/tags/tag5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12.xml" ContentType="application/vnd.openxmlformats-officedocument.presentationml.notesSlide+xml"/>
  <Override PartName="/ppt/tags/tag11.xml" ContentType="application/vnd.openxmlformats-officedocument.presentationml.tags+xml"/>
  <Override PartName="/ppt/tags/tag13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13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14.xml" ContentType="application/vnd.openxmlformats-officedocument.presentationml.notesSlide+xml"/>
  <Override PartName="/ppt/tags/tag21.xml" ContentType="application/vnd.openxmlformats-officedocument.presentationml.tags+xml"/>
  <Override PartName="/ppt/tags/tag23.xml" ContentType="application/vnd.openxmlformats-officedocument.presentationml.tags+xml"/>
  <Override PartName="/ppt/tags/tag25.xml" ContentType="application/vnd.openxmlformats-officedocument.presentationml.tags+xml"/>
  <Override PartName="/ppt/notesSlides/notesSlide15.xml" ContentType="application/vnd.openxmlformats-officedocument.presentationml.notesSlide+xml"/>
  <Override PartName="/ppt/tags/tag27.xml" ContentType="application/vnd.openxmlformats-officedocument.presentationml.tags+xml"/>
  <Override PartName="/ppt/tags/tag29.xml" ContentType="application/vnd.openxmlformats-officedocument.presentationml.tags+xml"/>
  <Override PartName="/ppt/tags/tag31.xml" ContentType="application/vnd.openxmlformats-officedocument.presentationml.tags+xml"/>
  <Override PartName="/ppt/tags/tag33.xml" ContentType="application/vnd.openxmlformats-officedocument.presentationml.tags+xml"/>
  <Override PartName="/ppt/notesSlides/notesSlide16.xml" ContentType="application/vnd.openxmlformats-officedocument.presentationml.notesSlide+xml"/>
  <Override PartName="/ppt/tags/tag35.xml" ContentType="application/vnd.openxmlformats-officedocument.presentationml.tags+xml"/>
  <Override PartName="/ppt/tags/tag37.xml" ContentType="application/vnd.openxmlformats-officedocument.presentationml.tags+xml"/>
  <Override PartName="/ppt/notesSlides/notesSlide17.xml" ContentType="application/vnd.openxmlformats-officedocument.presentationml.notesSlide+xml"/>
  <Override PartName="/ppt/tags/tag39.xml" ContentType="application/vnd.openxmlformats-officedocument.presentationml.tags+xml"/>
  <Override PartName="/ppt/tags/tag41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43.xml" ContentType="application/vnd.openxmlformats-officedocument.presentationml.tags+xml"/>
  <Override PartName="/ppt/tags/tag45.xml" ContentType="application/vnd.openxmlformats-officedocument.presentationml.tags+xml"/>
  <Override PartName="/ppt/notesSlides/notesSlide20.xml" ContentType="application/vnd.openxmlformats-officedocument.presentationml.notesSlide+xml"/>
  <Override PartName="/ppt/tags/tag47.xml" ContentType="application/vnd.openxmlformats-officedocument.presentationml.tags+xml"/>
  <Override PartName="/ppt/tags/tag49.xml" ContentType="application/vnd.openxmlformats-officedocument.presentationml.tags+xml"/>
  <Override PartName="/ppt/tags/tag51.xml" ContentType="application/vnd.openxmlformats-officedocument.presentationml.tags+xml"/>
  <Override PartName="/ppt/tags/tag53.xml" ContentType="application/vnd.openxmlformats-officedocument.presentationml.tags+xml"/>
  <Override PartName="/ppt/notesSlides/notesSlide21.xml" ContentType="application/vnd.openxmlformats-officedocument.presentationml.notesSlide+xml"/>
  <Override PartName="/ppt/tags/tag55.xml" ContentType="application/vnd.openxmlformats-officedocument.presentationml.tags+xml"/>
  <Override PartName="/ppt/tags/tag57.xml" ContentType="application/vnd.openxmlformats-officedocument.presentationml.tags+xml"/>
  <Override PartName="/ppt/notesSlides/notesSlide22.xml" ContentType="application/vnd.openxmlformats-officedocument.presentationml.notesSlide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tags/tag62.xml" ContentType="application/vnd.openxmlformats-officedocument.presentationml.tags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tags/tag64.xml" ContentType="application/vnd.openxmlformats-officedocument.presentationml.tags+xml"/>
  <Override PartName="/ppt/notesSlides/notesSlide32.xml" ContentType="application/vnd.openxmlformats-officedocument.presentationml.notesSlide+xml"/>
  <Override PartName="/ppt/tags/tag66.xml" ContentType="application/vnd.openxmlformats-officedocument.presentationml.tags+xml"/>
  <Override PartName="/ppt/notesSlides/notesSlide33.xml" ContentType="application/vnd.openxmlformats-officedocument.presentationml.notesSlide+xml"/>
  <Override PartName="/ppt/tags/tag68.xml" ContentType="application/vnd.openxmlformats-officedocument.presentationml.tags+xml"/>
  <Override PartName="/ppt/tags/tag70.xml" ContentType="application/vnd.openxmlformats-officedocument.presentationml.tags+xml"/>
  <Override PartName="/ppt/notesSlides/notesSlide34.xml" ContentType="application/vnd.openxmlformats-officedocument.presentationml.notesSlide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4.xml" ContentType="application/vnd.openxmlformats-officedocument.presentationml.tags+xml"/>
  <Override PartName="/ppt/tags/tag76.xml" ContentType="application/vnd.openxmlformats-officedocument.presentationml.tags+xml"/>
  <Override PartName="/ppt/notesSlides/notesSlide35.xml" ContentType="application/vnd.openxmlformats-officedocument.presentationml.notesSlide+xml"/>
  <Override PartName="/ppt/tags/tag78.xml" ContentType="application/vnd.openxmlformats-officedocument.presentationml.tags+xml"/>
  <Override PartName="/ppt/tags/tag80.xml" ContentType="application/vnd.openxmlformats-officedocument.presentationml.tags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tags/tag410.xml" ContentType="application/vnd.openxmlformats-officedocument.presentationml.tags+xml"/>
  <Override PartName="/ppt/tags/tag6.xml" ContentType="application/vnd.openxmlformats-officedocument.presentationml.tags+xml"/>
  <Override PartName="/ppt/tags/tag90.xml" ContentType="application/vnd.openxmlformats-officedocument.presentationml.tags+xml"/>
  <Override PartName="/ppt/tags/tag12.xml" ContentType="application/vnd.openxmlformats-officedocument.presentationml.tags+xml"/>
  <Override PartName="/ppt/tags/tag14.xml" ContentType="application/vnd.openxmlformats-officedocument.presentationml.tags+xml"/>
  <Override PartName="/ppt/tags/tag170.xml" ContentType="application/vnd.openxmlformats-officedocument.presentationml.tags+xml"/>
  <Override PartName="/ppt/tags/tag20.xml" ContentType="application/vnd.openxmlformats-officedocument.presentationml.tags+xml"/>
  <Override PartName="/ppt/tags/tag22.xml" ContentType="application/vnd.openxmlformats-officedocument.presentationml.tags+xml"/>
  <Override PartName="/ppt/tags/tag24.xml" ContentType="application/vnd.openxmlformats-officedocument.presentationml.tags+xml"/>
  <Override PartName="/ppt/tags/tag26.xml" ContentType="application/vnd.openxmlformats-officedocument.presentationml.tags+xml"/>
  <Override PartName="/ppt/tags/tag28.xml" ContentType="application/vnd.openxmlformats-officedocument.presentationml.tags+xml"/>
  <Override PartName="/ppt/tags/tag30.xml" ContentType="application/vnd.openxmlformats-officedocument.presentationml.tags+xml"/>
  <Override PartName="/ppt/tags/tag32.xml" ContentType="application/vnd.openxmlformats-officedocument.presentationml.tags+xml"/>
  <Override PartName="/ppt/tags/tag34.xml" ContentType="application/vnd.openxmlformats-officedocument.presentationml.tags+xml"/>
  <Override PartName="/ppt/tags/tag36.xml" ContentType="application/vnd.openxmlformats-officedocument.presentationml.tags+xml"/>
  <Override PartName="/ppt/tags/tag38.xml" ContentType="application/vnd.openxmlformats-officedocument.presentationml.tags+xml"/>
  <Override PartName="/ppt/tags/tag40.xml" ContentType="application/vnd.openxmlformats-officedocument.presentationml.tags+xml"/>
  <Override PartName="/ppt/tags/tag42.xml" ContentType="application/vnd.openxmlformats-officedocument.presentationml.tags+xml"/>
  <Override PartName="/ppt/tags/tag44.xml" ContentType="application/vnd.openxmlformats-officedocument.presentationml.tags+xml"/>
  <Override PartName="/ppt/tags/tag46.xml" ContentType="application/vnd.openxmlformats-officedocument.presentationml.tags+xml"/>
  <Override PartName="/ppt/tags/tag48.xml" ContentType="application/vnd.openxmlformats-officedocument.presentationml.tags+xml"/>
  <Override PartName="/ppt/tags/tag50.xml" ContentType="application/vnd.openxmlformats-officedocument.presentationml.tags+xml"/>
  <Override PartName="/ppt/tags/tag52.xml" ContentType="application/vnd.openxmlformats-officedocument.presentationml.tags+xml"/>
  <Override PartName="/ppt/tags/tag54.xml" ContentType="application/vnd.openxmlformats-officedocument.presentationml.tags+xml"/>
  <Override PartName="/ppt/tags/tag56.xml" ContentType="application/vnd.openxmlformats-officedocument.presentationml.tags+xml"/>
  <Override PartName="/ppt/tags/tag58.xml" ContentType="application/vnd.openxmlformats-officedocument.presentationml.tags+xml"/>
  <Override PartName="/ppt/tags/tag61.xml" ContentType="application/vnd.openxmlformats-officedocument.presentationml.tags+xml"/>
  <Override PartName="/ppt/tags/tag63.xml" ContentType="application/vnd.openxmlformats-officedocument.presentationml.tags+xml"/>
  <Override PartName="/ppt/tags/tag65.xml" ContentType="application/vnd.openxmlformats-officedocument.presentationml.tags+xml"/>
  <Override PartName="/ppt/tags/tag67.xml" ContentType="application/vnd.openxmlformats-officedocument.presentationml.tags+xml"/>
  <Override PartName="/ppt/tags/tag69.xml" ContentType="application/vnd.openxmlformats-officedocument.presentationml.tags+xml"/>
  <Override PartName="/ppt/tags/tag73.xml" ContentType="application/vnd.openxmlformats-officedocument.presentationml.tags+xml"/>
  <Override PartName="/ppt/tags/tag75.xml" ContentType="application/vnd.openxmlformats-officedocument.presentationml.tags+xml"/>
  <Override PartName="/ppt/tags/tag77.xml" ContentType="application/vnd.openxmlformats-officedocument.presentationml.tags+xml"/>
  <Override PartName="/ppt/tags/tag79.xml" ContentType="application/vnd.openxmlformats-officedocument.presentationml.tags+xml"/>
  <Override PartName="/ppt/tags/tag81.xml" ContentType="application/vnd.openxmlformats-officedocument.presentationml.tags+xml"/>
  <Override PartName="/ppt/tags/tag83.xml" ContentType="application/vnd.openxmlformats-officedocument.presentationml.tags+xml"/>
  <Override PartName="/ppt/tags/tag85.xml" ContentType="application/vnd.openxmlformats-officedocument.presentationml.tags+xml"/>
  <Override PartName="/ppt/tags/tag87.xml" ContentType="application/vnd.openxmlformats-officedocument.presentationml.tags+xml"/>
  <Override PartName="/ppt/tags/tag89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1635" r:id="rId2"/>
    <p:sldId id="2127" r:id="rId3"/>
    <p:sldId id="2082" r:id="rId4"/>
    <p:sldId id="2083" r:id="rId5"/>
    <p:sldId id="2084" r:id="rId6"/>
    <p:sldId id="2128" r:id="rId7"/>
    <p:sldId id="2130" r:id="rId8"/>
    <p:sldId id="2136" r:id="rId9"/>
    <p:sldId id="2133" r:id="rId10"/>
    <p:sldId id="2149" r:id="rId11"/>
    <p:sldId id="2137" r:id="rId12"/>
    <p:sldId id="2175" r:id="rId13"/>
    <p:sldId id="2139" r:id="rId14"/>
    <p:sldId id="2176" r:id="rId15"/>
    <p:sldId id="2143" r:id="rId16"/>
    <p:sldId id="2140" r:id="rId17"/>
    <p:sldId id="2152" r:id="rId18"/>
    <p:sldId id="2141" r:id="rId19"/>
    <p:sldId id="2147" r:id="rId20"/>
    <p:sldId id="2145" r:id="rId21"/>
    <p:sldId id="2144" r:id="rId22"/>
    <p:sldId id="2153" r:id="rId23"/>
    <p:sldId id="2146" r:id="rId24"/>
    <p:sldId id="2150" r:id="rId25"/>
    <p:sldId id="2156" r:id="rId26"/>
    <p:sldId id="2157" r:id="rId27"/>
    <p:sldId id="2158" r:id="rId28"/>
    <p:sldId id="2159" r:id="rId29"/>
    <p:sldId id="2160" r:id="rId30"/>
    <p:sldId id="2165" r:id="rId31"/>
    <p:sldId id="2168" r:id="rId32"/>
    <p:sldId id="2162" r:id="rId33"/>
    <p:sldId id="2166" r:id="rId34"/>
    <p:sldId id="2163" r:id="rId35"/>
    <p:sldId id="2167" r:id="rId36"/>
    <p:sldId id="2164" r:id="rId37"/>
    <p:sldId id="2177" r:id="rId38"/>
    <p:sldId id="1249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258" autoAdjust="0"/>
  </p:normalViewPr>
  <p:slideViewPr>
    <p:cSldViewPr snapToGrid="0">
      <p:cViewPr varScale="1">
        <p:scale>
          <a:sx n="79" d="100"/>
          <a:sy n="79" d="100"/>
        </p:scale>
        <p:origin x="821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6C064A-D61B-4B21-B757-51A9B82445B8}" type="datetimeFigureOut">
              <a:rPr lang="en-US" smtClean="0"/>
              <a:t>11/30/2024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305E07-67EA-4042-A3F6-853A8AD8D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69985A-BF47-4C35-A5C8-1621622A342D}" type="datetimeFigureOut">
              <a:rPr lang="en-GB" smtClean="0"/>
              <a:t>30/11/2024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335750-24EB-4974-BA87-F8203C45D47E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50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171450" indent="-171450">
              <a:lnSpc>
                <a:spcPct val="100000"/>
              </a:lnSpc>
              <a:buClr>
                <a:srgbClr val="000000"/>
              </a:buClr>
              <a:buFont typeface="Arial" panose="020B0604020202020204"/>
              <a:buChar char="•"/>
            </a:pPr>
            <a:endParaRPr lang="en-US" sz="20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>
              <a:sym typeface="+mn-ea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/>
              <a:t>A few years ago, Liu and Pass showed that the existence of one-way functions can be fully characterized by the average-case hardness of computing the Kt complexity.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/>
              <a:t>More specifically, they showed that infinitely-often one-way functions exist if and only if </a:t>
            </a:r>
            <a:r>
              <a:rPr lang="en-US"/>
              <a:t>Kt</a:t>
            </a:r>
            <a:r>
              <a:rPr lang="en-US" altLang="en-US"/>
              <a:t> is hard to compute on average for inputs sampled from the uniform distribution.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>
                <a:sym typeface="+mn-ea"/>
              </a:rPr>
              <a:t>Let’s be more precise about the notion of average-case hardness here.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/>
              <a:t>For a family of distributions D, where each distribution D_n is supported over n-bit strings, we say that a problem is easy on average over D if, for every polynomial p, there exists a probabilistic polynomial-time algorithm such that, for every n, the algorithm succeeds with probability at least 1 - 1/p(n) when the input is sampled from D_n.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>
                <a:sym typeface="+mn-ea"/>
              </a:rPr>
              <a:t>In the study of average-case complexity, we often consider two types of average-case algorithms.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>
                <a:sym typeface="+mn-ea"/>
              </a:rPr>
              <a:t>One is called two-sided error.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>
                <a:sym typeface="+mn-ea"/>
              </a:rPr>
              <a:t>In this case, the algorithm output the correct answer for almost all x sampled from D, and for the other x, it can output a wrong answer.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>
                <a:sym typeface="+mn-ea"/>
              </a:rPr>
              <a:t>The other is called zero error.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>
                <a:sym typeface="+mn-ea"/>
              </a:rPr>
              <a:t>In this case, the algorithm , as before,  needs to output a correct answer for almost all x sampled from the distribution D, but for the other x, the algorithm outputs bot, so it never gives a wrong answer.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>
              <a:sym typeface="+mn-ea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>
                <a:sym typeface="+mn-ea"/>
              </a:rPr>
              <a:t>The result that we just seen from Liu and Pass acturally states that </a:t>
            </a:r>
            <a:r>
              <a:rPr lang="en-US" altLang="en-US">
                <a:sym typeface="+mn-ea"/>
              </a:rPr>
              <a:t>infinitely-often one-way functions exist if and only if </a:t>
            </a:r>
            <a:r>
              <a:rPr lang="en-US">
                <a:sym typeface="+mn-ea"/>
              </a:rPr>
              <a:t>Kt</a:t>
            </a:r>
            <a:r>
              <a:rPr lang="en-US" altLang="en-US">
                <a:sym typeface="+mn-ea"/>
              </a:rPr>
              <a:t> is hard to compute on average in the two-sized error setting.</a:t>
            </a:r>
            <a:endParaRPr lang="en-US" altLang="en-US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>
              <a:sym typeface="+mn-ea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/>
              <a:t>This characterization suggests an approach to show the existence of one-way functions by proving the average-case hardness of computing Kt.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/>
              <a:t>However, the state-of-the-art lower bound is that </a:t>
            </a:r>
            <a:r>
              <a:rPr lang="en-US"/>
              <a:t>Kt</a:t>
            </a:r>
            <a:r>
              <a:rPr lang="en-US" altLang="en-US"/>
              <a:t> cannot be computed in deterministic linear time in the worst case, as described in an earlier talk.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/>
              <a:t>On the other hand, it is known that computing Kt can be as hard as solving every problem in the class of exponential time with respect to randomized algorithms.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/>
              <a:t>In fact, it has been shown that “EXP does not equal to BPP” if and only if Kt is hard to compute on average with zero error over the uniform distribution.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/>
              <a:t>Combining these two results, Liu and Pass showed that "the existence of one-way functions is equivalent to EXP does not equal to BPP" if and only if the average-case hardness of computing Kt in the two-sided error setting and the zero-error setting are the same.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/>
              <a:t>In particular, if we can close the gap between the two items on the left</a:t>
            </a:r>
            <a:r>
              <a:rPr lang="en-US">
                <a:sym typeface="+mn-ea"/>
              </a:rPr>
              <a:t>, by showing</a:t>
            </a:r>
            <a:r>
              <a:rPr lang="en-US" altLang="en-GB" dirty="0">
                <a:latin typeface="Helvetica" charset="0"/>
                <a:cs typeface="Helvetica" charset="0"/>
                <a:sym typeface="+mn-ea"/>
              </a:rPr>
              <a:t> a reduction from computing Kt on average with </a:t>
            </a:r>
            <a:r>
              <a:rPr lang="en-US" altLang="en-GB" dirty="0">
                <a:solidFill>
                  <a:schemeClr val="accent2"/>
                </a:solidFill>
                <a:latin typeface="Helvetica" charset="0"/>
                <a:cs typeface="Helvetica" charset="0"/>
                <a:sym typeface="+mn-ea"/>
              </a:rPr>
              <a:t>two-sided error</a:t>
            </a:r>
            <a:r>
              <a:rPr lang="en-US" altLang="en-GB" dirty="0">
                <a:latin typeface="Helvetica" charset="0"/>
                <a:cs typeface="Helvetica" charset="0"/>
                <a:sym typeface="+mn-ea"/>
              </a:rPr>
              <a:t> to that with </a:t>
            </a:r>
            <a:r>
              <a:rPr lang="en-US" altLang="en-GB" dirty="0">
                <a:solidFill>
                  <a:srgbClr val="7030A0"/>
                </a:solidFill>
                <a:latin typeface="Helvetica" charset="0"/>
                <a:cs typeface="Helvetica" charset="0"/>
                <a:sym typeface="+mn-ea"/>
              </a:rPr>
              <a:t>zero error</a:t>
            </a:r>
            <a:r>
              <a:rPr lang="en-US" altLang="en-GB" dirty="0">
                <a:latin typeface="Helvetica" charset="0"/>
                <a:cs typeface="Helvetica" charset="0"/>
                <a:sym typeface="+mn-ea"/>
              </a:rPr>
              <a:t>, then we can base one-way functions on assumption that EXP is not equal BPP.</a:t>
            </a:r>
            <a:endParaRPr lang="en-US">
              <a:sym typeface="+mn-ea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/>
              <a:t>Let me now describe our result.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/>
              <a:t>We first consider a probabilistic version of Levin’s Kt complexity, which we call pKt.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/>
              <a:t>The pKt complexity of a string x is defined as the minimum integer k such that, with probability at least two-thirds over a string r, the Kt complexity of x given r is at most k.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/>
              <a:t>Intuitively, pKt can be viewed as Kt in the presence of a random string.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/>
              <a:t>Similar to the result of Liu and Pass, we show that infinitely-often one-way functions exist if and only if pKt is hard to approximate on average with a two-sized error over some samplable distribution.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/>
              <a:t>Here, 'approximate' means approximating the pKt complexity of a given n-bit string within an additive O(log n) term.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/>
              <a:t>Moreover, we </a:t>
            </a:r>
            <a:r>
              <a:rPr lang="en-US" altLang="en-US">
                <a:sym typeface="+mn-ea"/>
              </a:rPr>
              <a:t>unconditionally </a:t>
            </a:r>
            <a:r>
              <a:rPr lang="en-US" altLang="en-US"/>
              <a:t>show that pKt is hard to approximate on average with zero error over the uniform distribution.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>
                <a:sym typeface="+mn-ea"/>
              </a:rPr>
              <a:t>As a corollary, we are able to show that </a:t>
            </a:r>
            <a:r>
              <a:rPr lang="en-US" altLang="en-US">
                <a:sym typeface="+mn-ea"/>
              </a:rPr>
              <a:t>one-way functions exist if and only if the average-case hardness of approximating pKt in the two-sided error setting and the zero-error setting are the same.</a:t>
            </a:r>
            <a:endParaRPr lang="en-US">
              <a:sym typeface="+mn-ea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/>
              <a:t>Therefore, if there is a reduction from approximating pKt on average with two-sided error to approximating it on average with zero error, then one-way functions exist.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/>
              <a:t>(Actually, we can start with the assumption that pKt can be approximated on average with two-sided error over all sample distributions, and we only need to conclude that it can be approximated on average with zero error over the uniform distribution.)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>
                <a:sym typeface="+mn-ea"/>
              </a:rPr>
              <a:t>Let’s move on to our second set of results which is about one-way functions and symmetry of information.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dirty="0">
                <a:sym typeface="+mn-ea"/>
              </a:rPr>
              <a:t>let me first introduce symmetry of information, which is a fundamental property in Komogorov compelxty.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dirty="0">
                <a:sym typeface="+mn-ea"/>
              </a:rPr>
              <a:t>First of all, if we have two strings x and y, then it is easy to see that the Kolmogorov complexity of x and y is at most the Kolmogorov complexity of x plus the Kolmogorov complexity of y given x.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dirty="0">
                <a:sym typeface="+mn-ea"/>
              </a:rPr>
              <a:t>This is because if we have a </a:t>
            </a:r>
            <a:r>
              <a:rPr lang="en-US" dirty="0">
                <a:sym typeface="+mn-ea"/>
              </a:rPr>
              <a:t>program</a:t>
            </a:r>
            <a:r>
              <a:rPr dirty="0">
                <a:sym typeface="+mn-ea"/>
              </a:rPr>
              <a:t> that can recover x, and another </a:t>
            </a:r>
            <a:r>
              <a:rPr lang="en-US" dirty="0">
                <a:sym typeface="+mn-ea"/>
              </a:rPr>
              <a:t>program</a:t>
            </a:r>
            <a:r>
              <a:rPr dirty="0">
                <a:sym typeface="+mn-ea"/>
              </a:rPr>
              <a:t> that can recover y given x, then we can combine them to get a </a:t>
            </a:r>
            <a:r>
              <a:rPr lang="en-US" dirty="0">
                <a:sym typeface="+mn-ea"/>
              </a:rPr>
              <a:t>program</a:t>
            </a:r>
            <a:r>
              <a:rPr dirty="0">
                <a:sym typeface="+mn-ea"/>
              </a:rPr>
              <a:t> that recovers both x and y.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sz="1800" dirty="0">
                <a:sym typeface="+mn-ea"/>
              </a:rPr>
              <a:t>Symmetry of information </a:t>
            </a:r>
            <a:r>
              <a:rPr lang="en-US" sz="1800" dirty="0">
                <a:sym typeface="+mn-ea"/>
              </a:rPr>
              <a:t>essentially</a:t>
            </a:r>
            <a:r>
              <a:rPr sz="1800" dirty="0">
                <a:sym typeface="+mn-ea"/>
              </a:rPr>
              <a:t> says that this inequality is tight, in the sense that the Kolmogorov complexity of x and y is at least the Kolmogorov complexity of x plus the Kolmogorov complexity of y given x minus some small term.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sz="1800" dirty="0">
              <a:sym typeface="+mn-ea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sz="1800" dirty="0">
                <a:sym typeface="+mn-ea"/>
              </a:rPr>
              <a:t>Now, if we combine the two inequalities here, we can get something that looks like this, </a:t>
            </a:r>
            <a:r>
              <a:rPr lang="en-US" sz="1800" dirty="0">
                <a:sym typeface="+mn-ea"/>
              </a:rPr>
              <a:t>and this</a:t>
            </a:r>
            <a:r>
              <a:rPr sz="1800" dirty="0">
                <a:sym typeface="+mn-ea"/>
              </a:rPr>
              <a:t> is analogous to what’s also called symmetry of information in Shannon’s information theory.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ym typeface="+mn-ea"/>
              </a:rPr>
              <a:t>Note that symmetry of information here refers to time-unbounded Kolmogorov complexity.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ym typeface="+mn-ea"/>
              </a:rPr>
              <a:t>An important question in the study of Kolmogorov complexity is whether symmetry of information holds in the time-bounded setting, for example, with respect to the notion of K-super-script-t.</a:t>
            </a:r>
          </a:p>
          <a:p>
            <a:pPr indent="0">
              <a:buFont typeface="Arial" panose="020B0604020202020204" pitchFamily="34" charset="0"/>
              <a:buNone/>
            </a:pPr>
            <a:endParaRPr lang="en-US" dirty="0">
              <a:sym typeface="+mn-ea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ym typeface="+mn-ea"/>
              </a:rPr>
              <a:t>It turns out that time-bounded symmetry of information is unlikely to hold.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ym typeface="+mn-ea"/>
              </a:rPr>
              <a:t>There is classic work by Longpre and Watanabe showing that if one-way functions exist, then symmetry of information fails with respect to K^t.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ym typeface="+mn-ea"/>
              </a:rPr>
              <a:t>This means  for all large enough n, there exists a pair of n-bit strings x and y such that symmetry of information fails on these two strings, with respect to the notion of K-super-script-t.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ym typeface="+mn-ea"/>
              </a:rPr>
              <a:t>The intuition is actually pretty simple.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ym typeface="+mn-ea"/>
              </a:rPr>
              <a:t>Suppose we have a one-way function f, let’s say it is a permutation, then given x we can obtain f(x) efficiently, but given f(x), we cannot get back x efficiently, so there is an asymmetry btween the strings x and f(x), when taking into account the time.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ym typeface="+mn-ea"/>
              </a:rPr>
              <a:t>Let's quickly recall the definition of one-way functions.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ym typeface="+mn-ea"/>
              </a:rPr>
              <a:t>Informally, a function f is called one-way if it is easy to compute but hard to invert.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ym typeface="+mn-ea"/>
              </a:rPr>
              <a:t>But this result only shows one direction, and it was not known at the time whether the failure of time-bounded symmetry of information implies one-way functions. 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>
                <a:sym typeface="+mn-ea"/>
              </a:rPr>
              <a:t>In a recent joint work, we managed to show that one-way functions exist if and only if symmetry of information fails in the average case, with respect to the notion of pK-super-script-t.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>
                <a:sym typeface="+mn-ea"/>
              </a:rPr>
              <a:t>Here, pK-super-script-t is a probabilstic version of time-bounded Kolmogorov complexity for the fixed-time-bound setting.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>
                <a:sym typeface="+mn-ea"/>
              </a:rPr>
              <a:t>Also, we say that symmetry of infomration fails in the average case if there exists a sample distribution such that with some 1/poly(n) probability over a pair of strings sampled from the distirbution, symmetry of information fails on these two strings.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>
              <a:sym typeface="+mn-ea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/>
              <a:t>In this work, we show that one-way functions exist if and only if the symmetry of information fails in the average case with respect to pKt.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dirty="0"/>
              <a:t>Moreover, we are able to refute the symmetry of information with respect to </a:t>
            </a:r>
            <a:r>
              <a:rPr lang="en-US" altLang="en-US" dirty="0" err="1"/>
              <a:t>pKt</a:t>
            </a:r>
            <a:r>
              <a:rPr lang="en-US" altLang="en-US" dirty="0"/>
              <a:t> in the worst case under the complexity assumption that </a:t>
            </a:r>
            <a:r>
              <a:rPr lang="en-US" dirty="0">
                <a:sym typeface="+mn-ea"/>
              </a:rPr>
              <a:t>BPEXP is not contained in P/poly.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dirty="0"/>
              <a:t>In other words, the class of randomized exponential time does not have polynomial-size circuits.</a:t>
            </a: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>
                <a:sym typeface="+mn-ea"/>
              </a:rPr>
              <a:t>As a corollary, we get that </a:t>
            </a:r>
            <a:r>
              <a:rPr lang="en-US" altLang="en-GB" dirty="0">
                <a:latin typeface="Helvetica" charset="0"/>
                <a:cs typeface="Helvetica" charset="0"/>
                <a:sym typeface="+mn-ea"/>
              </a:rPr>
              <a:t>If failure of symmetry of information with respect to pKt </a:t>
            </a:r>
            <a:r>
              <a:rPr lang="en-US" altLang="en-GB" dirty="0">
                <a:solidFill>
                  <a:srgbClr val="7030A0"/>
                </a:solidFill>
                <a:latin typeface="Helvetica" charset="0"/>
                <a:cs typeface="Helvetica" charset="0"/>
                <a:sym typeface="+mn-ea"/>
              </a:rPr>
              <a:t>in the worst case</a:t>
            </a:r>
            <a:r>
              <a:rPr lang="en-US" altLang="en-GB" dirty="0">
                <a:latin typeface="Helvetica" charset="0"/>
                <a:cs typeface="Helvetica" charset="0"/>
                <a:sym typeface="+mn-ea"/>
              </a:rPr>
              <a:t> implies its failure </a:t>
            </a:r>
            <a:r>
              <a:rPr lang="en-US" altLang="en-GB" dirty="0">
                <a:solidFill>
                  <a:schemeClr val="accent2"/>
                </a:solidFill>
                <a:latin typeface="Helvetica" charset="0"/>
                <a:cs typeface="Helvetica" charset="0"/>
                <a:sym typeface="+mn-ea"/>
              </a:rPr>
              <a:t>in the average case</a:t>
            </a:r>
            <a:r>
              <a:rPr lang="en-US" altLang="en-GB" dirty="0">
                <a:latin typeface="Helvetica" charset="0"/>
                <a:cs typeface="Helvetica" charset="0"/>
                <a:sym typeface="+mn-ea"/>
              </a:rPr>
              <a:t>, then one can base onw-way functions on the assumption that </a:t>
            </a:r>
            <a:r>
              <a:rPr lang="en-US">
                <a:sym typeface="+mn-ea"/>
              </a:rPr>
              <a:t>BPEXP is not in P/poly</a:t>
            </a:r>
            <a:r>
              <a:rPr lang="en-US" altLang="en-GB" i="1" dirty="0">
                <a:latin typeface="Helvetica" charset="0"/>
                <a:cs typeface="Helvetica" charset="0"/>
                <a:sym typeface="+mn-ea"/>
              </a:rPr>
              <a:t>.</a:t>
            </a:r>
            <a:endParaRPr lang="en-US" altLang="en-GB" i="1" dirty="0">
              <a:solidFill>
                <a:schemeClr val="tx1"/>
              </a:solidFill>
              <a:latin typeface="Helvetica" charset="0"/>
              <a:cs typeface="Helvetica" charset="0"/>
            </a:endParaRPr>
          </a:p>
          <a:p>
            <a:pPr indent="0" algn="l">
              <a:buNone/>
            </a:pPr>
            <a:endParaRPr lang="en-US">
              <a:sym typeface="+mn-ea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>
              <a:sym typeface="+mn-ea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/>
              <a:t>More formally, we consider a family of functions, each mapping n bits to n bits.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/>
              <a:t>We say that this family is one-way if, for every probabilistic polynomial-time algorithm A, the probability that A finds a pre-image of f(x), given a randomly chosen x and f(x), is negligible.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/>
              <a:t>We require this property to hold for every 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/>
              <a:t>If it holds only for infinitely many n, we say that the family is infinitely-often one-way.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One-way functions are the most important object in cryptography, because they are both sufficient and necessary for many of the private-key crypto primitives.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Whether one-way functions exist is the most important question in cryptography.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Recently, there has been an active line of research that connects central problems in complexity theory and cryptography to the theory of Kolmogorov complexity.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idea is that we can import methods and perspectives from Kolmogorov complexity to investigate  these open problems.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It turns out that in this kind of research, we often end up considering the complexity of some problems that involve computing certain notions of Kolmogorov complexity of a given string.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Since it deals with the complexity of computing the complexity, this line of research is sometimes referred to as meta-complexity.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ym typeface="+mn-ea"/>
              </a:rPr>
              <a:t>This approach has proven to be very fruitful and has recently found many exciting applications in both complexity theory and cryptography, and as well as learning.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ym typeface="+mn-ea"/>
              </a:rPr>
              <a:t>Let's quickly recall the definition of Kolmogorov complexity.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ym typeface="+mn-ea"/>
              </a:rPr>
              <a:t>For a binary string x, the Kolmogorov complexity of x is defined as the minimum length of a program M such that M outputs x.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ym typeface="+mn-ea"/>
              </a:rPr>
              <a:t>We can also define the conditional variant, where we are given an additional string that helps in recovering x.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ym typeface="+mn-ea"/>
              </a:rPr>
              <a:t>In this case, the Kolmogorov complexity of a string x given y is the minimum length of a program M that outputs x, given access to y.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/>
              <a:t>Note that in the definition of Kolmogorov complexity, there is no restriction on how long the program takes to output the string.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/>
              <a:t>We can then consider a time-bounded version.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/>
              <a:t>There are two notions of time-bounded Kolmogorov complexity that are commonly studied: the fixed-time-bound version and Levin’s notion.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/>
              <a:t>For the fixed-time-bound version, we fix a time bound t, which is an integer, and the K-super-script-t  complexity of a string x is defined as the minimum length of a program M that outputs x within t steps.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/>
              <a:t>For Levin’s notion, denoted as K-little-t, we consider all programs M that output x and aim to minimize the quantity given by the length of M plus the logarithm of its running time.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D4265-F2BB-4D13-8B19-6E70F7339D0D}" type="datetimeFigureOut">
              <a:rPr lang="en-GB" smtClean="0"/>
              <a:t>30/11/2024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386E8-E37E-4798-9D1B-665553FE602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D4265-F2BB-4D13-8B19-6E70F7339D0D}" type="datetimeFigureOut">
              <a:rPr lang="en-GB" smtClean="0"/>
              <a:t>30/11/2024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386E8-E37E-4798-9D1B-665553FE602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D4265-F2BB-4D13-8B19-6E70F7339D0D}" type="datetimeFigureOut">
              <a:rPr lang="en-GB" smtClean="0"/>
              <a:t>30/11/2024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386E8-E37E-4798-9D1B-665553FE602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D4265-F2BB-4D13-8B19-6E70F7339D0D}" type="datetimeFigureOut">
              <a:rPr lang="en-GB" smtClean="0"/>
              <a:t>30/11/2024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386E8-E37E-4798-9D1B-665553FE602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D4265-F2BB-4D13-8B19-6E70F7339D0D}" type="datetimeFigureOut">
              <a:rPr lang="en-GB" smtClean="0"/>
              <a:t>30/11/2024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386E8-E37E-4798-9D1B-665553FE602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D4265-F2BB-4D13-8B19-6E70F7339D0D}" type="datetimeFigureOut">
              <a:rPr lang="en-GB" smtClean="0"/>
              <a:t>30/11/2024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386E8-E37E-4798-9D1B-665553FE602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D4265-F2BB-4D13-8B19-6E70F7339D0D}" type="datetimeFigureOut">
              <a:rPr lang="en-GB" smtClean="0"/>
              <a:t>30/11/2024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386E8-E37E-4798-9D1B-665553FE602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D4265-F2BB-4D13-8B19-6E70F7339D0D}" type="datetimeFigureOut">
              <a:rPr lang="en-GB" smtClean="0"/>
              <a:t>30/11/2024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386E8-E37E-4798-9D1B-665553FE602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D4265-F2BB-4D13-8B19-6E70F7339D0D}" type="datetimeFigureOut">
              <a:rPr lang="en-GB" smtClean="0"/>
              <a:t>30/11/2024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386E8-E37E-4798-9D1B-665553FE602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D4265-F2BB-4D13-8B19-6E70F7339D0D}" type="datetimeFigureOut">
              <a:rPr lang="en-GB" smtClean="0"/>
              <a:t>30/11/2024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386E8-E37E-4798-9D1B-665553FE602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D4265-F2BB-4D13-8B19-6E70F7339D0D}" type="datetimeFigureOut">
              <a:rPr lang="en-GB" smtClean="0"/>
              <a:t>30/11/2024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386E8-E37E-4798-9D1B-665553FE602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1D4265-F2BB-4D13-8B19-6E70F7339D0D}" type="datetimeFigureOut">
              <a:rPr lang="en-GB" smtClean="0"/>
              <a:t>30/11/2024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386E8-E37E-4798-9D1B-665553FE602E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2.xml"/><Relationship Id="rId7" Type="http://schemas.openxmlformats.org/officeDocument/2006/relationships/tags" Target="../tags/tag6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17.png"/><Relationship Id="rId5" Type="http://schemas.openxmlformats.org/officeDocument/2006/relationships/tags" Target="../tags/tag410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90.xml"/><Relationship Id="rId13" Type="http://schemas.openxmlformats.org/officeDocument/2006/relationships/image" Target="../media/image21.png"/><Relationship Id="rId3" Type="http://schemas.openxmlformats.org/officeDocument/2006/relationships/tags" Target="../tags/tag8.xml"/><Relationship Id="rId7" Type="http://schemas.openxmlformats.org/officeDocument/2006/relationships/notesSlide" Target="../notesSlides/notesSlide12.xml"/><Relationship Id="rId12" Type="http://schemas.openxmlformats.org/officeDocument/2006/relationships/tags" Target="../tags/tag14.xml"/><Relationship Id="rId2" Type="http://schemas.openxmlformats.org/officeDocument/2006/relationships/tags" Target="../tags/tag7.xml"/><Relationship Id="rId1" Type="http://schemas.openxmlformats.org/officeDocument/2006/relationships/tags" Target="../tags/tag5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20.png"/><Relationship Id="rId5" Type="http://schemas.openxmlformats.org/officeDocument/2006/relationships/tags" Target="../tags/tag10.xml"/><Relationship Id="rId10" Type="http://schemas.openxmlformats.org/officeDocument/2006/relationships/tags" Target="../tags/tag12.xml"/><Relationship Id="rId4" Type="http://schemas.openxmlformats.org/officeDocument/2006/relationships/tags" Target="../tags/tag9.xml"/><Relationship Id="rId9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70.xml"/><Relationship Id="rId13" Type="http://schemas.openxmlformats.org/officeDocument/2006/relationships/image" Target="../media/image21.png"/><Relationship Id="rId3" Type="http://schemas.openxmlformats.org/officeDocument/2006/relationships/tags" Target="../tags/tag15.xml"/><Relationship Id="rId7" Type="http://schemas.openxmlformats.org/officeDocument/2006/relationships/notesSlide" Target="../notesSlides/notesSlide13.xml"/><Relationship Id="rId12" Type="http://schemas.openxmlformats.org/officeDocument/2006/relationships/tags" Target="../tags/tag22.xml"/><Relationship Id="rId2" Type="http://schemas.openxmlformats.org/officeDocument/2006/relationships/tags" Target="../tags/tag13.xml"/><Relationship Id="rId1" Type="http://schemas.openxmlformats.org/officeDocument/2006/relationships/tags" Target="../tags/tag11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23.png"/><Relationship Id="rId5" Type="http://schemas.openxmlformats.org/officeDocument/2006/relationships/tags" Target="../tags/tag17.xml"/><Relationship Id="rId10" Type="http://schemas.openxmlformats.org/officeDocument/2006/relationships/tags" Target="../tags/tag20.xml"/><Relationship Id="rId4" Type="http://schemas.openxmlformats.org/officeDocument/2006/relationships/tags" Target="../tags/tag16.xml"/><Relationship Id="rId9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slideLayout" Target="../slideLayouts/slideLayout2.xml"/><Relationship Id="rId7" Type="http://schemas.openxmlformats.org/officeDocument/2006/relationships/tags" Target="../tags/tag26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17.png"/><Relationship Id="rId5" Type="http://schemas.openxmlformats.org/officeDocument/2006/relationships/tags" Target="../tags/tag24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30.xml"/><Relationship Id="rId3" Type="http://schemas.openxmlformats.org/officeDocument/2006/relationships/tags" Target="../tags/tag25.xml"/><Relationship Id="rId7" Type="http://schemas.openxmlformats.org/officeDocument/2006/relationships/image" Target="../media/image17.png"/><Relationship Id="rId12" Type="http://schemas.openxmlformats.org/officeDocument/2006/relationships/image" Target="../media/image16.jpeg"/><Relationship Id="rId2" Type="http://schemas.openxmlformats.org/officeDocument/2006/relationships/tags" Target="../tags/tag23.xml"/><Relationship Id="rId1" Type="http://schemas.openxmlformats.org/officeDocument/2006/relationships/tags" Target="../tags/tag21.xml"/><Relationship Id="rId6" Type="http://schemas.openxmlformats.org/officeDocument/2006/relationships/tags" Target="../tags/tag28.xml"/><Relationship Id="rId11" Type="http://schemas.openxmlformats.org/officeDocument/2006/relationships/image" Target="../media/image25.png"/><Relationship Id="rId5" Type="http://schemas.openxmlformats.org/officeDocument/2006/relationships/notesSlide" Target="../notesSlides/notesSlide15.xml"/><Relationship Id="rId10" Type="http://schemas.openxmlformats.org/officeDocument/2006/relationships/tags" Target="../tags/tag32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tags" Target="../tags/tag40.xml"/><Relationship Id="rId3" Type="http://schemas.openxmlformats.org/officeDocument/2006/relationships/tags" Target="../tags/tag31.xml"/><Relationship Id="rId7" Type="http://schemas.openxmlformats.org/officeDocument/2006/relationships/tags" Target="../tags/tag34.xml"/><Relationship Id="rId12" Type="http://schemas.openxmlformats.org/officeDocument/2006/relationships/image" Target="../media/image27.png"/><Relationship Id="rId2" Type="http://schemas.openxmlformats.org/officeDocument/2006/relationships/tags" Target="../tags/tag29.xml"/><Relationship Id="rId1" Type="http://schemas.openxmlformats.org/officeDocument/2006/relationships/tags" Target="../tags/tag27.xml"/><Relationship Id="rId6" Type="http://schemas.openxmlformats.org/officeDocument/2006/relationships/notesSlide" Target="../notesSlides/notesSlide16.xml"/><Relationship Id="rId11" Type="http://schemas.openxmlformats.org/officeDocument/2006/relationships/tags" Target="../tags/tag38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24.png"/><Relationship Id="rId4" Type="http://schemas.openxmlformats.org/officeDocument/2006/relationships/tags" Target="../tags/tag33.xml"/><Relationship Id="rId9" Type="http://schemas.openxmlformats.org/officeDocument/2006/relationships/tags" Target="../tags/tag36.xml"/><Relationship Id="rId1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slideLayout" Target="../slideLayouts/slideLayout2.xml"/><Relationship Id="rId7" Type="http://schemas.openxmlformats.org/officeDocument/2006/relationships/tags" Target="../tags/tag44.xml"/><Relationship Id="rId2" Type="http://schemas.openxmlformats.org/officeDocument/2006/relationships/tags" Target="../tags/tag37.xml"/><Relationship Id="rId1" Type="http://schemas.openxmlformats.org/officeDocument/2006/relationships/tags" Target="../tags/tag35.xml"/><Relationship Id="rId6" Type="http://schemas.openxmlformats.org/officeDocument/2006/relationships/image" Target="../media/image29.png"/><Relationship Id="rId5" Type="http://schemas.openxmlformats.org/officeDocument/2006/relationships/tags" Target="../tags/tag42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slideLayout" Target="../slideLayouts/slideLayout2.xml"/><Relationship Id="rId7" Type="http://schemas.openxmlformats.org/officeDocument/2006/relationships/tags" Target="../tags/tag48.xml"/><Relationship Id="rId2" Type="http://schemas.openxmlformats.org/officeDocument/2006/relationships/tags" Target="../tags/tag41.xml"/><Relationship Id="rId1" Type="http://schemas.openxmlformats.org/officeDocument/2006/relationships/tags" Target="../tags/tag39.xml"/><Relationship Id="rId6" Type="http://schemas.openxmlformats.org/officeDocument/2006/relationships/image" Target="../media/image29.png"/><Relationship Id="rId5" Type="http://schemas.openxmlformats.org/officeDocument/2006/relationships/tags" Target="../tags/tag46.xml"/><Relationship Id="rId4" Type="http://schemas.openxmlformats.org/officeDocument/2006/relationships/notesSlide" Target="../notesSlides/notesSlide18.xml"/><Relationship Id="rId9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slideLayout" Target="../slideLayouts/slideLayout2.xml"/><Relationship Id="rId7" Type="http://schemas.openxmlformats.org/officeDocument/2006/relationships/tags" Target="../tags/tag52.xml"/><Relationship Id="rId2" Type="http://schemas.openxmlformats.org/officeDocument/2006/relationships/tags" Target="../tags/tag45.xml"/><Relationship Id="rId1" Type="http://schemas.openxmlformats.org/officeDocument/2006/relationships/tags" Target="../tags/tag43.xml"/><Relationship Id="rId6" Type="http://schemas.openxmlformats.org/officeDocument/2006/relationships/image" Target="../media/image17.png"/><Relationship Id="rId5" Type="http://schemas.openxmlformats.org/officeDocument/2006/relationships/tags" Target="../tags/tag50.xml"/><Relationship Id="rId4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tags" Target="../tags/tag51.xml"/><Relationship Id="rId7" Type="http://schemas.openxmlformats.org/officeDocument/2006/relationships/tags" Target="../tags/tag54.xml"/><Relationship Id="rId12" Type="http://schemas.openxmlformats.org/officeDocument/2006/relationships/image" Target="../media/image35.png"/><Relationship Id="rId2" Type="http://schemas.openxmlformats.org/officeDocument/2006/relationships/tags" Target="../tags/tag49.xml"/><Relationship Id="rId1" Type="http://schemas.openxmlformats.org/officeDocument/2006/relationships/tags" Target="../tags/tag47.xml"/><Relationship Id="rId6" Type="http://schemas.openxmlformats.org/officeDocument/2006/relationships/notesSlide" Target="../notesSlides/notesSlide21.xml"/><Relationship Id="rId11" Type="http://schemas.openxmlformats.org/officeDocument/2006/relationships/tags" Target="../tags/tag58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34.png"/><Relationship Id="rId4" Type="http://schemas.openxmlformats.org/officeDocument/2006/relationships/tags" Target="../tags/tag53.xml"/><Relationship Id="rId9" Type="http://schemas.openxmlformats.org/officeDocument/2006/relationships/tags" Target="../tags/tag5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slideLayout" Target="../slideLayouts/slideLayout2.xml"/><Relationship Id="rId7" Type="http://schemas.openxmlformats.org/officeDocument/2006/relationships/tags" Target="../tags/tag63.xml"/><Relationship Id="rId2" Type="http://schemas.openxmlformats.org/officeDocument/2006/relationships/tags" Target="../tags/tag57.xml"/><Relationship Id="rId1" Type="http://schemas.openxmlformats.org/officeDocument/2006/relationships/tags" Target="../tags/tag55.xml"/><Relationship Id="rId6" Type="http://schemas.openxmlformats.org/officeDocument/2006/relationships/image" Target="../media/image36.png"/><Relationship Id="rId5" Type="http://schemas.openxmlformats.org/officeDocument/2006/relationships/tags" Target="../tags/tag61.xml"/><Relationship Id="rId4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slideLayout" Target="../slideLayouts/slideLayout2.xml"/><Relationship Id="rId7" Type="http://schemas.openxmlformats.org/officeDocument/2006/relationships/tags" Target="../tags/tag67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image" Target="../media/image37.png"/><Relationship Id="rId5" Type="http://schemas.openxmlformats.org/officeDocument/2006/relationships/tags" Target="../tags/tag65.xml"/><Relationship Id="rId4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4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2.xml"/><Relationship Id="rId6" Type="http://schemas.openxmlformats.org/officeDocument/2006/relationships/tags" Target="../tags/tag69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4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64.xml"/><Relationship Id="rId3" Type="http://schemas.openxmlformats.org/officeDocument/2006/relationships/notesSlide" Target="../notesSlides/notesSlide32.xml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4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50.png"/><Relationship Id="rId9" Type="http://schemas.openxmlformats.org/officeDocument/2006/relationships/image" Target="../media/image4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7" Type="http://schemas.openxmlformats.org/officeDocument/2006/relationships/image" Target="../media/image5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6.xml"/><Relationship Id="rId6" Type="http://schemas.openxmlformats.org/officeDocument/2006/relationships/tags" Target="../tags/tag73.xml"/><Relationship Id="rId5" Type="http://schemas.openxmlformats.org/officeDocument/2006/relationships/image" Target="../media/image46.png"/><Relationship Id="rId4" Type="http://schemas.openxmlformats.org/officeDocument/2006/relationships/image" Target="../media/image50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slideLayout" Target="../slideLayouts/slideLayout2.xml"/><Relationship Id="rId7" Type="http://schemas.openxmlformats.org/officeDocument/2006/relationships/tags" Target="../tags/tag77.xml"/><Relationship Id="rId2" Type="http://schemas.openxmlformats.org/officeDocument/2006/relationships/tags" Target="../tags/tag70.xml"/><Relationship Id="rId1" Type="http://schemas.openxmlformats.org/officeDocument/2006/relationships/tags" Target="../tags/tag68.xml"/><Relationship Id="rId6" Type="http://schemas.openxmlformats.org/officeDocument/2006/relationships/image" Target="../media/image53.png"/><Relationship Id="rId5" Type="http://schemas.openxmlformats.org/officeDocument/2006/relationships/tags" Target="../tags/tag75.xml"/><Relationship Id="rId10" Type="http://schemas.openxmlformats.org/officeDocument/2006/relationships/image" Target="../media/image55.png"/><Relationship Id="rId4" Type="http://schemas.openxmlformats.org/officeDocument/2006/relationships/notesSlide" Target="../notesSlides/notesSlide34.xml"/><Relationship Id="rId9" Type="http://schemas.openxmlformats.org/officeDocument/2006/relationships/image" Target="../media/image51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0.png"/><Relationship Id="rId13" Type="http://schemas.openxmlformats.org/officeDocument/2006/relationships/tags" Target="../tags/tag85.xml"/><Relationship Id="rId3" Type="http://schemas.openxmlformats.org/officeDocument/2006/relationships/tags" Target="../tags/tag74.xml"/><Relationship Id="rId7" Type="http://schemas.openxmlformats.org/officeDocument/2006/relationships/tags" Target="../tags/tag79.xml"/><Relationship Id="rId12" Type="http://schemas.openxmlformats.org/officeDocument/2006/relationships/image" Target="../media/image53.png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6" Type="http://schemas.openxmlformats.org/officeDocument/2006/relationships/notesSlide" Target="../notesSlides/notesSlide35.xml"/><Relationship Id="rId11" Type="http://schemas.openxmlformats.org/officeDocument/2006/relationships/tags" Target="../tags/tag83.xml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51.png"/><Relationship Id="rId10" Type="http://schemas.openxmlformats.org/officeDocument/2006/relationships/image" Target="../media/image56.png"/><Relationship Id="rId4" Type="http://schemas.openxmlformats.org/officeDocument/2006/relationships/tags" Target="../tags/tag76.xml"/><Relationship Id="rId9" Type="http://schemas.openxmlformats.org/officeDocument/2006/relationships/tags" Target="../tags/tag81.xml"/><Relationship Id="rId14" Type="http://schemas.openxmlformats.org/officeDocument/2006/relationships/image" Target="../media/image54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slideLayout" Target="../slideLayouts/slideLayout2.xml"/><Relationship Id="rId7" Type="http://schemas.openxmlformats.org/officeDocument/2006/relationships/tags" Target="../tags/tag89.xml"/><Relationship Id="rId2" Type="http://schemas.openxmlformats.org/officeDocument/2006/relationships/tags" Target="../tags/tag80.xml"/><Relationship Id="rId1" Type="http://schemas.openxmlformats.org/officeDocument/2006/relationships/tags" Target="../tags/tag78.xml"/><Relationship Id="rId6" Type="http://schemas.openxmlformats.org/officeDocument/2006/relationships/image" Target="../media/image57.png"/><Relationship Id="rId5" Type="http://schemas.openxmlformats.org/officeDocument/2006/relationships/tags" Target="../tags/tag87.xml"/><Relationship Id="rId4" Type="http://schemas.openxmlformats.org/officeDocument/2006/relationships/notesSlide" Target="../notesSlides/notesSlide36.xml"/><Relationship Id="rId9" Type="http://schemas.openxmlformats.org/officeDocument/2006/relationships/image" Target="../media/image5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61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extBox 1"/>
          <p:cNvSpPr/>
          <p:nvPr/>
        </p:nvSpPr>
        <p:spPr>
          <a:xfrm>
            <a:off x="1292860" y="1911985"/>
            <a:ext cx="9606280" cy="64262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US" sz="3600" b="1" strike="noStrike" spc="-1">
                <a:solidFill>
                  <a:schemeClr val="accent1"/>
                </a:solidFill>
                <a:latin typeface="Arial" panose="020B0604020202020204"/>
              </a:rPr>
              <a:t>One-Way Functions and pKt Complexity</a:t>
            </a:r>
            <a:endParaRPr lang="en-US" sz="36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292860" y="3383281"/>
            <a:ext cx="9606915" cy="920115"/>
            <a:chOff x="859" y="4639"/>
            <a:chExt cx="15129" cy="1449"/>
          </a:xfrm>
        </p:grpSpPr>
        <p:sp>
          <p:nvSpPr>
            <p:cNvPr id="116" name="TextBox 2"/>
            <p:cNvSpPr/>
            <p:nvPr/>
          </p:nvSpPr>
          <p:spPr>
            <a:xfrm>
              <a:off x="10945" y="4639"/>
              <a:ext cx="5043" cy="1448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 w="0">
              <a:noFill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  <p:txBody>
            <a:bodyPr wrap="square" lIns="90000" tIns="45000" rIns="90000" bIns="45000" anchor="t">
              <a:spAutoFit/>
            </a:bodyPr>
            <a:lstStyle/>
            <a:p>
              <a:pPr algn="ctr" defTabSz="914400">
                <a:lnSpc>
                  <a:spcPct val="150000"/>
                </a:lnSpc>
              </a:pPr>
              <a:r>
                <a:rPr lang="en-US" sz="1900" spc="-1">
                  <a:solidFill>
                    <a:schemeClr val="dk1"/>
                  </a:solidFill>
                  <a:latin typeface="Helvetica" charset="0"/>
                  <a:cs typeface="Helvetica" charset="0"/>
                  <a:sym typeface="+mn-ea"/>
                </a:rPr>
                <a:t>Igor C. Oliveira</a:t>
              </a:r>
              <a:endParaRPr lang="en-US" sz="1900" b="0" strike="noStrike" spc="-1">
                <a:solidFill>
                  <a:srgbClr val="000000"/>
                </a:solidFill>
                <a:latin typeface="Helvetica" charset="0"/>
                <a:cs typeface="Helvetica" charset="0"/>
              </a:endParaRPr>
            </a:p>
            <a:p>
              <a:pPr algn="ctr" defTabSz="914400">
                <a:lnSpc>
                  <a:spcPct val="150000"/>
                </a:lnSpc>
              </a:pPr>
              <a:r>
                <a:rPr lang="en-US" sz="1700" spc="-1">
                  <a:solidFill>
                    <a:schemeClr val="dk1"/>
                  </a:solidFill>
                  <a:latin typeface="Helvetica" charset="0"/>
                  <a:cs typeface="Helvetica" charset="0"/>
                  <a:sym typeface="+mn-ea"/>
                </a:rPr>
                <a:t>University of Warwick</a:t>
              </a:r>
              <a:endParaRPr lang="en-US" sz="1700" b="0" strike="noStrike" spc="-1">
                <a:solidFill>
                  <a:srgbClr val="000000"/>
                </a:solidFill>
                <a:latin typeface="Helvetica" charset="0"/>
                <a:cs typeface="Helvetica" charset="0"/>
              </a:endParaRPr>
            </a:p>
          </p:txBody>
        </p:sp>
        <p:sp>
          <p:nvSpPr>
            <p:cNvPr id="5" name="TextBox 2"/>
            <p:cNvSpPr/>
            <p:nvPr>
              <p:custDataLst>
                <p:tags r:id="rId1"/>
              </p:custDataLst>
            </p:nvPr>
          </p:nvSpPr>
          <p:spPr>
            <a:xfrm>
              <a:off x="5902" y="4640"/>
              <a:ext cx="5043" cy="1448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 w="0">
              <a:noFill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  <p:txBody>
            <a:bodyPr wrap="square" lIns="90000" tIns="45000" rIns="90000" bIns="45000" anchor="t">
              <a:spAutoFit/>
            </a:bodyPr>
            <a:lstStyle/>
            <a:p>
              <a:pPr algn="ctr" defTabSz="914400">
                <a:lnSpc>
                  <a:spcPct val="150000"/>
                </a:lnSpc>
              </a:pPr>
              <a:r>
                <a:rPr lang="en-US" sz="1900" spc="-1" dirty="0" err="1">
                  <a:solidFill>
                    <a:schemeClr val="dk1"/>
                  </a:solidFill>
                  <a:latin typeface="Helvetica" charset="0"/>
                  <a:cs typeface="Helvetica" charset="0"/>
                  <a:sym typeface="+mn-ea"/>
                </a:rPr>
                <a:t>Zhenjian</a:t>
              </a:r>
              <a:r>
                <a:rPr lang="en-US" sz="1900" spc="-1" dirty="0">
                  <a:solidFill>
                    <a:schemeClr val="dk1"/>
                  </a:solidFill>
                  <a:latin typeface="Helvetica" charset="0"/>
                  <a:cs typeface="Helvetica" charset="0"/>
                  <a:sym typeface="+mn-ea"/>
                </a:rPr>
                <a:t> Lu</a:t>
              </a:r>
              <a:endParaRPr lang="en-US" sz="1900" b="0" strike="noStrike" spc="-1" dirty="0">
                <a:solidFill>
                  <a:srgbClr val="000000"/>
                </a:solidFill>
                <a:latin typeface="Helvetica" charset="0"/>
                <a:cs typeface="Helvetica" charset="0"/>
              </a:endParaRPr>
            </a:p>
            <a:p>
              <a:pPr algn="ctr" defTabSz="914400">
                <a:lnSpc>
                  <a:spcPct val="150000"/>
                </a:lnSpc>
              </a:pPr>
              <a:r>
                <a:rPr lang="en-US" sz="1700" spc="-1" dirty="0">
                  <a:solidFill>
                    <a:schemeClr val="dk1"/>
                  </a:solidFill>
                  <a:latin typeface="Helvetica" charset="0"/>
                  <a:cs typeface="Helvetica" charset="0"/>
                  <a:sym typeface="+mn-ea"/>
                </a:rPr>
                <a:t>University of Warwick</a:t>
              </a:r>
              <a:endParaRPr lang="en-US" sz="1700" b="0" strike="noStrike" spc="-1" dirty="0">
                <a:solidFill>
                  <a:srgbClr val="000000"/>
                </a:solidFill>
                <a:latin typeface="Helvetica" charset="0"/>
                <a:cs typeface="Helvetica" charset="0"/>
              </a:endParaRPr>
            </a:p>
          </p:txBody>
        </p:sp>
        <p:sp>
          <p:nvSpPr>
            <p:cNvPr id="6" name="TextBox 2"/>
            <p:cNvSpPr/>
            <p:nvPr>
              <p:custDataLst>
                <p:tags r:id="rId2"/>
              </p:custDataLst>
            </p:nvPr>
          </p:nvSpPr>
          <p:spPr>
            <a:xfrm>
              <a:off x="859" y="4639"/>
              <a:ext cx="5043" cy="1375"/>
            </a:xfrm>
            <a:prstGeom prst="rect">
              <a:avLst/>
            </a:prstGeom>
            <a:noFill/>
            <a:ln w="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  <p:txBody>
            <a:bodyPr wrap="square" lIns="90000" tIns="45000" rIns="90000" bIns="45000" anchor="t">
              <a:spAutoFit/>
            </a:bodyPr>
            <a:lstStyle/>
            <a:p>
              <a:pPr algn="ctr" defTabSz="914400">
                <a:lnSpc>
                  <a:spcPct val="150000"/>
                </a:lnSpc>
              </a:pPr>
              <a:r>
                <a:rPr lang="en-US" sz="1900" b="0" u="sng" strike="noStrike" spc="-1" dirty="0">
                  <a:solidFill>
                    <a:srgbClr val="000000"/>
                  </a:solidFill>
                  <a:latin typeface="Helvetica" charset="0"/>
                  <a:cs typeface="Helvetica" charset="0"/>
                </a:rPr>
                <a:t>Shuichi Hirahara</a:t>
              </a:r>
            </a:p>
            <a:p>
              <a:pPr algn="ctr" defTabSz="914400">
                <a:lnSpc>
                  <a:spcPct val="150000"/>
                </a:lnSpc>
              </a:pPr>
              <a:r>
                <a:rPr lang="en-US" altLang="en-US" sz="1700" b="0" strike="noStrike" spc="-1" dirty="0">
                  <a:solidFill>
                    <a:srgbClr val="000000"/>
                  </a:solidFill>
                  <a:latin typeface="Helvetica" charset="0"/>
                  <a:cs typeface="Helvetica" charset="0"/>
                </a:rPr>
                <a:t>National Institute of Informatics</a:t>
              </a:r>
            </a:p>
          </p:txBody>
        </p:sp>
      </p:grpSp>
      <p:pic>
        <p:nvPicPr>
          <p:cNvPr id="1026" name="Picture 2" descr="Zhenjian Lu">
            <a:extLst>
              <a:ext uri="{FF2B5EF4-FFF2-40B4-BE49-F238E27FC236}">
                <a16:creationId xmlns:a16="http://schemas.microsoft.com/office/drawing/2014/main" id="{A3217CF1-8654-1E3F-B6BB-B06B12FB26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227" y="4483734"/>
            <a:ext cx="2201545" cy="22015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Igor Carboni Oliveira - University of Warwick">
            <a:extLst>
              <a:ext uri="{FF2B5EF4-FFF2-40B4-BE49-F238E27FC236}">
                <a16:creationId xmlns:a16="http://schemas.microsoft.com/office/drawing/2014/main" id="{A7E4BB03-5E03-A418-44C7-C2F9981DE1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0037" y="4483733"/>
            <a:ext cx="1857170" cy="22015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吹き出し: 円形 1">
            <a:extLst>
              <a:ext uri="{FF2B5EF4-FFF2-40B4-BE49-F238E27FC236}">
                <a16:creationId xmlns:a16="http://schemas.microsoft.com/office/drawing/2014/main" id="{44D277D7-5FB2-ABAB-45A2-4F78F4A9B06B}"/>
              </a:ext>
            </a:extLst>
          </p:cNvPr>
          <p:cNvSpPr/>
          <p:nvPr/>
        </p:nvSpPr>
        <p:spPr>
          <a:xfrm>
            <a:off x="2819399" y="573932"/>
            <a:ext cx="7112000" cy="1000123"/>
          </a:xfrm>
          <a:prstGeom prst="wedgeEllipseCallout">
            <a:avLst>
              <a:gd name="adj1" fmla="val 22702"/>
              <a:gd name="adj2" fmla="val 827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/>
              <a:t>A new notion of</a:t>
            </a:r>
            <a:br>
              <a:rPr kumimoji="1" lang="en-US" altLang="ja-JP" sz="2400" dirty="0"/>
            </a:br>
            <a:r>
              <a:rPr kumimoji="1" lang="en-US" altLang="ja-JP" sz="2400" dirty="0"/>
              <a:t>time-bounded Kolmogorov complexity</a:t>
            </a:r>
            <a:endParaRPr kumimoji="1" lang="ja-JP" altLang="en-US" sz="2400" dirty="0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D2BA6994-890A-F559-E127-8D29BB88E728}"/>
              </a:ext>
            </a:extLst>
          </p:cNvPr>
          <p:cNvSpPr/>
          <p:nvPr/>
        </p:nvSpPr>
        <p:spPr>
          <a:xfrm>
            <a:off x="233463" y="223736"/>
            <a:ext cx="2027138" cy="55551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Slides by </a:t>
            </a:r>
            <a:r>
              <a:rPr kumimoji="1" lang="en-US" altLang="ja-JP" dirty="0" err="1"/>
              <a:t>Zhenjian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7"/>
          <p:cNvSpPr txBox="1"/>
          <p:nvPr/>
        </p:nvSpPr>
        <p:spPr>
          <a:xfrm>
            <a:off x="912813" y="2498408"/>
            <a:ext cx="10366375" cy="186118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GB" sz="2300" dirty="0">
                <a:latin typeface="Helvetica" charset="0"/>
                <a:cs typeface="Helvetica" charset="0"/>
                <a:sym typeface="+mn-ea"/>
              </a:rPr>
              <a:t>One-Way Functions</a:t>
            </a:r>
          </a:p>
          <a:p>
            <a:pPr algn="ctr"/>
            <a:r>
              <a:rPr lang="en-US" altLang="en-GB" sz="2300" dirty="0">
                <a:latin typeface="Helvetica" charset="0"/>
                <a:cs typeface="Helvetica" charset="0"/>
                <a:sym typeface="+mn-ea"/>
              </a:rPr>
              <a:t> </a:t>
            </a:r>
          </a:p>
          <a:p>
            <a:pPr algn="ctr"/>
            <a:r>
              <a:rPr lang="en-US" altLang="en-GB" sz="2300" dirty="0">
                <a:latin typeface="Helvetica" charset="0"/>
                <a:cs typeface="Helvetica" charset="0"/>
                <a:sym typeface="+mn-ea"/>
              </a:rPr>
              <a:t>and</a:t>
            </a:r>
          </a:p>
          <a:p>
            <a:pPr algn="ctr"/>
            <a:r>
              <a:rPr lang="en-US" altLang="en-GB" sz="2300" dirty="0">
                <a:latin typeface="Helvetica" charset="0"/>
                <a:cs typeface="Helvetica" charset="0"/>
                <a:sym typeface="+mn-ea"/>
              </a:rPr>
              <a:t> </a:t>
            </a:r>
          </a:p>
          <a:p>
            <a:pPr algn="ctr"/>
            <a:r>
              <a:rPr lang="en-US" altLang="en-GB" sz="2300" dirty="0">
                <a:latin typeface="Helvetica" charset="0"/>
                <a:cs typeface="Helvetica" charset="0"/>
                <a:sym typeface="+mn-ea"/>
              </a:rPr>
              <a:t>Average-Case Hardness of Time-Bounded Kolmogorov Complexity</a:t>
            </a:r>
            <a:endParaRPr lang="en-US" sz="2300" i="1" dirty="0">
              <a:solidFill>
                <a:schemeClr val="tx1"/>
              </a:solidFill>
              <a:latin typeface="Helvetica" charset="0"/>
              <a:ea typeface="Cambria Math" panose="02040503050406030204" pitchFamily="18" charset="0"/>
              <a:cs typeface="Helvetica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8"/>
          <p:cNvSpPr/>
          <p:nvPr/>
        </p:nvSpPr>
        <p:spPr>
          <a:xfrm>
            <a:off x="708562" y="406875"/>
            <a:ext cx="10764716" cy="44513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GB" sz="2300" dirty="0">
                <a:latin typeface="Helvetica" charset="0"/>
                <a:cs typeface="Helvetica" charset="0"/>
                <a:sym typeface="+mn-ea"/>
              </a:rPr>
              <a:t>One-Way Functions and Average-Case Hardness of Kt</a:t>
            </a:r>
            <a:endParaRPr lang="en-US" altLang="en-GB" sz="2300" dirty="0">
              <a:latin typeface="Helvetica" charset="0"/>
              <a:cs typeface="Helvetica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947102" y="1770380"/>
            <a:ext cx="9964233" cy="1551940"/>
            <a:chOff x="1754" y="1778"/>
            <a:chExt cx="15692" cy="2444"/>
          </a:xfrm>
        </p:grpSpPr>
        <p:grpSp>
          <p:nvGrpSpPr>
            <p:cNvPr id="6" name="Group 5"/>
            <p:cNvGrpSpPr/>
            <p:nvPr/>
          </p:nvGrpSpPr>
          <p:grpSpPr>
            <a:xfrm>
              <a:off x="2137" y="3118"/>
              <a:ext cx="14159" cy="1104"/>
              <a:chOff x="2729" y="3783"/>
              <a:chExt cx="14699" cy="110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17"/>
                  <p:cNvSpPr txBox="1"/>
                  <p:nvPr>
                    <p:custDataLst>
                      <p:tags r:id="rId1"/>
                    </p:custDataLst>
                  </p:nvPr>
                </p:nvSpPr>
                <p:spPr>
                  <a:xfrm>
                    <a:off x="2729" y="3954"/>
                    <a:ext cx="5812" cy="623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txBody>
                  <a:bodyPr wrap="square" rtlCol="0">
                    <a:noAutofit/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indent="0" algn="ctr">
                      <a:buClr>
                        <a:srgbClr val="000000"/>
                      </a:buClr>
                      <a:buNone/>
                    </a:pPr>
                    <a14:m>
                      <m:oMath xmlns:m="http://schemas.openxmlformats.org/officeDocument/2006/math">
                        <m:r>
                          <a:rPr lang="en-US" sz="2000" i="1"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  <a:sym typeface="+mn-ea"/>
                          </a:rPr>
                          <m:t>∃</m:t>
                        </m:r>
                      </m:oMath>
                    </a14:m>
                    <a:r>
                      <a:rPr lang="en-US" sz="2000">
                        <a:latin typeface="Helvetica" charset="0"/>
                        <a:cs typeface="Helvetica" charset="0"/>
                        <a:sym typeface="+mn-ea"/>
                      </a:rPr>
                      <a:t> </a:t>
                    </a:r>
                    <a:r>
                      <a:rPr lang="en-US" sz="2000" dirty="0" err="1">
                        <a:solidFill>
                          <a:schemeClr val="tx1"/>
                        </a:solidFill>
                        <a:latin typeface="Helvetica" charset="0"/>
                        <a:cs typeface="Helvetica" charset="0"/>
                        <a:sym typeface="+mn-ea"/>
                      </a:rPr>
                      <a:t>(i.o.) one-way functions</a:t>
                    </a:r>
                    <a:endParaRPr lang="en-US" altLang="en-GB" sz="2000" dirty="0" err="1">
                      <a:solidFill>
                        <a:schemeClr val="tx1"/>
                      </a:solidFill>
                      <a:latin typeface="Helvetica" charset="0"/>
                      <a:cs typeface="Helvetica" charset="0"/>
                      <a:sym typeface="+mn-ea"/>
                    </a:endParaRPr>
                  </a:p>
                </p:txBody>
              </p:sp>
            </mc:Choice>
            <mc:Fallback xmlns="">
              <p:sp>
                <p:nvSpPr>
                  <p:cNvPr id="21" name="TextBox 1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>
                    <p:custDataLst>
                      <p:tags r:id="rId5"/>
                    </p:custDataLst>
                  </p:nvPr>
                </p:nvSpPr>
                <p:spPr>
                  <a:xfrm>
                    <a:off x="2729" y="3954"/>
                    <a:ext cx="5812" cy="623"/>
                  </a:xfrm>
                  <a:prstGeom prst="rect">
                    <a:avLst/>
                  </a:prstGeom>
                  <a:blipFill rotWithShape="1">
                    <a:blip r:embed="rId6"/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" name="TextBox 17"/>
                  <p:cNvSpPr txBox="1"/>
                  <p:nvPr>
                    <p:custDataLst>
                      <p:tags r:id="rId2"/>
                    </p:custDataLst>
                  </p:nvPr>
                </p:nvSpPr>
                <p:spPr>
                  <a:xfrm>
                    <a:off x="10385" y="3783"/>
                    <a:ext cx="7043" cy="1104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txBody>
                  <a:bodyPr wrap="square" rtlCol="0">
                    <a:noAutofit/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14:m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000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Kt</m:t>
                        </m:r>
                      </m:oMath>
                    </a14:m>
                    <a:r>
                      <a:rPr lang="en-US" altLang="en-GB" sz="2000" dirty="0">
                        <a:latin typeface="Helvetica" charset="0"/>
                        <a:cs typeface="Helvetica" charset="0"/>
                        <a:sym typeface="+mn-ea"/>
                      </a:rPr>
                      <a:t> is hard to compute on average over the uniform distribution.</a:t>
                    </a:r>
                    <a:endParaRPr lang="en-US" altLang="en-GB" sz="2000" dirty="0">
                      <a:solidFill>
                        <a:schemeClr val="tx1"/>
                      </a:solidFill>
                      <a:latin typeface="Helvetica" charset="0"/>
                      <a:cs typeface="Helvetica" charset="0"/>
                    </a:endParaRPr>
                  </a:p>
                </p:txBody>
              </p:sp>
            </mc:Choice>
            <mc:Fallback xmlns="">
              <p:sp>
                <p:nvSpPr>
                  <p:cNvPr id="5" name="TextBox 1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>
                    <p:custDataLst>
                      <p:tags r:id="rId7"/>
                    </p:custDataLst>
                  </p:nvPr>
                </p:nvSpPr>
                <p:spPr>
                  <a:xfrm>
                    <a:off x="10385" y="3783"/>
                    <a:ext cx="7043" cy="1104"/>
                  </a:xfrm>
                  <a:prstGeom prst="rect">
                    <a:avLst/>
                  </a:prstGeom>
                  <a:blipFill rotWithShape="1">
                    <a:blip r:embed="rId8"/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" name="Arrow: Left-Right 9"/>
              <p:cNvSpPr/>
              <p:nvPr/>
            </p:nvSpPr>
            <p:spPr>
              <a:xfrm>
                <a:off x="8839" y="4099"/>
                <a:ext cx="1247" cy="478"/>
              </a:xfrm>
              <a:prstGeom prst="leftRightArrow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2" name="TextBox 39"/>
            <p:cNvSpPr txBox="1"/>
            <p:nvPr/>
          </p:nvSpPr>
          <p:spPr>
            <a:xfrm>
              <a:off x="1754" y="1778"/>
              <a:ext cx="15692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u="sng" dirty="0">
                  <a:latin typeface="Helvetica" charset="0"/>
                  <a:cs typeface="Helvetica" charset="0"/>
                  <a:sym typeface="+mn-ea"/>
                </a:rPr>
                <a:t>Theorem</a:t>
              </a:r>
              <a:r>
                <a:rPr lang="en-US" sz="2000" b="1" dirty="0">
                  <a:latin typeface="Helvetica" charset="0"/>
                  <a:cs typeface="Helvetica" charset="0"/>
                  <a:sym typeface="+mn-ea"/>
                </a:rPr>
                <a:t> </a:t>
              </a:r>
              <a:r>
                <a:rPr lang="en-US" sz="2000" dirty="0">
                  <a:latin typeface="Helvetica" charset="0"/>
                  <a:cs typeface="Helvetica" charset="0"/>
                  <a:sym typeface="+mn-ea"/>
                </a:rPr>
                <a:t>[</a:t>
              </a:r>
              <a:r>
                <a:rPr lang="en-US" sz="2000" dirty="0">
                  <a:solidFill>
                    <a:schemeClr val="accent1"/>
                  </a:solidFill>
                  <a:latin typeface="Helvetica" charset="0"/>
                  <a:cs typeface="Helvetica" charset="0"/>
                  <a:sym typeface="+mn-ea"/>
                </a:rPr>
                <a:t>Liu-Pass’21</a:t>
              </a:r>
              <a:r>
                <a:rPr lang="en-US" sz="2000" dirty="0">
                  <a:latin typeface="Helvetica" charset="0"/>
                  <a:cs typeface="Helvetica" charset="0"/>
                  <a:sym typeface="+mn-ea"/>
                </a:rPr>
                <a:t>]:</a:t>
              </a:r>
              <a:endParaRPr lang="en-US" sz="2000" b="1" dirty="0">
                <a:solidFill>
                  <a:schemeClr val="tx1"/>
                </a:solidFill>
                <a:latin typeface="Helvetica" charset="0"/>
                <a:cs typeface="Helvetica" charset="0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8"/>
          <p:cNvSpPr/>
          <p:nvPr/>
        </p:nvSpPr>
        <p:spPr>
          <a:xfrm>
            <a:off x="708562" y="406875"/>
            <a:ext cx="10764716" cy="44513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GB" sz="2300" dirty="0">
                <a:latin typeface="Helvetica" charset="0"/>
                <a:cs typeface="Helvetica" charset="0"/>
              </a:rPr>
              <a:t>Average-Case Complexity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1115378" y="3519805"/>
            <a:ext cx="9959975" cy="2305050"/>
            <a:chOff x="1754" y="6853"/>
            <a:chExt cx="15685" cy="3630"/>
          </a:xfrm>
        </p:grpSpPr>
        <p:grpSp>
          <p:nvGrpSpPr>
            <p:cNvPr id="16" name="Group 15"/>
            <p:cNvGrpSpPr/>
            <p:nvPr/>
          </p:nvGrpSpPr>
          <p:grpSpPr>
            <a:xfrm>
              <a:off x="1754" y="6853"/>
              <a:ext cx="7686" cy="3630"/>
              <a:chOff x="1754" y="7440"/>
              <a:chExt cx="8444" cy="3630"/>
            </a:xfrm>
          </p:grpSpPr>
          <p:sp>
            <p:nvSpPr>
              <p:cNvPr id="10" name="TextBox 17"/>
              <p:cNvSpPr txBox="1"/>
              <p:nvPr>
                <p:custDataLst>
                  <p:tags r:id="rId4"/>
                </p:custDataLst>
              </p:nvPr>
            </p:nvSpPr>
            <p:spPr>
              <a:xfrm>
                <a:off x="1754" y="7440"/>
                <a:ext cx="8444" cy="62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zh-CN" sz="2000" dirty="0">
                    <a:solidFill>
                      <a:schemeClr val="bg2"/>
                    </a:solidFill>
                    <a:latin typeface="Helvetica" charset="0"/>
                    <a:cs typeface="Helvetica" charset="0"/>
                    <a:sym typeface="+mn-ea"/>
                  </a:rPr>
                  <a:t>Two-Sided Error</a:t>
                </a:r>
                <a:endParaRPr lang="en-US" altLang="zh-CN" sz="2000" b="1" dirty="0">
                  <a:solidFill>
                    <a:schemeClr val="bg2"/>
                  </a:solidFill>
                  <a:latin typeface="Helvetica" charset="0"/>
                  <a:cs typeface="Helvetica" charset="0"/>
                  <a:sym typeface="+mn-ea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7"/>
                  <p:cNvSpPr txBox="1"/>
                  <p:nvPr>
                    <p:custDataLst>
                      <p:tags r:id="rId5"/>
                    </p:custDataLst>
                  </p:nvPr>
                </p:nvSpPr>
                <p:spPr>
                  <a:xfrm>
                    <a:off x="1754" y="8132"/>
                    <a:ext cx="8444" cy="2938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txBody>
                  <a:bodyPr wrap="square" rtlCol="0">
                    <a:noAutofit/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342900" indent="-342900" algn="l">
                      <a:buFont typeface="Arial" panose="020B0604020202020204" pitchFamily="34" charset="0"/>
                      <a:buChar char="•"/>
                    </a:pPr>
                    <a:r>
                      <a:rPr lang="en-US" altLang="zh-CN" sz="2100" dirty="0">
                        <a:solidFill>
                          <a:schemeClr val="bg2"/>
                        </a:solidFill>
                        <a:latin typeface="Helvetica" charset="0"/>
                        <a:cs typeface="Helvetica" charset="0"/>
                        <a:sym typeface="+mn-ea"/>
                      </a:rPr>
                      <a:t>The algorithm outputs the correct answer for almost all </a:t>
                    </a:r>
                    <a14:m>
                      <m:oMath xmlns:m="http://schemas.openxmlformats.org/officeDocument/2006/math">
                        <m:r>
                          <a:rPr lang="en-US" altLang="zh-CN" sz="2100" i="1" dirty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𝑥</m:t>
                        </m:r>
                        <m:r>
                          <a:rPr lang="en-US" altLang="zh-CN" sz="2100" i="1" dirty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 ~ </m:t>
                        </m:r>
                        <m:r>
                          <a:rPr lang="en-US" altLang="zh-CN" sz="2100" i="1" dirty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𝐷</m:t>
                        </m:r>
                      </m:oMath>
                    </a14:m>
                    <a:r>
                      <a:rPr lang="en-US" altLang="zh-CN" sz="2100" i="1" dirty="0">
                        <a:solidFill>
                          <a:schemeClr val="bg2"/>
                        </a:solidFill>
                        <a:latin typeface="Helvetica" charset="0"/>
                        <a:cs typeface="Helvetica" charset="0"/>
                        <a:sym typeface="+mn-ea"/>
                      </a:rPr>
                      <a:t>.</a:t>
                    </a:r>
                  </a:p>
                  <a:p>
                    <a:pPr indent="0" algn="l">
                      <a:buFont typeface="Arial" panose="020B0604020202020204" pitchFamily="34" charset="0"/>
                      <a:buNone/>
                    </a:pPr>
                    <a:r>
                      <a:rPr lang="en-US" altLang="zh-CN" sz="500" i="1" dirty="0">
                        <a:solidFill>
                          <a:schemeClr val="bg2"/>
                        </a:solidFill>
                        <a:latin typeface="Helvetica" charset="0"/>
                        <a:cs typeface="Helvetica" charset="0"/>
                        <a:sym typeface="+mn-ea"/>
                      </a:rPr>
                      <a:t> </a:t>
                    </a:r>
                    <a:endParaRPr lang="en-US" altLang="zh-CN" sz="2100" i="1" dirty="0">
                      <a:solidFill>
                        <a:schemeClr val="bg2"/>
                      </a:solidFill>
                      <a:latin typeface="Helvetica" charset="0"/>
                      <a:cs typeface="Helvetica" charset="0"/>
                      <a:sym typeface="+mn-ea"/>
                    </a:endParaRPr>
                  </a:p>
                  <a:p>
                    <a:pPr marL="342900" indent="-342900" algn="l">
                      <a:buFont typeface="Arial" panose="020B0604020202020204" pitchFamily="34" charset="0"/>
                      <a:buChar char="•"/>
                    </a:pPr>
                    <a:endParaRPr lang="en-US" altLang="zh-CN" sz="2100" dirty="0">
                      <a:solidFill>
                        <a:schemeClr val="bg2"/>
                      </a:solidFill>
                      <a:latin typeface="Helvetica" charset="0"/>
                      <a:cs typeface="Helvetica" charset="0"/>
                      <a:sym typeface="+mn-ea"/>
                    </a:endParaRPr>
                  </a:p>
                  <a:p>
                    <a:pPr marL="342900" indent="-342900" algn="l">
                      <a:buFont typeface="Arial" panose="020B0604020202020204" pitchFamily="34" charset="0"/>
                      <a:buChar char="•"/>
                    </a:pPr>
                    <a:r>
                      <a:rPr lang="en-US" altLang="zh-CN" sz="2100" dirty="0">
                        <a:solidFill>
                          <a:schemeClr val="bg2"/>
                        </a:solidFill>
                        <a:latin typeface="Helvetica" charset="0"/>
                        <a:cs typeface="Helvetica" charset="0"/>
                        <a:sym typeface="+mn-ea"/>
                      </a:rPr>
                      <a:t>For the other</a:t>
                    </a:r>
                    <a:r>
                      <a:rPr lang="en-US" altLang="zh-CN" sz="2100" i="1" dirty="0">
                        <a:solidFill>
                          <a:schemeClr val="bg2"/>
                        </a:solidFill>
                        <a:latin typeface="Helvetica" charset="0"/>
                        <a:cs typeface="Helvetica" charset="0"/>
                        <a:sym typeface="+mn-ea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altLang="zh-CN" sz="2100" i="1" dirty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𝑥</m:t>
                        </m:r>
                      </m:oMath>
                    </a14:m>
                    <a:r>
                      <a:rPr lang="en-US" altLang="zh-CN" sz="2100" i="1" dirty="0">
                        <a:solidFill>
                          <a:schemeClr val="bg2"/>
                        </a:solidFill>
                        <a:latin typeface="Helvetica" charset="0"/>
                        <a:cs typeface="Helvetica" charset="0"/>
                        <a:sym typeface="+mn-ea"/>
                      </a:rPr>
                      <a:t>,</a:t>
                    </a:r>
                    <a:r>
                      <a:rPr lang="en-US" altLang="zh-CN" sz="2100" dirty="0">
                        <a:solidFill>
                          <a:schemeClr val="bg2"/>
                        </a:solidFill>
                        <a:latin typeface="Helvetica" charset="0"/>
                        <a:cs typeface="Helvetica" charset="0"/>
                        <a:sym typeface="+mn-ea"/>
                      </a:rPr>
                      <a:t> the algorithm can output</a:t>
                    </a:r>
                    <a:r>
                      <a:rPr lang="en-US" altLang="zh-CN" sz="2100" i="1" dirty="0">
                        <a:solidFill>
                          <a:schemeClr val="bg2"/>
                        </a:solidFill>
                        <a:latin typeface="Helvetica" charset="0"/>
                        <a:cs typeface="Helvetica" charset="0"/>
                        <a:sym typeface="+mn-ea"/>
                      </a:rPr>
                      <a:t> </a:t>
                    </a:r>
                    <a:r>
                      <a:rPr lang="en-US" altLang="zh-CN" sz="2100" dirty="0">
                        <a:solidFill>
                          <a:schemeClr val="bg2"/>
                        </a:solidFill>
                        <a:latin typeface="Helvetica" charset="0"/>
                        <a:cs typeface="Helvetica" charset="0"/>
                        <a:sym typeface="+mn-ea"/>
                      </a:rPr>
                      <a:t>a wrong answer</a:t>
                    </a:r>
                    <a:r>
                      <a:rPr lang="en-US" altLang="zh-CN" sz="2100" i="1" dirty="0">
                        <a:solidFill>
                          <a:schemeClr val="bg2"/>
                        </a:solidFill>
                        <a:latin typeface="Helvetica" charset="0"/>
                        <a:cs typeface="Helvetica" charset="0"/>
                        <a:sym typeface="+mn-ea"/>
                      </a:rPr>
                      <a:t>.</a:t>
                    </a:r>
                  </a:p>
                </p:txBody>
              </p:sp>
            </mc:Choice>
            <mc:Fallback xmlns="">
              <p:sp>
                <p:nvSpPr>
                  <p:cNvPr id="14" name="TextBox 1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>
                    <p:custDataLst>
                      <p:tags r:id="rId8"/>
                    </p:custDataLst>
                  </p:nvPr>
                </p:nvSpPr>
                <p:spPr>
                  <a:xfrm>
                    <a:off x="1754" y="8132"/>
                    <a:ext cx="8444" cy="2938"/>
                  </a:xfrm>
                  <a:prstGeom prst="rect">
                    <a:avLst/>
                  </a:prstGeom>
                  <a:blipFill rotWithShape="1">
                    <a:blip r:embed="rId9"/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2" name="Group 21"/>
            <p:cNvGrpSpPr/>
            <p:nvPr/>
          </p:nvGrpSpPr>
          <p:grpSpPr>
            <a:xfrm>
              <a:off x="9753" y="6853"/>
              <a:ext cx="7686" cy="3630"/>
              <a:chOff x="1754" y="7440"/>
              <a:chExt cx="8444" cy="3630"/>
            </a:xfrm>
          </p:grpSpPr>
          <p:sp>
            <p:nvSpPr>
              <p:cNvPr id="23" name="TextBox 17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1754" y="7440"/>
                <a:ext cx="8444" cy="62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zh-CN" sz="2000" dirty="0">
                    <a:solidFill>
                      <a:schemeClr val="bg2"/>
                    </a:solidFill>
                    <a:latin typeface="Helvetica" charset="0"/>
                    <a:cs typeface="Helvetica" charset="0"/>
                    <a:sym typeface="+mn-ea"/>
                  </a:rPr>
                  <a:t>Zero-Error</a:t>
                </a:r>
                <a:endParaRPr lang="en-US" altLang="zh-CN" sz="2000" b="1" dirty="0">
                  <a:solidFill>
                    <a:schemeClr val="bg2"/>
                  </a:solidFill>
                  <a:latin typeface="Helvetica" charset="0"/>
                  <a:cs typeface="Helvetica" charset="0"/>
                  <a:sym typeface="+mn-ea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TextBox 17"/>
                  <p:cNvSpPr txBox="1"/>
                  <p:nvPr>
                    <p:custDataLst>
                      <p:tags r:id="rId3"/>
                    </p:custDataLst>
                  </p:nvPr>
                </p:nvSpPr>
                <p:spPr>
                  <a:xfrm>
                    <a:off x="1754" y="8132"/>
                    <a:ext cx="8444" cy="2938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txBody>
                  <a:bodyPr wrap="square" rtlCol="0">
                    <a:noAutofit/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342900" indent="-342900" algn="l">
                      <a:buFont typeface="Arial" panose="020B0604020202020204" pitchFamily="34" charset="0"/>
                      <a:buChar char="•"/>
                    </a:pPr>
                    <a:r>
                      <a:rPr lang="en-US" altLang="zh-CN" sz="2100" dirty="0">
                        <a:solidFill>
                          <a:schemeClr val="bg2"/>
                        </a:solidFill>
                        <a:latin typeface="Helvetica" charset="0"/>
                        <a:cs typeface="Helvetica" charset="0"/>
                        <a:sym typeface="+mn-ea"/>
                      </a:rPr>
                      <a:t>The algorithm outputs the correct answer for almost all </a:t>
                    </a:r>
                    <a14:m>
                      <m:oMath xmlns:m="http://schemas.openxmlformats.org/officeDocument/2006/math">
                        <m:r>
                          <a:rPr lang="en-US" altLang="zh-CN" sz="2100" i="1" dirty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𝑥</m:t>
                        </m:r>
                        <m:r>
                          <a:rPr lang="en-US" altLang="zh-CN" sz="2100" i="1" dirty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 ~ </m:t>
                        </m:r>
                        <m:r>
                          <a:rPr lang="en-US" altLang="zh-CN" sz="2100" i="1" dirty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𝐷</m:t>
                        </m:r>
                      </m:oMath>
                    </a14:m>
                    <a:r>
                      <a:rPr lang="en-US" altLang="zh-CN" sz="2100" i="1" dirty="0">
                        <a:solidFill>
                          <a:schemeClr val="bg2"/>
                        </a:solidFill>
                        <a:latin typeface="Helvetica" charset="0"/>
                        <a:cs typeface="Helvetica" charset="0"/>
                        <a:sym typeface="+mn-ea"/>
                      </a:rPr>
                      <a:t>.</a:t>
                    </a:r>
                  </a:p>
                  <a:p>
                    <a:pPr indent="0" algn="l">
                      <a:buFont typeface="Arial" panose="020B0604020202020204" pitchFamily="34" charset="0"/>
                      <a:buNone/>
                    </a:pPr>
                    <a:r>
                      <a:rPr lang="en-US" altLang="zh-CN" sz="500" i="1" dirty="0">
                        <a:solidFill>
                          <a:schemeClr val="bg2"/>
                        </a:solidFill>
                        <a:latin typeface="Helvetica" charset="0"/>
                        <a:cs typeface="Helvetica" charset="0"/>
                        <a:sym typeface="+mn-ea"/>
                      </a:rPr>
                      <a:t> </a:t>
                    </a:r>
                  </a:p>
                  <a:p>
                    <a:pPr marL="342900" indent="-342900" algn="l">
                      <a:buFont typeface="Arial" panose="020B0604020202020204" pitchFamily="34" charset="0"/>
                      <a:buChar char="•"/>
                    </a:pPr>
                    <a:endParaRPr lang="en-US" altLang="zh-CN" sz="2100" dirty="0">
                      <a:solidFill>
                        <a:schemeClr val="bg2"/>
                      </a:solidFill>
                      <a:latin typeface="Helvetica" charset="0"/>
                      <a:cs typeface="Helvetica" charset="0"/>
                      <a:sym typeface="+mn-ea"/>
                    </a:endParaRPr>
                  </a:p>
                  <a:p>
                    <a:pPr marL="342900" indent="-342900" algn="l">
                      <a:buFont typeface="Arial" panose="020B0604020202020204" pitchFamily="34" charset="0"/>
                      <a:buChar char="•"/>
                    </a:pPr>
                    <a:r>
                      <a:rPr lang="en-US" altLang="zh-CN" sz="2100" dirty="0">
                        <a:solidFill>
                          <a:schemeClr val="bg2"/>
                        </a:solidFill>
                        <a:latin typeface="Helvetica" charset="0"/>
                        <a:cs typeface="Helvetica" charset="0"/>
                        <a:sym typeface="+mn-ea"/>
                      </a:rPr>
                      <a:t>For the other</a:t>
                    </a:r>
                    <a:r>
                      <a:rPr lang="en-US" altLang="zh-CN" sz="2100" i="1" dirty="0">
                        <a:solidFill>
                          <a:schemeClr val="bg2"/>
                        </a:solidFill>
                        <a:latin typeface="Helvetica" charset="0"/>
                        <a:cs typeface="Helvetica" charset="0"/>
                        <a:sym typeface="+mn-ea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altLang="zh-CN" sz="2100" i="1" dirty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𝑥</m:t>
                        </m:r>
                      </m:oMath>
                    </a14:m>
                    <a:r>
                      <a:rPr lang="en-US" altLang="zh-CN" sz="2100" i="1" dirty="0">
                        <a:solidFill>
                          <a:schemeClr val="bg2"/>
                        </a:solidFill>
                        <a:latin typeface="Helvetica" charset="0"/>
                        <a:cs typeface="Helvetica" charset="0"/>
                        <a:sym typeface="+mn-ea"/>
                      </a:rPr>
                      <a:t>,</a:t>
                    </a:r>
                    <a:r>
                      <a:rPr lang="en-US" altLang="zh-CN" sz="2100" dirty="0">
                        <a:solidFill>
                          <a:schemeClr val="bg2"/>
                        </a:solidFill>
                        <a:latin typeface="Helvetica" charset="0"/>
                        <a:cs typeface="Helvetica" charset="0"/>
                        <a:sym typeface="+mn-ea"/>
                      </a:rPr>
                      <a:t> the algorithm outputs</a:t>
                    </a:r>
                    <a:r>
                      <a:rPr lang="en-US" altLang="zh-CN" sz="2100" i="1" dirty="0">
                        <a:solidFill>
                          <a:schemeClr val="bg2"/>
                        </a:solidFill>
                        <a:latin typeface="Helvetica" charset="0"/>
                        <a:cs typeface="Helvetica" charset="0"/>
                        <a:sym typeface="+mn-ea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altLang="zh-CN" sz="2100" i="1" dirty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  <a:sym typeface="+mn-ea"/>
                          </a:rPr>
                          <m:t>⊥</m:t>
                        </m:r>
                      </m:oMath>
                    </a14:m>
                    <a:r>
                      <a:rPr lang="en-US" altLang="zh-CN" sz="2100" i="1" dirty="0">
                        <a:solidFill>
                          <a:schemeClr val="bg2"/>
                        </a:solidFill>
                        <a:latin typeface="Helvetica" charset="0"/>
                        <a:cs typeface="Helvetica" charset="0"/>
                        <a:sym typeface="+mn-ea"/>
                      </a:rPr>
                      <a:t>.</a:t>
                    </a:r>
                  </a:p>
                  <a:p>
                    <a:pPr marL="342900" indent="-342900" algn="l">
                      <a:buFont typeface="Arial" panose="020B0604020202020204" pitchFamily="34" charset="0"/>
                      <a:buChar char="•"/>
                    </a:pPr>
                    <a:endParaRPr lang="en-US" altLang="zh-CN" sz="2100" i="1" dirty="0">
                      <a:solidFill>
                        <a:schemeClr val="bg2"/>
                      </a:solidFill>
                      <a:latin typeface="Helvetica" charset="0"/>
                      <a:cs typeface="Helvetica" charset="0"/>
                      <a:sym typeface="+mn-ea"/>
                    </a:endParaRPr>
                  </a:p>
                </p:txBody>
              </p:sp>
            </mc:Choice>
            <mc:Fallback xmlns="">
              <p:sp>
                <p:nvSpPr>
                  <p:cNvPr id="24" name="TextBox 1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>
                    <p:custDataLst>
                      <p:tags r:id="rId10"/>
                    </p:custDataLst>
                  </p:nvPr>
                </p:nvSpPr>
                <p:spPr>
                  <a:xfrm>
                    <a:off x="1754" y="8132"/>
                    <a:ext cx="8444" cy="2938"/>
                  </a:xfrm>
                  <a:prstGeom prst="rect">
                    <a:avLst/>
                  </a:prstGeom>
                  <a:blipFill rotWithShape="1">
                    <a:blip r:embed="rId11"/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17"/>
              <p:cNvSpPr txBox="1"/>
              <p:nvPr>
                <p:custDataLst>
                  <p:tags r:id="rId1"/>
                </p:custDataLst>
              </p:nvPr>
            </p:nvSpPr>
            <p:spPr>
              <a:xfrm>
                <a:off x="1640523" y="1471930"/>
                <a:ext cx="8910955" cy="179451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 algn="l">
                  <a:buFont typeface="Arial" panose="020B0604020202020204" pitchFamily="34" charset="0"/>
                  <a:buNone/>
                </a:pPr>
                <a:r>
                  <a:rPr lang="en-US" altLang="zh-CN" sz="2100" dirty="0">
                    <a:latin typeface="Helvetica" charset="0"/>
                    <a:cs typeface="Helvetica" charset="0"/>
                    <a:sym typeface="+mn-ea"/>
                  </a:rPr>
                  <a:t>“Easy on average” over a family of distributions </a:t>
                </a:r>
                <a14:m>
                  <m:oMath xmlns:m="http://schemas.openxmlformats.org/officeDocument/2006/math">
                    <m:r>
                      <a:rPr lang="en-US" altLang="zh-CN" sz="21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𝐷</m:t>
                    </m:r>
                    <m:r>
                      <a:rPr lang="en-US" altLang="zh-CN" sz="21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=</m:t>
                    </m:r>
                    <m:sSub>
                      <m:sSubPr>
                        <m:ctrlPr>
                          <a:rPr lang="en-US" altLang="zh-CN" sz="21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sz="21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  <a:sym typeface="+mn-ea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1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  <a:sym typeface="+mn-ea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1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  <a:sym typeface="+mn-ea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n-US" altLang="zh-CN" sz="21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  <a:sym typeface="+mn-ea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sz="2100" i="1" dirty="0" err="1"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𝑛</m:t>
                        </m:r>
                        <m:r>
                          <a:rPr lang="en-US" sz="2100" i="1" dirty="0" err="1"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∈</m:t>
                        </m:r>
                        <m:r>
                          <a:rPr lang="en-US" sz="2100" i="1" dirty="0" err="1"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ℕ</m:t>
                        </m:r>
                      </m:sub>
                    </m:sSub>
                  </m:oMath>
                </a14:m>
                <a:r>
                  <a:rPr lang="en-US" altLang="zh-CN" sz="2100" dirty="0">
                    <a:latin typeface="Helvetica" charset="0"/>
                    <a:cs typeface="Helvetica" charset="0"/>
                    <a:sym typeface="+mn-ea"/>
                  </a:rPr>
                  <a:t> means:</a:t>
                </a: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endParaRPr lang="en-US" altLang="zh-CN" sz="2100" dirty="0">
                  <a:solidFill>
                    <a:schemeClr val="tx1"/>
                  </a:solidFill>
                  <a:latin typeface="Helvetica" charset="0"/>
                  <a:cs typeface="Helvetica" charset="0"/>
                  <a:sym typeface="+mn-ea"/>
                </a:endParaRPr>
              </a:p>
              <a:p>
                <a:pPr marL="800100" lvl="1" indent="-342900" algn="l">
                  <a:buFont typeface="Arial" panose="020B0604020202020204" pitchFamily="34" charset="0"/>
                  <a:buChar char="•"/>
                </a:pPr>
                <a:r>
                  <a:rPr lang="en-US" altLang="zh-CN" sz="2100" dirty="0">
                    <a:solidFill>
                      <a:schemeClr val="tx1"/>
                    </a:solidFill>
                    <a:latin typeface="Helvetica" charset="0"/>
                    <a:cs typeface="Helvetica" charset="0"/>
                    <a:sym typeface="+mn-ea"/>
                  </a:rPr>
                  <a:t>For every polynomial </a:t>
                </a:r>
                <a14:m>
                  <m:oMath xmlns:m="http://schemas.openxmlformats.org/officeDocument/2006/math">
                    <m:r>
                      <a:rPr lang="en-US" altLang="zh-CN" sz="21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𝑝</m:t>
                    </m:r>
                    <m:r>
                      <a:rPr lang="en-US" altLang="zh-CN" sz="21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(∙)</m:t>
                    </m:r>
                  </m:oMath>
                </a14:m>
                <a:r>
                  <a:rPr lang="en-US" altLang="zh-CN" sz="2100" dirty="0">
                    <a:solidFill>
                      <a:schemeClr val="tx1"/>
                    </a:solidFill>
                    <a:latin typeface="Helvetica" charset="0"/>
                    <a:cs typeface="Helvetica" charset="0"/>
                    <a:sym typeface="+mn-ea"/>
                  </a:rPr>
                  <a:t>, t</a:t>
                </a:r>
                <a:r>
                  <a:rPr lang="en-US" altLang="zh-CN" sz="2100" dirty="0">
                    <a:latin typeface="Helvetica" charset="0"/>
                    <a:cs typeface="Helvetica" charset="0"/>
                    <a:sym typeface="+mn-ea"/>
                  </a:rPr>
                  <a:t>here is a probabilistic polynomial-time algorithm such that for every </a:t>
                </a:r>
                <a14:m>
                  <m:oMath xmlns:m="http://schemas.openxmlformats.org/officeDocument/2006/math">
                    <m:r>
                      <a:rPr lang="en-US" sz="2100" i="1" dirty="0" err="1"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𝑛</m:t>
                    </m:r>
                    <m:r>
                      <a:rPr lang="en-US" sz="2100" i="1" dirty="0" err="1"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∈</m:t>
                    </m:r>
                    <m:r>
                      <a:rPr lang="en-US" sz="2100" i="1" dirty="0" err="1"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ℕ</m:t>
                    </m:r>
                  </m:oMath>
                </a14:m>
                <a:r>
                  <a:rPr lang="en-US" altLang="zh-CN" sz="2100" dirty="0">
                    <a:latin typeface="Helvetica" charset="0"/>
                    <a:cs typeface="Helvetica" charset="0"/>
                    <a:sym typeface="+mn-ea"/>
                  </a:rPr>
                  <a:t>, the algorithm succeeds with probability at least </a:t>
                </a:r>
                <a14:m>
                  <m:oMath xmlns:m="http://schemas.openxmlformats.org/officeDocument/2006/math">
                    <m:r>
                      <a:rPr lang="en-US" altLang="zh-CN" sz="2100" i="1" dirty="0"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1−1/</m:t>
                    </m:r>
                    <m:r>
                      <a:rPr lang="en-US" altLang="zh-CN" sz="2100" i="1" dirty="0"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𝑝</m:t>
                    </m:r>
                    <m:r>
                      <a:rPr lang="en-US" altLang="zh-CN" sz="2100" i="1" dirty="0"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(</m:t>
                    </m:r>
                    <m:r>
                      <a:rPr lang="en-US" altLang="zh-CN" sz="2100" i="1" dirty="0"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𝑛</m:t>
                    </m:r>
                    <m:r>
                      <a:rPr lang="en-US" altLang="zh-CN" sz="2100" i="1" dirty="0"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)</m:t>
                    </m:r>
                  </m:oMath>
                </a14:m>
                <a:r>
                  <a:rPr lang="en-US" altLang="zh-CN" sz="2100" dirty="0">
                    <a:latin typeface="Helvetica" charset="0"/>
                    <a:cs typeface="Helvetica" charset="0"/>
                    <a:sym typeface="+mn-ea"/>
                  </a:rPr>
                  <a:t> over an input </a:t>
                </a:r>
                <a14:m>
                  <m:oMath xmlns:m="http://schemas.openxmlformats.org/officeDocument/2006/math">
                    <m:r>
                      <a:rPr lang="en-US" altLang="zh-CN" sz="21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𝑥</m:t>
                    </m:r>
                    <m:r>
                      <a:rPr lang="en-US" altLang="zh-CN" sz="21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 ~ </m:t>
                    </m:r>
                    <m:sSub>
                      <m:sSubPr>
                        <m:ctrlPr>
                          <a:rPr lang="en-US" altLang="zh-CN" sz="21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sz="21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𝐷</m:t>
                        </m:r>
                      </m:e>
                      <m:sub>
                        <m:r>
                          <a:rPr lang="en-US" altLang="zh-CN" sz="21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zh-CN" sz="2100" i="1" dirty="0">
                    <a:latin typeface="Cambria Math" panose="02040503050406030204" pitchFamily="18" charset="0"/>
                    <a:cs typeface="Cambria Math" panose="02040503050406030204" pitchFamily="18" charset="0"/>
                    <a:sym typeface="+mn-ea"/>
                  </a:rPr>
                  <a:t>.</a:t>
                </a:r>
                <a:endParaRPr lang="en-US" altLang="zh-CN" sz="2100" i="1" dirty="0">
                  <a:solidFill>
                    <a:schemeClr val="tx1"/>
                  </a:solidFill>
                  <a:latin typeface="Helvetica" charset="0"/>
                  <a:cs typeface="Helvetica" charset="0"/>
                  <a:sym typeface="+mn-ea"/>
                </a:endParaRPr>
              </a:p>
            </p:txBody>
          </p:sp>
        </mc:Choice>
        <mc:Fallback xmlns="">
          <p:sp>
            <p:nvSpPr>
              <p:cNvPr id="4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2"/>
                </p:custDataLst>
              </p:nvPr>
            </p:nvSpPr>
            <p:spPr>
              <a:xfrm>
                <a:off x="1640523" y="1471930"/>
                <a:ext cx="8910955" cy="1794510"/>
              </a:xfrm>
              <a:prstGeom prst="rect">
                <a:avLst/>
              </a:prstGeom>
              <a:blipFill rotWithShape="1">
                <a:blip r:embed="rId13"/>
                <a:stretch>
                  <a:fillRect l="-53" t="-283" r="-53" b="-24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8"/>
          <p:cNvSpPr/>
          <p:nvPr/>
        </p:nvSpPr>
        <p:spPr>
          <a:xfrm>
            <a:off x="708562" y="406875"/>
            <a:ext cx="10764716" cy="44513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GB" sz="2300" dirty="0">
                <a:latin typeface="Helvetica" charset="0"/>
                <a:cs typeface="Helvetica" charset="0"/>
              </a:rPr>
              <a:t>Average-Case Complexity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1115378" y="3519805"/>
            <a:ext cx="9959975" cy="2305050"/>
            <a:chOff x="1754" y="6853"/>
            <a:chExt cx="15685" cy="3630"/>
          </a:xfrm>
        </p:grpSpPr>
        <p:grpSp>
          <p:nvGrpSpPr>
            <p:cNvPr id="16" name="Group 15"/>
            <p:cNvGrpSpPr/>
            <p:nvPr/>
          </p:nvGrpSpPr>
          <p:grpSpPr>
            <a:xfrm>
              <a:off x="1754" y="6853"/>
              <a:ext cx="7686" cy="3630"/>
              <a:chOff x="1754" y="7440"/>
              <a:chExt cx="8444" cy="3630"/>
            </a:xfrm>
          </p:grpSpPr>
          <p:sp>
            <p:nvSpPr>
              <p:cNvPr id="10" name="TextBox 17"/>
              <p:cNvSpPr txBox="1"/>
              <p:nvPr>
                <p:custDataLst>
                  <p:tags r:id="rId4"/>
                </p:custDataLst>
              </p:nvPr>
            </p:nvSpPr>
            <p:spPr>
              <a:xfrm>
                <a:off x="1754" y="7440"/>
                <a:ext cx="8444" cy="62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zh-CN" sz="2000" dirty="0">
                    <a:solidFill>
                      <a:schemeClr val="accent2"/>
                    </a:solidFill>
                    <a:latin typeface="Helvetica" charset="0"/>
                    <a:cs typeface="Helvetica" charset="0"/>
                    <a:sym typeface="+mn-ea"/>
                  </a:rPr>
                  <a:t>Two-Sided Error </a:t>
                </a:r>
                <a:r>
                  <a:rPr lang="en-US" altLang="zh-CN" sz="2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Helvetica" charset="0"/>
                    <a:cs typeface="Helvetica" charset="0"/>
                    <a:sym typeface="+mn-ea"/>
                  </a:rPr>
                  <a:t>(error-prone)</a:t>
                </a:r>
                <a:endParaRPr lang="en-US" altLang="zh-CN" sz="20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Helvetica" charset="0"/>
                  <a:cs typeface="Helvetica" charset="0"/>
                  <a:sym typeface="+mn-ea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7"/>
                  <p:cNvSpPr txBox="1"/>
                  <p:nvPr>
                    <p:custDataLst>
                      <p:tags r:id="rId5"/>
                    </p:custDataLst>
                  </p:nvPr>
                </p:nvSpPr>
                <p:spPr>
                  <a:xfrm>
                    <a:off x="1754" y="8132"/>
                    <a:ext cx="8444" cy="2938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txBody>
                  <a:bodyPr wrap="square" rtlCol="0">
                    <a:noAutofit/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342900" indent="-342900" algn="l">
                      <a:buFont typeface="Arial" panose="020B0604020202020204" pitchFamily="34" charset="0"/>
                      <a:buChar char="•"/>
                    </a:pPr>
                    <a:r>
                      <a:rPr lang="en-US" altLang="zh-CN" sz="2100" dirty="0">
                        <a:solidFill>
                          <a:schemeClr val="tx1"/>
                        </a:solidFill>
                        <a:latin typeface="Helvetica" charset="0"/>
                        <a:cs typeface="Helvetica" charset="0"/>
                        <a:sym typeface="+mn-ea"/>
                      </a:rPr>
                      <a:t>The algorithm outputs the correct answer for almost all </a:t>
                    </a:r>
                    <a14:m>
                      <m:oMath xmlns:m="http://schemas.openxmlformats.org/officeDocument/2006/math">
                        <m:r>
                          <a:rPr lang="en-US" altLang="zh-CN" sz="21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𝑥</m:t>
                        </m:r>
                        <m:r>
                          <a:rPr lang="en-US" altLang="zh-CN" sz="21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 ~ </m:t>
                        </m:r>
                        <m:r>
                          <a:rPr lang="en-US" altLang="zh-CN" sz="21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𝐷</m:t>
                        </m:r>
                      </m:oMath>
                    </a14:m>
                    <a:r>
                      <a:rPr lang="en-US" altLang="zh-CN" sz="2100" i="1" dirty="0">
                        <a:solidFill>
                          <a:schemeClr val="tx1"/>
                        </a:solidFill>
                        <a:latin typeface="Helvetica" charset="0"/>
                        <a:cs typeface="Helvetica" charset="0"/>
                        <a:sym typeface="+mn-ea"/>
                      </a:rPr>
                      <a:t>.</a:t>
                    </a:r>
                  </a:p>
                  <a:p>
                    <a:pPr indent="0" algn="l">
                      <a:buFont typeface="Arial" panose="020B0604020202020204" pitchFamily="34" charset="0"/>
                      <a:buNone/>
                    </a:pPr>
                    <a:r>
                      <a:rPr lang="en-US" altLang="zh-CN" sz="500" i="1" dirty="0">
                        <a:solidFill>
                          <a:schemeClr val="tx1"/>
                        </a:solidFill>
                        <a:latin typeface="Helvetica" charset="0"/>
                        <a:cs typeface="Helvetica" charset="0"/>
                        <a:sym typeface="+mn-ea"/>
                      </a:rPr>
                      <a:t> </a:t>
                    </a:r>
                    <a:endParaRPr lang="en-US" altLang="zh-CN" sz="2100" i="1" dirty="0">
                      <a:solidFill>
                        <a:schemeClr val="tx1"/>
                      </a:solidFill>
                      <a:latin typeface="Helvetica" charset="0"/>
                      <a:cs typeface="Helvetica" charset="0"/>
                      <a:sym typeface="+mn-ea"/>
                    </a:endParaRPr>
                  </a:p>
                  <a:p>
                    <a:pPr marL="342900" indent="-342900" algn="l">
                      <a:buFont typeface="Arial" panose="020B0604020202020204" pitchFamily="34" charset="0"/>
                      <a:buChar char="•"/>
                    </a:pPr>
                    <a:endParaRPr lang="en-US" altLang="zh-CN" sz="2100" dirty="0">
                      <a:latin typeface="Helvetica" charset="0"/>
                      <a:cs typeface="Helvetica" charset="0"/>
                      <a:sym typeface="+mn-ea"/>
                    </a:endParaRPr>
                  </a:p>
                  <a:p>
                    <a:pPr marL="342900" indent="-342900" algn="l">
                      <a:buFont typeface="Arial" panose="020B0604020202020204" pitchFamily="34" charset="0"/>
                      <a:buChar char="•"/>
                    </a:pPr>
                    <a:r>
                      <a:rPr lang="en-US" altLang="zh-CN" sz="2100" dirty="0">
                        <a:latin typeface="Helvetica" charset="0"/>
                        <a:cs typeface="Helvetica" charset="0"/>
                        <a:sym typeface="+mn-ea"/>
                      </a:rPr>
                      <a:t>For the other</a:t>
                    </a:r>
                    <a:r>
                      <a:rPr lang="en-US" altLang="zh-CN" sz="2100" i="1" dirty="0">
                        <a:latin typeface="Helvetica" charset="0"/>
                        <a:cs typeface="Helvetica" charset="0"/>
                        <a:sym typeface="+mn-ea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altLang="zh-CN" sz="21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𝑥</m:t>
                        </m:r>
                      </m:oMath>
                    </a14:m>
                    <a:r>
                      <a:rPr lang="en-US" altLang="zh-CN" sz="2100" i="1" dirty="0">
                        <a:latin typeface="Helvetica" charset="0"/>
                        <a:cs typeface="Helvetica" charset="0"/>
                        <a:sym typeface="+mn-ea"/>
                      </a:rPr>
                      <a:t>,</a:t>
                    </a:r>
                    <a:r>
                      <a:rPr lang="en-US" altLang="zh-CN" sz="2100" dirty="0">
                        <a:latin typeface="Helvetica" charset="0"/>
                        <a:cs typeface="Helvetica" charset="0"/>
                        <a:sym typeface="+mn-ea"/>
                      </a:rPr>
                      <a:t> the algorithm can output</a:t>
                    </a:r>
                    <a:r>
                      <a:rPr lang="en-US" altLang="zh-CN" sz="2100" i="1" dirty="0">
                        <a:latin typeface="Helvetica" charset="0"/>
                        <a:cs typeface="Helvetica" charset="0"/>
                        <a:sym typeface="+mn-ea"/>
                      </a:rPr>
                      <a:t> </a:t>
                    </a:r>
                    <a:r>
                      <a:rPr lang="en-US" altLang="zh-CN" sz="2100" dirty="0">
                        <a:latin typeface="Helvetica" charset="0"/>
                        <a:cs typeface="Helvetica" charset="0"/>
                        <a:sym typeface="+mn-ea"/>
                      </a:rPr>
                      <a:t>a wrong answer</a:t>
                    </a:r>
                    <a:r>
                      <a:rPr lang="en-US" altLang="zh-CN" sz="2100" i="1" dirty="0">
                        <a:latin typeface="Helvetica" charset="0"/>
                        <a:cs typeface="Helvetica" charset="0"/>
                        <a:sym typeface="+mn-ea"/>
                      </a:rPr>
                      <a:t>.</a:t>
                    </a:r>
                    <a:endParaRPr lang="en-US" altLang="zh-CN" sz="2100" i="1" dirty="0">
                      <a:solidFill>
                        <a:schemeClr val="tx1"/>
                      </a:solidFill>
                      <a:latin typeface="Helvetica" charset="0"/>
                      <a:cs typeface="Helvetica" charset="0"/>
                      <a:sym typeface="+mn-ea"/>
                    </a:endParaRPr>
                  </a:p>
                </p:txBody>
              </p:sp>
            </mc:Choice>
            <mc:Fallback xmlns="">
              <p:sp>
                <p:nvSpPr>
                  <p:cNvPr id="14" name="TextBox 1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>
                    <p:custDataLst>
                      <p:tags r:id="rId8"/>
                    </p:custDataLst>
                  </p:nvPr>
                </p:nvSpPr>
                <p:spPr>
                  <a:xfrm>
                    <a:off x="1754" y="8132"/>
                    <a:ext cx="8444" cy="2938"/>
                  </a:xfrm>
                  <a:prstGeom prst="rect">
                    <a:avLst/>
                  </a:prstGeom>
                  <a:blipFill rotWithShape="1">
                    <a:blip r:embed="rId9"/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2" name="Group 21"/>
            <p:cNvGrpSpPr/>
            <p:nvPr/>
          </p:nvGrpSpPr>
          <p:grpSpPr>
            <a:xfrm>
              <a:off x="9753" y="6853"/>
              <a:ext cx="7686" cy="3630"/>
              <a:chOff x="1754" y="7440"/>
              <a:chExt cx="8444" cy="3630"/>
            </a:xfrm>
          </p:grpSpPr>
          <p:sp>
            <p:nvSpPr>
              <p:cNvPr id="23" name="TextBox 17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1754" y="7440"/>
                <a:ext cx="8444" cy="62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zh-CN" sz="2000" dirty="0">
                    <a:solidFill>
                      <a:srgbClr val="7030A0"/>
                    </a:solidFill>
                    <a:latin typeface="Helvetica" charset="0"/>
                    <a:cs typeface="Helvetica" charset="0"/>
                    <a:sym typeface="+mn-ea"/>
                  </a:rPr>
                  <a:t>Zero-Error </a:t>
                </a:r>
                <a:r>
                  <a:rPr lang="en-US" altLang="zh-CN" sz="2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Helvetica" charset="0"/>
                    <a:cs typeface="Helvetica" charset="0"/>
                    <a:sym typeface="+mn-ea"/>
                  </a:rPr>
                  <a:t>(errorless)</a:t>
                </a:r>
                <a:endParaRPr lang="en-US" altLang="zh-CN" sz="20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Helvetica" charset="0"/>
                  <a:cs typeface="Helvetica" charset="0"/>
                  <a:sym typeface="+mn-ea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TextBox 17"/>
                  <p:cNvSpPr txBox="1"/>
                  <p:nvPr>
                    <p:custDataLst>
                      <p:tags r:id="rId3"/>
                    </p:custDataLst>
                  </p:nvPr>
                </p:nvSpPr>
                <p:spPr>
                  <a:xfrm>
                    <a:off x="1754" y="8132"/>
                    <a:ext cx="8444" cy="2938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txBody>
                  <a:bodyPr wrap="square" rtlCol="0">
                    <a:noAutofit/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342900" indent="-342900" algn="l">
                      <a:buFont typeface="Arial" panose="020B0604020202020204" pitchFamily="34" charset="0"/>
                      <a:buChar char="•"/>
                    </a:pPr>
                    <a:r>
                      <a:rPr lang="en-US" altLang="zh-CN" sz="2100" dirty="0">
                        <a:solidFill>
                          <a:schemeClr val="tx1"/>
                        </a:solidFill>
                        <a:latin typeface="Helvetica" charset="0"/>
                        <a:cs typeface="Helvetica" charset="0"/>
                        <a:sym typeface="+mn-ea"/>
                      </a:rPr>
                      <a:t>The algorithm outputs the correct answer for almost all </a:t>
                    </a:r>
                    <a14:m>
                      <m:oMath xmlns:m="http://schemas.openxmlformats.org/officeDocument/2006/math">
                        <m:r>
                          <a:rPr lang="en-US" altLang="zh-CN" sz="21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𝑥</m:t>
                        </m:r>
                        <m:r>
                          <a:rPr lang="en-US" altLang="zh-CN" sz="21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 ~ </m:t>
                        </m:r>
                        <m:r>
                          <a:rPr lang="en-US" altLang="zh-CN" sz="21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𝐷</m:t>
                        </m:r>
                      </m:oMath>
                    </a14:m>
                    <a:r>
                      <a:rPr lang="en-US" altLang="zh-CN" sz="2100" i="1" dirty="0">
                        <a:solidFill>
                          <a:schemeClr val="tx1"/>
                        </a:solidFill>
                        <a:latin typeface="Helvetica" charset="0"/>
                        <a:cs typeface="Helvetica" charset="0"/>
                        <a:sym typeface="+mn-ea"/>
                      </a:rPr>
                      <a:t>.</a:t>
                    </a:r>
                  </a:p>
                  <a:p>
                    <a:pPr indent="0" algn="l">
                      <a:buFont typeface="Arial" panose="020B0604020202020204" pitchFamily="34" charset="0"/>
                      <a:buNone/>
                    </a:pPr>
                    <a:r>
                      <a:rPr lang="en-US" altLang="zh-CN" sz="500" i="1" dirty="0">
                        <a:solidFill>
                          <a:schemeClr val="tx1"/>
                        </a:solidFill>
                        <a:latin typeface="Helvetica" charset="0"/>
                        <a:cs typeface="Helvetica" charset="0"/>
                        <a:sym typeface="+mn-ea"/>
                      </a:rPr>
                      <a:t> </a:t>
                    </a:r>
                  </a:p>
                  <a:p>
                    <a:pPr marL="342900" indent="-342900" algn="l">
                      <a:buFont typeface="Arial" panose="020B0604020202020204" pitchFamily="34" charset="0"/>
                      <a:buChar char="•"/>
                    </a:pPr>
                    <a:endParaRPr lang="en-US" altLang="zh-CN" sz="2100" dirty="0">
                      <a:latin typeface="Helvetica" charset="0"/>
                      <a:cs typeface="Helvetica" charset="0"/>
                      <a:sym typeface="+mn-ea"/>
                    </a:endParaRPr>
                  </a:p>
                  <a:p>
                    <a:pPr marL="342900" indent="-342900" algn="l">
                      <a:buFont typeface="Arial" panose="020B0604020202020204" pitchFamily="34" charset="0"/>
                      <a:buChar char="•"/>
                    </a:pPr>
                    <a:r>
                      <a:rPr lang="en-US" altLang="zh-CN" sz="2100" dirty="0">
                        <a:latin typeface="Helvetica" charset="0"/>
                        <a:cs typeface="Helvetica" charset="0"/>
                        <a:sym typeface="+mn-ea"/>
                      </a:rPr>
                      <a:t>For the other</a:t>
                    </a:r>
                    <a:r>
                      <a:rPr lang="en-US" altLang="zh-CN" sz="2100" i="1" dirty="0">
                        <a:latin typeface="Helvetica" charset="0"/>
                        <a:cs typeface="Helvetica" charset="0"/>
                        <a:sym typeface="+mn-ea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altLang="zh-CN" sz="21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𝑥</m:t>
                        </m:r>
                      </m:oMath>
                    </a14:m>
                    <a:r>
                      <a:rPr lang="en-US" altLang="zh-CN" sz="2100" i="1" dirty="0">
                        <a:latin typeface="Helvetica" charset="0"/>
                        <a:cs typeface="Helvetica" charset="0"/>
                        <a:sym typeface="+mn-ea"/>
                      </a:rPr>
                      <a:t>,</a:t>
                    </a:r>
                    <a:r>
                      <a:rPr lang="en-US" altLang="zh-CN" sz="2100" dirty="0">
                        <a:latin typeface="Helvetica" charset="0"/>
                        <a:cs typeface="Helvetica" charset="0"/>
                        <a:sym typeface="+mn-ea"/>
                      </a:rPr>
                      <a:t> the algorithm outputs</a:t>
                    </a:r>
                    <a:r>
                      <a:rPr lang="en-US" altLang="zh-CN" sz="2100" i="1" dirty="0">
                        <a:latin typeface="Helvetica" charset="0"/>
                        <a:cs typeface="Helvetica" charset="0"/>
                        <a:sym typeface="+mn-ea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altLang="zh-CN" sz="21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  <a:sym typeface="+mn-ea"/>
                          </a:rPr>
                          <m:t>⊥</m:t>
                        </m:r>
                      </m:oMath>
                    </a14:m>
                    <a:r>
                      <a:rPr lang="en-US" altLang="zh-CN" sz="2100" i="1" dirty="0">
                        <a:latin typeface="Helvetica" charset="0"/>
                        <a:cs typeface="Helvetica" charset="0"/>
                        <a:sym typeface="+mn-ea"/>
                      </a:rPr>
                      <a:t>.</a:t>
                    </a:r>
                    <a:endParaRPr lang="en-US" altLang="zh-CN" sz="2100" i="1" dirty="0">
                      <a:solidFill>
                        <a:schemeClr val="tx1"/>
                      </a:solidFill>
                      <a:latin typeface="Helvetica" charset="0"/>
                      <a:cs typeface="Helvetica" charset="0"/>
                      <a:sym typeface="+mn-ea"/>
                    </a:endParaRPr>
                  </a:p>
                  <a:p>
                    <a:pPr marL="342900" indent="-342900" algn="l">
                      <a:buFont typeface="Arial" panose="020B0604020202020204" pitchFamily="34" charset="0"/>
                      <a:buChar char="•"/>
                    </a:pPr>
                    <a:endParaRPr lang="en-US" altLang="zh-CN" sz="2100" i="1" dirty="0">
                      <a:solidFill>
                        <a:schemeClr val="tx1"/>
                      </a:solidFill>
                      <a:latin typeface="Helvetica" charset="0"/>
                      <a:cs typeface="Helvetica" charset="0"/>
                      <a:sym typeface="+mn-ea"/>
                    </a:endParaRPr>
                  </a:p>
                </p:txBody>
              </p:sp>
            </mc:Choice>
            <mc:Fallback xmlns="">
              <p:sp>
                <p:nvSpPr>
                  <p:cNvPr id="24" name="TextBox 1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>
                    <p:custDataLst>
                      <p:tags r:id="rId10"/>
                    </p:custDataLst>
                  </p:nvPr>
                </p:nvSpPr>
                <p:spPr>
                  <a:xfrm>
                    <a:off x="1754" y="8132"/>
                    <a:ext cx="8444" cy="2938"/>
                  </a:xfrm>
                  <a:prstGeom prst="rect">
                    <a:avLst/>
                  </a:prstGeom>
                  <a:blipFill rotWithShape="1">
                    <a:blip r:embed="rId11"/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17"/>
              <p:cNvSpPr txBox="1"/>
              <p:nvPr>
                <p:custDataLst>
                  <p:tags r:id="rId1"/>
                </p:custDataLst>
              </p:nvPr>
            </p:nvSpPr>
            <p:spPr>
              <a:xfrm>
                <a:off x="1640523" y="1471930"/>
                <a:ext cx="8910955" cy="179451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 algn="l">
                  <a:buFont typeface="Arial" panose="020B0604020202020204" pitchFamily="34" charset="0"/>
                  <a:buNone/>
                </a:pPr>
                <a:r>
                  <a:rPr lang="en-US" altLang="zh-CN" sz="2100" dirty="0">
                    <a:latin typeface="Helvetica" charset="0"/>
                    <a:cs typeface="Helvetica" charset="0"/>
                    <a:sym typeface="+mn-ea"/>
                  </a:rPr>
                  <a:t>“Easy on average” over a family of distributions </a:t>
                </a:r>
                <a14:m>
                  <m:oMath xmlns:m="http://schemas.openxmlformats.org/officeDocument/2006/math">
                    <m:r>
                      <a:rPr lang="en-US" altLang="zh-CN" sz="21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𝐷</m:t>
                    </m:r>
                    <m:r>
                      <a:rPr lang="en-US" altLang="zh-CN" sz="21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=</m:t>
                    </m:r>
                    <m:sSub>
                      <m:sSubPr>
                        <m:ctrlPr>
                          <a:rPr lang="en-US" altLang="zh-CN" sz="21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sz="21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  <a:sym typeface="+mn-ea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1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  <a:sym typeface="+mn-ea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1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  <a:sym typeface="+mn-ea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n-US" altLang="zh-CN" sz="21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  <a:sym typeface="+mn-ea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sz="2100" i="1" dirty="0" err="1"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𝑛</m:t>
                        </m:r>
                        <m:r>
                          <a:rPr lang="en-US" sz="2100" i="1" dirty="0" err="1"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∈</m:t>
                        </m:r>
                        <m:r>
                          <a:rPr lang="en-US" sz="2100" i="1" dirty="0" err="1"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ℕ</m:t>
                        </m:r>
                      </m:sub>
                    </m:sSub>
                  </m:oMath>
                </a14:m>
                <a:r>
                  <a:rPr lang="en-US" altLang="zh-CN" sz="2100" dirty="0">
                    <a:latin typeface="Helvetica" charset="0"/>
                    <a:cs typeface="Helvetica" charset="0"/>
                    <a:sym typeface="+mn-ea"/>
                  </a:rPr>
                  <a:t> means:</a:t>
                </a: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endParaRPr lang="en-US" altLang="zh-CN" sz="2100" dirty="0">
                  <a:solidFill>
                    <a:schemeClr val="tx1"/>
                  </a:solidFill>
                  <a:latin typeface="Helvetica" charset="0"/>
                  <a:cs typeface="Helvetica" charset="0"/>
                  <a:sym typeface="+mn-ea"/>
                </a:endParaRPr>
              </a:p>
              <a:p>
                <a:pPr marL="800100" lvl="1" indent="-342900" algn="l">
                  <a:buFont typeface="Arial" panose="020B0604020202020204" pitchFamily="34" charset="0"/>
                  <a:buChar char="•"/>
                </a:pPr>
                <a:r>
                  <a:rPr lang="en-US" altLang="zh-CN" sz="2100" dirty="0">
                    <a:solidFill>
                      <a:schemeClr val="tx1"/>
                    </a:solidFill>
                    <a:latin typeface="Helvetica" charset="0"/>
                    <a:cs typeface="Helvetica" charset="0"/>
                    <a:sym typeface="+mn-ea"/>
                  </a:rPr>
                  <a:t>For every polynomial </a:t>
                </a:r>
                <a14:m>
                  <m:oMath xmlns:m="http://schemas.openxmlformats.org/officeDocument/2006/math">
                    <m:r>
                      <a:rPr lang="en-US" altLang="zh-CN" sz="21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𝑝</m:t>
                    </m:r>
                    <m:r>
                      <a:rPr lang="en-US" altLang="zh-CN" sz="21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(∙)</m:t>
                    </m:r>
                  </m:oMath>
                </a14:m>
                <a:r>
                  <a:rPr lang="en-US" altLang="zh-CN" sz="2100" dirty="0">
                    <a:solidFill>
                      <a:schemeClr val="tx1"/>
                    </a:solidFill>
                    <a:latin typeface="Helvetica" charset="0"/>
                    <a:cs typeface="Helvetica" charset="0"/>
                    <a:sym typeface="+mn-ea"/>
                  </a:rPr>
                  <a:t>, t</a:t>
                </a:r>
                <a:r>
                  <a:rPr lang="en-US" altLang="zh-CN" sz="2100" dirty="0">
                    <a:latin typeface="Helvetica" charset="0"/>
                    <a:cs typeface="Helvetica" charset="0"/>
                    <a:sym typeface="+mn-ea"/>
                  </a:rPr>
                  <a:t>here is a probabilistic polynomial-time algorithm such that for every </a:t>
                </a:r>
                <a14:m>
                  <m:oMath xmlns:m="http://schemas.openxmlformats.org/officeDocument/2006/math">
                    <m:r>
                      <a:rPr lang="en-US" sz="2100" i="1" dirty="0" err="1"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𝑛</m:t>
                    </m:r>
                    <m:r>
                      <a:rPr lang="en-US" sz="2100" i="1" dirty="0" err="1"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∈</m:t>
                    </m:r>
                    <m:r>
                      <a:rPr lang="en-US" sz="2100" i="1" dirty="0" err="1"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ℕ</m:t>
                    </m:r>
                  </m:oMath>
                </a14:m>
                <a:r>
                  <a:rPr lang="en-US" altLang="zh-CN" sz="2100" dirty="0">
                    <a:latin typeface="Helvetica" charset="0"/>
                    <a:cs typeface="Helvetica" charset="0"/>
                    <a:sym typeface="+mn-ea"/>
                  </a:rPr>
                  <a:t>, the algorithm succeeds with probability at least </a:t>
                </a:r>
                <a14:m>
                  <m:oMath xmlns:m="http://schemas.openxmlformats.org/officeDocument/2006/math">
                    <m:r>
                      <a:rPr lang="en-US" altLang="zh-CN" sz="2100" i="1" dirty="0"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1−1/</m:t>
                    </m:r>
                    <m:r>
                      <a:rPr lang="en-US" altLang="zh-CN" sz="2100" i="1" dirty="0"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𝑝</m:t>
                    </m:r>
                    <m:r>
                      <a:rPr lang="en-US" altLang="zh-CN" sz="2100" i="1" dirty="0"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(</m:t>
                    </m:r>
                    <m:r>
                      <a:rPr lang="en-US" altLang="zh-CN" sz="2100" i="1" dirty="0"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𝑛</m:t>
                    </m:r>
                    <m:r>
                      <a:rPr lang="en-US" altLang="zh-CN" sz="2100" i="1" dirty="0"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)</m:t>
                    </m:r>
                  </m:oMath>
                </a14:m>
                <a:r>
                  <a:rPr lang="en-US" altLang="zh-CN" sz="2100" dirty="0">
                    <a:latin typeface="Helvetica" charset="0"/>
                    <a:cs typeface="Helvetica" charset="0"/>
                    <a:sym typeface="+mn-ea"/>
                  </a:rPr>
                  <a:t> over an input </a:t>
                </a:r>
                <a14:m>
                  <m:oMath xmlns:m="http://schemas.openxmlformats.org/officeDocument/2006/math">
                    <m:r>
                      <a:rPr lang="en-US" altLang="zh-CN" sz="21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𝑥</m:t>
                    </m:r>
                    <m:r>
                      <a:rPr lang="en-US" altLang="zh-CN" sz="21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 ~ </m:t>
                    </m:r>
                    <m:sSub>
                      <m:sSubPr>
                        <m:ctrlPr>
                          <a:rPr lang="en-US" altLang="zh-CN" sz="21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sz="21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𝐷</m:t>
                        </m:r>
                      </m:e>
                      <m:sub>
                        <m:r>
                          <a:rPr lang="en-US" altLang="zh-CN" sz="21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zh-CN" sz="2100" i="1" dirty="0">
                    <a:latin typeface="Cambria Math" panose="02040503050406030204" pitchFamily="18" charset="0"/>
                    <a:cs typeface="Cambria Math" panose="02040503050406030204" pitchFamily="18" charset="0"/>
                    <a:sym typeface="+mn-ea"/>
                  </a:rPr>
                  <a:t>.</a:t>
                </a:r>
                <a:endParaRPr lang="en-US" altLang="zh-CN" sz="2100" i="1" dirty="0">
                  <a:solidFill>
                    <a:schemeClr val="tx1"/>
                  </a:solidFill>
                  <a:latin typeface="Helvetica" charset="0"/>
                  <a:cs typeface="Helvetica" charset="0"/>
                  <a:sym typeface="+mn-ea"/>
                </a:endParaRPr>
              </a:p>
            </p:txBody>
          </p:sp>
        </mc:Choice>
        <mc:Fallback xmlns="">
          <p:sp>
            <p:nvSpPr>
              <p:cNvPr id="4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2"/>
                </p:custDataLst>
              </p:nvPr>
            </p:nvSpPr>
            <p:spPr>
              <a:xfrm>
                <a:off x="1640523" y="1471930"/>
                <a:ext cx="8910955" cy="1794510"/>
              </a:xfrm>
              <a:prstGeom prst="rect">
                <a:avLst/>
              </a:prstGeom>
              <a:blipFill rotWithShape="1">
                <a:blip r:embed="rId13"/>
                <a:stretch>
                  <a:fillRect l="-53" t="-283" r="-53" b="-24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8"/>
          <p:cNvSpPr/>
          <p:nvPr/>
        </p:nvSpPr>
        <p:spPr>
          <a:xfrm>
            <a:off x="708562" y="406875"/>
            <a:ext cx="10764716" cy="44513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GB" sz="2300" dirty="0">
                <a:latin typeface="Helvetica" charset="0"/>
                <a:cs typeface="Helvetica" charset="0"/>
                <a:sym typeface="+mn-ea"/>
              </a:rPr>
              <a:t>One-Way Functions and Average-Case Hardness of Kt</a:t>
            </a:r>
            <a:endParaRPr lang="en-US" altLang="en-GB" sz="2300" dirty="0">
              <a:latin typeface="Helvetica" charset="0"/>
              <a:cs typeface="Helvetica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947102" y="1770380"/>
            <a:ext cx="10156380" cy="1551940"/>
            <a:chOff x="1754" y="1778"/>
            <a:chExt cx="15995" cy="2444"/>
          </a:xfrm>
        </p:grpSpPr>
        <p:grpSp>
          <p:nvGrpSpPr>
            <p:cNvPr id="6" name="Group 5"/>
            <p:cNvGrpSpPr/>
            <p:nvPr/>
          </p:nvGrpSpPr>
          <p:grpSpPr>
            <a:xfrm>
              <a:off x="2137" y="3118"/>
              <a:ext cx="15612" cy="1104"/>
              <a:chOff x="2729" y="3783"/>
              <a:chExt cx="16207" cy="110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17"/>
                  <p:cNvSpPr txBox="1"/>
                  <p:nvPr>
                    <p:custDataLst>
                      <p:tags r:id="rId1"/>
                    </p:custDataLst>
                  </p:nvPr>
                </p:nvSpPr>
                <p:spPr>
                  <a:xfrm>
                    <a:off x="2729" y="3954"/>
                    <a:ext cx="5812" cy="623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txBody>
                  <a:bodyPr wrap="square" rtlCol="0">
                    <a:noAutofit/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indent="0" algn="ctr">
                      <a:buClr>
                        <a:srgbClr val="000000"/>
                      </a:buClr>
                      <a:buNone/>
                    </a:pPr>
                    <a14:m>
                      <m:oMath xmlns:m="http://schemas.openxmlformats.org/officeDocument/2006/math">
                        <m:r>
                          <a:rPr lang="en-US" sz="2000" i="1"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  <a:sym typeface="+mn-ea"/>
                          </a:rPr>
                          <m:t>∃</m:t>
                        </m:r>
                      </m:oMath>
                    </a14:m>
                    <a:r>
                      <a:rPr lang="en-US" sz="2000">
                        <a:latin typeface="Helvetica" charset="0"/>
                        <a:cs typeface="Helvetica" charset="0"/>
                        <a:sym typeface="+mn-ea"/>
                      </a:rPr>
                      <a:t> </a:t>
                    </a:r>
                    <a:r>
                      <a:rPr lang="en-US" sz="2000" dirty="0" err="1">
                        <a:latin typeface="Helvetica" charset="0"/>
                        <a:cs typeface="Helvetica" charset="0"/>
                        <a:sym typeface="+mn-ea"/>
                      </a:rPr>
                      <a:t>(i.o.) one-way functions</a:t>
                    </a:r>
                    <a:endParaRPr lang="en-US" altLang="en-GB" sz="2000" dirty="0" err="1">
                      <a:solidFill>
                        <a:schemeClr val="tx1"/>
                      </a:solidFill>
                      <a:latin typeface="Helvetica" charset="0"/>
                      <a:cs typeface="Helvetica" charset="0"/>
                      <a:sym typeface="+mn-ea"/>
                    </a:endParaRPr>
                  </a:p>
                </p:txBody>
              </p:sp>
            </mc:Choice>
            <mc:Fallback xmlns="">
              <p:sp>
                <p:nvSpPr>
                  <p:cNvPr id="21" name="TextBox 1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>
                    <p:custDataLst>
                      <p:tags r:id="rId5"/>
                    </p:custDataLst>
                  </p:nvPr>
                </p:nvSpPr>
                <p:spPr>
                  <a:xfrm>
                    <a:off x="2729" y="3954"/>
                    <a:ext cx="5812" cy="623"/>
                  </a:xfrm>
                  <a:prstGeom prst="rect">
                    <a:avLst/>
                  </a:prstGeom>
                  <a:blipFill rotWithShape="1">
                    <a:blip r:embed="rId6"/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" name="TextBox 17"/>
                  <p:cNvSpPr txBox="1"/>
                  <p:nvPr>
                    <p:custDataLst>
                      <p:tags r:id="rId2"/>
                    </p:custDataLst>
                  </p:nvPr>
                </p:nvSpPr>
                <p:spPr>
                  <a:xfrm>
                    <a:off x="10385" y="3783"/>
                    <a:ext cx="8551" cy="1104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txBody>
                  <a:bodyPr wrap="square" rtlCol="0">
                    <a:noAutofit/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14:m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000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Kt</m:t>
                        </m:r>
                      </m:oMath>
                    </a14:m>
                    <a:r>
                      <a:rPr lang="en-US" altLang="en-GB" sz="2000" dirty="0">
                        <a:latin typeface="Helvetica" charset="0"/>
                        <a:cs typeface="Helvetica" charset="0"/>
                        <a:sym typeface="+mn-ea"/>
                      </a:rPr>
                      <a:t> is hard to compute </a:t>
                    </a:r>
                    <a:r>
                      <a:rPr lang="en-US" altLang="en-GB" sz="2000" dirty="0">
                        <a:solidFill>
                          <a:schemeClr val="tx1"/>
                        </a:solidFill>
                        <a:latin typeface="Helvetica" charset="0"/>
                        <a:cs typeface="Helvetica" charset="0"/>
                        <a:sym typeface="+mn-ea"/>
                      </a:rPr>
                      <a:t>on average with</a:t>
                    </a:r>
                    <a:r>
                      <a:rPr lang="en-US" altLang="en-GB" sz="2000" dirty="0">
                        <a:solidFill>
                          <a:srgbClr val="C00000"/>
                        </a:solidFill>
                        <a:latin typeface="Helvetica" charset="0"/>
                        <a:cs typeface="Helvetica" charset="0"/>
                        <a:sym typeface="+mn-ea"/>
                      </a:rPr>
                      <a:t> </a:t>
                    </a:r>
                    <a:r>
                      <a:rPr lang="en-US" altLang="en-GB" sz="2000" dirty="0">
                        <a:solidFill>
                          <a:schemeClr val="accent2"/>
                        </a:solidFill>
                        <a:latin typeface="Helvetica" charset="0"/>
                        <a:cs typeface="Helvetica" charset="0"/>
                        <a:sym typeface="+mn-ea"/>
                      </a:rPr>
                      <a:t>two-sided error</a:t>
                    </a:r>
                    <a:r>
                      <a:rPr lang="en-US" altLang="en-GB" sz="2000" dirty="0">
                        <a:latin typeface="Helvetica" charset="0"/>
                        <a:cs typeface="Helvetica" charset="0"/>
                        <a:sym typeface="+mn-ea"/>
                      </a:rPr>
                      <a:t> over the uniform distribution.</a:t>
                    </a:r>
                    <a:endParaRPr lang="en-US" altLang="en-GB" sz="2000" dirty="0">
                      <a:solidFill>
                        <a:schemeClr val="tx1"/>
                      </a:solidFill>
                      <a:latin typeface="Helvetica" charset="0"/>
                      <a:cs typeface="Helvetica" charset="0"/>
                    </a:endParaRPr>
                  </a:p>
                </p:txBody>
              </p:sp>
            </mc:Choice>
            <mc:Fallback xmlns="">
              <p:sp>
                <p:nvSpPr>
                  <p:cNvPr id="5" name="TextBox 1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>
                    <p:custDataLst>
                      <p:tags r:id="rId7"/>
                    </p:custDataLst>
                  </p:nvPr>
                </p:nvSpPr>
                <p:spPr>
                  <a:xfrm>
                    <a:off x="10385" y="3783"/>
                    <a:ext cx="8551" cy="1104"/>
                  </a:xfrm>
                  <a:prstGeom prst="rect">
                    <a:avLst/>
                  </a:prstGeom>
                  <a:blipFill rotWithShape="1">
                    <a:blip r:embed="rId8"/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" name="Arrow: Left-Right 9"/>
              <p:cNvSpPr/>
              <p:nvPr/>
            </p:nvSpPr>
            <p:spPr>
              <a:xfrm>
                <a:off x="8839" y="4099"/>
                <a:ext cx="1247" cy="478"/>
              </a:xfrm>
              <a:prstGeom prst="leftRightArrow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2" name="TextBox 39"/>
            <p:cNvSpPr txBox="1"/>
            <p:nvPr/>
          </p:nvSpPr>
          <p:spPr>
            <a:xfrm>
              <a:off x="1754" y="1778"/>
              <a:ext cx="15692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u="sng" dirty="0">
                  <a:latin typeface="Helvetica" charset="0"/>
                  <a:cs typeface="Helvetica" charset="0"/>
                  <a:sym typeface="+mn-ea"/>
                </a:rPr>
                <a:t>Theorem</a:t>
              </a:r>
              <a:r>
                <a:rPr lang="en-US" sz="2000" b="1" dirty="0">
                  <a:latin typeface="Helvetica" charset="0"/>
                  <a:cs typeface="Helvetica" charset="0"/>
                  <a:sym typeface="+mn-ea"/>
                </a:rPr>
                <a:t> </a:t>
              </a:r>
              <a:r>
                <a:rPr lang="en-US" sz="2000" dirty="0">
                  <a:latin typeface="Helvetica" charset="0"/>
                  <a:cs typeface="Helvetica" charset="0"/>
                  <a:sym typeface="+mn-ea"/>
                </a:rPr>
                <a:t>[</a:t>
              </a:r>
              <a:r>
                <a:rPr lang="en-US" sz="2000" dirty="0">
                  <a:solidFill>
                    <a:schemeClr val="accent1"/>
                  </a:solidFill>
                  <a:latin typeface="Helvetica" charset="0"/>
                  <a:cs typeface="Helvetica" charset="0"/>
                  <a:sym typeface="+mn-ea"/>
                </a:rPr>
                <a:t>Liu-Pass’21</a:t>
              </a:r>
              <a:r>
                <a:rPr lang="en-US" sz="2000" dirty="0">
                  <a:latin typeface="Helvetica" charset="0"/>
                  <a:cs typeface="Helvetica" charset="0"/>
                  <a:sym typeface="+mn-ea"/>
                </a:rPr>
                <a:t>]:</a:t>
              </a:r>
              <a:endParaRPr lang="en-US" sz="2000" b="1" dirty="0">
                <a:solidFill>
                  <a:schemeClr val="tx1"/>
                </a:solidFill>
                <a:latin typeface="Helvetica" charset="0"/>
                <a:cs typeface="Helvetica" charset="0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8"/>
          <p:cNvSpPr/>
          <p:nvPr/>
        </p:nvSpPr>
        <p:spPr>
          <a:xfrm>
            <a:off x="708562" y="406875"/>
            <a:ext cx="10764716" cy="44513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GB" sz="2300" dirty="0">
                <a:latin typeface="Helvetica" charset="0"/>
                <a:cs typeface="Helvetica" charset="0"/>
                <a:sym typeface="+mn-ea"/>
              </a:rPr>
              <a:t>One-Way Functions and Average-Case Hardness of Kt</a:t>
            </a:r>
            <a:endParaRPr lang="en-US" altLang="en-GB" sz="2300" dirty="0">
              <a:latin typeface="Helvetica" charset="0"/>
              <a:cs typeface="Helvetica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947102" y="1770380"/>
            <a:ext cx="10156380" cy="1551940"/>
            <a:chOff x="1754" y="1778"/>
            <a:chExt cx="15995" cy="2444"/>
          </a:xfrm>
        </p:grpSpPr>
        <p:grpSp>
          <p:nvGrpSpPr>
            <p:cNvPr id="6" name="Group 5"/>
            <p:cNvGrpSpPr/>
            <p:nvPr/>
          </p:nvGrpSpPr>
          <p:grpSpPr>
            <a:xfrm>
              <a:off x="2137" y="3118"/>
              <a:ext cx="15612" cy="1104"/>
              <a:chOff x="2729" y="3783"/>
              <a:chExt cx="16207" cy="110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17"/>
                  <p:cNvSpPr txBox="1"/>
                  <p:nvPr>
                    <p:custDataLst>
                      <p:tags r:id="rId2"/>
                    </p:custDataLst>
                  </p:nvPr>
                </p:nvSpPr>
                <p:spPr>
                  <a:xfrm>
                    <a:off x="2729" y="3954"/>
                    <a:ext cx="5812" cy="623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txBody>
                  <a:bodyPr wrap="square" rtlCol="0">
                    <a:noAutofit/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indent="0" algn="ctr">
                      <a:buClr>
                        <a:srgbClr val="000000"/>
                      </a:buClr>
                      <a:buNone/>
                    </a:pPr>
                    <a14:m>
                      <m:oMath xmlns:m="http://schemas.openxmlformats.org/officeDocument/2006/math">
                        <m:r>
                          <a:rPr lang="en-US" sz="2000" i="1"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  <a:sym typeface="+mn-ea"/>
                          </a:rPr>
                          <m:t>∃</m:t>
                        </m:r>
                      </m:oMath>
                    </a14:m>
                    <a:r>
                      <a:rPr lang="en-US" sz="2000">
                        <a:latin typeface="Helvetica" charset="0"/>
                        <a:cs typeface="Helvetica" charset="0"/>
                        <a:sym typeface="+mn-ea"/>
                      </a:rPr>
                      <a:t> </a:t>
                    </a:r>
                    <a:r>
                      <a:rPr lang="en-US" sz="2000" dirty="0" err="1">
                        <a:latin typeface="Helvetica" charset="0"/>
                        <a:cs typeface="Helvetica" charset="0"/>
                        <a:sym typeface="+mn-ea"/>
                      </a:rPr>
                      <a:t>(i.o.) one-way functions</a:t>
                    </a:r>
                    <a:endParaRPr lang="en-US" altLang="en-GB" sz="2000" dirty="0" err="1">
                      <a:solidFill>
                        <a:schemeClr val="tx1"/>
                      </a:solidFill>
                      <a:latin typeface="Helvetica" charset="0"/>
                      <a:cs typeface="Helvetica" charset="0"/>
                      <a:sym typeface="+mn-ea"/>
                    </a:endParaRPr>
                  </a:p>
                </p:txBody>
              </p:sp>
            </mc:Choice>
            <mc:Fallback xmlns="">
              <p:sp>
                <p:nvSpPr>
                  <p:cNvPr id="21" name="TextBox 1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>
                    <p:custDataLst>
                      <p:tags r:id="rId6"/>
                    </p:custDataLst>
                  </p:nvPr>
                </p:nvSpPr>
                <p:spPr>
                  <a:xfrm>
                    <a:off x="2729" y="3954"/>
                    <a:ext cx="5812" cy="623"/>
                  </a:xfrm>
                  <a:prstGeom prst="rect">
                    <a:avLst/>
                  </a:prstGeom>
                  <a:blipFill rotWithShape="1">
                    <a:blip r:embed="rId7"/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" name="TextBox 17"/>
                  <p:cNvSpPr txBox="1"/>
                  <p:nvPr>
                    <p:custDataLst>
                      <p:tags r:id="rId3"/>
                    </p:custDataLst>
                  </p:nvPr>
                </p:nvSpPr>
                <p:spPr>
                  <a:xfrm>
                    <a:off x="10385" y="3783"/>
                    <a:ext cx="8551" cy="1104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txBody>
                  <a:bodyPr wrap="square" rtlCol="0">
                    <a:noAutofit/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14:m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000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Kt</m:t>
                        </m:r>
                      </m:oMath>
                    </a14:m>
                    <a:r>
                      <a:rPr lang="en-US" altLang="en-GB" sz="2000" dirty="0">
                        <a:latin typeface="Helvetica" charset="0"/>
                        <a:cs typeface="Helvetica" charset="0"/>
                        <a:sym typeface="+mn-ea"/>
                      </a:rPr>
                      <a:t> is hard to compute </a:t>
                    </a:r>
                    <a:r>
                      <a:rPr lang="en-US" altLang="en-GB" sz="2000" dirty="0">
                        <a:solidFill>
                          <a:schemeClr val="tx1"/>
                        </a:solidFill>
                        <a:latin typeface="Helvetica" charset="0"/>
                        <a:cs typeface="Helvetica" charset="0"/>
                        <a:sym typeface="+mn-ea"/>
                      </a:rPr>
                      <a:t>on average with</a:t>
                    </a:r>
                    <a:r>
                      <a:rPr lang="en-US" altLang="en-GB" sz="2000" dirty="0">
                        <a:solidFill>
                          <a:srgbClr val="C00000"/>
                        </a:solidFill>
                        <a:latin typeface="Helvetica" charset="0"/>
                        <a:cs typeface="Helvetica" charset="0"/>
                        <a:sym typeface="+mn-ea"/>
                      </a:rPr>
                      <a:t> </a:t>
                    </a:r>
                    <a:r>
                      <a:rPr lang="en-US" altLang="en-GB" sz="2000" dirty="0">
                        <a:solidFill>
                          <a:schemeClr val="accent2"/>
                        </a:solidFill>
                        <a:latin typeface="Helvetica" charset="0"/>
                        <a:cs typeface="Helvetica" charset="0"/>
                        <a:sym typeface="+mn-ea"/>
                      </a:rPr>
                      <a:t>two-sided error</a:t>
                    </a:r>
                    <a:r>
                      <a:rPr lang="en-US" altLang="en-GB" sz="2000" dirty="0">
                        <a:latin typeface="Helvetica" charset="0"/>
                        <a:cs typeface="Helvetica" charset="0"/>
                        <a:sym typeface="+mn-ea"/>
                      </a:rPr>
                      <a:t> over the uniform distribution.</a:t>
                    </a:r>
                    <a:endParaRPr lang="en-US" altLang="en-GB" sz="2000" dirty="0">
                      <a:solidFill>
                        <a:schemeClr val="tx1"/>
                      </a:solidFill>
                      <a:latin typeface="Helvetica" charset="0"/>
                      <a:cs typeface="Helvetica" charset="0"/>
                    </a:endParaRPr>
                  </a:p>
                </p:txBody>
              </p:sp>
            </mc:Choice>
            <mc:Fallback xmlns="">
              <p:sp>
                <p:nvSpPr>
                  <p:cNvPr id="5" name="TextBox 1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>
                    <p:custDataLst>
                      <p:tags r:id="rId8"/>
                    </p:custDataLst>
                  </p:nvPr>
                </p:nvSpPr>
                <p:spPr>
                  <a:xfrm>
                    <a:off x="10385" y="3783"/>
                    <a:ext cx="8551" cy="1104"/>
                  </a:xfrm>
                  <a:prstGeom prst="rect">
                    <a:avLst/>
                  </a:prstGeom>
                  <a:blipFill rotWithShape="1">
                    <a:blip r:embed="rId9"/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" name="Arrow: Left-Right 9"/>
              <p:cNvSpPr/>
              <p:nvPr/>
            </p:nvSpPr>
            <p:spPr>
              <a:xfrm>
                <a:off x="8839" y="4099"/>
                <a:ext cx="1247" cy="478"/>
              </a:xfrm>
              <a:prstGeom prst="leftRightArrow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2" name="TextBox 39"/>
            <p:cNvSpPr txBox="1"/>
            <p:nvPr/>
          </p:nvSpPr>
          <p:spPr>
            <a:xfrm>
              <a:off x="1754" y="1778"/>
              <a:ext cx="15692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u="sng" dirty="0">
                  <a:latin typeface="Helvetica" charset="0"/>
                  <a:cs typeface="Helvetica" charset="0"/>
                  <a:sym typeface="+mn-ea"/>
                </a:rPr>
                <a:t>Theorem</a:t>
              </a:r>
              <a:r>
                <a:rPr lang="en-US" sz="2000" b="1" dirty="0">
                  <a:latin typeface="Helvetica" charset="0"/>
                  <a:cs typeface="Helvetica" charset="0"/>
                  <a:sym typeface="+mn-ea"/>
                </a:rPr>
                <a:t> </a:t>
              </a:r>
              <a:r>
                <a:rPr lang="en-US" sz="2000" dirty="0">
                  <a:latin typeface="Helvetica" charset="0"/>
                  <a:cs typeface="Helvetica" charset="0"/>
                  <a:sym typeface="+mn-ea"/>
                </a:rPr>
                <a:t>[</a:t>
              </a:r>
              <a:r>
                <a:rPr lang="en-US" sz="2000" dirty="0">
                  <a:solidFill>
                    <a:schemeClr val="accent1"/>
                  </a:solidFill>
                  <a:latin typeface="Helvetica" charset="0"/>
                  <a:cs typeface="Helvetica" charset="0"/>
                  <a:sym typeface="+mn-ea"/>
                </a:rPr>
                <a:t>Liu-Pass’21</a:t>
              </a:r>
              <a:r>
                <a:rPr lang="en-US" altLang="ja-JP" sz="2000" dirty="0">
                  <a:latin typeface="Helvetica" charset="0"/>
                  <a:cs typeface="Helvetica" charset="0"/>
                  <a:sym typeface="+mn-ea"/>
                </a:rPr>
                <a:t>]:</a:t>
              </a:r>
              <a:endParaRPr lang="en-US" sz="2000" b="1" dirty="0">
                <a:solidFill>
                  <a:schemeClr val="tx1"/>
                </a:solidFill>
                <a:latin typeface="Helvetica" charset="0"/>
                <a:cs typeface="Helvetica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7"/>
              <p:cNvSpPr txBox="1"/>
              <p:nvPr>
                <p:custDataLst>
                  <p:tags r:id="rId1"/>
                </p:custDataLst>
              </p:nvPr>
            </p:nvSpPr>
            <p:spPr>
              <a:xfrm>
                <a:off x="5873115" y="3810000"/>
                <a:ext cx="5231130" cy="91821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 algn="l">
                  <a:buFont typeface="Arial" panose="020B0604020202020204" pitchFamily="34" charset="0"/>
                  <a:buNone/>
                </a:pPr>
                <a:r>
                  <a:rPr lang="en-US" altLang="en-GB" dirty="0">
                    <a:solidFill>
                      <a:schemeClr val="tx1"/>
                    </a:solidFill>
                    <a:latin typeface="Helvetica" charset="0"/>
                    <a:cs typeface="Helvetica" charset="0"/>
                  </a:rPr>
                  <a:t>State-of-the-art:</a:t>
                </a:r>
              </a:p>
              <a:p>
                <a:pPr marL="742950" lvl="1" indent="-285750" algn="l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Kt</m:t>
                    </m:r>
                  </m:oMath>
                </a14:m>
                <a:r>
                  <a:rPr lang="en-US" altLang="en-GB" dirty="0">
                    <a:solidFill>
                      <a:schemeClr val="tx1"/>
                    </a:solidFill>
                    <a:latin typeface="Helvetica" charset="0"/>
                    <a:cs typeface="Helvetica" charset="0"/>
                  </a:rPr>
                  <a:t> cannot be computed in determinsitic linear time in the worst case [</a:t>
                </a:r>
                <a:r>
                  <a:rPr lang="en-US" altLang="en-US" dirty="0">
                    <a:solidFill>
                      <a:schemeClr val="accent1"/>
                    </a:solidFill>
                    <a:latin typeface="Helvetica" charset="0"/>
                    <a:cs typeface="Helvetica" charset="0"/>
                  </a:rPr>
                  <a:t>Brandt’24</a:t>
                </a:r>
                <a:r>
                  <a:rPr lang="en-US" altLang="en-GB" dirty="0">
                    <a:solidFill>
                      <a:schemeClr val="tx1"/>
                    </a:solidFill>
                    <a:latin typeface="Helvetica" charset="0"/>
                    <a:cs typeface="Helvetica" charset="0"/>
                  </a:rPr>
                  <a:t>].</a:t>
                </a:r>
              </a:p>
            </p:txBody>
          </p:sp>
        </mc:Choice>
        <mc:Fallback xmlns="">
          <p:sp>
            <p:nvSpPr>
              <p:cNvPr id="13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0"/>
                </p:custDataLst>
              </p:nvPr>
            </p:nvSpPr>
            <p:spPr>
              <a:xfrm>
                <a:off x="5873115" y="3810000"/>
                <a:ext cx="5231130" cy="918210"/>
              </a:xfrm>
              <a:prstGeom prst="rect">
                <a:avLst/>
              </a:prstGeom>
              <a:blipFill rotWithShape="1">
                <a:blip r:embed="rId11"/>
                <a:stretch>
                  <a:fillRect l="-97" t="-553" r="-85" b="-48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 descr="complexity9-01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6245" y="3809365"/>
            <a:ext cx="1443990" cy="91948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8"/>
          <p:cNvSpPr/>
          <p:nvPr/>
        </p:nvSpPr>
        <p:spPr>
          <a:xfrm>
            <a:off x="708562" y="406875"/>
            <a:ext cx="10764716" cy="44513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GB" sz="2300" dirty="0">
                <a:latin typeface="Helvetica" charset="0"/>
                <a:cs typeface="Helvetica" charset="0"/>
                <a:sym typeface="+mn-ea"/>
              </a:rPr>
              <a:t>One-Way Functions and Average-Case Hardness of Kt</a:t>
            </a:r>
            <a:endParaRPr lang="en-US" altLang="en-GB" sz="2300" dirty="0">
              <a:latin typeface="Helvetica" charset="0"/>
              <a:cs typeface="Helvetica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947102" y="1770380"/>
            <a:ext cx="10156381" cy="1551940"/>
            <a:chOff x="1754" y="1778"/>
            <a:chExt cx="15995" cy="2444"/>
          </a:xfrm>
        </p:grpSpPr>
        <p:grpSp>
          <p:nvGrpSpPr>
            <p:cNvPr id="6" name="Group 5"/>
            <p:cNvGrpSpPr/>
            <p:nvPr/>
          </p:nvGrpSpPr>
          <p:grpSpPr>
            <a:xfrm>
              <a:off x="2137" y="3118"/>
              <a:ext cx="15612" cy="1104"/>
              <a:chOff x="2729" y="3783"/>
              <a:chExt cx="16207" cy="110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17"/>
                  <p:cNvSpPr txBox="1"/>
                  <p:nvPr>
                    <p:custDataLst>
                      <p:tags r:id="rId3"/>
                    </p:custDataLst>
                  </p:nvPr>
                </p:nvSpPr>
                <p:spPr>
                  <a:xfrm>
                    <a:off x="2729" y="3954"/>
                    <a:ext cx="5812" cy="623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txBody>
                  <a:bodyPr wrap="square" rtlCol="0">
                    <a:noAutofit/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indent="0" algn="ctr">
                      <a:buClr>
                        <a:srgbClr val="000000"/>
                      </a:buClr>
                      <a:buNone/>
                    </a:pPr>
                    <a14:m>
                      <m:oMath xmlns:m="http://schemas.openxmlformats.org/officeDocument/2006/math">
                        <m:r>
                          <a:rPr lang="en-US" sz="2000" i="1"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  <a:sym typeface="+mn-ea"/>
                          </a:rPr>
                          <m:t>∃</m:t>
                        </m:r>
                      </m:oMath>
                    </a14:m>
                    <a:r>
                      <a:rPr lang="en-US" sz="2000">
                        <a:latin typeface="Helvetica" charset="0"/>
                        <a:cs typeface="Helvetica" charset="0"/>
                        <a:sym typeface="+mn-ea"/>
                      </a:rPr>
                      <a:t> </a:t>
                    </a:r>
                    <a:r>
                      <a:rPr lang="en-US" sz="2000" dirty="0" err="1">
                        <a:latin typeface="Helvetica" charset="0"/>
                        <a:cs typeface="Helvetica" charset="0"/>
                        <a:sym typeface="+mn-ea"/>
                      </a:rPr>
                      <a:t>(i.o.) one-way functions</a:t>
                    </a:r>
                    <a:endParaRPr lang="en-US" altLang="en-GB" sz="2000" dirty="0" err="1">
                      <a:solidFill>
                        <a:schemeClr val="tx1"/>
                      </a:solidFill>
                      <a:latin typeface="Helvetica" charset="0"/>
                      <a:cs typeface="Helvetica" charset="0"/>
                      <a:sym typeface="+mn-ea"/>
                    </a:endParaRPr>
                  </a:p>
                </p:txBody>
              </p:sp>
            </mc:Choice>
            <mc:Fallback xmlns="">
              <p:sp>
                <p:nvSpPr>
                  <p:cNvPr id="21" name="TextBox 1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>
                    <p:custDataLst>
                      <p:tags r:id="rId7"/>
                    </p:custDataLst>
                  </p:nvPr>
                </p:nvSpPr>
                <p:spPr>
                  <a:xfrm>
                    <a:off x="2729" y="3954"/>
                    <a:ext cx="5812" cy="623"/>
                  </a:xfrm>
                  <a:prstGeom prst="rect">
                    <a:avLst/>
                  </a:prstGeom>
                  <a:blipFill rotWithShape="1">
                    <a:blip r:embed="rId8"/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" name="TextBox 17"/>
                  <p:cNvSpPr txBox="1"/>
                  <p:nvPr>
                    <p:custDataLst>
                      <p:tags r:id="rId4"/>
                    </p:custDataLst>
                  </p:nvPr>
                </p:nvSpPr>
                <p:spPr>
                  <a:xfrm>
                    <a:off x="10385" y="3783"/>
                    <a:ext cx="8551" cy="1104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txBody>
                  <a:bodyPr wrap="square" rtlCol="0">
                    <a:noAutofit/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14:m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000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Kt</m:t>
                        </m:r>
                      </m:oMath>
                    </a14:m>
                    <a:r>
                      <a:rPr lang="en-US" altLang="en-GB" sz="2000" dirty="0">
                        <a:latin typeface="Helvetica" charset="0"/>
                        <a:cs typeface="Helvetica" charset="0"/>
                        <a:sym typeface="+mn-ea"/>
                      </a:rPr>
                      <a:t> is hard to compute </a:t>
                    </a:r>
                    <a:r>
                      <a:rPr lang="en-US" altLang="en-GB" sz="2000" dirty="0">
                        <a:solidFill>
                          <a:schemeClr val="tx1"/>
                        </a:solidFill>
                        <a:latin typeface="Helvetica" charset="0"/>
                        <a:cs typeface="Helvetica" charset="0"/>
                        <a:sym typeface="+mn-ea"/>
                      </a:rPr>
                      <a:t>on average with</a:t>
                    </a:r>
                    <a:r>
                      <a:rPr lang="en-US" altLang="en-GB" sz="2000" dirty="0">
                        <a:solidFill>
                          <a:srgbClr val="C00000"/>
                        </a:solidFill>
                        <a:latin typeface="Helvetica" charset="0"/>
                        <a:cs typeface="Helvetica" charset="0"/>
                        <a:sym typeface="+mn-ea"/>
                      </a:rPr>
                      <a:t> </a:t>
                    </a:r>
                    <a:r>
                      <a:rPr lang="en-US" altLang="en-GB" sz="2000" dirty="0">
                        <a:solidFill>
                          <a:schemeClr val="accent2"/>
                        </a:solidFill>
                        <a:latin typeface="Helvetica" charset="0"/>
                        <a:cs typeface="Helvetica" charset="0"/>
                        <a:sym typeface="+mn-ea"/>
                      </a:rPr>
                      <a:t>two-sided error</a:t>
                    </a:r>
                    <a:r>
                      <a:rPr lang="en-US" altLang="en-GB" sz="2000" dirty="0">
                        <a:latin typeface="Helvetica" charset="0"/>
                        <a:cs typeface="Helvetica" charset="0"/>
                        <a:sym typeface="+mn-ea"/>
                      </a:rPr>
                      <a:t> over the uniform distribution.</a:t>
                    </a:r>
                    <a:endParaRPr lang="en-US" altLang="en-GB" sz="2000" dirty="0">
                      <a:solidFill>
                        <a:schemeClr val="tx1"/>
                      </a:solidFill>
                      <a:latin typeface="Helvetica" charset="0"/>
                      <a:cs typeface="Helvetica" charset="0"/>
                    </a:endParaRPr>
                  </a:p>
                </p:txBody>
              </p:sp>
            </mc:Choice>
            <mc:Fallback xmlns="">
              <p:sp>
                <p:nvSpPr>
                  <p:cNvPr id="5" name="TextBox 1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>
                    <p:custDataLst>
                      <p:tags r:id="rId9"/>
                    </p:custDataLst>
                  </p:nvPr>
                </p:nvSpPr>
                <p:spPr>
                  <a:xfrm>
                    <a:off x="10385" y="3783"/>
                    <a:ext cx="8551" cy="1104"/>
                  </a:xfrm>
                  <a:prstGeom prst="rect">
                    <a:avLst/>
                  </a:prstGeom>
                  <a:blipFill rotWithShape="1">
                    <a:blip r:embed="rId10"/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" name="Arrow: Left-Right 9"/>
              <p:cNvSpPr/>
              <p:nvPr/>
            </p:nvSpPr>
            <p:spPr>
              <a:xfrm>
                <a:off x="8839" y="4099"/>
                <a:ext cx="1247" cy="478"/>
              </a:xfrm>
              <a:prstGeom prst="leftRightArrow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2" name="TextBox 39"/>
            <p:cNvSpPr txBox="1"/>
            <p:nvPr/>
          </p:nvSpPr>
          <p:spPr>
            <a:xfrm>
              <a:off x="1754" y="1778"/>
              <a:ext cx="15692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u="sng" dirty="0">
                  <a:latin typeface="Helvetica" charset="0"/>
                  <a:cs typeface="Helvetica" charset="0"/>
                  <a:sym typeface="+mn-ea"/>
                </a:rPr>
                <a:t>Theorem</a:t>
              </a:r>
              <a:r>
                <a:rPr lang="en-US" sz="2000" b="1" dirty="0">
                  <a:latin typeface="Helvetica" charset="0"/>
                  <a:cs typeface="Helvetica" charset="0"/>
                  <a:sym typeface="+mn-ea"/>
                </a:rPr>
                <a:t> </a:t>
              </a:r>
              <a:r>
                <a:rPr lang="en-US" sz="2000" dirty="0">
                  <a:latin typeface="Helvetica" charset="0"/>
                  <a:cs typeface="Helvetica" charset="0"/>
                  <a:sym typeface="+mn-ea"/>
                </a:rPr>
                <a:t>[</a:t>
              </a:r>
              <a:r>
                <a:rPr lang="en-US" sz="2000" dirty="0">
                  <a:solidFill>
                    <a:schemeClr val="accent1"/>
                  </a:solidFill>
                  <a:latin typeface="Helvetica" charset="0"/>
                  <a:cs typeface="Helvetica" charset="0"/>
                  <a:sym typeface="+mn-ea"/>
                </a:rPr>
                <a:t>Liu-Pass’21</a:t>
              </a:r>
              <a:r>
                <a:rPr lang="en-US" altLang="ja-JP" sz="2000" dirty="0">
                  <a:latin typeface="Helvetica" charset="0"/>
                  <a:cs typeface="Helvetica" charset="0"/>
                  <a:sym typeface="+mn-ea"/>
                </a:rPr>
                <a:t>]:</a:t>
              </a:r>
              <a:endParaRPr lang="en-US" sz="2000" b="1" dirty="0">
                <a:solidFill>
                  <a:schemeClr val="tx1"/>
                </a:solidFill>
                <a:latin typeface="Helvetica" charset="0"/>
                <a:cs typeface="Helvetica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985202" y="3743325"/>
            <a:ext cx="10156380" cy="1551940"/>
            <a:chOff x="1754" y="1778"/>
            <a:chExt cx="15995" cy="2444"/>
          </a:xfrm>
        </p:grpSpPr>
        <p:grpSp>
          <p:nvGrpSpPr>
            <p:cNvPr id="7" name="Group 6"/>
            <p:cNvGrpSpPr/>
            <p:nvPr/>
          </p:nvGrpSpPr>
          <p:grpSpPr>
            <a:xfrm>
              <a:off x="2137" y="3118"/>
              <a:ext cx="15612" cy="1104"/>
              <a:chOff x="2729" y="3783"/>
              <a:chExt cx="16207" cy="110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TextBox 17"/>
                  <p:cNvSpPr txBox="1"/>
                  <p:nvPr>
                    <p:custDataLst>
                      <p:tags r:id="rId1"/>
                    </p:custDataLst>
                  </p:nvPr>
                </p:nvSpPr>
                <p:spPr>
                  <a:xfrm>
                    <a:off x="2729" y="4044"/>
                    <a:ext cx="5812" cy="623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txBody>
                  <a:bodyPr wrap="square" rtlCol="0">
                    <a:noAutofit/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indent="0" algn="ctr">
                      <a:buClr>
                        <a:srgbClr val="000000"/>
                      </a:buClr>
                      <a:buNone/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000" b="1" dirty="0">
                              <a:latin typeface="Cambria Math" panose="02040503050406030204" pitchFamily="18" charset="0"/>
                              <a:ea typeface="MS Mincho" charset="0"/>
                              <a:cs typeface="Cambria Math" panose="02040503050406030204" pitchFamily="18" charset="0"/>
                              <a:sym typeface="+mn-ea"/>
                            </a:rPr>
                            <m:t>𝐄𝐗𝐏</m:t>
                          </m:r>
                          <m:r>
                            <a:rPr lang="en-US" sz="2000" b="1" i="1" dirty="0" err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  <a:sym typeface="+mn-ea"/>
                            </a:rPr>
                            <m:t>≠</m:t>
                          </m:r>
                          <m:r>
                            <a:rPr lang="en-US" sz="2000" b="1" dirty="0">
                              <a:latin typeface="Cambria Math" panose="02040503050406030204" pitchFamily="18" charset="0"/>
                              <a:ea typeface="MS Mincho" charset="0"/>
                              <a:cs typeface="Cambria Math" panose="02040503050406030204" pitchFamily="18" charset="0"/>
                              <a:sym typeface="+mn-ea"/>
                            </a:rPr>
                            <m:t>𝐁𝐏𝐏</m:t>
                          </m:r>
                        </m:oMath>
                      </m:oMathPara>
                    </a14:m>
                    <a:endParaRPr lang="en-US" altLang="en-GB" sz="2000" dirty="0" err="1">
                      <a:solidFill>
                        <a:schemeClr val="tx1"/>
                      </a:solidFill>
                      <a:latin typeface="Helvetica" charset="0"/>
                      <a:cs typeface="Helvetica" charset="0"/>
                      <a:sym typeface="+mn-ea"/>
                    </a:endParaRPr>
                  </a:p>
                </p:txBody>
              </p:sp>
            </mc:Choice>
            <mc:Fallback xmlns="">
              <p:sp>
                <p:nvSpPr>
                  <p:cNvPr id="8" name="TextBox 1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>
                    <p:custDataLst>
                      <p:tags r:id="rId11"/>
                    </p:custDataLst>
                  </p:nvPr>
                </p:nvSpPr>
                <p:spPr>
                  <a:xfrm>
                    <a:off x="2729" y="4044"/>
                    <a:ext cx="5812" cy="623"/>
                  </a:xfrm>
                  <a:prstGeom prst="rect">
                    <a:avLst/>
                  </a:prstGeom>
                  <a:blipFill rotWithShape="1">
                    <a:blip r:embed="rId12"/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TextBox 17"/>
                  <p:cNvSpPr txBox="1"/>
                  <p:nvPr>
                    <p:custDataLst>
                      <p:tags r:id="rId2"/>
                    </p:custDataLst>
                  </p:nvPr>
                </p:nvSpPr>
                <p:spPr>
                  <a:xfrm>
                    <a:off x="10385" y="3783"/>
                    <a:ext cx="8551" cy="1104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txBody>
                  <a:bodyPr wrap="square" rtlCol="0">
                    <a:noAutofit/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14:m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000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Kt</m:t>
                        </m:r>
                      </m:oMath>
                    </a14:m>
                    <a:r>
                      <a:rPr lang="en-US" altLang="en-GB" sz="2000" dirty="0">
                        <a:latin typeface="Helvetica" charset="0"/>
                        <a:cs typeface="Helvetica" charset="0"/>
                        <a:sym typeface="+mn-ea"/>
                      </a:rPr>
                      <a:t> is hard to compute </a:t>
                    </a:r>
                    <a:r>
                      <a:rPr lang="en-US" altLang="en-GB" sz="2000" dirty="0">
                        <a:solidFill>
                          <a:schemeClr val="tx1"/>
                        </a:solidFill>
                        <a:latin typeface="Helvetica" charset="0"/>
                        <a:cs typeface="Helvetica" charset="0"/>
                        <a:sym typeface="+mn-ea"/>
                      </a:rPr>
                      <a:t>on average with</a:t>
                    </a:r>
                    <a:r>
                      <a:rPr lang="en-US" altLang="en-GB" sz="2000" dirty="0">
                        <a:solidFill>
                          <a:schemeClr val="accent6"/>
                        </a:solidFill>
                        <a:latin typeface="Helvetica" charset="0"/>
                        <a:cs typeface="Helvetica" charset="0"/>
                        <a:sym typeface="+mn-ea"/>
                      </a:rPr>
                      <a:t> </a:t>
                    </a:r>
                    <a:r>
                      <a:rPr lang="en-US" altLang="en-GB" sz="2000" dirty="0">
                        <a:solidFill>
                          <a:srgbClr val="7030A0"/>
                        </a:solidFill>
                        <a:latin typeface="Helvetica" charset="0"/>
                        <a:cs typeface="Helvetica" charset="0"/>
                        <a:sym typeface="+mn-ea"/>
                      </a:rPr>
                      <a:t>zero error</a:t>
                    </a:r>
                    <a:r>
                      <a:rPr lang="en-US" altLang="en-GB" sz="2000" dirty="0">
                        <a:latin typeface="Helvetica" charset="0"/>
                        <a:cs typeface="Helvetica" charset="0"/>
                        <a:sym typeface="+mn-ea"/>
                      </a:rPr>
                      <a:t> over the uniform distribution.</a:t>
                    </a:r>
                    <a:endParaRPr lang="en-US" altLang="en-GB" sz="2000" dirty="0">
                      <a:solidFill>
                        <a:schemeClr val="tx1"/>
                      </a:solidFill>
                      <a:latin typeface="Helvetica" charset="0"/>
                      <a:cs typeface="Helvetica" charset="0"/>
                    </a:endParaRPr>
                  </a:p>
                </p:txBody>
              </p:sp>
            </mc:Choice>
            <mc:Fallback xmlns="">
              <p:sp>
                <p:nvSpPr>
                  <p:cNvPr id="9" name="TextBox 1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>
                    <p:custDataLst>
                      <p:tags r:id="rId13"/>
                    </p:custDataLst>
                  </p:nvPr>
                </p:nvSpPr>
                <p:spPr>
                  <a:xfrm>
                    <a:off x="10385" y="3783"/>
                    <a:ext cx="8551" cy="1104"/>
                  </a:xfrm>
                  <a:prstGeom prst="rect">
                    <a:avLst/>
                  </a:prstGeom>
                  <a:blipFill rotWithShape="1">
                    <a:blip r:embed="rId14"/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0" name="Arrow: Left-Right 9"/>
              <p:cNvSpPr/>
              <p:nvPr/>
            </p:nvSpPr>
            <p:spPr>
              <a:xfrm>
                <a:off x="8839" y="4099"/>
                <a:ext cx="1247" cy="478"/>
              </a:xfrm>
              <a:prstGeom prst="leftRightArrow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1" name="TextBox 39"/>
            <p:cNvSpPr txBox="1"/>
            <p:nvPr/>
          </p:nvSpPr>
          <p:spPr>
            <a:xfrm>
              <a:off x="1754" y="1778"/>
              <a:ext cx="15692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u="sng" dirty="0">
                  <a:latin typeface="Helvetica" charset="0"/>
                  <a:cs typeface="Helvetica" charset="0"/>
                  <a:sym typeface="+mn-ea"/>
                </a:rPr>
                <a:t>Theorem</a:t>
              </a:r>
              <a:r>
                <a:rPr lang="en-US" sz="2000" b="1" dirty="0">
                  <a:latin typeface="Helvetica" charset="0"/>
                  <a:cs typeface="Helvetica" charset="0"/>
                  <a:sym typeface="+mn-ea"/>
                </a:rPr>
                <a:t> </a:t>
              </a:r>
              <a:r>
                <a:rPr lang="en-US" sz="2000" dirty="0">
                  <a:latin typeface="Helvetica" charset="0"/>
                  <a:cs typeface="Helvetica" charset="0"/>
                  <a:sym typeface="+mn-ea"/>
                </a:rPr>
                <a:t>[</a:t>
              </a:r>
              <a:r>
                <a:rPr lang="en-US" sz="2000" dirty="0">
                  <a:solidFill>
                    <a:schemeClr val="accent1"/>
                  </a:solidFill>
                  <a:latin typeface="Helvetica" charset="0"/>
                  <a:cs typeface="Helvetica" charset="0"/>
                  <a:sym typeface="+mn-ea"/>
                </a:rPr>
                <a:t>Liu-Pass’21, ABKvanMR’02</a:t>
              </a:r>
              <a:r>
                <a:rPr lang="en-US" sz="2000" dirty="0">
                  <a:latin typeface="Helvetica" charset="0"/>
                  <a:cs typeface="Helvetica" charset="0"/>
                  <a:sym typeface="+mn-ea"/>
                </a:rPr>
                <a:t>]:</a:t>
              </a:r>
              <a:endParaRPr lang="en-US" sz="2000" b="1" dirty="0">
                <a:solidFill>
                  <a:schemeClr val="tx1"/>
                </a:solidFill>
                <a:latin typeface="Helvetica" charset="0"/>
                <a:cs typeface="Helvetica" charset="0"/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8"/>
          <p:cNvSpPr/>
          <p:nvPr/>
        </p:nvSpPr>
        <p:spPr>
          <a:xfrm>
            <a:off x="708562" y="406875"/>
            <a:ext cx="10764716" cy="44513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GB" sz="2300" dirty="0">
                <a:latin typeface="Helvetica" charset="0"/>
                <a:cs typeface="Helvetica" charset="0"/>
                <a:sym typeface="+mn-ea"/>
              </a:rPr>
              <a:t>One-Way Functions and Average-Case Hardness of Kt</a:t>
            </a:r>
            <a:endParaRPr lang="en-US" altLang="en-GB" sz="2300" dirty="0">
              <a:latin typeface="Helvetica" charset="0"/>
              <a:cs typeface="Helvetica" charset="0"/>
            </a:endParaRPr>
          </a:p>
        </p:txBody>
      </p:sp>
      <p:sp>
        <p:nvSpPr>
          <p:cNvPr id="3" name="Arrow: Left-Right 9"/>
          <p:cNvSpPr/>
          <p:nvPr/>
        </p:nvSpPr>
        <p:spPr>
          <a:xfrm rot="5400000">
            <a:off x="8212455" y="3806825"/>
            <a:ext cx="762635" cy="303530"/>
          </a:xfrm>
          <a:prstGeom prst="left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39"/>
          <p:cNvSpPr txBox="1"/>
          <p:nvPr/>
        </p:nvSpPr>
        <p:spPr>
          <a:xfrm>
            <a:off x="946785" y="1770380"/>
            <a:ext cx="996378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latin typeface="Helvetica" charset="0"/>
                <a:cs typeface="Helvetica" charset="0"/>
                <a:sym typeface="+mn-ea"/>
              </a:rPr>
              <a:t>Corollary</a:t>
            </a:r>
            <a:r>
              <a:rPr lang="en-US" sz="2000" b="1" dirty="0">
                <a:latin typeface="Helvetica" charset="0"/>
                <a:cs typeface="Helvetica" charset="0"/>
                <a:sym typeface="+mn-ea"/>
              </a:rPr>
              <a:t> </a:t>
            </a:r>
            <a:r>
              <a:rPr lang="en-US" sz="2000" dirty="0">
                <a:latin typeface="Helvetica" charset="0"/>
                <a:cs typeface="Helvetica" charset="0"/>
                <a:sym typeface="+mn-ea"/>
              </a:rPr>
              <a:t>[</a:t>
            </a:r>
            <a:r>
              <a:rPr lang="en-US" sz="2000" dirty="0">
                <a:solidFill>
                  <a:schemeClr val="accent1"/>
                </a:solidFill>
                <a:latin typeface="Helvetica" charset="0"/>
                <a:cs typeface="Helvetica" charset="0"/>
                <a:sym typeface="+mn-ea"/>
              </a:rPr>
              <a:t>Liu-Pass’21</a:t>
            </a:r>
            <a:r>
              <a:rPr lang="en-US" sz="2000" dirty="0">
                <a:latin typeface="Helvetica" charset="0"/>
                <a:cs typeface="Helvetica" charset="0"/>
                <a:sym typeface="+mn-ea"/>
              </a:rPr>
              <a:t>]:</a:t>
            </a:r>
            <a:endParaRPr lang="en-US" sz="2000" b="1" dirty="0">
              <a:solidFill>
                <a:schemeClr val="tx1"/>
              </a:solidFill>
              <a:latin typeface="Helvetica" charset="0"/>
              <a:cs typeface="Helvetica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17"/>
              <p:cNvSpPr txBox="1"/>
              <p:nvPr>
                <p:custDataLst>
                  <p:tags r:id="rId1"/>
                </p:custDataLst>
              </p:nvPr>
            </p:nvSpPr>
            <p:spPr>
              <a:xfrm>
                <a:off x="5872480" y="2730500"/>
                <a:ext cx="5230368" cy="251714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Kt</m:t>
                    </m:r>
                  </m:oMath>
                </a14:m>
                <a:r>
                  <a:rPr lang="en-US" altLang="en-GB" sz="2000" dirty="0">
                    <a:latin typeface="Helvetica" charset="0"/>
                    <a:cs typeface="Helvetica" charset="0"/>
                    <a:sym typeface="+mn-ea"/>
                  </a:rPr>
                  <a:t> is hard to compute </a:t>
                </a:r>
                <a:r>
                  <a:rPr lang="en-US" altLang="en-GB" sz="2000" dirty="0">
                    <a:solidFill>
                      <a:schemeClr val="tx1"/>
                    </a:solidFill>
                    <a:latin typeface="Helvetica" charset="0"/>
                    <a:cs typeface="Helvetica" charset="0"/>
                    <a:sym typeface="+mn-ea"/>
                  </a:rPr>
                  <a:t>on average with</a:t>
                </a:r>
                <a:r>
                  <a:rPr lang="en-US" altLang="en-GB" sz="2000" dirty="0">
                    <a:solidFill>
                      <a:srgbClr val="C00000"/>
                    </a:solidFill>
                    <a:latin typeface="Helvetica" charset="0"/>
                    <a:cs typeface="Helvetica" charset="0"/>
                    <a:sym typeface="+mn-ea"/>
                  </a:rPr>
                  <a:t> </a:t>
                </a:r>
                <a:r>
                  <a:rPr lang="en-US" altLang="en-GB" sz="2000" dirty="0">
                    <a:solidFill>
                      <a:schemeClr val="accent2"/>
                    </a:solidFill>
                    <a:latin typeface="Helvetica" charset="0"/>
                    <a:cs typeface="Helvetica" charset="0"/>
                    <a:sym typeface="+mn-ea"/>
                  </a:rPr>
                  <a:t>two-sided error</a:t>
                </a:r>
                <a:r>
                  <a:rPr lang="en-US" altLang="en-GB" sz="2000" dirty="0">
                    <a:latin typeface="Helvetica" charset="0"/>
                    <a:cs typeface="Helvetica" charset="0"/>
                    <a:sym typeface="+mn-ea"/>
                  </a:rPr>
                  <a:t> over the uniform distribution.</a:t>
                </a:r>
              </a:p>
              <a:p>
                <a:pPr algn="ctr"/>
                <a:endParaRPr lang="en-US" altLang="en-GB" sz="2000" dirty="0">
                  <a:solidFill>
                    <a:schemeClr val="tx1"/>
                  </a:solidFill>
                  <a:latin typeface="Helvetica" charset="0"/>
                  <a:cs typeface="Helvetica" charset="0"/>
                </a:endParaRPr>
              </a:p>
              <a:p>
                <a:pPr algn="ctr"/>
                <a:endParaRPr lang="en-US" altLang="en-GB" sz="2000" dirty="0">
                  <a:solidFill>
                    <a:schemeClr val="tx1"/>
                  </a:solidFill>
                  <a:latin typeface="Helvetica" charset="0"/>
                  <a:cs typeface="Helvetica" charset="0"/>
                </a:endParaRPr>
              </a:p>
              <a:p>
                <a:pPr algn="ctr"/>
                <a:endParaRPr lang="en-US" altLang="en-GB" sz="2000" dirty="0">
                  <a:solidFill>
                    <a:schemeClr val="tx1"/>
                  </a:solidFill>
                  <a:latin typeface="Helvetica" charset="0"/>
                  <a:cs typeface="Helvetica" charset="0"/>
                </a:endParaRPr>
              </a:p>
              <a:p>
                <a:pPr algn="ctr"/>
                <a:endParaRPr lang="en-US" altLang="en-GB" sz="2000" dirty="0">
                  <a:solidFill>
                    <a:schemeClr val="tx1"/>
                  </a:solidFill>
                  <a:latin typeface="Helvetica" charset="0"/>
                  <a:cs typeface="Helvetica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Kt</m:t>
                    </m:r>
                  </m:oMath>
                </a14:m>
                <a:r>
                  <a:rPr lang="en-US" altLang="en-GB" sz="2000" dirty="0">
                    <a:latin typeface="Helvetica" charset="0"/>
                    <a:cs typeface="Helvetica" charset="0"/>
                    <a:sym typeface="+mn-ea"/>
                  </a:rPr>
                  <a:t> is hard to compute on average with</a:t>
                </a:r>
                <a:r>
                  <a:rPr lang="en-US" altLang="en-GB" sz="2000" dirty="0">
                    <a:solidFill>
                      <a:schemeClr val="accent6"/>
                    </a:solidFill>
                    <a:latin typeface="Helvetica" charset="0"/>
                    <a:cs typeface="Helvetica" charset="0"/>
                    <a:sym typeface="+mn-ea"/>
                  </a:rPr>
                  <a:t> </a:t>
                </a:r>
                <a:r>
                  <a:rPr lang="en-US" altLang="en-GB" sz="2000" dirty="0">
                    <a:solidFill>
                      <a:srgbClr val="7030A0"/>
                    </a:solidFill>
                    <a:latin typeface="Helvetica" charset="0"/>
                    <a:cs typeface="Helvetica" charset="0"/>
                    <a:sym typeface="+mn-ea"/>
                  </a:rPr>
                  <a:t>zero error</a:t>
                </a:r>
                <a:r>
                  <a:rPr lang="en-US" altLang="en-GB" sz="2000" dirty="0">
                    <a:latin typeface="Helvetica" charset="0"/>
                    <a:cs typeface="Helvetica" charset="0"/>
                    <a:sym typeface="+mn-ea"/>
                  </a:rPr>
                  <a:t> over the uniform distribution.</a:t>
                </a:r>
                <a:endParaRPr lang="en-US" altLang="en-GB" sz="2000" dirty="0">
                  <a:solidFill>
                    <a:schemeClr val="tx1"/>
                  </a:solidFill>
                  <a:latin typeface="Helvetica" charset="0"/>
                  <a:cs typeface="Helvetica" charset="0"/>
                </a:endParaRPr>
              </a:p>
              <a:p>
                <a:pPr algn="ctr"/>
                <a:endParaRPr lang="en-US" altLang="en-GB" sz="2000" dirty="0">
                  <a:solidFill>
                    <a:schemeClr val="tx1"/>
                  </a:solidFill>
                  <a:latin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5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"/>
                </p:custDataLst>
              </p:nvPr>
            </p:nvSpPr>
            <p:spPr>
              <a:xfrm>
                <a:off x="5872480" y="2730500"/>
                <a:ext cx="5230368" cy="2517140"/>
              </a:xfrm>
              <a:prstGeom prst="rect">
                <a:avLst/>
              </a:prstGeom>
              <a:blipFill rotWithShape="1">
                <a:blip r:embed="rId6"/>
                <a:stretch>
                  <a:fillRect l="-97" t="-202" r="-87" b="-1079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Arrow: Left-Right 9"/>
          <p:cNvSpPr/>
          <p:nvPr/>
        </p:nvSpPr>
        <p:spPr>
          <a:xfrm>
            <a:off x="4927600" y="3766185"/>
            <a:ext cx="762635" cy="303530"/>
          </a:xfrm>
          <a:prstGeom prst="left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6" name="Group 15"/>
          <p:cNvGrpSpPr/>
          <p:nvPr/>
        </p:nvGrpSpPr>
        <p:grpSpPr>
          <a:xfrm>
            <a:off x="1189990" y="2729865"/>
            <a:ext cx="3554730" cy="2517775"/>
            <a:chOff x="1874" y="4299"/>
            <a:chExt cx="5598" cy="396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17"/>
                <p:cNvSpPr txBox="1"/>
                <p:nvPr>
                  <p:custDataLst>
                    <p:tags r:id="rId2"/>
                  </p:custDataLst>
                </p:nvPr>
              </p:nvSpPr>
              <p:spPr>
                <a:xfrm>
                  <a:off x="1874" y="4299"/>
                  <a:ext cx="5598" cy="3965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no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indent="0" algn="ctr">
                    <a:buClr>
                      <a:srgbClr val="000000"/>
                    </a:buClr>
                    <a:buNone/>
                  </a:pPr>
                  <a14:m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  <a:sym typeface="+mn-ea"/>
                        </a:rPr>
                        <m:t>∃</m:t>
                      </m:r>
                    </m:oMath>
                  </a14:m>
                  <a:r>
                    <a:rPr lang="en-US" sz="2000">
                      <a:latin typeface="Helvetica" charset="0"/>
                      <a:cs typeface="Helvetica" charset="0"/>
                      <a:sym typeface="+mn-ea"/>
                    </a:rPr>
                    <a:t> </a:t>
                  </a:r>
                  <a:r>
                    <a:rPr lang="en-US" sz="2000" dirty="0" err="1">
                      <a:latin typeface="Helvetica" charset="0"/>
                      <a:cs typeface="Helvetica" charset="0"/>
                      <a:sym typeface="+mn-ea"/>
                    </a:rPr>
                    <a:t>(i.o.) one-way functions</a:t>
                  </a:r>
                  <a:endParaRPr lang="en-US" sz="2000" dirty="0" err="1">
                    <a:solidFill>
                      <a:schemeClr val="tx1"/>
                    </a:solidFill>
                    <a:latin typeface="Helvetica" charset="0"/>
                    <a:cs typeface="Helvetica" charset="0"/>
                    <a:sym typeface="+mn-ea"/>
                  </a:endParaRPr>
                </a:p>
                <a:p>
                  <a:pPr indent="0" algn="ctr">
                    <a:buClr>
                      <a:srgbClr val="000000"/>
                    </a:buClr>
                    <a:buNone/>
                  </a:pPr>
                  <a:endParaRPr lang="en-US" altLang="en-GB" sz="2000" dirty="0" err="1">
                    <a:solidFill>
                      <a:schemeClr val="tx1"/>
                    </a:solidFill>
                    <a:latin typeface="Helvetica" charset="0"/>
                    <a:cs typeface="Helvetica" charset="0"/>
                    <a:sym typeface="+mn-ea"/>
                  </a:endParaRPr>
                </a:p>
                <a:p>
                  <a:pPr indent="0" algn="ctr">
                    <a:buClr>
                      <a:srgbClr val="000000"/>
                    </a:buClr>
                    <a:buNone/>
                  </a:pPr>
                  <a:endParaRPr lang="en-US" altLang="en-GB" sz="2000" dirty="0" err="1">
                    <a:solidFill>
                      <a:schemeClr val="tx1"/>
                    </a:solidFill>
                    <a:latin typeface="Helvetica" charset="0"/>
                    <a:cs typeface="Helvetica" charset="0"/>
                    <a:sym typeface="+mn-ea"/>
                  </a:endParaRPr>
                </a:p>
                <a:p>
                  <a:pPr indent="0" algn="ctr">
                    <a:buClr>
                      <a:srgbClr val="000000"/>
                    </a:buClr>
                    <a:buNone/>
                  </a:pPr>
                  <a:endParaRPr lang="en-US" altLang="en-GB" sz="2000" dirty="0" err="1">
                    <a:solidFill>
                      <a:schemeClr val="tx1"/>
                    </a:solidFill>
                    <a:latin typeface="Helvetica" charset="0"/>
                    <a:cs typeface="Helvetica" charset="0"/>
                    <a:sym typeface="+mn-ea"/>
                  </a:endParaRPr>
                </a:p>
                <a:p>
                  <a:pPr indent="0" algn="ctr">
                    <a:buClr>
                      <a:srgbClr val="000000"/>
                    </a:buClr>
                    <a:buNone/>
                  </a:pPr>
                  <a:endParaRPr lang="en-US" altLang="en-GB" sz="2000" dirty="0" err="1">
                    <a:solidFill>
                      <a:schemeClr val="tx1"/>
                    </a:solidFill>
                    <a:latin typeface="Helvetica" charset="0"/>
                    <a:cs typeface="Helvetica" charset="0"/>
                    <a:sym typeface="+mn-ea"/>
                  </a:endParaRPr>
                </a:p>
                <a:p>
                  <a:pPr indent="0" algn="ctr">
                    <a:buClr>
                      <a:srgbClr val="000000"/>
                    </a:buClr>
                    <a:buNone/>
                  </a:pPr>
                  <a:endParaRPr lang="en-US" altLang="en-GB" sz="2000" dirty="0" err="1">
                    <a:solidFill>
                      <a:schemeClr val="tx1"/>
                    </a:solidFill>
                    <a:latin typeface="Helvetica" charset="0"/>
                    <a:cs typeface="Helvetica" charset="0"/>
                    <a:sym typeface="+mn-ea"/>
                  </a:endParaRPr>
                </a:p>
                <a:p>
                  <a:pPr indent="0" algn="ctr">
                    <a:buClr>
                      <a:srgbClr val="000000"/>
                    </a:buClr>
                    <a:buNone/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2000" b="1" dirty="0"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  <a:sym typeface="+mn-ea"/>
                          </a:rPr>
                          <m:t>𝐄𝐗𝐏</m:t>
                        </m:r>
                        <m:r>
                          <a:rPr lang="en-US" sz="2000" b="1" i="1" dirty="0" err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≠</m:t>
                        </m:r>
                        <m:r>
                          <a:rPr lang="en-US" sz="2000" b="1" dirty="0"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  <a:sym typeface="+mn-ea"/>
                          </a:rPr>
                          <m:t>𝐁𝐏𝐏</m:t>
                        </m:r>
                      </m:oMath>
                    </m:oMathPara>
                  </a14:m>
                  <a:endParaRPr lang="en-US" altLang="en-GB" sz="2000" dirty="0" err="1">
                    <a:solidFill>
                      <a:schemeClr val="tx1"/>
                    </a:solidFill>
                    <a:latin typeface="Helvetica" charset="0"/>
                    <a:cs typeface="Helvetica" charset="0"/>
                    <a:sym typeface="+mn-ea"/>
                  </a:endParaRPr>
                </a:p>
                <a:p>
                  <a:pPr indent="0" algn="ctr">
                    <a:buClr>
                      <a:srgbClr val="000000"/>
                    </a:buClr>
                    <a:buNone/>
                  </a:pPr>
                  <a:endParaRPr lang="en-US" altLang="en-GB" sz="2000" dirty="0" err="1">
                    <a:solidFill>
                      <a:schemeClr val="tx1"/>
                    </a:solidFill>
                    <a:latin typeface="Helvetica" charset="0"/>
                    <a:cs typeface="Helvetica" charset="0"/>
                    <a:sym typeface="+mn-ea"/>
                  </a:endParaRPr>
                </a:p>
              </p:txBody>
            </p:sp>
          </mc:Choice>
          <mc:Fallback xmlns="">
            <p:sp>
              <p:nvSpPr>
                <p:cNvPr id="21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7"/>
                  </p:custDataLst>
                </p:nvPr>
              </p:nvSpPr>
              <p:spPr>
                <a:xfrm>
                  <a:off x="1874" y="4299"/>
                  <a:ext cx="5598" cy="3965"/>
                </a:xfrm>
                <a:prstGeom prst="rect">
                  <a:avLst/>
                </a:prstGeom>
                <a:blipFill rotWithShape="1">
                  <a:blip r:embed="rId8"/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Arrow: Left-Right 9"/>
            <p:cNvSpPr/>
            <p:nvPr/>
          </p:nvSpPr>
          <p:spPr>
            <a:xfrm rot="5400000">
              <a:off x="4073" y="5925"/>
              <a:ext cx="1201" cy="478"/>
            </a:xfrm>
            <a:prstGeom prst="leftRightArrow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8"/>
          <p:cNvSpPr/>
          <p:nvPr/>
        </p:nvSpPr>
        <p:spPr>
          <a:xfrm>
            <a:off x="708562" y="406875"/>
            <a:ext cx="10764716" cy="44513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GB" sz="2300" dirty="0">
                <a:latin typeface="Helvetica" charset="0"/>
                <a:cs typeface="Helvetica" charset="0"/>
              </a:rPr>
              <a:t>One-Way Functions and Average-Case Hardness of Kt</a:t>
            </a:r>
          </a:p>
        </p:txBody>
      </p:sp>
      <p:sp>
        <p:nvSpPr>
          <p:cNvPr id="3" name="Arrow: Left-Right 9"/>
          <p:cNvSpPr/>
          <p:nvPr/>
        </p:nvSpPr>
        <p:spPr>
          <a:xfrm rot="5400000">
            <a:off x="8212455" y="3806825"/>
            <a:ext cx="762635" cy="303530"/>
          </a:xfrm>
          <a:prstGeom prst="left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39"/>
          <p:cNvSpPr txBox="1"/>
          <p:nvPr/>
        </p:nvSpPr>
        <p:spPr>
          <a:xfrm>
            <a:off x="946785" y="1770380"/>
            <a:ext cx="996378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latin typeface="Helvetica" charset="0"/>
                <a:cs typeface="Helvetica" charset="0"/>
                <a:sym typeface="+mn-ea"/>
              </a:rPr>
              <a:t>Corollary</a:t>
            </a:r>
            <a:r>
              <a:rPr lang="en-US" sz="2000" b="1" dirty="0">
                <a:latin typeface="Helvetica" charset="0"/>
                <a:cs typeface="Helvetica" charset="0"/>
                <a:sym typeface="+mn-ea"/>
              </a:rPr>
              <a:t> </a:t>
            </a:r>
            <a:r>
              <a:rPr lang="en-US" sz="2000" dirty="0">
                <a:latin typeface="Helvetica" charset="0"/>
                <a:cs typeface="Helvetica" charset="0"/>
                <a:sym typeface="+mn-ea"/>
              </a:rPr>
              <a:t>[</a:t>
            </a:r>
            <a:r>
              <a:rPr lang="en-US" sz="2000" dirty="0">
                <a:solidFill>
                  <a:schemeClr val="accent1"/>
                </a:solidFill>
                <a:latin typeface="Helvetica" charset="0"/>
                <a:cs typeface="Helvetica" charset="0"/>
                <a:sym typeface="+mn-ea"/>
              </a:rPr>
              <a:t>Liu-Pass’21</a:t>
            </a:r>
            <a:r>
              <a:rPr lang="en-US" sz="2000" dirty="0">
                <a:latin typeface="Helvetica" charset="0"/>
                <a:cs typeface="Helvetica" charset="0"/>
                <a:sym typeface="+mn-ea"/>
              </a:rPr>
              <a:t>]:</a:t>
            </a:r>
            <a:endParaRPr lang="en-US" sz="2000" b="1" dirty="0">
              <a:solidFill>
                <a:schemeClr val="tx1"/>
              </a:solidFill>
              <a:latin typeface="Helvetica" charset="0"/>
              <a:cs typeface="Helvetica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17"/>
              <p:cNvSpPr txBox="1"/>
              <p:nvPr>
                <p:custDataLst>
                  <p:tags r:id="rId1"/>
                </p:custDataLst>
              </p:nvPr>
            </p:nvSpPr>
            <p:spPr>
              <a:xfrm>
                <a:off x="5872480" y="2730500"/>
                <a:ext cx="5230368" cy="251714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Kt</m:t>
                    </m:r>
                  </m:oMath>
                </a14:m>
                <a:r>
                  <a:rPr lang="en-US" altLang="en-GB" sz="2000" dirty="0">
                    <a:latin typeface="Helvetica" charset="0"/>
                    <a:cs typeface="Helvetica" charset="0"/>
                    <a:sym typeface="+mn-ea"/>
                  </a:rPr>
                  <a:t> is hard to compute </a:t>
                </a:r>
                <a:r>
                  <a:rPr lang="en-US" altLang="en-GB" sz="2000" dirty="0">
                    <a:solidFill>
                      <a:schemeClr val="tx1"/>
                    </a:solidFill>
                    <a:latin typeface="Helvetica" charset="0"/>
                    <a:cs typeface="Helvetica" charset="0"/>
                    <a:sym typeface="+mn-ea"/>
                  </a:rPr>
                  <a:t>on average with</a:t>
                </a:r>
                <a:r>
                  <a:rPr lang="en-US" altLang="en-GB" sz="2000" dirty="0">
                    <a:solidFill>
                      <a:srgbClr val="C00000"/>
                    </a:solidFill>
                    <a:latin typeface="Helvetica" charset="0"/>
                    <a:cs typeface="Helvetica" charset="0"/>
                    <a:sym typeface="+mn-ea"/>
                  </a:rPr>
                  <a:t> </a:t>
                </a:r>
                <a:r>
                  <a:rPr lang="en-US" altLang="en-GB" sz="2000" dirty="0">
                    <a:solidFill>
                      <a:schemeClr val="accent2"/>
                    </a:solidFill>
                    <a:latin typeface="Helvetica" charset="0"/>
                    <a:cs typeface="Helvetica" charset="0"/>
                    <a:sym typeface="+mn-ea"/>
                  </a:rPr>
                  <a:t>two-sided error</a:t>
                </a:r>
                <a:r>
                  <a:rPr lang="en-US" altLang="en-GB" sz="2000" dirty="0">
                    <a:latin typeface="Helvetica" charset="0"/>
                    <a:cs typeface="Helvetica" charset="0"/>
                    <a:sym typeface="+mn-ea"/>
                  </a:rPr>
                  <a:t> over the uniform distribution.</a:t>
                </a:r>
              </a:p>
              <a:p>
                <a:pPr algn="ctr"/>
                <a:endParaRPr lang="en-US" altLang="en-GB" sz="2000" dirty="0">
                  <a:solidFill>
                    <a:schemeClr val="tx1"/>
                  </a:solidFill>
                  <a:latin typeface="Helvetica" charset="0"/>
                  <a:cs typeface="Helvetica" charset="0"/>
                </a:endParaRPr>
              </a:p>
              <a:p>
                <a:pPr algn="ctr"/>
                <a:endParaRPr lang="en-US" altLang="en-GB" sz="2000" dirty="0">
                  <a:solidFill>
                    <a:schemeClr val="tx1"/>
                  </a:solidFill>
                  <a:latin typeface="Helvetica" charset="0"/>
                  <a:cs typeface="Helvetica" charset="0"/>
                </a:endParaRPr>
              </a:p>
              <a:p>
                <a:pPr algn="ctr"/>
                <a:endParaRPr lang="en-US" altLang="en-GB" sz="2000" dirty="0">
                  <a:solidFill>
                    <a:schemeClr val="tx1"/>
                  </a:solidFill>
                  <a:latin typeface="Helvetica" charset="0"/>
                  <a:cs typeface="Helvetica" charset="0"/>
                </a:endParaRPr>
              </a:p>
              <a:p>
                <a:pPr algn="ctr"/>
                <a:endParaRPr lang="en-US" altLang="en-GB" sz="2000" dirty="0">
                  <a:solidFill>
                    <a:schemeClr val="tx1"/>
                  </a:solidFill>
                  <a:latin typeface="Helvetica" charset="0"/>
                  <a:cs typeface="Helvetica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Kt</m:t>
                    </m:r>
                  </m:oMath>
                </a14:m>
                <a:r>
                  <a:rPr lang="en-US" altLang="en-GB" sz="2000" dirty="0">
                    <a:latin typeface="Helvetica" charset="0"/>
                    <a:cs typeface="Helvetica" charset="0"/>
                    <a:sym typeface="+mn-ea"/>
                  </a:rPr>
                  <a:t> is hard to compute on average with</a:t>
                </a:r>
                <a:r>
                  <a:rPr lang="en-US" altLang="en-GB" sz="2000" dirty="0">
                    <a:solidFill>
                      <a:schemeClr val="accent6"/>
                    </a:solidFill>
                    <a:latin typeface="Helvetica" charset="0"/>
                    <a:cs typeface="Helvetica" charset="0"/>
                    <a:sym typeface="+mn-ea"/>
                  </a:rPr>
                  <a:t> </a:t>
                </a:r>
                <a:r>
                  <a:rPr lang="en-US" altLang="en-GB" sz="2000" dirty="0">
                    <a:solidFill>
                      <a:srgbClr val="7030A0"/>
                    </a:solidFill>
                    <a:latin typeface="Helvetica" charset="0"/>
                    <a:cs typeface="Helvetica" charset="0"/>
                    <a:sym typeface="+mn-ea"/>
                  </a:rPr>
                  <a:t>zero error</a:t>
                </a:r>
                <a:r>
                  <a:rPr lang="en-US" altLang="en-GB" sz="2000" dirty="0">
                    <a:latin typeface="Helvetica" charset="0"/>
                    <a:cs typeface="Helvetica" charset="0"/>
                    <a:sym typeface="+mn-ea"/>
                  </a:rPr>
                  <a:t> over the uniform distribution.</a:t>
                </a:r>
                <a:endParaRPr lang="en-US" altLang="en-GB" sz="2000" dirty="0">
                  <a:solidFill>
                    <a:schemeClr val="tx1"/>
                  </a:solidFill>
                  <a:latin typeface="Helvetica" charset="0"/>
                  <a:cs typeface="Helvetica" charset="0"/>
                </a:endParaRPr>
              </a:p>
              <a:p>
                <a:pPr algn="ctr"/>
                <a:endParaRPr lang="en-US" altLang="en-GB" sz="2000" dirty="0">
                  <a:solidFill>
                    <a:schemeClr val="tx1"/>
                  </a:solidFill>
                  <a:latin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5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"/>
                </p:custDataLst>
              </p:nvPr>
            </p:nvSpPr>
            <p:spPr>
              <a:xfrm>
                <a:off x="5872480" y="2730500"/>
                <a:ext cx="5230368" cy="2517140"/>
              </a:xfrm>
              <a:prstGeom prst="rect">
                <a:avLst/>
              </a:prstGeom>
              <a:blipFill rotWithShape="1">
                <a:blip r:embed="rId6"/>
                <a:stretch>
                  <a:fillRect l="-97" t="-202" r="-87" b="-1079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Arrow: Left-Right 9"/>
          <p:cNvSpPr/>
          <p:nvPr/>
        </p:nvSpPr>
        <p:spPr>
          <a:xfrm>
            <a:off x="4927600" y="3766185"/>
            <a:ext cx="762635" cy="303530"/>
          </a:xfrm>
          <a:prstGeom prst="left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6" name="Group 15"/>
          <p:cNvGrpSpPr/>
          <p:nvPr/>
        </p:nvGrpSpPr>
        <p:grpSpPr>
          <a:xfrm>
            <a:off x="1189990" y="2729865"/>
            <a:ext cx="3554730" cy="2517775"/>
            <a:chOff x="1874" y="4299"/>
            <a:chExt cx="5598" cy="396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17"/>
                <p:cNvSpPr txBox="1"/>
                <p:nvPr>
                  <p:custDataLst>
                    <p:tags r:id="rId2"/>
                  </p:custDataLst>
                </p:nvPr>
              </p:nvSpPr>
              <p:spPr>
                <a:xfrm>
                  <a:off x="1874" y="4299"/>
                  <a:ext cx="5598" cy="3965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no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indent="0" algn="ctr">
                    <a:buClr>
                      <a:srgbClr val="000000"/>
                    </a:buClr>
                    <a:buNone/>
                  </a:pPr>
                  <a14:m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  <a:sym typeface="+mn-ea"/>
                        </a:rPr>
                        <m:t>∃</m:t>
                      </m:r>
                    </m:oMath>
                  </a14:m>
                  <a:r>
                    <a:rPr lang="en-US" sz="2000">
                      <a:latin typeface="Helvetica" charset="0"/>
                      <a:cs typeface="Helvetica" charset="0"/>
                      <a:sym typeface="+mn-ea"/>
                    </a:rPr>
                    <a:t> </a:t>
                  </a:r>
                  <a:r>
                    <a:rPr lang="en-US" sz="2000" dirty="0" err="1">
                      <a:latin typeface="Helvetica" charset="0"/>
                      <a:cs typeface="Helvetica" charset="0"/>
                      <a:sym typeface="+mn-ea"/>
                    </a:rPr>
                    <a:t>(i.o.) one-way functions</a:t>
                  </a:r>
                  <a:endParaRPr lang="en-US" altLang="en-GB" sz="2000" dirty="0" err="1">
                    <a:solidFill>
                      <a:schemeClr val="tx1"/>
                    </a:solidFill>
                    <a:latin typeface="Helvetica" charset="0"/>
                    <a:cs typeface="Helvetica" charset="0"/>
                    <a:sym typeface="+mn-ea"/>
                  </a:endParaRPr>
                </a:p>
                <a:p>
                  <a:pPr indent="0" algn="ctr">
                    <a:buClr>
                      <a:srgbClr val="000000"/>
                    </a:buClr>
                    <a:buNone/>
                  </a:pPr>
                  <a:endParaRPr lang="en-US" altLang="en-GB" sz="2000" dirty="0" err="1">
                    <a:solidFill>
                      <a:schemeClr val="tx1"/>
                    </a:solidFill>
                    <a:latin typeface="Helvetica" charset="0"/>
                    <a:cs typeface="Helvetica" charset="0"/>
                    <a:sym typeface="+mn-ea"/>
                  </a:endParaRPr>
                </a:p>
                <a:p>
                  <a:pPr indent="0" algn="ctr">
                    <a:buClr>
                      <a:srgbClr val="000000"/>
                    </a:buClr>
                    <a:buNone/>
                  </a:pPr>
                  <a:endParaRPr lang="en-US" altLang="en-GB" sz="2000" dirty="0" err="1">
                    <a:solidFill>
                      <a:schemeClr val="tx1"/>
                    </a:solidFill>
                    <a:latin typeface="Helvetica" charset="0"/>
                    <a:cs typeface="Helvetica" charset="0"/>
                    <a:sym typeface="+mn-ea"/>
                  </a:endParaRPr>
                </a:p>
                <a:p>
                  <a:pPr indent="0" algn="ctr">
                    <a:buClr>
                      <a:srgbClr val="000000"/>
                    </a:buClr>
                    <a:buNone/>
                  </a:pPr>
                  <a:endParaRPr lang="en-US" altLang="en-GB" sz="2000" dirty="0" err="1">
                    <a:solidFill>
                      <a:schemeClr val="tx1"/>
                    </a:solidFill>
                    <a:latin typeface="Helvetica" charset="0"/>
                    <a:cs typeface="Helvetica" charset="0"/>
                    <a:sym typeface="+mn-ea"/>
                  </a:endParaRPr>
                </a:p>
                <a:p>
                  <a:pPr indent="0" algn="ctr">
                    <a:buClr>
                      <a:srgbClr val="000000"/>
                    </a:buClr>
                    <a:buNone/>
                  </a:pPr>
                  <a:endParaRPr lang="en-US" altLang="en-GB" sz="2000" dirty="0" err="1">
                    <a:solidFill>
                      <a:schemeClr val="tx1"/>
                    </a:solidFill>
                    <a:latin typeface="Helvetica" charset="0"/>
                    <a:cs typeface="Helvetica" charset="0"/>
                    <a:sym typeface="+mn-ea"/>
                  </a:endParaRPr>
                </a:p>
                <a:p>
                  <a:pPr indent="0" algn="ctr">
                    <a:buClr>
                      <a:srgbClr val="000000"/>
                    </a:buClr>
                    <a:buNone/>
                  </a:pPr>
                  <a:endParaRPr lang="en-US" altLang="en-GB" sz="2000" dirty="0" err="1">
                    <a:solidFill>
                      <a:schemeClr val="tx1"/>
                    </a:solidFill>
                    <a:latin typeface="Helvetica" charset="0"/>
                    <a:cs typeface="Helvetica" charset="0"/>
                    <a:sym typeface="+mn-ea"/>
                  </a:endParaRPr>
                </a:p>
                <a:p>
                  <a:pPr indent="0" algn="ctr">
                    <a:buClr>
                      <a:srgbClr val="000000"/>
                    </a:buClr>
                    <a:buNone/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2000" b="1" dirty="0"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  <a:sym typeface="+mn-ea"/>
                          </a:rPr>
                          <m:t>𝐄𝐗𝐏</m:t>
                        </m:r>
                        <m:r>
                          <a:rPr lang="en-US" sz="2000" b="1" i="1" dirty="0" err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≠</m:t>
                        </m:r>
                        <m:r>
                          <a:rPr lang="en-US" sz="2000" b="1" dirty="0"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  <a:sym typeface="+mn-ea"/>
                          </a:rPr>
                          <m:t>𝐁𝐏𝐏</m:t>
                        </m:r>
                      </m:oMath>
                    </m:oMathPara>
                  </a14:m>
                  <a:endParaRPr lang="en-US" altLang="en-GB" sz="2000" dirty="0" err="1">
                    <a:solidFill>
                      <a:schemeClr val="tx1"/>
                    </a:solidFill>
                    <a:latin typeface="Helvetica" charset="0"/>
                    <a:cs typeface="Helvetica" charset="0"/>
                    <a:sym typeface="+mn-ea"/>
                  </a:endParaRPr>
                </a:p>
                <a:p>
                  <a:pPr indent="0" algn="ctr">
                    <a:buClr>
                      <a:srgbClr val="000000"/>
                    </a:buClr>
                    <a:buNone/>
                  </a:pPr>
                  <a:endParaRPr lang="en-US" altLang="en-GB" sz="2000" dirty="0" err="1">
                    <a:solidFill>
                      <a:schemeClr val="tx1"/>
                    </a:solidFill>
                    <a:latin typeface="Helvetica" charset="0"/>
                    <a:cs typeface="Helvetica" charset="0"/>
                    <a:sym typeface="+mn-ea"/>
                  </a:endParaRPr>
                </a:p>
              </p:txBody>
            </p:sp>
          </mc:Choice>
          <mc:Fallback xmlns="">
            <p:sp>
              <p:nvSpPr>
                <p:cNvPr id="21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7"/>
                  </p:custDataLst>
                </p:nvPr>
              </p:nvSpPr>
              <p:spPr>
                <a:xfrm>
                  <a:off x="1874" y="4299"/>
                  <a:ext cx="5598" cy="3965"/>
                </a:xfrm>
                <a:prstGeom prst="rect">
                  <a:avLst/>
                </a:prstGeom>
                <a:blipFill rotWithShape="1">
                  <a:blip r:embed="rId8"/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Arrow: Left-Right 9"/>
            <p:cNvSpPr/>
            <p:nvPr/>
          </p:nvSpPr>
          <p:spPr>
            <a:xfrm rot="5400000">
              <a:off x="4073" y="5925"/>
              <a:ext cx="1201" cy="478"/>
            </a:xfrm>
            <a:prstGeom prst="leftRightArrow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6"/>
              <p:cNvSpPr txBox="1"/>
              <p:nvPr/>
            </p:nvSpPr>
            <p:spPr>
              <a:xfrm>
                <a:off x="1943100" y="5666740"/>
                <a:ext cx="8305800" cy="706755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en-GB" sz="2000" dirty="0">
                    <a:solidFill>
                      <a:schemeClr val="tx1"/>
                    </a:solidFill>
                    <a:latin typeface="Helvetica" charset="0"/>
                    <a:cs typeface="Helvetica" charset="0"/>
                  </a:rPr>
                  <a:t>If there is a reduction from computing Kt on average with </a:t>
                </a:r>
                <a:r>
                  <a:rPr lang="en-US" altLang="en-GB" sz="2000" dirty="0">
                    <a:solidFill>
                      <a:schemeClr val="accent2"/>
                    </a:solidFill>
                    <a:latin typeface="Helvetica" charset="0"/>
                    <a:cs typeface="Helvetica" charset="0"/>
                  </a:rPr>
                  <a:t>two-sided error</a:t>
                </a:r>
                <a:r>
                  <a:rPr lang="en-US" altLang="en-GB" sz="2000" dirty="0">
                    <a:solidFill>
                      <a:schemeClr val="tx1"/>
                    </a:solidFill>
                    <a:latin typeface="Helvetica" charset="0"/>
                    <a:cs typeface="Helvetica" charset="0"/>
                  </a:rPr>
                  <a:t> to that of </a:t>
                </a:r>
                <a:r>
                  <a:rPr lang="en-US" altLang="en-GB" sz="2000" dirty="0">
                    <a:solidFill>
                      <a:srgbClr val="7030A0"/>
                    </a:solidFill>
                    <a:latin typeface="Helvetica" charset="0"/>
                    <a:cs typeface="Helvetica" charset="0"/>
                  </a:rPr>
                  <a:t>zero error</a:t>
                </a:r>
                <a:r>
                  <a:rPr lang="en-US" altLang="en-GB" sz="2000" dirty="0">
                    <a:solidFill>
                      <a:schemeClr val="tx1"/>
                    </a:solidFill>
                    <a:latin typeface="Helvetica" charset="0"/>
                    <a:cs typeface="Helvetica" charset="0"/>
                  </a:rPr>
                  <a:t>, then one can base OWFs on </a:t>
                </a:r>
                <a14:m>
                  <m:oMath xmlns:m="http://schemas.openxmlformats.org/officeDocument/2006/math">
                    <m:r>
                      <a:rPr lang="en-US" sz="2000" b="1" dirty="0"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  <a:sym typeface="+mn-ea"/>
                      </a:rPr>
                      <m:t>𝐄𝐗𝐏</m:t>
                    </m:r>
                    <m:r>
                      <a:rPr lang="en-US" sz="2000" b="1" i="1" dirty="0" err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≠</m:t>
                    </m:r>
                    <m:r>
                      <a:rPr lang="en-US" sz="2000" b="1" dirty="0"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  <a:sym typeface="+mn-ea"/>
                      </a:rPr>
                      <m:t>𝐁𝐏𝐏</m:t>
                    </m:r>
                  </m:oMath>
                </a14:m>
                <a:r>
                  <a:rPr lang="en-US" altLang="en-GB" sz="2000" dirty="0">
                    <a:solidFill>
                      <a:schemeClr val="tx1"/>
                    </a:solidFill>
                    <a:latin typeface="Helvetica" charset="0"/>
                    <a:cs typeface="Helvetica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9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3100" y="5666740"/>
                <a:ext cx="8305800" cy="706755"/>
              </a:xfrm>
              <a:prstGeom prst="rect">
                <a:avLst/>
              </a:prstGeom>
              <a:blipFill rotWithShape="1">
                <a:blip r:embed="rId9"/>
                <a:stretch>
                  <a:fillRect l="-61" t="-719" r="-54" b="-629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449500" y="2310917"/>
            <a:ext cx="9293000" cy="2635581"/>
            <a:chOff x="2017" y="5784"/>
            <a:chExt cx="14634" cy="4150"/>
          </a:xfrm>
        </p:grpSpPr>
        <p:grpSp>
          <p:nvGrpSpPr>
            <p:cNvPr id="2" name="Group 1"/>
            <p:cNvGrpSpPr/>
            <p:nvPr/>
          </p:nvGrpSpPr>
          <p:grpSpPr>
            <a:xfrm>
              <a:off x="2017" y="5784"/>
              <a:ext cx="14634" cy="4150"/>
              <a:chOff x="925829" y="1582894"/>
              <a:chExt cx="9292771" cy="2635106"/>
            </a:xfrm>
          </p:grpSpPr>
          <p:sp>
            <p:nvSpPr>
              <p:cNvPr id="21" name="TextBox 16"/>
              <p:cNvSpPr txBox="1"/>
              <p:nvPr/>
            </p:nvSpPr>
            <p:spPr>
              <a:xfrm>
                <a:off x="1263205" y="3819292"/>
                <a:ext cx="8955395" cy="398708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en-GB" sz="2000" b="1" dirty="0">
                    <a:solidFill>
                      <a:schemeClr val="tx1"/>
                    </a:solidFill>
                    <a:latin typeface="Helvetica" charset="0"/>
                    <a:cs typeface="Helvetica" charset="0"/>
                  </a:rPr>
                  <a:t>Intuition: </a:t>
                </a:r>
                <a:r>
                  <a:rPr lang="en-US" altLang="en-GB" sz="2000" dirty="0">
                    <a:solidFill>
                      <a:schemeClr val="tx1"/>
                    </a:solidFill>
                    <a:latin typeface="Helvetica" charset="0"/>
                    <a:cs typeface="Helvetica" charset="0"/>
                  </a:rPr>
                  <a:t>pKt can be viewed as “Kt </a:t>
                </a:r>
                <a:r>
                  <a:rPr lang="en-US" altLang="en-GB" sz="2000" dirty="0">
                    <a:solidFill>
                      <a:schemeClr val="accent6"/>
                    </a:solidFill>
                    <a:latin typeface="Helvetica" charset="0"/>
                    <a:cs typeface="Helvetica" charset="0"/>
                  </a:rPr>
                  <a:t>in the presence of a random string</a:t>
                </a:r>
                <a:r>
                  <a:rPr lang="en-US" altLang="en-GB" sz="2000" dirty="0">
                    <a:solidFill>
                      <a:schemeClr val="tx1"/>
                    </a:solidFill>
                    <a:latin typeface="Helvetica" charset="0"/>
                    <a:cs typeface="Helvetica" charset="0"/>
                  </a:rPr>
                  <a:t>”.</a:t>
                </a:r>
                <a:endParaRPr lang="en-US" altLang="en-GB" sz="2000" i="1" dirty="0">
                  <a:solidFill>
                    <a:schemeClr val="tx1"/>
                  </a:solidFill>
                  <a:latin typeface="Helvetica" charset="0"/>
                  <a:cs typeface="Helvetica" charset="0"/>
                </a:endParaRPr>
              </a:p>
            </p:txBody>
          </p:sp>
          <p:grpSp>
            <p:nvGrpSpPr>
              <p:cNvPr id="43" name="Group 42"/>
              <p:cNvGrpSpPr/>
              <p:nvPr/>
            </p:nvGrpSpPr>
            <p:grpSpPr>
              <a:xfrm>
                <a:off x="925829" y="1582894"/>
                <a:ext cx="8975725" cy="1481455"/>
                <a:chOff x="2678" y="7598"/>
                <a:chExt cx="14135" cy="2333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4" name="TextBox 17"/>
                    <p:cNvSpPr txBox="1"/>
                    <p:nvPr/>
                  </p:nvSpPr>
                  <p:spPr>
                    <a:xfrm>
                      <a:off x="5757" y="8629"/>
                      <a:ext cx="9624" cy="1302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txBody>
                    <a:bodyPr wrap="square" rtlCol="0">
                      <a:noAutofit/>
                    </a:bodyPr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r>
                              <m:rPr>
                                <m:sty m:val="p"/>
                              </m:rPr>
                              <a:rPr lang="en-US" sz="2000" dirty="0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pKt</m:t>
                            </m:r>
                            <m:d>
                              <m:dPr>
                                <m:ctrlPr>
                                  <a:rPr lang="en-US" sz="20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CA" sz="20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MS Mincho" charset="0"/>
                                <a:cs typeface="Cambria Math" panose="02040503050406030204" pitchFamily="18" charset="0"/>
                              </a:rPr>
                              <m:t>=</m:t>
                            </m:r>
                            <m:func>
                              <m:funcPr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000" b="0" dirty="0" smtClean="0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min</m:t>
                                </m:r>
                              </m:fName>
                              <m:e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sz="2000" b="0" i="1" dirty="0" smtClean="0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MS Mincho" charset="0"/>
                                        <a:cs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20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MS Mincho" charset="0"/>
                                        <a:cs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sz="2000" i="1" dirty="0" err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  <a:sym typeface="+mn-ea"/>
                                      </a:rPr>
                                      <m:t>∈</m:t>
                                    </m:r>
                                    <m:r>
                                      <a:rPr lang="en-US" sz="2000" i="1" dirty="0" err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  <a:sym typeface="+mn-ea"/>
                                      </a:rPr>
                                      <m:t>ℕ</m:t>
                                    </m:r>
                                    <m:r>
                                      <a:rPr lang="en-US" sz="2000" b="0" i="1" dirty="0" smtClean="0">
                                        <a:latin typeface="Cambria Math" panose="02040503050406030204" pitchFamily="18" charset="0"/>
                                        <a:ea typeface="MS Mincho" charset="0"/>
                                        <a:cs typeface="Cambria Math" panose="02040503050406030204" pitchFamily="18" charset="0"/>
                                      </a:rPr>
                                      <m:t> :</m:t>
                                    </m:r>
                                    <m:r>
                                      <a:rPr lang="en-US" sz="2000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MS Mincho" charset="0"/>
                                        <a:cs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2000" b="0" i="1" dirty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MS Mincho" charset="0"/>
                                        <a:cs typeface="Cambria Math" panose="02040503050406030204" pitchFamily="18" charset="0"/>
                                      </a:rPr>
                                      <m:t> </m:t>
                                    </m:r>
                                    <m:func>
                                      <m:funcPr>
                                        <m:ctrlPr>
                                          <a:rPr lang="en-US" sz="2000" i="1" dirty="0">
                                            <a:latin typeface="Cambria Math" panose="02040503050406030204" pitchFamily="18" charset="0"/>
                                            <a:cs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limLow>
                                          <m:limLowPr>
                                            <m:ctrlPr>
                                              <a:rPr lang="en-US" sz="2000" b="1" i="1" dirty="0" smtClean="0">
                                                <a:solidFill>
                                                  <a:schemeClr val="accent6"/>
                                                </a:solidFill>
                                                <a:latin typeface="Cambria Math" panose="02040503050406030204" pitchFamily="18" charset="0"/>
                                                <a:cs typeface="Cambria Math" panose="02040503050406030204" pitchFamily="18" charset="0"/>
                                              </a:rPr>
                                            </m:ctrlPr>
                                          </m:limLowPr>
                                          <m:e>
                                            <m:r>
                                              <a:rPr lang="en-US" sz="2000" b="1" i="1" dirty="0" smtClean="0">
                                                <a:solidFill>
                                                  <a:schemeClr val="accent6"/>
                                                </a:solidFill>
                                                <a:latin typeface="Cambria Math" panose="02040503050406030204" pitchFamily="18" charset="0"/>
                                                <a:cs typeface="Cambria Math" panose="02040503050406030204" pitchFamily="18" charset="0"/>
                                              </a:rPr>
                                              <m:t>𝐏𝐫</m:t>
                                            </m:r>
                                          </m:e>
                                          <m:lim>
                                            <m:r>
                                              <a:rPr lang="en-US" sz="2000" b="1" i="1" dirty="0">
                                                <a:solidFill>
                                                  <a:schemeClr val="accent6"/>
                                                </a:solidFill>
                                                <a:latin typeface="Cambria Math" panose="02040503050406030204" pitchFamily="18" charset="0"/>
                                                <a:cs typeface="Cambria Math" panose="02040503050406030204" pitchFamily="18" charset="0"/>
                                              </a:rPr>
                                              <m:t>𝒓</m:t>
                                            </m:r>
                                            <m:r>
                                              <a:rPr lang="en-US" sz="2000" b="1" i="1" dirty="0">
                                                <a:solidFill>
                                                  <a:schemeClr val="accent6"/>
                                                </a:solidFill>
                                                <a:latin typeface="Cambria Math" panose="02040503050406030204" pitchFamily="18" charset="0"/>
                                                <a:cs typeface="Cambria Math" panose="02040503050406030204" pitchFamily="18" charset="0"/>
                                              </a:rPr>
                                              <m:t>~</m:t>
                                            </m:r>
                                            <m:sSup>
                                              <m:sSupPr>
                                                <m:ctrlPr>
                                                  <a:rPr lang="en-US" sz="2000" b="1" i="1" dirty="0">
                                                    <a:solidFill>
                                                      <a:schemeClr val="accent6"/>
                                                    </a:solidFill>
                                                    <a:latin typeface="Cambria Math" panose="02040503050406030204" pitchFamily="18" charset="0"/>
                                                    <a:cs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d>
                                                  <m:dPr>
                                                    <m:begChr m:val="{"/>
                                                    <m:endChr m:val="}"/>
                                                    <m:ctrlPr>
                                                      <a:rPr lang="en-US" sz="2000" b="1" i="1" dirty="0">
                                                        <a:solidFill>
                                                          <a:schemeClr val="accent6"/>
                                                        </a:solidFill>
                                                        <a:latin typeface="Cambria Math" panose="02040503050406030204" pitchFamily="18" charset="0"/>
                                                        <a:cs typeface="Cambria Math" panose="02040503050406030204" pitchFamily="18" charset="0"/>
                                                      </a:rPr>
                                                    </m:ctrlPr>
                                                  </m:dPr>
                                                  <m:e>
                                                    <m:r>
                                                      <a:rPr lang="en-US" sz="2000" b="1" i="1" dirty="0">
                                                        <a:solidFill>
                                                          <a:schemeClr val="accent6"/>
                                                        </a:solidFill>
                                                        <a:latin typeface="Cambria Math" panose="02040503050406030204" pitchFamily="18" charset="0"/>
                                                        <a:cs typeface="Cambria Math" panose="02040503050406030204" pitchFamily="18" charset="0"/>
                                                      </a:rPr>
                                                      <m:t>𝟎</m:t>
                                                    </m:r>
                                                    <m:r>
                                                      <a:rPr lang="en-US" sz="2000" b="1" i="1" dirty="0">
                                                        <a:solidFill>
                                                          <a:schemeClr val="accent6"/>
                                                        </a:solidFill>
                                                        <a:latin typeface="Cambria Math" panose="02040503050406030204" pitchFamily="18" charset="0"/>
                                                        <a:ea typeface="MS Mincho" charset="0"/>
                                                        <a:cs typeface="Cambria Math" panose="02040503050406030204" pitchFamily="18" charset="0"/>
                                                      </a:rPr>
                                                      <m:t>,</m:t>
                                                    </m:r>
                                                    <m:r>
                                                      <a:rPr lang="en-US" sz="2000" b="1" i="1" dirty="0">
                                                        <a:solidFill>
                                                          <a:schemeClr val="accent6"/>
                                                        </a:solidFill>
                                                        <a:latin typeface="Cambria Math" panose="02040503050406030204" pitchFamily="18" charset="0"/>
                                                        <a:cs typeface="Cambria Math" panose="02040503050406030204" pitchFamily="18" charset="0"/>
                                                      </a:rPr>
                                                      <m:t>𝟏</m:t>
                                                    </m:r>
                                                  </m:e>
                                                </m:d>
                                              </m:e>
                                              <m:sup>
                                                <m:sSup>
                                                  <m:sSupPr>
                                                    <m:ctrlPr>
                                                      <a:rPr lang="en-US" sz="2000" b="1" i="1" dirty="0">
                                                        <a:solidFill>
                                                          <a:schemeClr val="accent6"/>
                                                        </a:solidFill>
                                                        <a:latin typeface="Cambria Math" panose="02040503050406030204" pitchFamily="18" charset="0"/>
                                                        <a:cs typeface="Cambria Math" panose="02040503050406030204" pitchFamily="18" charset="0"/>
                                                      </a:rPr>
                                                    </m:ctrlPr>
                                                  </m:sSupPr>
                                                  <m:e>
                                                    <m:r>
                                                      <a:rPr lang="en-US" sz="2000" b="1" i="1" dirty="0">
                                                        <a:solidFill>
                                                          <a:schemeClr val="accent6"/>
                                                        </a:solidFill>
                                                        <a:latin typeface="Cambria Math" panose="02040503050406030204" pitchFamily="18" charset="0"/>
                                                        <a:cs typeface="Cambria Math" panose="02040503050406030204" pitchFamily="18" charset="0"/>
                                                      </a:rPr>
                                                      <m:t>𝟐</m:t>
                                                    </m:r>
                                                  </m:e>
                                                  <m:sup>
                                                    <m:r>
                                                      <a:rPr lang="en-US" sz="2000" b="1" i="1" dirty="0">
                                                        <a:solidFill>
                                                          <a:schemeClr val="accent6"/>
                                                        </a:solidFill>
                                                        <a:latin typeface="Cambria Math" panose="02040503050406030204" pitchFamily="18" charset="0"/>
                                                        <a:cs typeface="Cambria Math" panose="02040503050406030204" pitchFamily="18" charset="0"/>
                                                      </a:rPr>
                                                      <m:t>𝒌</m:t>
                                                    </m:r>
                                                  </m:sup>
                                                </m:sSup>
                                              </m:sup>
                                            </m:sSup>
                                          </m:lim>
                                        </m:limLow>
                                      </m:fName>
                                      <m:e>
                                        <m:d>
                                          <m:dPr>
                                            <m:begChr m:val="["/>
                                            <m:endChr m:val="]"/>
                                            <m:ctrlPr>
                                              <a:rPr lang="en-US" sz="2000" i="1" dirty="0">
                                                <a:latin typeface="Cambria Math" panose="02040503050406030204" pitchFamily="18" charset="0"/>
                                                <a:cs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2000" dirty="0">
                                                <a:latin typeface="Cambria Math" panose="02040503050406030204" pitchFamily="18" charset="0"/>
                                                <a:cs typeface="Cambria Math" panose="02040503050406030204" pitchFamily="18" charset="0"/>
                                              </a:rPr>
                                              <m:t>Kt</m:t>
                                            </m:r>
                                            <m:r>
                                              <a:rPr lang="en-US" sz="2000" i="1" dirty="0">
                                                <a:latin typeface="Cambria Math" panose="02040503050406030204" pitchFamily="18" charset="0"/>
                                                <a:cs typeface="Cambria Math" panose="02040503050406030204" pitchFamily="18" charset="0"/>
                                              </a:rPr>
                                              <m:t>(</m:t>
                                            </m:r>
                                            <m:r>
                                              <a:rPr lang="en-US" sz="2000" i="1" dirty="0">
                                                <a:latin typeface="Cambria Math" panose="02040503050406030204" pitchFamily="18" charset="0"/>
                                                <a:cs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  <m:r>
                                              <a:rPr lang="en-US" sz="2000" i="1" dirty="0">
                                                <a:latin typeface="Cambria Math" panose="02040503050406030204" pitchFamily="18" charset="0"/>
                                                <a:cs typeface="Cambria Math" panose="02040503050406030204" pitchFamily="18" charset="0"/>
                                              </a:rPr>
                                              <m:t> | </m:t>
                                            </m:r>
                                            <m:r>
                                              <a:rPr lang="en-US" sz="2000" i="1" dirty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cs typeface="Cambria Math" panose="02040503050406030204" pitchFamily="18" charset="0"/>
                                              </a:rPr>
                                              <m:t>𝑟</m:t>
                                            </m:r>
                                            <m:r>
                                              <a:rPr lang="en-US" sz="2000" i="1" dirty="0">
                                                <a:latin typeface="Cambria Math" panose="02040503050406030204" pitchFamily="18" charset="0"/>
                                                <a:cs typeface="Cambria Math" panose="02040503050406030204" pitchFamily="18" charset="0"/>
                                              </a:rPr>
                                              <m:t>)≤</m:t>
                                            </m:r>
                                            <m:r>
                                              <a:rPr lang="en-US" sz="2000" i="1" dirty="0">
                                                <a:latin typeface="Cambria Math" panose="02040503050406030204" pitchFamily="18" charset="0"/>
                                                <a:cs typeface="Cambria Math" panose="02040503050406030204" pitchFamily="18" charset="0"/>
                                              </a:rPr>
                                              <m:t>𝑘</m:t>
                                            </m:r>
                                          </m:e>
                                        </m:d>
                                        <m:r>
                                          <a:rPr lang="en-US" sz="2000" b="1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MS Mincho" charset="0"/>
                                            <a:cs typeface="Cambria Math" panose="02040503050406030204" pitchFamily="18" charset="0"/>
                                          </a:rPr>
                                          <m:t>≥</m:t>
                                        </m:r>
                                        <m:f>
                                          <m:fPr>
                                            <m:ctrlPr>
                                              <a:rPr lang="en-US" sz="2000" i="1" dirty="0" smtClean="0">
                                                <a:solidFill>
                                                  <a:schemeClr val="accent6"/>
                                                </a:solidFill>
                                                <a:latin typeface="Cambria Math" panose="02040503050406030204" pitchFamily="18" charset="0"/>
                                                <a:ea typeface="MS Mincho" charset="0"/>
                                                <a:cs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sz="2000" i="1" dirty="0" smtClean="0">
                                                <a:solidFill>
                                                  <a:schemeClr val="accent6"/>
                                                </a:solidFill>
                                                <a:latin typeface="Cambria Math" panose="02040503050406030204" pitchFamily="18" charset="0"/>
                                                <a:ea typeface="MS Mincho" charset="0"/>
                                                <a:cs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num>
                                          <m:den>
                                            <m:r>
                                              <a:rPr lang="en-US" sz="2000" i="1" dirty="0" smtClean="0">
                                                <a:solidFill>
                                                  <a:schemeClr val="accent6"/>
                                                </a:solidFill>
                                                <a:latin typeface="Cambria Math" panose="02040503050406030204" pitchFamily="18" charset="0"/>
                                                <a:ea typeface="MS Mincho" charset="0"/>
                                                <a:cs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den>
                                        </m:f>
                                      </m:e>
                                    </m:func>
                                  </m:e>
                                </m:d>
                              </m:e>
                            </m:func>
                          </m:oMath>
                        </m:oMathPara>
                      </a14:m>
                      <a:endParaRPr lang="en-GB" sz="2000" dirty="0">
                        <a:latin typeface="Helvetica" charset="0"/>
                        <a:cs typeface="Helvetica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44" name="TextBox 1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757" y="8629"/>
                      <a:ext cx="9624" cy="1302"/>
                    </a:xfrm>
                    <a:prstGeom prst="rect">
                      <a:avLst/>
                    </a:prstGeom>
                    <a:blipFill rotWithShape="1">
                      <a:blip r:embed="rId3"/>
                    </a:blipFill>
                    <a:ln>
                      <a:solidFill>
                        <a:schemeClr val="tx1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45" name="TextBox 44"/>
                <p:cNvSpPr txBox="1"/>
                <p:nvPr/>
              </p:nvSpPr>
              <p:spPr>
                <a:xfrm>
                  <a:off x="2678" y="7598"/>
                  <a:ext cx="14135" cy="6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100" b="1" u="sng" dirty="0">
                      <a:latin typeface="Helvetica" charset="0"/>
                      <a:cs typeface="Helvetica" charset="0"/>
                      <a:sym typeface="+mn-ea"/>
                    </a:rPr>
                    <a:t>Definition</a:t>
                  </a:r>
                  <a:r>
                    <a:rPr lang="en-US" sz="2100" dirty="0">
                      <a:latin typeface="Helvetica" charset="0"/>
                      <a:cs typeface="Helvetica" charset="0"/>
                      <a:sym typeface="+mn-ea"/>
                    </a:rPr>
                    <a:t> (pKt)</a:t>
                  </a:r>
                  <a:r>
                    <a:rPr lang="en-US" sz="1900" b="1" dirty="0">
                      <a:latin typeface="Helvetica" charset="0"/>
                      <a:cs typeface="Helvetica" charset="0"/>
                      <a:sym typeface="+mn-ea"/>
                    </a:rPr>
                    <a:t>:</a:t>
                  </a:r>
                  <a:endParaRPr lang="en-GB" sz="1900" u="sng" dirty="0">
                    <a:latin typeface="Helvetica" charset="0"/>
                    <a:cs typeface="Helvetica" charset="0"/>
                  </a:endParaRPr>
                </a:p>
              </p:txBody>
            </p:sp>
          </p:grpSp>
        </p:grpSp>
        <p:sp>
          <p:nvSpPr>
            <p:cNvPr id="6" name="さいころ"/>
            <p:cNvSpPr/>
            <p:nvPr/>
          </p:nvSpPr>
          <p:spPr>
            <a:xfrm rot="1423537">
              <a:off x="15257" y="6974"/>
              <a:ext cx="992" cy="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9" extrusionOk="0">
                  <a:moveTo>
                    <a:pt x="10799" y="0"/>
                  </a:moveTo>
                  <a:cubicBezTo>
                    <a:pt x="10349" y="0"/>
                    <a:pt x="9901" y="98"/>
                    <a:pt x="9496" y="293"/>
                  </a:cubicBezTo>
                  <a:lnTo>
                    <a:pt x="1179" y="4309"/>
                  </a:lnTo>
                  <a:cubicBezTo>
                    <a:pt x="660" y="4560"/>
                    <a:pt x="660" y="5199"/>
                    <a:pt x="1179" y="5449"/>
                  </a:cubicBezTo>
                  <a:lnTo>
                    <a:pt x="9125" y="9287"/>
                  </a:lnTo>
                  <a:cubicBezTo>
                    <a:pt x="10164" y="9788"/>
                    <a:pt x="11435" y="9788"/>
                    <a:pt x="12473" y="9287"/>
                  </a:cubicBezTo>
                  <a:lnTo>
                    <a:pt x="20419" y="5449"/>
                  </a:lnTo>
                  <a:cubicBezTo>
                    <a:pt x="20939" y="5199"/>
                    <a:pt x="20939" y="4560"/>
                    <a:pt x="20419" y="4309"/>
                  </a:cubicBezTo>
                  <a:lnTo>
                    <a:pt x="12104" y="293"/>
                  </a:lnTo>
                  <a:cubicBezTo>
                    <a:pt x="11699" y="98"/>
                    <a:pt x="11249" y="0"/>
                    <a:pt x="10799" y="0"/>
                  </a:cubicBezTo>
                  <a:close/>
                  <a:moveTo>
                    <a:pt x="10799" y="1150"/>
                  </a:moveTo>
                  <a:cubicBezTo>
                    <a:pt x="11133" y="1150"/>
                    <a:pt x="11467" y="1213"/>
                    <a:pt x="11723" y="1336"/>
                  </a:cubicBezTo>
                  <a:cubicBezTo>
                    <a:pt x="12233" y="1582"/>
                    <a:pt x="12233" y="1980"/>
                    <a:pt x="11723" y="2227"/>
                  </a:cubicBezTo>
                  <a:cubicBezTo>
                    <a:pt x="11212" y="2473"/>
                    <a:pt x="10386" y="2473"/>
                    <a:pt x="9876" y="2227"/>
                  </a:cubicBezTo>
                  <a:cubicBezTo>
                    <a:pt x="9365" y="1980"/>
                    <a:pt x="9365" y="1582"/>
                    <a:pt x="9876" y="1336"/>
                  </a:cubicBezTo>
                  <a:cubicBezTo>
                    <a:pt x="10131" y="1213"/>
                    <a:pt x="10465" y="1150"/>
                    <a:pt x="10799" y="1150"/>
                  </a:cubicBezTo>
                  <a:close/>
                  <a:moveTo>
                    <a:pt x="4625" y="4132"/>
                  </a:moveTo>
                  <a:cubicBezTo>
                    <a:pt x="4960" y="4132"/>
                    <a:pt x="5294" y="4195"/>
                    <a:pt x="5549" y="4318"/>
                  </a:cubicBezTo>
                  <a:cubicBezTo>
                    <a:pt x="6059" y="4564"/>
                    <a:pt x="6059" y="4964"/>
                    <a:pt x="5549" y="5210"/>
                  </a:cubicBezTo>
                  <a:cubicBezTo>
                    <a:pt x="5039" y="5456"/>
                    <a:pt x="4212" y="5456"/>
                    <a:pt x="3702" y="5210"/>
                  </a:cubicBezTo>
                  <a:cubicBezTo>
                    <a:pt x="3192" y="4964"/>
                    <a:pt x="3192" y="4564"/>
                    <a:pt x="3702" y="4318"/>
                  </a:cubicBezTo>
                  <a:cubicBezTo>
                    <a:pt x="3957" y="4195"/>
                    <a:pt x="4291" y="4132"/>
                    <a:pt x="4625" y="4132"/>
                  </a:cubicBezTo>
                  <a:close/>
                  <a:moveTo>
                    <a:pt x="10799" y="4132"/>
                  </a:moveTo>
                  <a:cubicBezTo>
                    <a:pt x="11133" y="4132"/>
                    <a:pt x="11467" y="4195"/>
                    <a:pt x="11723" y="4318"/>
                  </a:cubicBezTo>
                  <a:cubicBezTo>
                    <a:pt x="12233" y="4564"/>
                    <a:pt x="12233" y="4964"/>
                    <a:pt x="11723" y="5210"/>
                  </a:cubicBezTo>
                  <a:cubicBezTo>
                    <a:pt x="11212" y="5456"/>
                    <a:pt x="10386" y="5456"/>
                    <a:pt x="9876" y="5210"/>
                  </a:cubicBezTo>
                  <a:cubicBezTo>
                    <a:pt x="9365" y="4964"/>
                    <a:pt x="9365" y="4564"/>
                    <a:pt x="9876" y="4318"/>
                  </a:cubicBezTo>
                  <a:cubicBezTo>
                    <a:pt x="10131" y="4195"/>
                    <a:pt x="10465" y="4132"/>
                    <a:pt x="10799" y="4132"/>
                  </a:cubicBezTo>
                  <a:close/>
                  <a:moveTo>
                    <a:pt x="16973" y="4132"/>
                  </a:moveTo>
                  <a:cubicBezTo>
                    <a:pt x="17307" y="4132"/>
                    <a:pt x="17641" y="4195"/>
                    <a:pt x="17896" y="4318"/>
                  </a:cubicBezTo>
                  <a:cubicBezTo>
                    <a:pt x="18406" y="4564"/>
                    <a:pt x="18406" y="4964"/>
                    <a:pt x="17896" y="5210"/>
                  </a:cubicBezTo>
                  <a:cubicBezTo>
                    <a:pt x="17386" y="5456"/>
                    <a:pt x="16559" y="5456"/>
                    <a:pt x="16049" y="5210"/>
                  </a:cubicBezTo>
                  <a:cubicBezTo>
                    <a:pt x="15539" y="4964"/>
                    <a:pt x="15539" y="4564"/>
                    <a:pt x="16049" y="4318"/>
                  </a:cubicBezTo>
                  <a:cubicBezTo>
                    <a:pt x="16304" y="4195"/>
                    <a:pt x="16638" y="4132"/>
                    <a:pt x="16973" y="4132"/>
                  </a:cubicBezTo>
                  <a:close/>
                  <a:moveTo>
                    <a:pt x="751" y="6059"/>
                  </a:moveTo>
                  <a:cubicBezTo>
                    <a:pt x="356" y="6067"/>
                    <a:pt x="0" y="6338"/>
                    <a:pt x="0" y="6713"/>
                  </a:cubicBezTo>
                  <a:lnTo>
                    <a:pt x="0" y="15191"/>
                  </a:lnTo>
                  <a:cubicBezTo>
                    <a:pt x="0" y="15970"/>
                    <a:pt x="471" y="16694"/>
                    <a:pt x="1248" y="17105"/>
                  </a:cubicBezTo>
                  <a:lnTo>
                    <a:pt x="9225" y="21329"/>
                  </a:lnTo>
                  <a:cubicBezTo>
                    <a:pt x="9737" y="21600"/>
                    <a:pt x="10398" y="21287"/>
                    <a:pt x="10398" y="20773"/>
                  </a:cubicBezTo>
                  <a:lnTo>
                    <a:pt x="10398" y="12278"/>
                  </a:lnTo>
                  <a:cubicBezTo>
                    <a:pt x="10398" y="11234"/>
                    <a:pt x="9739" y="10271"/>
                    <a:pt x="8671" y="9759"/>
                  </a:cubicBezTo>
                  <a:lnTo>
                    <a:pt x="1146" y="6144"/>
                  </a:lnTo>
                  <a:cubicBezTo>
                    <a:pt x="1017" y="6083"/>
                    <a:pt x="882" y="6056"/>
                    <a:pt x="751" y="6059"/>
                  </a:cubicBezTo>
                  <a:close/>
                  <a:moveTo>
                    <a:pt x="20847" y="6059"/>
                  </a:moveTo>
                  <a:cubicBezTo>
                    <a:pt x="20716" y="6056"/>
                    <a:pt x="20581" y="6083"/>
                    <a:pt x="20453" y="6144"/>
                  </a:cubicBezTo>
                  <a:lnTo>
                    <a:pt x="12927" y="9759"/>
                  </a:lnTo>
                  <a:cubicBezTo>
                    <a:pt x="11859" y="10271"/>
                    <a:pt x="11200" y="11234"/>
                    <a:pt x="11200" y="12278"/>
                  </a:cubicBezTo>
                  <a:lnTo>
                    <a:pt x="11200" y="20773"/>
                  </a:lnTo>
                  <a:cubicBezTo>
                    <a:pt x="11200" y="21287"/>
                    <a:pt x="11863" y="21600"/>
                    <a:pt x="12375" y="21329"/>
                  </a:cubicBezTo>
                  <a:lnTo>
                    <a:pt x="20350" y="17105"/>
                  </a:lnTo>
                  <a:cubicBezTo>
                    <a:pt x="21127" y="16694"/>
                    <a:pt x="21600" y="15970"/>
                    <a:pt x="21600" y="15191"/>
                  </a:cubicBezTo>
                  <a:lnTo>
                    <a:pt x="21600" y="6713"/>
                  </a:lnTo>
                  <a:cubicBezTo>
                    <a:pt x="21600" y="6338"/>
                    <a:pt x="21242" y="6067"/>
                    <a:pt x="20847" y="6059"/>
                  </a:cubicBezTo>
                  <a:close/>
                  <a:moveTo>
                    <a:pt x="10799" y="7115"/>
                  </a:moveTo>
                  <a:cubicBezTo>
                    <a:pt x="11133" y="7115"/>
                    <a:pt x="11467" y="7176"/>
                    <a:pt x="11723" y="7299"/>
                  </a:cubicBezTo>
                  <a:cubicBezTo>
                    <a:pt x="12233" y="7546"/>
                    <a:pt x="12233" y="7945"/>
                    <a:pt x="11723" y="8192"/>
                  </a:cubicBezTo>
                  <a:cubicBezTo>
                    <a:pt x="11212" y="8438"/>
                    <a:pt x="10386" y="8438"/>
                    <a:pt x="9876" y="8192"/>
                  </a:cubicBezTo>
                  <a:cubicBezTo>
                    <a:pt x="9365" y="7945"/>
                    <a:pt x="9365" y="7546"/>
                    <a:pt x="9876" y="7299"/>
                  </a:cubicBezTo>
                  <a:cubicBezTo>
                    <a:pt x="10131" y="7176"/>
                    <a:pt x="10465" y="7115"/>
                    <a:pt x="10799" y="7115"/>
                  </a:cubicBezTo>
                  <a:close/>
                  <a:moveTo>
                    <a:pt x="1745" y="8061"/>
                  </a:moveTo>
                  <a:cubicBezTo>
                    <a:pt x="1851" y="8064"/>
                    <a:pt x="1968" y="8093"/>
                    <a:pt x="2091" y="8152"/>
                  </a:cubicBezTo>
                  <a:cubicBezTo>
                    <a:pt x="2582" y="8385"/>
                    <a:pt x="2979" y="8996"/>
                    <a:pt x="2979" y="9516"/>
                  </a:cubicBezTo>
                  <a:cubicBezTo>
                    <a:pt x="2979" y="10036"/>
                    <a:pt x="2582" y="10264"/>
                    <a:pt x="2091" y="10027"/>
                  </a:cubicBezTo>
                  <a:cubicBezTo>
                    <a:pt x="1600" y="9790"/>
                    <a:pt x="1201" y="9181"/>
                    <a:pt x="1201" y="8665"/>
                  </a:cubicBezTo>
                  <a:cubicBezTo>
                    <a:pt x="1201" y="8279"/>
                    <a:pt x="1426" y="8052"/>
                    <a:pt x="1745" y="8061"/>
                  </a:cubicBezTo>
                  <a:close/>
                  <a:moveTo>
                    <a:pt x="19855" y="8061"/>
                  </a:moveTo>
                  <a:cubicBezTo>
                    <a:pt x="20174" y="8052"/>
                    <a:pt x="20397" y="8279"/>
                    <a:pt x="20397" y="8665"/>
                  </a:cubicBezTo>
                  <a:cubicBezTo>
                    <a:pt x="20397" y="9181"/>
                    <a:pt x="19999" y="9790"/>
                    <a:pt x="19507" y="10027"/>
                  </a:cubicBezTo>
                  <a:cubicBezTo>
                    <a:pt x="19016" y="10264"/>
                    <a:pt x="18619" y="10036"/>
                    <a:pt x="18619" y="9516"/>
                  </a:cubicBezTo>
                  <a:cubicBezTo>
                    <a:pt x="18619" y="8996"/>
                    <a:pt x="19016" y="8385"/>
                    <a:pt x="19507" y="8152"/>
                  </a:cubicBezTo>
                  <a:cubicBezTo>
                    <a:pt x="19630" y="8093"/>
                    <a:pt x="19749" y="8064"/>
                    <a:pt x="19855" y="8061"/>
                  </a:cubicBezTo>
                  <a:close/>
                  <a:moveTo>
                    <a:pt x="7689" y="10947"/>
                  </a:moveTo>
                  <a:cubicBezTo>
                    <a:pt x="7795" y="10952"/>
                    <a:pt x="7912" y="10983"/>
                    <a:pt x="8034" y="11044"/>
                  </a:cubicBezTo>
                  <a:cubicBezTo>
                    <a:pt x="8526" y="11290"/>
                    <a:pt x="8925" y="11922"/>
                    <a:pt x="8925" y="12456"/>
                  </a:cubicBezTo>
                  <a:cubicBezTo>
                    <a:pt x="8925" y="12989"/>
                    <a:pt x="8526" y="13219"/>
                    <a:pt x="8034" y="12970"/>
                  </a:cubicBezTo>
                  <a:cubicBezTo>
                    <a:pt x="7543" y="12721"/>
                    <a:pt x="7146" y="12090"/>
                    <a:pt x="7146" y="11560"/>
                  </a:cubicBezTo>
                  <a:cubicBezTo>
                    <a:pt x="7146" y="11163"/>
                    <a:pt x="7369" y="10934"/>
                    <a:pt x="7689" y="10947"/>
                  </a:cubicBezTo>
                  <a:close/>
                  <a:moveTo>
                    <a:pt x="13909" y="10947"/>
                  </a:moveTo>
                  <a:cubicBezTo>
                    <a:pt x="14229" y="10934"/>
                    <a:pt x="14452" y="11163"/>
                    <a:pt x="14452" y="11560"/>
                  </a:cubicBezTo>
                  <a:cubicBezTo>
                    <a:pt x="14452" y="12090"/>
                    <a:pt x="14055" y="12721"/>
                    <a:pt x="13564" y="12970"/>
                  </a:cubicBezTo>
                  <a:cubicBezTo>
                    <a:pt x="13072" y="13219"/>
                    <a:pt x="12674" y="12989"/>
                    <a:pt x="12674" y="12456"/>
                  </a:cubicBezTo>
                  <a:cubicBezTo>
                    <a:pt x="12674" y="11922"/>
                    <a:pt x="13072" y="11290"/>
                    <a:pt x="13564" y="11044"/>
                  </a:cubicBezTo>
                  <a:cubicBezTo>
                    <a:pt x="13686" y="10983"/>
                    <a:pt x="13803" y="10952"/>
                    <a:pt x="13909" y="10947"/>
                  </a:cubicBezTo>
                  <a:close/>
                  <a:moveTo>
                    <a:pt x="1745" y="11188"/>
                  </a:moveTo>
                  <a:cubicBezTo>
                    <a:pt x="1851" y="11193"/>
                    <a:pt x="1968" y="11224"/>
                    <a:pt x="2091" y="11284"/>
                  </a:cubicBezTo>
                  <a:cubicBezTo>
                    <a:pt x="2582" y="11524"/>
                    <a:pt x="2979" y="12142"/>
                    <a:pt x="2979" y="12662"/>
                  </a:cubicBezTo>
                  <a:cubicBezTo>
                    <a:pt x="2979" y="13181"/>
                    <a:pt x="2582" y="13403"/>
                    <a:pt x="2091" y="13159"/>
                  </a:cubicBezTo>
                  <a:cubicBezTo>
                    <a:pt x="1600" y="12915"/>
                    <a:pt x="1201" y="12300"/>
                    <a:pt x="1201" y="11784"/>
                  </a:cubicBezTo>
                  <a:cubicBezTo>
                    <a:pt x="1201" y="11398"/>
                    <a:pt x="1426" y="11175"/>
                    <a:pt x="1745" y="11188"/>
                  </a:cubicBezTo>
                  <a:close/>
                  <a:moveTo>
                    <a:pt x="7689" y="14158"/>
                  </a:moveTo>
                  <a:cubicBezTo>
                    <a:pt x="7795" y="14164"/>
                    <a:pt x="7912" y="14198"/>
                    <a:pt x="8034" y="14261"/>
                  </a:cubicBezTo>
                  <a:cubicBezTo>
                    <a:pt x="8526" y="14513"/>
                    <a:pt x="8925" y="15152"/>
                    <a:pt x="8925" y="15685"/>
                  </a:cubicBezTo>
                  <a:cubicBezTo>
                    <a:pt x="8925" y="16219"/>
                    <a:pt x="8526" y="16443"/>
                    <a:pt x="8034" y="16186"/>
                  </a:cubicBezTo>
                  <a:cubicBezTo>
                    <a:pt x="7543" y="15930"/>
                    <a:pt x="7146" y="15294"/>
                    <a:pt x="7146" y="14764"/>
                  </a:cubicBezTo>
                  <a:cubicBezTo>
                    <a:pt x="7146" y="14367"/>
                    <a:pt x="7369" y="14141"/>
                    <a:pt x="7689" y="14158"/>
                  </a:cubicBezTo>
                  <a:close/>
                  <a:moveTo>
                    <a:pt x="1745" y="14317"/>
                  </a:moveTo>
                  <a:cubicBezTo>
                    <a:pt x="1851" y="14324"/>
                    <a:pt x="1968" y="14356"/>
                    <a:pt x="2091" y="14418"/>
                  </a:cubicBezTo>
                  <a:cubicBezTo>
                    <a:pt x="2582" y="14665"/>
                    <a:pt x="2979" y="15288"/>
                    <a:pt x="2979" y="15807"/>
                  </a:cubicBezTo>
                  <a:cubicBezTo>
                    <a:pt x="2979" y="16327"/>
                    <a:pt x="2582" y="16543"/>
                    <a:pt x="2091" y="16291"/>
                  </a:cubicBezTo>
                  <a:cubicBezTo>
                    <a:pt x="1600" y="16041"/>
                    <a:pt x="1201" y="15421"/>
                    <a:pt x="1201" y="14905"/>
                  </a:cubicBezTo>
                  <a:cubicBezTo>
                    <a:pt x="1201" y="14518"/>
                    <a:pt x="1426" y="14299"/>
                    <a:pt x="1745" y="14317"/>
                  </a:cubicBezTo>
                  <a:close/>
                  <a:moveTo>
                    <a:pt x="19855" y="14317"/>
                  </a:moveTo>
                  <a:cubicBezTo>
                    <a:pt x="20174" y="14299"/>
                    <a:pt x="20397" y="14518"/>
                    <a:pt x="20397" y="14905"/>
                  </a:cubicBezTo>
                  <a:cubicBezTo>
                    <a:pt x="20397" y="15421"/>
                    <a:pt x="19999" y="16041"/>
                    <a:pt x="19507" y="16291"/>
                  </a:cubicBezTo>
                  <a:cubicBezTo>
                    <a:pt x="19016" y="16543"/>
                    <a:pt x="18619" y="16326"/>
                    <a:pt x="18619" y="15806"/>
                  </a:cubicBezTo>
                  <a:cubicBezTo>
                    <a:pt x="18619" y="15286"/>
                    <a:pt x="19016" y="14665"/>
                    <a:pt x="19507" y="14418"/>
                  </a:cubicBezTo>
                  <a:cubicBezTo>
                    <a:pt x="19630" y="14356"/>
                    <a:pt x="19749" y="14324"/>
                    <a:pt x="19855" y="14317"/>
                  </a:cubicBezTo>
                  <a:close/>
                  <a:moveTo>
                    <a:pt x="7689" y="17371"/>
                  </a:moveTo>
                  <a:cubicBezTo>
                    <a:pt x="7795" y="17379"/>
                    <a:pt x="7912" y="17414"/>
                    <a:pt x="8034" y="17478"/>
                  </a:cubicBezTo>
                  <a:cubicBezTo>
                    <a:pt x="8526" y="17738"/>
                    <a:pt x="8925" y="18381"/>
                    <a:pt x="8925" y="18915"/>
                  </a:cubicBezTo>
                  <a:cubicBezTo>
                    <a:pt x="8925" y="19448"/>
                    <a:pt x="8526" y="19665"/>
                    <a:pt x="8034" y="19402"/>
                  </a:cubicBezTo>
                  <a:cubicBezTo>
                    <a:pt x="7543" y="19139"/>
                    <a:pt x="7146" y="18498"/>
                    <a:pt x="7146" y="17969"/>
                  </a:cubicBezTo>
                  <a:cubicBezTo>
                    <a:pt x="7146" y="17572"/>
                    <a:pt x="7369" y="17349"/>
                    <a:pt x="7689" y="17371"/>
                  </a:cubicBezTo>
                  <a:close/>
                  <a:moveTo>
                    <a:pt x="13909" y="17371"/>
                  </a:moveTo>
                  <a:cubicBezTo>
                    <a:pt x="14229" y="17349"/>
                    <a:pt x="14452" y="17572"/>
                    <a:pt x="14452" y="17969"/>
                  </a:cubicBezTo>
                  <a:cubicBezTo>
                    <a:pt x="14452" y="18498"/>
                    <a:pt x="14055" y="19139"/>
                    <a:pt x="13564" y="19402"/>
                  </a:cubicBezTo>
                  <a:cubicBezTo>
                    <a:pt x="13072" y="19666"/>
                    <a:pt x="12674" y="19448"/>
                    <a:pt x="12674" y="18915"/>
                  </a:cubicBezTo>
                  <a:cubicBezTo>
                    <a:pt x="12674" y="18381"/>
                    <a:pt x="13072" y="17738"/>
                    <a:pt x="13564" y="17478"/>
                  </a:cubicBezTo>
                  <a:cubicBezTo>
                    <a:pt x="13686" y="17414"/>
                    <a:pt x="13803" y="17379"/>
                    <a:pt x="13909" y="17371"/>
                  </a:cubicBezTo>
                  <a:close/>
                </a:path>
              </a:pathLst>
            </a:custGeom>
            <a:solidFill>
              <a:srgbClr val="C00000"/>
            </a:soli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  <a:endParaRPr>
                <a:solidFill>
                  <a:srgbClr val="7030A0"/>
                </a:solidFill>
              </a:endParaRPr>
            </a:p>
          </p:txBody>
        </p:sp>
        <p:sp>
          <p:nvSpPr>
            <p:cNvPr id="7" name="さいころ"/>
            <p:cNvSpPr/>
            <p:nvPr/>
          </p:nvSpPr>
          <p:spPr>
            <a:xfrm rot="12868163">
              <a:off x="3640" y="6982"/>
              <a:ext cx="880" cy="9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9" extrusionOk="0">
                  <a:moveTo>
                    <a:pt x="10799" y="0"/>
                  </a:moveTo>
                  <a:cubicBezTo>
                    <a:pt x="10349" y="0"/>
                    <a:pt x="9901" y="98"/>
                    <a:pt x="9496" y="293"/>
                  </a:cubicBezTo>
                  <a:lnTo>
                    <a:pt x="1179" y="4309"/>
                  </a:lnTo>
                  <a:cubicBezTo>
                    <a:pt x="660" y="4560"/>
                    <a:pt x="660" y="5199"/>
                    <a:pt x="1179" y="5449"/>
                  </a:cubicBezTo>
                  <a:lnTo>
                    <a:pt x="9125" y="9287"/>
                  </a:lnTo>
                  <a:cubicBezTo>
                    <a:pt x="10164" y="9788"/>
                    <a:pt x="11435" y="9788"/>
                    <a:pt x="12473" y="9287"/>
                  </a:cubicBezTo>
                  <a:lnTo>
                    <a:pt x="20419" y="5449"/>
                  </a:lnTo>
                  <a:cubicBezTo>
                    <a:pt x="20939" y="5199"/>
                    <a:pt x="20939" y="4560"/>
                    <a:pt x="20419" y="4309"/>
                  </a:cubicBezTo>
                  <a:lnTo>
                    <a:pt x="12104" y="293"/>
                  </a:lnTo>
                  <a:cubicBezTo>
                    <a:pt x="11699" y="98"/>
                    <a:pt x="11249" y="0"/>
                    <a:pt x="10799" y="0"/>
                  </a:cubicBezTo>
                  <a:close/>
                  <a:moveTo>
                    <a:pt x="10799" y="4132"/>
                  </a:moveTo>
                  <a:cubicBezTo>
                    <a:pt x="11133" y="4132"/>
                    <a:pt x="11467" y="4195"/>
                    <a:pt x="11723" y="4318"/>
                  </a:cubicBezTo>
                  <a:cubicBezTo>
                    <a:pt x="12233" y="4564"/>
                    <a:pt x="12233" y="4964"/>
                    <a:pt x="11723" y="5210"/>
                  </a:cubicBezTo>
                  <a:cubicBezTo>
                    <a:pt x="11212" y="5456"/>
                    <a:pt x="10386" y="5456"/>
                    <a:pt x="9876" y="5210"/>
                  </a:cubicBezTo>
                  <a:cubicBezTo>
                    <a:pt x="9365" y="4964"/>
                    <a:pt x="9365" y="4564"/>
                    <a:pt x="9876" y="4318"/>
                  </a:cubicBezTo>
                  <a:cubicBezTo>
                    <a:pt x="10131" y="4195"/>
                    <a:pt x="10465" y="4132"/>
                    <a:pt x="10799" y="4132"/>
                  </a:cubicBezTo>
                  <a:close/>
                  <a:moveTo>
                    <a:pt x="751" y="6059"/>
                  </a:moveTo>
                  <a:cubicBezTo>
                    <a:pt x="356" y="6067"/>
                    <a:pt x="0" y="6338"/>
                    <a:pt x="0" y="6713"/>
                  </a:cubicBezTo>
                  <a:lnTo>
                    <a:pt x="0" y="15191"/>
                  </a:lnTo>
                  <a:cubicBezTo>
                    <a:pt x="0" y="15970"/>
                    <a:pt x="471" y="16694"/>
                    <a:pt x="1248" y="17105"/>
                  </a:cubicBezTo>
                  <a:lnTo>
                    <a:pt x="9225" y="21329"/>
                  </a:lnTo>
                  <a:cubicBezTo>
                    <a:pt x="9737" y="21600"/>
                    <a:pt x="10398" y="21287"/>
                    <a:pt x="10398" y="20773"/>
                  </a:cubicBezTo>
                  <a:lnTo>
                    <a:pt x="10398" y="12278"/>
                  </a:lnTo>
                  <a:cubicBezTo>
                    <a:pt x="10398" y="11234"/>
                    <a:pt x="9739" y="10271"/>
                    <a:pt x="8671" y="9759"/>
                  </a:cubicBezTo>
                  <a:lnTo>
                    <a:pt x="1146" y="6144"/>
                  </a:lnTo>
                  <a:cubicBezTo>
                    <a:pt x="1017" y="6083"/>
                    <a:pt x="882" y="6056"/>
                    <a:pt x="751" y="6059"/>
                  </a:cubicBezTo>
                  <a:close/>
                  <a:moveTo>
                    <a:pt x="20849" y="6059"/>
                  </a:moveTo>
                  <a:cubicBezTo>
                    <a:pt x="20718" y="6056"/>
                    <a:pt x="20581" y="6083"/>
                    <a:pt x="20452" y="6144"/>
                  </a:cubicBezTo>
                  <a:lnTo>
                    <a:pt x="12929" y="9759"/>
                  </a:lnTo>
                  <a:cubicBezTo>
                    <a:pt x="11861" y="10271"/>
                    <a:pt x="11200" y="11234"/>
                    <a:pt x="11200" y="12278"/>
                  </a:cubicBezTo>
                  <a:lnTo>
                    <a:pt x="11200" y="20773"/>
                  </a:lnTo>
                  <a:cubicBezTo>
                    <a:pt x="11200" y="21287"/>
                    <a:pt x="11863" y="21600"/>
                    <a:pt x="12375" y="21329"/>
                  </a:cubicBezTo>
                  <a:lnTo>
                    <a:pt x="20350" y="17105"/>
                  </a:lnTo>
                  <a:cubicBezTo>
                    <a:pt x="21127" y="16694"/>
                    <a:pt x="21600" y="15970"/>
                    <a:pt x="21600" y="15191"/>
                  </a:cubicBezTo>
                  <a:lnTo>
                    <a:pt x="21600" y="6713"/>
                  </a:lnTo>
                  <a:cubicBezTo>
                    <a:pt x="21600" y="6338"/>
                    <a:pt x="21244" y="6067"/>
                    <a:pt x="20849" y="6059"/>
                  </a:cubicBezTo>
                  <a:close/>
                  <a:moveTo>
                    <a:pt x="1745" y="8061"/>
                  </a:moveTo>
                  <a:cubicBezTo>
                    <a:pt x="1851" y="8064"/>
                    <a:pt x="1968" y="8093"/>
                    <a:pt x="2091" y="8152"/>
                  </a:cubicBezTo>
                  <a:cubicBezTo>
                    <a:pt x="2582" y="8385"/>
                    <a:pt x="2981" y="8996"/>
                    <a:pt x="2981" y="9516"/>
                  </a:cubicBezTo>
                  <a:cubicBezTo>
                    <a:pt x="2981" y="10036"/>
                    <a:pt x="2582" y="10264"/>
                    <a:pt x="2091" y="10027"/>
                  </a:cubicBezTo>
                  <a:cubicBezTo>
                    <a:pt x="1600" y="9790"/>
                    <a:pt x="1201" y="9181"/>
                    <a:pt x="1201" y="8665"/>
                  </a:cubicBezTo>
                  <a:cubicBezTo>
                    <a:pt x="1201" y="8279"/>
                    <a:pt x="1426" y="8052"/>
                    <a:pt x="1745" y="8061"/>
                  </a:cubicBezTo>
                  <a:close/>
                  <a:moveTo>
                    <a:pt x="19855" y="8061"/>
                  </a:moveTo>
                  <a:cubicBezTo>
                    <a:pt x="20174" y="8052"/>
                    <a:pt x="20397" y="8279"/>
                    <a:pt x="20397" y="8665"/>
                  </a:cubicBezTo>
                  <a:cubicBezTo>
                    <a:pt x="20397" y="9181"/>
                    <a:pt x="20000" y="9790"/>
                    <a:pt x="19509" y="10027"/>
                  </a:cubicBezTo>
                  <a:cubicBezTo>
                    <a:pt x="19018" y="10264"/>
                    <a:pt x="18619" y="10036"/>
                    <a:pt x="18619" y="9516"/>
                  </a:cubicBezTo>
                  <a:cubicBezTo>
                    <a:pt x="18619" y="8996"/>
                    <a:pt x="19018" y="8385"/>
                    <a:pt x="19509" y="8152"/>
                  </a:cubicBezTo>
                  <a:cubicBezTo>
                    <a:pt x="19632" y="8093"/>
                    <a:pt x="19749" y="8064"/>
                    <a:pt x="19855" y="8061"/>
                  </a:cubicBezTo>
                  <a:close/>
                  <a:moveTo>
                    <a:pt x="16882" y="12655"/>
                  </a:moveTo>
                  <a:cubicBezTo>
                    <a:pt x="17201" y="12639"/>
                    <a:pt x="17425" y="12864"/>
                    <a:pt x="17425" y="13256"/>
                  </a:cubicBezTo>
                  <a:cubicBezTo>
                    <a:pt x="17425" y="13779"/>
                    <a:pt x="17028" y="14404"/>
                    <a:pt x="16536" y="14654"/>
                  </a:cubicBezTo>
                  <a:cubicBezTo>
                    <a:pt x="16045" y="14905"/>
                    <a:pt x="15646" y="14682"/>
                    <a:pt x="15646" y="14155"/>
                  </a:cubicBezTo>
                  <a:cubicBezTo>
                    <a:pt x="15646" y="13628"/>
                    <a:pt x="16045" y="13000"/>
                    <a:pt x="16536" y="12754"/>
                  </a:cubicBezTo>
                  <a:cubicBezTo>
                    <a:pt x="16659" y="12692"/>
                    <a:pt x="16776" y="12660"/>
                    <a:pt x="16882" y="12655"/>
                  </a:cubicBezTo>
                  <a:close/>
                  <a:moveTo>
                    <a:pt x="7689" y="17371"/>
                  </a:moveTo>
                  <a:cubicBezTo>
                    <a:pt x="7795" y="17379"/>
                    <a:pt x="7914" y="17414"/>
                    <a:pt x="8036" y="17478"/>
                  </a:cubicBezTo>
                  <a:cubicBezTo>
                    <a:pt x="8528" y="17738"/>
                    <a:pt x="8925" y="18381"/>
                    <a:pt x="8925" y="18915"/>
                  </a:cubicBezTo>
                  <a:cubicBezTo>
                    <a:pt x="8925" y="19448"/>
                    <a:pt x="8528" y="19665"/>
                    <a:pt x="8036" y="19402"/>
                  </a:cubicBezTo>
                  <a:cubicBezTo>
                    <a:pt x="7545" y="19139"/>
                    <a:pt x="7146" y="18498"/>
                    <a:pt x="7146" y="17969"/>
                  </a:cubicBezTo>
                  <a:cubicBezTo>
                    <a:pt x="7146" y="17572"/>
                    <a:pt x="7369" y="17349"/>
                    <a:pt x="7689" y="17371"/>
                  </a:cubicBezTo>
                  <a:close/>
                  <a:moveTo>
                    <a:pt x="13909" y="17371"/>
                  </a:moveTo>
                  <a:cubicBezTo>
                    <a:pt x="14229" y="17349"/>
                    <a:pt x="14454" y="17572"/>
                    <a:pt x="14454" y="17969"/>
                  </a:cubicBezTo>
                  <a:cubicBezTo>
                    <a:pt x="14454" y="18498"/>
                    <a:pt x="14055" y="19139"/>
                    <a:pt x="13564" y="19402"/>
                  </a:cubicBezTo>
                  <a:cubicBezTo>
                    <a:pt x="13072" y="19665"/>
                    <a:pt x="12674" y="19448"/>
                    <a:pt x="12674" y="18915"/>
                  </a:cubicBezTo>
                  <a:cubicBezTo>
                    <a:pt x="12674" y="18381"/>
                    <a:pt x="13072" y="17738"/>
                    <a:pt x="13564" y="17478"/>
                  </a:cubicBezTo>
                  <a:cubicBezTo>
                    <a:pt x="13686" y="17414"/>
                    <a:pt x="13803" y="17379"/>
                    <a:pt x="13909" y="17371"/>
                  </a:cubicBezTo>
                  <a:close/>
                </a:path>
              </a:pathLst>
            </a:custGeom>
            <a:solidFill>
              <a:srgbClr val="C00000"/>
            </a:soli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  <a:endParaRPr>
                <a:solidFill>
                  <a:srgbClr val="7030A0"/>
                </a:solidFill>
              </a:endParaRPr>
            </a:p>
          </p:txBody>
        </p:sp>
      </p:grpSp>
      <p:sp>
        <p:nvSpPr>
          <p:cNvPr id="3" name="Rectangle 8"/>
          <p:cNvSpPr/>
          <p:nvPr/>
        </p:nvSpPr>
        <p:spPr>
          <a:xfrm>
            <a:off x="708562" y="406875"/>
            <a:ext cx="10764716" cy="44513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GB" sz="2300" dirty="0">
                <a:latin typeface="Helvetica" charset="0"/>
                <a:cs typeface="Helvetica" charset="0"/>
              </a:rPr>
              <a:t>Probabilistic Kolmogorov Complexity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1355" y="1529715"/>
            <a:ext cx="10829290" cy="5015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Helvetica" charset="0"/>
                <a:cs typeface="Helvetica" charset="0"/>
              </a:rPr>
              <a:t>We introduce a new notion of time-bounded Kolmogorov complexity, called </a:t>
            </a:r>
            <a:r>
              <a:rPr lang="en-US" sz="2000" dirty="0">
                <a:solidFill>
                  <a:schemeClr val="accent6"/>
                </a:solidFill>
                <a:latin typeface="Helvetica" charset="0"/>
                <a:cs typeface="Helvetica" charset="0"/>
              </a:rPr>
              <a:t>pKt</a:t>
            </a:r>
            <a:r>
              <a:rPr lang="en-US" sz="2000" dirty="0">
                <a:solidFill>
                  <a:schemeClr val="tx1"/>
                </a:solidFill>
                <a:latin typeface="Helvetica" charset="0"/>
                <a:cs typeface="Helvetica" charset="0"/>
              </a:rPr>
              <a:t>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  <a:latin typeface="Helvetica" charset="0"/>
              <a:cs typeface="Helvetica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Helvetica" charset="0"/>
                <a:cs typeface="Helvetica" charset="0"/>
              </a:rPr>
              <a:t>We show that the existence of </a:t>
            </a:r>
            <a:r>
              <a:rPr lang="en-US" sz="2000" dirty="0">
                <a:solidFill>
                  <a:srgbClr val="C00000"/>
                </a:solidFill>
                <a:latin typeface="Helvetica" charset="0"/>
                <a:cs typeface="Helvetica" charset="0"/>
              </a:rPr>
              <a:t>one-way functions</a:t>
            </a:r>
            <a:r>
              <a:rPr lang="en-US" sz="2000" dirty="0">
                <a:solidFill>
                  <a:schemeClr val="tx1"/>
                </a:solidFill>
                <a:latin typeface="Helvetica" charset="0"/>
                <a:cs typeface="Helvetica" charset="0"/>
              </a:rPr>
              <a:t> can be characterized by fundamental properties</a:t>
            </a:r>
            <a:r>
              <a:rPr lang="en-US" sz="2000" dirty="0">
                <a:latin typeface="Helvetica" charset="0"/>
                <a:cs typeface="Helvetica" charset="0"/>
                <a:sym typeface="+mn-ea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Helvetica" charset="0"/>
                <a:cs typeface="Helvetica" charset="0"/>
              </a:rPr>
              <a:t>of </a:t>
            </a:r>
            <a:r>
              <a:rPr lang="en-US" sz="2000" dirty="0">
                <a:solidFill>
                  <a:schemeClr val="accent6"/>
                </a:solidFill>
                <a:latin typeface="Helvetica" charset="0"/>
                <a:cs typeface="Helvetica" charset="0"/>
              </a:rPr>
              <a:t>pKt</a:t>
            </a:r>
            <a:r>
              <a:rPr lang="en-US" sz="2000" dirty="0">
                <a:solidFill>
                  <a:schemeClr val="accent1"/>
                </a:solidFill>
                <a:latin typeface="Helvetica" charset="0"/>
                <a:cs typeface="Helvetica" charset="0"/>
              </a:rPr>
              <a:t>, </a:t>
            </a:r>
            <a:r>
              <a:rPr lang="en-US" sz="2000" dirty="0">
                <a:solidFill>
                  <a:schemeClr val="tx1"/>
                </a:solidFill>
                <a:latin typeface="Helvetica" charset="0"/>
                <a:cs typeface="Helvetica" charset="0"/>
              </a:rPr>
              <a:t>such as “a</a:t>
            </a:r>
            <a:r>
              <a:rPr lang="en-US" sz="2000" dirty="0">
                <a:solidFill>
                  <a:schemeClr val="tx1"/>
                </a:solidFill>
                <a:latin typeface="Helvetica" charset="0"/>
                <a:cs typeface="Helvetica" charset="0"/>
                <a:sym typeface="+mn-ea"/>
              </a:rPr>
              <a:t>verage-case hardness” and “(a)symmetry of information”</a:t>
            </a:r>
            <a:r>
              <a:rPr lang="en-US" sz="2000" dirty="0">
                <a:solidFill>
                  <a:schemeClr val="tx1"/>
                </a:solidFill>
                <a:latin typeface="Helvetica" charset="0"/>
                <a:cs typeface="Helvetica" charset="0"/>
              </a:rPr>
              <a:t>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  <a:latin typeface="Helvetica" charset="0"/>
              <a:cs typeface="Helvetica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  <a:latin typeface="Helvetica" charset="0"/>
              <a:cs typeface="Helvetica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  <a:latin typeface="Helvetica" charset="0"/>
              <a:cs typeface="Helvetica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  <a:latin typeface="Helvetica" charset="0"/>
              <a:cs typeface="Helvetica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  <a:latin typeface="Helvetica" charset="0"/>
              <a:cs typeface="Helvetica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  <a:latin typeface="Helvetica" charset="0"/>
              <a:cs typeface="Helvetica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  <a:latin typeface="Helvetica" charset="0"/>
              <a:cs typeface="Helvetica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  <a:latin typeface="Helvetica" charset="0"/>
              <a:cs typeface="Helvetica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Helvetica" charset="0"/>
                <a:cs typeface="Helvetica" charset="0"/>
              </a:rPr>
              <a:t>Toward establishing the existence of </a:t>
            </a:r>
            <a:r>
              <a:rPr lang="en-US" sz="2000" dirty="0">
                <a:solidFill>
                  <a:srgbClr val="C00000"/>
                </a:solidFill>
                <a:latin typeface="Helvetica" charset="0"/>
                <a:cs typeface="Helvetica" charset="0"/>
              </a:rPr>
              <a:t>one-way functions</a:t>
            </a:r>
            <a:r>
              <a:rPr lang="en-US" sz="2000" dirty="0">
                <a:solidFill>
                  <a:schemeClr val="tx1"/>
                </a:solidFill>
                <a:latin typeface="Helvetica" charset="0"/>
                <a:cs typeface="Helvetica" charset="0"/>
              </a:rPr>
              <a:t>, we provide new insights into proving these related properties.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  <a:latin typeface="Helvetica" charset="0"/>
              <a:cs typeface="Helvetica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  <a:latin typeface="Helvetica" charset="0"/>
              <a:cs typeface="Helvetica" charset="0"/>
            </a:endParaRPr>
          </a:p>
        </p:txBody>
      </p:sp>
      <p:sp>
        <p:nvSpPr>
          <p:cNvPr id="5" name="Rectangle 8"/>
          <p:cNvSpPr/>
          <p:nvPr/>
        </p:nvSpPr>
        <p:spPr>
          <a:xfrm>
            <a:off x="713642" y="406875"/>
            <a:ext cx="10764716" cy="44513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GB" sz="2300" dirty="0">
                <a:latin typeface="Helvetica" charset="0"/>
                <a:cs typeface="Helvetica" charset="0"/>
              </a:rPr>
              <a:t>Summary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943100" y="3329940"/>
            <a:ext cx="7997825" cy="1323340"/>
            <a:chOff x="1807" y="3909"/>
            <a:chExt cx="14880" cy="3941"/>
          </a:xfrm>
        </p:grpSpPr>
        <p:grpSp>
          <p:nvGrpSpPr>
            <p:cNvPr id="6" name="Group 5"/>
            <p:cNvGrpSpPr/>
            <p:nvPr/>
          </p:nvGrpSpPr>
          <p:grpSpPr>
            <a:xfrm>
              <a:off x="1807" y="3909"/>
              <a:ext cx="5717" cy="3941"/>
              <a:chOff x="545009" y="2494307"/>
              <a:chExt cx="4181180" cy="2832847"/>
            </a:xfrm>
          </p:grpSpPr>
          <p:sp>
            <p:nvSpPr>
              <p:cNvPr id="8" name="Rectangle 8"/>
              <p:cNvSpPr/>
              <p:nvPr/>
            </p:nvSpPr>
            <p:spPr>
              <a:xfrm>
                <a:off x="545009" y="2494307"/>
                <a:ext cx="4181180" cy="2832847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762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TextBox 6"/>
              <p:cNvSpPr txBox="1"/>
              <p:nvPr/>
            </p:nvSpPr>
            <p:spPr>
              <a:xfrm>
                <a:off x="838223" y="2824446"/>
                <a:ext cx="3385058" cy="21722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err="1">
                    <a:solidFill>
                      <a:schemeClr val="tx1"/>
                    </a:solidFill>
                    <a:latin typeface="Helvetica" charset="0"/>
                    <a:cs typeface="Helvetica" charset="0"/>
                  </a:rPr>
                  <a:t>Properties of pKt</a:t>
                </a:r>
              </a:p>
              <a:p>
                <a:pPr algn="ctr"/>
                <a:r>
                  <a:rPr lang="en-US" altLang="en-GB" sz="2000" dirty="0">
                    <a:latin typeface="Helvetica" charset="0"/>
                    <a:cs typeface="Helvetica" charset="0"/>
                  </a:rPr>
                  <a:t>(e.g., average-case hardness and SoI)</a:t>
                </a:r>
              </a:p>
            </p:txBody>
          </p:sp>
        </p:grpSp>
        <p:sp>
          <p:nvSpPr>
            <p:cNvPr id="17" name="Arrow: Left-Right 9"/>
            <p:cNvSpPr/>
            <p:nvPr/>
          </p:nvSpPr>
          <p:spPr>
            <a:xfrm>
              <a:off x="8088" y="5396"/>
              <a:ext cx="2320" cy="917"/>
            </a:xfrm>
            <a:prstGeom prst="leftRightArrow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10974" y="3909"/>
              <a:ext cx="5713" cy="3941"/>
              <a:chOff x="6560502" y="2494307"/>
              <a:chExt cx="4178669" cy="2832847"/>
            </a:xfrm>
          </p:grpSpPr>
          <p:sp>
            <p:nvSpPr>
              <p:cNvPr id="19" name="Rectangle 10"/>
              <p:cNvSpPr/>
              <p:nvPr/>
            </p:nvSpPr>
            <p:spPr>
              <a:xfrm>
                <a:off x="6560502" y="2494307"/>
                <a:ext cx="4178669" cy="2832847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762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" name="TextBox 11"/>
              <p:cNvSpPr txBox="1"/>
              <p:nvPr/>
            </p:nvSpPr>
            <p:spPr>
              <a:xfrm>
                <a:off x="6621942" y="3498193"/>
                <a:ext cx="4044086" cy="78841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spAutoFit/>
              </a:bodyPr>
              <a:lstStyle/>
              <a:p>
                <a:pPr indent="0" algn="ctr">
                  <a:buFont typeface="Arial" panose="020B0604020202020204" pitchFamily="34" charset="0"/>
                  <a:buNone/>
                </a:pPr>
                <a:r>
                  <a:rPr lang="en-US" dirty="0">
                    <a:latin typeface="Helvetica" charset="0"/>
                    <a:cs typeface="Helvetica" charset="0"/>
                  </a:rPr>
                  <a:t>One-Way Functions</a:t>
                </a:r>
                <a:endParaRPr lang="en-US" altLang="en-GB" dirty="0">
                  <a:latin typeface="Helvetica" charset="0"/>
                  <a:cs typeface="Helvetica" charset="0"/>
                </a:endParaRPr>
              </a:p>
            </p:txBody>
          </p:sp>
        </p:grp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8"/>
          <p:cNvSpPr/>
          <p:nvPr/>
        </p:nvSpPr>
        <p:spPr>
          <a:xfrm>
            <a:off x="708562" y="406875"/>
            <a:ext cx="10764716" cy="44513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GB" sz="2300" dirty="0">
                <a:latin typeface="Helvetica" charset="0"/>
                <a:cs typeface="Helvetica" charset="0"/>
              </a:rPr>
              <a:t>One-Way Functions and Average-Case Hardness of pKt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947102" y="1770380"/>
            <a:ext cx="10511143" cy="1551940"/>
            <a:chOff x="1754" y="1778"/>
            <a:chExt cx="16554" cy="2444"/>
          </a:xfrm>
        </p:grpSpPr>
        <p:grpSp>
          <p:nvGrpSpPr>
            <p:cNvPr id="6" name="Group 5"/>
            <p:cNvGrpSpPr/>
            <p:nvPr/>
          </p:nvGrpSpPr>
          <p:grpSpPr>
            <a:xfrm>
              <a:off x="2137" y="3118"/>
              <a:ext cx="16171" cy="1104"/>
              <a:chOff x="2729" y="3783"/>
              <a:chExt cx="16787" cy="110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17"/>
                  <p:cNvSpPr txBox="1"/>
                  <p:nvPr>
                    <p:custDataLst>
                      <p:tags r:id="rId1"/>
                    </p:custDataLst>
                  </p:nvPr>
                </p:nvSpPr>
                <p:spPr>
                  <a:xfrm>
                    <a:off x="2729" y="3954"/>
                    <a:ext cx="5812" cy="623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txBody>
                  <a:bodyPr wrap="square" rtlCol="0">
                    <a:noAutofit/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indent="0" algn="ctr">
                      <a:buClr>
                        <a:srgbClr val="000000"/>
                      </a:buClr>
                      <a:buNone/>
                    </a:pPr>
                    <a14:m>
                      <m:oMath xmlns:m="http://schemas.openxmlformats.org/officeDocument/2006/math">
                        <m:r>
                          <a:rPr lang="en-US" sz="2000" i="1"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  <a:sym typeface="+mn-ea"/>
                          </a:rPr>
                          <m:t>∃</m:t>
                        </m:r>
                      </m:oMath>
                    </a14:m>
                    <a:r>
                      <a:rPr lang="en-US" sz="2000">
                        <a:latin typeface="Helvetica" charset="0"/>
                        <a:cs typeface="Helvetica" charset="0"/>
                        <a:sym typeface="+mn-ea"/>
                      </a:rPr>
                      <a:t> </a:t>
                    </a:r>
                    <a:r>
                      <a:rPr lang="en-US" sz="2000" dirty="0" err="1">
                        <a:latin typeface="Helvetica" charset="0"/>
                        <a:cs typeface="Helvetica" charset="0"/>
                        <a:sym typeface="+mn-ea"/>
                      </a:rPr>
                      <a:t>(i.o.) one-way functions</a:t>
                    </a:r>
                    <a:endParaRPr lang="en-US" altLang="en-GB" sz="2000" dirty="0" err="1">
                      <a:solidFill>
                        <a:schemeClr val="tx1"/>
                      </a:solidFill>
                      <a:latin typeface="Helvetica" charset="0"/>
                      <a:cs typeface="Helvetica" charset="0"/>
                      <a:sym typeface="+mn-ea"/>
                    </a:endParaRPr>
                  </a:p>
                </p:txBody>
              </p:sp>
            </mc:Choice>
            <mc:Fallback xmlns="">
              <p:sp>
                <p:nvSpPr>
                  <p:cNvPr id="21" name="TextBox 1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>
                    <p:custDataLst>
                      <p:tags r:id="rId5"/>
                    </p:custDataLst>
                  </p:nvPr>
                </p:nvSpPr>
                <p:spPr>
                  <a:xfrm>
                    <a:off x="2729" y="3954"/>
                    <a:ext cx="5812" cy="623"/>
                  </a:xfrm>
                  <a:prstGeom prst="rect">
                    <a:avLst/>
                  </a:prstGeom>
                  <a:blipFill rotWithShape="1">
                    <a:blip r:embed="rId6"/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" name="TextBox 17"/>
                  <p:cNvSpPr txBox="1"/>
                  <p:nvPr>
                    <p:custDataLst>
                      <p:tags r:id="rId2"/>
                    </p:custDataLst>
                  </p:nvPr>
                </p:nvSpPr>
                <p:spPr>
                  <a:xfrm>
                    <a:off x="10385" y="3783"/>
                    <a:ext cx="9131" cy="1104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txBody>
                  <a:bodyPr wrap="square" rtlCol="0">
                    <a:noAutofit/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14:m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000" dirty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pKt</m:t>
                        </m:r>
                      </m:oMath>
                    </a14:m>
                    <a:r>
                      <a:rPr lang="en-US" altLang="en-GB" sz="2000" dirty="0">
                        <a:latin typeface="Helvetica" charset="0"/>
                        <a:cs typeface="Helvetica" charset="0"/>
                        <a:sym typeface="+mn-ea"/>
                      </a:rPr>
                      <a:t> is hard to approximate </a:t>
                    </a:r>
                    <a:r>
                      <a:rPr lang="en-US" altLang="en-GB" sz="2000" dirty="0">
                        <a:solidFill>
                          <a:schemeClr val="tx1"/>
                        </a:solidFill>
                        <a:latin typeface="Helvetica" charset="0"/>
                        <a:cs typeface="Helvetica" charset="0"/>
                        <a:sym typeface="+mn-ea"/>
                      </a:rPr>
                      <a:t>on average with</a:t>
                    </a:r>
                    <a:r>
                      <a:rPr lang="en-US" altLang="en-GB" sz="2000" dirty="0">
                        <a:solidFill>
                          <a:srgbClr val="C00000"/>
                        </a:solidFill>
                        <a:latin typeface="Helvetica" charset="0"/>
                        <a:cs typeface="Helvetica" charset="0"/>
                        <a:sym typeface="+mn-ea"/>
                      </a:rPr>
                      <a:t> </a:t>
                    </a:r>
                    <a:r>
                      <a:rPr lang="en-US" altLang="en-GB" sz="2000" dirty="0">
                        <a:solidFill>
                          <a:schemeClr val="accent2"/>
                        </a:solidFill>
                        <a:latin typeface="Helvetica" charset="0"/>
                        <a:cs typeface="Helvetica" charset="0"/>
                        <a:sym typeface="+mn-ea"/>
                      </a:rPr>
                      <a:t>two-sided error</a:t>
                    </a:r>
                    <a:r>
                      <a:rPr lang="en-US" altLang="en-GB" sz="2000" dirty="0">
                        <a:latin typeface="Helvetica" charset="0"/>
                        <a:cs typeface="Helvetica" charset="0"/>
                        <a:sym typeface="+mn-ea"/>
                      </a:rPr>
                      <a:t> over some samplable distribution.</a:t>
                    </a:r>
                    <a:endParaRPr lang="en-US" altLang="en-GB" sz="2000" dirty="0">
                      <a:solidFill>
                        <a:schemeClr val="tx1"/>
                      </a:solidFill>
                      <a:latin typeface="Helvetica" charset="0"/>
                      <a:cs typeface="Helvetica" charset="0"/>
                    </a:endParaRPr>
                  </a:p>
                </p:txBody>
              </p:sp>
            </mc:Choice>
            <mc:Fallback xmlns="">
              <p:sp>
                <p:nvSpPr>
                  <p:cNvPr id="5" name="TextBox 1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>
                    <p:custDataLst>
                      <p:tags r:id="rId7"/>
                    </p:custDataLst>
                  </p:nvPr>
                </p:nvSpPr>
                <p:spPr>
                  <a:xfrm>
                    <a:off x="10385" y="3783"/>
                    <a:ext cx="9131" cy="1104"/>
                  </a:xfrm>
                  <a:prstGeom prst="rect">
                    <a:avLst/>
                  </a:prstGeom>
                  <a:blipFill rotWithShape="1">
                    <a:blip r:embed="rId8"/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" name="Arrow: Left-Right 9"/>
              <p:cNvSpPr/>
              <p:nvPr/>
            </p:nvSpPr>
            <p:spPr>
              <a:xfrm>
                <a:off x="8839" y="4099"/>
                <a:ext cx="1247" cy="478"/>
              </a:xfrm>
              <a:prstGeom prst="leftRightArrow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2" name="TextBox 39"/>
            <p:cNvSpPr txBox="1"/>
            <p:nvPr/>
          </p:nvSpPr>
          <p:spPr>
            <a:xfrm>
              <a:off x="1754" y="1778"/>
              <a:ext cx="15692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u="sng" dirty="0">
                  <a:latin typeface="Helvetica" charset="0"/>
                  <a:cs typeface="Helvetica" charset="0"/>
                  <a:sym typeface="+mn-ea"/>
                </a:rPr>
                <a:t>Theorem</a:t>
              </a:r>
              <a:r>
                <a:rPr lang="en-US" sz="2000" b="1" dirty="0">
                  <a:latin typeface="Helvetica" charset="0"/>
                  <a:cs typeface="Helvetica" charset="0"/>
                  <a:sym typeface="+mn-ea"/>
                </a:rPr>
                <a:t> </a:t>
              </a:r>
              <a:r>
                <a:rPr lang="en-US" sz="2000" dirty="0">
                  <a:latin typeface="Helvetica" charset="0"/>
                  <a:cs typeface="Helvetica" charset="0"/>
                  <a:sym typeface="+mn-ea"/>
                </a:rPr>
                <a:t>[</a:t>
              </a:r>
              <a:r>
                <a:rPr lang="en-US" sz="2000" dirty="0">
                  <a:solidFill>
                    <a:schemeClr val="accent1"/>
                  </a:solidFill>
                  <a:latin typeface="Helvetica" charset="0"/>
                  <a:cs typeface="Helvetica" charset="0"/>
                  <a:sym typeface="+mn-ea"/>
                </a:rPr>
                <a:t>This work</a:t>
              </a:r>
              <a:r>
                <a:rPr lang="en-US" sz="2000" dirty="0">
                  <a:latin typeface="Helvetica" charset="0"/>
                  <a:cs typeface="Helvetica" charset="0"/>
                  <a:sym typeface="+mn-ea"/>
                </a:rPr>
                <a:t>]:</a:t>
              </a:r>
              <a:endParaRPr lang="en-US" sz="2000" b="1" dirty="0">
                <a:solidFill>
                  <a:schemeClr val="tx1"/>
                </a:solidFill>
                <a:latin typeface="Helvetica" charset="0"/>
                <a:cs typeface="Helvetica" charset="0"/>
              </a:endParaRP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8"/>
          <p:cNvSpPr/>
          <p:nvPr/>
        </p:nvSpPr>
        <p:spPr>
          <a:xfrm>
            <a:off x="708562" y="406875"/>
            <a:ext cx="10764716" cy="44513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GB" sz="2300" dirty="0">
                <a:latin typeface="Helvetica" charset="0"/>
                <a:cs typeface="Helvetica" charset="0"/>
              </a:rPr>
              <a:t>One-Way Functions and Average-Case Hardness of pKt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947102" y="1770380"/>
            <a:ext cx="10512978" cy="1551940"/>
            <a:chOff x="1754" y="1778"/>
            <a:chExt cx="16557" cy="2444"/>
          </a:xfrm>
        </p:grpSpPr>
        <p:grpSp>
          <p:nvGrpSpPr>
            <p:cNvPr id="6" name="Group 5"/>
            <p:cNvGrpSpPr/>
            <p:nvPr/>
          </p:nvGrpSpPr>
          <p:grpSpPr>
            <a:xfrm>
              <a:off x="2137" y="3118"/>
              <a:ext cx="16174" cy="1104"/>
              <a:chOff x="2729" y="3783"/>
              <a:chExt cx="16790" cy="110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17"/>
                  <p:cNvSpPr txBox="1"/>
                  <p:nvPr>
                    <p:custDataLst>
                      <p:tags r:id="rId3"/>
                    </p:custDataLst>
                  </p:nvPr>
                </p:nvSpPr>
                <p:spPr>
                  <a:xfrm>
                    <a:off x="2729" y="3954"/>
                    <a:ext cx="5812" cy="623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txBody>
                  <a:bodyPr wrap="square" rtlCol="0">
                    <a:noAutofit/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indent="0" algn="ctr">
                      <a:buClr>
                        <a:srgbClr val="000000"/>
                      </a:buClr>
                      <a:buNone/>
                    </a:pPr>
                    <a14:m>
                      <m:oMath xmlns:m="http://schemas.openxmlformats.org/officeDocument/2006/math">
                        <m:r>
                          <a:rPr lang="en-US" sz="2000" i="1"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  <a:sym typeface="+mn-ea"/>
                          </a:rPr>
                          <m:t>∃</m:t>
                        </m:r>
                      </m:oMath>
                    </a14:m>
                    <a:r>
                      <a:rPr lang="en-US" sz="2000">
                        <a:latin typeface="Helvetica" charset="0"/>
                        <a:cs typeface="Helvetica" charset="0"/>
                        <a:sym typeface="+mn-ea"/>
                      </a:rPr>
                      <a:t> </a:t>
                    </a:r>
                    <a:r>
                      <a:rPr lang="en-US" sz="2000" dirty="0" err="1">
                        <a:latin typeface="Helvetica" charset="0"/>
                        <a:cs typeface="Helvetica" charset="0"/>
                        <a:sym typeface="+mn-ea"/>
                      </a:rPr>
                      <a:t>(i.o.) one-way functions</a:t>
                    </a:r>
                    <a:endParaRPr lang="en-US" altLang="en-GB" sz="2000" dirty="0" err="1">
                      <a:solidFill>
                        <a:schemeClr val="tx1"/>
                      </a:solidFill>
                      <a:latin typeface="Helvetica" charset="0"/>
                      <a:cs typeface="Helvetica" charset="0"/>
                      <a:sym typeface="+mn-ea"/>
                    </a:endParaRPr>
                  </a:p>
                </p:txBody>
              </p:sp>
            </mc:Choice>
            <mc:Fallback xmlns="">
              <p:sp>
                <p:nvSpPr>
                  <p:cNvPr id="21" name="TextBox 1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>
                    <p:custDataLst>
                      <p:tags r:id="rId7"/>
                    </p:custDataLst>
                  </p:nvPr>
                </p:nvSpPr>
                <p:spPr>
                  <a:xfrm>
                    <a:off x="2729" y="3954"/>
                    <a:ext cx="5812" cy="623"/>
                  </a:xfrm>
                  <a:prstGeom prst="rect">
                    <a:avLst/>
                  </a:prstGeom>
                  <a:blipFill rotWithShape="1">
                    <a:blip r:embed="rId8"/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" name="TextBox 17"/>
                  <p:cNvSpPr txBox="1"/>
                  <p:nvPr>
                    <p:custDataLst>
                      <p:tags r:id="rId4"/>
                    </p:custDataLst>
                  </p:nvPr>
                </p:nvSpPr>
                <p:spPr>
                  <a:xfrm>
                    <a:off x="10385" y="3783"/>
                    <a:ext cx="9134" cy="1104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txBody>
                  <a:bodyPr wrap="square" rtlCol="0">
                    <a:noAutofit/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14:m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000" dirty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pKt</m:t>
                        </m:r>
                      </m:oMath>
                    </a14:m>
                    <a:r>
                      <a:rPr lang="en-US" altLang="en-GB" sz="2000" dirty="0">
                        <a:latin typeface="Helvetica" charset="0"/>
                        <a:cs typeface="Helvetica" charset="0"/>
                        <a:sym typeface="+mn-ea"/>
                      </a:rPr>
                      <a:t> is hard to approximate on average with</a:t>
                    </a:r>
                    <a:r>
                      <a:rPr lang="en-US" altLang="en-GB" sz="2000" dirty="0">
                        <a:solidFill>
                          <a:srgbClr val="C00000"/>
                        </a:solidFill>
                        <a:latin typeface="Helvetica" charset="0"/>
                        <a:cs typeface="Helvetica" charset="0"/>
                        <a:sym typeface="+mn-ea"/>
                      </a:rPr>
                      <a:t> </a:t>
                    </a:r>
                    <a:r>
                      <a:rPr lang="en-US" altLang="en-GB" sz="2000" dirty="0">
                        <a:solidFill>
                          <a:schemeClr val="accent2"/>
                        </a:solidFill>
                        <a:latin typeface="Helvetica" charset="0"/>
                        <a:cs typeface="Helvetica" charset="0"/>
                        <a:sym typeface="+mn-ea"/>
                      </a:rPr>
                      <a:t>two-sided error</a:t>
                    </a:r>
                    <a:r>
                      <a:rPr lang="en-US" altLang="en-GB" sz="2000" dirty="0">
                        <a:latin typeface="Helvetica" charset="0"/>
                        <a:cs typeface="Helvetica" charset="0"/>
                        <a:sym typeface="+mn-ea"/>
                      </a:rPr>
                      <a:t> over some samplable distribution.</a:t>
                    </a:r>
                    <a:endParaRPr lang="en-US" altLang="en-GB" sz="2000" dirty="0">
                      <a:solidFill>
                        <a:schemeClr val="tx1"/>
                      </a:solidFill>
                      <a:latin typeface="Helvetica" charset="0"/>
                      <a:cs typeface="Helvetica" charset="0"/>
                    </a:endParaRPr>
                  </a:p>
                </p:txBody>
              </p:sp>
            </mc:Choice>
            <mc:Fallback xmlns="">
              <p:sp>
                <p:nvSpPr>
                  <p:cNvPr id="5" name="TextBox 1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>
                    <p:custDataLst>
                      <p:tags r:id="rId9"/>
                    </p:custDataLst>
                  </p:nvPr>
                </p:nvSpPr>
                <p:spPr>
                  <a:xfrm>
                    <a:off x="10385" y="3783"/>
                    <a:ext cx="9134" cy="1104"/>
                  </a:xfrm>
                  <a:prstGeom prst="rect">
                    <a:avLst/>
                  </a:prstGeom>
                  <a:blipFill rotWithShape="1">
                    <a:blip r:embed="rId10"/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" name="Arrow: Left-Right 9"/>
              <p:cNvSpPr/>
              <p:nvPr/>
            </p:nvSpPr>
            <p:spPr>
              <a:xfrm>
                <a:off x="8839" y="4099"/>
                <a:ext cx="1247" cy="478"/>
              </a:xfrm>
              <a:prstGeom prst="leftRightArrow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2" name="TextBox 39"/>
            <p:cNvSpPr txBox="1"/>
            <p:nvPr/>
          </p:nvSpPr>
          <p:spPr>
            <a:xfrm>
              <a:off x="1754" y="1778"/>
              <a:ext cx="15692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u="sng" dirty="0">
                  <a:latin typeface="Helvetica" charset="0"/>
                  <a:cs typeface="Helvetica" charset="0"/>
                  <a:sym typeface="+mn-ea"/>
                </a:rPr>
                <a:t>Theorem</a:t>
              </a:r>
              <a:r>
                <a:rPr lang="en-US" sz="2000" b="1" dirty="0">
                  <a:latin typeface="Helvetica" charset="0"/>
                  <a:cs typeface="Helvetica" charset="0"/>
                  <a:sym typeface="+mn-ea"/>
                </a:rPr>
                <a:t> </a:t>
              </a:r>
              <a:r>
                <a:rPr lang="en-US" sz="2000" dirty="0">
                  <a:latin typeface="Helvetica" charset="0"/>
                  <a:cs typeface="Helvetica" charset="0"/>
                  <a:sym typeface="+mn-ea"/>
                </a:rPr>
                <a:t>[</a:t>
              </a:r>
              <a:r>
                <a:rPr lang="en-US" sz="2000" dirty="0">
                  <a:solidFill>
                    <a:schemeClr val="accent1"/>
                  </a:solidFill>
                  <a:latin typeface="Helvetica" charset="0"/>
                  <a:cs typeface="Helvetica" charset="0"/>
                  <a:sym typeface="+mn-ea"/>
                </a:rPr>
                <a:t>This work</a:t>
              </a:r>
              <a:r>
                <a:rPr lang="en-US" sz="2000" dirty="0">
                  <a:latin typeface="Helvetica" charset="0"/>
                  <a:cs typeface="Helvetica" charset="0"/>
                  <a:sym typeface="+mn-ea"/>
                </a:rPr>
                <a:t>]:</a:t>
              </a:r>
              <a:endParaRPr lang="en-US" sz="2000" b="1" dirty="0">
                <a:solidFill>
                  <a:schemeClr val="tx1"/>
                </a:solidFill>
                <a:latin typeface="Helvetica" charset="0"/>
                <a:cs typeface="Helvetica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17"/>
              <p:cNvSpPr txBox="1"/>
              <p:nvPr>
                <p:custDataLst>
                  <p:tags r:id="rId1"/>
                </p:custDataLst>
              </p:nvPr>
            </p:nvSpPr>
            <p:spPr>
              <a:xfrm>
                <a:off x="5873115" y="4594225"/>
                <a:ext cx="5586984" cy="70104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pKt</m:t>
                    </m:r>
                  </m:oMath>
                </a14:m>
                <a:r>
                  <a:rPr lang="en-US" altLang="en-GB" sz="2000" dirty="0">
                    <a:latin typeface="Helvetica" charset="0"/>
                    <a:cs typeface="Helvetica" charset="0"/>
                    <a:sym typeface="+mn-ea"/>
                  </a:rPr>
                  <a:t> is hard to approximate on average with</a:t>
                </a:r>
                <a:r>
                  <a:rPr lang="en-US" altLang="en-GB" sz="2000" dirty="0">
                    <a:solidFill>
                      <a:srgbClr val="C00000"/>
                    </a:solidFill>
                    <a:latin typeface="Helvetica" charset="0"/>
                    <a:cs typeface="Helvetica" charset="0"/>
                    <a:sym typeface="+mn-ea"/>
                  </a:rPr>
                  <a:t>  </a:t>
                </a:r>
                <a:r>
                  <a:rPr lang="en-US" altLang="en-GB" sz="2000" dirty="0">
                    <a:solidFill>
                      <a:srgbClr val="7030A0"/>
                    </a:solidFill>
                    <a:latin typeface="Helvetica" charset="0"/>
                    <a:cs typeface="Helvetica" charset="0"/>
                    <a:sym typeface="+mn-ea"/>
                  </a:rPr>
                  <a:t>zero error</a:t>
                </a:r>
                <a:r>
                  <a:rPr lang="en-US" altLang="en-GB" sz="2000" dirty="0">
                    <a:latin typeface="Helvetica" charset="0"/>
                    <a:cs typeface="Helvetica" charset="0"/>
                    <a:sym typeface="+mn-ea"/>
                  </a:rPr>
                  <a:t> over the uniform distribution.</a:t>
                </a:r>
                <a:endParaRPr lang="en-US" altLang="en-GB" sz="2000" dirty="0">
                  <a:solidFill>
                    <a:schemeClr val="tx1"/>
                  </a:solidFill>
                  <a:latin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9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1"/>
                </p:custDataLst>
              </p:nvPr>
            </p:nvSpPr>
            <p:spPr>
              <a:xfrm>
                <a:off x="5873115" y="4594225"/>
                <a:ext cx="5586984" cy="701040"/>
              </a:xfrm>
              <a:prstGeom prst="rect">
                <a:avLst/>
              </a:prstGeom>
              <a:blipFill rotWithShape="1">
                <a:blip r:embed="rId12"/>
                <a:stretch>
                  <a:fillRect l="-91" t="-725" r="-75" b="-63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7"/>
          <p:cNvSpPr txBox="1"/>
          <p:nvPr>
            <p:custDataLst>
              <p:tags r:id="rId2"/>
            </p:custDataLst>
          </p:nvPr>
        </p:nvSpPr>
        <p:spPr>
          <a:xfrm>
            <a:off x="6925310" y="5875020"/>
            <a:ext cx="3791585" cy="4070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US" altLang="en-GB" dirty="0">
                <a:solidFill>
                  <a:schemeClr val="tx1"/>
                </a:solidFill>
                <a:latin typeface="Helvetica" charset="0"/>
                <a:cs typeface="Helvetica" charset="0"/>
              </a:rPr>
              <a:t>We can show this </a:t>
            </a:r>
            <a:r>
              <a:rPr lang="en-US" altLang="en-GB" b="1" dirty="0">
                <a:solidFill>
                  <a:schemeClr val="tx1"/>
                </a:solidFill>
                <a:latin typeface="Helvetica" charset="0"/>
                <a:cs typeface="Helvetica" charset="0"/>
              </a:rPr>
              <a:t>unconditionally</a:t>
            </a:r>
            <a:endParaRPr lang="en-US" altLang="en-GB" dirty="0">
              <a:solidFill>
                <a:schemeClr val="tx1"/>
              </a:solidFill>
              <a:latin typeface="Helvetica" charset="0"/>
              <a:cs typeface="Helvetica" charset="0"/>
            </a:endParaRPr>
          </a:p>
        </p:txBody>
      </p:sp>
      <p:cxnSp>
        <p:nvCxnSpPr>
          <p:cNvPr id="14" name="Straight Arrow Connector 13"/>
          <p:cNvCxnSpPr>
            <a:stCxn id="13" idx="0"/>
          </p:cNvCxnSpPr>
          <p:nvPr/>
        </p:nvCxnSpPr>
        <p:spPr>
          <a:xfrm flipV="1">
            <a:off x="8821420" y="5354955"/>
            <a:ext cx="0" cy="520065"/>
          </a:xfrm>
          <a:prstGeom prst="straightConnector1">
            <a:avLst/>
          </a:prstGeom>
          <a:ln>
            <a:tailEnd type="arrow" w="med" len="med"/>
          </a:ln>
        </p:spPr>
        <p:style>
          <a:lnRef idx="2">
            <a:prstClr val="black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8"/>
          <p:cNvSpPr/>
          <p:nvPr/>
        </p:nvSpPr>
        <p:spPr>
          <a:xfrm>
            <a:off x="708562" y="406875"/>
            <a:ext cx="10764716" cy="44513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GB" sz="2300" dirty="0">
                <a:latin typeface="Helvetica" charset="0"/>
                <a:cs typeface="Helvetica" charset="0"/>
              </a:rPr>
              <a:t>One-Way Functions and Average-Case Hardness of pKt</a:t>
            </a:r>
          </a:p>
        </p:txBody>
      </p:sp>
      <p:sp>
        <p:nvSpPr>
          <p:cNvPr id="3" name="Arrow: Left-Right 9"/>
          <p:cNvSpPr/>
          <p:nvPr/>
        </p:nvSpPr>
        <p:spPr>
          <a:xfrm rot="5400000">
            <a:off x="8212455" y="3806825"/>
            <a:ext cx="762635" cy="303530"/>
          </a:xfrm>
          <a:prstGeom prst="left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39"/>
          <p:cNvSpPr txBox="1"/>
          <p:nvPr/>
        </p:nvSpPr>
        <p:spPr>
          <a:xfrm>
            <a:off x="946785" y="1770380"/>
            <a:ext cx="996378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latin typeface="Helvetica" charset="0"/>
                <a:cs typeface="Helvetica" charset="0"/>
                <a:sym typeface="+mn-ea"/>
              </a:rPr>
              <a:t>Corollary</a:t>
            </a:r>
            <a:r>
              <a:rPr lang="en-US" sz="2000" b="1" dirty="0">
                <a:latin typeface="Helvetica" charset="0"/>
                <a:cs typeface="Helvetica" charset="0"/>
                <a:sym typeface="+mn-ea"/>
              </a:rPr>
              <a:t> </a:t>
            </a:r>
            <a:r>
              <a:rPr lang="en-US" sz="2000" dirty="0">
                <a:latin typeface="Helvetica" charset="0"/>
                <a:cs typeface="Helvetica" charset="0"/>
                <a:sym typeface="+mn-ea"/>
              </a:rPr>
              <a:t>[</a:t>
            </a:r>
            <a:r>
              <a:rPr lang="en-US" sz="2000" dirty="0">
                <a:solidFill>
                  <a:schemeClr val="accent1"/>
                </a:solidFill>
                <a:latin typeface="Helvetica" charset="0"/>
                <a:cs typeface="Helvetica" charset="0"/>
                <a:sym typeface="+mn-ea"/>
              </a:rPr>
              <a:t>This Work</a:t>
            </a:r>
            <a:r>
              <a:rPr lang="en-US" sz="2000" dirty="0">
                <a:latin typeface="Helvetica" charset="0"/>
                <a:cs typeface="Helvetica" charset="0"/>
                <a:sym typeface="+mn-ea"/>
              </a:rPr>
              <a:t>]:</a:t>
            </a:r>
            <a:endParaRPr lang="en-US" sz="2000" b="1" dirty="0">
              <a:solidFill>
                <a:schemeClr val="tx1"/>
              </a:solidFill>
              <a:latin typeface="Helvetica" charset="0"/>
              <a:cs typeface="Helvetica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17"/>
              <p:cNvSpPr txBox="1"/>
              <p:nvPr>
                <p:custDataLst>
                  <p:tags r:id="rId1"/>
                </p:custDataLst>
              </p:nvPr>
            </p:nvSpPr>
            <p:spPr>
              <a:xfrm>
                <a:off x="5872480" y="2730500"/>
                <a:ext cx="5586984" cy="251714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pKt</m:t>
                    </m:r>
                  </m:oMath>
                </a14:m>
                <a:r>
                  <a:rPr lang="en-US" altLang="en-GB" sz="2000" dirty="0">
                    <a:latin typeface="Helvetica" charset="0"/>
                    <a:cs typeface="Helvetica" charset="0"/>
                    <a:sym typeface="+mn-ea"/>
                  </a:rPr>
                  <a:t> is hard to approximate on average with</a:t>
                </a:r>
                <a:r>
                  <a:rPr lang="en-US" altLang="en-GB" sz="2000" dirty="0">
                    <a:solidFill>
                      <a:srgbClr val="C00000"/>
                    </a:solidFill>
                    <a:latin typeface="Helvetica" charset="0"/>
                    <a:cs typeface="Helvetica" charset="0"/>
                    <a:sym typeface="+mn-ea"/>
                  </a:rPr>
                  <a:t> </a:t>
                </a:r>
                <a:r>
                  <a:rPr lang="en-US" altLang="en-GB" sz="2000" dirty="0">
                    <a:solidFill>
                      <a:schemeClr val="accent2"/>
                    </a:solidFill>
                    <a:latin typeface="Helvetica" charset="0"/>
                    <a:cs typeface="Helvetica" charset="0"/>
                    <a:sym typeface="+mn-ea"/>
                  </a:rPr>
                  <a:t>two-sided error</a:t>
                </a:r>
                <a:r>
                  <a:rPr lang="en-US" altLang="en-GB" sz="2000" dirty="0">
                    <a:latin typeface="Helvetica" charset="0"/>
                    <a:cs typeface="Helvetica" charset="0"/>
                    <a:sym typeface="+mn-ea"/>
                  </a:rPr>
                  <a:t> over some samplable distribution.</a:t>
                </a:r>
                <a:endParaRPr lang="en-US" altLang="en-GB" sz="2000" dirty="0">
                  <a:solidFill>
                    <a:schemeClr val="tx1"/>
                  </a:solidFill>
                  <a:latin typeface="Helvetica" charset="0"/>
                  <a:cs typeface="Helvetica" charset="0"/>
                </a:endParaRPr>
              </a:p>
              <a:p>
                <a:pPr algn="ctr"/>
                <a:endParaRPr lang="en-US" altLang="en-GB" sz="2000" dirty="0">
                  <a:solidFill>
                    <a:schemeClr val="tx1"/>
                  </a:solidFill>
                  <a:latin typeface="Helvetica" charset="0"/>
                  <a:cs typeface="Helvetica" charset="0"/>
                </a:endParaRPr>
              </a:p>
              <a:p>
                <a:pPr algn="ctr"/>
                <a:endParaRPr lang="en-US" altLang="en-GB" sz="2000" dirty="0">
                  <a:solidFill>
                    <a:schemeClr val="tx1"/>
                  </a:solidFill>
                  <a:latin typeface="Helvetica" charset="0"/>
                  <a:cs typeface="Helvetica" charset="0"/>
                </a:endParaRPr>
              </a:p>
              <a:p>
                <a:pPr algn="ctr"/>
                <a:endParaRPr lang="en-US" altLang="en-GB" sz="2000" dirty="0">
                  <a:solidFill>
                    <a:schemeClr val="tx1"/>
                  </a:solidFill>
                  <a:latin typeface="Helvetica" charset="0"/>
                  <a:cs typeface="Helvetica" charset="0"/>
                </a:endParaRPr>
              </a:p>
              <a:p>
                <a:pPr algn="ctr"/>
                <a:r>
                  <a:rPr lang="en-US" sz="2000" dirty="0">
                    <a:solidFill>
                      <a:schemeClr val="accent1"/>
                    </a:solidFill>
                    <a:latin typeface="Cambria Math" panose="02040503050406030204" pitchFamily="18" charset="0"/>
                    <a:cs typeface="Cambria Math" panose="02040503050406030204" pitchFamily="18" charset="0"/>
                  </a:rPr>
                  <a:t> </a:t>
                </a:r>
              </a:p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pKt</m:t>
                    </m:r>
                  </m:oMath>
                </a14:m>
                <a:r>
                  <a:rPr lang="en-US" altLang="en-GB" sz="2000" dirty="0">
                    <a:latin typeface="Helvetica" charset="0"/>
                    <a:cs typeface="Helvetica" charset="0"/>
                    <a:sym typeface="+mn-ea"/>
                  </a:rPr>
                  <a:t> is hard to approximate on average with</a:t>
                </a:r>
                <a:r>
                  <a:rPr lang="en-US" altLang="en-GB" sz="2000" dirty="0">
                    <a:solidFill>
                      <a:srgbClr val="C00000"/>
                    </a:solidFill>
                    <a:latin typeface="Helvetica" charset="0"/>
                    <a:cs typeface="Helvetica" charset="0"/>
                    <a:sym typeface="+mn-ea"/>
                  </a:rPr>
                  <a:t>  </a:t>
                </a:r>
                <a:r>
                  <a:rPr lang="en-US" altLang="en-GB" sz="2000" dirty="0">
                    <a:solidFill>
                      <a:srgbClr val="7030A0"/>
                    </a:solidFill>
                    <a:latin typeface="Helvetica" charset="0"/>
                    <a:cs typeface="Helvetica" charset="0"/>
                    <a:sym typeface="+mn-ea"/>
                  </a:rPr>
                  <a:t>zero error</a:t>
                </a:r>
                <a:r>
                  <a:rPr lang="en-US" altLang="en-GB" sz="2000" dirty="0">
                    <a:latin typeface="Helvetica" charset="0"/>
                    <a:cs typeface="Helvetica" charset="0"/>
                    <a:sym typeface="+mn-ea"/>
                  </a:rPr>
                  <a:t> over the uniform distribution.</a:t>
                </a:r>
                <a:endParaRPr lang="en-US" altLang="en-GB" sz="2000" dirty="0">
                  <a:solidFill>
                    <a:schemeClr val="tx1"/>
                  </a:solidFill>
                  <a:latin typeface="Helvetica" charset="0"/>
                  <a:cs typeface="Helvetica" charset="0"/>
                </a:endParaRPr>
              </a:p>
              <a:p>
                <a:pPr algn="ctr"/>
                <a:endParaRPr lang="en-US" altLang="en-GB" sz="2000" dirty="0">
                  <a:solidFill>
                    <a:schemeClr val="tx1"/>
                  </a:solidFill>
                  <a:latin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5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"/>
                </p:custDataLst>
              </p:nvPr>
            </p:nvSpPr>
            <p:spPr>
              <a:xfrm>
                <a:off x="5872480" y="2730500"/>
                <a:ext cx="5586984" cy="2517140"/>
              </a:xfrm>
              <a:prstGeom prst="rect">
                <a:avLst/>
              </a:prstGeom>
              <a:blipFill rotWithShape="1">
                <a:blip r:embed="rId6"/>
                <a:stretch>
                  <a:fillRect l="-91" t="-202" r="-75" b="-1079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Arrow: Left-Right 9"/>
          <p:cNvSpPr/>
          <p:nvPr/>
        </p:nvSpPr>
        <p:spPr>
          <a:xfrm>
            <a:off x="4927600" y="3766185"/>
            <a:ext cx="762635" cy="303530"/>
          </a:xfrm>
          <a:prstGeom prst="left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17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1113790" y="3399790"/>
                <a:ext cx="3554730" cy="103568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 algn="ctr">
                  <a:buClr>
                    <a:srgbClr val="000000"/>
                  </a:buClr>
                  <a:buNone/>
                </a:pPr>
                <a:endParaRPr lang="en-US" sz="2000" dirty="0" err="1">
                  <a:solidFill>
                    <a:schemeClr val="tx1"/>
                  </a:solidFill>
                  <a:latin typeface="Helvetica" charset="0"/>
                  <a:cs typeface="Helvetica" charset="0"/>
                  <a:sym typeface="+mn-ea"/>
                </a:endParaRPr>
              </a:p>
              <a:p>
                <a:pPr indent="0" algn="ctr">
                  <a:buClr>
                    <a:srgbClr val="000000"/>
                  </a:buClr>
                  <a:buNone/>
                </a:pP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  <a:sym typeface="+mn-ea"/>
                      </a:rPr>
                      <m:t>∃</m:t>
                    </m:r>
                  </m:oMath>
                </a14:m>
                <a:r>
                  <a:rPr lang="en-US" sz="2000">
                    <a:latin typeface="Helvetica" charset="0"/>
                    <a:cs typeface="Helvetica" charset="0"/>
                    <a:sym typeface="+mn-ea"/>
                  </a:rPr>
                  <a:t> </a:t>
                </a:r>
                <a:r>
                  <a:rPr lang="en-US" sz="2000" dirty="0" err="1">
                    <a:latin typeface="Helvetica" charset="0"/>
                    <a:cs typeface="Helvetica" charset="0"/>
                    <a:sym typeface="+mn-ea"/>
                  </a:rPr>
                  <a:t>(i.o.) one-way functions</a:t>
                </a:r>
                <a:endParaRPr lang="en-US" altLang="en-GB" sz="2000" dirty="0" err="1">
                  <a:solidFill>
                    <a:schemeClr val="tx1"/>
                  </a:solidFill>
                  <a:latin typeface="Helvetica" charset="0"/>
                  <a:cs typeface="Helvetica" charset="0"/>
                  <a:sym typeface="+mn-ea"/>
                </a:endParaRPr>
              </a:p>
            </p:txBody>
          </p:sp>
        </mc:Choice>
        <mc:Fallback xmlns="">
          <p:sp>
            <p:nvSpPr>
              <p:cNvPr id="21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7"/>
                </p:custDataLst>
              </p:nvPr>
            </p:nvSpPr>
            <p:spPr>
              <a:xfrm>
                <a:off x="1113790" y="3399790"/>
                <a:ext cx="3554730" cy="1035685"/>
              </a:xfrm>
              <a:prstGeom prst="rect">
                <a:avLst/>
              </a:prstGeom>
              <a:blipFill rotWithShape="1">
                <a:blip r:embed="rId8"/>
                <a:stretch>
                  <a:fillRect l="-143" t="-490" r="-125" b="-42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8"/>
          <p:cNvSpPr/>
          <p:nvPr/>
        </p:nvSpPr>
        <p:spPr>
          <a:xfrm>
            <a:off x="708562" y="406875"/>
            <a:ext cx="10764716" cy="44513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GB" sz="2300" dirty="0">
                <a:latin typeface="Helvetica" charset="0"/>
                <a:cs typeface="Helvetica" charset="0"/>
              </a:rPr>
              <a:t>One-Way Functions and Average-Case Hardness of pKt</a:t>
            </a:r>
          </a:p>
        </p:txBody>
      </p:sp>
      <p:sp>
        <p:nvSpPr>
          <p:cNvPr id="3" name="Arrow: Left-Right 9"/>
          <p:cNvSpPr/>
          <p:nvPr/>
        </p:nvSpPr>
        <p:spPr>
          <a:xfrm rot="5400000">
            <a:off x="8212455" y="3806825"/>
            <a:ext cx="762635" cy="303530"/>
          </a:xfrm>
          <a:prstGeom prst="left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39"/>
          <p:cNvSpPr txBox="1"/>
          <p:nvPr/>
        </p:nvSpPr>
        <p:spPr>
          <a:xfrm>
            <a:off x="946785" y="1770380"/>
            <a:ext cx="996378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latin typeface="Helvetica" charset="0"/>
                <a:cs typeface="Helvetica" charset="0"/>
                <a:sym typeface="+mn-ea"/>
              </a:rPr>
              <a:t>Corollary</a:t>
            </a:r>
            <a:r>
              <a:rPr lang="en-US" sz="2000" b="1" dirty="0">
                <a:latin typeface="Helvetica" charset="0"/>
                <a:cs typeface="Helvetica" charset="0"/>
                <a:sym typeface="+mn-ea"/>
              </a:rPr>
              <a:t> </a:t>
            </a:r>
            <a:r>
              <a:rPr lang="en-US" sz="2000" dirty="0">
                <a:latin typeface="Helvetica" charset="0"/>
                <a:cs typeface="Helvetica" charset="0"/>
                <a:sym typeface="+mn-ea"/>
              </a:rPr>
              <a:t>[</a:t>
            </a:r>
            <a:r>
              <a:rPr lang="en-US" sz="2000" dirty="0">
                <a:solidFill>
                  <a:schemeClr val="accent1"/>
                </a:solidFill>
                <a:latin typeface="Helvetica" charset="0"/>
                <a:cs typeface="Helvetica" charset="0"/>
                <a:sym typeface="+mn-ea"/>
              </a:rPr>
              <a:t>This Work</a:t>
            </a:r>
            <a:r>
              <a:rPr lang="en-US" sz="2000" dirty="0">
                <a:latin typeface="Helvetica" charset="0"/>
                <a:cs typeface="Helvetica" charset="0"/>
                <a:sym typeface="+mn-ea"/>
              </a:rPr>
              <a:t>]:</a:t>
            </a:r>
            <a:endParaRPr lang="en-US" sz="2000" b="1" dirty="0">
              <a:solidFill>
                <a:schemeClr val="tx1"/>
              </a:solidFill>
              <a:latin typeface="Helvetica" charset="0"/>
              <a:cs typeface="Helvetica" charset="0"/>
            </a:endParaRPr>
          </a:p>
        </p:txBody>
      </p:sp>
      <p:sp>
        <p:nvSpPr>
          <p:cNvPr id="10" name="Arrow: Left-Right 9"/>
          <p:cNvSpPr/>
          <p:nvPr/>
        </p:nvSpPr>
        <p:spPr>
          <a:xfrm>
            <a:off x="4927600" y="3766185"/>
            <a:ext cx="762635" cy="303530"/>
          </a:xfrm>
          <a:prstGeom prst="left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17"/>
              <p:cNvSpPr txBox="1"/>
              <p:nvPr>
                <p:custDataLst>
                  <p:tags r:id="rId1"/>
                </p:custDataLst>
              </p:nvPr>
            </p:nvSpPr>
            <p:spPr>
              <a:xfrm>
                <a:off x="1113790" y="3399790"/>
                <a:ext cx="3554730" cy="103568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 algn="ctr">
                  <a:buClr>
                    <a:srgbClr val="000000"/>
                  </a:buClr>
                  <a:buNone/>
                </a:pPr>
                <a:endParaRPr lang="en-US" sz="2000" dirty="0" err="1">
                  <a:solidFill>
                    <a:schemeClr val="tx1"/>
                  </a:solidFill>
                  <a:latin typeface="Helvetica" charset="0"/>
                  <a:cs typeface="Helvetica" charset="0"/>
                  <a:sym typeface="+mn-ea"/>
                </a:endParaRPr>
              </a:p>
              <a:p>
                <a:pPr indent="0" algn="ctr">
                  <a:buClr>
                    <a:srgbClr val="000000"/>
                  </a:buClr>
                  <a:buNone/>
                </a:pP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  <a:sym typeface="+mn-ea"/>
                      </a:rPr>
                      <m:t>∃</m:t>
                    </m:r>
                  </m:oMath>
                </a14:m>
                <a:r>
                  <a:rPr lang="en-US" sz="2000">
                    <a:latin typeface="Helvetica" charset="0"/>
                    <a:cs typeface="Helvetica" charset="0"/>
                    <a:sym typeface="+mn-ea"/>
                  </a:rPr>
                  <a:t> </a:t>
                </a:r>
                <a:r>
                  <a:rPr lang="en-US" sz="2000" dirty="0" err="1">
                    <a:latin typeface="Helvetica" charset="0"/>
                    <a:cs typeface="Helvetica" charset="0"/>
                    <a:sym typeface="+mn-ea"/>
                  </a:rPr>
                  <a:t>(i.o.) one-way functions</a:t>
                </a:r>
                <a:endParaRPr lang="en-US" altLang="en-GB" sz="2000" dirty="0" err="1">
                  <a:solidFill>
                    <a:schemeClr val="tx1"/>
                  </a:solidFill>
                  <a:latin typeface="Helvetica" charset="0"/>
                  <a:cs typeface="Helvetica" charset="0"/>
                  <a:sym typeface="+mn-ea"/>
                </a:endParaRPr>
              </a:p>
            </p:txBody>
          </p:sp>
        </mc:Choice>
        <mc:Fallback xmlns="">
          <p:sp>
            <p:nvSpPr>
              <p:cNvPr id="21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"/>
                </p:custDataLst>
              </p:nvPr>
            </p:nvSpPr>
            <p:spPr>
              <a:xfrm>
                <a:off x="1113790" y="3399790"/>
                <a:ext cx="3554730" cy="1035685"/>
              </a:xfrm>
              <a:prstGeom prst="rect">
                <a:avLst/>
              </a:prstGeom>
              <a:blipFill rotWithShape="1">
                <a:blip r:embed="rId6"/>
                <a:stretch>
                  <a:fillRect l="-143" t="-490" r="-125" b="-42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7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5872480" y="2730500"/>
                <a:ext cx="5586984" cy="251714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pKt</m:t>
                    </m:r>
                  </m:oMath>
                </a14:m>
                <a:r>
                  <a:rPr lang="en-US" altLang="en-GB" sz="2000" dirty="0">
                    <a:latin typeface="Helvetica" charset="0"/>
                    <a:cs typeface="Helvetica" charset="0"/>
                    <a:sym typeface="+mn-ea"/>
                  </a:rPr>
                  <a:t> is hard to approximate on average with</a:t>
                </a:r>
                <a:r>
                  <a:rPr lang="en-US" altLang="en-GB" sz="2000" dirty="0">
                    <a:solidFill>
                      <a:srgbClr val="C00000"/>
                    </a:solidFill>
                    <a:latin typeface="Helvetica" charset="0"/>
                    <a:cs typeface="Helvetica" charset="0"/>
                    <a:sym typeface="+mn-ea"/>
                  </a:rPr>
                  <a:t> </a:t>
                </a:r>
                <a:r>
                  <a:rPr lang="en-US" altLang="en-GB" sz="2000" dirty="0">
                    <a:solidFill>
                      <a:schemeClr val="accent2"/>
                    </a:solidFill>
                    <a:latin typeface="Helvetica" charset="0"/>
                    <a:cs typeface="Helvetica" charset="0"/>
                    <a:sym typeface="+mn-ea"/>
                  </a:rPr>
                  <a:t>two-sided error</a:t>
                </a:r>
                <a:r>
                  <a:rPr lang="en-US" altLang="en-GB" sz="2000" dirty="0">
                    <a:latin typeface="Helvetica" charset="0"/>
                    <a:cs typeface="Helvetica" charset="0"/>
                    <a:sym typeface="+mn-ea"/>
                  </a:rPr>
                  <a:t> over some samplable distribution.</a:t>
                </a:r>
                <a:endParaRPr lang="en-US" altLang="en-GB" sz="2000" dirty="0">
                  <a:solidFill>
                    <a:schemeClr val="tx1"/>
                  </a:solidFill>
                  <a:latin typeface="Helvetica" charset="0"/>
                  <a:cs typeface="Helvetica" charset="0"/>
                </a:endParaRPr>
              </a:p>
              <a:p>
                <a:pPr algn="ctr"/>
                <a:endParaRPr lang="en-US" altLang="en-GB" sz="2000" dirty="0">
                  <a:solidFill>
                    <a:schemeClr val="tx1"/>
                  </a:solidFill>
                  <a:latin typeface="Helvetica" charset="0"/>
                  <a:cs typeface="Helvetica" charset="0"/>
                </a:endParaRPr>
              </a:p>
              <a:p>
                <a:pPr algn="ctr"/>
                <a:endParaRPr lang="en-US" altLang="en-GB" sz="2000" dirty="0">
                  <a:solidFill>
                    <a:schemeClr val="tx1"/>
                  </a:solidFill>
                  <a:latin typeface="Helvetica" charset="0"/>
                  <a:cs typeface="Helvetica" charset="0"/>
                </a:endParaRPr>
              </a:p>
              <a:p>
                <a:pPr algn="ctr"/>
                <a:endParaRPr lang="en-US" altLang="en-GB" sz="2000" dirty="0">
                  <a:solidFill>
                    <a:schemeClr val="tx1"/>
                  </a:solidFill>
                  <a:latin typeface="Helvetica" charset="0"/>
                  <a:cs typeface="Helvetica" charset="0"/>
                </a:endParaRPr>
              </a:p>
              <a:p>
                <a:pPr algn="ctr"/>
                <a:r>
                  <a:rPr lang="en-US" sz="2000" dirty="0">
                    <a:solidFill>
                      <a:schemeClr val="accent1"/>
                    </a:solidFill>
                    <a:latin typeface="Cambria Math" panose="02040503050406030204" pitchFamily="18" charset="0"/>
                    <a:cs typeface="Cambria Math" panose="02040503050406030204" pitchFamily="18" charset="0"/>
                  </a:rPr>
                  <a:t> </a:t>
                </a:r>
              </a:p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pKt</m:t>
                    </m:r>
                  </m:oMath>
                </a14:m>
                <a:r>
                  <a:rPr lang="en-US" altLang="en-GB" sz="2000" dirty="0">
                    <a:latin typeface="Helvetica" charset="0"/>
                    <a:cs typeface="Helvetica" charset="0"/>
                    <a:sym typeface="+mn-ea"/>
                  </a:rPr>
                  <a:t> is hard to approximate on average with</a:t>
                </a:r>
                <a:r>
                  <a:rPr lang="en-US" altLang="en-GB" sz="2000" dirty="0">
                    <a:solidFill>
                      <a:srgbClr val="C00000"/>
                    </a:solidFill>
                    <a:latin typeface="Helvetica" charset="0"/>
                    <a:cs typeface="Helvetica" charset="0"/>
                    <a:sym typeface="+mn-ea"/>
                  </a:rPr>
                  <a:t>  </a:t>
                </a:r>
                <a:r>
                  <a:rPr lang="en-US" altLang="en-GB" sz="2000" dirty="0">
                    <a:solidFill>
                      <a:srgbClr val="7030A0"/>
                    </a:solidFill>
                    <a:latin typeface="Helvetica" charset="0"/>
                    <a:cs typeface="Helvetica" charset="0"/>
                    <a:sym typeface="+mn-ea"/>
                  </a:rPr>
                  <a:t>zero error</a:t>
                </a:r>
                <a:r>
                  <a:rPr lang="en-US" altLang="en-GB" sz="2000" dirty="0">
                    <a:latin typeface="Helvetica" charset="0"/>
                    <a:cs typeface="Helvetica" charset="0"/>
                    <a:sym typeface="+mn-ea"/>
                  </a:rPr>
                  <a:t> over the uniform distribution.</a:t>
                </a:r>
                <a:endParaRPr lang="en-US" altLang="en-GB" sz="2000" dirty="0">
                  <a:solidFill>
                    <a:schemeClr val="tx1"/>
                  </a:solidFill>
                  <a:latin typeface="Helvetica" charset="0"/>
                  <a:cs typeface="Helvetica" charset="0"/>
                </a:endParaRPr>
              </a:p>
              <a:p>
                <a:pPr algn="ctr"/>
                <a:endParaRPr lang="en-US" altLang="en-GB" sz="2000" dirty="0">
                  <a:solidFill>
                    <a:schemeClr val="tx1"/>
                  </a:solidFill>
                  <a:latin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2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7"/>
                </p:custDataLst>
              </p:nvPr>
            </p:nvSpPr>
            <p:spPr>
              <a:xfrm>
                <a:off x="5872480" y="2730500"/>
                <a:ext cx="5586984" cy="2517140"/>
              </a:xfrm>
              <a:prstGeom prst="rect">
                <a:avLst/>
              </a:prstGeom>
              <a:blipFill rotWithShape="1">
                <a:blip r:embed="rId8"/>
                <a:stretch>
                  <a:fillRect l="-91" t="-202" r="-75" b="-1079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16"/>
          <p:cNvSpPr txBox="1"/>
          <p:nvPr/>
        </p:nvSpPr>
        <p:spPr>
          <a:xfrm>
            <a:off x="1666875" y="5666740"/>
            <a:ext cx="8858250" cy="70675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GB" sz="2000" dirty="0">
                <a:solidFill>
                  <a:schemeClr val="tx1"/>
                </a:solidFill>
                <a:latin typeface="Helvetica" charset="0"/>
                <a:cs typeface="Helvetica" charset="0"/>
              </a:rPr>
              <a:t>If there is a reduction from approximating pKt on average with </a:t>
            </a:r>
            <a:r>
              <a:rPr lang="en-US" altLang="en-GB" sz="2000" dirty="0">
                <a:solidFill>
                  <a:schemeClr val="accent2"/>
                </a:solidFill>
                <a:latin typeface="Helvetica" charset="0"/>
                <a:cs typeface="Helvetica" charset="0"/>
              </a:rPr>
              <a:t>two-sided error</a:t>
            </a:r>
            <a:r>
              <a:rPr lang="en-US" altLang="en-GB" sz="2000" dirty="0">
                <a:solidFill>
                  <a:schemeClr val="tx1"/>
                </a:solidFill>
                <a:latin typeface="Helvetica" charset="0"/>
                <a:cs typeface="Helvetica" charset="0"/>
              </a:rPr>
              <a:t> to that with </a:t>
            </a:r>
            <a:r>
              <a:rPr lang="en-US" altLang="en-GB" sz="2000" dirty="0">
                <a:solidFill>
                  <a:srgbClr val="7030A0"/>
                </a:solidFill>
                <a:latin typeface="Helvetica" charset="0"/>
                <a:cs typeface="Helvetica" charset="0"/>
              </a:rPr>
              <a:t>zero error</a:t>
            </a:r>
            <a:r>
              <a:rPr lang="en-US" altLang="en-GB" sz="2000" dirty="0">
                <a:solidFill>
                  <a:schemeClr val="tx1"/>
                </a:solidFill>
                <a:latin typeface="Helvetica" charset="0"/>
                <a:cs typeface="Helvetica" charset="0"/>
              </a:rPr>
              <a:t>, then OWFs exist.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7"/>
          <p:cNvSpPr txBox="1"/>
          <p:nvPr/>
        </p:nvSpPr>
        <p:spPr>
          <a:xfrm>
            <a:off x="912813" y="2498408"/>
            <a:ext cx="10366375" cy="186118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GB" sz="2300" dirty="0">
                <a:latin typeface="Helvetica" charset="0"/>
                <a:cs typeface="Helvetica" charset="0"/>
                <a:sym typeface="+mn-ea"/>
              </a:rPr>
              <a:t>One-Way Functions</a:t>
            </a:r>
          </a:p>
          <a:p>
            <a:pPr algn="ctr"/>
            <a:r>
              <a:rPr lang="en-US" altLang="en-GB" sz="2300" dirty="0">
                <a:latin typeface="Helvetica" charset="0"/>
                <a:cs typeface="Helvetica" charset="0"/>
                <a:sym typeface="+mn-ea"/>
              </a:rPr>
              <a:t> </a:t>
            </a:r>
          </a:p>
          <a:p>
            <a:pPr algn="ctr"/>
            <a:r>
              <a:rPr lang="en-US" altLang="en-GB" sz="2300" dirty="0">
                <a:latin typeface="Helvetica" charset="0"/>
                <a:cs typeface="Helvetica" charset="0"/>
                <a:sym typeface="+mn-ea"/>
              </a:rPr>
              <a:t>and</a:t>
            </a:r>
          </a:p>
          <a:p>
            <a:pPr algn="ctr"/>
            <a:r>
              <a:rPr lang="en-US" altLang="en-GB" sz="2300" dirty="0">
                <a:latin typeface="Helvetica" charset="0"/>
                <a:cs typeface="Helvetica" charset="0"/>
                <a:sym typeface="+mn-ea"/>
              </a:rPr>
              <a:t> </a:t>
            </a:r>
          </a:p>
          <a:p>
            <a:pPr algn="ctr"/>
            <a:r>
              <a:rPr lang="en-US" altLang="en-GB" sz="2300" dirty="0">
                <a:latin typeface="Helvetica" charset="0"/>
                <a:cs typeface="Helvetica" charset="0"/>
                <a:sym typeface="+mn-ea"/>
              </a:rPr>
              <a:t>Time-Bounded Symmetry of Information</a:t>
            </a:r>
            <a:endParaRPr lang="en-US" sz="2300" i="1" dirty="0">
              <a:solidFill>
                <a:schemeClr val="tx1"/>
              </a:solidFill>
              <a:latin typeface="Helvetica" charset="0"/>
              <a:ea typeface="Cambria Math" panose="02040503050406030204" pitchFamily="18" charset="0"/>
              <a:cs typeface="Helvetica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586214" y="1689040"/>
                <a:ext cx="3019573" cy="55308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CA" sz="2000" b="0" i="0" smtClean="0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K</m:t>
                      </m:r>
                      <m:d>
                        <m:dPr>
                          <m:ctrlPr>
                            <a:rPr lang="en-CA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2000" b="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𝑥</m:t>
                          </m:r>
                          <m:r>
                            <a:rPr lang="en-CA" sz="2000" b="0" i="1">
                              <a:latin typeface="Cambria Math" panose="02040503050406030204" pitchFamily="18" charset="0"/>
                              <a:ea typeface="MS Mincho" charset="0"/>
                              <a:cs typeface="Cambria Math" panose="02040503050406030204" pitchFamily="18" charset="0"/>
                            </a:rPr>
                            <m:t>,</m:t>
                          </m:r>
                          <m:r>
                            <a:rPr lang="en-CA" sz="2000" b="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CA" sz="2000" i="1"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</a:rPr>
                        <m:t>≲</m:t>
                      </m:r>
                      <m:r>
                        <m:rPr>
                          <m:sty m:val="p"/>
                        </m:rPr>
                        <a:rPr lang="en-CA" sz="2000" b="0" i="0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K</m:t>
                      </m:r>
                      <m:d>
                        <m:dPr>
                          <m:ctrlPr>
                            <a:rPr lang="en-CA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2000" b="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CA" sz="2000" b="0"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CA" sz="2000" b="0" i="0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K</m:t>
                      </m:r>
                      <m:d>
                        <m:dPr>
                          <m:ctrlPr>
                            <a:rPr lang="en-CA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2000" b="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MS Mincho" charset="0"/>
                              <a:cs typeface="Cambria Math" panose="02040503050406030204" pitchFamily="18" charset="0"/>
                            </a:rPr>
                            <m:t> </m:t>
                          </m:r>
                          <m:r>
                            <a:rPr lang="en-CA" sz="2000" b="0" i="1">
                              <a:latin typeface="Cambria Math" panose="02040503050406030204" pitchFamily="18" charset="0"/>
                              <a:ea typeface="MS Mincho" charset="0"/>
                              <a:cs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MS Mincho" charset="0"/>
                              <a:cs typeface="Cambria Math" panose="02040503050406030204" pitchFamily="18" charset="0"/>
                            </a:rPr>
                            <m:t> </m:t>
                          </m:r>
                          <m:r>
                            <a:rPr lang="en-CA" sz="2000" b="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GB" sz="2000" i="1" dirty="0">
                  <a:latin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6214" y="1689040"/>
                <a:ext cx="3019573" cy="553085"/>
              </a:xfrm>
              <a:prstGeom prst="rect">
                <a:avLst/>
              </a:prstGeom>
              <a:blipFill rotWithShape="1">
                <a:blip r:embed="rId3"/>
                <a:stretch>
                  <a:fillRect l="-176" t="-908" r="-155" b="-81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8"/>
          <p:cNvSpPr/>
          <p:nvPr/>
        </p:nvSpPr>
        <p:spPr>
          <a:xfrm>
            <a:off x="708562" y="406875"/>
            <a:ext cx="10764716" cy="44513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GB" sz="2300" dirty="0">
                <a:latin typeface="Helvetica" charset="0"/>
                <a:cs typeface="Helvetica" charset="0"/>
              </a:rPr>
              <a:t>Symmetry of Information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586214" y="3413379"/>
                <a:ext cx="3019573" cy="55399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CA" sz="2000" b="0" i="0" smtClean="0">
                          <a:latin typeface="Cambria Math" panose="02040503050406030204" pitchFamily="18" charset="0"/>
                        </a:rPr>
                        <m:t>K</m:t>
                      </m:r>
                      <m:d>
                        <m:dPr>
                          <m:ctrlPr>
                            <a:rPr lang="en-CA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2000" b="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CA" sz="2000" b="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CA" sz="2000" b="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0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≳</m:t>
                      </m:r>
                      <m:r>
                        <m:rPr>
                          <m:sty m:val="p"/>
                        </m:rPr>
                        <a:rPr lang="en-CA" sz="2000" b="0" i="0">
                          <a:latin typeface="Cambria Math" panose="02040503050406030204" pitchFamily="18" charset="0"/>
                        </a:rPr>
                        <m:t>K</m:t>
                      </m:r>
                      <m:d>
                        <m:dPr>
                          <m:ctrlPr>
                            <a:rPr lang="en-CA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2000" b="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CA" sz="2000" b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CA" sz="2000" b="0" i="0">
                          <a:latin typeface="Cambria Math" panose="02040503050406030204" pitchFamily="18" charset="0"/>
                        </a:rPr>
                        <m:t>K</m:t>
                      </m:r>
                      <m:d>
                        <m:dPr>
                          <m:ctrlPr>
                            <a:rPr lang="en-CA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2000" b="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CA" sz="2000" b="0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CA" sz="2000" b="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GB" sz="2000" i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6214" y="3413379"/>
                <a:ext cx="3019573" cy="553998"/>
              </a:xfrm>
              <a:prstGeom prst="rect">
                <a:avLst/>
              </a:prstGeom>
              <a:blipFill rotWithShape="1">
                <a:blip r:embed="rId3"/>
                <a:stretch>
                  <a:fillRect l="-176" t="-963" r="-155" b="-82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8"/>
          <p:cNvSpPr txBox="1"/>
          <p:nvPr/>
        </p:nvSpPr>
        <p:spPr>
          <a:xfrm>
            <a:off x="1149350" y="2712720"/>
            <a:ext cx="7990205" cy="39878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latin typeface="Helvetica" charset="0"/>
                <a:cs typeface="Helvetica" charset="0"/>
              </a:rPr>
              <a:t>Symmetry of information </a:t>
            </a:r>
            <a:r>
              <a:rPr lang="en-US" sz="2000" dirty="0">
                <a:solidFill>
                  <a:schemeClr val="tx1"/>
                </a:solidFill>
                <a:latin typeface="Helvetica" charset="0"/>
                <a:cs typeface="Helvetica" charset="0"/>
              </a:rPr>
              <a:t>for time-unbounded Kolmogorov co</a:t>
            </a:r>
            <a:r>
              <a:rPr lang="en-US" sz="2000" dirty="0">
                <a:latin typeface="Helvetica" charset="0"/>
                <a:cs typeface="Helvetica" charset="0"/>
              </a:rPr>
              <a:t>mplexity:</a:t>
            </a:r>
            <a:endParaRPr lang="en-GB" sz="2000" dirty="0">
              <a:latin typeface="Helvetica" charset="0"/>
              <a:cs typeface="Helvetica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586214" y="1689040"/>
                <a:ext cx="3019573" cy="55399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CA" sz="2000" b="0" i="0" smtClean="0">
                          <a:latin typeface="Cambria Math" panose="02040503050406030204" pitchFamily="18" charset="0"/>
                        </a:rPr>
                        <m:t>K</m:t>
                      </m:r>
                      <m:d>
                        <m:dPr>
                          <m:ctrlPr>
                            <a:rPr lang="en-CA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2000" b="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CA" sz="2000" b="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CA" sz="2000" b="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CA" sz="20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≲</m:t>
                      </m:r>
                      <m:r>
                        <m:rPr>
                          <m:sty m:val="p"/>
                        </m:rPr>
                        <a:rPr lang="en-CA" sz="2000" b="0" i="0">
                          <a:latin typeface="Cambria Math" panose="02040503050406030204" pitchFamily="18" charset="0"/>
                        </a:rPr>
                        <m:t>K</m:t>
                      </m:r>
                      <m:d>
                        <m:dPr>
                          <m:ctrlPr>
                            <a:rPr lang="en-CA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2000" b="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CA" sz="2000" b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CA" sz="2000" b="0" i="0">
                          <a:latin typeface="Cambria Math" panose="02040503050406030204" pitchFamily="18" charset="0"/>
                        </a:rPr>
                        <m:t>K</m:t>
                      </m:r>
                      <m:d>
                        <m:dPr>
                          <m:ctrlPr>
                            <a:rPr lang="en-CA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2000" b="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CA" sz="2000" b="0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CA" sz="2000" b="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GB" sz="2000" i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6214" y="1689040"/>
                <a:ext cx="3019573" cy="553998"/>
              </a:xfrm>
              <a:prstGeom prst="rect">
                <a:avLst/>
              </a:prstGeom>
              <a:blipFill rotWithShape="1">
                <a:blip r:embed="rId4"/>
                <a:stretch>
                  <a:fillRect l="-176" t="-906" r="-155" b="-76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8"/>
          <p:cNvSpPr/>
          <p:nvPr/>
        </p:nvSpPr>
        <p:spPr>
          <a:xfrm>
            <a:off x="708562" y="406875"/>
            <a:ext cx="10764716" cy="44513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GB" sz="2300" dirty="0">
                <a:latin typeface="Helvetica" charset="0"/>
                <a:cs typeface="Helvetica" charset="0"/>
              </a:rPr>
              <a:t>Symmetry of Information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586214" y="3413379"/>
                <a:ext cx="3019573" cy="55399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CA" sz="2000" b="0" i="0" smtClean="0">
                          <a:latin typeface="Cambria Math" panose="02040503050406030204" pitchFamily="18" charset="0"/>
                        </a:rPr>
                        <m:t>K</m:t>
                      </m:r>
                      <m:d>
                        <m:dPr>
                          <m:ctrlPr>
                            <a:rPr lang="en-CA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2000" b="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CA" sz="2000" b="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CA" sz="2000" b="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0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≳</m:t>
                      </m:r>
                      <m:r>
                        <m:rPr>
                          <m:sty m:val="p"/>
                        </m:rPr>
                        <a:rPr lang="en-CA" sz="2000" b="0" i="0">
                          <a:latin typeface="Cambria Math" panose="02040503050406030204" pitchFamily="18" charset="0"/>
                        </a:rPr>
                        <m:t>K</m:t>
                      </m:r>
                      <m:d>
                        <m:dPr>
                          <m:ctrlPr>
                            <a:rPr lang="en-CA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2000" b="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CA" sz="2000" b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CA" sz="2000" b="0" i="0">
                          <a:latin typeface="Cambria Math" panose="02040503050406030204" pitchFamily="18" charset="0"/>
                        </a:rPr>
                        <m:t>K</m:t>
                      </m:r>
                      <m:d>
                        <m:dPr>
                          <m:ctrlPr>
                            <a:rPr lang="en-CA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2000" b="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CA" sz="2000" b="0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CA" sz="2000" b="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GB" sz="2000" i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6214" y="3413379"/>
                <a:ext cx="3019573" cy="553998"/>
              </a:xfrm>
              <a:prstGeom prst="rect">
                <a:avLst/>
              </a:prstGeom>
              <a:blipFill rotWithShape="1">
                <a:blip r:embed="rId3"/>
                <a:stretch>
                  <a:fillRect l="-176" t="-963" r="-155" b="-82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8"/>
          <p:cNvSpPr txBox="1"/>
          <p:nvPr/>
        </p:nvSpPr>
        <p:spPr>
          <a:xfrm>
            <a:off x="1149350" y="2712720"/>
            <a:ext cx="7990205" cy="39878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latin typeface="Helvetica" charset="0"/>
                <a:cs typeface="Helvetica" charset="0"/>
              </a:rPr>
              <a:t>Symmetry of information </a:t>
            </a:r>
            <a:r>
              <a:rPr lang="en-US" sz="2000" dirty="0">
                <a:solidFill>
                  <a:schemeClr val="tx1"/>
                </a:solidFill>
                <a:latin typeface="Helvetica" charset="0"/>
                <a:cs typeface="Helvetica" charset="0"/>
              </a:rPr>
              <a:t>for time-unbounded Kolmogorov co</a:t>
            </a:r>
            <a:r>
              <a:rPr lang="en-US" sz="2000" dirty="0">
                <a:latin typeface="Helvetica" charset="0"/>
                <a:cs typeface="Helvetica" charset="0"/>
              </a:rPr>
              <a:t>mplexity:</a:t>
            </a:r>
            <a:endParaRPr lang="en-GB" sz="2000" dirty="0">
              <a:latin typeface="Helvetica" charset="0"/>
              <a:cs typeface="Helvetica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586214" y="1689040"/>
                <a:ext cx="3019573" cy="55399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CA" sz="2000" b="0" i="0" smtClean="0">
                          <a:latin typeface="Cambria Math" panose="02040503050406030204" pitchFamily="18" charset="0"/>
                        </a:rPr>
                        <m:t>K</m:t>
                      </m:r>
                      <m:d>
                        <m:dPr>
                          <m:ctrlPr>
                            <a:rPr lang="en-CA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2000" b="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CA" sz="2000" b="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CA" sz="2000" b="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CA" sz="20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≲</m:t>
                      </m:r>
                      <m:r>
                        <m:rPr>
                          <m:sty m:val="p"/>
                        </m:rPr>
                        <a:rPr lang="en-CA" sz="2000" b="0" i="0">
                          <a:latin typeface="Cambria Math" panose="02040503050406030204" pitchFamily="18" charset="0"/>
                        </a:rPr>
                        <m:t>K</m:t>
                      </m:r>
                      <m:d>
                        <m:dPr>
                          <m:ctrlPr>
                            <a:rPr lang="en-CA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2000" b="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CA" sz="2000" b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CA" sz="2000" b="0" i="0">
                          <a:latin typeface="Cambria Math" panose="02040503050406030204" pitchFamily="18" charset="0"/>
                        </a:rPr>
                        <m:t>K</m:t>
                      </m:r>
                      <m:d>
                        <m:dPr>
                          <m:ctrlPr>
                            <a:rPr lang="en-CA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2000" b="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CA" sz="2000" b="0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CA" sz="2000" b="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GB" sz="2000" i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6214" y="1689040"/>
                <a:ext cx="3019573" cy="553998"/>
              </a:xfrm>
              <a:prstGeom prst="rect">
                <a:avLst/>
              </a:prstGeom>
              <a:blipFill rotWithShape="1">
                <a:blip r:embed="rId4"/>
                <a:stretch>
                  <a:fillRect l="-176" t="-906" r="-155" b="-76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595007" y="4511124"/>
                <a:ext cx="5001987" cy="55399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CA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K</m:t>
                      </m:r>
                      <m:d>
                        <m:dPr>
                          <m:ctrlPr>
                            <a:rPr lang="en-CA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CA" sz="2000" b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CA" sz="20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K</m:t>
                      </m:r>
                      <m:d>
                        <m:dPr>
                          <m:ctrlPr>
                            <a:rPr lang="en-CA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CA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CA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CA" sz="20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r>
                        <m:rPr>
                          <m:sty m:val="p"/>
                        </m:rPr>
                        <a:rPr lang="en-CA" sz="2000" b="0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</a:rPr>
                        <m:t>K</m:t>
                      </m:r>
                      <m:d>
                        <m:dPr>
                          <m:ctrlPr>
                            <a:rPr lang="en-CA" sz="2000" i="1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2000" b="0" i="1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CA" sz="2000" b="0" i="1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CA" sz="2000" b="0" i="1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CA" sz="20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r>
                        <m:rPr>
                          <m:sty m:val="p"/>
                        </m:rPr>
                        <a:rPr lang="en-CA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K</m:t>
                      </m:r>
                      <m:d>
                        <m:dPr>
                          <m:ctrlPr>
                            <a:rPr lang="en-CA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CA" sz="20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CA" sz="20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K</m:t>
                      </m:r>
                      <m:d>
                        <m:dPr>
                          <m:ctrlPr>
                            <a:rPr lang="en-CA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CA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CA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GB" sz="20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5007" y="4511124"/>
                <a:ext cx="5001987" cy="553998"/>
              </a:xfrm>
              <a:prstGeom prst="rect">
                <a:avLst/>
              </a:prstGeom>
              <a:blipFill rotWithShape="1">
                <a:blip r:embed="rId5"/>
                <a:stretch>
                  <a:fillRect l="-107" t="-932" r="-94" b="-85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595007" y="5447836"/>
                <a:ext cx="5001987" cy="50783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CA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CA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</m:d>
                      <m:r>
                        <a:rPr lang="en-CA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CA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𝒀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| 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</m:d>
                      <m: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CA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𝒀</m:t>
                          </m:r>
                        </m:e>
                      </m:d>
                      <m:r>
                        <a:rPr lang="en-CA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CA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| 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𝒀</m:t>
                          </m:r>
                        </m:e>
                      </m:d>
                    </m:oMath>
                  </m:oMathPara>
                </a14:m>
                <a:endParaRPr lang="en-GB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5007" y="5447836"/>
                <a:ext cx="5001987" cy="507831"/>
              </a:xfrm>
              <a:prstGeom prst="rect">
                <a:avLst/>
              </a:prstGeom>
              <a:blipFill rotWithShape="1">
                <a:blip r:embed="rId6"/>
                <a:stretch>
                  <a:fillRect l="-107" t="-1034" r="-94" b="-87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8"/>
          <p:cNvSpPr txBox="1"/>
          <p:nvPr/>
        </p:nvSpPr>
        <p:spPr>
          <a:xfrm>
            <a:off x="8773737" y="5330420"/>
            <a:ext cx="2687560" cy="70675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latin typeface="Helvetica" charset="0"/>
                <a:cs typeface="Helvetica" charset="0"/>
              </a:rPr>
              <a:t>in Shannon’s information theory</a:t>
            </a:r>
          </a:p>
        </p:txBody>
      </p:sp>
      <p:sp>
        <p:nvSpPr>
          <p:cNvPr id="18" name="Rectangle 8"/>
          <p:cNvSpPr/>
          <p:nvPr/>
        </p:nvSpPr>
        <p:spPr>
          <a:xfrm>
            <a:off x="708562" y="406875"/>
            <a:ext cx="10764716" cy="44513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GB" sz="2300" dirty="0">
                <a:latin typeface="Helvetica" charset="0"/>
                <a:cs typeface="Helvetica" charset="0"/>
              </a:rPr>
              <a:t>Symmetry of Information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144212" y="4459840"/>
            <a:ext cx="8549518" cy="1291590"/>
            <a:chOff x="1057125" y="1520419"/>
            <a:chExt cx="8549518" cy="129159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2681513" y="2141449"/>
                  <a:ext cx="6654800" cy="67056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noAutofit/>
                </a:bodyPr>
                <a:lstStyle/>
                <a:p>
                  <a:pPr>
                    <a:lnSpc>
                      <a:spcPct val="15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00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K</m:t>
                            </m:r>
                          </m:e>
                          <m:sup>
                            <m:r>
                              <a:rPr lang="en-US" sz="20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  <m:d>
                          <m:dPr>
                            <m:ctrlPr>
                              <a:rPr lang="en-CA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2000" b="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CA" sz="2000" b="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CA" sz="2000" b="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≥</m:t>
                        </m:r>
                        <m:sSup>
                          <m:sSupPr>
                            <m:ctrlPr>
                              <a:rPr lang="en-US" sz="20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CA" sz="2000" b="0" i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K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poly</m:t>
                            </m:r>
                            <m:d>
                              <m:dPr>
                                <m:ctrlPr>
                                  <a:rPr lang="en-US" sz="20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sup>
                        </m:sSup>
                        <m:d>
                          <m:dPr>
                            <m:ctrlPr>
                              <a:rPr lang="en-CA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2000" b="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CA" sz="2000" b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0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CA" sz="2000" b="0" i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K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poly</m:t>
                            </m:r>
                            <m:d>
                              <m:dPr>
                                <m:ctrlPr>
                                  <a:rPr lang="en-US" sz="20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sup>
                        </m:sSup>
                        <m:d>
                          <m:dPr>
                            <m:ctrlPr>
                              <a:rPr lang="en-CA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2000" b="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CA" sz="2000" b="0" i="1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CA" sz="2000" b="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func>
                          <m:func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func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GB" sz="2000" i="1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81513" y="2141449"/>
                  <a:ext cx="6654800" cy="670560"/>
                </a:xfrm>
                <a:prstGeom prst="rect">
                  <a:avLst/>
                </a:prstGeom>
                <a:blipFill rotWithShape="1">
                  <a:blip r:embed="rId3"/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1057125" y="1520419"/>
                  <a:ext cx="8549518" cy="408305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2000" dirty="0">
                      <a:latin typeface="Helvetica" charset="0"/>
                      <a:cs typeface="Helvetica" charset="0"/>
                    </a:rPr>
                    <a:t>Does symmetry of information hold in the </a:t>
                  </a:r>
                  <a:r>
                    <a:rPr lang="en-US" sz="2000" b="1" dirty="0">
                      <a:solidFill>
                        <a:schemeClr val="tx1"/>
                      </a:solidFill>
                      <a:latin typeface="Helvetica" charset="0"/>
                      <a:cs typeface="Helvetica" charset="0"/>
                    </a:rPr>
                    <a:t>time-bounded</a:t>
                  </a:r>
                  <a:r>
                    <a:rPr lang="en-US" sz="2000" dirty="0">
                      <a:solidFill>
                        <a:srgbClr val="C00000"/>
                      </a:solidFill>
                      <a:latin typeface="Helvetica" charset="0"/>
                      <a:cs typeface="Helvetica" charset="0"/>
                    </a:rPr>
                    <a:t> </a:t>
                  </a:r>
                  <a:r>
                    <a:rPr lang="en-US" sz="2000" dirty="0">
                      <a:solidFill>
                        <a:schemeClr val="tx1"/>
                      </a:solidFill>
                      <a:latin typeface="Helvetica" charset="0"/>
                      <a:cs typeface="Helvetica" charset="0"/>
                    </a:rPr>
                    <a:t>setting, w.r.t.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K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a14:m>
                  <a:r>
                    <a:rPr lang="en-US" sz="2000" dirty="0">
                      <a:latin typeface="Helvetica" charset="0"/>
                      <a:cs typeface="Helvetica" charset="0"/>
                    </a:rPr>
                    <a:t>?</a:t>
                  </a:r>
                  <a:endParaRPr lang="en-GB" sz="2000" dirty="0">
                    <a:latin typeface="Helvetica" charset="0"/>
                    <a:cs typeface="Helvetica" charset="0"/>
                  </a:endParaRPr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7125" y="1520419"/>
                  <a:ext cx="8549518" cy="408305"/>
                </a:xfrm>
                <a:prstGeom prst="rect">
                  <a:avLst/>
                </a:prstGeom>
                <a:blipFill rotWithShape="1">
                  <a:blip r:embed="rId4"/>
                </a:blipFill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r>
                    <a:rPr lang="en-US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5"/>
              <p:cNvSpPr txBox="1"/>
              <p:nvPr/>
            </p:nvSpPr>
            <p:spPr>
              <a:xfrm>
                <a:off x="4586214" y="3413379"/>
                <a:ext cx="3019573" cy="55399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CA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K</m:t>
                      </m:r>
                      <m:d>
                        <m:dPr>
                          <m:ctrlPr>
                            <a:rPr lang="en-CA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CA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CA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≳</m:t>
                      </m:r>
                      <m:r>
                        <m:rPr>
                          <m:sty m:val="p"/>
                        </m:rPr>
                        <a:rPr lang="en-CA" sz="20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K</m:t>
                      </m:r>
                      <m:d>
                        <m:dPr>
                          <m:ctrlPr>
                            <a:rPr lang="en-CA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CA" sz="2000" b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CA" sz="20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K</m:t>
                      </m:r>
                      <m:d>
                        <m:dPr>
                          <m:ctrlPr>
                            <a:rPr lang="en-CA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CA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CA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CA" sz="2000" b="0" i="1" dirty="0">
                  <a:solidFill>
                    <a:schemeClr val="tx1"/>
                  </a:solidFill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6214" y="3413379"/>
                <a:ext cx="3019573" cy="553998"/>
              </a:xfrm>
              <a:prstGeom prst="rect">
                <a:avLst/>
              </a:prstGeom>
              <a:blipFill rotWithShape="1">
                <a:blip r:embed="rId5"/>
                <a:stretch>
                  <a:fillRect l="-176" t="-963" r="-155" b="-82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8"/>
          <p:cNvSpPr txBox="1"/>
          <p:nvPr/>
        </p:nvSpPr>
        <p:spPr>
          <a:xfrm>
            <a:off x="1149350" y="2712720"/>
            <a:ext cx="7990205" cy="39878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latin typeface="Helvetica" charset="0"/>
                <a:cs typeface="Helvetica" charset="0"/>
              </a:rPr>
              <a:t>Symmetry of information </a:t>
            </a:r>
            <a:r>
              <a:rPr lang="en-US" sz="2000" dirty="0">
                <a:solidFill>
                  <a:schemeClr val="tx1"/>
                </a:solidFill>
                <a:latin typeface="Helvetica" charset="0"/>
                <a:cs typeface="Helvetica" charset="0"/>
              </a:rPr>
              <a:t>for time-unbounded Kolmogorov co</a:t>
            </a:r>
            <a:r>
              <a:rPr lang="en-US" sz="2000" dirty="0">
                <a:latin typeface="Helvetica" charset="0"/>
                <a:cs typeface="Helvetica" charset="0"/>
              </a:rPr>
              <a:t>mplexity:</a:t>
            </a:r>
            <a:endParaRPr lang="en-GB" sz="2000" dirty="0">
              <a:latin typeface="Helvetica" charset="0"/>
              <a:cs typeface="Helvetica" charset="0"/>
            </a:endParaRPr>
          </a:p>
        </p:txBody>
      </p:sp>
      <p:sp>
        <p:nvSpPr>
          <p:cNvPr id="18" name="Rectangle 8"/>
          <p:cNvSpPr/>
          <p:nvPr/>
        </p:nvSpPr>
        <p:spPr>
          <a:xfrm>
            <a:off x="708562" y="406875"/>
            <a:ext cx="10764716" cy="44513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GB" sz="2300" dirty="0">
                <a:latin typeface="Helvetica" charset="0"/>
                <a:cs typeface="Helvetica" charset="0"/>
              </a:rPr>
              <a:t>Symmetry of Information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/>
          <p:nvPr/>
        </p:nvSpPr>
        <p:spPr>
          <a:xfrm>
            <a:off x="708562" y="406875"/>
            <a:ext cx="10764716" cy="44513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GB" sz="2300" dirty="0">
                <a:latin typeface="Helvetica" charset="0"/>
                <a:cs typeface="Helvetica" charset="0"/>
              </a:rPr>
              <a:t>One-Way Functions and Symmetry of Information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239520" y="1737360"/>
            <a:ext cx="10406380" cy="2858770"/>
            <a:chOff x="1952" y="2772"/>
            <a:chExt cx="16388" cy="4502"/>
          </a:xfrm>
        </p:grpSpPr>
        <p:grpSp>
          <p:nvGrpSpPr>
            <p:cNvPr id="7" name="Group 6"/>
            <p:cNvGrpSpPr/>
            <p:nvPr/>
          </p:nvGrpSpPr>
          <p:grpSpPr>
            <a:xfrm>
              <a:off x="1952" y="2772"/>
              <a:ext cx="15286" cy="1616"/>
              <a:chOff x="1562" y="2772"/>
              <a:chExt cx="15286" cy="1616"/>
            </a:xfrm>
          </p:grpSpPr>
          <p:sp>
            <p:nvSpPr>
              <p:cNvPr id="10" name="TextBox 39"/>
              <p:cNvSpPr txBox="1"/>
              <p:nvPr/>
            </p:nvSpPr>
            <p:spPr>
              <a:xfrm>
                <a:off x="1562" y="2772"/>
                <a:ext cx="10300" cy="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u="sng" dirty="0">
                    <a:latin typeface="Helvetica" charset="0"/>
                    <a:cs typeface="Helvetica" charset="0"/>
                  </a:rPr>
                  <a:t>Theorem</a:t>
                </a:r>
                <a:r>
                  <a:rPr lang="en-US" sz="2000" b="1" dirty="0">
                    <a:latin typeface="Helvetica" charset="0"/>
                    <a:cs typeface="Helvetica" charset="0"/>
                  </a:rPr>
                  <a:t> </a:t>
                </a:r>
                <a:r>
                  <a:rPr lang="en-US" sz="2000" dirty="0">
                    <a:solidFill>
                      <a:schemeClr val="accent1">
                        <a:lumMod val="75000"/>
                      </a:schemeClr>
                    </a:solidFill>
                    <a:latin typeface="Helvetica" charset="0"/>
                    <a:cs typeface="Helvetica" charset="0"/>
                  </a:rPr>
                  <a:t>[</a:t>
                </a:r>
                <a:r>
                  <a:rPr lang="en-GB" sz="2000" b="0" i="0" dirty="0">
                    <a:solidFill>
                      <a:schemeClr val="accent1">
                        <a:lumMod val="75000"/>
                      </a:schemeClr>
                    </a:solidFill>
                    <a:effectLst/>
                    <a:latin typeface="Helvetica" charset="0"/>
                    <a:cs typeface="Helvetica" charset="0"/>
                  </a:rPr>
                  <a:t>Longpré-Watanabe’95</a:t>
                </a:r>
                <a:r>
                  <a:rPr lang="en-US" sz="2000" dirty="0">
                    <a:solidFill>
                      <a:schemeClr val="accent1">
                        <a:lumMod val="75000"/>
                      </a:schemeClr>
                    </a:solidFill>
                    <a:latin typeface="Helvetica" charset="0"/>
                    <a:cs typeface="Helvetica" charset="0"/>
                  </a:rPr>
                  <a:t>]</a:t>
                </a:r>
                <a:r>
                  <a:rPr lang="en-US" sz="2000" dirty="0">
                    <a:solidFill>
                      <a:schemeClr val="accent1"/>
                    </a:solidFill>
                    <a:latin typeface="Helvetica" charset="0"/>
                    <a:cs typeface="Helvetica" charset="0"/>
                  </a:rPr>
                  <a:t>:</a:t>
                </a:r>
                <a:endParaRPr lang="en-GB" sz="2000" dirty="0">
                  <a:solidFill>
                    <a:schemeClr val="accent1"/>
                  </a:solidFill>
                  <a:latin typeface="Helvetica" charset="0"/>
                  <a:cs typeface="Helvetica" charset="0"/>
                </a:endParaRPr>
              </a:p>
            </p:txBody>
          </p:sp>
          <p:grpSp>
            <p:nvGrpSpPr>
              <p:cNvPr id="15" name="Group 14"/>
              <p:cNvGrpSpPr/>
              <p:nvPr/>
            </p:nvGrpSpPr>
            <p:grpSpPr>
              <a:xfrm>
                <a:off x="2857" y="3745"/>
                <a:ext cx="13991" cy="643"/>
                <a:chOff x="2857" y="4005"/>
                <a:chExt cx="13991" cy="643"/>
              </a:xfrm>
            </p:grpSpPr>
            <p:sp>
              <p:nvSpPr>
                <p:cNvPr id="16" name="Arrow: Right 1"/>
                <p:cNvSpPr/>
                <p:nvPr/>
              </p:nvSpPr>
              <p:spPr>
                <a:xfrm>
                  <a:off x="7993" y="4095"/>
                  <a:ext cx="1265" cy="458"/>
                </a:xfrm>
                <a:prstGeom prst="rightArrow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8" name="TextBox 17"/>
                    <p:cNvSpPr txBox="1"/>
                    <p:nvPr/>
                  </p:nvSpPr>
                  <p:spPr>
                    <a:xfrm>
                      <a:off x="2857" y="4020"/>
                      <a:ext cx="4737" cy="628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14:m>
                        <m:oMath xmlns:m="http://schemas.openxmlformats.org/officeDocument/2006/math">
                          <m:r>
                            <a:rPr lang="en-US" sz="2000" i="1">
                              <a:latin typeface="Cambria Math" panose="02040503050406030204" pitchFamily="18" charset="0"/>
                              <a:ea typeface="MS Mincho" charset="0"/>
                              <a:cs typeface="Cambria Math" panose="02040503050406030204" pitchFamily="18" charset="0"/>
                              <a:sym typeface="+mn-ea"/>
                            </a:rPr>
                            <m:t>∃</m:t>
                          </m:r>
                        </m:oMath>
                      </a14:m>
                      <a:r>
                        <a:rPr lang="en-US" sz="2000">
                          <a:latin typeface="Helvetica" charset="0"/>
                          <a:cs typeface="Helvetica" charset="0"/>
                          <a:sym typeface="+mn-ea"/>
                        </a:rPr>
                        <a:t> one-way functions</a:t>
                      </a:r>
                      <a:endParaRPr lang="en-US" sz="2000" dirty="0">
                        <a:solidFill>
                          <a:srgbClr val="C00000"/>
                        </a:solidFill>
                        <a:latin typeface="Helvetica" charset="0"/>
                        <a:cs typeface="Helvetica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8" name="TextBox 1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857" y="4020"/>
                      <a:ext cx="4737" cy="628"/>
                    </a:xfrm>
                    <a:prstGeom prst="rect">
                      <a:avLst/>
                    </a:prstGeom>
                    <a:blipFill rotWithShape="1">
                      <a:blip r:embed="rId4"/>
                    </a:blipFill>
                    <a:ln>
                      <a:solidFill>
                        <a:schemeClr val="tx1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9" name="TextBox 17"/>
                    <p:cNvSpPr txBox="1"/>
                    <p:nvPr/>
                  </p:nvSpPr>
                  <p:spPr>
                    <a:xfrm>
                      <a:off x="9646" y="4005"/>
                      <a:ext cx="7202" cy="643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Helvetica" charset="0"/>
                          <a:cs typeface="Helvetica" charset="0"/>
                        </a:rPr>
                        <a:t>Symmetry of </a:t>
                      </a:r>
                      <a:r>
                        <a:rPr lang="en-US" sz="2000" dirty="0">
                          <a:latin typeface="Helvetica" charset="0"/>
                          <a:cs typeface="Helvetica" charset="0"/>
                        </a:rPr>
                        <a:t>information fails </a:t>
                      </a:r>
                      <a:r>
                        <a:rPr lang="en-US" sz="2000" dirty="0">
                          <a:latin typeface="Helvetica" charset="0"/>
                          <a:cs typeface="Helvetica" charset="0"/>
                          <a:sym typeface="+mn-ea"/>
                        </a:rPr>
                        <a:t>w.r.t.</a:t>
                      </a:r>
                      <a:r>
                        <a:rPr lang="en-US" sz="2000" dirty="0">
                          <a:latin typeface="Helvetica" charset="0"/>
                          <a:cs typeface="Helvetica" charset="0"/>
                        </a:rPr>
                        <a:t> </a:t>
                      </a:r>
                      <a14:m>
                        <m:oMath xmlns:m="http://schemas.openxmlformats.org/officeDocument/2006/math">
                          <m:sSup>
                            <m:sSupPr>
                              <m:ctrlPr>
                                <a:rPr lang="en-US" sz="200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K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oMath>
                      </a14:m>
                      <a:endParaRPr lang="en-US" sz="2000" b="0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9" name="TextBox 1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646" y="4005"/>
                      <a:ext cx="7202" cy="643"/>
                    </a:xfrm>
                    <a:prstGeom prst="rect">
                      <a:avLst/>
                    </a:prstGeom>
                    <a:blipFill rotWithShape="1">
                      <a:blip r:embed="rId5"/>
                    </a:blipFill>
                    <a:ln>
                      <a:solidFill>
                        <a:schemeClr val="tx1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7"/>
                <p:cNvSpPr txBox="1"/>
                <p:nvPr>
                  <p:custDataLst>
                    <p:tags r:id="rId1"/>
                  </p:custDataLst>
                </p:nvPr>
              </p:nvSpPr>
              <p:spPr>
                <a:xfrm>
                  <a:off x="8792" y="5182"/>
                  <a:ext cx="9548" cy="2093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no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indent="0" algn="ctr">
                    <a:buNone/>
                  </a:pPr>
                  <a:r>
                    <a:rPr lang="en-US" altLang="en-GB" dirty="0">
                      <a:solidFill>
                        <a:schemeClr val="tx1"/>
                      </a:solidFill>
                      <a:latin typeface="Helvetica" charset="0"/>
                      <a:cs typeface="Helvetica" charset="0"/>
                    </a:rPr>
                    <a:t>For all large enough </a:t>
                  </a:r>
                  <a14:m>
                    <m:oMath xmlns:m="http://schemas.openxmlformats.org/officeDocument/2006/math">
                      <m:r>
                        <a:rPr lang="en-US" altLang="en-GB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𝑛</m:t>
                      </m:r>
                    </m:oMath>
                  </a14:m>
                  <a:r>
                    <a:rPr lang="en-US" altLang="en-GB" dirty="0">
                      <a:solidFill>
                        <a:schemeClr val="tx1"/>
                      </a:solidFill>
                      <a:latin typeface="Helvetica" charset="0"/>
                      <a:cs typeface="Helvetica" charset="0"/>
                    </a:rPr>
                    <a:t>, there exists a pair </a:t>
                  </a:r>
                  <a14:m>
                    <m:oMath xmlns:m="http://schemas.openxmlformats.org/officeDocument/2006/math">
                      <m:r>
                        <a:rPr lang="en-US" altLang="en-GB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𝑥</m:t>
                      </m:r>
                      <m:r>
                        <a:rPr lang="en-US" altLang="en-GB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,</m:t>
                      </m:r>
                      <m:r>
                        <a:rPr lang="en-US" altLang="en-GB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𝑦</m:t>
                      </m:r>
                      <m:r>
                        <a:rPr lang="en-US" altLang="en-GB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altLang="en-GB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en-GB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{0,1}</m:t>
                          </m:r>
                        </m:e>
                        <m:sup>
                          <m:r>
                            <a:rPr lang="en-US" altLang="en-GB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a14:m>
                  <a:r>
                    <a:rPr lang="en-US" altLang="en-GB" dirty="0">
                      <a:solidFill>
                        <a:schemeClr val="tx1"/>
                      </a:solidFill>
                      <a:latin typeface="Helvetica" charset="0"/>
                      <a:cs typeface="Helvetica" charset="0"/>
                    </a:rPr>
                    <a:t> such that SoI fails on </a:t>
                  </a:r>
                  <a14:m>
                    <m:oMath xmlns:m="http://schemas.openxmlformats.org/officeDocument/2006/math">
                      <m:r>
                        <a:rPr lang="en-US" altLang="en-GB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(</m:t>
                      </m:r>
                      <m:r>
                        <a:rPr lang="en-US" altLang="en-GB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𝑥</m:t>
                      </m:r>
                      <m:r>
                        <a:rPr lang="en-US" altLang="en-GB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,</m:t>
                      </m:r>
                      <m:r>
                        <a:rPr lang="en-US" altLang="en-GB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𝑦</m:t>
                      </m:r>
                      <m:r>
                        <a:rPr lang="en-US" altLang="en-GB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altLang="en-GB" dirty="0">
                      <a:solidFill>
                        <a:schemeClr val="tx1"/>
                      </a:solidFill>
                      <a:latin typeface="Helvetica" charset="0"/>
                      <a:cs typeface="Helvetica" charset="0"/>
                    </a:rPr>
                    <a:t> w.r.t.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K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a14:m>
                  <a:r>
                    <a:rPr lang="en-US" altLang="en-GB" dirty="0">
                      <a:solidFill>
                        <a:schemeClr val="tx1"/>
                      </a:solidFill>
                      <a:latin typeface="Helvetica" charset="0"/>
                      <a:cs typeface="Helvetica" charset="0"/>
                    </a:rPr>
                    <a:t>, i.e.,</a:t>
                  </a:r>
                </a:p>
                <a:p>
                  <a:pPr indent="0" algn="ctr">
                    <a:buNone/>
                  </a:pPr>
                  <a:endParaRPr lang="en-US" altLang="en-GB" dirty="0">
                    <a:solidFill>
                      <a:schemeClr val="tx1"/>
                    </a:solidFill>
                    <a:latin typeface="Helvetica" charset="0"/>
                    <a:cs typeface="Helvetica" charset="0"/>
                  </a:endParaRPr>
                </a:p>
                <a:p>
                  <a:pPr indent="0" algn="ctr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CA" b="0" i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K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  <m:d>
                          <m:dPr>
                            <m:ctrlPr>
                              <a:rPr lang="en-CA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b="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CA" b="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CA" b="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≤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CA" b="0" i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K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poly</m:t>
                            </m:r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sup>
                        </m:sSup>
                        <m:d>
                          <m:dPr>
                            <m:ctrlPr>
                              <a:rPr lang="en-CA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b="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CA" b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CA" b="0" i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K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poly</m:t>
                            </m:r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sup>
                        </m:sSup>
                        <m:d>
                          <m:dPr>
                            <m:ctrlPr>
                              <a:rPr lang="en-CA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b="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CA" b="0" i="1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CA" b="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fun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altLang="en-GB" dirty="0">
                    <a:solidFill>
                      <a:schemeClr val="tx1"/>
                    </a:solidFill>
                    <a:latin typeface="Helvetica" charset="0"/>
                    <a:cs typeface="Helvetica" charset="0"/>
                  </a:endParaRPr>
                </a:p>
              </p:txBody>
            </p:sp>
          </mc:Choice>
          <mc:Fallback xmlns="">
            <p:sp>
              <p:nvSpPr>
                <p:cNvPr id="13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6"/>
                  </p:custDataLst>
                </p:nvPr>
              </p:nvSpPr>
              <p:spPr>
                <a:xfrm>
                  <a:off x="8792" y="5182"/>
                  <a:ext cx="9548" cy="2093"/>
                </a:xfrm>
                <a:prstGeom prst="rect">
                  <a:avLst/>
                </a:prstGeom>
                <a:blipFill rotWithShape="1">
                  <a:blip r:embed="rId7"/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" name="Straight Arrow Connector 13"/>
            <p:cNvCxnSpPr>
              <a:stCxn id="13" idx="0"/>
            </p:cNvCxnSpPr>
            <p:nvPr/>
          </p:nvCxnSpPr>
          <p:spPr>
            <a:xfrm flipV="1">
              <a:off x="13566" y="4461"/>
              <a:ext cx="16" cy="721"/>
            </a:xfrm>
            <a:prstGeom prst="straightConnector1">
              <a:avLst/>
            </a:prstGeom>
            <a:ln>
              <a:tailEnd type="arrow" w="med" len="med"/>
            </a:ln>
          </p:spPr>
          <p:style>
            <a:lnRef idx="2">
              <a:prstClr val="black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urved Connector 6"/>
          <p:cNvCxnSpPr>
            <a:stCxn id="3" idx="4"/>
            <a:endCxn id="2" idx="4"/>
          </p:cNvCxnSpPr>
          <p:nvPr/>
        </p:nvCxnSpPr>
        <p:spPr>
          <a:xfrm rot="5400000">
            <a:off x="6096318" y="1730693"/>
            <a:ext cx="3175" cy="5133975"/>
          </a:xfrm>
          <a:prstGeom prst="curvedConnector3">
            <a:avLst>
              <a:gd name="adj1" fmla="val 19770000"/>
            </a:avLst>
          </a:prstGeom>
          <a:ln w="28575" cap="flat" cmpd="sng" algn="ctr">
            <a:solidFill>
              <a:schemeClr val="tx1"/>
            </a:solidFill>
            <a:prstDash val="sysDash"/>
            <a:miter lim="800000"/>
            <a:tailEnd type="triangle" w="lg" len="lg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2524760" y="1229360"/>
            <a:ext cx="7142480" cy="4527550"/>
            <a:chOff x="6913" y="1936"/>
            <a:chExt cx="11248" cy="7130"/>
          </a:xfrm>
        </p:grpSpPr>
        <p:grpSp>
          <p:nvGrpSpPr>
            <p:cNvPr id="5" name="Group 4"/>
            <p:cNvGrpSpPr/>
            <p:nvPr/>
          </p:nvGrpSpPr>
          <p:grpSpPr>
            <a:xfrm>
              <a:off x="6913" y="1936"/>
              <a:ext cx="11248" cy="7130"/>
              <a:chOff x="3977" y="1835"/>
              <a:chExt cx="11248" cy="713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Text Box 12"/>
                  <p:cNvSpPr txBox="1"/>
                  <p:nvPr/>
                </p:nvSpPr>
                <p:spPr>
                  <a:xfrm>
                    <a:off x="4897" y="4648"/>
                    <a:ext cx="1202" cy="103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no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lang="en-US" sz="3000"/>
                  </a:p>
                </p:txBody>
              </p:sp>
            </mc:Choice>
            <mc:Fallback xmlns="">
              <p:sp>
                <p:nvSpPr>
                  <p:cNvPr id="13" name="Text Box 1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97" y="4648"/>
                    <a:ext cx="1202" cy="1036"/>
                  </a:xfrm>
                  <a:prstGeom prst="rect">
                    <a:avLst/>
                  </a:prstGeom>
                  <a:blipFill rotWithShape="1">
                    <a:blip r:embed="rId3"/>
                  </a:blipFill>
                </p:spPr>
                <p:txBody>
                  <a:bodyPr/>
                  <a:lstStyle/>
                  <a:p>
                    <a:r>
                      <a:rPr lang="en-US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9" name="Group 8"/>
              <p:cNvGrpSpPr/>
              <p:nvPr/>
            </p:nvGrpSpPr>
            <p:grpSpPr>
              <a:xfrm>
                <a:off x="3977" y="1835"/>
                <a:ext cx="11248" cy="7130"/>
                <a:chOff x="3746" y="1945"/>
                <a:chExt cx="11248" cy="7130"/>
              </a:xfrm>
            </p:grpSpPr>
            <p:sp>
              <p:nvSpPr>
                <p:cNvPr id="2" name="Oval 1"/>
                <p:cNvSpPr/>
                <p:nvPr/>
              </p:nvSpPr>
              <p:spPr>
                <a:xfrm>
                  <a:off x="3746" y="3774"/>
                  <a:ext cx="3163" cy="3003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" name="Oval 2"/>
                <p:cNvSpPr/>
                <p:nvPr/>
              </p:nvSpPr>
              <p:spPr>
                <a:xfrm>
                  <a:off x="11831" y="3774"/>
                  <a:ext cx="3163" cy="300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4" name="Text Box 13"/>
                    <p:cNvSpPr txBox="1"/>
                    <p:nvPr/>
                  </p:nvSpPr>
                  <p:spPr>
                    <a:xfrm>
                      <a:off x="12811" y="4758"/>
                      <a:ext cx="1202" cy="103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no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30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sz="30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30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30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en-US" sz="3000"/>
                    </a:p>
                  </p:txBody>
                </p:sp>
              </mc:Choice>
              <mc:Fallback xmlns="">
                <p:sp>
                  <p:nvSpPr>
                    <p:cNvPr id="14" name="Text Box 1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2811" y="4758"/>
                      <a:ext cx="1202" cy="1036"/>
                    </a:xfrm>
                    <a:prstGeom prst="rect">
                      <a:avLst/>
                    </a:prstGeom>
                    <a:blipFill rotWithShape="1">
                      <a:blip r:embed="rId4"/>
                    </a:blipFill>
                  </p:spPr>
                  <p:txBody>
                    <a:bodyPr/>
                    <a:lstStyle/>
                    <a:p>
                      <a:r>
                        <a:rPr lang="en-US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15" name="Text Box 14"/>
                <p:cNvSpPr txBox="1"/>
                <p:nvPr/>
              </p:nvSpPr>
              <p:spPr>
                <a:xfrm>
                  <a:off x="8839" y="1945"/>
                  <a:ext cx="1522" cy="103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Autofit/>
                </a:bodyPr>
                <a:lstStyle/>
                <a:p>
                  <a:r>
                    <a:rPr lang="en-US" sz="3000"/>
                    <a:t>Easy</a:t>
                  </a:r>
                </a:p>
              </p:txBody>
            </p:sp>
            <p:sp>
              <p:nvSpPr>
                <p:cNvPr id="16" name="Text Box 15"/>
                <p:cNvSpPr txBox="1"/>
                <p:nvPr/>
              </p:nvSpPr>
              <p:spPr>
                <a:xfrm>
                  <a:off x="8839" y="8039"/>
                  <a:ext cx="1522" cy="103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Autofit/>
                </a:bodyPr>
                <a:lstStyle/>
                <a:p>
                  <a:r>
                    <a:rPr lang="en-US" sz="3000"/>
                    <a:t>Hard</a:t>
                  </a:r>
                </a:p>
              </p:txBody>
            </p:sp>
          </p:grpSp>
        </p:grpSp>
        <p:grpSp>
          <p:nvGrpSpPr>
            <p:cNvPr id="8" name="Group 7"/>
            <p:cNvGrpSpPr/>
            <p:nvPr/>
          </p:nvGrpSpPr>
          <p:grpSpPr>
            <a:xfrm>
              <a:off x="8498" y="3763"/>
              <a:ext cx="8085" cy="2852"/>
              <a:chOff x="8498" y="3763"/>
              <a:chExt cx="8085" cy="2852"/>
            </a:xfrm>
          </p:grpSpPr>
          <p:cxnSp>
            <p:nvCxnSpPr>
              <p:cNvPr id="10" name="Curved Connector 9"/>
              <p:cNvCxnSpPr/>
              <p:nvPr/>
            </p:nvCxnSpPr>
            <p:spPr>
              <a:xfrm rot="16200000" flipH="1">
                <a:off x="12538" y="-277"/>
                <a:ext cx="5" cy="8085"/>
              </a:xfrm>
              <a:prstGeom prst="curvedConnector3">
                <a:avLst>
                  <a:gd name="adj1" fmla="val -17830015"/>
                </a:avLst>
              </a:prstGeom>
              <a:ln w="28575" cmpd="sng">
                <a:solidFill>
                  <a:schemeClr val="tx1"/>
                </a:solidFill>
                <a:prstDash val="solid"/>
                <a:tailEnd type="triangle" w="lg" len="lg"/>
              </a:ln>
            </p:spPr>
            <p:style>
              <a:lnRef idx="2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</p:cxnSp>
          <p:pic>
            <p:nvPicPr>
              <p:cNvPr id="4" name="Picture 3" descr="one-way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445" y="3920"/>
                <a:ext cx="2184" cy="2695"/>
              </a:xfrm>
              <a:prstGeom prst="rect">
                <a:avLst/>
              </a:prstGeom>
            </p:spPr>
          </p:pic>
        </p:grpSp>
      </p:grpSp>
      <p:sp>
        <p:nvSpPr>
          <p:cNvPr id="6" name="Rectangle 8"/>
          <p:cNvSpPr/>
          <p:nvPr/>
        </p:nvSpPr>
        <p:spPr>
          <a:xfrm>
            <a:off x="713641" y="406875"/>
            <a:ext cx="10851941" cy="44513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GB" sz="2300" dirty="0">
                <a:latin typeface="Helvetica" charset="0"/>
                <a:cs typeface="Helvetica" charset="0"/>
                <a:sym typeface="+mn-ea"/>
              </a:rPr>
              <a:t>One-Way Functions</a:t>
            </a:r>
            <a:endParaRPr lang="en-US" altLang="en-GB" sz="2300" dirty="0">
              <a:latin typeface="Helvetica" charset="0"/>
              <a:cs typeface="Helvetica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/>
          <p:nvPr/>
        </p:nvSpPr>
        <p:spPr>
          <a:xfrm>
            <a:off x="708562" y="406875"/>
            <a:ext cx="10764716" cy="44513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GB" sz="2300" dirty="0">
                <a:latin typeface="Helvetica" charset="0"/>
                <a:cs typeface="Helvetica" charset="0"/>
              </a:rPr>
              <a:t>One-Way Functions and Symmetry of Information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239520" y="1737360"/>
            <a:ext cx="9712960" cy="1935480"/>
            <a:chOff x="1952" y="2772"/>
            <a:chExt cx="15296" cy="3048"/>
          </a:xfrm>
        </p:grpSpPr>
        <p:grpSp>
          <p:nvGrpSpPr>
            <p:cNvPr id="7" name="Group 6"/>
            <p:cNvGrpSpPr/>
            <p:nvPr/>
          </p:nvGrpSpPr>
          <p:grpSpPr>
            <a:xfrm>
              <a:off x="1952" y="2772"/>
              <a:ext cx="15297" cy="1616"/>
              <a:chOff x="1562" y="2772"/>
              <a:chExt cx="15297" cy="1616"/>
            </a:xfrm>
          </p:grpSpPr>
          <p:sp>
            <p:nvSpPr>
              <p:cNvPr id="10" name="TextBox 39"/>
              <p:cNvSpPr txBox="1"/>
              <p:nvPr/>
            </p:nvSpPr>
            <p:spPr>
              <a:xfrm>
                <a:off x="1562" y="2772"/>
                <a:ext cx="10300" cy="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u="sng" dirty="0">
                    <a:latin typeface="Helvetica" charset="0"/>
                    <a:cs typeface="Helvetica" charset="0"/>
                  </a:rPr>
                  <a:t>Theorem</a:t>
                </a:r>
                <a:r>
                  <a:rPr lang="en-US" sz="2000" b="1" dirty="0">
                    <a:latin typeface="Helvetica" charset="0"/>
                    <a:cs typeface="Helvetica" charset="0"/>
                  </a:rPr>
                  <a:t> </a:t>
                </a:r>
                <a:r>
                  <a:rPr lang="en-US" sz="2000" dirty="0">
                    <a:solidFill>
                      <a:schemeClr val="accent1">
                        <a:lumMod val="75000"/>
                      </a:schemeClr>
                    </a:solidFill>
                    <a:latin typeface="Helvetica" charset="0"/>
                    <a:cs typeface="Helvetica" charset="0"/>
                  </a:rPr>
                  <a:t>[</a:t>
                </a:r>
                <a:r>
                  <a:rPr lang="en-GB" sz="2000" b="0" i="0" dirty="0">
                    <a:solidFill>
                      <a:schemeClr val="accent1">
                        <a:lumMod val="75000"/>
                      </a:schemeClr>
                    </a:solidFill>
                    <a:effectLst/>
                    <a:latin typeface="Helvetica" charset="0"/>
                    <a:cs typeface="Helvetica" charset="0"/>
                  </a:rPr>
                  <a:t>Longpré-Watanabe’95</a:t>
                </a:r>
                <a:r>
                  <a:rPr lang="en-US" sz="2000" dirty="0">
                    <a:solidFill>
                      <a:schemeClr val="accent1">
                        <a:lumMod val="75000"/>
                      </a:schemeClr>
                    </a:solidFill>
                    <a:latin typeface="Helvetica" charset="0"/>
                    <a:cs typeface="Helvetica" charset="0"/>
                  </a:rPr>
                  <a:t>]</a:t>
                </a:r>
                <a:r>
                  <a:rPr lang="en-US" sz="2000" dirty="0">
                    <a:solidFill>
                      <a:schemeClr val="accent1"/>
                    </a:solidFill>
                    <a:latin typeface="Helvetica" charset="0"/>
                    <a:cs typeface="Helvetica" charset="0"/>
                  </a:rPr>
                  <a:t>:</a:t>
                </a:r>
                <a:endParaRPr lang="en-GB" sz="2000" dirty="0">
                  <a:solidFill>
                    <a:schemeClr val="accent1"/>
                  </a:solidFill>
                  <a:latin typeface="Helvetica" charset="0"/>
                  <a:cs typeface="Helvetica" charset="0"/>
                </a:endParaRPr>
              </a:p>
            </p:txBody>
          </p:sp>
          <p:grpSp>
            <p:nvGrpSpPr>
              <p:cNvPr id="15" name="Group 14"/>
              <p:cNvGrpSpPr/>
              <p:nvPr/>
            </p:nvGrpSpPr>
            <p:grpSpPr>
              <a:xfrm>
                <a:off x="2857" y="3745"/>
                <a:ext cx="14002" cy="643"/>
                <a:chOff x="2857" y="4005"/>
                <a:chExt cx="14002" cy="643"/>
              </a:xfrm>
            </p:grpSpPr>
            <p:sp>
              <p:nvSpPr>
                <p:cNvPr id="16" name="Arrow: Right 1"/>
                <p:cNvSpPr/>
                <p:nvPr/>
              </p:nvSpPr>
              <p:spPr>
                <a:xfrm>
                  <a:off x="7993" y="4095"/>
                  <a:ext cx="1265" cy="458"/>
                </a:xfrm>
                <a:prstGeom prst="rightArrow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8" name="TextBox 17"/>
                    <p:cNvSpPr txBox="1"/>
                    <p:nvPr/>
                  </p:nvSpPr>
                  <p:spPr>
                    <a:xfrm>
                      <a:off x="2857" y="4020"/>
                      <a:ext cx="4737" cy="628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14:m>
                        <m:oMath xmlns:m="http://schemas.openxmlformats.org/officeDocument/2006/math">
                          <m:r>
                            <a:rPr lang="en-US" sz="2000" i="1">
                              <a:latin typeface="Cambria Math" panose="02040503050406030204" pitchFamily="18" charset="0"/>
                              <a:ea typeface="MS Mincho" charset="0"/>
                              <a:cs typeface="Cambria Math" panose="02040503050406030204" pitchFamily="18" charset="0"/>
                              <a:sym typeface="+mn-ea"/>
                            </a:rPr>
                            <m:t>∃</m:t>
                          </m:r>
                        </m:oMath>
                      </a14:m>
                      <a:r>
                        <a:rPr lang="en-US" sz="2000">
                          <a:latin typeface="Helvetica" charset="0"/>
                          <a:cs typeface="Helvetica" charset="0"/>
                          <a:sym typeface="+mn-ea"/>
                        </a:rPr>
                        <a:t> one-way functions</a:t>
                      </a:r>
                      <a:endParaRPr lang="en-US" sz="2000" dirty="0">
                        <a:solidFill>
                          <a:srgbClr val="C00000"/>
                        </a:solidFill>
                        <a:latin typeface="Helvetica" charset="0"/>
                        <a:cs typeface="Helvetica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8" name="TextBox 1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857" y="4020"/>
                      <a:ext cx="4737" cy="628"/>
                    </a:xfrm>
                    <a:prstGeom prst="rect">
                      <a:avLst/>
                    </a:prstGeom>
                    <a:blipFill rotWithShape="1">
                      <a:blip r:embed="rId3"/>
                    </a:blipFill>
                    <a:ln>
                      <a:solidFill>
                        <a:schemeClr val="tx1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9" name="TextBox 17"/>
                    <p:cNvSpPr txBox="1"/>
                    <p:nvPr/>
                  </p:nvSpPr>
                  <p:spPr>
                    <a:xfrm>
                      <a:off x="9657" y="4005"/>
                      <a:ext cx="7202" cy="643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Helvetica" charset="0"/>
                          <a:cs typeface="Helvetica" charset="0"/>
                        </a:rPr>
                        <a:t>Symmetry of </a:t>
                      </a:r>
                      <a:r>
                        <a:rPr lang="en-US" sz="2000" dirty="0">
                          <a:latin typeface="Helvetica" charset="0"/>
                          <a:cs typeface="Helvetica" charset="0"/>
                        </a:rPr>
                        <a:t>information fails </a:t>
                      </a:r>
                      <a:r>
                        <a:rPr lang="en-US" sz="2000" dirty="0">
                          <a:latin typeface="Helvetica" charset="0"/>
                          <a:cs typeface="Helvetica" charset="0"/>
                          <a:sym typeface="+mn-ea"/>
                        </a:rPr>
                        <a:t>w.r.t.</a:t>
                      </a:r>
                      <a:r>
                        <a:rPr lang="en-US" sz="2000" dirty="0">
                          <a:latin typeface="Helvetica" charset="0"/>
                          <a:cs typeface="Helvetica" charset="0"/>
                        </a:rPr>
                        <a:t> </a:t>
                      </a:r>
                      <a14:m>
                        <m:oMath xmlns:m="http://schemas.openxmlformats.org/officeDocument/2006/math">
                          <m:sSup>
                            <m:sSupPr>
                              <m:ctrlPr>
                                <a:rPr lang="en-US" sz="200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K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oMath>
                      </a14:m>
                      <a:endParaRPr lang="en-US" sz="2000" b="0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9" name="TextBox 1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657" y="4005"/>
                      <a:ext cx="7202" cy="643"/>
                    </a:xfrm>
                    <a:prstGeom prst="rect">
                      <a:avLst/>
                    </a:prstGeom>
                    <a:blipFill rotWithShape="1">
                      <a:blip r:embed="rId4"/>
                    </a:blipFill>
                    <a:ln>
                      <a:solidFill>
                        <a:schemeClr val="tx1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sp>
          <p:nvSpPr>
            <p:cNvPr id="3" name="Arrow: Right 1"/>
            <p:cNvSpPr/>
            <p:nvPr/>
          </p:nvSpPr>
          <p:spPr>
            <a:xfrm rot="10800000">
              <a:off x="8383" y="4554"/>
              <a:ext cx="1266" cy="458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4" name="Picture 3" descr="Question_mark_(black).sv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671" y="5122"/>
              <a:ext cx="699" cy="69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8"/>
          <p:cNvSpPr/>
          <p:nvPr/>
        </p:nvSpPr>
        <p:spPr>
          <a:xfrm>
            <a:off x="708562" y="406875"/>
            <a:ext cx="10764716" cy="44513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GB" sz="2300" dirty="0">
                <a:latin typeface="Helvetica" charset="0"/>
                <a:cs typeface="Helvetica" charset="0"/>
                <a:sym typeface="+mn-ea"/>
              </a:rPr>
              <a:t>One-Way Functions and Symmetry of Information</a:t>
            </a:r>
            <a:endParaRPr lang="en-US" altLang="en-GB" sz="2300" dirty="0">
              <a:latin typeface="Helvetica" charset="0"/>
              <a:cs typeface="Helvetica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239520" y="1737360"/>
            <a:ext cx="9712960" cy="3458845"/>
            <a:chOff x="1952" y="2772"/>
            <a:chExt cx="15296" cy="5447"/>
          </a:xfrm>
        </p:grpSpPr>
        <p:grpSp>
          <p:nvGrpSpPr>
            <p:cNvPr id="5" name="Group 4"/>
            <p:cNvGrpSpPr/>
            <p:nvPr/>
          </p:nvGrpSpPr>
          <p:grpSpPr>
            <a:xfrm>
              <a:off x="1952" y="6263"/>
              <a:ext cx="15296" cy="1956"/>
              <a:chOff x="1562" y="6343"/>
              <a:chExt cx="15296" cy="1956"/>
            </a:xfrm>
          </p:grpSpPr>
          <p:sp>
            <p:nvSpPr>
              <p:cNvPr id="11" name="TextBox 39"/>
              <p:cNvSpPr txBox="1"/>
              <p:nvPr/>
            </p:nvSpPr>
            <p:spPr>
              <a:xfrm>
                <a:off x="1562" y="6343"/>
                <a:ext cx="12425" cy="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u="sng" dirty="0">
                    <a:latin typeface="Helvetica" charset="0"/>
                    <a:cs typeface="Helvetica" charset="0"/>
                  </a:rPr>
                  <a:t>Theorem</a:t>
                </a:r>
                <a:r>
                  <a:rPr lang="en-US" sz="2000" b="1" dirty="0">
                    <a:latin typeface="Helvetica" charset="0"/>
                    <a:cs typeface="Helvetica" charset="0"/>
                  </a:rPr>
                  <a:t> </a:t>
                </a:r>
                <a:r>
                  <a:rPr lang="en-US" sz="2000" dirty="0">
                    <a:solidFill>
                      <a:schemeClr val="accent1">
                        <a:lumMod val="75000"/>
                      </a:schemeClr>
                    </a:solidFill>
                    <a:latin typeface="Helvetica" charset="0"/>
                    <a:cs typeface="Helvetica" charset="0"/>
                  </a:rPr>
                  <a:t>[</a:t>
                </a:r>
                <a:r>
                  <a:rPr lang="en-US" altLang="en-GB" sz="2000" dirty="0">
                    <a:solidFill>
                      <a:schemeClr val="accent1">
                        <a:lumMod val="75000"/>
                      </a:schemeClr>
                    </a:solidFill>
                    <a:latin typeface="Helvetica" charset="0"/>
                    <a:cs typeface="Helvetica" charset="0"/>
                  </a:rPr>
                  <a:t>H.-Ilango-Lu-Nanashima-Oliveira’23</a:t>
                </a:r>
                <a:r>
                  <a:rPr lang="en-US" sz="2000" dirty="0">
                    <a:solidFill>
                      <a:schemeClr val="accent1">
                        <a:lumMod val="75000"/>
                      </a:schemeClr>
                    </a:solidFill>
                    <a:latin typeface="Helvetica" charset="0"/>
                    <a:cs typeface="Helvetica" charset="0"/>
                  </a:rPr>
                  <a:t>]</a:t>
                </a:r>
                <a:r>
                  <a:rPr lang="en-US" sz="2000" dirty="0">
                    <a:solidFill>
                      <a:schemeClr val="accent1"/>
                    </a:solidFill>
                    <a:latin typeface="Helvetica" charset="0"/>
                    <a:cs typeface="Helvetica" charset="0"/>
                  </a:rPr>
                  <a:t>:</a:t>
                </a:r>
                <a:endParaRPr lang="en-GB" sz="2000" dirty="0">
                  <a:solidFill>
                    <a:schemeClr val="accent1"/>
                  </a:solidFill>
                  <a:latin typeface="Helvetica" charset="0"/>
                  <a:cs typeface="Helvetica" charset="0"/>
                </a:endParaRPr>
              </a:p>
            </p:txBody>
          </p:sp>
          <p:grpSp>
            <p:nvGrpSpPr>
              <p:cNvPr id="4" name="Group 3"/>
              <p:cNvGrpSpPr/>
              <p:nvPr/>
            </p:nvGrpSpPr>
            <p:grpSpPr>
              <a:xfrm>
                <a:off x="2857" y="7178"/>
                <a:ext cx="14001" cy="1121"/>
                <a:chOff x="2857" y="7428"/>
                <a:chExt cx="14001" cy="1121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2" name="TextBox 17"/>
                    <p:cNvSpPr txBox="1"/>
                    <p:nvPr/>
                  </p:nvSpPr>
                  <p:spPr>
                    <a:xfrm>
                      <a:off x="9656" y="7428"/>
                      <a:ext cx="7202" cy="1121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US" sz="2000" dirty="0">
                          <a:latin typeface="Helvetica" charset="0"/>
                          <a:cs typeface="Helvetica" charset="0"/>
                        </a:rPr>
                        <a:t>Symmetry of informaition fails </a:t>
                      </a:r>
                      <a:r>
                        <a:rPr lang="en-US" sz="2000" dirty="0">
                          <a:latin typeface="Helvetica" charset="0"/>
                          <a:cs typeface="Helvetica" charset="0"/>
                          <a:sym typeface="+mn-ea"/>
                        </a:rPr>
                        <a:t>w.r.t.</a:t>
                      </a:r>
                      <a:r>
                        <a:rPr lang="en-US" sz="2000" dirty="0">
                          <a:latin typeface="Helvetica" charset="0"/>
                          <a:cs typeface="Helvetica" charset="0"/>
                        </a:rPr>
                        <a:t> </a:t>
                      </a:r>
                      <a14:m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p</m:t>
                          </m:r>
                          <m:sSup>
                            <m:sSupPr>
                              <m:ctrlPr>
                                <a:rPr lang="en-US" sz="20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K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oMath>
                      </a14:m>
                      <a:r>
                        <a:rPr lang="en-US" sz="2000" dirty="0">
                          <a:solidFill>
                            <a:schemeClr val="accent2"/>
                          </a:solidFill>
                          <a:latin typeface="Helvetica" charset="0"/>
                          <a:cs typeface="Helvetica" charset="0"/>
                        </a:rPr>
                        <a:t> in the average case</a:t>
                      </a:r>
                    </a:p>
                  </p:txBody>
                </p:sp>
              </mc:Choice>
              <mc:Fallback xmlns="">
                <p:sp>
                  <p:nvSpPr>
                    <p:cNvPr id="12" name="TextBox 1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656" y="7428"/>
                      <a:ext cx="7202" cy="1121"/>
                    </a:xfrm>
                    <a:prstGeom prst="rect">
                      <a:avLst/>
                    </a:prstGeom>
                    <a:blipFill rotWithShape="1">
                      <a:blip r:embed="rId3"/>
                    </a:blipFill>
                    <a:ln>
                      <a:solidFill>
                        <a:schemeClr val="tx1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13" name="Arrow: Left-Right 17"/>
                <p:cNvSpPr/>
                <p:nvPr/>
              </p:nvSpPr>
              <p:spPr>
                <a:xfrm>
                  <a:off x="7875" y="7734"/>
                  <a:ext cx="1500" cy="526"/>
                </a:xfrm>
                <a:prstGeom prst="leftRightArrow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7" name="TextBox 17"/>
                    <p:cNvSpPr txBox="1"/>
                    <p:nvPr/>
                  </p:nvSpPr>
                  <p:spPr>
                    <a:xfrm>
                      <a:off x="2857" y="7665"/>
                      <a:ext cx="4737" cy="628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14:m>
                        <m:oMath xmlns:m="http://schemas.openxmlformats.org/officeDocument/2006/math">
                          <m:r>
                            <a:rPr lang="en-US" sz="2000" i="1">
                              <a:latin typeface="Cambria Math" panose="02040503050406030204" pitchFamily="18" charset="0"/>
                              <a:ea typeface="MS Mincho" charset="0"/>
                              <a:cs typeface="Cambria Math" panose="02040503050406030204" pitchFamily="18" charset="0"/>
                              <a:sym typeface="+mn-ea"/>
                            </a:rPr>
                            <m:t>∃</m:t>
                          </m:r>
                        </m:oMath>
                      </a14:m>
                      <a:r>
                        <a:rPr lang="en-US" sz="2000">
                          <a:latin typeface="Helvetica" charset="0"/>
                          <a:cs typeface="Helvetica" charset="0"/>
                          <a:sym typeface="+mn-ea"/>
                        </a:rPr>
                        <a:t> one-way functions</a:t>
                      </a:r>
                      <a:endParaRPr lang="en-US" sz="2000" dirty="0">
                        <a:solidFill>
                          <a:srgbClr val="C00000"/>
                        </a:solidFill>
                        <a:latin typeface="Helvetica" charset="0"/>
                        <a:cs typeface="Helvetica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7" name="TextBox 1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857" y="7665"/>
                      <a:ext cx="4737" cy="628"/>
                    </a:xfrm>
                    <a:prstGeom prst="rect">
                      <a:avLst/>
                    </a:prstGeom>
                    <a:blipFill rotWithShape="1">
                      <a:blip r:embed="rId4"/>
                    </a:blipFill>
                    <a:ln>
                      <a:solidFill>
                        <a:schemeClr val="tx1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grpSp>
          <p:nvGrpSpPr>
            <p:cNvPr id="7" name="Group 6"/>
            <p:cNvGrpSpPr/>
            <p:nvPr/>
          </p:nvGrpSpPr>
          <p:grpSpPr>
            <a:xfrm>
              <a:off x="1952" y="2772"/>
              <a:ext cx="15296" cy="3048"/>
              <a:chOff x="1952" y="2772"/>
              <a:chExt cx="15296" cy="3048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1952" y="2772"/>
                <a:ext cx="15297" cy="1616"/>
                <a:chOff x="1562" y="2772"/>
                <a:chExt cx="15297" cy="1616"/>
              </a:xfrm>
            </p:grpSpPr>
            <p:sp>
              <p:nvSpPr>
                <p:cNvPr id="15" name="TextBox 39"/>
                <p:cNvSpPr txBox="1"/>
                <p:nvPr/>
              </p:nvSpPr>
              <p:spPr>
                <a:xfrm>
                  <a:off x="1562" y="2772"/>
                  <a:ext cx="10300" cy="62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b="1" u="sng" dirty="0">
                      <a:latin typeface="Helvetica" charset="0"/>
                      <a:cs typeface="Helvetica" charset="0"/>
                    </a:rPr>
                    <a:t>Theorem</a:t>
                  </a:r>
                  <a:r>
                    <a:rPr lang="en-US" sz="2000" b="1" dirty="0">
                      <a:latin typeface="Helvetica" charset="0"/>
                      <a:cs typeface="Helvetica" charset="0"/>
                    </a:rPr>
                    <a:t> </a:t>
                  </a:r>
                  <a:r>
                    <a:rPr lang="en-US" sz="2000" dirty="0">
                      <a:solidFill>
                        <a:schemeClr val="accent1">
                          <a:lumMod val="75000"/>
                        </a:schemeClr>
                      </a:solidFill>
                      <a:latin typeface="Helvetica" charset="0"/>
                      <a:cs typeface="Helvetica" charset="0"/>
                    </a:rPr>
                    <a:t>[</a:t>
                  </a:r>
                  <a:r>
                    <a:rPr lang="en-GB" sz="2000" b="0" i="0" dirty="0">
                      <a:solidFill>
                        <a:schemeClr val="accent1">
                          <a:lumMod val="75000"/>
                        </a:schemeClr>
                      </a:solidFill>
                      <a:effectLst/>
                      <a:latin typeface="Helvetica" charset="0"/>
                      <a:cs typeface="Helvetica" charset="0"/>
                    </a:rPr>
                    <a:t>Longpré-Watanabe’95</a:t>
                  </a:r>
                  <a:r>
                    <a:rPr lang="en-US" sz="2000" dirty="0">
                      <a:solidFill>
                        <a:schemeClr val="accent1">
                          <a:lumMod val="75000"/>
                        </a:schemeClr>
                      </a:solidFill>
                      <a:latin typeface="Helvetica" charset="0"/>
                      <a:cs typeface="Helvetica" charset="0"/>
                    </a:rPr>
                    <a:t>]</a:t>
                  </a:r>
                  <a:r>
                    <a:rPr lang="en-US" sz="2000" dirty="0">
                      <a:solidFill>
                        <a:schemeClr val="accent1"/>
                      </a:solidFill>
                      <a:latin typeface="Helvetica" charset="0"/>
                      <a:cs typeface="Helvetica" charset="0"/>
                    </a:rPr>
                    <a:t>:</a:t>
                  </a:r>
                  <a:endParaRPr lang="en-GB" sz="2000" dirty="0">
                    <a:solidFill>
                      <a:schemeClr val="accent1"/>
                    </a:solidFill>
                    <a:latin typeface="Helvetica" charset="0"/>
                    <a:cs typeface="Helvetica" charset="0"/>
                  </a:endParaRPr>
                </a:p>
              </p:txBody>
            </p:sp>
            <p:grpSp>
              <p:nvGrpSpPr>
                <p:cNvPr id="16" name="Group 15"/>
                <p:cNvGrpSpPr/>
                <p:nvPr/>
              </p:nvGrpSpPr>
              <p:grpSpPr>
                <a:xfrm>
                  <a:off x="2857" y="3745"/>
                  <a:ext cx="14002" cy="643"/>
                  <a:chOff x="2857" y="4005"/>
                  <a:chExt cx="14002" cy="643"/>
                </a:xfrm>
              </p:grpSpPr>
              <p:sp>
                <p:nvSpPr>
                  <p:cNvPr id="19" name="Arrow: Right 1"/>
                  <p:cNvSpPr/>
                  <p:nvPr/>
                </p:nvSpPr>
                <p:spPr>
                  <a:xfrm>
                    <a:off x="7993" y="4095"/>
                    <a:ext cx="1265" cy="458"/>
                  </a:xfrm>
                  <a:prstGeom prst="rightArrow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21" name="TextBox 17"/>
                      <p:cNvSpPr txBox="1"/>
                      <p:nvPr/>
                    </p:nvSpPr>
                    <p:spPr>
                      <a:xfrm>
                        <a:off x="2857" y="4020"/>
                        <a:ext cx="4737" cy="628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txBody>
                      <a:bodyPr wrap="square" rtlCol="0">
                        <a:spAutoFit/>
                      </a:bodyPr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14:m>
                          <m:oMath xmlns:m="http://schemas.openxmlformats.org/officeDocument/2006/math">
                            <m:r>
                              <a:rPr lang="en-US" sz="2000" i="1">
                                <a:latin typeface="Cambria Math" panose="02040503050406030204" pitchFamily="18" charset="0"/>
                                <a:ea typeface="MS Mincho" charset="0"/>
                                <a:cs typeface="Cambria Math" panose="02040503050406030204" pitchFamily="18" charset="0"/>
                                <a:sym typeface="+mn-ea"/>
                              </a:rPr>
                              <m:t>∃</m:t>
                            </m:r>
                          </m:oMath>
                        </a14:m>
                        <a:r>
                          <a:rPr lang="en-US" sz="2000">
                            <a:latin typeface="Helvetica" charset="0"/>
                            <a:cs typeface="Helvetica" charset="0"/>
                            <a:sym typeface="+mn-ea"/>
                          </a:rPr>
                          <a:t> one-way functions</a:t>
                        </a:r>
                        <a:endParaRPr lang="en-US" sz="2000" dirty="0">
                          <a:solidFill>
                            <a:srgbClr val="C00000"/>
                          </a:solidFill>
                          <a:latin typeface="Helvetica" charset="0"/>
                          <a:cs typeface="Helvetica" charset="0"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21" name="TextBox 17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857" y="4020"/>
                        <a:ext cx="4737" cy="628"/>
                      </a:xfrm>
                      <a:prstGeom prst="rect">
                        <a:avLst/>
                      </a:prstGeom>
                      <a:blipFill rotWithShape="1">
                        <a:blip r:embed="rId4"/>
                      </a:blipFill>
                      <a:ln>
                        <a:solidFill>
                          <a:schemeClr val="tx1"/>
                        </a:solidFill>
                      </a:ln>
                    </p:spPr>
                    <p:txBody>
                      <a:bodyPr/>
                      <a:lstStyle/>
                      <a:p>
                        <a:r>
                          <a:rPr lang="en-US" alt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25" name="TextBox 17"/>
                      <p:cNvSpPr txBox="1"/>
                      <p:nvPr/>
                    </p:nvSpPr>
                    <p:spPr>
                      <a:xfrm>
                        <a:off x="9657" y="4005"/>
                        <a:ext cx="7202" cy="643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txBody>
                      <a:bodyPr wrap="square" rtlCol="0">
                        <a:spAutoFit/>
                      </a:bodyPr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r>
                          <a:rPr lang="en-US" sz="2000" dirty="0">
                            <a:solidFill>
                              <a:schemeClr val="tx1"/>
                            </a:solidFill>
                            <a:latin typeface="Helvetica" charset="0"/>
                            <a:cs typeface="Helvetica" charset="0"/>
                          </a:rPr>
                          <a:t>Symmetry of </a:t>
                        </a:r>
                        <a:r>
                          <a:rPr lang="en-US" sz="2000" dirty="0">
                            <a:latin typeface="Helvetica" charset="0"/>
                            <a:cs typeface="Helvetica" charset="0"/>
                          </a:rPr>
                          <a:t>information fails </a:t>
                        </a:r>
                        <a:r>
                          <a:rPr lang="en-US" sz="2000" dirty="0">
                            <a:latin typeface="Helvetica" charset="0"/>
                            <a:cs typeface="Helvetica" charset="0"/>
                            <a:sym typeface="+mn-ea"/>
                          </a:rPr>
                          <a:t>w.r.t.</a:t>
                        </a:r>
                        <a:r>
                          <a:rPr lang="en-US" sz="2000" dirty="0">
                            <a:latin typeface="Helvetica" charset="0"/>
                            <a:cs typeface="Helvetica" charset="0"/>
                          </a:rPr>
                          <a:t> </a:t>
                        </a:r>
                        <a14:m>
                          <m:oMath xmlns:m="http://schemas.openxmlformats.org/officeDocument/2006/math">
                            <m:sSup>
                              <m:sSupPr>
                                <m:ctrlPr>
                                  <a:rPr lang="en-US" sz="200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K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p>
                          </m:oMath>
                        </a14:m>
                        <a:endParaRPr lang="en-US" sz="2000" b="0" i="0" dirty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25" name="TextBox 17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9657" y="4005"/>
                        <a:ext cx="7202" cy="643"/>
                      </a:xfrm>
                      <a:prstGeom prst="rect">
                        <a:avLst/>
                      </a:prstGeom>
                      <a:blipFill rotWithShape="1">
                        <a:blip r:embed="rId5"/>
                      </a:blipFill>
                      <a:ln>
                        <a:solidFill>
                          <a:schemeClr val="tx1"/>
                        </a:solidFill>
                      </a:ln>
                    </p:spPr>
                    <p:txBody>
                      <a:bodyPr/>
                      <a:lstStyle/>
                      <a:p>
                        <a:r>
                          <a:rPr lang="en-US" alt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</p:grpSp>
          <p:sp>
            <p:nvSpPr>
              <p:cNvPr id="26" name="Arrow: Right 1"/>
              <p:cNvSpPr/>
              <p:nvPr/>
            </p:nvSpPr>
            <p:spPr>
              <a:xfrm rot="10800000">
                <a:off x="8383" y="4554"/>
                <a:ext cx="1266" cy="458"/>
              </a:xfrm>
              <a:prstGeom prst="rightArrow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pic>
            <p:nvPicPr>
              <p:cNvPr id="27" name="Picture 26" descr="Question_mark_(black).svg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671" y="5122"/>
                <a:ext cx="699" cy="699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8"/>
          <p:cNvSpPr/>
          <p:nvPr/>
        </p:nvSpPr>
        <p:spPr>
          <a:xfrm>
            <a:off x="708562" y="406875"/>
            <a:ext cx="10764716" cy="44513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GB" sz="2300" dirty="0">
                <a:latin typeface="Helvetica" charset="0"/>
                <a:cs typeface="Helvetica" charset="0"/>
                <a:sym typeface="+mn-ea"/>
              </a:rPr>
              <a:t>One-Way Functions and Symmetry of Information</a:t>
            </a:r>
            <a:endParaRPr lang="en-US" altLang="en-GB" sz="2300" dirty="0">
              <a:latin typeface="Helvetica" charset="0"/>
              <a:cs typeface="Helvetica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239520" y="3954145"/>
            <a:ext cx="9712960" cy="1242060"/>
            <a:chOff x="1562" y="6343"/>
            <a:chExt cx="15296" cy="1956"/>
          </a:xfrm>
        </p:grpSpPr>
        <p:sp>
          <p:nvSpPr>
            <p:cNvPr id="11" name="TextBox 39"/>
            <p:cNvSpPr txBox="1"/>
            <p:nvPr/>
          </p:nvSpPr>
          <p:spPr>
            <a:xfrm>
              <a:off x="1562" y="6343"/>
              <a:ext cx="12425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0">
                <a:buNone/>
              </a:pPr>
              <a:r>
                <a:rPr lang="en-US" sz="2000" b="1" u="sng" dirty="0">
                  <a:latin typeface="Helvetica" charset="0"/>
                  <a:cs typeface="Helvetica" charset="0"/>
                </a:rPr>
                <a:t>Theorem</a:t>
              </a:r>
              <a:r>
                <a:rPr lang="en-US" sz="2000" b="1" dirty="0">
                  <a:latin typeface="Helvetica" charset="0"/>
                  <a:cs typeface="Helvetica" charset="0"/>
                </a:rPr>
                <a:t> </a:t>
              </a:r>
              <a:r>
                <a:rPr lang="en-US" sz="2000" dirty="0">
                  <a:solidFill>
                    <a:schemeClr val="accent1">
                      <a:lumMod val="75000"/>
                    </a:schemeClr>
                  </a:solidFill>
                  <a:latin typeface="Helvetica" charset="0"/>
                  <a:cs typeface="Helvetica" charset="0"/>
                </a:rPr>
                <a:t>[</a:t>
              </a:r>
              <a:r>
                <a:rPr lang="en-US" altLang="en-GB" sz="2000" dirty="0">
                  <a:solidFill>
                    <a:schemeClr val="accent1">
                      <a:lumMod val="75000"/>
                    </a:schemeClr>
                  </a:solidFill>
                  <a:latin typeface="Helvetica" charset="0"/>
                  <a:cs typeface="Helvetica" charset="0"/>
                </a:rPr>
                <a:t>H.-Ilango-Lu-Nanashima-Oliveira’23</a:t>
              </a:r>
              <a:r>
                <a:rPr lang="en-US" sz="2000" dirty="0">
                  <a:solidFill>
                    <a:schemeClr val="accent1">
                      <a:lumMod val="75000"/>
                    </a:schemeClr>
                  </a:solidFill>
                  <a:latin typeface="Helvetica" charset="0"/>
                  <a:cs typeface="Helvetica" charset="0"/>
                </a:rPr>
                <a:t>]</a:t>
              </a:r>
              <a:r>
                <a:rPr lang="en-US" sz="2000" dirty="0">
                  <a:solidFill>
                    <a:schemeClr val="accent1"/>
                  </a:solidFill>
                  <a:latin typeface="Helvetica" charset="0"/>
                  <a:cs typeface="Helvetica" charset="0"/>
                </a:rPr>
                <a:t>:</a:t>
              </a:r>
              <a:endParaRPr lang="en-GB" sz="2000" dirty="0">
                <a:solidFill>
                  <a:schemeClr val="accent1"/>
                </a:solidFill>
                <a:latin typeface="Helvetica" charset="0"/>
                <a:cs typeface="Helvetica" charset="0"/>
              </a:endParaRP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2857" y="7178"/>
              <a:ext cx="14001" cy="1121"/>
              <a:chOff x="2857" y="7428"/>
              <a:chExt cx="14001" cy="112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TextBox 17"/>
                  <p:cNvSpPr txBox="1"/>
                  <p:nvPr/>
                </p:nvSpPr>
                <p:spPr>
                  <a:xfrm>
                    <a:off x="9656" y="7428"/>
                    <a:ext cx="7202" cy="1121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r>
                      <a:rPr lang="en-US" sz="2000" dirty="0">
                        <a:latin typeface="Helvetica" charset="0"/>
                        <a:cs typeface="Helvetica" charset="0"/>
                        <a:sym typeface="+mn-ea"/>
                      </a:rPr>
                      <a:t>Symmetry of informaition fails w.r.t. </a:t>
                    </a:r>
                    <a14:m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p</m:t>
                        </m:r>
                        <m:sSup>
                          <m:sSupPr>
                            <m:ctrlPr>
                              <a:rPr lang="en-US" sz="20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K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oMath>
                    </a14:m>
                    <a:r>
                      <a:rPr lang="en-US" sz="2000" dirty="0">
                        <a:solidFill>
                          <a:schemeClr val="accent2"/>
                        </a:solidFill>
                        <a:latin typeface="Helvetica" charset="0"/>
                        <a:cs typeface="Helvetica" charset="0"/>
                        <a:sym typeface="+mn-ea"/>
                      </a:rPr>
                      <a:t> in the average case</a:t>
                    </a:r>
                    <a:endParaRPr lang="en-US" sz="2000" dirty="0">
                      <a:solidFill>
                        <a:schemeClr val="accent2"/>
                      </a:solidFill>
                      <a:latin typeface="Helvetica" charset="0"/>
                      <a:cs typeface="Helvetica" charset="0"/>
                    </a:endParaRPr>
                  </a:p>
                </p:txBody>
              </p:sp>
            </mc:Choice>
            <mc:Fallback xmlns="">
              <p:sp>
                <p:nvSpPr>
                  <p:cNvPr id="12" name="TextBox 1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656" y="7428"/>
                    <a:ext cx="7202" cy="1121"/>
                  </a:xfrm>
                  <a:prstGeom prst="rect">
                    <a:avLst/>
                  </a:prstGeom>
                  <a:blipFill rotWithShape="1">
                    <a:blip r:embed="rId4"/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3" name="Arrow: Left-Right 17"/>
              <p:cNvSpPr/>
              <p:nvPr/>
            </p:nvSpPr>
            <p:spPr>
              <a:xfrm>
                <a:off x="7875" y="7734"/>
                <a:ext cx="1500" cy="526"/>
              </a:xfrm>
              <a:prstGeom prst="leftRightArrow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indent="0" algn="ctr">
                  <a:buNone/>
                </a:pPr>
                <a:endParaRPr lang="en-GB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TextBox 17"/>
                  <p:cNvSpPr txBox="1"/>
                  <p:nvPr/>
                </p:nvSpPr>
                <p:spPr>
                  <a:xfrm>
                    <a:off x="2857" y="7665"/>
                    <a:ext cx="4737" cy="628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indent="0" algn="ctr">
                      <a:buNone/>
                    </a:pPr>
                    <a14:m>
                      <m:oMath xmlns:m="http://schemas.openxmlformats.org/officeDocument/2006/math">
                        <m:r>
                          <a:rPr lang="en-US" sz="2000" i="1"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  <a:sym typeface="+mn-ea"/>
                          </a:rPr>
                          <m:t>∃</m:t>
                        </m:r>
                      </m:oMath>
                    </a14:m>
                    <a:r>
                      <a:rPr lang="en-US" sz="2000">
                        <a:latin typeface="Helvetica" charset="0"/>
                        <a:cs typeface="Helvetica" charset="0"/>
                        <a:sym typeface="+mn-ea"/>
                      </a:rPr>
                      <a:t> one-way functions</a:t>
                    </a:r>
                    <a:endParaRPr lang="en-US" sz="2000" dirty="0">
                      <a:solidFill>
                        <a:srgbClr val="C00000"/>
                      </a:solidFill>
                      <a:latin typeface="Helvetica" charset="0"/>
                      <a:cs typeface="Helvetica" charset="0"/>
                    </a:endParaRPr>
                  </a:p>
                </p:txBody>
              </p:sp>
            </mc:Choice>
            <mc:Fallback xmlns="">
              <p:sp>
                <p:nvSpPr>
                  <p:cNvPr id="17" name="TextBox 1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57" y="7665"/>
                    <a:ext cx="4737" cy="628"/>
                  </a:xfrm>
                  <a:prstGeom prst="rect">
                    <a:avLst/>
                  </a:prstGeom>
                  <a:blipFill rotWithShape="1">
                    <a:blip r:embed="rId5"/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7" name="Group 6"/>
          <p:cNvGrpSpPr/>
          <p:nvPr/>
        </p:nvGrpSpPr>
        <p:grpSpPr>
          <a:xfrm>
            <a:off x="1239520" y="1737360"/>
            <a:ext cx="9712960" cy="1935480"/>
            <a:chOff x="1952" y="2772"/>
            <a:chExt cx="15296" cy="3048"/>
          </a:xfrm>
        </p:grpSpPr>
        <p:grpSp>
          <p:nvGrpSpPr>
            <p:cNvPr id="10" name="Group 9"/>
            <p:cNvGrpSpPr/>
            <p:nvPr/>
          </p:nvGrpSpPr>
          <p:grpSpPr>
            <a:xfrm>
              <a:off x="1952" y="2772"/>
              <a:ext cx="15297" cy="1616"/>
              <a:chOff x="1562" y="2772"/>
              <a:chExt cx="15297" cy="1616"/>
            </a:xfrm>
          </p:grpSpPr>
          <p:sp>
            <p:nvSpPr>
              <p:cNvPr id="15" name="TextBox 39"/>
              <p:cNvSpPr txBox="1"/>
              <p:nvPr/>
            </p:nvSpPr>
            <p:spPr>
              <a:xfrm>
                <a:off x="1562" y="2772"/>
                <a:ext cx="10300" cy="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0">
                  <a:buNone/>
                </a:pPr>
                <a:r>
                  <a:rPr lang="en-US" sz="2000" b="1" u="sng" dirty="0">
                    <a:latin typeface="Helvetica" charset="0"/>
                    <a:cs typeface="Helvetica" charset="0"/>
                  </a:rPr>
                  <a:t>Theorem</a:t>
                </a:r>
                <a:r>
                  <a:rPr lang="en-US" sz="2000" b="1" dirty="0">
                    <a:latin typeface="Helvetica" charset="0"/>
                    <a:cs typeface="Helvetica" charset="0"/>
                  </a:rPr>
                  <a:t> </a:t>
                </a:r>
                <a:r>
                  <a:rPr lang="en-US" sz="2000" dirty="0">
                    <a:solidFill>
                      <a:schemeClr val="accent1">
                        <a:lumMod val="75000"/>
                      </a:schemeClr>
                    </a:solidFill>
                    <a:latin typeface="Helvetica" charset="0"/>
                    <a:cs typeface="Helvetica" charset="0"/>
                  </a:rPr>
                  <a:t>[</a:t>
                </a:r>
                <a:r>
                  <a:rPr lang="en-GB" sz="2000" b="0" i="0" dirty="0">
                    <a:solidFill>
                      <a:schemeClr val="accent1">
                        <a:lumMod val="75000"/>
                      </a:schemeClr>
                    </a:solidFill>
                    <a:effectLst/>
                    <a:latin typeface="Helvetica" charset="0"/>
                    <a:cs typeface="Helvetica" charset="0"/>
                  </a:rPr>
                  <a:t>Longpré-Watanabe’95</a:t>
                </a:r>
                <a:r>
                  <a:rPr lang="en-US" sz="2000" dirty="0">
                    <a:solidFill>
                      <a:schemeClr val="accent1">
                        <a:lumMod val="75000"/>
                      </a:schemeClr>
                    </a:solidFill>
                    <a:latin typeface="Helvetica" charset="0"/>
                    <a:cs typeface="Helvetica" charset="0"/>
                  </a:rPr>
                  <a:t>]</a:t>
                </a:r>
                <a:r>
                  <a:rPr lang="en-US" sz="2000" dirty="0">
                    <a:solidFill>
                      <a:schemeClr val="accent1"/>
                    </a:solidFill>
                    <a:latin typeface="Helvetica" charset="0"/>
                    <a:cs typeface="Helvetica" charset="0"/>
                  </a:rPr>
                  <a:t>:</a:t>
                </a:r>
                <a:endParaRPr lang="en-GB" sz="2000" dirty="0">
                  <a:solidFill>
                    <a:schemeClr val="accent1"/>
                  </a:solidFill>
                  <a:latin typeface="Helvetica" charset="0"/>
                  <a:cs typeface="Helvetica" charset="0"/>
                </a:endParaRPr>
              </a:p>
            </p:txBody>
          </p:sp>
          <p:grpSp>
            <p:nvGrpSpPr>
              <p:cNvPr id="16" name="Group 15"/>
              <p:cNvGrpSpPr/>
              <p:nvPr/>
            </p:nvGrpSpPr>
            <p:grpSpPr>
              <a:xfrm>
                <a:off x="2857" y="3745"/>
                <a:ext cx="14002" cy="643"/>
                <a:chOff x="2857" y="4005"/>
                <a:chExt cx="14002" cy="643"/>
              </a:xfrm>
            </p:grpSpPr>
            <p:sp>
              <p:nvSpPr>
                <p:cNvPr id="19" name="Arrow: Right 1"/>
                <p:cNvSpPr/>
                <p:nvPr/>
              </p:nvSpPr>
              <p:spPr>
                <a:xfrm>
                  <a:off x="7993" y="4095"/>
                  <a:ext cx="1265" cy="458"/>
                </a:xfrm>
                <a:prstGeom prst="rightArrow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indent="0" algn="ctr">
                    <a:buNone/>
                  </a:pPr>
                  <a:endParaRPr lang="en-GB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1" name="TextBox 17"/>
                    <p:cNvSpPr txBox="1"/>
                    <p:nvPr/>
                  </p:nvSpPr>
                  <p:spPr>
                    <a:xfrm>
                      <a:off x="2857" y="4020"/>
                      <a:ext cx="4737" cy="628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indent="0" algn="ctr">
                        <a:buNone/>
                      </a:pPr>
                      <a14:m>
                        <m:oMath xmlns:m="http://schemas.openxmlformats.org/officeDocument/2006/math">
                          <m:r>
                            <a:rPr lang="en-US" sz="2000" i="1">
                              <a:latin typeface="Cambria Math" panose="02040503050406030204" pitchFamily="18" charset="0"/>
                              <a:ea typeface="MS Mincho" charset="0"/>
                              <a:cs typeface="Cambria Math" panose="02040503050406030204" pitchFamily="18" charset="0"/>
                              <a:sym typeface="+mn-ea"/>
                            </a:rPr>
                            <m:t>∃</m:t>
                          </m:r>
                        </m:oMath>
                      </a14:m>
                      <a:r>
                        <a:rPr lang="en-US" sz="2000">
                          <a:latin typeface="Helvetica" charset="0"/>
                          <a:cs typeface="Helvetica" charset="0"/>
                          <a:sym typeface="+mn-ea"/>
                        </a:rPr>
                        <a:t> one-way functions</a:t>
                      </a:r>
                      <a:endParaRPr lang="en-US" sz="2000" dirty="0">
                        <a:solidFill>
                          <a:srgbClr val="C00000"/>
                        </a:solidFill>
                        <a:latin typeface="Helvetica" charset="0"/>
                        <a:cs typeface="Helvetica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21" name="TextBox 1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857" y="4020"/>
                      <a:ext cx="4737" cy="628"/>
                    </a:xfrm>
                    <a:prstGeom prst="rect">
                      <a:avLst/>
                    </a:prstGeom>
                    <a:blipFill rotWithShape="1">
                      <a:blip r:embed="rId5"/>
                    </a:blipFill>
                    <a:ln>
                      <a:solidFill>
                        <a:schemeClr val="tx1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5" name="TextBox 17"/>
                    <p:cNvSpPr txBox="1"/>
                    <p:nvPr/>
                  </p:nvSpPr>
                  <p:spPr>
                    <a:xfrm>
                      <a:off x="9657" y="4005"/>
                      <a:ext cx="7202" cy="643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latin typeface="Helvetica" charset="0"/>
                          <a:cs typeface="Helvetica" charset="0"/>
                        </a:rPr>
                        <a:t>Symmetry of </a:t>
                      </a:r>
                      <a:r>
                        <a:rPr lang="en-US" sz="2000" dirty="0">
                          <a:latin typeface="Helvetica" charset="0"/>
                          <a:cs typeface="Helvetica" charset="0"/>
                        </a:rPr>
                        <a:t>information fails </a:t>
                      </a:r>
                      <a:r>
                        <a:rPr lang="en-US" sz="2000" dirty="0">
                          <a:latin typeface="Helvetica" charset="0"/>
                          <a:cs typeface="Helvetica" charset="0"/>
                          <a:sym typeface="+mn-ea"/>
                        </a:rPr>
                        <a:t>w.r.t.</a:t>
                      </a:r>
                      <a:r>
                        <a:rPr lang="en-US" sz="2000" dirty="0">
                          <a:latin typeface="Helvetica" charset="0"/>
                          <a:cs typeface="Helvetica" charset="0"/>
                        </a:rPr>
                        <a:t> </a:t>
                      </a:r>
                      <a14:m>
                        <m:oMath xmlns:m="http://schemas.openxmlformats.org/officeDocument/2006/math">
                          <m:sSup>
                            <m:sSupPr>
                              <m:ctrlPr>
                                <a:rPr lang="en-US" sz="200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K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oMath>
                      </a14:m>
                      <a:endParaRPr lang="en-US" sz="2000" b="0" i="0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25" name="TextBox 1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657" y="4005"/>
                      <a:ext cx="7202" cy="643"/>
                    </a:xfrm>
                    <a:prstGeom prst="rect">
                      <a:avLst/>
                    </a:prstGeom>
                    <a:blipFill rotWithShape="1">
                      <a:blip r:embed="rId6"/>
                    </a:blipFill>
                    <a:ln>
                      <a:solidFill>
                        <a:schemeClr val="tx1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sp>
          <p:nvSpPr>
            <p:cNvPr id="26" name="Arrow: Right 1"/>
            <p:cNvSpPr/>
            <p:nvPr/>
          </p:nvSpPr>
          <p:spPr>
            <a:xfrm rot="10800000">
              <a:off x="8383" y="4554"/>
              <a:ext cx="1266" cy="458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0" algn="ctr">
                <a:buNone/>
              </a:pPr>
              <a:endParaRPr lang="en-GB" dirty="0"/>
            </a:p>
          </p:txBody>
        </p:sp>
        <p:pic>
          <p:nvPicPr>
            <p:cNvPr id="27" name="Picture 26" descr="Question_mark_(black).sv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671" y="5122"/>
              <a:ext cx="699" cy="699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17"/>
              <p:cNvSpPr txBox="1"/>
              <p:nvPr>
                <p:custDataLst>
                  <p:tags r:id="rId1"/>
                </p:custDataLst>
              </p:nvPr>
            </p:nvSpPr>
            <p:spPr>
              <a:xfrm>
                <a:off x="4601845" y="5497830"/>
                <a:ext cx="7315835" cy="69723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 algn="ctr">
                  <a:buNone/>
                </a:pPr>
                <a:r>
                  <a:rPr lang="en-US" altLang="en-GB" dirty="0">
                    <a:latin typeface="Helvetica" charset="0"/>
                    <a:cs typeface="Helvetica" charset="0"/>
                    <a:sym typeface="+mn-ea"/>
                  </a:rPr>
                  <a:t>There exists a samplable distribution </a:t>
                </a:r>
                <a14:m>
                  <m:oMath xmlns:m="http://schemas.openxmlformats.org/officeDocument/2006/math">
                    <m:r>
                      <a:rPr lang="en-US" altLang="en-GB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altLang="en-GB" dirty="0">
                    <a:solidFill>
                      <a:schemeClr val="tx1"/>
                    </a:solidFill>
                    <a:latin typeface="Helvetica" charset="0"/>
                    <a:cs typeface="Helvetica" charset="0"/>
                  </a:rPr>
                  <a:t> such that </a:t>
                </a:r>
                <a:r>
                  <a:rPr lang="en-US" altLang="en-GB" dirty="0">
                    <a:solidFill>
                      <a:schemeClr val="accent2"/>
                    </a:solidFill>
                    <a:latin typeface="Helvetica" charset="0"/>
                    <a:cs typeface="Helvetica" charset="0"/>
                  </a:rPr>
                  <a:t>with some </a:t>
                </a:r>
                <a14:m>
                  <m:oMath xmlns:m="http://schemas.openxmlformats.org/officeDocument/2006/math">
                    <m:r>
                      <a:rPr lang="en-US" altLang="en-GB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1/</m:t>
                    </m:r>
                    <m:r>
                      <m:rPr>
                        <m:sty m:val="p"/>
                      </m:rPr>
                      <a:rPr lang="en-US" altLang="en-GB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poly</m:t>
                    </m:r>
                    <m:r>
                      <a:rPr lang="en-US" altLang="en-GB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(</m:t>
                    </m:r>
                    <m:r>
                      <a:rPr lang="en-US" altLang="en-GB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𝑛</m:t>
                    </m:r>
                    <m:r>
                      <a:rPr lang="en-US" altLang="en-GB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GB" dirty="0">
                    <a:solidFill>
                      <a:schemeClr val="accent2"/>
                    </a:solidFill>
                    <a:latin typeface="Helvetica" charset="0"/>
                    <a:cs typeface="Helvetica" charset="0"/>
                  </a:rPr>
                  <a:t> probability over </a:t>
                </a:r>
                <a14:m>
                  <m:oMath xmlns:m="http://schemas.openxmlformats.org/officeDocument/2006/math">
                    <m:r>
                      <a:rPr lang="en-US" altLang="en-GB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(</m:t>
                    </m:r>
                    <m:r>
                      <a:rPr lang="en-US" altLang="en-GB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𝑥</m:t>
                    </m:r>
                    <m:r>
                      <a:rPr lang="en-US" altLang="en-GB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,</m:t>
                    </m:r>
                    <m:r>
                      <a:rPr lang="en-US" altLang="en-GB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𝑦</m:t>
                    </m:r>
                    <m:r>
                      <a:rPr lang="en-US" altLang="en-GB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)~</m:t>
                    </m:r>
                    <m:sSub>
                      <m:sSubPr>
                        <m:ctrlPr>
                          <a:rPr lang="en-US" altLang="en-GB" i="1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GB" i="1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en-GB" i="1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en-GB" dirty="0">
                    <a:solidFill>
                      <a:schemeClr val="tx1"/>
                    </a:solidFill>
                    <a:latin typeface="Helvetica" charset="0"/>
                    <a:cs typeface="Helvetica" charset="0"/>
                  </a:rPr>
                  <a:t>, </a:t>
                </a:r>
                <a:r>
                  <a:rPr lang="en-US" altLang="en-GB" dirty="0">
                    <a:latin typeface="Helvetica" charset="0"/>
                    <a:cs typeface="Helvetica" charset="0"/>
                    <a:sym typeface="+mn-ea"/>
                  </a:rPr>
                  <a:t>SoI fails on </a:t>
                </a:r>
                <a14:m>
                  <m:oMath xmlns:m="http://schemas.openxmlformats.org/officeDocument/2006/math">
                    <m:r>
                      <a:rPr lang="en-US" altLang="en-GB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(</m:t>
                    </m:r>
                    <m:r>
                      <a:rPr lang="en-US" altLang="en-GB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𝑥</m:t>
                    </m:r>
                    <m:r>
                      <a:rPr lang="en-US" altLang="en-GB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,</m:t>
                    </m:r>
                    <m:r>
                      <a:rPr lang="en-US" altLang="en-GB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𝑦</m:t>
                    </m:r>
                    <m:r>
                      <a:rPr lang="en-US" altLang="en-GB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GB" dirty="0">
                    <a:latin typeface="Helvetica" charset="0"/>
                    <a:cs typeface="Helvetica" charset="0"/>
                    <a:sym typeface="+mn-ea"/>
                  </a:rPr>
                  <a:t> w.r.t.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pK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altLang="en-GB" b="0" i="1" dirty="0">
                    <a:solidFill>
                      <a:schemeClr val="tx1"/>
                    </a:solidFill>
                    <a:latin typeface="Cambria Math" panose="02040503050406030204" pitchFamily="18" charset="0"/>
                    <a:cs typeface="Cambria Math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8"/>
                </p:custDataLst>
              </p:nvPr>
            </p:nvSpPr>
            <p:spPr>
              <a:xfrm>
                <a:off x="4601845" y="5497830"/>
                <a:ext cx="7315835" cy="697230"/>
              </a:xfrm>
              <a:prstGeom prst="rect">
                <a:avLst/>
              </a:prstGeom>
              <a:blipFill>
                <a:blip r:embed="rId9"/>
                <a:stretch>
                  <a:fillRect l="-333" t="-4310" b="-517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/>
          <p:cNvCxnSpPr>
            <a:stCxn id="28" idx="0"/>
          </p:cNvCxnSpPr>
          <p:nvPr/>
        </p:nvCxnSpPr>
        <p:spPr>
          <a:xfrm flipH="1" flipV="1">
            <a:off x="8258810" y="5234940"/>
            <a:ext cx="1270" cy="262890"/>
          </a:xfrm>
          <a:prstGeom prst="straightConnector1">
            <a:avLst/>
          </a:prstGeom>
          <a:ln>
            <a:tailEnd type="arrow" w="med" len="med"/>
          </a:ln>
        </p:spPr>
        <p:style>
          <a:lnRef idx="2">
            <a:prstClr val="black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239520" y="1554480"/>
            <a:ext cx="9712960" cy="1242060"/>
            <a:chOff x="1562" y="6343"/>
            <a:chExt cx="15296" cy="1956"/>
          </a:xfrm>
        </p:grpSpPr>
        <p:sp>
          <p:nvSpPr>
            <p:cNvPr id="11" name="TextBox 39"/>
            <p:cNvSpPr txBox="1"/>
            <p:nvPr/>
          </p:nvSpPr>
          <p:spPr>
            <a:xfrm>
              <a:off x="1562" y="6343"/>
              <a:ext cx="12425" cy="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00" b="1" u="sng" dirty="0">
                  <a:latin typeface="Helvetica" charset="0"/>
                  <a:cs typeface="Helvetica" charset="0"/>
                </a:rPr>
                <a:t>Theorem</a:t>
              </a:r>
              <a:r>
                <a:rPr lang="en-US" sz="2100" b="1" dirty="0">
                  <a:latin typeface="Helvetica" charset="0"/>
                  <a:cs typeface="Helvetica" charset="0"/>
                </a:rPr>
                <a:t> </a:t>
              </a:r>
              <a:r>
                <a:rPr lang="en-US" sz="2100" dirty="0">
                  <a:solidFill>
                    <a:schemeClr val="accent1">
                      <a:lumMod val="75000"/>
                    </a:schemeClr>
                  </a:solidFill>
                  <a:latin typeface="Helvetica" charset="0"/>
                  <a:cs typeface="Helvetica" charset="0"/>
                </a:rPr>
                <a:t>[</a:t>
              </a:r>
              <a:r>
                <a:rPr lang="en-US" altLang="en-GB" sz="2100" dirty="0">
                  <a:solidFill>
                    <a:schemeClr val="accent1">
                      <a:lumMod val="75000"/>
                    </a:schemeClr>
                  </a:solidFill>
                  <a:latin typeface="Helvetica" charset="0"/>
                  <a:cs typeface="Helvetica" charset="0"/>
                </a:rPr>
                <a:t>H.-Ilango-Lu-Nanashima-Oliveira’23</a:t>
              </a:r>
              <a:r>
                <a:rPr lang="en-US" sz="2100" dirty="0">
                  <a:solidFill>
                    <a:schemeClr val="accent1">
                      <a:lumMod val="75000"/>
                    </a:schemeClr>
                  </a:solidFill>
                  <a:latin typeface="Helvetica" charset="0"/>
                  <a:cs typeface="Helvetica" charset="0"/>
                </a:rPr>
                <a:t>]</a:t>
              </a:r>
              <a:r>
                <a:rPr lang="en-US" sz="2100" dirty="0">
                  <a:solidFill>
                    <a:schemeClr val="accent1"/>
                  </a:solidFill>
                  <a:latin typeface="Helvetica" charset="0"/>
                  <a:cs typeface="Helvetica" charset="0"/>
                </a:rPr>
                <a:t>:</a:t>
              </a:r>
              <a:endParaRPr lang="en-GB" sz="2100" dirty="0">
                <a:solidFill>
                  <a:schemeClr val="accent1"/>
                </a:solidFill>
                <a:latin typeface="Helvetica" charset="0"/>
                <a:cs typeface="Helvetica" charset="0"/>
              </a:endParaRP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2857" y="7178"/>
              <a:ext cx="14001" cy="1121"/>
              <a:chOff x="2857" y="7428"/>
              <a:chExt cx="14001" cy="112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TextBox 17"/>
                  <p:cNvSpPr txBox="1"/>
                  <p:nvPr/>
                </p:nvSpPr>
                <p:spPr>
                  <a:xfrm>
                    <a:off x="9656" y="7428"/>
                    <a:ext cx="7202" cy="1121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r>
                      <a:rPr lang="en-US" sz="2000" dirty="0">
                        <a:latin typeface="Helvetica" charset="0"/>
                        <a:cs typeface="Helvetica" charset="0"/>
                        <a:sym typeface="+mn-ea"/>
                      </a:rPr>
                      <a:t>Symmetry of informaition fails w.r.t. </a:t>
                    </a:r>
                    <a14:m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p</m:t>
                        </m:r>
                        <m:sSup>
                          <m:sSupPr>
                            <m:ctrlPr>
                              <a:rPr lang="en-US" sz="20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K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oMath>
                    </a14:m>
                    <a:r>
                      <a:rPr lang="en-US" sz="2000" dirty="0">
                        <a:solidFill>
                          <a:schemeClr val="accent2"/>
                        </a:solidFill>
                        <a:latin typeface="Helvetica" charset="0"/>
                        <a:cs typeface="Helvetica" charset="0"/>
                        <a:sym typeface="+mn-ea"/>
                      </a:rPr>
                      <a:t> in the average case</a:t>
                    </a:r>
                    <a:endParaRPr lang="en-US" sz="2000" dirty="0">
                      <a:solidFill>
                        <a:schemeClr val="accent2"/>
                      </a:solidFill>
                      <a:latin typeface="Helvetica" charset="0"/>
                      <a:cs typeface="Helvetica" charset="0"/>
                    </a:endParaRPr>
                  </a:p>
                </p:txBody>
              </p:sp>
            </mc:Choice>
            <mc:Fallback xmlns="">
              <p:sp>
                <p:nvSpPr>
                  <p:cNvPr id="12" name="TextBox 1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656" y="7428"/>
                    <a:ext cx="7202" cy="1121"/>
                  </a:xfrm>
                  <a:prstGeom prst="rect">
                    <a:avLst/>
                  </a:prstGeom>
                  <a:blipFill rotWithShape="1">
                    <a:blip r:embed="rId4"/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3" name="Arrow: Left-Right 17"/>
              <p:cNvSpPr/>
              <p:nvPr/>
            </p:nvSpPr>
            <p:spPr>
              <a:xfrm>
                <a:off x="7875" y="7734"/>
                <a:ext cx="1500" cy="526"/>
              </a:xfrm>
              <a:prstGeom prst="leftRightArrow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TextBox 17"/>
                  <p:cNvSpPr txBox="1"/>
                  <p:nvPr/>
                </p:nvSpPr>
                <p:spPr>
                  <a:xfrm>
                    <a:off x="2857" y="7665"/>
                    <a:ext cx="4737" cy="628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14:m>
                      <m:oMath xmlns:m="http://schemas.openxmlformats.org/officeDocument/2006/math">
                        <m:r>
                          <a:rPr lang="en-US" sz="2000" i="1"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  <a:sym typeface="+mn-ea"/>
                          </a:rPr>
                          <m:t>∃</m:t>
                        </m:r>
                      </m:oMath>
                    </a14:m>
                    <a:r>
                      <a:rPr lang="en-US" sz="2000">
                        <a:latin typeface="Helvetica" charset="0"/>
                        <a:cs typeface="Helvetica" charset="0"/>
                        <a:sym typeface="+mn-ea"/>
                      </a:rPr>
                      <a:t> one-way functions</a:t>
                    </a:r>
                    <a:endParaRPr lang="en-US" sz="2000" dirty="0">
                      <a:solidFill>
                        <a:srgbClr val="C00000"/>
                      </a:solidFill>
                      <a:latin typeface="Helvetica" charset="0"/>
                      <a:cs typeface="Helvetica" charset="0"/>
                    </a:endParaRPr>
                  </a:p>
                </p:txBody>
              </p:sp>
            </mc:Choice>
            <mc:Fallback xmlns="">
              <p:sp>
                <p:nvSpPr>
                  <p:cNvPr id="17" name="TextBox 1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57" y="7665"/>
                    <a:ext cx="4737" cy="628"/>
                  </a:xfrm>
                  <a:prstGeom prst="rect">
                    <a:avLst/>
                  </a:prstGeom>
                  <a:blipFill rotWithShape="1">
                    <a:blip r:embed="rId5"/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18" name="Rectangle 8"/>
          <p:cNvSpPr/>
          <p:nvPr/>
        </p:nvSpPr>
        <p:spPr>
          <a:xfrm>
            <a:off x="708562" y="406875"/>
            <a:ext cx="10764716" cy="44513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GB" sz="2300" dirty="0">
                <a:latin typeface="Helvetica" charset="0"/>
                <a:cs typeface="Helvetica" charset="0"/>
                <a:sym typeface="+mn-ea"/>
              </a:rPr>
              <a:t>One-Way Functions and Symmetry of Information</a:t>
            </a:r>
            <a:endParaRPr lang="en-US" altLang="en-GB" sz="2300" dirty="0">
              <a:latin typeface="Helvetica" charset="0"/>
              <a:cs typeface="Helvetica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7"/>
              <p:cNvSpPr txBox="1"/>
              <p:nvPr>
                <p:custDataLst>
                  <p:tags r:id="rId1"/>
                </p:custDataLst>
              </p:nvPr>
            </p:nvSpPr>
            <p:spPr>
              <a:xfrm>
                <a:off x="1279525" y="3108960"/>
                <a:ext cx="9672955" cy="319405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tx1"/>
                    </a:solidFill>
                    <a:latin typeface="Helvetica" charset="0"/>
                    <a:cs typeface="Helvetica" charset="0"/>
                  </a:rPr>
                  <a:t>To establish the existence of OWFs, it suffices to refute SoI </a:t>
                </a:r>
                <a:r>
                  <a:rPr lang="en-US" dirty="0">
                    <a:latin typeface="Helvetica" charset="0"/>
                    <a:cs typeface="Helvetica" charset="0"/>
                    <a:sym typeface="+mn-ea"/>
                  </a:rPr>
                  <a:t>w.r.t.</a:t>
                </a:r>
                <a:r>
                  <a:rPr lang="en-US" dirty="0">
                    <a:solidFill>
                      <a:schemeClr val="tx1"/>
                    </a:solidFill>
                    <a:latin typeface="Helvetica" charset="0"/>
                    <a:cs typeface="Helvetica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p</m:t>
                    </m:r>
                    <m:sSup>
                      <m:sSupPr>
                        <m:ctrlPr>
                          <a:rPr lang="en-US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K</m:t>
                        </m:r>
                      </m:e>
                      <m:sup>
                        <m:r>
                          <a:rPr lang="en-US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Helvetica" charset="0"/>
                    <a:cs typeface="Helvetica" charset="0"/>
                  </a:rPr>
                  <a:t> in the average-case setting.</a:t>
                </a: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endParaRPr lang="en-US" dirty="0">
                  <a:solidFill>
                    <a:schemeClr val="tx1"/>
                  </a:solidFill>
                  <a:latin typeface="Helvetica" charset="0"/>
                  <a:cs typeface="Helvetica" charset="0"/>
                </a:endParaRP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tx1"/>
                    </a:solidFill>
                    <a:latin typeface="Helvetica" charset="0"/>
                    <a:cs typeface="Helvetica" charset="0"/>
                  </a:rPr>
                  <a:t>However, even to </a:t>
                </a:r>
                <a:r>
                  <a:rPr lang="en-US" dirty="0">
                    <a:latin typeface="Helvetica" charset="0"/>
                    <a:cs typeface="Helvetica" charset="0"/>
                    <a:sym typeface="+mn-ea"/>
                  </a:rPr>
                  <a:t>refute this in the worst-case setting</a:t>
                </a:r>
                <a:r>
                  <a:rPr lang="en-US" dirty="0">
                    <a:solidFill>
                      <a:schemeClr val="tx1"/>
                    </a:solidFill>
                    <a:latin typeface="Helvetica" charset="0"/>
                    <a:cs typeface="Helvetica" charset="0"/>
                  </a:rPr>
                  <a:t>, the weakest requirement currently known is the existence of OWFs...</a:t>
                </a: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endParaRPr lang="en-US" dirty="0">
                  <a:solidFill>
                    <a:schemeClr val="tx1"/>
                  </a:solidFill>
                  <a:latin typeface="Helvetica" charset="0"/>
                  <a:cs typeface="Helvetica" charset="0"/>
                </a:endParaRP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tx1"/>
                    </a:solidFill>
                    <a:latin typeface="Helvetica" charset="0"/>
                    <a:cs typeface="Helvetica" charset="0"/>
                  </a:rPr>
                  <a:t>On the other hand, one can </a:t>
                </a:r>
                <a:r>
                  <a:rPr lang="en-US" b="1" dirty="0">
                    <a:solidFill>
                      <a:srgbClr val="C00000"/>
                    </a:solidFill>
                    <a:latin typeface="Helvetica" charset="0"/>
                    <a:cs typeface="Helvetica" charset="0"/>
                  </a:rPr>
                  <a:t>unconditionally refute SoI </a:t>
                </a:r>
                <a:r>
                  <a:rPr lang="en-US" b="1" dirty="0">
                    <a:solidFill>
                      <a:srgbClr val="C00000"/>
                    </a:solidFill>
                    <a:latin typeface="Helvetica" charset="0"/>
                    <a:cs typeface="Helvetica" charset="0"/>
                    <a:sym typeface="+mn-ea"/>
                  </a:rPr>
                  <a:t>w.r.t.</a:t>
                </a:r>
                <a:r>
                  <a:rPr lang="en-US" b="1" dirty="0">
                    <a:solidFill>
                      <a:srgbClr val="C00000"/>
                    </a:solidFill>
                    <a:latin typeface="Helvetica" charset="0"/>
                    <a:cs typeface="Helvetica" charset="0"/>
                  </a:rPr>
                  <a:t> Levin’s Kt complexity</a:t>
                </a:r>
                <a:r>
                  <a:rPr lang="en-US" dirty="0">
                    <a:solidFill>
                      <a:schemeClr val="tx1"/>
                    </a:solidFill>
                    <a:latin typeface="Helvetica" charset="0"/>
                    <a:cs typeface="Helvetica" charset="0"/>
                  </a:rPr>
                  <a:t> in the worst-case setting [</a:t>
                </a:r>
                <a:r>
                  <a:rPr lang="en-US" altLang="en-US" dirty="0">
                    <a:solidFill>
                      <a:schemeClr val="accent1"/>
                    </a:solidFill>
                    <a:latin typeface="Helvetica" charset="0"/>
                    <a:cs typeface="Helvetica" charset="0"/>
                  </a:rPr>
                  <a:t>Ronneburger’04</a:t>
                </a:r>
                <a:r>
                  <a:rPr lang="en-US" dirty="0">
                    <a:solidFill>
                      <a:schemeClr val="tx1"/>
                    </a:solidFill>
                    <a:latin typeface="Helvetica" charset="0"/>
                    <a:cs typeface="Helvetica" charset="0"/>
                  </a:rPr>
                  <a:t>].</a:t>
                </a: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endParaRPr lang="en-US" dirty="0">
                  <a:solidFill>
                    <a:schemeClr val="tx1"/>
                  </a:solidFill>
                  <a:latin typeface="Helvetica" charset="0"/>
                  <a:cs typeface="Helvetica" charset="0"/>
                </a:endParaRP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tx1"/>
                    </a:solidFill>
                    <a:latin typeface="Helvetica" charset="0"/>
                    <a:cs typeface="Helvetica" charset="0"/>
                  </a:rPr>
                  <a:t>Perhaps we should consider </a:t>
                </a:r>
                <a:r>
                  <a:rPr lang="en-US" dirty="0">
                    <a:solidFill>
                      <a:schemeClr val="tx1"/>
                    </a:solidFill>
                    <a:latin typeface="Helvetica" charset="0"/>
                    <a:cs typeface="Helvetica" charset="0"/>
                    <a:sym typeface="+mn-ea"/>
                  </a:rPr>
                  <a:t>SoI w.r.t. Levin’s notion (</a:t>
                </a:r>
                <a:r>
                  <a:rPr lang="en-US" b="1" dirty="0">
                    <a:solidFill>
                      <a:srgbClr val="C00000"/>
                    </a:solidFill>
                    <a:latin typeface="Helvetica" charset="0"/>
                    <a:cs typeface="Helvetica" charset="0"/>
                  </a:rPr>
                  <a:t>pKt)</a:t>
                </a:r>
                <a:r>
                  <a:rPr lang="en-US" dirty="0">
                    <a:solidFill>
                      <a:schemeClr val="tx1"/>
                    </a:solidFill>
                    <a:latin typeface="Helvetica" charset="0"/>
                    <a:cs typeface="Helvetica" charset="0"/>
                  </a:rPr>
                  <a:t> instead of the fixed-time-bound version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p</m:t>
                    </m:r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K</m:t>
                        </m:r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Cambria Math" panose="02040503050406030204" pitchFamily="18" charset="0"/>
                    <a:cs typeface="Cambria Math" panose="02040503050406030204" pitchFamily="18" charset="0"/>
                  </a:rPr>
                  <a:t>)</a:t>
                </a:r>
                <a:r>
                  <a:rPr lang="en-US" i="1" dirty="0">
                    <a:solidFill>
                      <a:schemeClr val="tx1"/>
                    </a:solidFill>
                    <a:latin typeface="Cambria Math" panose="02040503050406030204" pitchFamily="18" charset="0"/>
                    <a:cs typeface="Cambria Math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6"/>
                </p:custDataLst>
              </p:nvPr>
            </p:nvSpPr>
            <p:spPr>
              <a:xfrm>
                <a:off x="1279525" y="3108960"/>
                <a:ext cx="9672955" cy="3194050"/>
              </a:xfrm>
              <a:prstGeom prst="rect">
                <a:avLst/>
              </a:prstGeom>
              <a:blipFill rotWithShape="1">
                <a:blip r:embed="rId7"/>
                <a:stretch>
                  <a:fillRect l="-53" t="-159" r="-46" b="-13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8"/>
          <p:cNvSpPr/>
          <p:nvPr/>
        </p:nvSpPr>
        <p:spPr>
          <a:xfrm>
            <a:off x="708562" y="406875"/>
            <a:ext cx="10764716" cy="44513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GB" sz="2300" dirty="0">
                <a:latin typeface="Helvetica" charset="0"/>
                <a:cs typeface="Helvetica" charset="0"/>
                <a:sym typeface="+mn-ea"/>
              </a:rPr>
              <a:t>One-Way Functions and Symmetry of Information</a:t>
            </a:r>
            <a:endParaRPr lang="en-US" altLang="en-GB" sz="2300" dirty="0">
              <a:latin typeface="Helvetica" charset="0"/>
              <a:cs typeface="Helvetica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947102" y="1737360"/>
            <a:ext cx="9963740" cy="1551940"/>
            <a:chOff x="1754" y="1778"/>
            <a:chExt cx="15692" cy="2444"/>
          </a:xfrm>
        </p:grpSpPr>
        <p:grpSp>
          <p:nvGrpSpPr>
            <p:cNvPr id="6" name="Group 5"/>
            <p:cNvGrpSpPr/>
            <p:nvPr/>
          </p:nvGrpSpPr>
          <p:grpSpPr>
            <a:xfrm>
              <a:off x="2712" y="3118"/>
              <a:ext cx="14508" cy="1104"/>
              <a:chOff x="3326" y="3783"/>
              <a:chExt cx="15061" cy="110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17"/>
                  <p:cNvSpPr txBox="1"/>
                  <p:nvPr>
                    <p:custDataLst>
                      <p:tags r:id="rId1"/>
                    </p:custDataLst>
                  </p:nvPr>
                </p:nvSpPr>
                <p:spPr>
                  <a:xfrm>
                    <a:off x="3326" y="3954"/>
                    <a:ext cx="5812" cy="623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txBody>
                  <a:bodyPr wrap="square" rtlCol="0">
                    <a:noAutofit/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14:m>
                      <m:oMath xmlns:m="http://schemas.openxmlformats.org/officeDocument/2006/math">
                        <m:r>
                          <a:rPr lang="en-US" sz="2000" i="1"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  <a:sym typeface="+mn-ea"/>
                          </a:rPr>
                          <m:t>∃</m:t>
                        </m:r>
                      </m:oMath>
                    </a14:m>
                    <a:r>
                      <a:rPr lang="en-US" sz="2000">
                        <a:latin typeface="Helvetica" charset="0"/>
                        <a:cs typeface="Helvetica" charset="0"/>
                        <a:sym typeface="+mn-ea"/>
                      </a:rPr>
                      <a:t> one-way functions</a:t>
                    </a:r>
                    <a:endParaRPr lang="en-US" altLang="en-GB" sz="2000" dirty="0" err="1">
                      <a:solidFill>
                        <a:schemeClr val="tx1"/>
                      </a:solidFill>
                      <a:latin typeface="Helvetica" charset="0"/>
                      <a:cs typeface="Helvetica" charset="0"/>
                      <a:sym typeface="+mn-ea"/>
                    </a:endParaRPr>
                  </a:p>
                </p:txBody>
              </p:sp>
            </mc:Choice>
            <mc:Fallback xmlns="">
              <p:sp>
                <p:nvSpPr>
                  <p:cNvPr id="21" name="TextBox 1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>
                    <p:custDataLst>
                      <p:tags r:id="rId5"/>
                    </p:custDataLst>
                  </p:nvPr>
                </p:nvSpPr>
                <p:spPr>
                  <a:xfrm>
                    <a:off x="3326" y="3954"/>
                    <a:ext cx="5812" cy="623"/>
                  </a:xfrm>
                  <a:prstGeom prst="rect">
                    <a:avLst/>
                  </a:prstGeom>
                  <a:blipFill rotWithShape="1">
                    <a:blip r:embed="rId6"/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" name="TextBox 17"/>
                  <p:cNvSpPr txBox="1"/>
                  <p:nvPr>
                    <p:custDataLst>
                      <p:tags r:id="rId2"/>
                    </p:custDataLst>
                  </p:nvPr>
                </p:nvSpPr>
                <p:spPr>
                  <a:xfrm>
                    <a:off x="10912" y="3783"/>
                    <a:ext cx="7475" cy="1104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txBody>
                  <a:bodyPr wrap="square" rtlCol="0">
                    <a:noAutofit/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r>
                      <a:rPr lang="en-US" sz="2000" dirty="0">
                        <a:latin typeface="Helvetica" charset="0"/>
                        <a:cs typeface="Helvetica" charset="0"/>
                        <a:sym typeface="+mn-ea"/>
                      </a:rPr>
                      <a:t>Symmetry of informaition fails w.r.t. </a:t>
                    </a:r>
                    <a14:m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pKt</m:t>
                        </m:r>
                      </m:oMath>
                    </a14:m>
                    <a:r>
                      <a:rPr lang="en-US" sz="2000" dirty="0">
                        <a:solidFill>
                          <a:schemeClr val="accent2"/>
                        </a:solidFill>
                        <a:latin typeface="Helvetica" charset="0"/>
                        <a:cs typeface="Helvetica" charset="0"/>
                        <a:sym typeface="+mn-ea"/>
                      </a:rPr>
                      <a:t> in the average case</a:t>
                    </a:r>
                    <a:endParaRPr lang="en-US" altLang="en-GB" sz="2000" dirty="0">
                      <a:solidFill>
                        <a:schemeClr val="tx1"/>
                      </a:solidFill>
                      <a:latin typeface="Helvetica" charset="0"/>
                      <a:cs typeface="Helvetica" charset="0"/>
                    </a:endParaRPr>
                  </a:p>
                </p:txBody>
              </p:sp>
            </mc:Choice>
            <mc:Fallback xmlns="">
              <p:sp>
                <p:nvSpPr>
                  <p:cNvPr id="5" name="TextBox 1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>
                    <p:custDataLst>
                      <p:tags r:id="rId7"/>
                    </p:custDataLst>
                  </p:nvPr>
                </p:nvSpPr>
                <p:spPr>
                  <a:xfrm>
                    <a:off x="10912" y="3783"/>
                    <a:ext cx="7475" cy="1104"/>
                  </a:xfrm>
                  <a:prstGeom prst="rect">
                    <a:avLst/>
                  </a:prstGeom>
                  <a:blipFill rotWithShape="1">
                    <a:blip r:embed="rId8"/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" name="Arrow: Left-Right 9"/>
              <p:cNvSpPr/>
              <p:nvPr/>
            </p:nvSpPr>
            <p:spPr>
              <a:xfrm>
                <a:off x="9402" y="4099"/>
                <a:ext cx="1247" cy="478"/>
              </a:xfrm>
              <a:prstGeom prst="leftRightArrow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2" name="TextBox 39"/>
            <p:cNvSpPr txBox="1"/>
            <p:nvPr/>
          </p:nvSpPr>
          <p:spPr>
            <a:xfrm>
              <a:off x="1754" y="1778"/>
              <a:ext cx="15692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u="sng" dirty="0">
                  <a:latin typeface="Helvetica" charset="0"/>
                  <a:cs typeface="Helvetica" charset="0"/>
                  <a:sym typeface="+mn-ea"/>
                </a:rPr>
                <a:t>Theorem</a:t>
              </a:r>
              <a:r>
                <a:rPr lang="en-US" sz="2000" b="1" dirty="0">
                  <a:latin typeface="Helvetica" charset="0"/>
                  <a:cs typeface="Helvetica" charset="0"/>
                  <a:sym typeface="+mn-ea"/>
                </a:rPr>
                <a:t> </a:t>
              </a:r>
              <a:r>
                <a:rPr lang="en-US" sz="2000" dirty="0">
                  <a:latin typeface="Helvetica" charset="0"/>
                  <a:cs typeface="Helvetica" charset="0"/>
                  <a:sym typeface="+mn-ea"/>
                </a:rPr>
                <a:t>[</a:t>
              </a:r>
              <a:r>
                <a:rPr lang="en-US" sz="2000" dirty="0">
                  <a:solidFill>
                    <a:schemeClr val="accent1"/>
                  </a:solidFill>
                  <a:latin typeface="Helvetica" charset="0"/>
                  <a:cs typeface="Helvetica" charset="0"/>
                  <a:sym typeface="+mn-ea"/>
                </a:rPr>
                <a:t>This work</a:t>
              </a:r>
              <a:r>
                <a:rPr lang="en-US" sz="2000" dirty="0">
                  <a:latin typeface="Helvetica" charset="0"/>
                  <a:cs typeface="Helvetica" charset="0"/>
                  <a:sym typeface="+mn-ea"/>
                </a:rPr>
                <a:t>]:</a:t>
              </a:r>
              <a:endParaRPr lang="en-US" sz="2000" b="1" dirty="0">
                <a:solidFill>
                  <a:schemeClr val="tx1"/>
                </a:solidFill>
                <a:latin typeface="Helvetica" charset="0"/>
                <a:cs typeface="Helvetica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吹き出し: 角を丸めた四角形 15">
                <a:extLst>
                  <a:ext uri="{FF2B5EF4-FFF2-40B4-BE49-F238E27FC236}">
                    <a16:creationId xmlns:a16="http://schemas.microsoft.com/office/drawing/2014/main" id="{82AAE2CC-31B3-C5B9-CF0E-F1DCC4E8C0FD}"/>
                  </a:ext>
                </a:extLst>
              </p:cNvPr>
              <p:cNvSpPr/>
              <p:nvPr/>
            </p:nvSpPr>
            <p:spPr>
              <a:xfrm>
                <a:off x="4672962" y="1010467"/>
                <a:ext cx="5939915" cy="1211382"/>
              </a:xfrm>
              <a:prstGeom prst="wedgeRoundRectCallout">
                <a:avLst>
                  <a:gd name="adj1" fmla="val -6220"/>
                  <a:gd name="adj2" fmla="val 71766"/>
                  <a:gd name="adj3" fmla="val 16667"/>
                </a:avLst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en-GB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Helvetica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en-GB" sz="20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Helvetica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en-GB" sz="2000" b="0" i="0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Helvetica" charset="0"/>
                                </a:rPr>
                                <m:t>Pr</m:t>
                              </m:r>
                            </m:e>
                            <m:lim>
                              <m:d>
                                <m:dPr>
                                  <m:ctrlPr>
                                    <a:rPr lang="en-US" altLang="en-GB" sz="20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Helvetica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GB" sz="20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Helvetica" charset="0"/>
                                    </a:rPr>
                                    <m:t>𝑥</m:t>
                                  </m:r>
                                  <m:r>
                                    <a:rPr lang="en-US" altLang="en-GB" sz="20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Helvetica" charset="0"/>
                                    </a:rPr>
                                    <m:t>,</m:t>
                                  </m:r>
                                  <m:r>
                                    <a:rPr lang="en-US" altLang="en-GB" sz="20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Helvetica" charset="0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en-US" altLang="en-GB" sz="20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Helvetica" charset="0"/>
                                </a:rPr>
                                <m:t>∼</m:t>
                              </m:r>
                              <m:sSub>
                                <m:sSubPr>
                                  <m:ctrlPr>
                                    <a:rPr lang="en-US" altLang="en-GB" sz="20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Helvetica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GB" sz="20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Helvetica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altLang="en-GB" sz="20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Helvetica" charset="0"/>
                                    </a:rPr>
                                    <m:t>𝑛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en-GB" sz="20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cs typeface="Helvetica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altLang="en-GB" sz="2000" b="0" i="0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cs typeface="Helvetica" charset="0"/>
                                </a:rPr>
                                <m:t>pKt</m:t>
                              </m:r>
                              <m:d>
                                <m:dPr>
                                  <m:ctrlPr>
                                    <a:rPr lang="en-US" altLang="en-GB" sz="2000" b="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  <a:cs typeface="Helvetica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GB" sz="2000" b="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  <a:cs typeface="Helvetica" charset="0"/>
                                    </a:rPr>
                                    <m:t>𝑥</m:t>
                                  </m:r>
                                  <m:r>
                                    <a:rPr lang="en-US" altLang="en-GB" sz="2000" b="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  <a:cs typeface="Helvetica" charset="0"/>
                                    </a:rPr>
                                    <m:t>, </m:t>
                                  </m:r>
                                  <m:r>
                                    <a:rPr lang="en-US" altLang="en-GB" sz="2000" b="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  <a:cs typeface="Helvetica" charset="0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en-US" altLang="en-GB" sz="20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cs typeface="Helvetica" charset="0"/>
                                </a:rPr>
                                <m:t>≪</m:t>
                              </m:r>
                              <m:r>
                                <m:rPr>
                                  <m:sty m:val="p"/>
                                </m:rPr>
                                <a:rPr lang="en-US" altLang="en-GB" sz="2000" b="0" i="0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cs typeface="Helvetica" charset="0"/>
                                </a:rPr>
                                <m:t>pKt</m:t>
                              </m:r>
                              <m:d>
                                <m:dPr>
                                  <m:ctrlPr>
                                    <a:rPr lang="en-US" altLang="en-GB" sz="2000" b="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  <a:cs typeface="Helvetica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en-GB" sz="2000" b="0" i="0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  <a:cs typeface="Helvetica" charset="0"/>
                                    </a:rPr>
                                    <m:t>y</m:t>
                                  </m:r>
                                </m:e>
                              </m:d>
                              <m:r>
                                <a:rPr lang="en-US" altLang="en-GB" sz="2000" b="0" i="0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cs typeface="Helvetica" charset="0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en-US" altLang="en-GB" sz="2000" b="0" i="0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cs typeface="Helvetica" charset="0"/>
                                </a:rPr>
                                <m:t>pKt</m:t>
                              </m:r>
                              <m:d>
                                <m:dPr>
                                  <m:ctrlPr>
                                    <a:rPr lang="en-US" altLang="en-GB" sz="2000" b="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  <a:cs typeface="Helvetica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GB" sz="2000" b="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  <a:cs typeface="Helvetica" charset="0"/>
                                    </a:rPr>
                                    <m:t>𝑥</m:t>
                                  </m:r>
                                </m:e>
                                <m:e>
                                  <m:r>
                                    <a:rPr lang="en-US" altLang="en-GB" sz="2000" b="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  <a:cs typeface="Helvetica" charset="0"/>
                                    </a:rPr>
                                    <m:t>𝑦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en-US" altLang="en-GB" sz="2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Helvetica" charset="0"/>
                        </a:rPr>
                        <m:t>≥</m:t>
                      </m:r>
                      <m:f>
                        <m:fPr>
                          <m:ctrlPr>
                            <a:rPr lang="en-US" altLang="en-GB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Helvetica" charset="0"/>
                            </a:rPr>
                          </m:ctrlPr>
                        </m:fPr>
                        <m:num>
                          <m:r>
                            <a:rPr lang="en-US" altLang="en-GB" sz="2000" b="0" i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Helvetica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altLang="en-GB" sz="2000" b="0" i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Helvetica" charset="0"/>
                            </a:rPr>
                            <m:t>poly</m:t>
                          </m:r>
                          <m:d>
                            <m:dPr>
                              <m:ctrlPr>
                                <a:rPr lang="en-US" altLang="en-GB" sz="20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Helvetica" charset="0"/>
                                </a:rPr>
                              </m:ctrlPr>
                            </m:dPr>
                            <m:e>
                              <m:r>
                                <a:rPr lang="en-US" altLang="en-GB" sz="20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Helvetica" charset="0"/>
                                </a:rPr>
                                <m:t>𝑛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br>
                  <a:rPr lang="en-US" altLang="en-GB" sz="2000" b="0" i="1" dirty="0">
                    <a:solidFill>
                      <a:schemeClr val="tx1"/>
                    </a:solidFill>
                    <a:latin typeface="Cambria Math" panose="02040503050406030204" pitchFamily="18" charset="0"/>
                    <a:cs typeface="Cambria Math" panose="02040503050406030204" pitchFamily="18" charset="0"/>
                  </a:rPr>
                </a:br>
                <a:r>
                  <a:rPr lang="en-US" altLang="en-GB" sz="2000" b="0" dirty="0">
                    <a:solidFill>
                      <a:schemeClr val="tx1"/>
                    </a:solidFill>
                    <a:latin typeface="Cambria Math" panose="02040503050406030204" pitchFamily="18" charset="0"/>
                    <a:cs typeface="Cambria Math" panose="02040503050406030204" pitchFamily="18" charset="0"/>
                  </a:rPr>
                  <a:t>for some poly-time </a:t>
                </a:r>
                <a:r>
                  <a:rPr lang="en-US" altLang="en-GB" sz="2000" b="0" dirty="0" err="1">
                    <a:solidFill>
                      <a:schemeClr val="tx1"/>
                    </a:solidFill>
                    <a:latin typeface="Cambria Math" panose="02040503050406030204" pitchFamily="18" charset="0"/>
                    <a:cs typeface="Cambria Math" panose="02040503050406030204" pitchFamily="18" charset="0"/>
                  </a:rPr>
                  <a:t>samplable</a:t>
                </a:r>
                <a:r>
                  <a:rPr lang="en-US" altLang="en-GB" sz="2000" b="0" dirty="0">
                    <a:solidFill>
                      <a:schemeClr val="tx1"/>
                    </a:solidFill>
                    <a:latin typeface="Cambria Math" panose="02040503050406030204" pitchFamily="18" charset="0"/>
                    <a:cs typeface="Cambria Math" panose="02040503050406030204" pitchFamily="18" charset="0"/>
                  </a:rPr>
                  <a:t> distribution </a:t>
                </a:r>
                <a14:m>
                  <m:oMath xmlns:m="http://schemas.openxmlformats.org/officeDocument/2006/math">
                    <m:r>
                      <a:rPr lang="en-US" altLang="en-GB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𝐷</m:t>
                    </m:r>
                  </m:oMath>
                </a14:m>
                <a:endParaRPr lang="en-US" altLang="en-GB" sz="2000" b="0" dirty="0">
                  <a:solidFill>
                    <a:schemeClr val="tx1"/>
                  </a:solidFill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  <a:p>
                <a:pPr algn="ctr"/>
                <a:endParaRPr kumimoji="1" lang="ja-JP" altLang="en-US" sz="2000" dirty="0"/>
              </a:p>
            </p:txBody>
          </p:sp>
        </mc:Choice>
        <mc:Fallback xmlns="">
          <p:sp>
            <p:nvSpPr>
              <p:cNvPr id="16" name="吹き出し: 角を丸めた四角形 15">
                <a:extLst>
                  <a:ext uri="{FF2B5EF4-FFF2-40B4-BE49-F238E27FC236}">
                    <a16:creationId xmlns:a16="http://schemas.microsoft.com/office/drawing/2014/main" id="{82AAE2CC-31B3-C5B9-CF0E-F1DCC4E8C0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2962" y="1010467"/>
                <a:ext cx="5939915" cy="1211382"/>
              </a:xfrm>
              <a:prstGeom prst="wedgeRoundRectCallout">
                <a:avLst>
                  <a:gd name="adj1" fmla="val -6220"/>
                  <a:gd name="adj2" fmla="val 71766"/>
                  <a:gd name="adj3" fmla="val 16667"/>
                </a:avLst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39">
                <a:extLst>
                  <a:ext uri="{FF2B5EF4-FFF2-40B4-BE49-F238E27FC236}">
                    <a16:creationId xmlns:a16="http://schemas.microsoft.com/office/drawing/2014/main" id="{6587D9A1-8789-2782-1711-A9EE67A6AAA3}"/>
                  </a:ext>
                </a:extLst>
              </p:cNvPr>
              <p:cNvSpPr txBox="1"/>
              <p:nvPr/>
            </p:nvSpPr>
            <p:spPr>
              <a:xfrm>
                <a:off x="2075324" y="3649950"/>
                <a:ext cx="956332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0">
                  <a:buNone/>
                </a:pPr>
                <a:r>
                  <a:rPr lang="en-US" sz="2000" dirty="0">
                    <a:latin typeface="Helvetica" charset="0"/>
                    <a:cs typeface="Helvetica" charset="0"/>
                  </a:rPr>
                  <a:t>Cf. A similar characterization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pK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t</m:t>
                        </m:r>
                      </m:sup>
                    </m:sSup>
                  </m:oMath>
                </a14:m>
                <a:r>
                  <a:rPr lang="en-US" sz="2000" dirty="0">
                    <a:latin typeface="Helvetica" charset="0"/>
                    <a:cs typeface="Helvetica" charset="0"/>
                  </a:rPr>
                  <a:t> by</a:t>
                </a:r>
                <a:r>
                  <a:rPr lang="en-US" sz="2000" b="1" dirty="0">
                    <a:latin typeface="Helvetica" charset="0"/>
                    <a:cs typeface="Helvetica" charset="0"/>
                  </a:rPr>
                  <a:t> </a:t>
                </a:r>
                <a:r>
                  <a:rPr lang="en-US" sz="2000" dirty="0">
                    <a:solidFill>
                      <a:schemeClr val="accent1">
                        <a:lumMod val="75000"/>
                      </a:schemeClr>
                    </a:solidFill>
                    <a:latin typeface="Helvetica" charset="0"/>
                    <a:cs typeface="Helvetica" charset="0"/>
                  </a:rPr>
                  <a:t>[</a:t>
                </a:r>
                <a:r>
                  <a:rPr lang="en-US" altLang="en-GB" sz="2000" dirty="0">
                    <a:solidFill>
                      <a:schemeClr val="accent1">
                        <a:lumMod val="75000"/>
                      </a:schemeClr>
                    </a:solidFill>
                    <a:latin typeface="Helvetica" charset="0"/>
                    <a:cs typeface="Helvetica" charset="0"/>
                  </a:rPr>
                  <a:t>H.-Ilango-Lu-Nanashima-Oliveira’23</a:t>
                </a:r>
                <a:r>
                  <a:rPr lang="en-US" sz="2000" dirty="0">
                    <a:solidFill>
                      <a:schemeClr val="accent1">
                        <a:lumMod val="75000"/>
                      </a:schemeClr>
                    </a:solidFill>
                    <a:latin typeface="Helvetica" charset="0"/>
                    <a:cs typeface="Helvetica" charset="0"/>
                  </a:rPr>
                  <a:t>]</a:t>
                </a:r>
                <a:r>
                  <a:rPr lang="en-US" sz="2000" dirty="0">
                    <a:solidFill>
                      <a:schemeClr val="accent1"/>
                    </a:solidFill>
                    <a:latin typeface="Helvetica" charset="0"/>
                    <a:cs typeface="Helvetica" charset="0"/>
                  </a:rPr>
                  <a:t>.</a:t>
                </a:r>
                <a:endParaRPr lang="en-GB" sz="2000" dirty="0">
                  <a:solidFill>
                    <a:schemeClr val="accent1"/>
                  </a:solidFill>
                  <a:latin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17" name="TextBox 39">
                <a:extLst>
                  <a:ext uri="{FF2B5EF4-FFF2-40B4-BE49-F238E27FC236}">
                    <a16:creationId xmlns:a16="http://schemas.microsoft.com/office/drawing/2014/main" id="{6587D9A1-8789-2782-1711-A9EE67A6AA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5324" y="3649950"/>
                <a:ext cx="9563325" cy="400110"/>
              </a:xfrm>
              <a:prstGeom prst="rect">
                <a:avLst/>
              </a:prstGeom>
              <a:blipFill>
                <a:blip r:embed="rId10"/>
                <a:stretch>
                  <a:fillRect l="-637" t="-7692" b="-2923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8"/>
          <p:cNvSpPr/>
          <p:nvPr/>
        </p:nvSpPr>
        <p:spPr>
          <a:xfrm>
            <a:off x="708562" y="406875"/>
            <a:ext cx="10764716" cy="44513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GB" sz="2300" dirty="0">
                <a:latin typeface="Helvetica" charset="0"/>
                <a:cs typeface="Helvetica" charset="0"/>
                <a:sym typeface="+mn-ea"/>
              </a:rPr>
              <a:t>One-Way Functions and Symmetry of Information</a:t>
            </a:r>
            <a:endParaRPr lang="en-US" altLang="en-GB" sz="2300" dirty="0">
              <a:latin typeface="Helvetica" charset="0"/>
              <a:cs typeface="Helvetica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946785" y="1737360"/>
            <a:ext cx="9963150" cy="3524250"/>
            <a:chOff x="1491" y="2788"/>
            <a:chExt cx="15690" cy="5550"/>
          </a:xfrm>
        </p:grpSpPr>
        <p:sp>
          <p:nvSpPr>
            <p:cNvPr id="12" name="TextBox 39"/>
            <p:cNvSpPr txBox="1"/>
            <p:nvPr/>
          </p:nvSpPr>
          <p:spPr>
            <a:xfrm>
              <a:off x="1491" y="2788"/>
              <a:ext cx="15691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u="sng" dirty="0">
                  <a:latin typeface="Helvetica" charset="0"/>
                  <a:cs typeface="Helvetica" charset="0"/>
                  <a:sym typeface="+mn-ea"/>
                </a:rPr>
                <a:t>Theorem</a:t>
              </a:r>
              <a:r>
                <a:rPr lang="en-US" sz="2000" b="1" dirty="0">
                  <a:latin typeface="Helvetica" charset="0"/>
                  <a:cs typeface="Helvetica" charset="0"/>
                  <a:sym typeface="+mn-ea"/>
                </a:rPr>
                <a:t> </a:t>
              </a:r>
              <a:r>
                <a:rPr lang="en-US" sz="2000" dirty="0">
                  <a:latin typeface="Helvetica" charset="0"/>
                  <a:cs typeface="Helvetica" charset="0"/>
                  <a:sym typeface="+mn-ea"/>
                </a:rPr>
                <a:t>[</a:t>
              </a:r>
              <a:r>
                <a:rPr lang="en-US" sz="2000" dirty="0">
                  <a:solidFill>
                    <a:schemeClr val="accent1"/>
                  </a:solidFill>
                  <a:latin typeface="Helvetica" charset="0"/>
                  <a:cs typeface="Helvetica" charset="0"/>
                  <a:sym typeface="+mn-ea"/>
                </a:rPr>
                <a:t>This work</a:t>
              </a:r>
              <a:r>
                <a:rPr lang="en-US" sz="2000" dirty="0">
                  <a:latin typeface="Helvetica" charset="0"/>
                  <a:cs typeface="Helvetica" charset="0"/>
                  <a:sym typeface="+mn-ea"/>
                </a:rPr>
                <a:t>]:</a:t>
              </a:r>
              <a:endParaRPr lang="en-US" sz="2000" b="1" dirty="0">
                <a:solidFill>
                  <a:schemeClr val="tx1"/>
                </a:solidFill>
                <a:latin typeface="Helvetica" charset="0"/>
                <a:cs typeface="Helvetica" charset="0"/>
              </a:endParaRP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2449" y="4128"/>
              <a:ext cx="14507" cy="4211"/>
              <a:chOff x="2449" y="4128"/>
              <a:chExt cx="14507" cy="421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TextBox 17"/>
                  <p:cNvSpPr txBox="1"/>
                  <p:nvPr>
                    <p:custDataLst>
                      <p:tags r:id="rId1"/>
                    </p:custDataLst>
                  </p:nvPr>
                </p:nvSpPr>
                <p:spPr>
                  <a:xfrm>
                    <a:off x="9756" y="7235"/>
                    <a:ext cx="7200" cy="1104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txBody>
                  <a:bodyPr wrap="square" rtlCol="0">
                    <a:noAutofit/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r>
                      <a:rPr lang="en-US" sz="2000" dirty="0">
                        <a:latin typeface="Helvetica" charset="0"/>
                        <a:cs typeface="Helvetica" charset="0"/>
                        <a:sym typeface="+mn-ea"/>
                      </a:rPr>
                      <a:t>Symmetry of informaition fails w.r.t. </a:t>
                    </a:r>
                    <a14:m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pKt</m:t>
                        </m:r>
                      </m:oMath>
                    </a14:m>
                    <a:r>
                      <a:rPr lang="en-US" altLang="en-GB" sz="2000" dirty="0">
                        <a:solidFill>
                          <a:srgbClr val="7030A0"/>
                        </a:solidFill>
                        <a:latin typeface="Helvetica" charset="0"/>
                        <a:cs typeface="Helvetica" charset="0"/>
                      </a:rPr>
                      <a:t> in the worst case</a:t>
                    </a:r>
                  </a:p>
                </p:txBody>
              </p:sp>
            </mc:Choice>
            <mc:Fallback xmlns="">
              <p:sp>
                <p:nvSpPr>
                  <p:cNvPr id="9" name="TextBox 1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>
                    <p:custDataLst>
                      <p:tags r:id="rId7"/>
                    </p:custDataLst>
                  </p:nvPr>
                </p:nvSpPr>
                <p:spPr>
                  <a:xfrm>
                    <a:off x="9756" y="7235"/>
                    <a:ext cx="7200" cy="1104"/>
                  </a:xfrm>
                  <a:prstGeom prst="rect">
                    <a:avLst/>
                  </a:prstGeom>
                  <a:blipFill rotWithShape="1">
                    <a:blip r:embed="rId8"/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TextBox 17"/>
                  <p:cNvSpPr txBox="1"/>
                  <p:nvPr>
                    <p:custDataLst>
                      <p:tags r:id="rId2"/>
                    </p:custDataLst>
                  </p:nvPr>
                </p:nvSpPr>
                <p:spPr>
                  <a:xfrm>
                    <a:off x="2449" y="7496"/>
                    <a:ext cx="5598" cy="623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txBody>
                  <a:bodyPr wrap="square" rtlCol="0">
                    <a:noAutofit/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indent="0" algn="ctr">
                      <a:buClr>
                        <a:srgbClr val="000000"/>
                      </a:buClr>
                      <a:buNone/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000" b="1" dirty="0">
                              <a:latin typeface="Cambria Math" panose="02040503050406030204" pitchFamily="18" charset="0"/>
                              <a:ea typeface="MS Mincho" charset="0"/>
                              <a:cs typeface="Cambria Math" panose="02040503050406030204" pitchFamily="18" charset="0"/>
                              <a:sym typeface="+mn-ea"/>
                            </a:rPr>
                            <m:t>𝐁𝐏𝐄𝐗𝐏</m:t>
                          </m:r>
                          <m:r>
                            <a:rPr lang="en-US" sz="2000" b="1" dirty="0">
                              <a:latin typeface="Cambria Math" panose="02040503050406030204" pitchFamily="18" charset="0"/>
                              <a:ea typeface="MS Mincho" charset="0"/>
                              <a:cs typeface="Cambria Math" panose="02040503050406030204" pitchFamily="18" charset="0"/>
                              <a:sym typeface="+mn-ea"/>
                            </a:rPr>
                            <m:t>⊈(</m:t>
                          </m:r>
                          <m:r>
                            <a:rPr lang="en-US" sz="2000" b="1" dirty="0">
                              <a:latin typeface="Cambria Math" panose="02040503050406030204" pitchFamily="18" charset="0"/>
                              <a:ea typeface="MS Mincho" charset="0"/>
                              <a:cs typeface="Cambria Math" panose="02040503050406030204" pitchFamily="18" charset="0"/>
                              <a:sym typeface="+mn-ea"/>
                            </a:rPr>
                            <m:t>𝐢</m:t>
                          </m:r>
                          <m:r>
                            <a:rPr lang="en-US" sz="2000" b="1" dirty="0">
                              <a:latin typeface="Cambria Math" panose="02040503050406030204" pitchFamily="18" charset="0"/>
                              <a:ea typeface="MS Mincho" charset="0"/>
                              <a:cs typeface="Cambria Math" panose="02040503050406030204" pitchFamily="18" charset="0"/>
                              <a:sym typeface="+mn-ea"/>
                            </a:rPr>
                            <m:t>.</m:t>
                          </m:r>
                          <m:r>
                            <a:rPr lang="en-US" sz="2000" b="1" dirty="0">
                              <a:latin typeface="Cambria Math" panose="02040503050406030204" pitchFamily="18" charset="0"/>
                              <a:ea typeface="MS Mincho" charset="0"/>
                              <a:cs typeface="Cambria Math" panose="02040503050406030204" pitchFamily="18" charset="0"/>
                              <a:sym typeface="+mn-ea"/>
                            </a:rPr>
                            <m:t>𝐨</m:t>
                          </m:r>
                          <m:r>
                            <a:rPr lang="en-US" sz="2000" b="1" dirty="0">
                              <a:latin typeface="Cambria Math" panose="02040503050406030204" pitchFamily="18" charset="0"/>
                              <a:ea typeface="MS Mincho" charset="0"/>
                              <a:cs typeface="Cambria Math" panose="02040503050406030204" pitchFamily="18" charset="0"/>
                              <a:sym typeface="+mn-ea"/>
                            </a:rPr>
                            <m:t>.)</m:t>
                          </m:r>
                          <m:r>
                            <a:rPr lang="en-US" sz="2000" b="1" dirty="0" err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  <a:sym typeface="+mn-ea"/>
                            </a:rPr>
                            <m:t>𝐏</m:t>
                          </m:r>
                          <m:r>
                            <a:rPr lang="en-US" sz="2000" b="1" dirty="0" err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  <a:sym typeface="+mn-ea"/>
                            </a:rPr>
                            <m:t>/</m:t>
                          </m:r>
                          <m:r>
                            <a:rPr lang="en-US" sz="2000" b="1" dirty="0" err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  <a:sym typeface="+mn-ea"/>
                            </a:rPr>
                            <m:t>𝐩𝐨𝐥𝐲</m:t>
                          </m:r>
                        </m:oMath>
                      </m:oMathPara>
                    </a14:m>
                    <a:endParaRPr lang="en-US" altLang="en-GB" sz="2000" dirty="0" err="1">
                      <a:solidFill>
                        <a:schemeClr val="tx1"/>
                      </a:solidFill>
                      <a:latin typeface="Helvetica" charset="0"/>
                      <a:cs typeface="Helvetica" charset="0"/>
                      <a:sym typeface="+mn-ea"/>
                    </a:endParaRPr>
                  </a:p>
                </p:txBody>
              </p:sp>
            </mc:Choice>
            <mc:Fallback xmlns="">
              <p:sp>
                <p:nvSpPr>
                  <p:cNvPr id="8" name="TextBox 1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>
                    <p:custDataLst>
                      <p:tags r:id="rId9"/>
                    </p:custDataLst>
                  </p:nvPr>
                </p:nvSpPr>
                <p:spPr>
                  <a:xfrm>
                    <a:off x="2449" y="7496"/>
                    <a:ext cx="5598" cy="623"/>
                  </a:xfrm>
                  <a:prstGeom prst="rect">
                    <a:avLst/>
                  </a:prstGeom>
                  <a:blipFill rotWithShape="1">
                    <a:blip r:embed="rId10"/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2" name="Arrow: Right 1"/>
              <p:cNvSpPr/>
              <p:nvPr/>
            </p:nvSpPr>
            <p:spPr>
              <a:xfrm>
                <a:off x="8302" y="7579"/>
                <a:ext cx="1259" cy="458"/>
              </a:xfrm>
              <a:prstGeom prst="rightArrow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grpSp>
            <p:nvGrpSpPr>
              <p:cNvPr id="7" name="Group 6"/>
              <p:cNvGrpSpPr/>
              <p:nvPr/>
            </p:nvGrpSpPr>
            <p:grpSpPr>
              <a:xfrm>
                <a:off x="2449" y="4128"/>
                <a:ext cx="14507" cy="1104"/>
                <a:chOff x="3326" y="3783"/>
                <a:chExt cx="15061" cy="1104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" name="TextBox 17"/>
                    <p:cNvSpPr txBox="1"/>
                    <p:nvPr>
                      <p:custDataLst>
                        <p:tags r:id="rId3"/>
                      </p:custDataLst>
                    </p:nvPr>
                  </p:nvSpPr>
                  <p:spPr>
                    <a:xfrm>
                      <a:off x="3326" y="3954"/>
                      <a:ext cx="5812" cy="623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txBody>
                    <a:bodyPr wrap="square" rtlCol="0">
                      <a:noAutofit/>
                    </a:bodyPr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14:m>
                        <m:oMath xmlns:m="http://schemas.openxmlformats.org/officeDocument/2006/math">
                          <m:r>
                            <a:rPr lang="en-US" sz="2000" i="1">
                              <a:latin typeface="Cambria Math" panose="02040503050406030204" pitchFamily="18" charset="0"/>
                              <a:ea typeface="MS Mincho" charset="0"/>
                              <a:cs typeface="Cambria Math" panose="02040503050406030204" pitchFamily="18" charset="0"/>
                              <a:sym typeface="+mn-ea"/>
                            </a:rPr>
                            <m:t>∃</m:t>
                          </m:r>
                        </m:oMath>
                      </a14:m>
                      <a:r>
                        <a:rPr lang="en-US" sz="2000">
                          <a:latin typeface="Helvetica" charset="0"/>
                          <a:cs typeface="Helvetica" charset="0"/>
                          <a:sym typeface="+mn-ea"/>
                        </a:rPr>
                        <a:t> one-way functions</a:t>
                      </a:r>
                      <a:endParaRPr lang="en-US" altLang="en-GB" sz="2000" dirty="0" err="1">
                        <a:solidFill>
                          <a:schemeClr val="tx1"/>
                        </a:solidFill>
                        <a:latin typeface="Helvetica" charset="0"/>
                        <a:cs typeface="Helvetica" charset="0"/>
                        <a:sym typeface="+mn-ea"/>
                      </a:endParaRPr>
                    </a:p>
                  </p:txBody>
                </p:sp>
              </mc:Choice>
              <mc:Fallback xmlns="">
                <p:sp>
                  <p:nvSpPr>
                    <p:cNvPr id="10" name="TextBox 1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>
                      <p:custDataLst>
                        <p:tags r:id="rId11"/>
                      </p:custDataLst>
                    </p:nvPr>
                  </p:nvSpPr>
                  <p:spPr>
                    <a:xfrm>
                      <a:off x="3326" y="3954"/>
                      <a:ext cx="5812" cy="623"/>
                    </a:xfrm>
                    <a:prstGeom prst="rect">
                      <a:avLst/>
                    </a:prstGeom>
                    <a:blipFill rotWithShape="1">
                      <a:blip r:embed="rId12"/>
                    </a:blipFill>
                    <a:ln>
                      <a:solidFill>
                        <a:schemeClr val="tx1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" name="TextBox 17"/>
                    <p:cNvSpPr txBox="1"/>
                    <p:nvPr>
                      <p:custDataLst>
                        <p:tags r:id="rId4"/>
                      </p:custDataLst>
                    </p:nvPr>
                  </p:nvSpPr>
                  <p:spPr>
                    <a:xfrm>
                      <a:off x="10912" y="3783"/>
                      <a:ext cx="7475" cy="1104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txBody>
                    <a:bodyPr wrap="square" rtlCol="0">
                      <a:noAutofit/>
                    </a:bodyPr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US" sz="2000" dirty="0">
                          <a:latin typeface="Helvetica" charset="0"/>
                          <a:cs typeface="Helvetica" charset="0"/>
                          <a:sym typeface="+mn-ea"/>
                        </a:rPr>
                        <a:t>Symmetry of informaition fails w.r.t. </a:t>
                      </a:r>
                      <a14:m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pKt</m:t>
                          </m:r>
                        </m:oMath>
                      </a14:m>
                      <a:r>
                        <a:rPr lang="en-US" sz="2000" dirty="0">
                          <a:solidFill>
                            <a:schemeClr val="accent2"/>
                          </a:solidFill>
                          <a:latin typeface="Helvetica" charset="0"/>
                          <a:cs typeface="Helvetica" charset="0"/>
                          <a:sym typeface="+mn-ea"/>
                        </a:rPr>
                        <a:t> in the average case</a:t>
                      </a:r>
                      <a:endParaRPr lang="en-US" altLang="en-GB" sz="2000" dirty="0">
                        <a:solidFill>
                          <a:schemeClr val="tx1"/>
                        </a:solidFill>
                        <a:latin typeface="Helvetica" charset="0"/>
                        <a:cs typeface="Helvetica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1" name="TextBox 1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>
                      <p:custDataLst>
                        <p:tags r:id="rId13"/>
                      </p:custDataLst>
                    </p:nvPr>
                  </p:nvSpPr>
                  <p:spPr>
                    <a:xfrm>
                      <a:off x="10912" y="3783"/>
                      <a:ext cx="7475" cy="1104"/>
                    </a:xfrm>
                    <a:prstGeom prst="rect">
                      <a:avLst/>
                    </a:prstGeom>
                    <a:blipFill rotWithShape="1">
                      <a:blip r:embed="rId14"/>
                    </a:blipFill>
                    <a:ln>
                      <a:solidFill>
                        <a:schemeClr val="tx1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13" name="Arrow: Left-Right 9"/>
                <p:cNvSpPr/>
                <p:nvPr/>
              </p:nvSpPr>
              <p:spPr>
                <a:xfrm>
                  <a:off x="9402" y="4099"/>
                  <a:ext cx="1247" cy="478"/>
                </a:xfrm>
                <a:prstGeom prst="leftRightArrow">
                  <a:avLst/>
                </a:prstGeom>
              </p:spPr>
              <p:style>
                <a:lnRef idx="2">
                  <a:schemeClr val="dk1">
                    <a:shade val="15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</p:grp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7038B31-C266-04F6-DC48-B3D776DA1F3F}"/>
              </a:ext>
            </a:extLst>
          </p:cNvPr>
          <p:cNvSpPr txBox="1"/>
          <p:nvPr/>
        </p:nvSpPr>
        <p:spPr>
          <a:xfrm>
            <a:off x="2075324" y="5599370"/>
            <a:ext cx="89871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>
                <a:solidFill>
                  <a:schemeClr val="tx1"/>
                </a:solidFill>
                <a:latin typeface="Helvetica" charset="0"/>
                <a:cs typeface="Helvetica" charset="0"/>
              </a:rPr>
              <a:t>Cf.  </a:t>
            </a:r>
            <a:r>
              <a:rPr lang="en-US" altLang="ja-JP" sz="2000" dirty="0">
                <a:latin typeface="Helvetica" charset="0"/>
                <a:cs typeface="Helvetica" charset="0"/>
              </a:rPr>
              <a:t>Symmetry of information fails </a:t>
            </a:r>
            <a:r>
              <a:rPr lang="en-US" altLang="ja-JP" sz="2000" dirty="0" err="1">
                <a:latin typeface="Helvetica" charset="0"/>
                <a:cs typeface="Helvetica" charset="0"/>
              </a:rPr>
              <a:t>w.r.t.</a:t>
            </a:r>
            <a:r>
              <a:rPr lang="en-US" altLang="ja-JP" sz="2000" dirty="0">
                <a:latin typeface="Helvetica" charset="0"/>
                <a:cs typeface="Helvetica" charset="0"/>
              </a:rPr>
              <a:t> </a:t>
            </a:r>
            <a:r>
              <a:rPr lang="en-US" altLang="ja-JP" sz="2000" dirty="0">
                <a:solidFill>
                  <a:srgbClr val="FF0000"/>
                </a:solidFill>
                <a:latin typeface="Helvetica" charset="0"/>
                <a:cs typeface="Helvetica" charset="0"/>
              </a:rPr>
              <a:t>Kt</a:t>
            </a:r>
            <a:r>
              <a:rPr lang="en-US" altLang="ja-JP" sz="2000" dirty="0">
                <a:latin typeface="Helvetica" charset="0"/>
                <a:cs typeface="Helvetica" charset="0"/>
              </a:rPr>
              <a:t> </a:t>
            </a:r>
            <a:r>
              <a:rPr lang="en-US" altLang="ja-JP" sz="2000" dirty="0">
                <a:solidFill>
                  <a:srgbClr val="7030A0"/>
                </a:solidFill>
                <a:latin typeface="Helvetica" charset="0"/>
                <a:cs typeface="Helvetica" charset="0"/>
              </a:rPr>
              <a:t>in the worst case </a:t>
            </a:r>
            <a:r>
              <a:rPr lang="en-US" altLang="ja-JP" sz="2000" dirty="0">
                <a:solidFill>
                  <a:schemeClr val="tx1"/>
                </a:solidFill>
                <a:latin typeface="Helvetica" charset="0"/>
                <a:cs typeface="Helvetica" charset="0"/>
              </a:rPr>
              <a:t>[</a:t>
            </a:r>
            <a:r>
              <a:rPr lang="en-US" altLang="en-US" sz="2000" dirty="0">
                <a:solidFill>
                  <a:schemeClr val="accent1"/>
                </a:solidFill>
                <a:latin typeface="Helvetica" charset="0"/>
                <a:cs typeface="Helvetica" charset="0"/>
              </a:rPr>
              <a:t>Ronneburger’04</a:t>
            </a:r>
            <a:r>
              <a:rPr lang="en-US" altLang="ja-JP" sz="2000" dirty="0">
                <a:solidFill>
                  <a:schemeClr val="tx1"/>
                </a:solidFill>
                <a:latin typeface="Helvetica" charset="0"/>
                <a:cs typeface="Helvetica" charset="0"/>
              </a:rPr>
              <a:t>].</a:t>
            </a:r>
            <a:endParaRPr kumimoji="1" lang="ja-JP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39">
                <a:extLst>
                  <a:ext uri="{FF2B5EF4-FFF2-40B4-BE49-F238E27FC236}">
                    <a16:creationId xmlns:a16="http://schemas.microsoft.com/office/drawing/2014/main" id="{DC95D9C6-0B56-EAE2-8262-51644D566422}"/>
                  </a:ext>
                </a:extLst>
              </p:cNvPr>
              <p:cNvSpPr txBox="1"/>
              <p:nvPr/>
            </p:nvSpPr>
            <p:spPr>
              <a:xfrm>
                <a:off x="2075324" y="3649950"/>
                <a:ext cx="956332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0">
                  <a:buNone/>
                </a:pPr>
                <a:r>
                  <a:rPr lang="en-US" sz="2000" dirty="0">
                    <a:latin typeface="Helvetica" charset="0"/>
                    <a:cs typeface="Helvetica" charset="0"/>
                  </a:rPr>
                  <a:t>Cf. A similar characterization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pK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t</m:t>
                        </m:r>
                      </m:sup>
                    </m:sSup>
                  </m:oMath>
                </a14:m>
                <a:r>
                  <a:rPr lang="en-US" sz="2000" dirty="0">
                    <a:latin typeface="Helvetica" charset="0"/>
                    <a:cs typeface="Helvetica" charset="0"/>
                  </a:rPr>
                  <a:t> by</a:t>
                </a:r>
                <a:r>
                  <a:rPr lang="en-US" sz="2000" b="1" dirty="0">
                    <a:latin typeface="Helvetica" charset="0"/>
                    <a:cs typeface="Helvetica" charset="0"/>
                  </a:rPr>
                  <a:t> </a:t>
                </a:r>
                <a:r>
                  <a:rPr lang="en-US" sz="2000" dirty="0">
                    <a:solidFill>
                      <a:schemeClr val="accent1">
                        <a:lumMod val="75000"/>
                      </a:schemeClr>
                    </a:solidFill>
                    <a:latin typeface="Helvetica" charset="0"/>
                    <a:cs typeface="Helvetica" charset="0"/>
                  </a:rPr>
                  <a:t>[</a:t>
                </a:r>
                <a:r>
                  <a:rPr lang="en-US" altLang="en-GB" sz="2000" dirty="0">
                    <a:solidFill>
                      <a:schemeClr val="accent1">
                        <a:lumMod val="75000"/>
                      </a:schemeClr>
                    </a:solidFill>
                    <a:latin typeface="Helvetica" charset="0"/>
                    <a:cs typeface="Helvetica" charset="0"/>
                  </a:rPr>
                  <a:t>H.-Ilango-Lu-Nanashima-Oliveira’23</a:t>
                </a:r>
                <a:r>
                  <a:rPr lang="en-US" sz="2000" dirty="0">
                    <a:solidFill>
                      <a:schemeClr val="accent1">
                        <a:lumMod val="75000"/>
                      </a:schemeClr>
                    </a:solidFill>
                    <a:latin typeface="Helvetica" charset="0"/>
                    <a:cs typeface="Helvetica" charset="0"/>
                  </a:rPr>
                  <a:t>]</a:t>
                </a:r>
                <a:r>
                  <a:rPr lang="en-US" sz="2000" dirty="0">
                    <a:solidFill>
                      <a:schemeClr val="accent1"/>
                    </a:solidFill>
                    <a:latin typeface="Helvetica" charset="0"/>
                    <a:cs typeface="Helvetica" charset="0"/>
                  </a:rPr>
                  <a:t>.</a:t>
                </a:r>
                <a:endParaRPr lang="en-GB" sz="2000" dirty="0">
                  <a:solidFill>
                    <a:schemeClr val="accent1"/>
                  </a:solidFill>
                  <a:latin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5" name="TextBox 39">
                <a:extLst>
                  <a:ext uri="{FF2B5EF4-FFF2-40B4-BE49-F238E27FC236}">
                    <a16:creationId xmlns:a16="http://schemas.microsoft.com/office/drawing/2014/main" id="{DC95D9C6-0B56-EAE2-8262-51644D5664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5324" y="3649950"/>
                <a:ext cx="9563325" cy="400110"/>
              </a:xfrm>
              <a:prstGeom prst="rect">
                <a:avLst/>
              </a:prstGeom>
              <a:blipFill>
                <a:blip r:embed="rId8"/>
                <a:stretch>
                  <a:fillRect l="-637" t="-7692" b="-2923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吹き出し: 角を丸めた四角形 5">
                <a:extLst>
                  <a:ext uri="{FF2B5EF4-FFF2-40B4-BE49-F238E27FC236}">
                    <a16:creationId xmlns:a16="http://schemas.microsoft.com/office/drawing/2014/main" id="{2D64982E-434E-87C7-92CC-A1B1AFF09E11}"/>
                  </a:ext>
                </a:extLst>
              </p:cNvPr>
              <p:cNvSpPr/>
              <p:nvPr/>
            </p:nvSpPr>
            <p:spPr>
              <a:xfrm>
                <a:off x="4672962" y="1010467"/>
                <a:ext cx="5939915" cy="1211382"/>
              </a:xfrm>
              <a:prstGeom prst="wedgeRoundRectCallout">
                <a:avLst>
                  <a:gd name="adj1" fmla="val -6220"/>
                  <a:gd name="adj2" fmla="val 71766"/>
                  <a:gd name="adj3" fmla="val 16667"/>
                </a:avLst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en-GB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Helvetica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en-GB" sz="20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Helvetica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en-GB" sz="2000" b="0" i="0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Helvetica" charset="0"/>
                                </a:rPr>
                                <m:t>Pr</m:t>
                              </m:r>
                            </m:e>
                            <m:lim>
                              <m:d>
                                <m:dPr>
                                  <m:ctrlPr>
                                    <a:rPr lang="en-US" altLang="en-GB" sz="20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Helvetica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GB" sz="20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Helvetica" charset="0"/>
                                    </a:rPr>
                                    <m:t>𝑥</m:t>
                                  </m:r>
                                  <m:r>
                                    <a:rPr lang="en-US" altLang="en-GB" sz="20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Helvetica" charset="0"/>
                                    </a:rPr>
                                    <m:t>,</m:t>
                                  </m:r>
                                  <m:r>
                                    <a:rPr lang="en-US" altLang="en-GB" sz="20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Helvetica" charset="0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en-US" altLang="en-GB" sz="20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Helvetica" charset="0"/>
                                </a:rPr>
                                <m:t>∼</m:t>
                              </m:r>
                              <m:sSub>
                                <m:sSubPr>
                                  <m:ctrlPr>
                                    <a:rPr lang="en-US" altLang="en-GB" sz="20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Helvetica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GB" sz="20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Helvetica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altLang="en-GB" sz="20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Helvetica" charset="0"/>
                                    </a:rPr>
                                    <m:t>𝑛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en-GB" sz="20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cs typeface="Helvetica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altLang="en-GB" sz="2000" b="0" i="0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cs typeface="Helvetica" charset="0"/>
                                </a:rPr>
                                <m:t>pKt</m:t>
                              </m:r>
                              <m:d>
                                <m:dPr>
                                  <m:ctrlPr>
                                    <a:rPr lang="en-US" altLang="en-GB" sz="2000" b="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  <a:cs typeface="Helvetica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GB" sz="2000" b="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  <a:cs typeface="Helvetica" charset="0"/>
                                    </a:rPr>
                                    <m:t>𝑥</m:t>
                                  </m:r>
                                  <m:r>
                                    <a:rPr lang="en-US" altLang="en-GB" sz="2000" b="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  <a:cs typeface="Helvetica" charset="0"/>
                                    </a:rPr>
                                    <m:t>, </m:t>
                                  </m:r>
                                  <m:r>
                                    <a:rPr lang="en-US" altLang="en-GB" sz="2000" b="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  <a:cs typeface="Helvetica" charset="0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en-US" altLang="en-GB" sz="20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cs typeface="Helvetica" charset="0"/>
                                </a:rPr>
                                <m:t>≪</m:t>
                              </m:r>
                              <m:r>
                                <m:rPr>
                                  <m:sty m:val="p"/>
                                </m:rPr>
                                <a:rPr lang="en-US" altLang="en-GB" sz="2000" b="0" i="0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cs typeface="Helvetica" charset="0"/>
                                </a:rPr>
                                <m:t>pKt</m:t>
                              </m:r>
                              <m:d>
                                <m:dPr>
                                  <m:ctrlPr>
                                    <a:rPr lang="en-US" altLang="en-GB" sz="2000" b="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  <a:cs typeface="Helvetica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en-GB" sz="2000" b="0" i="0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  <a:cs typeface="Helvetica" charset="0"/>
                                    </a:rPr>
                                    <m:t>y</m:t>
                                  </m:r>
                                </m:e>
                              </m:d>
                              <m:r>
                                <a:rPr lang="en-US" altLang="en-GB" sz="2000" b="0" i="0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cs typeface="Helvetica" charset="0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en-US" altLang="en-GB" sz="2000" b="0" i="0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cs typeface="Helvetica" charset="0"/>
                                </a:rPr>
                                <m:t>pKt</m:t>
                              </m:r>
                              <m:d>
                                <m:dPr>
                                  <m:ctrlPr>
                                    <a:rPr lang="en-US" altLang="en-GB" sz="2000" b="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  <a:cs typeface="Helvetica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GB" sz="2000" b="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  <a:cs typeface="Helvetica" charset="0"/>
                                    </a:rPr>
                                    <m:t>𝑥</m:t>
                                  </m:r>
                                </m:e>
                                <m:e>
                                  <m:r>
                                    <a:rPr lang="en-US" altLang="en-GB" sz="2000" b="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  <a:cs typeface="Helvetica" charset="0"/>
                                    </a:rPr>
                                    <m:t>𝑦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en-US" altLang="en-GB" sz="2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Helvetica" charset="0"/>
                        </a:rPr>
                        <m:t>≥</m:t>
                      </m:r>
                      <m:f>
                        <m:fPr>
                          <m:ctrlPr>
                            <a:rPr lang="en-US" altLang="en-GB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Helvetica" charset="0"/>
                            </a:rPr>
                          </m:ctrlPr>
                        </m:fPr>
                        <m:num>
                          <m:r>
                            <a:rPr lang="en-US" altLang="en-GB" sz="2000" b="0" i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Helvetica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altLang="en-GB" sz="2000" b="0" i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Helvetica" charset="0"/>
                            </a:rPr>
                            <m:t>poly</m:t>
                          </m:r>
                          <m:d>
                            <m:dPr>
                              <m:ctrlPr>
                                <a:rPr lang="en-US" altLang="en-GB" sz="20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Helvetica" charset="0"/>
                                </a:rPr>
                              </m:ctrlPr>
                            </m:dPr>
                            <m:e>
                              <m:r>
                                <a:rPr lang="en-US" altLang="en-GB" sz="20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Helvetica" charset="0"/>
                                </a:rPr>
                                <m:t>𝑛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br>
                  <a:rPr lang="en-US" altLang="en-GB" sz="2000" b="0" i="1" dirty="0">
                    <a:solidFill>
                      <a:schemeClr val="tx1"/>
                    </a:solidFill>
                    <a:latin typeface="Cambria Math" panose="02040503050406030204" pitchFamily="18" charset="0"/>
                    <a:cs typeface="Cambria Math" panose="02040503050406030204" pitchFamily="18" charset="0"/>
                  </a:rPr>
                </a:br>
                <a:r>
                  <a:rPr lang="en-US" altLang="en-GB" sz="2000" b="0" dirty="0">
                    <a:solidFill>
                      <a:schemeClr val="tx1"/>
                    </a:solidFill>
                    <a:latin typeface="Cambria Math" panose="02040503050406030204" pitchFamily="18" charset="0"/>
                    <a:cs typeface="Cambria Math" panose="02040503050406030204" pitchFamily="18" charset="0"/>
                  </a:rPr>
                  <a:t>for some poly-time </a:t>
                </a:r>
                <a:r>
                  <a:rPr lang="en-US" altLang="en-GB" sz="2000" b="0" dirty="0" err="1">
                    <a:solidFill>
                      <a:schemeClr val="tx1"/>
                    </a:solidFill>
                    <a:latin typeface="Cambria Math" panose="02040503050406030204" pitchFamily="18" charset="0"/>
                    <a:cs typeface="Cambria Math" panose="02040503050406030204" pitchFamily="18" charset="0"/>
                  </a:rPr>
                  <a:t>samplable</a:t>
                </a:r>
                <a:r>
                  <a:rPr lang="en-US" altLang="en-GB" sz="2000" b="0" dirty="0">
                    <a:solidFill>
                      <a:schemeClr val="tx1"/>
                    </a:solidFill>
                    <a:latin typeface="Cambria Math" panose="02040503050406030204" pitchFamily="18" charset="0"/>
                    <a:cs typeface="Cambria Math" panose="02040503050406030204" pitchFamily="18" charset="0"/>
                  </a:rPr>
                  <a:t> distribution </a:t>
                </a:r>
                <a14:m>
                  <m:oMath xmlns:m="http://schemas.openxmlformats.org/officeDocument/2006/math">
                    <m:r>
                      <a:rPr lang="en-US" altLang="en-GB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𝐷</m:t>
                    </m:r>
                  </m:oMath>
                </a14:m>
                <a:endParaRPr lang="en-US" altLang="en-GB" sz="2000" b="0" dirty="0">
                  <a:solidFill>
                    <a:schemeClr val="tx1"/>
                  </a:solidFill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  <a:p>
                <a:pPr algn="ctr"/>
                <a:endParaRPr kumimoji="1" lang="ja-JP" altLang="en-US" sz="2000" dirty="0"/>
              </a:p>
            </p:txBody>
          </p:sp>
        </mc:Choice>
        <mc:Fallback xmlns="">
          <p:sp>
            <p:nvSpPr>
              <p:cNvPr id="6" name="吹き出し: 角を丸めた四角形 5">
                <a:extLst>
                  <a:ext uri="{FF2B5EF4-FFF2-40B4-BE49-F238E27FC236}">
                    <a16:creationId xmlns:a16="http://schemas.microsoft.com/office/drawing/2014/main" id="{2D64982E-434E-87C7-92CC-A1B1AFF09E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2962" y="1010467"/>
                <a:ext cx="5939915" cy="1211382"/>
              </a:xfrm>
              <a:prstGeom prst="wedgeRoundRectCallout">
                <a:avLst>
                  <a:gd name="adj1" fmla="val -6220"/>
                  <a:gd name="adj2" fmla="val 71766"/>
                  <a:gd name="adj3" fmla="val 16667"/>
                </a:avLst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8"/>
          <p:cNvSpPr/>
          <p:nvPr/>
        </p:nvSpPr>
        <p:spPr>
          <a:xfrm>
            <a:off x="708562" y="406875"/>
            <a:ext cx="10764716" cy="44513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GB" sz="2300" dirty="0">
                <a:latin typeface="Helvetica" charset="0"/>
                <a:cs typeface="Helvetica" charset="0"/>
                <a:sym typeface="+mn-ea"/>
              </a:rPr>
              <a:t>One-Way Functions and Symmetry of Information</a:t>
            </a:r>
            <a:endParaRPr lang="en-US" altLang="en-GB" sz="2300" dirty="0">
              <a:latin typeface="Helvetica" charset="0"/>
              <a:cs typeface="Helvetica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946785" y="1645920"/>
            <a:ext cx="9963150" cy="3380105"/>
            <a:chOff x="1491" y="2788"/>
            <a:chExt cx="15690" cy="5323"/>
          </a:xfrm>
        </p:grpSpPr>
        <p:grpSp>
          <p:nvGrpSpPr>
            <p:cNvPr id="8" name="Group 7"/>
            <p:cNvGrpSpPr/>
            <p:nvPr/>
          </p:nvGrpSpPr>
          <p:grpSpPr>
            <a:xfrm>
              <a:off x="2313" y="4147"/>
              <a:ext cx="14574" cy="3965"/>
              <a:chOff x="1874" y="4299"/>
              <a:chExt cx="14574" cy="396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" name="TextBox 17"/>
                  <p:cNvSpPr txBox="1"/>
                  <p:nvPr>
                    <p:custDataLst>
                      <p:tags r:id="rId1"/>
                    </p:custDataLst>
                  </p:nvPr>
                </p:nvSpPr>
                <p:spPr>
                  <a:xfrm>
                    <a:off x="9248" y="4300"/>
                    <a:ext cx="7200" cy="3964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txBody>
                  <a:bodyPr wrap="square" rtlCol="0">
                    <a:noAutofit/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r>
                      <a:rPr lang="en-US" sz="2000" dirty="0">
                        <a:latin typeface="Helvetica" charset="0"/>
                        <a:cs typeface="Helvetica" charset="0"/>
                        <a:sym typeface="+mn-ea"/>
                      </a:rPr>
                      <a:t>Symmetry of informaition fails w.r.t. </a:t>
                    </a:r>
                    <a14:m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pKt</m:t>
                        </m:r>
                      </m:oMath>
                    </a14:m>
                    <a:r>
                      <a:rPr lang="en-US" sz="2000" dirty="0">
                        <a:solidFill>
                          <a:schemeClr val="accent2"/>
                        </a:solidFill>
                        <a:latin typeface="Helvetica" charset="0"/>
                        <a:cs typeface="Helvetica" charset="0"/>
                        <a:sym typeface="+mn-ea"/>
                      </a:rPr>
                      <a:t> in the average case</a:t>
                    </a:r>
                    <a:endParaRPr lang="en-US" altLang="en-GB" sz="2000" dirty="0">
                      <a:solidFill>
                        <a:schemeClr val="tx1"/>
                      </a:solidFill>
                      <a:latin typeface="Helvetica" charset="0"/>
                      <a:cs typeface="Helvetica" charset="0"/>
                    </a:endParaRPr>
                  </a:p>
                  <a:p>
                    <a:pPr algn="ctr"/>
                    <a:endParaRPr lang="en-US" altLang="en-GB" sz="2000" dirty="0">
                      <a:solidFill>
                        <a:schemeClr val="tx1"/>
                      </a:solidFill>
                      <a:latin typeface="Helvetica" charset="0"/>
                      <a:cs typeface="Helvetica" charset="0"/>
                    </a:endParaRPr>
                  </a:p>
                  <a:p>
                    <a:pPr algn="ctr"/>
                    <a:endParaRPr lang="en-US" altLang="en-GB" sz="2000" dirty="0">
                      <a:solidFill>
                        <a:schemeClr val="tx1"/>
                      </a:solidFill>
                      <a:latin typeface="Helvetica" charset="0"/>
                      <a:cs typeface="Helvetica" charset="0"/>
                    </a:endParaRPr>
                  </a:p>
                  <a:p>
                    <a:pPr algn="ctr"/>
                    <a:endParaRPr lang="en-US" altLang="en-GB" sz="2000" dirty="0">
                      <a:solidFill>
                        <a:schemeClr val="tx1"/>
                      </a:solidFill>
                      <a:latin typeface="Helvetica" charset="0"/>
                      <a:cs typeface="Helvetica" charset="0"/>
                    </a:endParaRPr>
                  </a:p>
                  <a:p>
                    <a:pPr algn="ctr"/>
                    <a:endParaRPr lang="en-US" altLang="en-GB" sz="2000" dirty="0">
                      <a:solidFill>
                        <a:schemeClr val="tx1"/>
                      </a:solidFill>
                      <a:latin typeface="Helvetica" charset="0"/>
                      <a:cs typeface="Helvetica" charset="0"/>
                    </a:endParaRPr>
                  </a:p>
                  <a:p>
                    <a:pPr algn="ctr"/>
                    <a:r>
                      <a:rPr lang="en-US" sz="2000" dirty="0">
                        <a:latin typeface="Helvetica" charset="0"/>
                        <a:cs typeface="Helvetica" charset="0"/>
                        <a:sym typeface="+mn-ea"/>
                      </a:rPr>
                      <a:t>Symmetry of informaition fails w.r.t. </a:t>
                    </a:r>
                    <a14:m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pKt</m:t>
                        </m:r>
                      </m:oMath>
                    </a14:m>
                    <a:r>
                      <a:rPr lang="en-US" sz="2000" dirty="0">
                        <a:solidFill>
                          <a:srgbClr val="7030A0"/>
                        </a:solidFill>
                        <a:latin typeface="Helvetica" charset="0"/>
                        <a:cs typeface="Helvetica" charset="0"/>
                        <a:sym typeface="+mn-ea"/>
                      </a:rPr>
                      <a:t> in the worst case</a:t>
                    </a:r>
                    <a:endParaRPr lang="en-US" altLang="en-GB" sz="2000" dirty="0">
                      <a:solidFill>
                        <a:schemeClr val="tx1"/>
                      </a:solidFill>
                      <a:latin typeface="Helvetica" charset="0"/>
                      <a:cs typeface="Helvetica" charset="0"/>
                    </a:endParaRPr>
                  </a:p>
                  <a:p>
                    <a:pPr algn="ctr"/>
                    <a:endParaRPr lang="en-US" altLang="en-GB" sz="2000" dirty="0">
                      <a:solidFill>
                        <a:schemeClr val="tx1"/>
                      </a:solidFill>
                      <a:latin typeface="Helvetica" charset="0"/>
                      <a:cs typeface="Helvetica" charset="0"/>
                    </a:endParaRPr>
                  </a:p>
                </p:txBody>
              </p:sp>
            </mc:Choice>
            <mc:Fallback xmlns="">
              <p:sp>
                <p:nvSpPr>
                  <p:cNvPr id="5" name="TextBox 1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>
                    <p:custDataLst>
                      <p:tags r:id="rId5"/>
                    </p:custDataLst>
                  </p:nvPr>
                </p:nvSpPr>
                <p:spPr>
                  <a:xfrm>
                    <a:off x="9248" y="4300"/>
                    <a:ext cx="7200" cy="3964"/>
                  </a:xfrm>
                  <a:prstGeom prst="rect">
                    <a:avLst/>
                  </a:prstGeom>
                  <a:blipFill rotWithShape="1">
                    <a:blip r:embed="rId6"/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17"/>
                  <p:cNvSpPr txBox="1"/>
                  <p:nvPr>
                    <p:custDataLst>
                      <p:tags r:id="rId2"/>
                    </p:custDataLst>
                  </p:nvPr>
                </p:nvSpPr>
                <p:spPr>
                  <a:xfrm>
                    <a:off x="1874" y="4299"/>
                    <a:ext cx="5598" cy="3965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txBody>
                  <a:bodyPr wrap="square" rtlCol="0">
                    <a:noAutofit/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indent="0" algn="ctr">
                      <a:buClr>
                        <a:srgbClr val="000000"/>
                      </a:buClr>
                      <a:buNone/>
                    </a:pPr>
                    <a14:m>
                      <m:oMath xmlns:m="http://schemas.openxmlformats.org/officeDocument/2006/math">
                        <m:r>
                          <a:rPr lang="en-US" sz="2000" i="1"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  <a:sym typeface="+mn-ea"/>
                          </a:rPr>
                          <m:t>∃</m:t>
                        </m:r>
                      </m:oMath>
                    </a14:m>
                    <a:r>
                      <a:rPr lang="en-US" sz="2000">
                        <a:latin typeface="Helvetica" charset="0"/>
                        <a:cs typeface="Helvetica" charset="0"/>
                        <a:sym typeface="+mn-ea"/>
                      </a:rPr>
                      <a:t> o</a:t>
                    </a:r>
                    <a:r>
                      <a:rPr lang="en-US" sz="2000" dirty="0" err="1">
                        <a:solidFill>
                          <a:schemeClr val="tx1"/>
                        </a:solidFill>
                        <a:latin typeface="Helvetica" charset="0"/>
                        <a:cs typeface="Helvetica" charset="0"/>
                        <a:sym typeface="+mn-ea"/>
                      </a:rPr>
                      <a:t>ne-way functions</a:t>
                    </a:r>
                  </a:p>
                  <a:p>
                    <a:pPr indent="0" algn="ctr">
                      <a:buClr>
                        <a:srgbClr val="000000"/>
                      </a:buClr>
                      <a:buNone/>
                    </a:pPr>
                    <a:endParaRPr lang="en-US" altLang="en-GB" sz="2000" dirty="0" err="1">
                      <a:solidFill>
                        <a:schemeClr val="tx1"/>
                      </a:solidFill>
                      <a:latin typeface="Helvetica" charset="0"/>
                      <a:cs typeface="Helvetica" charset="0"/>
                      <a:sym typeface="+mn-ea"/>
                    </a:endParaRPr>
                  </a:p>
                  <a:p>
                    <a:pPr indent="0" algn="ctr">
                      <a:buClr>
                        <a:srgbClr val="000000"/>
                      </a:buClr>
                      <a:buNone/>
                    </a:pPr>
                    <a:endParaRPr lang="en-US" altLang="en-GB" sz="2000" dirty="0" err="1">
                      <a:solidFill>
                        <a:schemeClr val="tx1"/>
                      </a:solidFill>
                      <a:latin typeface="Helvetica" charset="0"/>
                      <a:cs typeface="Helvetica" charset="0"/>
                      <a:sym typeface="+mn-ea"/>
                    </a:endParaRPr>
                  </a:p>
                  <a:p>
                    <a:pPr indent="0" algn="ctr">
                      <a:buClr>
                        <a:srgbClr val="000000"/>
                      </a:buClr>
                      <a:buNone/>
                    </a:pPr>
                    <a:endParaRPr lang="en-US" altLang="en-GB" sz="2000" dirty="0" err="1">
                      <a:solidFill>
                        <a:schemeClr val="tx1"/>
                      </a:solidFill>
                      <a:latin typeface="Helvetica" charset="0"/>
                      <a:cs typeface="Helvetica" charset="0"/>
                      <a:sym typeface="+mn-ea"/>
                    </a:endParaRPr>
                  </a:p>
                  <a:p>
                    <a:pPr indent="0" algn="ctr">
                      <a:buClr>
                        <a:srgbClr val="000000"/>
                      </a:buClr>
                      <a:buNone/>
                    </a:pPr>
                    <a:endParaRPr lang="en-US" altLang="en-GB" sz="2000" dirty="0" err="1">
                      <a:solidFill>
                        <a:schemeClr val="tx1"/>
                      </a:solidFill>
                      <a:latin typeface="Helvetica" charset="0"/>
                      <a:cs typeface="Helvetica" charset="0"/>
                      <a:sym typeface="+mn-ea"/>
                    </a:endParaRPr>
                  </a:p>
                  <a:p>
                    <a:pPr indent="0" algn="ctr">
                      <a:buClr>
                        <a:srgbClr val="000000"/>
                      </a:buClr>
                      <a:buNone/>
                    </a:pPr>
                    <a:endParaRPr lang="en-US" altLang="en-GB" sz="2000" dirty="0" err="1">
                      <a:solidFill>
                        <a:schemeClr val="tx1"/>
                      </a:solidFill>
                      <a:latin typeface="Helvetica" charset="0"/>
                      <a:cs typeface="Helvetica" charset="0"/>
                      <a:sym typeface="+mn-ea"/>
                    </a:endParaRPr>
                  </a:p>
                  <a:p>
                    <a:pPr indent="0" algn="ctr">
                      <a:buClr>
                        <a:srgbClr val="000000"/>
                      </a:buClr>
                      <a:buNone/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000" b="1" dirty="0">
                              <a:latin typeface="Cambria Math" panose="02040503050406030204" pitchFamily="18" charset="0"/>
                              <a:ea typeface="MS Mincho" charset="0"/>
                              <a:cs typeface="Cambria Math" panose="02040503050406030204" pitchFamily="18" charset="0"/>
                              <a:sym typeface="+mn-ea"/>
                            </a:rPr>
                            <m:t>𝐁𝐏𝐄𝐗𝐏</m:t>
                          </m:r>
                          <m:r>
                            <a:rPr lang="en-US" sz="2000" b="1" dirty="0">
                              <a:latin typeface="Cambria Math" panose="02040503050406030204" pitchFamily="18" charset="0"/>
                              <a:ea typeface="MS Mincho" charset="0"/>
                              <a:cs typeface="Cambria Math" panose="02040503050406030204" pitchFamily="18" charset="0"/>
                              <a:sym typeface="+mn-ea"/>
                            </a:rPr>
                            <m:t>⊈(</m:t>
                          </m:r>
                          <m:r>
                            <a:rPr lang="en-US" sz="2000" b="1" dirty="0">
                              <a:latin typeface="Cambria Math" panose="02040503050406030204" pitchFamily="18" charset="0"/>
                              <a:ea typeface="MS Mincho" charset="0"/>
                              <a:cs typeface="Cambria Math" panose="02040503050406030204" pitchFamily="18" charset="0"/>
                              <a:sym typeface="+mn-ea"/>
                            </a:rPr>
                            <m:t>𝐢</m:t>
                          </m:r>
                          <m:r>
                            <a:rPr lang="en-US" sz="2000" b="1" dirty="0">
                              <a:latin typeface="Cambria Math" panose="02040503050406030204" pitchFamily="18" charset="0"/>
                              <a:ea typeface="MS Mincho" charset="0"/>
                              <a:cs typeface="Cambria Math" panose="02040503050406030204" pitchFamily="18" charset="0"/>
                              <a:sym typeface="+mn-ea"/>
                            </a:rPr>
                            <m:t>.</m:t>
                          </m:r>
                          <m:r>
                            <a:rPr lang="en-US" sz="2000" b="1" dirty="0">
                              <a:latin typeface="Cambria Math" panose="02040503050406030204" pitchFamily="18" charset="0"/>
                              <a:ea typeface="MS Mincho" charset="0"/>
                              <a:cs typeface="Cambria Math" panose="02040503050406030204" pitchFamily="18" charset="0"/>
                              <a:sym typeface="+mn-ea"/>
                            </a:rPr>
                            <m:t>𝐨</m:t>
                          </m:r>
                          <m:r>
                            <a:rPr lang="en-US" sz="2000" b="1" dirty="0">
                              <a:latin typeface="Cambria Math" panose="02040503050406030204" pitchFamily="18" charset="0"/>
                              <a:ea typeface="MS Mincho" charset="0"/>
                              <a:cs typeface="Cambria Math" panose="02040503050406030204" pitchFamily="18" charset="0"/>
                              <a:sym typeface="+mn-ea"/>
                            </a:rPr>
                            <m:t>.)</m:t>
                          </m:r>
                          <m:r>
                            <a:rPr lang="en-US" sz="2000" b="1" dirty="0" err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  <a:sym typeface="+mn-ea"/>
                            </a:rPr>
                            <m:t>𝐏</m:t>
                          </m:r>
                          <m:r>
                            <a:rPr lang="en-US" sz="2000" b="1" dirty="0" err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  <a:sym typeface="+mn-ea"/>
                            </a:rPr>
                            <m:t>/</m:t>
                          </m:r>
                          <m:r>
                            <a:rPr lang="en-US" sz="2000" b="1" dirty="0" err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  <a:sym typeface="+mn-ea"/>
                            </a:rPr>
                            <m:t>𝐩𝐨𝐥𝐲</m:t>
                          </m:r>
                        </m:oMath>
                      </m:oMathPara>
                    </a14:m>
                    <a:endParaRPr lang="en-US" altLang="en-GB" sz="2000" dirty="0" err="1">
                      <a:solidFill>
                        <a:schemeClr val="tx1"/>
                      </a:solidFill>
                      <a:latin typeface="Helvetica" charset="0"/>
                      <a:cs typeface="Helvetica" charset="0"/>
                      <a:sym typeface="+mn-ea"/>
                    </a:endParaRPr>
                  </a:p>
                  <a:p>
                    <a:pPr indent="0" algn="ctr">
                      <a:buClr>
                        <a:srgbClr val="000000"/>
                      </a:buClr>
                      <a:buNone/>
                    </a:pPr>
                    <a:endParaRPr lang="en-US" altLang="en-GB" sz="2000" dirty="0" err="1">
                      <a:solidFill>
                        <a:schemeClr val="tx1"/>
                      </a:solidFill>
                      <a:latin typeface="Helvetica" charset="0"/>
                      <a:cs typeface="Helvetica" charset="0"/>
                      <a:sym typeface="+mn-ea"/>
                    </a:endParaRPr>
                  </a:p>
                  <a:p>
                    <a:pPr indent="0" algn="ctr">
                      <a:buClr>
                        <a:srgbClr val="000000"/>
                      </a:buClr>
                      <a:buNone/>
                    </a:pPr>
                    <a:endParaRPr lang="en-US" altLang="en-GB" sz="2000" dirty="0" err="1">
                      <a:solidFill>
                        <a:schemeClr val="tx1"/>
                      </a:solidFill>
                      <a:latin typeface="Helvetica" charset="0"/>
                      <a:cs typeface="Helvetica" charset="0"/>
                      <a:sym typeface="+mn-ea"/>
                    </a:endParaRPr>
                  </a:p>
                </p:txBody>
              </p:sp>
            </mc:Choice>
            <mc:Fallback xmlns="">
              <p:sp>
                <p:nvSpPr>
                  <p:cNvPr id="21" name="TextBox 1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>
                    <p:custDataLst>
                      <p:tags r:id="rId7"/>
                    </p:custDataLst>
                  </p:nvPr>
                </p:nvSpPr>
                <p:spPr>
                  <a:xfrm>
                    <a:off x="1874" y="4299"/>
                    <a:ext cx="5598" cy="3965"/>
                  </a:xfrm>
                  <a:prstGeom prst="rect">
                    <a:avLst/>
                  </a:prstGeom>
                  <a:blipFill rotWithShape="1">
                    <a:blip r:embed="rId8"/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6" name="Arrow: Right 1"/>
              <p:cNvSpPr/>
              <p:nvPr/>
            </p:nvSpPr>
            <p:spPr>
              <a:xfrm rot="10800000">
                <a:off x="7731" y="6053"/>
                <a:ext cx="1259" cy="458"/>
              </a:xfrm>
              <a:prstGeom prst="rightArrow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12" name="TextBox 39"/>
            <p:cNvSpPr txBox="1"/>
            <p:nvPr/>
          </p:nvSpPr>
          <p:spPr>
            <a:xfrm>
              <a:off x="1491" y="2788"/>
              <a:ext cx="15691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u="sng" dirty="0">
                  <a:latin typeface="Helvetica" charset="0"/>
                  <a:cs typeface="Helvetica" charset="0"/>
                  <a:sym typeface="+mn-ea"/>
                </a:rPr>
                <a:t>Corollary</a:t>
              </a:r>
              <a:r>
                <a:rPr lang="en-US" sz="2000" b="1" dirty="0">
                  <a:latin typeface="Helvetica" charset="0"/>
                  <a:cs typeface="Helvetica" charset="0"/>
                  <a:sym typeface="+mn-ea"/>
                </a:rPr>
                <a:t> </a:t>
              </a:r>
              <a:r>
                <a:rPr lang="en-US" sz="2000" dirty="0">
                  <a:latin typeface="Helvetica" charset="0"/>
                  <a:cs typeface="Helvetica" charset="0"/>
                  <a:sym typeface="+mn-ea"/>
                </a:rPr>
                <a:t>[</a:t>
              </a:r>
              <a:r>
                <a:rPr lang="en-US" sz="2000" dirty="0">
                  <a:solidFill>
                    <a:schemeClr val="accent1"/>
                  </a:solidFill>
                  <a:latin typeface="Helvetica" charset="0"/>
                  <a:cs typeface="Helvetica" charset="0"/>
                  <a:sym typeface="+mn-ea"/>
                </a:rPr>
                <a:t>This work</a:t>
              </a:r>
              <a:r>
                <a:rPr lang="en-US" sz="2000" dirty="0">
                  <a:latin typeface="Helvetica" charset="0"/>
                  <a:cs typeface="Helvetica" charset="0"/>
                  <a:sym typeface="+mn-ea"/>
                </a:rPr>
                <a:t>]:</a:t>
              </a:r>
              <a:endParaRPr lang="en-US" sz="2000" b="1" dirty="0">
                <a:solidFill>
                  <a:schemeClr val="tx1"/>
                </a:solidFill>
                <a:latin typeface="Helvetica" charset="0"/>
                <a:cs typeface="Helvetica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6"/>
              <p:cNvSpPr txBox="1"/>
              <p:nvPr/>
            </p:nvSpPr>
            <p:spPr>
              <a:xfrm>
                <a:off x="1618193" y="5422748"/>
                <a:ext cx="8955615" cy="1014730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en-GB" sz="2000" dirty="0">
                    <a:solidFill>
                      <a:schemeClr val="tx1"/>
                    </a:solidFill>
                    <a:latin typeface="Helvetica" charset="0"/>
                    <a:cs typeface="Helvetica" charset="0"/>
                  </a:rPr>
                  <a:t>If failure of SoI </a:t>
                </a:r>
                <a:r>
                  <a:rPr lang="en-US" sz="2000" dirty="0">
                    <a:latin typeface="Helvetica" charset="0"/>
                    <a:cs typeface="Helvetica" charset="0"/>
                    <a:sym typeface="+mn-ea"/>
                  </a:rPr>
                  <a:t>w.r.t.</a:t>
                </a:r>
                <a:r>
                  <a:rPr lang="en-US" altLang="en-GB" sz="2000" dirty="0">
                    <a:solidFill>
                      <a:schemeClr val="tx1"/>
                    </a:solidFill>
                    <a:latin typeface="Helvetica" charset="0"/>
                    <a:cs typeface="Helvetica" charset="0"/>
                  </a:rPr>
                  <a:t> pKt </a:t>
                </a:r>
                <a:r>
                  <a:rPr lang="en-US" altLang="en-GB" sz="2000" dirty="0">
                    <a:solidFill>
                      <a:srgbClr val="7030A0"/>
                    </a:solidFill>
                    <a:latin typeface="Helvetica" charset="0"/>
                    <a:cs typeface="Helvetica" charset="0"/>
                  </a:rPr>
                  <a:t>in the worst case</a:t>
                </a:r>
                <a:r>
                  <a:rPr lang="en-US" altLang="en-GB" sz="2000" dirty="0">
                    <a:solidFill>
                      <a:schemeClr val="tx1"/>
                    </a:solidFill>
                    <a:latin typeface="Helvetica" charset="0"/>
                    <a:cs typeface="Helvetica" charset="0"/>
                  </a:rPr>
                  <a:t> implies that </a:t>
                </a:r>
                <a:r>
                  <a:rPr lang="en-US" altLang="en-GB" sz="2000" dirty="0">
                    <a:solidFill>
                      <a:schemeClr val="accent2"/>
                    </a:solidFill>
                    <a:latin typeface="Helvetica" charset="0"/>
                    <a:cs typeface="Helvetica" charset="0"/>
                  </a:rPr>
                  <a:t>in the average case </a:t>
                </a:r>
              </a:p>
              <a:p>
                <a:pPr algn="ctr"/>
                <a:r>
                  <a:rPr lang="en-US" altLang="en-GB" sz="2000" dirty="0">
                    <a:solidFill>
                      <a:schemeClr val="tx1"/>
                    </a:solidFill>
                    <a:latin typeface="Helvetica" charset="0"/>
                    <a:cs typeface="Helvetica" charset="0"/>
                  </a:rPr>
                  <a:t>(i.e., the existence of one </a:t>
                </a:r>
                <a:r>
                  <a:rPr lang="en-US" altLang="en-US" sz="2000" dirty="0">
                    <a:solidFill>
                      <a:schemeClr val="tx1"/>
                    </a:solidFill>
                    <a:latin typeface="Helvetica" charset="0"/>
                    <a:cs typeface="Helvetica" charset="0"/>
                  </a:rPr>
                  <a:t>asymmetric pair implies many asymmetric pairs</a:t>
                </a:r>
                <a:r>
                  <a:rPr lang="en-US" altLang="en-GB" sz="2000" dirty="0">
                    <a:solidFill>
                      <a:schemeClr val="tx1"/>
                    </a:solidFill>
                    <a:latin typeface="Helvetica" charset="0"/>
                    <a:cs typeface="Helvetica" charset="0"/>
                  </a:rPr>
                  <a:t>), </a:t>
                </a:r>
              </a:p>
              <a:p>
                <a:pPr algn="ctr"/>
                <a:r>
                  <a:rPr lang="en-US" altLang="en-GB" sz="2000" dirty="0">
                    <a:solidFill>
                      <a:schemeClr val="tx1"/>
                    </a:solidFill>
                    <a:latin typeface="Helvetica" charset="0"/>
                    <a:cs typeface="Helvetica" charset="0"/>
                  </a:rPr>
                  <a:t>then one can base OWFs on </a:t>
                </a:r>
                <a14:m>
                  <m:oMath xmlns:m="http://schemas.openxmlformats.org/officeDocument/2006/math">
                    <m:r>
                      <a:rPr lang="en-US" sz="2000" b="1" dirty="0"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  <a:sym typeface="+mn-ea"/>
                      </a:rPr>
                      <m:t>𝐁𝐏𝐄𝐗𝐏</m:t>
                    </m:r>
                    <m:r>
                      <a:rPr lang="en-US" sz="2000" b="1" dirty="0"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  <a:sym typeface="+mn-ea"/>
                      </a:rPr>
                      <m:t>⊈(</m:t>
                    </m:r>
                    <m:r>
                      <a:rPr lang="en-US" sz="2000" b="1" dirty="0"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  <a:sym typeface="+mn-ea"/>
                      </a:rPr>
                      <m:t>𝐢</m:t>
                    </m:r>
                    <m:r>
                      <a:rPr lang="en-US" sz="2000" b="1" dirty="0"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  <a:sym typeface="+mn-ea"/>
                      </a:rPr>
                      <m:t>.</m:t>
                    </m:r>
                    <m:r>
                      <a:rPr lang="en-US" sz="2000" b="1" dirty="0"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  <a:sym typeface="+mn-ea"/>
                      </a:rPr>
                      <m:t>𝐨</m:t>
                    </m:r>
                    <m:r>
                      <a:rPr lang="en-US" sz="2000" b="1" dirty="0"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  <a:sym typeface="+mn-ea"/>
                      </a:rPr>
                      <m:t>.)</m:t>
                    </m:r>
                    <m:r>
                      <a:rPr lang="en-US" sz="2000" b="1" dirty="0" err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𝐏</m:t>
                    </m:r>
                    <m:r>
                      <a:rPr lang="en-US" sz="2000" b="1" dirty="0" err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/</m:t>
                    </m:r>
                    <m:r>
                      <a:rPr lang="en-US" sz="2000" b="1" dirty="0" err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𝐩𝐨𝐥𝐲</m:t>
                    </m:r>
                  </m:oMath>
                </a14:m>
                <a:r>
                  <a:rPr lang="en-US" altLang="en-GB" sz="2000" i="1" dirty="0">
                    <a:solidFill>
                      <a:schemeClr val="tx1"/>
                    </a:solidFill>
                    <a:latin typeface="Helvetica" charset="0"/>
                    <a:cs typeface="Helvetica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9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8193" y="5422748"/>
                <a:ext cx="8955615" cy="1014730"/>
              </a:xfrm>
              <a:prstGeom prst="rect">
                <a:avLst/>
              </a:prstGeom>
              <a:blipFill rotWithShape="1">
                <a:blip r:embed="rId9"/>
                <a:stretch>
                  <a:fillRect l="-59" t="-486" r="-52" b="-453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Arrow: Right 1"/>
          <p:cNvSpPr/>
          <p:nvPr/>
        </p:nvSpPr>
        <p:spPr>
          <a:xfrm rot="16200000">
            <a:off x="2777490" y="3772535"/>
            <a:ext cx="799465" cy="2908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Arrow: Right 1"/>
          <p:cNvSpPr/>
          <p:nvPr/>
        </p:nvSpPr>
        <p:spPr>
          <a:xfrm rot="16200000">
            <a:off x="8049260" y="3843655"/>
            <a:ext cx="799465" cy="2908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65163" y="1529715"/>
                <a:ext cx="10861675" cy="31692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chemeClr val="tx1"/>
                    </a:solidFill>
                    <a:latin typeface="Helvetica" charset="0"/>
                    <a:cs typeface="Helvetica" charset="0"/>
                  </a:rPr>
                  <a:t>Can we close the gap between two-sized and zero error average-case hardness for approximating pKt?</a:t>
                </a: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endParaRPr lang="en-US" sz="2000" dirty="0">
                  <a:solidFill>
                    <a:schemeClr val="tx1"/>
                  </a:solidFill>
                  <a:latin typeface="Helvetica" charset="0"/>
                  <a:cs typeface="Helvetica" charset="0"/>
                </a:endParaRP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endParaRPr lang="en-US" sz="2000" dirty="0">
                  <a:solidFill>
                    <a:schemeClr val="tx1"/>
                  </a:solidFill>
                  <a:latin typeface="Helvetica" charset="0"/>
                  <a:cs typeface="Helvetica" charset="0"/>
                </a:endParaRP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chemeClr val="tx1"/>
                    </a:solidFill>
                    <a:latin typeface="Helvetica" charset="0"/>
                    <a:cs typeface="Helvetica" charset="0"/>
                  </a:rPr>
                  <a:t>Can we show that </a:t>
                </a:r>
                <a:r>
                  <a:rPr lang="en-US" altLang="en-GB" sz="2000" dirty="0">
                    <a:solidFill>
                      <a:schemeClr val="tx1"/>
                    </a:solidFill>
                    <a:latin typeface="Helvetica" charset="0"/>
                    <a:cs typeface="Helvetica" charset="0"/>
                    <a:sym typeface="+mn-ea"/>
                  </a:rPr>
                  <a:t>failure of SoI </a:t>
                </a:r>
                <a:r>
                  <a:rPr lang="en-US" sz="2000" dirty="0">
                    <a:solidFill>
                      <a:schemeClr val="tx1"/>
                    </a:solidFill>
                    <a:latin typeface="Helvetica" charset="0"/>
                    <a:cs typeface="Helvetica" charset="0"/>
                    <a:sym typeface="+mn-ea"/>
                  </a:rPr>
                  <a:t>w.r.t.</a:t>
                </a:r>
                <a:r>
                  <a:rPr lang="en-US" altLang="en-GB" sz="2000" dirty="0">
                    <a:solidFill>
                      <a:schemeClr val="tx1"/>
                    </a:solidFill>
                    <a:latin typeface="Helvetica" charset="0"/>
                    <a:cs typeface="Helvetica" charset="0"/>
                    <a:sym typeface="+mn-ea"/>
                  </a:rPr>
                  <a:t> pKt in the worst case implies that in the average case?</a:t>
                </a:r>
                <a:endParaRPr lang="en-US" sz="2000" dirty="0">
                  <a:solidFill>
                    <a:schemeClr val="tx1"/>
                  </a:solidFill>
                  <a:latin typeface="Helvetica" charset="0"/>
                  <a:cs typeface="Helvetica" charset="0"/>
                </a:endParaRP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endParaRPr lang="en-US" sz="2000" dirty="0">
                  <a:solidFill>
                    <a:schemeClr val="tx1"/>
                  </a:solidFill>
                  <a:latin typeface="Helvetica" charset="0"/>
                  <a:cs typeface="Helvetica" charset="0"/>
                </a:endParaRP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endParaRPr lang="en-US" sz="2000" dirty="0">
                  <a:solidFill>
                    <a:schemeClr val="tx1"/>
                  </a:solidFill>
                  <a:latin typeface="Helvetica" charset="0"/>
                  <a:cs typeface="Helvetica" charset="0"/>
                </a:endParaRP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chemeClr val="tx1"/>
                    </a:solidFill>
                    <a:latin typeface="Helvetica" charset="0"/>
                    <a:cs typeface="Helvetica" charset="0"/>
                  </a:rPr>
                  <a:t>Can we refute SoI w.r.t. to pKt </a:t>
                </a:r>
                <a:r>
                  <a:rPr lang="en-US" sz="2000" dirty="0">
                    <a:solidFill>
                      <a:srgbClr val="C00000"/>
                    </a:solidFill>
                    <a:latin typeface="Helvetica" charset="0"/>
                    <a:cs typeface="Helvetica" charset="0"/>
                  </a:rPr>
                  <a:t>unconditoinally, </a:t>
                </a:r>
                <a:r>
                  <a:rPr lang="en-US" sz="2000" dirty="0">
                    <a:solidFill>
                      <a:schemeClr val="tx1"/>
                    </a:solidFill>
                    <a:latin typeface="Helvetica" charset="0"/>
                    <a:cs typeface="Helvetica" charset="0"/>
                  </a:rPr>
                  <a:t>without the assumption that </a:t>
                </a:r>
                <a14:m>
                  <m:oMath xmlns:m="http://schemas.openxmlformats.org/officeDocument/2006/math">
                    <m:r>
                      <a:rPr lang="en-US" sz="2000" b="1" dirty="0"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  <a:sym typeface="+mn-ea"/>
                      </a:rPr>
                      <m:t>𝐁𝐏𝐄𝐗𝐏</m:t>
                    </m:r>
                    <m:r>
                      <a:rPr lang="en-US" sz="2000" b="1" dirty="0"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  <a:sym typeface="+mn-ea"/>
                      </a:rPr>
                      <m:t>⊈</m:t>
                    </m:r>
                    <m:r>
                      <a:rPr lang="en-US" sz="2000" b="1" dirty="0" err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𝐏</m:t>
                    </m:r>
                    <m:r>
                      <a:rPr lang="en-US" sz="2000" b="1" dirty="0" err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/</m:t>
                    </m:r>
                    <m:r>
                      <a:rPr lang="en-US" sz="2000" b="1" dirty="0" err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𝐩𝐨𝐥𝐲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Helvetica" charset="0"/>
                    <a:cs typeface="Helvetica" charset="0"/>
                  </a:rPr>
                  <a:t>?</a:t>
                </a: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endParaRPr lang="en-US" sz="2000" dirty="0">
                  <a:solidFill>
                    <a:schemeClr val="tx1"/>
                  </a:solidFill>
                  <a:latin typeface="Helvetica" charset="0"/>
                  <a:cs typeface="Helvetica" charset="0"/>
                </a:endParaRP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endParaRPr lang="en-US" sz="2000" dirty="0">
                  <a:solidFill>
                    <a:schemeClr val="tx1"/>
                  </a:solidFill>
                  <a:latin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163" y="1529715"/>
                <a:ext cx="10861675" cy="3169285"/>
              </a:xfrm>
              <a:prstGeom prst="rect">
                <a:avLst/>
              </a:prstGeom>
              <a:blipFill rotWithShape="1">
                <a:blip r:embed="rId3"/>
                <a:stretch>
                  <a:fillRect l="-3" r="-295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8"/>
          <p:cNvSpPr/>
          <p:nvPr/>
        </p:nvSpPr>
        <p:spPr>
          <a:xfrm>
            <a:off x="713642" y="406875"/>
            <a:ext cx="10764716" cy="44513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GB" sz="2300" dirty="0">
                <a:latin typeface="Helvetica" charset="0"/>
                <a:cs typeface="Helvetica" charset="0"/>
              </a:rPr>
              <a:t>Open Problems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465128" y="4491355"/>
            <a:ext cx="1261745" cy="1196975"/>
            <a:chOff x="15266" y="7171"/>
            <a:chExt cx="1987" cy="1885"/>
          </a:xfrm>
        </p:grpSpPr>
        <p:pic>
          <p:nvPicPr>
            <p:cNvPr id="2" name="Picture 1" descr="A picture containing text&#10;&#10;Description automatically generated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66" y="7348"/>
              <a:ext cx="1799" cy="1709"/>
            </a:xfrm>
            <a:prstGeom prst="rect">
              <a:avLst/>
            </a:prstGeom>
          </p:spPr>
        </p:pic>
        <p:pic>
          <p:nvPicPr>
            <p:cNvPr id="13" name="Picture 12" descr="Question_mark_(black).sv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685" y="7171"/>
              <a:ext cx="569" cy="56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7"/>
          <p:cNvSpPr txBox="1"/>
          <p:nvPr/>
        </p:nvSpPr>
        <p:spPr>
          <a:xfrm>
            <a:off x="4772025" y="3129598"/>
            <a:ext cx="2647950" cy="59880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300" b="1" dirty="0">
                <a:latin typeface="Helvetica" charset="0"/>
                <a:cs typeface="Helvetica" charset="0"/>
                <a:sym typeface="+mn-ea"/>
              </a:rPr>
              <a:t>Thank you!</a:t>
            </a:r>
            <a:endParaRPr lang="en-US" sz="3300" i="1" dirty="0">
              <a:solidFill>
                <a:schemeClr val="tx1"/>
              </a:solidFill>
              <a:latin typeface="Helvetica" charset="0"/>
              <a:ea typeface="Cambria Math" panose="02040503050406030204" pitchFamily="18" charset="0"/>
              <a:cs typeface="Helvetica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>
          <a:xfrm>
            <a:off x="713641" y="406875"/>
            <a:ext cx="10851941" cy="44513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GB" sz="2300" dirty="0">
                <a:latin typeface="Helvetica" charset="0"/>
                <a:cs typeface="Helvetica" charset="0"/>
                <a:sym typeface="+mn-ea"/>
              </a:rPr>
              <a:t>One-Way Functions</a:t>
            </a:r>
            <a:endParaRPr lang="en-US" altLang="en-GB" sz="2300" dirty="0">
              <a:latin typeface="Helvetica" charset="0"/>
              <a:cs typeface="Helvetica" charset="0"/>
            </a:endParaRPr>
          </a:p>
        </p:txBody>
      </p:sp>
      <p:sp>
        <p:nvSpPr>
          <p:cNvPr id="9" name="TextBox 39"/>
          <p:cNvSpPr txBox="1"/>
          <p:nvPr/>
        </p:nvSpPr>
        <p:spPr>
          <a:xfrm>
            <a:off x="991811" y="1760067"/>
            <a:ext cx="996466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u="sng" dirty="0">
                <a:latin typeface="Helvetica" charset="0"/>
                <a:cs typeface="Helvetica" charset="0"/>
              </a:rPr>
              <a:t>Definition</a:t>
            </a:r>
            <a:r>
              <a:rPr lang="en-US" sz="2100" b="1" dirty="0">
                <a:latin typeface="Helvetica" charset="0"/>
                <a:cs typeface="Helvetica" charset="0"/>
              </a:rPr>
              <a:t> </a:t>
            </a:r>
            <a:r>
              <a:rPr lang="en-US" sz="2100" dirty="0">
                <a:latin typeface="Helvetica" charset="0"/>
                <a:cs typeface="Helvetica" charset="0"/>
              </a:rPr>
              <a:t>(</a:t>
            </a:r>
            <a:r>
              <a:rPr lang="en-GB" sz="2100" i="0" dirty="0">
                <a:effectLst/>
                <a:latin typeface="Helvetica" charset="0"/>
                <a:cs typeface="Helvetica" charset="0"/>
              </a:rPr>
              <a:t>One-Way Functions</a:t>
            </a:r>
            <a:r>
              <a:rPr lang="en-US" altLang="en-GB" sz="2100" i="0" dirty="0">
                <a:effectLst/>
                <a:latin typeface="Helvetica" charset="0"/>
                <a:cs typeface="Helvetica" charset="0"/>
              </a:rPr>
              <a:t> </a:t>
            </a:r>
            <a:r>
              <a:rPr lang="en-US" altLang="en-GB" sz="2100" dirty="0">
                <a:latin typeface="Helvetica" charset="0"/>
                <a:cs typeface="Helvetica" charset="0"/>
                <a:sym typeface="+mn-ea"/>
              </a:rPr>
              <a:t>[</a:t>
            </a:r>
            <a:r>
              <a:rPr lang="en-US" altLang="en-GB" sz="2100" dirty="0">
                <a:solidFill>
                  <a:schemeClr val="accent1"/>
                </a:solidFill>
                <a:latin typeface="Helvetica" charset="0"/>
                <a:cs typeface="Helvetica" charset="0"/>
                <a:sym typeface="+mn-ea"/>
              </a:rPr>
              <a:t>Diffie-Hellman’76</a:t>
            </a:r>
            <a:r>
              <a:rPr lang="en-US" altLang="en-GB" sz="2100" dirty="0">
                <a:latin typeface="Helvetica" charset="0"/>
                <a:cs typeface="Helvetica" charset="0"/>
                <a:sym typeface="+mn-ea"/>
              </a:rPr>
              <a:t>]</a:t>
            </a:r>
            <a:r>
              <a:rPr lang="en-US" sz="2100" i="0" dirty="0">
                <a:effectLst/>
                <a:latin typeface="Helvetica" charset="0"/>
                <a:cs typeface="Helvetica" charset="0"/>
              </a:rPr>
              <a:t>)</a:t>
            </a:r>
            <a:r>
              <a:rPr lang="en-US" sz="2100" dirty="0">
                <a:latin typeface="Helvetica" charset="0"/>
                <a:cs typeface="Helvetica" charset="0"/>
              </a:rPr>
              <a:t>:</a:t>
            </a:r>
          </a:p>
          <a:p>
            <a:endParaRPr lang="en-US" sz="2100" b="1" dirty="0">
              <a:latin typeface="Helvetica" charset="0"/>
              <a:cs typeface="Helvetica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17"/>
              <p:cNvSpPr txBox="1"/>
              <p:nvPr/>
            </p:nvSpPr>
            <p:spPr>
              <a:xfrm>
                <a:off x="1944370" y="2447290"/>
                <a:ext cx="8303260" cy="2123440"/>
              </a:xfrm>
              <a:prstGeom prst="rect">
                <a:avLst/>
              </a:prstGeom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000" dirty="0">
                    <a:solidFill>
                      <a:schemeClr val="tx1"/>
                    </a:solidFill>
                    <a:latin typeface="Helvetica" charset="0"/>
                    <a:cs typeface="Helvetica" charset="0"/>
                  </a:rPr>
                  <a:t>A family of efficient computable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𝑓</m:t>
                        </m:r>
                        <m:r>
                          <a:rPr lang="en-US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0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20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MS Mincho" charset="0"/>
                                <a:cs typeface="Cambria Math" panose="02040503050406030204" pitchFamily="18" charset="0"/>
                              </a:rPr>
                              <m:t>:</m:t>
                            </m:r>
                            <m:sSup>
                              <m:sSupPr>
                                <m:ctrl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MS Mincho" charset="0"/>
                                        <a:cs typeface="Cambria Math" panose="02040503050406030204" pitchFamily="18" charset="0"/>
                                      </a:rPr>
                                      <m:t>0,1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MS Mincho" charset="0"/>
                                <a:cs typeface="Cambria Math" panose="02040503050406030204" pitchFamily="18" charset="0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MS Mincho" charset="0"/>
                                        <a:cs typeface="Cambria Math" panose="02040503050406030204" pitchFamily="18" charset="0"/>
                                      </a:rPr>
                                      <m:t>0,1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a:rPr lang="en-US" altLang="zh-CN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𝑛</m:t>
                        </m:r>
                        <m:r>
                          <a:rPr lang="en-US" sz="2000" i="1" dirty="0" err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  <a:sym typeface="+mn-ea"/>
                          </a:rPr>
                          <m:t>∈</m:t>
                        </m:r>
                        <m:r>
                          <a:rPr lang="en-US" sz="2000" i="1" dirty="0" err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  <a:sym typeface="+mn-ea"/>
                          </a:rPr>
                          <m:t>ℕ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Helvetica" charset="0"/>
                    <a:cs typeface="Helvetica" charset="0"/>
                  </a:rPr>
                  <a:t> is one-way if for every probabilistic polynomial-time </a:t>
                </a:r>
                <a:r>
                  <a:rPr lang="en-US" sz="2000" u="sng" dirty="0">
                    <a:solidFill>
                      <a:schemeClr val="tx1"/>
                    </a:solidFill>
                    <a:latin typeface="Helvetica" charset="0"/>
                    <a:cs typeface="Helvetica" charset="0"/>
                  </a:rPr>
                  <a:t>algorithm</a:t>
                </a:r>
                <a:r>
                  <a:rPr lang="en-US" sz="2000" dirty="0">
                    <a:solidFill>
                      <a:schemeClr val="tx1"/>
                    </a:solidFill>
                    <a:latin typeface="Helvetica" charset="0"/>
                    <a:cs typeface="Helvetica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Helvetica" charset="0"/>
                    <a:cs typeface="Helvetica" charset="0"/>
                  </a:rPr>
                  <a:t> and every </a:t>
                </a:r>
                <a14:m>
                  <m:oMath xmlns:m="http://schemas.openxmlformats.org/officeDocument/2006/math">
                    <m:r>
                      <a:rPr lang="en-US" altLang="zh-CN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𝑛</m:t>
                    </m:r>
                    <m:r>
                      <a:rPr lang="en-US" sz="2000" i="1" dirty="0" err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  <a:sym typeface="+mn-ea"/>
                      </a:rPr>
                      <m:t>∈</m:t>
                    </m:r>
                    <m:r>
                      <a:rPr lang="en-US" sz="2000" i="1" dirty="0" err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  <a:sym typeface="+mn-ea"/>
                      </a:rPr>
                      <m:t>ℕ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Helvetica" charset="0"/>
                    <a:cs typeface="Helvetica" charset="0"/>
                  </a:rPr>
                  <a:t>,</a:t>
                </a:r>
              </a:p>
              <a:p>
                <a:endParaRPr lang="en-US" sz="2000" dirty="0">
                  <a:solidFill>
                    <a:schemeClr val="tx1"/>
                  </a:solidFill>
                  <a:latin typeface="Helvetica" charset="0"/>
                  <a:cs typeface="Helvetica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US" sz="2000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𝐏𝐫</m:t>
                              </m:r>
                            </m:e>
                            <m:lim>
                              <m:eqArr>
                                <m:eqArr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sz="20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0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MS Mincho" charset="0"/>
                                      <a:cs typeface="Cambria Math" panose="02040503050406030204" pitchFamily="18" charset="0"/>
                                    </a:rPr>
                                    <m:t>∼</m:t>
                                  </m:r>
                                  <m:sSup>
                                    <m:sSup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{"/>
                                          <m:endChr m:val="}"/>
                                          <m:ctrlP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MS Mincho" charset="0"/>
                                              <a:cs typeface="Cambria Math" panose="02040503050406030204" pitchFamily="18" charset="0"/>
                                            </a:rPr>
                                            <m:t>0,1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eqAr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sz="200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MS Mincho" charset="0"/>
                                  <a:cs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sz="200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sz="200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MS Mincho" charset="0"/>
                                      <a:cs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sz="200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MS Mincho" charset="0"/>
                                      <a:cs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MS Mincho" charset="0"/>
                                      <a:cs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</m:e>
                          </m:d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MS Mincho" charset="0"/>
                              <a:cs typeface="Cambria Math" panose="02040503050406030204" pitchFamily="18" charset="0"/>
                            </a:rPr>
                            <m:t>≤</m:t>
                          </m:r>
                          <m:f>
                            <m:f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MS Mincho" charset="0"/>
                                  <a:cs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MS Mincho" charset="0"/>
                                  <a:cs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MS Mincho" charset="0"/>
                                      <a:cs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MS Mincho" charset="0"/>
                                      <a:cs typeface="Cambria Math" panose="02040503050406030204" pitchFamily="18" charset="0"/>
                                    </a:rPr>
                                    <m:t>(1)</m:t>
                                  </m:r>
                                </m:sup>
                              </m:sSup>
                            </m:den>
                          </m:f>
                        </m:e>
                      </m:func>
                    </m:oMath>
                  </m:oMathPara>
                </a14:m>
                <a:endParaRPr lang="en-US" sz="2000" i="1" dirty="0">
                  <a:solidFill>
                    <a:schemeClr val="tx1"/>
                  </a:solidFill>
                  <a:latin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6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4370" y="2447290"/>
                <a:ext cx="8303260" cy="2123440"/>
              </a:xfrm>
              <a:prstGeom prst="rect">
                <a:avLst/>
              </a:prstGeom>
              <a:blipFill>
                <a:blip r:embed="rId3"/>
                <a:stretch>
                  <a:fillRect l="-733" t="-855" r="-147"/>
                </a:stretch>
              </a:blipFill>
              <a:ln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061720" y="4870450"/>
                <a:ext cx="10068560" cy="553085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Helvetica" charset="0"/>
                    <a:cs typeface="Helvetica" charset="0"/>
                  </a:rPr>
                  <a:t> is </a:t>
                </a:r>
                <a:r>
                  <a:rPr lang="en-US" sz="2000" dirty="0">
                    <a:solidFill>
                      <a:srgbClr val="C00000"/>
                    </a:solidFill>
                    <a:latin typeface="Helvetica" charset="0"/>
                    <a:cs typeface="Helvetica" charset="0"/>
                  </a:rPr>
                  <a:t>infinitely-often (i.o.)</a:t>
                </a:r>
                <a:r>
                  <a:rPr lang="en-US" sz="2000" dirty="0">
                    <a:solidFill>
                      <a:schemeClr val="tx1"/>
                    </a:solidFill>
                    <a:latin typeface="Helvetica" charset="0"/>
                    <a:cs typeface="Helvetica" charset="0"/>
                  </a:rPr>
                  <a:t> one-way if the above holds for </a:t>
                </a:r>
                <a:r>
                  <a:rPr lang="en-US" sz="2000" dirty="0">
                    <a:solidFill>
                      <a:srgbClr val="C00000"/>
                    </a:solidFill>
                    <a:latin typeface="Helvetica" charset="0"/>
                    <a:cs typeface="Helvetica" charset="0"/>
                  </a:rPr>
                  <a:t>infinitely many </a:t>
                </a:r>
                <a14:m>
                  <m:oMath xmlns:m="http://schemas.openxmlformats.org/officeDocument/2006/math">
                    <m:r>
                      <a:rPr lang="en-US" altLang="zh-CN" sz="20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𝑛</m:t>
                    </m:r>
                    <m:r>
                      <a:rPr lang="en-US" sz="2000" i="1" dirty="0" err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  <a:sym typeface="+mn-ea"/>
                      </a:rPr>
                      <m:t>∈</m:t>
                    </m:r>
                    <m:r>
                      <a:rPr lang="en-US" sz="2000" i="1" dirty="0" err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  <a:sym typeface="+mn-ea"/>
                      </a:rPr>
                      <m:t>ℕ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Helvetica" charset="0"/>
                    <a:cs typeface="Helvetica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1720" y="4870450"/>
                <a:ext cx="10068560" cy="553085"/>
              </a:xfrm>
              <a:prstGeom prst="rect">
                <a:avLst/>
              </a:prstGeom>
              <a:blipFill rotWithShape="1">
                <a:blip r:embed="rId4"/>
                <a:stretch>
                  <a:fillRect l="-50" t="-918" r="-44" b="-804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思考の吹き出し: 雲形 2">
            <a:extLst>
              <a:ext uri="{FF2B5EF4-FFF2-40B4-BE49-F238E27FC236}">
                <a16:creationId xmlns:a16="http://schemas.microsoft.com/office/drawing/2014/main" id="{63FE5391-253C-E252-FC8E-FCED1EBE41FA}"/>
              </a:ext>
            </a:extLst>
          </p:cNvPr>
          <p:cNvSpPr/>
          <p:nvPr/>
        </p:nvSpPr>
        <p:spPr>
          <a:xfrm>
            <a:off x="7363839" y="1449340"/>
            <a:ext cx="3501957" cy="608337"/>
          </a:xfrm>
          <a:prstGeom prst="cloudCallout">
            <a:avLst>
              <a:gd name="adj1" fmla="val -33869"/>
              <a:gd name="adj2" fmla="val 172196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Uniform adversary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1715779"/>
            <a:ext cx="10831288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GB" sz="2200" dirty="0">
                <a:solidFill>
                  <a:schemeClr val="tx1"/>
                </a:solidFill>
                <a:latin typeface="Helvetica" charset="0"/>
                <a:cs typeface="Helvetica" charset="0"/>
              </a:rPr>
              <a:t>One-way functions are both sufficient and necessary for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133903" y="2359573"/>
            <a:ext cx="9924194" cy="1731732"/>
            <a:chOff x="1849" y="6004"/>
            <a:chExt cx="15629" cy="2727"/>
          </a:xfrm>
        </p:grpSpPr>
        <p:sp>
          <p:nvSpPr>
            <p:cNvPr id="7" name="TextBox 6"/>
            <p:cNvSpPr txBox="1"/>
            <p:nvPr/>
          </p:nvSpPr>
          <p:spPr>
            <a:xfrm>
              <a:off x="1849" y="6010"/>
              <a:ext cx="8915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  <a:latin typeface="Helvetica" charset="0"/>
                  <a:cs typeface="Helvetica" charset="0"/>
                </a:rPr>
                <a:t>Private-key encryption</a:t>
              </a:r>
              <a:r>
                <a:rPr lang="en-US" dirty="0">
                  <a:latin typeface="Helvetica" charset="0"/>
                  <a:cs typeface="Helvetica" charset="0"/>
                </a:rPr>
                <a:t> [GM84]</a:t>
              </a:r>
              <a:endParaRPr lang="en-GB" dirty="0">
                <a:latin typeface="Helvetica" charset="0"/>
                <a:cs typeface="Helvetica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849" y="6724"/>
              <a:ext cx="8915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  <a:latin typeface="Helvetica" charset="0"/>
                  <a:cs typeface="Helvetica" charset="0"/>
                  <a:sym typeface="+mn-ea"/>
                </a:rPr>
                <a:t>Zero-knowledge proofs</a:t>
              </a:r>
              <a:r>
                <a:rPr lang="en-US" dirty="0">
                  <a:solidFill>
                    <a:schemeClr val="accent1"/>
                  </a:solidFill>
                  <a:latin typeface="Helvetica" charset="0"/>
                  <a:cs typeface="Helvetica" charset="0"/>
                  <a:sym typeface="+mn-ea"/>
                </a:rPr>
                <a:t> </a:t>
              </a:r>
              <a:r>
                <a:rPr lang="en-US" dirty="0">
                  <a:latin typeface="Helvetica" charset="0"/>
                  <a:cs typeface="Helvetica" charset="0"/>
                  <a:sym typeface="+mn-ea"/>
                </a:rPr>
                <a:t>[GMW89]</a:t>
              </a:r>
              <a:endParaRPr lang="en-GB" dirty="0">
                <a:latin typeface="Helvetica" charset="0"/>
                <a:cs typeface="Helvetica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849" y="7438"/>
              <a:ext cx="8915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  <a:latin typeface="Helvetica" charset="0"/>
                  <a:cs typeface="Helvetica" charset="0"/>
                </a:rPr>
                <a:t>Authentication schemes </a:t>
              </a:r>
              <a:r>
                <a:rPr lang="en-US" dirty="0">
                  <a:latin typeface="Helvetica" charset="0"/>
                  <a:cs typeface="Helvetica" charset="0"/>
                  <a:sym typeface="+mn-ea"/>
                </a:rPr>
                <a:t>[FS90]</a:t>
              </a:r>
              <a:r>
                <a:rPr lang="en-US" dirty="0">
                  <a:solidFill>
                    <a:schemeClr val="accent1"/>
                  </a:solidFill>
                  <a:latin typeface="Helvetica" charset="0"/>
                  <a:cs typeface="Helvetica" charset="0"/>
                </a:rPr>
                <a:t> </a:t>
              </a:r>
              <a:endParaRPr lang="en-GB" dirty="0">
                <a:latin typeface="Helvetica" charset="0"/>
                <a:cs typeface="Helvetica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849" y="8151"/>
              <a:ext cx="6780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7030A0"/>
                  </a:solidFill>
                  <a:latin typeface="Helvetica" charset="0"/>
                  <a:cs typeface="Helvetica" charset="0"/>
                </a:rPr>
                <a:t>Pseudorandom generators </a:t>
              </a:r>
              <a:r>
                <a:rPr lang="en-US" dirty="0">
                  <a:latin typeface="Helvetica" charset="0"/>
                  <a:cs typeface="Helvetica" charset="0"/>
                </a:rPr>
                <a:t>[HILL99]...</a:t>
              </a:r>
              <a:endParaRPr lang="en-GB" dirty="0">
                <a:latin typeface="Helvetica" charset="0"/>
                <a:cs typeface="Helvetica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0995" y="6004"/>
              <a:ext cx="6483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Helvetica" charset="0"/>
                  <a:cs typeface="Helvetica" charset="0"/>
                  <a:sym typeface="+mn-ea"/>
                </a:rPr>
                <a:t>Pseudorandom functions [GGM84]</a:t>
              </a:r>
              <a:endParaRPr lang="en-GB" dirty="0">
                <a:latin typeface="Helvetica" charset="0"/>
                <a:cs typeface="Helvetica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0995" y="6720"/>
              <a:ext cx="6483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7030A0"/>
                  </a:solidFill>
                  <a:latin typeface="Helvetica" charset="0"/>
                  <a:cs typeface="Helvetica" charset="0"/>
                  <a:sym typeface="+mn-ea"/>
                </a:rPr>
                <a:t>Digital signitures </a:t>
              </a:r>
              <a:r>
                <a:rPr lang="en-US" dirty="0">
                  <a:latin typeface="Helvetica" charset="0"/>
                  <a:cs typeface="Helvetica" charset="0"/>
                  <a:sym typeface="+mn-ea"/>
                </a:rPr>
                <a:t>[Rompel90]</a:t>
              </a:r>
              <a:endParaRPr lang="en-GB" dirty="0">
                <a:latin typeface="Helvetica" charset="0"/>
                <a:cs typeface="Helvetica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0995" y="7438"/>
              <a:ext cx="6483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6"/>
                  </a:solidFill>
                  <a:latin typeface="Helvetica" charset="0"/>
                  <a:cs typeface="Helvetica" charset="0"/>
                  <a:sym typeface="+mn-ea"/>
                </a:rPr>
                <a:t>Commitment schemes</a:t>
              </a:r>
              <a:r>
                <a:rPr lang="en-US" dirty="0">
                  <a:solidFill>
                    <a:srgbClr val="7030A0"/>
                  </a:solidFill>
                  <a:latin typeface="Helvetica" charset="0"/>
                  <a:cs typeface="Helvetica" charset="0"/>
                  <a:sym typeface="+mn-ea"/>
                </a:rPr>
                <a:t> </a:t>
              </a:r>
              <a:r>
                <a:rPr lang="en-US" dirty="0">
                  <a:latin typeface="Helvetica" charset="0"/>
                  <a:cs typeface="Helvetica" charset="0"/>
                  <a:sym typeface="+mn-ea"/>
                </a:rPr>
                <a:t>[Naor90]</a:t>
              </a:r>
              <a:endParaRPr lang="en-GB" dirty="0">
                <a:latin typeface="Helvetica" charset="0"/>
                <a:cs typeface="Helvetica" charset="0"/>
              </a:endParaRPr>
            </a:p>
          </p:txBody>
        </p:sp>
      </p:grpSp>
      <p:sp>
        <p:nvSpPr>
          <p:cNvPr id="6" name="TextBox 3"/>
          <p:cNvSpPr txBox="1"/>
          <p:nvPr/>
        </p:nvSpPr>
        <p:spPr>
          <a:xfrm>
            <a:off x="979805" y="4763144"/>
            <a:ext cx="10831288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GB" sz="2200" dirty="0">
                <a:solidFill>
                  <a:schemeClr val="tx1"/>
                </a:solidFill>
                <a:latin typeface="Helvetica" charset="0"/>
                <a:cs typeface="Helvetica" charset="0"/>
              </a:rPr>
              <a:t>Whether one-way functions exist is the most important question in cryptography.</a:t>
            </a:r>
          </a:p>
        </p:txBody>
      </p:sp>
      <p:sp>
        <p:nvSpPr>
          <p:cNvPr id="5" name="Rectangle 8"/>
          <p:cNvSpPr/>
          <p:nvPr/>
        </p:nvSpPr>
        <p:spPr>
          <a:xfrm>
            <a:off x="713641" y="406875"/>
            <a:ext cx="10851941" cy="44513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GB" sz="2300" dirty="0">
                <a:latin typeface="Helvetica" charset="0"/>
                <a:cs typeface="Helvetica" charset="0"/>
                <a:sym typeface="+mn-ea"/>
              </a:rPr>
              <a:t>One-Way Functions</a:t>
            </a:r>
            <a:endParaRPr lang="en-US" altLang="en-GB" sz="2300" dirty="0">
              <a:latin typeface="Helvetica" charset="0"/>
              <a:cs typeface="Helvetica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199" y="1626320"/>
            <a:ext cx="10515601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accent2"/>
                </a:solidFill>
                <a:latin typeface="Helvetica" charset="0"/>
                <a:cs typeface="Helvetica" charset="0"/>
              </a:rPr>
              <a:t>Complexity Theory &amp; Cryptogrphy</a:t>
            </a:r>
            <a:r>
              <a:rPr lang="en-US" sz="2200" b="1" dirty="0">
                <a:latin typeface="Helvetica" charset="0"/>
                <a:cs typeface="Helvetica" charset="0"/>
              </a:rPr>
              <a:t> </a:t>
            </a:r>
            <a:r>
              <a:rPr lang="en-US" sz="2200" dirty="0">
                <a:latin typeface="Helvetica" charset="0"/>
                <a:cs typeface="Helvetica" charset="0"/>
              </a:rPr>
              <a:t>versus </a:t>
            </a:r>
            <a:r>
              <a:rPr lang="en-US" sz="2200" b="1" dirty="0">
                <a:solidFill>
                  <a:schemeClr val="accent6"/>
                </a:solidFill>
                <a:latin typeface="Helvetica" charset="0"/>
                <a:cs typeface="Helvetica" charset="0"/>
              </a:rPr>
              <a:t>Kolmogorov Complexity Theory</a:t>
            </a:r>
            <a:endParaRPr lang="en-GB" sz="2200" b="1" dirty="0">
              <a:solidFill>
                <a:schemeClr val="accent6"/>
              </a:solidFill>
              <a:latin typeface="Helvetica" charset="0"/>
              <a:cs typeface="Helvetica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595438" y="2482215"/>
            <a:ext cx="9001125" cy="2502535"/>
            <a:chOff x="2381" y="3909"/>
            <a:chExt cx="14175" cy="3941"/>
          </a:xfrm>
        </p:grpSpPr>
        <p:grpSp>
          <p:nvGrpSpPr>
            <p:cNvPr id="15" name="Group 14"/>
            <p:cNvGrpSpPr/>
            <p:nvPr/>
          </p:nvGrpSpPr>
          <p:grpSpPr>
            <a:xfrm>
              <a:off x="2381" y="3909"/>
              <a:ext cx="5381" cy="3941"/>
              <a:chOff x="964823" y="2494307"/>
              <a:chExt cx="3936140" cy="2832847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964823" y="2494307"/>
                <a:ext cx="3845859" cy="2832847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762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1055104" y="2924878"/>
                <a:ext cx="3845859" cy="164033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sz="2300" b="1" dirty="0">
                    <a:latin typeface="Helvetica" charset="0"/>
                    <a:cs typeface="Helvetica" charset="0"/>
                  </a:rPr>
                  <a:t>NP</a:t>
                </a:r>
                <a:r>
                  <a:rPr lang="en-US" sz="2300" dirty="0">
                    <a:latin typeface="Helvetica" charset="0"/>
                    <a:cs typeface="Helvetica" charset="0"/>
                  </a:rPr>
                  <a:t> vs </a:t>
                </a:r>
                <a:r>
                  <a:rPr lang="en-US" sz="2300" b="1" dirty="0">
                    <a:latin typeface="Helvetica" charset="0"/>
                    <a:cs typeface="Helvetica" charset="0"/>
                  </a:rPr>
                  <a:t>BPP</a:t>
                </a: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endParaRPr lang="en-US" sz="2300" b="1" dirty="0">
                  <a:latin typeface="Helvetica" charset="0"/>
                  <a:cs typeface="Helvetica" charset="0"/>
                </a:endParaRP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sz="2300" b="1" dirty="0" err="1">
                    <a:latin typeface="Helvetica" charset="0"/>
                    <a:cs typeface="Helvetica" charset="0"/>
                    <a:sym typeface="+mn-ea"/>
                  </a:rPr>
                  <a:t>DistNP</a:t>
                </a:r>
                <a:r>
                  <a:rPr lang="en-US" sz="2300" dirty="0">
                    <a:latin typeface="Helvetica" charset="0"/>
                    <a:cs typeface="Helvetica" charset="0"/>
                    <a:sym typeface="+mn-ea"/>
                  </a:rPr>
                  <a:t> vs </a:t>
                </a:r>
                <a:r>
                  <a:rPr lang="en-US" sz="2300" b="1" dirty="0">
                    <a:solidFill>
                      <a:schemeClr val="tx1"/>
                    </a:solidFill>
                    <a:latin typeface="Helvetica" charset="0"/>
                    <a:cs typeface="Helvetica" charset="0"/>
                    <a:sym typeface="+mn-ea"/>
                  </a:rPr>
                  <a:t>AvgBP</a:t>
                </a:r>
                <a:r>
                  <a:rPr lang="en-US" sz="2300" b="1" dirty="0" err="1">
                    <a:solidFill>
                      <a:schemeClr val="tx1"/>
                    </a:solidFill>
                    <a:latin typeface="Helvetica" charset="0"/>
                    <a:cs typeface="Helvetica" charset="0"/>
                    <a:sym typeface="+mn-ea"/>
                  </a:rPr>
                  <a:t>P</a:t>
                </a:r>
                <a:endParaRPr lang="en-US" sz="2300" b="1" dirty="0" err="1">
                  <a:latin typeface="Helvetica" charset="0"/>
                  <a:cs typeface="Helvetica" charset="0"/>
                  <a:sym typeface="+mn-ea"/>
                </a:endParaRP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endParaRPr lang="en-US" sz="2300" b="1" dirty="0" err="1">
                  <a:latin typeface="Helvetica" charset="0"/>
                  <a:cs typeface="Helvetica" charset="0"/>
                  <a:sym typeface="+mn-ea"/>
                </a:endParaRP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sz="2300" dirty="0">
                    <a:latin typeface="Helvetica" charset="0"/>
                    <a:cs typeface="Helvetica" charset="0"/>
                    <a:sym typeface="+mn-ea"/>
                  </a:rPr>
                  <a:t>Existence of </a:t>
                </a:r>
                <a:r>
                  <a:rPr lang="en-US" sz="2300" b="1" dirty="0">
                    <a:latin typeface="Helvetica" charset="0"/>
                    <a:cs typeface="Helvetica" charset="0"/>
                    <a:sym typeface="+mn-ea"/>
                  </a:rPr>
                  <a:t>OWFs</a:t>
                </a:r>
                <a:endParaRPr lang="en-GB" sz="2300" b="1" dirty="0">
                  <a:latin typeface="Helvetica" charset="0"/>
                  <a:cs typeface="Helvetica" charset="0"/>
                </a:endParaRPr>
              </a:p>
            </p:txBody>
          </p:sp>
        </p:grpSp>
        <p:sp>
          <p:nvSpPr>
            <p:cNvPr id="10" name="Arrow: Left-Right 9"/>
            <p:cNvSpPr/>
            <p:nvPr/>
          </p:nvSpPr>
          <p:spPr>
            <a:xfrm>
              <a:off x="8370" y="5421"/>
              <a:ext cx="2320" cy="917"/>
            </a:xfrm>
            <a:prstGeom prst="leftRightArrow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11298" y="3909"/>
              <a:ext cx="5258" cy="3941"/>
              <a:chOff x="6797485" y="2494307"/>
              <a:chExt cx="3845859" cy="2832847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6797485" y="2494307"/>
                <a:ext cx="3845859" cy="2832847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762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6887469" y="3208401"/>
                <a:ext cx="3665445" cy="13053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300" dirty="0">
                    <a:latin typeface="Helvetica" charset="0"/>
                    <a:cs typeface="Helvetica" charset="0"/>
                  </a:rPr>
                  <a:t>Theory of </a:t>
                </a:r>
              </a:p>
              <a:p>
                <a:pPr algn="ctr"/>
                <a:r>
                  <a:rPr lang="en-US" sz="2300" dirty="0">
                    <a:latin typeface="Helvetica" charset="0"/>
                    <a:cs typeface="Helvetica" charset="0"/>
                  </a:rPr>
                  <a:t>Kolmogorov Complexity</a:t>
                </a:r>
                <a:endParaRPr lang="en-GB" sz="2300" dirty="0">
                  <a:latin typeface="Helvetica" charset="0"/>
                  <a:cs typeface="Helvetica" charset="0"/>
                </a:endParaRPr>
              </a:p>
            </p:txBody>
          </p:sp>
        </p:grpSp>
      </p:grpSp>
      <p:sp>
        <p:nvSpPr>
          <p:cNvPr id="13" name="TextBox 12"/>
          <p:cNvSpPr txBox="1"/>
          <p:nvPr/>
        </p:nvSpPr>
        <p:spPr>
          <a:xfrm>
            <a:off x="1423670" y="5410200"/>
            <a:ext cx="97059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Helvetica" charset="0"/>
                <a:cs typeface="Helvetica" charset="0"/>
              </a:rPr>
              <a:t>Why?</a:t>
            </a:r>
            <a:r>
              <a:rPr lang="en-US" sz="2000" b="1" dirty="0">
                <a:latin typeface="Helvetica" charset="0"/>
                <a:cs typeface="Helvetica" charset="0"/>
              </a:rPr>
              <a:t> </a:t>
            </a:r>
            <a:r>
              <a:rPr lang="en-US" sz="2000" dirty="0">
                <a:latin typeface="Helvetica" charset="0"/>
                <a:cs typeface="Helvetica" charset="0"/>
              </a:rPr>
              <a:t>Import methods and perspectives from Kolmogorov complexity in order to  investigate the main open problems from complexity theory and cryptography, etc.</a:t>
            </a:r>
            <a:endParaRPr lang="en-GB" sz="2000" dirty="0">
              <a:latin typeface="Helvetica" charset="0"/>
              <a:cs typeface="Helvetica" charset="0"/>
            </a:endParaRPr>
          </a:p>
        </p:txBody>
      </p:sp>
      <p:sp>
        <p:nvSpPr>
          <p:cNvPr id="5" name="Rectangle 8"/>
          <p:cNvSpPr/>
          <p:nvPr/>
        </p:nvSpPr>
        <p:spPr>
          <a:xfrm>
            <a:off x="713642" y="406875"/>
            <a:ext cx="10764716" cy="44513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GB" sz="2300" dirty="0">
                <a:latin typeface="Helvetica" charset="0"/>
                <a:cs typeface="Helvetica" charset="0"/>
              </a:rPr>
              <a:t>Meta-Complexity</a:t>
            </a:r>
          </a:p>
        </p:txBody>
      </p:sp>
      <p:sp>
        <p:nvSpPr>
          <p:cNvPr id="2" name="吹き出し: 円形 1">
            <a:extLst>
              <a:ext uri="{FF2B5EF4-FFF2-40B4-BE49-F238E27FC236}">
                <a16:creationId xmlns:a16="http://schemas.microsoft.com/office/drawing/2014/main" id="{6DF5822F-9807-3042-D4A9-2C016AA4D3D6}"/>
              </a:ext>
            </a:extLst>
          </p:cNvPr>
          <p:cNvSpPr/>
          <p:nvPr/>
        </p:nvSpPr>
        <p:spPr>
          <a:xfrm>
            <a:off x="7160341" y="852010"/>
            <a:ext cx="3969304" cy="575065"/>
          </a:xfrm>
          <a:prstGeom prst="wedgeEllipseCallout">
            <a:avLst>
              <a:gd name="adj1" fmla="val -52119"/>
              <a:gd name="adj2" fmla="val -46682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“Complexity of Complexity”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566228" y="1330960"/>
            <a:ext cx="9059545" cy="1043940"/>
            <a:chOff x="4228" y="3437"/>
            <a:chExt cx="14267" cy="164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9"/>
                <p:cNvSpPr txBox="1"/>
                <p:nvPr/>
              </p:nvSpPr>
              <p:spPr>
                <a:xfrm>
                  <a:off x="4228" y="4451"/>
                  <a:ext cx="4867" cy="63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1001101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…0111010111</m:t>
                        </m:r>
                      </m:oMath>
                    </m:oMathPara>
                  </a14:m>
                  <a:endParaRPr lang="en-GB" sz="2000" dirty="0"/>
                </a:p>
              </p:txBody>
            </p:sp>
          </mc:Choice>
          <mc:Fallback xmlns="">
            <p:sp>
              <p:nvSpPr>
                <p:cNvPr id="8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28" y="4451"/>
                  <a:ext cx="4867" cy="630"/>
                </a:xfrm>
                <a:prstGeom prst="rect">
                  <a:avLst/>
                </a:prstGeom>
                <a:blipFill rotWithShape="1">
                  <a:blip r:embed="rId3"/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6"/>
                <p:cNvSpPr txBox="1"/>
                <p:nvPr/>
              </p:nvSpPr>
              <p:spPr>
                <a:xfrm>
                  <a:off x="14647" y="4451"/>
                  <a:ext cx="3271" cy="63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010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01110</m:t>
                        </m:r>
                      </m:oMath>
                    </m:oMathPara>
                  </a14:m>
                  <a:endParaRPr lang="en-GB" sz="2000" dirty="0"/>
                </a:p>
              </p:txBody>
            </p:sp>
          </mc:Choice>
          <mc:Fallback xmlns="">
            <p:sp>
              <p:nvSpPr>
                <p:cNvPr id="11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647" y="4451"/>
                  <a:ext cx="3271" cy="630"/>
                </a:xfrm>
                <a:prstGeom prst="rect">
                  <a:avLst/>
                </a:prstGeom>
                <a:blipFill rotWithShape="1">
                  <a:blip r:embed="rId4"/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" name="Straight Arrow Connector 11"/>
            <p:cNvCxnSpPr>
              <a:stCxn id="14" idx="3"/>
              <a:endCxn id="11" idx="1"/>
            </p:cNvCxnSpPr>
            <p:nvPr/>
          </p:nvCxnSpPr>
          <p:spPr>
            <a:xfrm flipV="1">
              <a:off x="12557" y="4766"/>
              <a:ext cx="2090" cy="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5417" y="3437"/>
                  <a:ext cx="1885" cy="65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2100" dirty="0">
                      <a:latin typeface="Helvetica" charset="0"/>
                      <a:cs typeface="Helvetica" charset="0"/>
                    </a:rPr>
                    <a:t>string </a:t>
                  </a:r>
                  <a14:m>
                    <m:oMath xmlns:m="http://schemas.openxmlformats.org/officeDocument/2006/math">
                      <m:r>
                        <a:rPr lang="en-CA" sz="2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𝑥</m:t>
                      </m:r>
                    </m:oMath>
                  </a14:m>
                  <a:endParaRPr lang="en-GB" sz="2100" dirty="0">
                    <a:latin typeface="Helvetica" charset="0"/>
                    <a:cs typeface="Helvetica" charset="0"/>
                  </a:endParaRPr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7" y="3437"/>
                  <a:ext cx="1885" cy="652"/>
                </a:xfrm>
                <a:prstGeom prst="rect">
                  <a:avLst/>
                </a:prstGeom>
                <a:blipFill rotWithShape="1">
                  <a:blip r:embed="rId5"/>
                </a:blipFill>
              </p:spPr>
              <p:txBody>
                <a:bodyPr/>
                <a:lstStyle/>
                <a:p>
                  <a:r>
                    <a:rPr lang="en-US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/>
                <p:cNvSpPr txBox="1"/>
                <p:nvPr/>
              </p:nvSpPr>
              <p:spPr>
                <a:xfrm>
                  <a:off x="14070" y="3471"/>
                  <a:ext cx="4425" cy="6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2100" b="0" i="0" dirty="0" smtClean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shortest</m:t>
                        </m:r>
                        <m:r>
                          <m:rPr>
                            <m:nor/>
                          </m:rPr>
                          <a:rPr lang="en-US" sz="2100" b="0" i="0" dirty="0" smtClean="0"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100" dirty="0" smtClean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encoding</m:t>
                        </m:r>
                        <m:r>
                          <m:rPr>
                            <m:nor/>
                          </m:rPr>
                          <a:rPr lang="en-US" sz="2100" dirty="0" smtClean="0"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10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of</m:t>
                        </m:r>
                        <m:r>
                          <a:rPr lang="en-US" sz="21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 </m:t>
                        </m:r>
                        <m:r>
                          <a:rPr lang="en-CA" sz="21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sz="2100" dirty="0">
                    <a:latin typeface="Helvetica" charset="0"/>
                    <a:cs typeface="Helvetica" charset="0"/>
                  </a:endParaRPr>
                </a:p>
              </p:txBody>
            </p:sp>
          </mc:Choice>
          <mc:Fallback xmlns="">
            <p:sp>
              <p:nvSpPr>
                <p:cNvPr id="2" name="TextBox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70" y="3471"/>
                  <a:ext cx="4425" cy="652"/>
                </a:xfrm>
                <a:prstGeom prst="rect">
                  <a:avLst/>
                </a:prstGeom>
                <a:blipFill rotWithShape="1">
                  <a:blip r:embed="rId6"/>
                </a:blipFill>
              </p:spPr>
              <p:txBody>
                <a:bodyPr/>
                <a:lstStyle/>
                <a:p>
                  <a:r>
                    <a:rPr lang="en-US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4" name="Content Placeholder 13" descr="pngwing.com"/>
          <p:cNvPicPr>
            <a:picLocks noGrp="1" noChangeAspect="1"/>
          </p:cNvPicPr>
          <p:nvPr>
            <p:ph sz="half" idx="1"/>
          </p:nvPr>
        </p:nvPicPr>
        <p:blipFill>
          <a:blip r:embed="rId7"/>
          <a:stretch>
            <a:fillRect/>
          </a:stretch>
        </p:blipFill>
        <p:spPr>
          <a:xfrm>
            <a:off x="5724845" y="1610813"/>
            <a:ext cx="1130300" cy="1130300"/>
          </a:xfrm>
          <a:prstGeom prst="rect">
            <a:avLst/>
          </a:prstGeom>
        </p:spPr>
      </p:pic>
      <p:cxnSp>
        <p:nvCxnSpPr>
          <p:cNvPr id="23" name="Straight Connector 22"/>
          <p:cNvCxnSpPr>
            <a:stCxn id="8" idx="3"/>
          </p:cNvCxnSpPr>
          <p:nvPr/>
        </p:nvCxnSpPr>
        <p:spPr>
          <a:xfrm>
            <a:off x="4657090" y="2174875"/>
            <a:ext cx="93272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713642" y="406875"/>
            <a:ext cx="10764716" cy="44513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GB" sz="2300" dirty="0">
                <a:latin typeface="Helvetica" charset="0"/>
                <a:cs typeface="Helvetica" charset="0"/>
              </a:rPr>
              <a:t>Kolmogorov Complexity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566545" y="2933700"/>
            <a:ext cx="7362825" cy="1331595"/>
            <a:chOff x="2178" y="7426"/>
            <a:chExt cx="11595" cy="209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7"/>
                <p:cNvSpPr txBox="1"/>
                <p:nvPr/>
              </p:nvSpPr>
              <p:spPr>
                <a:xfrm>
                  <a:off x="4849" y="8410"/>
                  <a:ext cx="8924" cy="1113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dirty="0" smtClean="0">
                          <a:latin typeface="Cambria Math" panose="02040503050406030204" pitchFamily="18" charset="0"/>
                          <a:cs typeface="Cambria Math" panose="02040503050406030204" pitchFamily="18" charset="0"/>
                          <a:sym typeface="+mn-ea"/>
                        </a:rPr>
                        <m:t>K</m:t>
                      </m:r>
                      <m:d>
                        <m:dPr>
                          <m:ctrlPr>
                            <a:rPr lang="en-US" sz="2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CA" sz="2000" i="1" dirty="0"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en-US" altLang="en-GB" sz="2000" dirty="0">
                      <a:latin typeface="Helvetica" charset="0"/>
                      <a:cs typeface="Helvetica" charset="0"/>
                    </a:rPr>
                    <a:t> “minimum length of a program </a:t>
                  </a:r>
                  <a14:m>
                    <m:oMath xmlns:m="http://schemas.openxmlformats.org/officeDocument/2006/math">
                      <m:r>
                        <a:rPr lang="en-US" altLang="en-GB" sz="2000" i="1" dirty="0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𝑀</m:t>
                      </m:r>
                      <m:r>
                        <a:rPr lang="en-US" altLang="en-GB" sz="2000" i="1" dirty="0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altLang="en-GB" sz="2000" i="1" dirty="0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en-GB" sz="2000" i="1" dirty="0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{0,1}</m:t>
                          </m:r>
                        </m:e>
                        <m:sup>
                          <m:r>
                            <a:rPr lang="en-US" altLang="en-GB" sz="2000" i="1" dirty="0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a14:m>
                  <a:r>
                    <a:rPr lang="en-US" altLang="en-GB" sz="2000" dirty="0">
                      <a:latin typeface="Helvetica" charset="0"/>
                      <a:cs typeface="Helvetica" charset="0"/>
                    </a:rPr>
                    <a:t> such that </a:t>
                  </a:r>
                  <a14:m>
                    <m:oMath xmlns:m="http://schemas.openxmlformats.org/officeDocument/2006/math">
                      <m:r>
                        <a:rPr lang="en-US" altLang="en-GB" sz="2000" i="1" dirty="0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𝑀</m:t>
                      </m:r>
                    </m:oMath>
                  </a14:m>
                  <a:r>
                    <a:rPr lang="en-US" altLang="en-GB" sz="2000" dirty="0">
                      <a:latin typeface="Helvetica" charset="0"/>
                      <a:cs typeface="Helvetica" charset="0"/>
                    </a:rPr>
                    <a:t> outputs </a:t>
                  </a:r>
                  <a14:m>
                    <m:oMath xmlns:m="http://schemas.openxmlformats.org/officeDocument/2006/math">
                      <m:r>
                        <a:rPr lang="en-CA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𝑥</m:t>
                      </m:r>
                    </m:oMath>
                  </a14:m>
                  <a:r>
                    <a:rPr lang="en-US" altLang="en-CA" sz="2000">
                      <a:solidFill>
                        <a:schemeClr val="tx1"/>
                      </a:solidFill>
                      <a:latin typeface="Cambria Math" panose="02040503050406030204" pitchFamily="18" charset="0"/>
                      <a:cs typeface="Cambria Math" panose="02040503050406030204" pitchFamily="18" charset="0"/>
                    </a:rPr>
                    <a:t>”</a:t>
                  </a:r>
                  <a:endParaRPr lang="en-US" altLang="en-CA" sz="2000" dirty="0">
                    <a:solidFill>
                      <a:schemeClr val="tx1"/>
                    </a:solidFill>
                    <a:latin typeface="Cambria Math" panose="02040503050406030204" pitchFamily="18" charset="0"/>
                    <a:cs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6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49" y="8410"/>
                  <a:ext cx="8924" cy="1113"/>
                </a:xfrm>
                <a:prstGeom prst="rect">
                  <a:avLst/>
                </a:prstGeom>
                <a:blipFill rotWithShape="1">
                  <a:blip r:embed="rId8"/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TextBox 39"/>
            <p:cNvSpPr txBox="1"/>
            <p:nvPr/>
          </p:nvSpPr>
          <p:spPr>
            <a:xfrm>
              <a:off x="2178" y="7426"/>
              <a:ext cx="10300" cy="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00" b="1" u="sng" dirty="0">
                  <a:latin typeface="Helvetica" charset="0"/>
                  <a:cs typeface="Helvetica" charset="0"/>
                  <a:sym typeface="+mn-ea"/>
                </a:rPr>
                <a:t>Definition</a:t>
              </a:r>
              <a:r>
                <a:rPr lang="en-US" sz="2100" dirty="0">
                  <a:latin typeface="Helvetica" charset="0"/>
                  <a:cs typeface="Helvetica" charset="0"/>
                  <a:sym typeface="+mn-ea"/>
                </a:rPr>
                <a:t> (</a:t>
              </a:r>
              <a:r>
                <a:rPr lang="en-US" sz="2100" dirty="0">
                  <a:latin typeface="Helvetica" charset="0"/>
                  <a:cs typeface="Helvetica" charset="0"/>
                </a:rPr>
                <a:t>Kolmogorov Complexity):</a:t>
              </a:r>
              <a:endParaRPr lang="en-GB" sz="2100" dirty="0">
                <a:latin typeface="Helvetica" charset="0"/>
                <a:cs typeface="Helvetica" charset="0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566228" y="1330960"/>
            <a:ext cx="9059545" cy="1043940"/>
            <a:chOff x="4228" y="3437"/>
            <a:chExt cx="14267" cy="164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9"/>
                <p:cNvSpPr txBox="1"/>
                <p:nvPr/>
              </p:nvSpPr>
              <p:spPr>
                <a:xfrm>
                  <a:off x="4228" y="4451"/>
                  <a:ext cx="4867" cy="63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1001101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…0111010111</m:t>
                        </m:r>
                      </m:oMath>
                    </m:oMathPara>
                  </a14:m>
                  <a:endParaRPr lang="en-GB" sz="2000" dirty="0"/>
                </a:p>
              </p:txBody>
            </p:sp>
          </mc:Choice>
          <mc:Fallback xmlns="">
            <p:sp>
              <p:nvSpPr>
                <p:cNvPr id="8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28" y="4451"/>
                  <a:ext cx="4867" cy="630"/>
                </a:xfrm>
                <a:prstGeom prst="rect">
                  <a:avLst/>
                </a:prstGeom>
                <a:blipFill rotWithShape="1">
                  <a:blip r:embed="rId3"/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6"/>
                <p:cNvSpPr txBox="1"/>
                <p:nvPr/>
              </p:nvSpPr>
              <p:spPr>
                <a:xfrm>
                  <a:off x="14647" y="4451"/>
                  <a:ext cx="3271" cy="63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010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01110</m:t>
                        </m:r>
                      </m:oMath>
                    </m:oMathPara>
                  </a14:m>
                  <a:endParaRPr lang="en-GB" sz="2000" dirty="0"/>
                </a:p>
              </p:txBody>
            </p:sp>
          </mc:Choice>
          <mc:Fallback xmlns="">
            <p:sp>
              <p:nvSpPr>
                <p:cNvPr id="11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647" y="4451"/>
                  <a:ext cx="3271" cy="630"/>
                </a:xfrm>
                <a:prstGeom prst="rect">
                  <a:avLst/>
                </a:prstGeom>
                <a:blipFill rotWithShape="1">
                  <a:blip r:embed="rId4"/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" name="Straight Arrow Connector 11"/>
            <p:cNvCxnSpPr>
              <a:stCxn id="14" idx="3"/>
              <a:endCxn id="11" idx="1"/>
            </p:cNvCxnSpPr>
            <p:nvPr/>
          </p:nvCxnSpPr>
          <p:spPr>
            <a:xfrm flipV="1">
              <a:off x="12557" y="4766"/>
              <a:ext cx="2090" cy="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5417" y="3437"/>
                  <a:ext cx="1885" cy="65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2100" dirty="0">
                      <a:latin typeface="Helvetica" charset="0"/>
                      <a:cs typeface="Helvetica" charset="0"/>
                    </a:rPr>
                    <a:t>string </a:t>
                  </a:r>
                  <a14:m>
                    <m:oMath xmlns:m="http://schemas.openxmlformats.org/officeDocument/2006/math">
                      <m:r>
                        <a:rPr lang="en-CA" sz="2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𝑥</m:t>
                      </m:r>
                    </m:oMath>
                  </a14:m>
                  <a:endParaRPr lang="en-GB" sz="2100" dirty="0">
                    <a:latin typeface="Helvetica" charset="0"/>
                    <a:cs typeface="Helvetica" charset="0"/>
                  </a:endParaRPr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7" y="3437"/>
                  <a:ext cx="1885" cy="652"/>
                </a:xfrm>
                <a:prstGeom prst="rect">
                  <a:avLst/>
                </a:prstGeom>
                <a:blipFill rotWithShape="1">
                  <a:blip r:embed="rId5"/>
                </a:blipFill>
              </p:spPr>
              <p:txBody>
                <a:bodyPr/>
                <a:lstStyle/>
                <a:p>
                  <a:r>
                    <a:rPr lang="en-US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/>
                <p:cNvSpPr txBox="1"/>
                <p:nvPr/>
              </p:nvSpPr>
              <p:spPr>
                <a:xfrm>
                  <a:off x="14070" y="3471"/>
                  <a:ext cx="4425" cy="6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2100" b="0" i="0" dirty="0" smtClean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shortest</m:t>
                        </m:r>
                        <m:r>
                          <m:rPr>
                            <m:nor/>
                          </m:rPr>
                          <a:rPr lang="en-US" sz="2100" b="0" i="0" dirty="0" smtClean="0"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100" dirty="0" smtClean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encoding</m:t>
                        </m:r>
                        <m:r>
                          <m:rPr>
                            <m:nor/>
                          </m:rPr>
                          <a:rPr lang="en-US" sz="2100" dirty="0" smtClean="0"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10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of</m:t>
                        </m:r>
                        <m:r>
                          <a:rPr lang="en-US" sz="21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 </m:t>
                        </m:r>
                        <m:r>
                          <a:rPr lang="en-CA" sz="21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sz="2100" dirty="0">
                    <a:latin typeface="Helvetica" charset="0"/>
                    <a:cs typeface="Helvetica" charset="0"/>
                  </a:endParaRPr>
                </a:p>
              </p:txBody>
            </p:sp>
          </mc:Choice>
          <mc:Fallback xmlns="">
            <p:sp>
              <p:nvSpPr>
                <p:cNvPr id="2" name="TextBox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70" y="3471"/>
                  <a:ext cx="4425" cy="652"/>
                </a:xfrm>
                <a:prstGeom prst="rect">
                  <a:avLst/>
                </a:prstGeom>
                <a:blipFill rotWithShape="1">
                  <a:blip r:embed="rId6"/>
                </a:blipFill>
              </p:spPr>
              <p:txBody>
                <a:bodyPr/>
                <a:lstStyle/>
                <a:p>
                  <a:r>
                    <a:rPr lang="en-US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4" name="Content Placeholder 13" descr="pngwing.com"/>
          <p:cNvPicPr>
            <a:picLocks noGrp="1" noChangeAspect="1"/>
          </p:cNvPicPr>
          <p:nvPr>
            <p:ph sz="half" idx="1"/>
          </p:nvPr>
        </p:nvPicPr>
        <p:blipFill>
          <a:blip r:embed="rId7"/>
          <a:stretch>
            <a:fillRect/>
          </a:stretch>
        </p:blipFill>
        <p:spPr>
          <a:xfrm>
            <a:off x="5724845" y="1610813"/>
            <a:ext cx="1130300" cy="1130300"/>
          </a:xfrm>
          <a:prstGeom prst="rect">
            <a:avLst/>
          </a:prstGeom>
        </p:spPr>
      </p:pic>
      <p:cxnSp>
        <p:nvCxnSpPr>
          <p:cNvPr id="23" name="Straight Connector 22"/>
          <p:cNvCxnSpPr>
            <a:stCxn id="8" idx="3"/>
          </p:cNvCxnSpPr>
          <p:nvPr/>
        </p:nvCxnSpPr>
        <p:spPr>
          <a:xfrm>
            <a:off x="4657090" y="2174875"/>
            <a:ext cx="93272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713642" y="406875"/>
            <a:ext cx="10764716" cy="44513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GB" sz="2300" dirty="0">
                <a:latin typeface="Helvetica" charset="0"/>
                <a:cs typeface="Helvetica" charset="0"/>
              </a:rPr>
              <a:t>Kolmogorov Complexity</a:t>
            </a:r>
          </a:p>
        </p:txBody>
      </p:sp>
      <p:sp>
        <p:nvSpPr>
          <p:cNvPr id="17" name="TextBox 39"/>
          <p:cNvSpPr txBox="1"/>
          <p:nvPr/>
        </p:nvSpPr>
        <p:spPr>
          <a:xfrm>
            <a:off x="1566545" y="2933700"/>
            <a:ext cx="6540500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u="sng" dirty="0">
                <a:latin typeface="Helvetica" charset="0"/>
                <a:cs typeface="Helvetica" charset="0"/>
                <a:sym typeface="+mn-ea"/>
              </a:rPr>
              <a:t>Definition</a:t>
            </a:r>
            <a:r>
              <a:rPr lang="en-US" sz="2100" dirty="0">
                <a:latin typeface="Helvetica" charset="0"/>
                <a:cs typeface="Helvetica" charset="0"/>
                <a:sym typeface="+mn-ea"/>
              </a:rPr>
              <a:t> (Kolmogorov Complexity):</a:t>
            </a:r>
            <a:endParaRPr lang="en-GB" sz="2100" u="sng" dirty="0">
              <a:latin typeface="Helvetica" charset="0"/>
              <a:cs typeface="Helvetica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566545" y="4569460"/>
            <a:ext cx="8281035" cy="1281430"/>
            <a:chOff x="2178" y="7426"/>
            <a:chExt cx="13041" cy="201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17"/>
                <p:cNvSpPr txBox="1"/>
                <p:nvPr/>
              </p:nvSpPr>
              <p:spPr>
                <a:xfrm>
                  <a:off x="4185" y="8331"/>
                  <a:ext cx="11034" cy="1113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  <a:sym typeface="+mn-ea"/>
                        </a:rPr>
                        <m:t>K</m:t>
                      </m:r>
                      <m:d>
                        <m:dPr>
                          <m:ctrlPr>
                            <a:rPr lang="en-US" sz="2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MS Mincho" charset="0"/>
                              <a:cs typeface="Cambria Math" panose="02040503050406030204" pitchFamily="18" charset="0"/>
                            </a:rPr>
                            <m:t> | </m:t>
                          </m:r>
                          <m:r>
                            <a:rPr lang="en-US" sz="20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CA" sz="20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en-GB" sz="2000" i="1" dirty="0">
                      <a:solidFill>
                        <a:schemeClr val="tx1"/>
                      </a:solidFill>
                      <a:latin typeface="Helvetica" charset="0"/>
                      <a:cs typeface="Helvetica" charset="0"/>
                    </a:rPr>
                    <a:t> </a:t>
                  </a:r>
                  <a:r>
                    <a:rPr lang="en-US" altLang="en-GB" sz="2000" dirty="0">
                      <a:latin typeface="Helvetica" charset="0"/>
                      <a:cs typeface="Helvetica" charset="0"/>
                      <a:sym typeface="+mn-ea"/>
                    </a:rPr>
                    <a:t>“minimum length of a program </a:t>
                  </a:r>
                  <a14:m>
                    <m:oMath xmlns:m="http://schemas.openxmlformats.org/officeDocument/2006/math">
                      <m:r>
                        <a:rPr lang="en-US" altLang="en-GB" sz="2000" i="1" dirty="0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𝑀</m:t>
                      </m:r>
                      <m:r>
                        <a:rPr lang="en-US" altLang="en-GB" sz="2000" i="1" dirty="0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altLang="en-GB" sz="2000" i="1" dirty="0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en-GB" sz="2000" i="1" dirty="0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{0,1}</m:t>
                          </m:r>
                        </m:e>
                        <m:sup>
                          <m:r>
                            <a:rPr lang="en-US" altLang="en-GB" sz="2000" i="1" dirty="0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a14:m>
                  <a:r>
                    <a:rPr lang="en-US" altLang="en-GB" sz="2000" dirty="0">
                      <a:latin typeface="Helvetica" charset="0"/>
                      <a:cs typeface="Helvetica" charset="0"/>
                      <a:sym typeface="+mn-ea"/>
                    </a:rPr>
                    <a:t> such that </a:t>
                  </a:r>
                  <a14:m>
                    <m:oMath xmlns:m="http://schemas.openxmlformats.org/officeDocument/2006/math">
                      <m:r>
                        <a:rPr lang="en-US" altLang="en-GB" sz="2000" i="1" dirty="0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𝑀</m:t>
                      </m:r>
                    </m:oMath>
                  </a14:m>
                  <a:r>
                    <a:rPr lang="en-US" altLang="en-GB" sz="2000" dirty="0">
                      <a:latin typeface="Helvetica" charset="0"/>
                      <a:cs typeface="Helvetica" charset="0"/>
                      <a:sym typeface="+mn-ea"/>
                    </a:rPr>
                    <a:t> outputs </a:t>
                  </a:r>
                  <a14:m>
                    <m:oMath xmlns:m="http://schemas.openxmlformats.org/officeDocument/2006/math">
                      <m:r>
                        <a:rPr lang="en-CA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𝑥</m:t>
                      </m:r>
                    </m:oMath>
                  </a14:m>
                  <a:r>
                    <a:rPr lang="en-US" altLang="en-CA" sz="2000">
                      <a:latin typeface="Cambria Math" panose="02040503050406030204" pitchFamily="18" charset="0"/>
                      <a:cs typeface="Cambria Math" panose="02040503050406030204" pitchFamily="18" charset="0"/>
                      <a:sym typeface="+mn-ea"/>
                    </a:rPr>
                    <a:t> </a:t>
                  </a:r>
                  <a:r>
                    <a:rPr lang="en-GB" sz="2000" dirty="0">
                      <a:solidFill>
                        <a:srgbClr val="C00000"/>
                      </a:solidFill>
                      <a:latin typeface="Helvetica" charset="0"/>
                      <a:cs typeface="Helvetica" charset="0"/>
                      <a:sym typeface="+mn-ea"/>
                    </a:rPr>
                    <a:t>given</a:t>
                  </a:r>
                  <a:r>
                    <a:rPr lang="en-US" altLang="en-GB" sz="2000" dirty="0">
                      <a:solidFill>
                        <a:srgbClr val="C00000"/>
                      </a:solidFill>
                      <a:latin typeface="Helvetica" charset="0"/>
                      <a:cs typeface="Helvetica" charset="0"/>
                      <a:sym typeface="+mn-ea"/>
                    </a:rPr>
                    <a:t> access to</a:t>
                  </a:r>
                  <a:r>
                    <a:rPr lang="en-GB" sz="2000" dirty="0">
                      <a:latin typeface="Helvetica" charset="0"/>
                      <a:cs typeface="Helvetica" charset="0"/>
                      <a:sym typeface="+mn-ea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𝑦</m:t>
                      </m:r>
                    </m:oMath>
                  </a14:m>
                  <a:r>
                    <a:rPr lang="en-US" altLang="en-CA" sz="2000">
                      <a:latin typeface="Cambria Math" panose="02040503050406030204" pitchFamily="18" charset="0"/>
                      <a:cs typeface="Cambria Math" panose="02040503050406030204" pitchFamily="18" charset="0"/>
                      <a:sym typeface="+mn-ea"/>
                    </a:rPr>
                    <a:t>”</a:t>
                  </a:r>
                  <a:endParaRPr lang="en-GB" sz="2000" dirty="0">
                    <a:solidFill>
                      <a:schemeClr val="tx1"/>
                    </a:solidFill>
                    <a:latin typeface="Helvetica" charset="0"/>
                    <a:cs typeface="Helvetica" charset="0"/>
                  </a:endParaRPr>
                </a:p>
              </p:txBody>
            </p:sp>
          </mc:Choice>
          <mc:Fallback xmlns="">
            <p:sp>
              <p:nvSpPr>
                <p:cNvPr id="6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85" y="8331"/>
                  <a:ext cx="11034" cy="1113"/>
                </a:xfrm>
                <a:prstGeom prst="rect">
                  <a:avLst/>
                </a:prstGeom>
                <a:blipFill rotWithShape="1">
                  <a:blip r:embed="rId8"/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" name="TextBox 39"/>
            <p:cNvSpPr txBox="1"/>
            <p:nvPr/>
          </p:nvSpPr>
          <p:spPr>
            <a:xfrm>
              <a:off x="2178" y="7426"/>
              <a:ext cx="10300" cy="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00" b="1" u="sng" dirty="0">
                  <a:latin typeface="Helvetica" charset="0"/>
                  <a:cs typeface="Helvetica" charset="0"/>
                  <a:sym typeface="+mn-ea"/>
                </a:rPr>
                <a:t>Definition</a:t>
              </a:r>
              <a:r>
                <a:rPr lang="en-US" sz="2100" dirty="0">
                  <a:latin typeface="Helvetica" charset="0"/>
                  <a:cs typeface="Helvetica" charset="0"/>
                  <a:sym typeface="+mn-ea"/>
                </a:rPr>
                <a:t> (</a:t>
              </a:r>
              <a:r>
                <a:rPr lang="en-US" sz="2100" dirty="0">
                  <a:solidFill>
                    <a:srgbClr val="C00000"/>
                  </a:solidFill>
                  <a:latin typeface="Helvetica" charset="0"/>
                  <a:cs typeface="Helvetica" charset="0"/>
                  <a:sym typeface="+mn-ea"/>
                </a:rPr>
                <a:t>Conditional</a:t>
              </a:r>
              <a:r>
                <a:rPr lang="en-US" sz="2100" dirty="0">
                  <a:latin typeface="Helvetica" charset="0"/>
                  <a:cs typeface="Helvetica" charset="0"/>
                  <a:sym typeface="+mn-ea"/>
                </a:rPr>
                <a:t> Kolmogorov Complexity):</a:t>
              </a:r>
              <a:endParaRPr lang="en-GB" sz="2100" u="sng" dirty="0">
                <a:latin typeface="Helvetica" charset="0"/>
                <a:cs typeface="Helvetica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17"/>
              <p:cNvSpPr txBox="1"/>
              <p:nvPr/>
            </p:nvSpPr>
            <p:spPr>
              <a:xfrm>
                <a:off x="3262630" y="3558540"/>
                <a:ext cx="5666740" cy="70675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dirty="0" smtClean="0"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K</m:t>
                    </m:r>
                    <m:d>
                      <m:dPr>
                        <m:ctrlPr>
                          <a:rPr lang="en-US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CA" sz="2000" i="1" dirty="0"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en-GB" sz="2000" dirty="0">
                    <a:latin typeface="Helvetica" charset="0"/>
                    <a:cs typeface="Helvetica" charset="0"/>
                  </a:rPr>
                  <a:t> “minimum length of a program </a:t>
                </a:r>
                <a14:m>
                  <m:oMath xmlns:m="http://schemas.openxmlformats.org/officeDocument/2006/math">
                    <m:r>
                      <a:rPr lang="en-US" altLang="en-GB" sz="2000" i="1" dirty="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𝑀</m:t>
                    </m:r>
                    <m:r>
                      <a:rPr lang="en-US" altLang="en-GB" sz="2000" i="1" dirty="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en-GB" sz="2000" i="1" dirty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GB" sz="2000" i="1" dirty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{0,1}</m:t>
                        </m:r>
                      </m:e>
                      <m:sup>
                        <m:r>
                          <a:rPr lang="en-US" altLang="en-GB" sz="2000" i="1" dirty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en-GB" sz="2000" dirty="0">
                    <a:latin typeface="Helvetica" charset="0"/>
                    <a:cs typeface="Helvetica" charset="0"/>
                  </a:rPr>
                  <a:t> such that </a:t>
                </a:r>
                <a14:m>
                  <m:oMath xmlns:m="http://schemas.openxmlformats.org/officeDocument/2006/math">
                    <m:r>
                      <a:rPr lang="en-US" altLang="en-GB" sz="2000" i="1" dirty="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altLang="en-GB" sz="2000" dirty="0">
                    <a:latin typeface="Helvetica" charset="0"/>
                    <a:cs typeface="Helvetica" charset="0"/>
                  </a:rPr>
                  <a:t> outputs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en-CA" sz="2000">
                    <a:solidFill>
                      <a:schemeClr val="tx1"/>
                    </a:solidFill>
                    <a:latin typeface="Cambria Math" panose="02040503050406030204" pitchFamily="18" charset="0"/>
                    <a:cs typeface="Cambria Math" panose="02040503050406030204" pitchFamily="18" charset="0"/>
                  </a:rPr>
                  <a:t>”</a:t>
                </a:r>
                <a:endParaRPr lang="en-US" altLang="en-CA" sz="2000" dirty="0">
                  <a:solidFill>
                    <a:schemeClr val="tx1"/>
                  </a:solidFill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2630" y="3558540"/>
                <a:ext cx="5666740" cy="706755"/>
              </a:xfrm>
              <a:prstGeom prst="rect">
                <a:avLst/>
              </a:prstGeom>
              <a:blipFill rotWithShape="1">
                <a:blip r:embed="rId9"/>
                <a:stretch>
                  <a:fillRect l="-90" t="-719" r="-78" b="-62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159142" y="2352675"/>
            <a:ext cx="8455040" cy="1206500"/>
            <a:chOff x="2178" y="7426"/>
            <a:chExt cx="12254" cy="19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17"/>
                <p:cNvSpPr txBox="1"/>
                <p:nvPr/>
              </p:nvSpPr>
              <p:spPr>
                <a:xfrm>
                  <a:off x="4042" y="8447"/>
                  <a:ext cx="10390" cy="879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00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000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K</m:t>
                          </m:r>
                        </m:e>
                        <m:sup>
                          <m:r>
                            <a:rPr lang="en-US" sz="200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d>
                        <m:dPr>
                          <m:ctrlPr>
                            <a:rPr lang="en-US" sz="2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CA" sz="20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en-GB" sz="2000" i="1" dirty="0">
                      <a:latin typeface="Helvetica" charset="0"/>
                      <a:cs typeface="Helvetica" charset="0"/>
                      <a:sym typeface="+mn-ea"/>
                    </a:rPr>
                    <a:t>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altLang="en-GB" sz="2000" i="1" dirty="0">
                              <a:latin typeface="Cambria Math" panose="02040503050406030204" pitchFamily="18" charset="0"/>
                              <a:cs typeface="Cambria Math" panose="02040503050406030204" pitchFamily="18" charset="0"/>
                              <a:sym typeface="+mn-ea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en-GB" sz="2000" i="1" dirty="0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  <a:sym typeface="+mn-ea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en-GB" sz="2000" dirty="0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  <a:sym typeface="+mn-ea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altLang="en-GB" sz="2000" i="1" dirty="0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en-US" altLang="en-GB" sz="2000" i="1" dirty="0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altLang="en-GB" sz="2000" i="1" dirty="0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en-GB" sz="2000" i="1" dirty="0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{0,1}</m:t>
                                  </m:r>
                                </m:e>
                                <m:sup>
                                  <m:r>
                                    <a:rPr lang="en-US" altLang="en-GB" sz="2000" i="1" dirty="0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altLang="en-GB" sz="2000" i="1" dirty="0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  <a:sym typeface="+mn-ea"/>
                                </a:rPr>
                              </m:ctrlPr>
                            </m:dPr>
                            <m:e>
                              <m:r>
                                <a:rPr lang="en-US" altLang="en-GB" sz="20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altLang="en-GB" sz="20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en-US" altLang="en-GB" sz="20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| : </m:t>
                              </m:r>
                              <m:r>
                                <a:rPr lang="en-US" altLang="en-GB" sz="2000" i="1" dirty="0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en-US" altLang="en-GB" sz="2000" dirty="0">
                                  <a:latin typeface="Cambria Math" panose="02040503050406030204" pitchFamily="18" charset="0"/>
                                  <a:cs typeface="Helvetica" charset="0"/>
                                  <a:sym typeface="+mn-ea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altLang="en-GB" sz="2000" dirty="0">
                                  <a:latin typeface="Cambria Math" panose="02040503050406030204" pitchFamily="18" charset="0"/>
                                  <a:cs typeface="Helvetica" charset="0"/>
                                  <a:sym typeface="+mn-ea"/>
                                </a:rPr>
                                <m:t>outputs</m:t>
                              </m:r>
                              <m:r>
                                <a:rPr lang="en-US" altLang="en-GB" sz="2000" dirty="0">
                                  <a:latin typeface="Cambria Math" panose="02040503050406030204" pitchFamily="18" charset="0"/>
                                  <a:cs typeface="Helvetica" charset="0"/>
                                  <a:sym typeface="+mn-ea"/>
                                </a:rPr>
                                <m:t> </m:t>
                              </m:r>
                              <m:r>
                                <a:rPr lang="en-CA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en-CA" sz="2000" smtClean="0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  <a:sym typeface="+mn-ea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000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Helvetica" charset="0"/>
                                  <a:sym typeface="+mn-ea"/>
                                </a:rPr>
                                <m:t>within</m:t>
                              </m:r>
                              <m:r>
                                <a:rPr lang="en-US" sz="2000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Helvetica" charset="0"/>
                                  <a:sym typeface="+mn-ea"/>
                                </a:rPr>
                                <m:t> </m:t>
                              </m:r>
                              <m:r>
                                <a:rPr lang="en-US" sz="2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Helvetica" charset="0"/>
                                  <a:sym typeface="+mn-ea"/>
                                </a:rPr>
                                <m:t>𝑡</m:t>
                              </m:r>
                              <m:r>
                                <a:rPr lang="en-US" sz="2000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Helvetica" charset="0"/>
                                  <a:sym typeface="+mn-ea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000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Helvetica" charset="0"/>
                                  <a:sym typeface="+mn-ea"/>
                                </a:rPr>
                                <m:t>steps</m:t>
                              </m:r>
                            </m:e>
                          </m:d>
                        </m:e>
                      </m:func>
                    </m:oMath>
                  </a14:m>
                  <a:endParaRPr lang="en-US" altLang="en-GB" sz="2000" dirty="0">
                    <a:latin typeface="Helvetica" charset="0"/>
                    <a:cs typeface="Helvetica" charset="0"/>
                  </a:endParaRPr>
                </a:p>
              </p:txBody>
            </p:sp>
          </mc:Choice>
          <mc:Fallback xmlns="">
            <p:sp>
              <p:nvSpPr>
                <p:cNvPr id="36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42" y="8447"/>
                  <a:ext cx="10390" cy="879"/>
                </a:xfrm>
                <a:prstGeom prst="rect">
                  <a:avLst/>
                </a:prstGeom>
                <a:blipFill rotWithShape="1">
                  <a:blip r:embed="rId3"/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/>
                <p:cNvSpPr txBox="1"/>
                <p:nvPr/>
              </p:nvSpPr>
              <p:spPr>
                <a:xfrm>
                  <a:off x="2178" y="7426"/>
                  <a:ext cx="10688" cy="62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b="1" u="sng" dirty="0">
                      <a:latin typeface="Helvetica" charset="0"/>
                      <a:cs typeface="Helvetica" charset="0"/>
                      <a:sym typeface="+mn-ea"/>
                    </a:rPr>
                    <a:t>Definition</a:t>
                  </a:r>
                  <a:r>
                    <a:rPr lang="en-US" sz="2000" b="1" dirty="0">
                      <a:latin typeface="Helvetica" charset="0"/>
                      <a:cs typeface="Helvetica" charset="0"/>
                      <a:sym typeface="+mn-ea"/>
                    </a:rPr>
                    <a:t> </a:t>
                  </a:r>
                  <a:r>
                    <a:rPr lang="en-US" sz="2000" dirty="0">
                      <a:latin typeface="Helvetica" charset="0"/>
                      <a:cs typeface="Helvetica" charset="0"/>
                      <a:sym typeface="+mn-ea"/>
                    </a:rPr>
                    <a:t>(</a:t>
                  </a:r>
                  <a14:m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𝑡</m:t>
                      </m:r>
                    </m:oMath>
                  </a14:m>
                  <a:r>
                    <a:rPr lang="en-US" sz="2000" dirty="0">
                      <a:solidFill>
                        <a:schemeClr val="accent1"/>
                      </a:solidFill>
                      <a:latin typeface="Helvetica" charset="0"/>
                      <a:cs typeface="Helvetica" charset="0"/>
                    </a:rPr>
                    <a:t>-time-bounded</a:t>
                  </a:r>
                  <a:r>
                    <a:rPr lang="en-US" sz="2000" dirty="0">
                      <a:solidFill>
                        <a:srgbClr val="C00000"/>
                      </a:solidFill>
                      <a:latin typeface="Helvetica" charset="0"/>
                      <a:cs typeface="Helvetica" charset="0"/>
                    </a:rPr>
                    <a:t> </a:t>
                  </a:r>
                  <a:r>
                    <a:rPr lang="en-US" sz="2000" dirty="0">
                      <a:latin typeface="Helvetica" charset="0"/>
                      <a:cs typeface="Helvetica" charset="0"/>
                    </a:rPr>
                    <a:t>Kolmogorov complexity):</a:t>
                  </a:r>
                  <a:endParaRPr lang="en-GB" sz="2000" dirty="0">
                    <a:latin typeface="Helvetica" charset="0"/>
                    <a:cs typeface="Helvetica" charset="0"/>
                  </a:endParaRPr>
                </a:p>
              </p:txBody>
            </p:sp>
          </mc:Choice>
          <mc:Fallback xmlns="">
            <p:sp>
              <p:nvSpPr>
                <p:cNvPr id="40" name="TextBox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78" y="7426"/>
                  <a:ext cx="10688" cy="628"/>
                </a:xfrm>
                <a:prstGeom prst="rect">
                  <a:avLst/>
                </a:prstGeom>
                <a:blipFill rotWithShape="1">
                  <a:blip r:embed="rId4"/>
                </a:blipFill>
              </p:spPr>
              <p:txBody>
                <a:bodyPr/>
                <a:lstStyle/>
                <a:p>
                  <a:r>
                    <a:rPr lang="en-US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6" name="Picture 5" descr="A picture containing clock&#10;&#10;Description automatically generated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0102" y="1073495"/>
            <a:ext cx="1162630" cy="1162630"/>
          </a:xfrm>
          <a:prstGeom prst="rect">
            <a:avLst/>
          </a:prstGeom>
        </p:spPr>
      </p:pic>
      <p:sp>
        <p:nvSpPr>
          <p:cNvPr id="2" name="Rectangle 8"/>
          <p:cNvSpPr/>
          <p:nvPr/>
        </p:nvSpPr>
        <p:spPr>
          <a:xfrm>
            <a:off x="713642" y="406875"/>
            <a:ext cx="10764716" cy="44513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GB" sz="2300" dirty="0">
                <a:latin typeface="Helvetica" charset="0"/>
                <a:cs typeface="Helvetica" charset="0"/>
              </a:rPr>
              <a:t>Time-Bounded Kolmogorov Complexity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1355" y="1529715"/>
            <a:ext cx="1082929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Helvetica" charset="0"/>
                <a:cs typeface="Helvetica" charset="0"/>
              </a:rPr>
              <a:t>Two notions of time-bounded K. complexity: </a:t>
            </a:r>
            <a:r>
              <a:rPr lang="en-US" sz="2000" dirty="0">
                <a:solidFill>
                  <a:schemeClr val="accent1"/>
                </a:solidFill>
                <a:latin typeface="Helvetica" charset="0"/>
                <a:cs typeface="Helvetica" charset="0"/>
              </a:rPr>
              <a:t>Fixed-Time-Bound</a:t>
            </a:r>
            <a:r>
              <a:rPr lang="en-US" sz="2000" dirty="0">
                <a:solidFill>
                  <a:schemeClr val="tx1"/>
                </a:solidFill>
                <a:latin typeface="Helvetica" charset="0"/>
                <a:cs typeface="Helvetica" charset="0"/>
              </a:rPr>
              <a:t> and </a:t>
            </a:r>
            <a:r>
              <a:rPr lang="en-US" sz="2000" dirty="0">
                <a:solidFill>
                  <a:schemeClr val="accent6"/>
                </a:solidFill>
                <a:latin typeface="Helvetica" charset="0"/>
                <a:cs typeface="Helvetica" charset="0"/>
              </a:rPr>
              <a:t>Levin’s notion</a:t>
            </a:r>
            <a:r>
              <a:rPr lang="en-US" sz="2000" dirty="0">
                <a:solidFill>
                  <a:schemeClr val="tx1"/>
                </a:solidFill>
                <a:latin typeface="Helvetica" charset="0"/>
                <a:cs typeface="Helvetica" charset="0"/>
              </a:rPr>
              <a:t>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  <a:latin typeface="Helvetica" charset="0"/>
              <a:cs typeface="Helvetica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159142" y="4220845"/>
            <a:ext cx="8455040" cy="1206500"/>
            <a:chOff x="2178" y="7426"/>
            <a:chExt cx="12254" cy="19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17"/>
                <p:cNvSpPr txBox="1"/>
                <p:nvPr/>
              </p:nvSpPr>
              <p:spPr>
                <a:xfrm>
                  <a:off x="4042" y="8447"/>
                  <a:ext cx="10390" cy="879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dirty="0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Kt</m:t>
                      </m:r>
                      <m:d>
                        <m:dPr>
                          <m:ctrlPr>
                            <a:rPr lang="en-US" sz="2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CA" sz="20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en-GB" sz="2000" i="1" dirty="0">
                      <a:latin typeface="Helvetica" charset="0"/>
                      <a:cs typeface="Helvetica" charset="0"/>
                      <a:sym typeface="+mn-ea"/>
                    </a:rPr>
                    <a:t>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altLang="en-GB" sz="2000" i="1" dirty="0">
                              <a:latin typeface="Cambria Math" panose="02040503050406030204" pitchFamily="18" charset="0"/>
                              <a:cs typeface="Cambria Math" panose="02040503050406030204" pitchFamily="18" charset="0"/>
                              <a:sym typeface="+mn-ea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en-GB" sz="2000" i="1" dirty="0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  <a:sym typeface="+mn-ea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en-GB" sz="2000" dirty="0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  <a:sym typeface="+mn-ea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altLang="en-GB" sz="2000" i="1" dirty="0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en-US" altLang="en-GB" sz="2000" i="1" dirty="0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altLang="en-GB" sz="2000" i="1" dirty="0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en-GB" sz="2000" i="1" dirty="0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{0,1}</m:t>
                                  </m:r>
                                </m:e>
                                <m:sup>
                                  <m:r>
                                    <a:rPr lang="en-US" altLang="en-GB" sz="2000" i="1" dirty="0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altLang="en-GB" sz="2000" i="1" dirty="0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  <a:sym typeface="+mn-ea"/>
                                </a:rPr>
                              </m:ctrlPr>
                            </m:dPr>
                            <m:e>
                              <m:r>
                                <a:rPr lang="en-US" altLang="en-GB" sz="20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altLang="en-GB" sz="20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en-US" altLang="en-GB" sz="20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|+</m:t>
                              </m:r>
                              <m:func>
                                <m:funcPr>
                                  <m:ctrlPr>
                                    <a:rPr lang="en-US" altLang="en-GB" sz="2000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en-GB" sz="2000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en-GB" sz="2000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Helvetica" charset="0"/>
                                      <a:sym typeface="+mn-ea"/>
                                    </a:rPr>
                                    <m:t>TIME</m:t>
                                  </m:r>
                                  <m:r>
                                    <a:rPr lang="en-US" altLang="en-GB" sz="2000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altLang="en-GB" sz="2000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𝑀</m:t>
                                  </m:r>
                                  <m:r>
                                    <a:rPr lang="en-US" altLang="en-GB" sz="2000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func>
                              <m:r>
                                <a:rPr lang="en-US" altLang="en-GB" sz="2000" i="1" dirty="0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:</m:t>
                              </m:r>
                              <m:r>
                                <a:rPr lang="en-US" altLang="en-GB" sz="2000" i="1" dirty="0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en-US" altLang="en-GB" sz="2000" dirty="0">
                                  <a:latin typeface="Cambria Math" panose="02040503050406030204" pitchFamily="18" charset="0"/>
                                  <a:cs typeface="Helvetica" charset="0"/>
                                  <a:sym typeface="+mn-ea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altLang="en-GB" sz="2000" dirty="0">
                                  <a:latin typeface="Cambria Math" panose="02040503050406030204" pitchFamily="18" charset="0"/>
                                  <a:cs typeface="Helvetica" charset="0"/>
                                  <a:sym typeface="+mn-ea"/>
                                </a:rPr>
                                <m:t>outputs</m:t>
                              </m:r>
                              <m:r>
                                <a:rPr lang="en-US" altLang="en-GB" sz="2000" dirty="0">
                                  <a:latin typeface="Cambria Math" panose="02040503050406030204" pitchFamily="18" charset="0"/>
                                  <a:cs typeface="Helvetica" charset="0"/>
                                  <a:sym typeface="+mn-ea"/>
                                </a:rPr>
                                <m:t> </m:t>
                              </m:r>
                              <m:r>
                                <a:rPr lang="en-CA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</m:oMath>
                  </a14:m>
                  <a:endParaRPr lang="en-US" altLang="en-GB" sz="2000" dirty="0">
                    <a:latin typeface="Helvetica" charset="0"/>
                    <a:cs typeface="Helvetica" charset="0"/>
                  </a:endParaRPr>
                </a:p>
              </p:txBody>
            </p:sp>
          </mc:Choice>
          <mc:Fallback xmlns="">
            <p:sp>
              <p:nvSpPr>
                <p:cNvPr id="5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42" y="8447"/>
                  <a:ext cx="10390" cy="879"/>
                </a:xfrm>
                <a:prstGeom prst="rect">
                  <a:avLst/>
                </a:prstGeom>
                <a:blipFill rotWithShape="1">
                  <a:blip r:embed="rId6"/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TextBox 39"/>
            <p:cNvSpPr txBox="1"/>
            <p:nvPr/>
          </p:nvSpPr>
          <p:spPr>
            <a:xfrm>
              <a:off x="2178" y="7426"/>
              <a:ext cx="10688" cy="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0">
                <a:buNone/>
              </a:pPr>
              <a:r>
                <a:rPr lang="en-US" sz="2100" b="1" u="sng" dirty="0">
                  <a:latin typeface="Helvetica" charset="0"/>
                  <a:cs typeface="Helvetica" charset="0"/>
                  <a:sym typeface="+mn-ea"/>
                </a:rPr>
                <a:t>Definition</a:t>
              </a:r>
              <a:r>
                <a:rPr lang="en-US" sz="2100" b="1" dirty="0">
                  <a:latin typeface="Helvetica" charset="0"/>
                  <a:cs typeface="Helvetica" charset="0"/>
                  <a:sym typeface="+mn-ea"/>
                </a:rPr>
                <a:t> </a:t>
              </a:r>
              <a:r>
                <a:rPr lang="en-US" sz="2100" dirty="0">
                  <a:latin typeface="Helvetica" charset="0"/>
                  <a:cs typeface="Helvetica" charset="0"/>
                  <a:sym typeface="+mn-ea"/>
                </a:rPr>
                <a:t>(</a:t>
              </a:r>
              <a:r>
                <a:rPr lang="en-US" sz="2100" dirty="0">
                  <a:solidFill>
                    <a:schemeClr val="accent6"/>
                  </a:solidFill>
                  <a:latin typeface="Helvetica" charset="0"/>
                  <a:cs typeface="Helvetica" charset="0"/>
                  <a:sym typeface="+mn-ea"/>
                </a:rPr>
                <a:t>Levin’s time-bounded</a:t>
              </a:r>
              <a:r>
                <a:rPr lang="en-US" sz="2100" dirty="0">
                  <a:solidFill>
                    <a:srgbClr val="C00000"/>
                  </a:solidFill>
                  <a:latin typeface="Helvetica" charset="0"/>
                  <a:cs typeface="Helvetica" charset="0"/>
                  <a:sym typeface="+mn-ea"/>
                </a:rPr>
                <a:t> </a:t>
              </a:r>
              <a:r>
                <a:rPr lang="en-US" sz="2100" dirty="0">
                  <a:latin typeface="Helvetica" charset="0"/>
                  <a:cs typeface="Helvetica" charset="0"/>
                  <a:sym typeface="+mn-ea"/>
                </a:rPr>
                <a:t>Kolmogorov complexity):</a:t>
              </a:r>
              <a:endParaRPr lang="en-GB" sz="2100" u="sng" dirty="0">
                <a:latin typeface="Helvetica" charset="0"/>
                <a:cs typeface="Helvetica" charset="0"/>
              </a:endParaRPr>
            </a:p>
          </p:txBody>
        </p:sp>
      </p:grp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0.xml><?xml version="1.0" encoding="utf-8"?>
<p:tagLst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10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0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3964</Words>
  <Application>Microsoft Office PowerPoint</Application>
  <PresentationFormat>ワイド画面</PresentationFormat>
  <Paragraphs>371</Paragraphs>
  <Slides>38</Slides>
  <Notes>38</Notes>
  <HiddenSlides>6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38</vt:i4>
      </vt:variant>
    </vt:vector>
  </HeadingPairs>
  <TitlesOfParts>
    <vt:vector size="44" baseType="lpstr">
      <vt:lpstr>Arial</vt:lpstr>
      <vt:lpstr>Calibri</vt:lpstr>
      <vt:lpstr>Calibri Light</vt:lpstr>
      <vt:lpstr>Cambria Math</vt:lpstr>
      <vt:lpstr>Helvetica</vt:lpstr>
      <vt:lpstr>Office Theme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Carboni Oliveira, Igor</dc:creator>
  <cp:lastModifiedBy>Shuichi Hirahara</cp:lastModifiedBy>
  <cp:revision>4623</cp:revision>
  <dcterms:created xsi:type="dcterms:W3CDTF">2023-09-20T13:53:00Z</dcterms:created>
  <dcterms:modified xsi:type="dcterms:W3CDTF">2024-11-30T12:49:12Z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3EC69F99CFA14D97850F2932AFF1433F_12</vt:lpwstr>
  </property>
  <property fmtid="{D5CDD505-2E9C-101B-9397-08002B2CF9AE}" pid="3" name="KSOProductBuildVer">
    <vt:lpwstr>1033-12.2.0.18911</vt:lpwstr>
  </property>
</Properties>
</file>