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318_63F604D.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309_A36CBDAC.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2F4_8C08B407.xml" ContentType="application/vnd.ms-powerpoint.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471" r:id="rId2"/>
    <p:sldId id="765" r:id="rId3"/>
    <p:sldId id="772" r:id="rId4"/>
    <p:sldId id="769" r:id="rId5"/>
    <p:sldId id="763" r:id="rId6"/>
    <p:sldId id="793" r:id="rId7"/>
    <p:sldId id="776" r:id="rId8"/>
    <p:sldId id="778" r:id="rId9"/>
    <p:sldId id="779" r:id="rId10"/>
    <p:sldId id="792" r:id="rId11"/>
    <p:sldId id="790" r:id="rId12"/>
    <p:sldId id="775" r:id="rId13"/>
    <p:sldId id="781" r:id="rId14"/>
    <p:sldId id="791" r:id="rId15"/>
    <p:sldId id="782" r:id="rId16"/>
    <p:sldId id="786" r:id="rId17"/>
    <p:sldId id="777" r:id="rId18"/>
    <p:sldId id="788" r:id="rId19"/>
    <p:sldId id="787" r:id="rId20"/>
    <p:sldId id="756" r:id="rId21"/>
    <p:sldId id="768" r:id="rId22"/>
    <p:sldId id="771" r:id="rId23"/>
    <p:sldId id="774" r:id="rId24"/>
    <p:sldId id="475" r:id="rId25"/>
  </p:sldIdLst>
  <p:sldSz cx="12192000" cy="6858000"/>
  <p:notesSz cx="6858000" cy="9144000"/>
  <p:defaultText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F3A3FA-BD46-E532-6046-D1F499BB24FA}" name="Shany Ben David" initials="" userId="S::bendavs2@biu.ac.il::9f9ddade-42bd-4d00-aa5d-5452d2026d6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F1"/>
    <a:srgbClr val="FFFE76"/>
    <a:srgbClr val="FFEBF8"/>
    <a:srgbClr val="EBC0E6"/>
    <a:srgbClr val="2034F4"/>
    <a:srgbClr val="FFEFB7"/>
    <a:srgbClr val="05B050"/>
    <a:srgbClr val="96F15A"/>
    <a:srgbClr val="FFC000"/>
    <a:srgbClr val="D7FE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316"/>
    <p:restoredTop sz="69562"/>
  </p:normalViewPr>
  <p:slideViewPr>
    <p:cSldViewPr snapToGrid="0">
      <p:cViewPr varScale="1">
        <p:scale>
          <a:sx n="70" d="100"/>
          <a:sy n="70" d="100"/>
        </p:scale>
        <p:origin x="208" y="344"/>
      </p:cViewPr>
      <p:guideLst/>
    </p:cSldViewPr>
  </p:slideViewPr>
  <p:notesTextViewPr>
    <p:cViewPr>
      <p:scale>
        <a:sx n="114" d="100"/>
        <a:sy n="114"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modernComment_2F4_8C08B407.xml><?xml version="1.0" encoding="utf-8"?>
<p188:cmLst xmlns:a="http://schemas.openxmlformats.org/drawingml/2006/main" xmlns:r="http://schemas.openxmlformats.org/officeDocument/2006/relationships" xmlns:p188="http://schemas.microsoft.com/office/powerpoint/2018/8/main">
  <p188:cm id="{EFDD8AB5-EC10-8043-9F2D-4E2062F9B12A}" authorId="{4AF3A3FA-BD46-E532-6046-D1F499BB24FA}" created="2024-11-19T10:36:55.817">
    <pc:sldMkLst xmlns:pc="http://schemas.microsoft.com/office/powerpoint/2013/main/command">
      <pc:docMk/>
      <pc:sldMk cId="2349380615" sldId="756"/>
    </pc:sldMkLst>
    <p188:txBody>
      <a:bodyPr/>
      <a:lstStyle/>
      <a:p>
        <a:r>
          <a:rPr lang="en-IL"/>
          <a:t>Say something about efficient prover?</a:t>
        </a:r>
      </a:p>
    </p188:txBody>
  </p188:cm>
</p188:cmLst>
</file>

<file path=ppt/comments/modernComment_309_A36CBDAC.xml><?xml version="1.0" encoding="utf-8"?>
<p188:cmLst xmlns:a="http://schemas.openxmlformats.org/drawingml/2006/main" xmlns:r="http://schemas.openxmlformats.org/officeDocument/2006/relationships" xmlns:p188="http://schemas.microsoft.com/office/powerpoint/2018/8/main">
  <p188:cm id="{4E63845F-043A-E040-893F-2586199CE3A4}" authorId="{4AF3A3FA-BD46-E532-6046-D1F499BB24FA}" created="2024-11-19T10:36:39.620">
    <pc:sldMkLst xmlns:pc="http://schemas.microsoft.com/office/powerpoint/2013/main/command">
      <pc:docMk/>
      <pc:sldMk cId="3180674155" sldId="760"/>
    </pc:sldMkLst>
    <p188:txBody>
      <a:bodyPr/>
      <a:lstStyle/>
      <a:p>
        <a:r>
          <a:rPr lang="en-IL"/>
          <a:t>Should I add parameters? previous work?</a:t>
        </a:r>
      </a:p>
    </p188:txBody>
  </p188:cm>
</p188:cmLst>
</file>

<file path=ppt/comments/modernComment_318_63F604D.xml><?xml version="1.0" encoding="utf-8"?>
<p188:cmLst xmlns:a="http://schemas.openxmlformats.org/drawingml/2006/main" xmlns:r="http://schemas.openxmlformats.org/officeDocument/2006/relationships" xmlns:p188="http://schemas.microsoft.com/office/powerpoint/2018/8/main">
  <p188:cm id="{6009B938-1FB7-5442-A55C-468B863838F3}" authorId="{4AF3A3FA-BD46-E532-6046-D1F499BB24FA}" created="2024-11-19T10:36:39.620">
    <pc:sldMkLst xmlns:pc="http://schemas.microsoft.com/office/powerpoint/2013/main/command">
      <pc:docMk/>
      <pc:sldMk cId="3180674155" sldId="760"/>
    </pc:sldMkLst>
    <p188:txBody>
      <a:bodyPr/>
      <a:lstStyle/>
      <a:p>
        <a:r>
          <a:rPr lang="en-IL"/>
          <a:t>Should I add parameters? previous work?</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190238-22EA-2845-8FD5-8B83BD9CDD6E}" type="datetimeFigureOut">
              <a:rPr lang="en-IL" smtClean="0"/>
              <a:t>01/12/2024</a:t>
            </a:fld>
            <a:endParaRPr lang="en-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30DDA8-AEAF-B146-9AA4-2500CA489D13}" type="slidenum">
              <a:rPr lang="en-IL" smtClean="0"/>
              <a:t>‹#›</a:t>
            </a:fld>
            <a:endParaRPr lang="en-IL"/>
          </a:p>
        </p:txBody>
      </p:sp>
    </p:spTree>
    <p:extLst>
      <p:ext uri="{BB962C8B-B14F-4D97-AF65-F5344CB8AC3E}">
        <p14:creationId xmlns:p14="http://schemas.microsoft.com/office/powerpoint/2010/main" val="2099694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defTabSz="914400" rtl="0" eaLnBrk="1" latinLnBrk="0" hangingPunct="1">
              <a:spcBef>
                <a:spcPts val="0"/>
              </a:spcBef>
              <a:spcAft>
                <a:spcPts val="0"/>
              </a:spcAft>
              <a:buNone/>
            </a:pPr>
            <a:r>
              <a:rPr lang="en-US" dirty="0"/>
              <a:t>Say thank you at the beginning, and repeat the name and paper name</a:t>
            </a:r>
          </a:p>
          <a:p>
            <a:pPr marL="0" lvl="0" indent="0" algn="l" defTabSz="914400" rtl="0" eaLnBrk="1" latinLnBrk="0" hangingPunct="1">
              <a:spcBef>
                <a:spcPts val="0"/>
              </a:spcBef>
              <a:spcAft>
                <a:spcPts val="0"/>
              </a:spcAft>
              <a:buNone/>
            </a:pPr>
            <a:endParaRPr lang="en-US" dirty="0"/>
          </a:p>
          <a:p>
            <a:pPr marL="0" lvl="0" indent="0" algn="l" defTabSz="914400" rtl="0" eaLnBrk="1" latinLnBrk="0" hangingPunct="1">
              <a:spcBef>
                <a:spcPts val="0"/>
              </a:spcBef>
              <a:spcAft>
                <a:spcPts val="0"/>
              </a:spcAft>
              <a:buNone/>
            </a:pPr>
            <a:r>
              <a:rPr lang="en-US" dirty="0"/>
              <a:t>Talk fluently</a:t>
            </a:r>
          </a:p>
          <a:p>
            <a:pPr marL="0" lvl="0" indent="0" algn="l" defTabSz="914400" rtl="0" eaLnBrk="1" latinLnBrk="0" hangingPunct="1">
              <a:spcBef>
                <a:spcPts val="0"/>
              </a:spcBef>
              <a:spcAft>
                <a:spcPts val="0"/>
              </a:spcAft>
              <a:buNone/>
            </a:pPr>
            <a:endParaRPr lang="en-US" dirty="0"/>
          </a:p>
          <a:p>
            <a:pPr marL="0" lvl="0" indent="0" algn="l" defTabSz="914400" rtl="0" eaLnBrk="1" latinLnBrk="0" hangingPunct="1">
              <a:spcBef>
                <a:spcPts val="0"/>
              </a:spcBef>
              <a:spcAft>
                <a:spcPts val="0"/>
              </a:spcAft>
              <a:buNone/>
            </a:pPr>
            <a:r>
              <a:rPr lang="en-US" dirty="0"/>
              <a:t>Make more focus on succinctness and </a:t>
            </a:r>
          </a:p>
          <a:p>
            <a:pPr marL="0" lvl="0" indent="0" algn="l" defTabSz="914400" rtl="0" eaLnBrk="1" latinLnBrk="0" hangingPunct="1">
              <a:spcBef>
                <a:spcPts val="0"/>
              </a:spcBef>
              <a:spcAft>
                <a:spcPts val="0"/>
              </a:spcAft>
              <a:buNone/>
            </a:pPr>
            <a:endParaRPr lang="en-US" dirty="0"/>
          </a:p>
          <a:p>
            <a:pPr marL="0" lvl="0" indent="0" algn="l" defTabSz="914400" rtl="0" eaLnBrk="1" latinLnBrk="0" hangingPunct="1">
              <a:spcBef>
                <a:spcPts val="0"/>
              </a:spcBef>
              <a:spcAft>
                <a:spcPts val="0"/>
              </a:spcAft>
              <a:buNone/>
            </a:pPr>
            <a:r>
              <a:rPr lang="en-US" dirty="0"/>
              <a:t>Add 3 minutes to the introduction </a:t>
            </a:r>
          </a:p>
          <a:p>
            <a:pPr marL="0" lvl="0" indent="0" algn="l" defTabSz="914400" rtl="0" eaLnBrk="1" latinLnBrk="0" hangingPunct="1">
              <a:spcBef>
                <a:spcPts val="0"/>
              </a:spcBef>
              <a:spcAft>
                <a:spcPts val="0"/>
              </a:spcAft>
              <a:buNone/>
            </a:pPr>
            <a:endParaRPr lang="en-US" dirty="0"/>
          </a:p>
          <a:p>
            <a:pPr marL="0" lvl="0" indent="0" algn="l" defTabSz="914400" rtl="0" eaLnBrk="1" latinLnBrk="0" hangingPunct="1">
              <a:spcBef>
                <a:spcPts val="0"/>
              </a:spcBef>
              <a:spcAft>
                <a:spcPts val="0"/>
              </a:spcAft>
              <a:buNone/>
            </a:pPr>
            <a:r>
              <a:rPr lang="en-US" dirty="0"/>
              <a:t>Look at the audience most of the time</a:t>
            </a:r>
          </a:p>
          <a:p>
            <a:pPr marL="0" lvl="0" indent="0" algn="l" defTabSz="914400" rtl="0" eaLnBrk="1" latinLnBrk="0" hangingPunct="1">
              <a:spcBef>
                <a:spcPts val="0"/>
              </a:spcBef>
              <a:spcAft>
                <a:spcPts val="0"/>
              </a:spcAft>
              <a:buNone/>
            </a:pPr>
            <a:endParaRPr lang="en-US" dirty="0"/>
          </a:p>
          <a:p>
            <a:pPr marL="0" lvl="0" indent="0" algn="l" defTabSz="914400" rtl="0" eaLnBrk="1" latinLnBrk="0" hangingPunct="1">
              <a:spcBef>
                <a:spcPts val="0"/>
              </a:spcBef>
              <a:spcAft>
                <a:spcPts val="0"/>
              </a:spcAft>
              <a:buNone/>
            </a:pPr>
            <a:r>
              <a:rPr lang="en-US" dirty="0"/>
              <a:t>Export pdf</a:t>
            </a:r>
          </a:p>
          <a:p>
            <a:pPr marL="0" lvl="0" indent="0" algn="l" defTabSz="914400" rtl="0" eaLnBrk="1" latinLnBrk="0" hangingPunct="1">
              <a:spcBef>
                <a:spcPts val="0"/>
              </a:spcBef>
              <a:spcAft>
                <a:spcPts val="0"/>
              </a:spcAft>
              <a:buNone/>
            </a:pPr>
            <a:endParaRPr lang="en-US" dirty="0"/>
          </a:p>
          <a:p>
            <a:pPr marL="0" lvl="0" indent="0" algn="l" defTabSz="914400" rtl="0" eaLnBrk="1" latinLnBrk="0" hangingPunct="1">
              <a:spcBef>
                <a:spcPts val="0"/>
              </a:spcBef>
              <a:spcAft>
                <a:spcPts val="0"/>
              </a:spcAft>
              <a:buNone/>
            </a:pPr>
            <a:r>
              <a:rPr lang="en-US" dirty="0"/>
              <a:t>Take a clicker</a:t>
            </a:r>
          </a:p>
          <a:p>
            <a:pPr marL="0" lvl="0" indent="0" algn="l" defTabSz="914400" rtl="0" eaLnBrk="1" latinLnBrk="0" hangingPunct="1">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07923-C5CE-AD3B-771F-41D9B904E4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5BE38F-5C28-981E-BA0E-D53BB84BCD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AC5F14-BCF8-008E-D28F-A5CA33FAEB5F}"/>
              </a:ext>
            </a:extLst>
          </p:cNvPr>
          <p:cNvSpPr>
            <a:spLocks noGrp="1"/>
          </p:cNvSpPr>
          <p:nvPr>
            <p:ph type="body" idx="1"/>
          </p:nvPr>
        </p:nvSpPr>
        <p:spPr/>
        <p:txBody>
          <a:bodyPr/>
          <a:lstStyle/>
          <a:p>
            <a:r>
              <a:rPr lang="en-US" dirty="0"/>
              <a:t>Our results have an additional application </a:t>
            </a:r>
          </a:p>
          <a:p>
            <a:r>
              <a:rPr lang="en-US" dirty="0"/>
              <a:t>We show how to use Hamming weight of proximity protocols to transform PCP with Imperfect completeness to PCP with prefect completeness,</a:t>
            </a:r>
          </a:p>
          <a:p>
            <a:r>
              <a:rPr lang="en-US" dirty="0"/>
              <a:t>And IOP with imperfect completeness to IOP with perfect completeness</a:t>
            </a:r>
          </a:p>
          <a:p>
            <a:r>
              <a:rPr lang="en-US" dirty="0"/>
              <a:t>In the transformation we are able to to roughly maintain the query complexity and proof length of the protocols, and the cost of the transformation depends on the parameters that we achieve in our Hamming protocols.</a:t>
            </a:r>
          </a:p>
          <a:p>
            <a:endParaRPr lang="en-US" dirty="0"/>
          </a:p>
          <a:p>
            <a:endParaRPr lang="en-US" dirty="0"/>
          </a:p>
          <a:p>
            <a:endParaRPr lang="en-US" dirty="0"/>
          </a:p>
          <a:p>
            <a:br>
              <a:rPr lang="en-IL" dirty="0"/>
            </a:br>
            <a:br>
              <a:rPr lang="en-IL" dirty="0"/>
            </a:br>
            <a:r>
              <a:rPr lang="en-IL" dirty="0"/>
              <a:t>As an additional application, we show that Hamming weight proof of proximity can be used to transform protocols with imperfect completeness to protocols with perfect complet</a:t>
            </a:r>
            <a:r>
              <a:rPr lang="en-US" dirty="0"/>
              <a:t>e</a:t>
            </a:r>
            <a:r>
              <a:rPr lang="en-IL" dirty="0"/>
              <a:t>ness. </a:t>
            </a:r>
          </a:p>
          <a:p>
            <a:br>
              <a:rPr lang="en-IL" dirty="0"/>
            </a:br>
            <a:r>
              <a:rPr lang="en-IL" dirty="0"/>
              <a:t>We first show a generic transformation that given any MA/PCP of proximity protocol for the Hamming weight problem we achieve PCP with perfect complet</a:t>
            </a:r>
            <a:r>
              <a:rPr lang="en-US" dirty="0"/>
              <a:t>e</a:t>
            </a:r>
            <a:r>
              <a:rPr lang="en-IL" dirty="0"/>
              <a:t>ness. The overhead in the query complexity and proof leng</a:t>
            </a:r>
            <a:r>
              <a:rPr lang="en-US" dirty="0" err="1"/>
              <a:t>th</a:t>
            </a:r>
            <a:r>
              <a:rPr lang="en-US" dirty="0"/>
              <a:t> of the PCP protocol depends on the parameters of the Hamming weight protocol, </a:t>
            </a:r>
            <a:r>
              <a:rPr lang="en-IL" dirty="0"/>
              <a:t>and the better parameters we have in the Ham weight protocol, the better results we get in the transformation.  </a:t>
            </a:r>
          </a:p>
          <a:p>
            <a:endParaRPr lang="en-IL" dirty="0"/>
          </a:p>
          <a:p>
            <a:r>
              <a:rPr lang="en-IL" dirty="0"/>
              <a:t>We also show a specific transformation from IOP with imperfect completeness to IOP with perfect completeness. </a:t>
            </a:r>
            <a:r>
              <a:rPr lang="en-US" dirty="0"/>
              <a:t>A</a:t>
            </a:r>
            <a:r>
              <a:rPr lang="en-IL" dirty="0"/>
              <a:t>nd </a:t>
            </a:r>
            <a:r>
              <a:rPr lang="en-US" dirty="0"/>
              <a:t>this transformation builds on the same techniques used in our IOP of proximity construction.</a:t>
            </a:r>
            <a:endParaRPr lang="en-IL" dirty="0"/>
          </a:p>
          <a:p>
            <a:endParaRPr lang="en-IL" dirty="0"/>
          </a:p>
          <a:p>
            <a:endParaRPr lang="en-IL" dirty="0"/>
          </a:p>
          <a:p>
            <a:endParaRPr lang="en-IL" dirty="0"/>
          </a:p>
          <a:p>
            <a:endParaRPr lang="en-IL" dirty="0"/>
          </a:p>
          <a:p>
            <a:r>
              <a:rPr lang="en-IL" dirty="0"/>
              <a:t>The transformation uses our results, and achieves good paramaters</a:t>
            </a:r>
          </a:p>
        </p:txBody>
      </p:sp>
      <p:sp>
        <p:nvSpPr>
          <p:cNvPr id="4" name="Slide Number Placeholder 3">
            <a:extLst>
              <a:ext uri="{FF2B5EF4-FFF2-40B4-BE49-F238E27FC236}">
                <a16:creationId xmlns:a16="http://schemas.microsoft.com/office/drawing/2014/main" id="{2B1583E9-7ABB-B1B2-7401-B27887A961E2}"/>
              </a:ext>
            </a:extLst>
          </p:cNvPr>
          <p:cNvSpPr>
            <a:spLocks noGrp="1"/>
          </p:cNvSpPr>
          <p:nvPr>
            <p:ph type="sldNum" sz="quarter" idx="5"/>
          </p:nvPr>
        </p:nvSpPr>
        <p:spPr/>
        <p:txBody>
          <a:bodyPr/>
          <a:lstStyle/>
          <a:p>
            <a:fld id="{9830DDA8-AEAF-B146-9AA4-2500CA489D13}" type="slidenum">
              <a:rPr lang="en-IL" smtClean="0"/>
              <a:t>10</a:t>
            </a:fld>
            <a:endParaRPr lang="en-IL"/>
          </a:p>
        </p:txBody>
      </p:sp>
    </p:spTree>
    <p:extLst>
      <p:ext uri="{BB962C8B-B14F-4D97-AF65-F5344CB8AC3E}">
        <p14:creationId xmlns:p14="http://schemas.microsoft.com/office/powerpoint/2010/main" val="2015844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dirty="0"/>
              <a:t>a rough overview of our PCP construction</a:t>
            </a:r>
          </a:p>
        </p:txBody>
      </p:sp>
      <p:sp>
        <p:nvSpPr>
          <p:cNvPr id="4" name="Slide Number Placeholder 3"/>
          <p:cNvSpPr>
            <a:spLocks noGrp="1"/>
          </p:cNvSpPr>
          <p:nvPr>
            <p:ph type="sldNum" sz="quarter" idx="5"/>
          </p:nvPr>
        </p:nvSpPr>
        <p:spPr/>
        <p:txBody>
          <a:bodyPr/>
          <a:lstStyle/>
          <a:p>
            <a:fld id="{9830DDA8-AEAF-B146-9AA4-2500CA489D13}" type="slidenum">
              <a:rPr lang="en-IL" smtClean="0"/>
              <a:t>11</a:t>
            </a:fld>
            <a:endParaRPr lang="en-IL"/>
          </a:p>
        </p:txBody>
      </p:sp>
    </p:spTree>
    <p:extLst>
      <p:ext uri="{BB962C8B-B14F-4D97-AF65-F5344CB8AC3E}">
        <p14:creationId xmlns:p14="http://schemas.microsoft.com/office/powerpoint/2010/main" val="3794467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In this construction, our main goals are: (1) minimizing the input query complexity and (2) maintaining sublinear proof length.</a:t>
                </a:r>
              </a:p>
              <a:p>
                <a:endParaRPr lang="en-US" dirty="0"/>
              </a:p>
              <a:p>
                <a:r>
                  <a:rPr lang="en-US" dirty="0"/>
                  <a:t>We define </a:t>
                </a:r>
                <a:r>
                  <a:rPr lang="en-US" b="1" dirty="0"/>
                  <a:t>good shifts</a:t>
                </a:r>
                <a:r>
                  <a:rPr lang="en-US" dirty="0"/>
                  <a:t> as follows: shifts z1,…,</a:t>
                </a:r>
                <a:r>
                  <a:rPr lang="en-US" dirty="0" err="1"/>
                  <a:t>zt</a:t>
                </a:r>
                <a:r>
                  <a:rPr lang="en-US" dirty="0"/>
                  <a:t> are considered good for a vector v if, for every </a:t>
                </a:r>
                <a:r>
                  <a:rPr lang="el-GR" dirty="0"/>
                  <a:t>ρ, </a:t>
                </a:r>
                <a:r>
                  <a:rPr lang="en-US" dirty="0"/>
                  <a:t>the shifted vector v</a:t>
                </a:r>
                <a:r>
                  <a:rPr lang="el-GR" dirty="0"/>
                  <a:t>ρ​ </a:t>
                </a:r>
                <a:r>
                  <a:rPr lang="en-US" dirty="0"/>
                  <a:t>has a Hamming weight at least say 0.95alpha</a:t>
                </a:r>
              </a:p>
              <a:p>
                <a:endParaRPr lang="en-US" baseline="0" dirty="0"/>
              </a:p>
              <a:p>
                <a:r>
                  <a:rPr lang="en-IL" baseline="0" dirty="0"/>
                  <a:t>so the i-th element in  </a:t>
                </a:r>
                <a14:m>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𝑣</m:t>
                        </m:r>
                      </m:e>
                      <m:sub>
                        <m:r>
                          <a:rPr lang="en-US" sz="1200" b="0" i="1" smtClean="0">
                            <a:solidFill>
                              <a:schemeClr val="tx1"/>
                            </a:solidFill>
                            <a:latin typeface="Cambria Math" panose="02040503050406030204" pitchFamily="18" charset="0"/>
                          </a:rPr>
                          <m:t>𝜌</m:t>
                        </m:r>
                      </m:sub>
                    </m:sSub>
                  </m:oMath>
                </a14:m>
                <a:r>
                  <a:rPr lang="en-IL" dirty="0"/>
                  <a:t> is detemined</a:t>
                </a:r>
                <a:r>
                  <a:rPr lang="en-IL" baseline="0" dirty="0"/>
                  <a:t> by the shift  z_i.</a:t>
                </a:r>
                <a:endParaRPr lang="en-IL" dirty="0"/>
              </a:p>
            </p:txBody>
          </p:sp>
        </mc:Choice>
        <mc:Fallback xmlns="">
          <p:sp>
            <p:nvSpPr>
              <p:cNvPr id="3" name="Notes Placeholder 2"/>
              <p:cNvSpPr>
                <a:spLocks noGrp="1"/>
              </p:cNvSpPr>
              <p:nvPr>
                <p:ph type="body" idx="1"/>
              </p:nvPr>
            </p:nvSpPr>
            <p:spPr/>
            <p:txBody>
              <a:bodyPr/>
              <a:lstStyle/>
              <a:p>
                <a:r>
                  <a:rPr lang="en-IL" dirty="0"/>
                  <a:t>Our focus in this construction is 1. on minimizing the input query complexity, and 2. maintaining sublinear proof length.</a:t>
                </a:r>
              </a:p>
              <a:p>
                <a:endParaRPr lang="en-IL" dirty="0"/>
              </a:p>
              <a:p>
                <a:r>
                  <a:rPr lang="en-IL" dirty="0"/>
                  <a:t>We define good shifts. </a:t>
                </a:r>
                <a:r>
                  <a:rPr lang="en-US" sz="1200" b="0" i="0">
                    <a:solidFill>
                      <a:schemeClr val="tx1"/>
                    </a:solidFill>
                    <a:latin typeface="Cambria Math" panose="02040503050406030204" pitchFamily="18" charset="0"/>
                  </a:rPr>
                  <a:t>𝑧_1,….,𝑧_𝑡</a:t>
                </a:r>
                <a:r>
                  <a:rPr lang="en-IL" dirty="0"/>
                  <a:t> are good</a:t>
                </a:r>
                <a:r>
                  <a:rPr lang="en-IL" baseline="0" dirty="0"/>
                  <a:t> for a vector v if for every rho, </a:t>
                </a:r>
                <a:r>
                  <a:rPr lang="en-US" sz="1200" i="0">
                    <a:solidFill>
                      <a:schemeClr val="tx1"/>
                    </a:solidFill>
                    <a:latin typeface="Cambria Math" panose="02040503050406030204" pitchFamily="18" charset="0"/>
                  </a:rPr>
                  <a:t>𝑣</a:t>
                </a:r>
                <a:r>
                  <a:rPr lang="en-US" sz="1200" b="0" i="0">
                    <a:solidFill>
                      <a:schemeClr val="tx1"/>
                    </a:solidFill>
                    <a:latin typeface="Cambria Math" panose="02040503050406030204" pitchFamily="18" charset="0"/>
                  </a:rPr>
                  <a:t>_𝜌</a:t>
                </a:r>
                <a:r>
                  <a:rPr lang="en-IL" dirty="0"/>
                  <a:t> has hamming weight that is almost</a:t>
                </a:r>
                <a:r>
                  <a:rPr lang="en-IL" baseline="0" dirty="0"/>
                  <a:t> alpha, lets say 0.95 alpha.</a:t>
                </a:r>
              </a:p>
              <a:p>
                <a:endParaRPr lang="en-IL" dirty="0"/>
              </a:p>
              <a:p>
                <a:r>
                  <a:rPr lang="en-US" dirty="0"/>
                  <a:t>Where </a:t>
                </a:r>
                <a:r>
                  <a:rPr lang="en-US" sz="1200" i="0">
                    <a:solidFill>
                      <a:schemeClr val="tx1"/>
                    </a:solidFill>
                    <a:latin typeface="Cambria Math" panose="02040503050406030204" pitchFamily="18" charset="0"/>
                  </a:rPr>
                  <a:t>𝑣</a:t>
                </a:r>
                <a:r>
                  <a:rPr lang="en-US" sz="1200" b="0" i="0">
                    <a:solidFill>
                      <a:schemeClr val="tx1"/>
                    </a:solidFill>
                    <a:latin typeface="Cambria Math" panose="02040503050406030204" pitchFamily="18" charset="0"/>
                  </a:rPr>
                  <a:t>_𝜌</a:t>
                </a:r>
                <a:r>
                  <a:rPr lang="en-IL" dirty="0"/>
                  <a:t> is defined as follows,</a:t>
                </a:r>
                <a:r>
                  <a:rPr lang="en-IL" baseline="0" dirty="0"/>
                  <a:t> </a:t>
                </a:r>
                <a:endParaRPr lang="en-IL" dirty="0"/>
              </a:p>
            </p:txBody>
          </p:sp>
        </mc:Fallback>
      </mc:AlternateContent>
      <p:sp>
        <p:nvSpPr>
          <p:cNvPr id="4" name="Slide Number Placeholder 3"/>
          <p:cNvSpPr>
            <a:spLocks noGrp="1"/>
          </p:cNvSpPr>
          <p:nvPr>
            <p:ph type="sldNum" sz="quarter" idx="5"/>
          </p:nvPr>
        </p:nvSpPr>
        <p:spPr/>
        <p:txBody>
          <a:bodyPr/>
          <a:lstStyle/>
          <a:p>
            <a:fld id="{9830DDA8-AEAF-B146-9AA4-2500CA489D13}" type="slidenum">
              <a:rPr lang="en-IL" smtClean="0"/>
              <a:t>12</a:t>
            </a:fld>
            <a:endParaRPr lang="en-IL"/>
          </a:p>
        </p:txBody>
      </p:sp>
    </p:spTree>
    <p:extLst>
      <p:ext uri="{BB962C8B-B14F-4D97-AF65-F5344CB8AC3E}">
        <p14:creationId xmlns:p14="http://schemas.microsoft.com/office/powerpoint/2010/main" val="1119313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141BC-8266-EA04-4A57-6DEEF41B1D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B20888-54E0-E1C1-9918-CCFAE70EB8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18DAA3-C1AE-DA1F-3993-1C50CE236FD4}"/>
              </a:ext>
            </a:extLst>
          </p:cNvPr>
          <p:cNvSpPr>
            <a:spLocks noGrp="1"/>
          </p:cNvSpPr>
          <p:nvPr>
            <p:ph type="body" idx="1"/>
          </p:nvPr>
        </p:nvSpPr>
        <p:spPr/>
        <p:txBody>
          <a:bodyPr/>
          <a:lstStyle/>
          <a:p>
            <a:endParaRPr lang="en-IL" dirty="0"/>
          </a:p>
        </p:txBody>
      </p:sp>
      <p:sp>
        <p:nvSpPr>
          <p:cNvPr id="4" name="Slide Number Placeholder 3">
            <a:extLst>
              <a:ext uri="{FF2B5EF4-FFF2-40B4-BE49-F238E27FC236}">
                <a16:creationId xmlns:a16="http://schemas.microsoft.com/office/drawing/2014/main" id="{666D3EA0-0EDA-E84E-D604-AA09A51925A4}"/>
              </a:ext>
            </a:extLst>
          </p:cNvPr>
          <p:cNvSpPr>
            <a:spLocks noGrp="1"/>
          </p:cNvSpPr>
          <p:nvPr>
            <p:ph type="sldNum" sz="quarter" idx="5"/>
          </p:nvPr>
        </p:nvSpPr>
        <p:spPr/>
        <p:txBody>
          <a:bodyPr/>
          <a:lstStyle/>
          <a:p>
            <a:fld id="{9830DDA8-AEAF-B146-9AA4-2500CA489D13}" type="slidenum">
              <a:rPr lang="en-IL" smtClean="0"/>
              <a:t>13</a:t>
            </a:fld>
            <a:endParaRPr lang="en-IL"/>
          </a:p>
        </p:txBody>
      </p:sp>
    </p:spTree>
    <p:extLst>
      <p:ext uri="{BB962C8B-B14F-4D97-AF65-F5344CB8AC3E}">
        <p14:creationId xmlns:p14="http://schemas.microsoft.com/office/powerpoint/2010/main" val="4186534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6FFEA-F302-D3EF-A158-298C61BEF8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641675-230F-FF14-2045-ED2E02BA70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C23C35-51FF-08C3-294D-D40FCFDE5F26}"/>
              </a:ext>
            </a:extLst>
          </p:cNvPr>
          <p:cNvSpPr>
            <a:spLocks noGrp="1"/>
          </p:cNvSpPr>
          <p:nvPr>
            <p:ph type="body" idx="1"/>
          </p:nvPr>
        </p:nvSpPr>
        <p:spPr/>
        <p:txBody>
          <a:bodyPr/>
          <a:lstStyle/>
          <a:p>
            <a:r>
              <a:rPr lang="en-IL" dirty="0"/>
              <a:t>Moving on, we show that for t that is equal theta logn, We get if the following properties.</a:t>
            </a:r>
          </a:p>
          <a:p>
            <a:endParaRPr lang="en-IL" dirty="0"/>
          </a:p>
          <a:p>
            <a:r>
              <a:rPr lang="en-US" dirty="0"/>
              <a:t>For completeness, If</a:t>
            </a:r>
            <a:r>
              <a:rPr lang="en-IL" dirty="0"/>
              <a:t> the hamming weight of the vector v is at least alpha, than most shifts are “good”, which means that all the shifted vectors v_rho have </a:t>
            </a:r>
            <a:r>
              <a:rPr lang="en-US" dirty="0"/>
              <a:t>a </a:t>
            </a:r>
            <a:r>
              <a:rPr lang="en-IL" dirty="0"/>
              <a:t>hamming weight </a:t>
            </a:r>
            <a:r>
              <a:rPr lang="en-US" dirty="0"/>
              <a:t>of </a:t>
            </a:r>
            <a:r>
              <a:rPr lang="en-IL" dirty="0"/>
              <a:t>at least 0.95 alpha.</a:t>
            </a:r>
          </a:p>
          <a:p>
            <a:endParaRPr lang="en-IL" dirty="0"/>
          </a:p>
          <a:p>
            <a:r>
              <a:rPr lang="en-IL" dirty="0"/>
              <a:t>and for soundness, we show that for vector v with hamming weight alpha-delta, the probability over the choice of rho that the vector v_rho has hamming weight at least 0.95 alpha is bounded by some epsilon.</a:t>
            </a:r>
          </a:p>
          <a:p>
            <a:r>
              <a:rPr lang="en-US" dirty="0"/>
              <a:t>These properties naturally lead to construction.</a:t>
            </a:r>
            <a:endParaRPr lang="en-IL" dirty="0"/>
          </a:p>
        </p:txBody>
      </p:sp>
      <p:sp>
        <p:nvSpPr>
          <p:cNvPr id="4" name="Slide Number Placeholder 3">
            <a:extLst>
              <a:ext uri="{FF2B5EF4-FFF2-40B4-BE49-F238E27FC236}">
                <a16:creationId xmlns:a16="http://schemas.microsoft.com/office/drawing/2014/main" id="{21875144-DC75-DF77-B7B5-5C06536CB4C0}"/>
              </a:ext>
            </a:extLst>
          </p:cNvPr>
          <p:cNvSpPr>
            <a:spLocks noGrp="1"/>
          </p:cNvSpPr>
          <p:nvPr>
            <p:ph type="sldNum" sz="quarter" idx="5"/>
          </p:nvPr>
        </p:nvSpPr>
        <p:spPr/>
        <p:txBody>
          <a:bodyPr/>
          <a:lstStyle/>
          <a:p>
            <a:fld id="{9830DDA8-AEAF-B146-9AA4-2500CA489D13}" type="slidenum">
              <a:rPr lang="en-IL" smtClean="0"/>
              <a:t>14</a:t>
            </a:fld>
            <a:endParaRPr lang="en-IL"/>
          </a:p>
        </p:txBody>
      </p:sp>
    </p:spTree>
    <p:extLst>
      <p:ext uri="{BB962C8B-B14F-4D97-AF65-F5344CB8AC3E}">
        <p14:creationId xmlns:p14="http://schemas.microsoft.com/office/powerpoint/2010/main" val="3162228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B518D-1334-B65F-B2F3-F6F4912A5A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D11211-BA72-9B4F-84A5-3C530B139A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0A9A86-4432-85A2-6FF8-3DB97BF4A3A3}"/>
              </a:ext>
            </a:extLst>
          </p:cNvPr>
          <p:cNvSpPr>
            <a:spLocks noGrp="1"/>
          </p:cNvSpPr>
          <p:nvPr>
            <p:ph type="body" idx="1"/>
          </p:nvPr>
        </p:nvSpPr>
        <p:spPr/>
        <p:txBody>
          <a:bodyPr/>
          <a:lstStyle/>
          <a:p>
            <a:r>
              <a:rPr lang="en-IL" dirty="0"/>
              <a:t>We define the prover to send good shifts </a:t>
            </a:r>
          </a:p>
          <a:p>
            <a:r>
              <a:rPr lang="en-IL" dirty="0"/>
              <a:t>The verifier than samples rho, and checks that the hamming weight of the vector v_rho is large. </a:t>
            </a:r>
          </a:p>
          <a:p>
            <a:r>
              <a:rPr lang="en-IL" dirty="0"/>
              <a:t>Since each element v_rho is defined by an element in v, this requires reading t elem</a:t>
            </a:r>
            <a:r>
              <a:rPr lang="en-US" dirty="0"/>
              <a:t>e</a:t>
            </a:r>
            <a:r>
              <a:rPr lang="en-IL" dirty="0"/>
              <a:t>nts from v, which is logn bits. </a:t>
            </a:r>
          </a:p>
          <a:p>
            <a:r>
              <a:rPr lang="en-US" dirty="0"/>
              <a:t>W</a:t>
            </a:r>
            <a:r>
              <a:rPr lang="en-IL" dirty="0"/>
              <a:t>hich is too constly, and fails to address our first goal</a:t>
            </a:r>
          </a:p>
          <a:p>
            <a:endParaRPr lang="en-IL" dirty="0"/>
          </a:p>
          <a:p>
            <a:r>
              <a:rPr lang="en-IL" dirty="0"/>
              <a:t>So what can we do? </a:t>
            </a:r>
          </a:p>
          <a:p>
            <a:r>
              <a:rPr lang="en-IL" dirty="0"/>
              <a:t>*Make the prover prove that the small vector vrho has large hamming weight, rather than proving on the large vefctor v. we make a recursice step here. This solves the query complexity, but what about the proof size? The prover needs to send a proof for each v_rho, so proof size is at least linear in n, a</a:t>
            </a:r>
            <a:r>
              <a:rPr lang="en-US" dirty="0" err="1"/>
              <a:t>nd</a:t>
            </a:r>
            <a:r>
              <a:rPr lang="en-IL" dirty="0"/>
              <a:t> this fails to ach</a:t>
            </a:r>
            <a:r>
              <a:rPr lang="en-US" dirty="0" err="1"/>
              <a:t>ie</a:t>
            </a:r>
            <a:r>
              <a:rPr lang="en-IL" dirty="0"/>
              <a:t>ve our second goal.</a:t>
            </a:r>
          </a:p>
          <a:p>
            <a:br>
              <a:rPr lang="en-IL" dirty="0"/>
            </a:br>
            <a:r>
              <a:rPr lang="en-IL" dirty="0"/>
              <a:t>so what can we do?</a:t>
            </a:r>
          </a:p>
        </p:txBody>
      </p:sp>
      <p:sp>
        <p:nvSpPr>
          <p:cNvPr id="4" name="Slide Number Placeholder 3">
            <a:extLst>
              <a:ext uri="{FF2B5EF4-FFF2-40B4-BE49-F238E27FC236}">
                <a16:creationId xmlns:a16="http://schemas.microsoft.com/office/drawing/2014/main" id="{F1AD1109-3F2F-9BEF-E67C-8807BA2C78E4}"/>
              </a:ext>
            </a:extLst>
          </p:cNvPr>
          <p:cNvSpPr>
            <a:spLocks noGrp="1"/>
          </p:cNvSpPr>
          <p:nvPr>
            <p:ph type="sldNum" sz="quarter" idx="5"/>
          </p:nvPr>
        </p:nvSpPr>
        <p:spPr/>
        <p:txBody>
          <a:bodyPr/>
          <a:lstStyle/>
          <a:p>
            <a:fld id="{9830DDA8-AEAF-B146-9AA4-2500CA489D13}" type="slidenum">
              <a:rPr lang="en-IL" smtClean="0"/>
              <a:t>15</a:t>
            </a:fld>
            <a:endParaRPr lang="en-IL"/>
          </a:p>
        </p:txBody>
      </p:sp>
    </p:spTree>
    <p:extLst>
      <p:ext uri="{BB962C8B-B14F-4D97-AF65-F5344CB8AC3E}">
        <p14:creationId xmlns:p14="http://schemas.microsoft.com/office/powerpoint/2010/main" val="3352140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67A47-8CE9-A40E-ADC4-DB6B351BD5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2F0BF2-2056-A5F8-AFB8-418AE81AB2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909AC0-CBAA-2C8D-58FF-E51E16D069F4}"/>
              </a:ext>
            </a:extLst>
          </p:cNvPr>
          <p:cNvSpPr>
            <a:spLocks noGrp="1"/>
          </p:cNvSpPr>
          <p:nvPr>
            <p:ph type="body" idx="1"/>
          </p:nvPr>
        </p:nvSpPr>
        <p:spPr/>
        <p:txBody>
          <a:bodyPr/>
          <a:lstStyle/>
          <a:p>
            <a:r>
              <a:rPr lang="en-IL" dirty="0"/>
              <a:t>We d</a:t>
            </a:r>
            <a:r>
              <a:rPr lang="en-US" dirty="0"/>
              <a:t>e</a:t>
            </a:r>
            <a:r>
              <a:rPr lang="en-IL" dirty="0"/>
              <a:t>vide the vectors into large groups V_j, and the prover sends a proof for each group that all the vectors in the group have large hamming weight.</a:t>
            </a:r>
          </a:p>
          <a:p>
            <a:r>
              <a:rPr lang="en-IL" dirty="0"/>
              <a:t>The verifier samples a group j, and verifies the proof.</a:t>
            </a:r>
          </a:p>
          <a:p>
            <a:endParaRPr lang="en-IL" dirty="0"/>
          </a:p>
          <a:p>
            <a:r>
              <a:rPr lang="en-IL" dirty="0"/>
              <a:t>This construction will have small query complexity and small proof length.</a:t>
            </a:r>
          </a:p>
          <a:p>
            <a:r>
              <a:rPr lang="en-IL" dirty="0"/>
              <a:t>The idea is simple, but the challenge with this solution </a:t>
            </a:r>
            <a:r>
              <a:rPr lang="en-US" dirty="0"/>
              <a:t>lies</a:t>
            </a:r>
            <a:r>
              <a:rPr lang="en-IL" dirty="0"/>
              <a:t> in </a:t>
            </a:r>
            <a:r>
              <a:rPr lang="en-US" dirty="0"/>
              <a:t>its</a:t>
            </a:r>
            <a:r>
              <a:rPr lang="en-IL" dirty="0"/>
              <a:t> soundness. </a:t>
            </a:r>
          </a:p>
          <a:p>
            <a:br>
              <a:rPr lang="en-IL" dirty="0"/>
            </a:br>
            <a:r>
              <a:rPr lang="en-IL" dirty="0"/>
              <a:t>What happens if we have a group V_j with only a single vector that has </a:t>
            </a:r>
            <a:r>
              <a:rPr lang="en-US" dirty="0"/>
              <a:t>a </a:t>
            </a:r>
            <a:r>
              <a:rPr lang="en-IL" dirty="0"/>
              <a:t>small Hamming weight? </a:t>
            </a:r>
          </a:p>
          <a:p>
            <a:r>
              <a:rPr lang="en-US" dirty="0"/>
              <a:t>Catching such a case with high probability is very costly.</a:t>
            </a:r>
          </a:p>
          <a:p>
            <a:endParaRPr lang="en-US" dirty="0"/>
          </a:p>
          <a:p>
            <a:r>
              <a:rPr lang="en-US" dirty="0"/>
              <a:t>To address this, we reject </a:t>
            </a:r>
            <a:r>
              <a:rPr lang="en-US" dirty="0" err="1"/>
              <a:t>Vj</a:t>
            </a:r>
            <a:r>
              <a:rPr lang="en-US" dirty="0"/>
              <a:t>​ with a probability that is proportional to the number of vectors with small Hamming weight. Then, we prove that the expected number of vectors with small hamming weight in </a:t>
            </a:r>
            <a:r>
              <a:rPr lang="en-US" dirty="0" err="1"/>
              <a:t>V_j</a:t>
            </a:r>
            <a:r>
              <a:rPr lang="en-US" dirty="0"/>
              <a:t> is high.</a:t>
            </a:r>
            <a:endParaRPr lang="en-IL" dirty="0"/>
          </a:p>
        </p:txBody>
      </p:sp>
      <p:sp>
        <p:nvSpPr>
          <p:cNvPr id="4" name="Slide Number Placeholder 3">
            <a:extLst>
              <a:ext uri="{FF2B5EF4-FFF2-40B4-BE49-F238E27FC236}">
                <a16:creationId xmlns:a16="http://schemas.microsoft.com/office/drawing/2014/main" id="{AE355B64-CEC0-2E68-810E-CF0FA613F06E}"/>
              </a:ext>
            </a:extLst>
          </p:cNvPr>
          <p:cNvSpPr>
            <a:spLocks noGrp="1"/>
          </p:cNvSpPr>
          <p:nvPr>
            <p:ph type="sldNum" sz="quarter" idx="5"/>
          </p:nvPr>
        </p:nvSpPr>
        <p:spPr/>
        <p:txBody>
          <a:bodyPr/>
          <a:lstStyle/>
          <a:p>
            <a:fld id="{9830DDA8-AEAF-B146-9AA4-2500CA489D13}" type="slidenum">
              <a:rPr lang="en-IL" smtClean="0"/>
              <a:t>16</a:t>
            </a:fld>
            <a:endParaRPr lang="en-IL"/>
          </a:p>
        </p:txBody>
      </p:sp>
    </p:spTree>
    <p:extLst>
      <p:ext uri="{BB962C8B-B14F-4D97-AF65-F5344CB8AC3E}">
        <p14:creationId xmlns:p14="http://schemas.microsoft.com/office/powerpoint/2010/main" val="3279001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2322F-AEBF-58D1-BCEF-5BF8D4F1E2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50E7C0-EAB8-5022-A8C5-19E657836A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2B7C6B-D1C3-89F4-05C3-42A5F2E17138}"/>
              </a:ext>
            </a:extLst>
          </p:cNvPr>
          <p:cNvSpPr>
            <a:spLocks noGrp="1"/>
          </p:cNvSpPr>
          <p:nvPr>
            <p:ph type="body" idx="1"/>
          </p:nvPr>
        </p:nvSpPr>
        <p:spPr/>
        <p:txBody>
          <a:bodyPr/>
          <a:lstStyle/>
          <a:p>
            <a:r>
              <a:rPr lang="en-IL" dirty="0"/>
              <a:t>As an additional application we show that the Ham weight protocols can be used to transform PCP or IOP with imperfect completeness to perfectly complete protocols.</a:t>
            </a:r>
            <a:br>
              <a:rPr lang="en-IL" dirty="0"/>
            </a:br>
            <a:r>
              <a:rPr lang="en-IL" dirty="0"/>
              <a:t>We first show that given any MA/PCP of proximity protocol to the Hamming weight problem we can get PCP with perfect complet</a:t>
            </a:r>
            <a:r>
              <a:rPr lang="en-US" dirty="0"/>
              <a:t>e</a:t>
            </a:r>
            <a:r>
              <a:rPr lang="en-IL" dirty="0"/>
              <a:t>ness, and the better the Ham protocol, the better results we get in the transformation. </a:t>
            </a:r>
          </a:p>
          <a:p>
            <a:endParaRPr lang="en-IL" dirty="0"/>
          </a:p>
          <a:p>
            <a:r>
              <a:rPr lang="en-IL" dirty="0"/>
              <a:t>We also show a specific transformation from IOP with imperfect completeness to one with perfect completeness using the IOP of proximity protocol techniques we used in the paper. </a:t>
            </a:r>
          </a:p>
          <a:p>
            <a:endParaRPr lang="en-IL" dirty="0"/>
          </a:p>
          <a:p>
            <a:endParaRPr lang="en-IL" dirty="0"/>
          </a:p>
        </p:txBody>
      </p:sp>
      <p:sp>
        <p:nvSpPr>
          <p:cNvPr id="4" name="Slide Number Placeholder 3">
            <a:extLst>
              <a:ext uri="{FF2B5EF4-FFF2-40B4-BE49-F238E27FC236}">
                <a16:creationId xmlns:a16="http://schemas.microsoft.com/office/drawing/2014/main" id="{3B10D0BD-042D-68D4-7F37-63A2D6BBAEC0}"/>
              </a:ext>
            </a:extLst>
          </p:cNvPr>
          <p:cNvSpPr>
            <a:spLocks noGrp="1"/>
          </p:cNvSpPr>
          <p:nvPr>
            <p:ph type="sldNum" sz="quarter" idx="5"/>
          </p:nvPr>
        </p:nvSpPr>
        <p:spPr/>
        <p:txBody>
          <a:bodyPr/>
          <a:lstStyle/>
          <a:p>
            <a:fld id="{9830DDA8-AEAF-B146-9AA4-2500CA489D13}" type="slidenum">
              <a:rPr lang="en-IL" smtClean="0"/>
              <a:t>17</a:t>
            </a:fld>
            <a:endParaRPr lang="en-IL"/>
          </a:p>
        </p:txBody>
      </p:sp>
    </p:spTree>
    <p:extLst>
      <p:ext uri="{BB962C8B-B14F-4D97-AF65-F5344CB8AC3E}">
        <p14:creationId xmlns:p14="http://schemas.microsoft.com/office/powerpoint/2010/main" val="3081064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468ED-70BF-F2DE-30B1-F1D62D679D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A844F5-9093-4BFA-27F3-6C542327E4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536B3C-6664-1974-E401-C7490406F78A}"/>
              </a:ext>
            </a:extLst>
          </p:cNvPr>
          <p:cNvSpPr>
            <a:spLocks noGrp="1"/>
          </p:cNvSpPr>
          <p:nvPr>
            <p:ph type="body" idx="1"/>
          </p:nvPr>
        </p:nvSpPr>
        <p:spPr/>
        <p:txBody>
          <a:bodyPr/>
          <a:lstStyle/>
          <a:p>
            <a:r>
              <a:rPr lang="en-IL" dirty="0"/>
              <a:t>Our </a:t>
            </a:r>
          </a:p>
        </p:txBody>
      </p:sp>
      <p:sp>
        <p:nvSpPr>
          <p:cNvPr id="4" name="Slide Number Placeholder 3">
            <a:extLst>
              <a:ext uri="{FF2B5EF4-FFF2-40B4-BE49-F238E27FC236}">
                <a16:creationId xmlns:a16="http://schemas.microsoft.com/office/drawing/2014/main" id="{6173C20E-A373-11A0-1C1E-CFBDC1694997}"/>
              </a:ext>
            </a:extLst>
          </p:cNvPr>
          <p:cNvSpPr>
            <a:spLocks noGrp="1"/>
          </p:cNvSpPr>
          <p:nvPr>
            <p:ph type="sldNum" sz="quarter" idx="5"/>
          </p:nvPr>
        </p:nvSpPr>
        <p:spPr/>
        <p:txBody>
          <a:bodyPr/>
          <a:lstStyle/>
          <a:p>
            <a:fld id="{9830DDA8-AEAF-B146-9AA4-2500CA489D13}" type="slidenum">
              <a:rPr lang="en-IL" smtClean="0"/>
              <a:t>18</a:t>
            </a:fld>
            <a:endParaRPr lang="en-IL"/>
          </a:p>
        </p:txBody>
      </p:sp>
    </p:spTree>
    <p:extLst>
      <p:ext uri="{BB962C8B-B14F-4D97-AF65-F5344CB8AC3E}">
        <p14:creationId xmlns:p14="http://schemas.microsoft.com/office/powerpoint/2010/main" val="30827548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46A49-B3A5-2111-8E5C-CD6F2778F1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3DC07C-00E1-7522-2759-D405DF9F6E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750C77-59DC-AA43-6BF2-B6871E41B3DB}"/>
              </a:ext>
            </a:extLst>
          </p:cNvPr>
          <p:cNvSpPr>
            <a:spLocks noGrp="1"/>
          </p:cNvSpPr>
          <p:nvPr>
            <p:ph type="body" idx="1"/>
          </p:nvPr>
        </p:nvSpPr>
        <p:spPr/>
        <p:txBody>
          <a:bodyPr/>
          <a:lstStyle/>
          <a:p>
            <a:r>
              <a:rPr lang="en-IL" dirty="0"/>
              <a:t>Our </a:t>
            </a:r>
          </a:p>
        </p:txBody>
      </p:sp>
      <p:sp>
        <p:nvSpPr>
          <p:cNvPr id="4" name="Slide Number Placeholder 3">
            <a:extLst>
              <a:ext uri="{FF2B5EF4-FFF2-40B4-BE49-F238E27FC236}">
                <a16:creationId xmlns:a16="http://schemas.microsoft.com/office/drawing/2014/main" id="{E595FA6D-9CE5-8F57-708D-7BE01F6E9CD1}"/>
              </a:ext>
            </a:extLst>
          </p:cNvPr>
          <p:cNvSpPr>
            <a:spLocks noGrp="1"/>
          </p:cNvSpPr>
          <p:nvPr>
            <p:ph type="sldNum" sz="quarter" idx="5"/>
          </p:nvPr>
        </p:nvSpPr>
        <p:spPr/>
        <p:txBody>
          <a:bodyPr/>
          <a:lstStyle/>
          <a:p>
            <a:fld id="{9830DDA8-AEAF-B146-9AA4-2500CA489D13}" type="slidenum">
              <a:rPr lang="en-IL" smtClean="0"/>
              <a:t>19</a:t>
            </a:fld>
            <a:endParaRPr lang="en-IL"/>
          </a:p>
        </p:txBody>
      </p:sp>
    </p:spTree>
    <p:extLst>
      <p:ext uri="{BB962C8B-B14F-4D97-AF65-F5344CB8AC3E}">
        <p14:creationId xmlns:p14="http://schemas.microsoft.com/office/powerpoint/2010/main" val="3797666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start with an example</a:t>
            </a:r>
          </a:p>
          <a:p>
            <a:br>
              <a:rPr lang="en-US" dirty="0"/>
            </a:br>
            <a:r>
              <a:rPr lang="en-US" dirty="0"/>
              <a:t>In 2022, Elon Musk initiated the process of acquiring Twitter. However, Musk later revoked his offer, claiming that a significant portion of the users were spambots. This sparked a major dispute. Twitter was arguing that this was a false claim, and tried to force Musk into the deal.</a:t>
            </a:r>
          </a:p>
          <a:p>
            <a:endParaRPr lang="en-US" dirty="0"/>
          </a:p>
          <a:p>
            <a:r>
              <a:rPr lang="en-US" dirty="0"/>
              <a:t>To resolve this, Musk wanted to verify that 95% of Twitter's users are real. We can represent the user as a bit vector v, where 1 indicates a real user and 0 a spambot. Back than Twitter had 350 million users, so the vector v is huge. </a:t>
            </a:r>
          </a:p>
          <a:p>
            <a:endParaRPr lang="en-US" dirty="0"/>
          </a:p>
          <a:p>
            <a:r>
              <a:rPr lang="en-US" dirty="0"/>
              <a:t>Naively, Musk could verify that 95% of the users are real by directly counting real users, but this would be very costly, potentially requiring expensive individual checks, maybe even a private investigator to verify that a single user is real, and for such a massive dataset this is impractical. Musk could check a small number of users, but not more than that.</a:t>
            </a:r>
          </a:p>
          <a:p>
            <a:endParaRPr lang="en-US" dirty="0"/>
          </a:p>
          <a:p>
            <a:r>
              <a:rPr lang="en-US" dirty="0"/>
              <a:t>This problem comes down to designing a proof system in which Twitter can prove to Musk that the vector v has Hamming weight approximately 0.95, allowing Musk to check only a small number users. Now let’s see what are the properties required from the proof system.</a:t>
            </a:r>
          </a:p>
          <a:p>
            <a:br>
              <a:rPr lang="en-US" dirty="0"/>
            </a:br>
            <a:endParaRPr lang="en-IL" dirty="0"/>
          </a:p>
        </p:txBody>
      </p:sp>
      <p:sp>
        <p:nvSpPr>
          <p:cNvPr id="4" name="Slide Number Placeholder 3"/>
          <p:cNvSpPr>
            <a:spLocks noGrp="1"/>
          </p:cNvSpPr>
          <p:nvPr>
            <p:ph type="sldNum" sz="quarter" idx="5"/>
          </p:nvPr>
        </p:nvSpPr>
        <p:spPr/>
        <p:txBody>
          <a:bodyPr/>
          <a:lstStyle/>
          <a:p>
            <a:fld id="{9830DDA8-AEAF-B146-9AA4-2500CA489D13}" type="slidenum">
              <a:rPr lang="en-IL" smtClean="0"/>
              <a:t>2</a:t>
            </a:fld>
            <a:endParaRPr lang="en-IL"/>
          </a:p>
        </p:txBody>
      </p:sp>
    </p:spTree>
    <p:extLst>
      <p:ext uri="{BB962C8B-B14F-4D97-AF65-F5344CB8AC3E}">
        <p14:creationId xmlns:p14="http://schemas.microsoft.com/office/powerpoint/2010/main" val="1026860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3D798-D505-F4A0-C3E3-CB7D083036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0444D4-F9BB-E450-1EBC-05353D29CD6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426F732-7A4F-8D5A-C911-7DD7F557061F}"/>
              </a:ext>
            </a:extLst>
          </p:cNvPr>
          <p:cNvSpPr>
            <a:spLocks noGrp="1"/>
          </p:cNvSpPr>
          <p:nvPr>
            <p:ph type="body" idx="1"/>
          </p:nvPr>
        </p:nvSpPr>
        <p:spPr/>
        <p:txBody>
          <a:bodyPr/>
          <a:lstStyle/>
          <a:p>
            <a:pPr marL="158750" indent="0" algn="l" defTabSz="914400" rtl="0" eaLnBrk="1" latinLnBrk="0" hangingPunct="1">
              <a:buNone/>
            </a:pPr>
            <a:r>
              <a:rPr lang="en-US" dirty="0"/>
              <a:t>Exact hamming?</a:t>
            </a:r>
          </a:p>
          <a:p>
            <a:pPr marL="158750" indent="0" algn="l" defTabSz="914400" rtl="0" eaLnBrk="1" latinLnBrk="0" hangingPunct="1">
              <a:buNone/>
            </a:pPr>
            <a:endParaRPr lang="en-US" dirty="0"/>
          </a:p>
        </p:txBody>
      </p:sp>
    </p:spTree>
    <p:extLst>
      <p:ext uri="{BB962C8B-B14F-4D97-AF65-F5344CB8AC3E}">
        <p14:creationId xmlns:p14="http://schemas.microsoft.com/office/powerpoint/2010/main" val="2011666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1BFDD-99CC-81D0-6777-74879CE43A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C56FF6-EC7E-EA2E-ABC7-172B20D33BC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A311AC2-6688-AAC7-35B2-D3A555F47986}"/>
              </a:ext>
            </a:extLst>
          </p:cNvPr>
          <p:cNvSpPr>
            <a:spLocks noGrp="1"/>
          </p:cNvSpPr>
          <p:nvPr>
            <p:ph type="body" idx="1"/>
          </p:nvPr>
        </p:nvSpPr>
        <p:spPr/>
        <p:txBody>
          <a:bodyPr/>
          <a:lstStyle/>
          <a:p>
            <a:pPr marL="158750" indent="0" algn="l" defTabSz="914400" rtl="0" eaLnBrk="1" latinLnBrk="0" hangingPunct="1">
              <a:buNone/>
            </a:pPr>
            <a:r>
              <a:rPr lang="en-US" dirty="0"/>
              <a:t>Exact hamming?</a:t>
            </a:r>
          </a:p>
          <a:p>
            <a:pPr marL="158750" indent="0" algn="l" defTabSz="914400" rtl="0" eaLnBrk="1" latinLnBrk="0" hangingPunct="1">
              <a:buNone/>
            </a:pPr>
            <a:endParaRPr lang="en-US" dirty="0"/>
          </a:p>
        </p:txBody>
      </p:sp>
    </p:spTree>
    <p:extLst>
      <p:ext uri="{BB962C8B-B14F-4D97-AF65-F5344CB8AC3E}">
        <p14:creationId xmlns:p14="http://schemas.microsoft.com/office/powerpoint/2010/main" val="2134173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9DD18-467F-E1C1-8E5F-0E3779B33C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BEA4CE-AD1F-2D58-F1D8-F2206EAE1A1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A173066-E6A5-526B-0DA5-1F39052EB9D3}"/>
              </a:ext>
            </a:extLst>
          </p:cNvPr>
          <p:cNvSpPr>
            <a:spLocks noGrp="1"/>
          </p:cNvSpPr>
          <p:nvPr>
            <p:ph type="body" idx="1"/>
          </p:nvPr>
        </p:nvSpPr>
        <p:spPr/>
        <p:txBody>
          <a:bodyPr/>
          <a:lstStyle/>
          <a:p>
            <a:pPr marL="158750" indent="0" algn="l" defTabSz="914400" rtl="0" eaLnBrk="1" latinLnBrk="0" hangingPunct="1">
              <a:buNone/>
            </a:pPr>
            <a:r>
              <a:rPr lang="en-US" dirty="0"/>
              <a:t>Exact hamming?</a:t>
            </a:r>
          </a:p>
          <a:p>
            <a:pPr marL="158750" indent="0" algn="l" defTabSz="914400" rtl="0" eaLnBrk="1" latinLnBrk="0" hangingPunct="1">
              <a:buNone/>
            </a:pPr>
            <a:endParaRPr lang="en-US" dirty="0"/>
          </a:p>
        </p:txBody>
      </p:sp>
    </p:spTree>
    <p:extLst>
      <p:ext uri="{BB962C8B-B14F-4D97-AF65-F5344CB8AC3E}">
        <p14:creationId xmlns:p14="http://schemas.microsoft.com/office/powerpoint/2010/main" val="1949889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l" defTabSz="914400" rtl="0" eaLnBrk="1" latinLnBrk="0" hangingPunct="1">
              <a:buNone/>
            </a:pPr>
            <a:endParaRPr lang="en-US" dirty="0"/>
          </a:p>
        </p:txBody>
      </p:sp>
    </p:spTree>
    <p:extLst>
      <p:ext uri="{BB962C8B-B14F-4D97-AF65-F5344CB8AC3E}">
        <p14:creationId xmlns:p14="http://schemas.microsoft.com/office/powerpoint/2010/main" val="2848755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E878A-B18D-D42E-C014-21E6B1A19E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73B538-FBCB-889B-794F-860737374E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7802BD-FC4D-F618-C989-591A3460CA5B}"/>
              </a:ext>
            </a:extLst>
          </p:cNvPr>
          <p:cNvSpPr>
            <a:spLocks noGrp="1"/>
          </p:cNvSpPr>
          <p:nvPr>
            <p:ph type="body" idx="1"/>
          </p:nvPr>
        </p:nvSpPr>
        <p:spPr/>
        <p:txBody>
          <a:bodyPr/>
          <a:lstStyle/>
          <a:p>
            <a:r>
              <a:rPr lang="en-US" dirty="0"/>
              <a:t>We want framing free system. We want perfect completeness. Why is that? Even if we had a proof system with exponentially small error, Musk could deliberately choose randomness that make the proof fail. If Musk presents this failure as evidence in court, it could frame Twitter, despite its honesty.</a:t>
            </a:r>
          </a:p>
          <a:p>
            <a:endParaRPr lang="en-US" dirty="0"/>
          </a:p>
          <a:p>
            <a:r>
              <a:rPr lang="en-US" dirty="0"/>
              <a:t>To make sure that Twitter will be willing to post proof, we must have perfect completeness.</a:t>
            </a:r>
          </a:p>
          <a:p>
            <a:endParaRPr lang="en-US" dirty="0"/>
          </a:p>
          <a:p>
            <a:r>
              <a:rPr lang="en-US" dirty="0"/>
              <a:t>Next we define Hamming weight proof of proximity with perfect completeness.</a:t>
            </a:r>
            <a:endParaRPr lang="en-IL" dirty="0"/>
          </a:p>
        </p:txBody>
      </p:sp>
      <p:sp>
        <p:nvSpPr>
          <p:cNvPr id="4" name="Slide Number Placeholder 3">
            <a:extLst>
              <a:ext uri="{FF2B5EF4-FFF2-40B4-BE49-F238E27FC236}">
                <a16:creationId xmlns:a16="http://schemas.microsoft.com/office/drawing/2014/main" id="{08E0D7F9-A869-7ED1-1399-40C995396123}"/>
              </a:ext>
            </a:extLst>
          </p:cNvPr>
          <p:cNvSpPr>
            <a:spLocks noGrp="1"/>
          </p:cNvSpPr>
          <p:nvPr>
            <p:ph type="sldNum" sz="quarter" idx="5"/>
          </p:nvPr>
        </p:nvSpPr>
        <p:spPr/>
        <p:txBody>
          <a:bodyPr/>
          <a:lstStyle/>
          <a:p>
            <a:fld id="{9830DDA8-AEAF-B146-9AA4-2500CA489D13}" type="slidenum">
              <a:rPr lang="en-IL" smtClean="0"/>
              <a:t>3</a:t>
            </a:fld>
            <a:endParaRPr lang="en-IL"/>
          </a:p>
        </p:txBody>
      </p:sp>
    </p:spTree>
    <p:extLst>
      <p:ext uri="{BB962C8B-B14F-4D97-AF65-F5344CB8AC3E}">
        <p14:creationId xmlns:p14="http://schemas.microsoft.com/office/powerpoint/2010/main" val="3149904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727C3-2369-78D8-56FE-DF3C43AE8B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BA09CA-D909-82E4-21EB-F8B21CD94D68}"/>
              </a:ext>
            </a:extLst>
          </p:cNvPr>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274750CA-DF23-8074-0E0C-A5FC6C384C60}"/>
                  </a:ext>
                </a:extLst>
              </p:cNvPr>
              <p:cNvSpPr>
                <a:spLocks noGrp="1"/>
              </p:cNvSpPr>
              <p:nvPr>
                <p:ph type="body" idx="1"/>
              </p:nvPr>
            </p:nvSpPr>
            <p:spPr/>
            <p:txBody>
              <a:bodyPr/>
              <a:lstStyle/>
              <a:p>
                <a:pPr marL="158750" indent="0" algn="l" defTabSz="914400" rtl="0" eaLnBrk="1" latinLnBrk="0" hangingPunct="1">
                  <a:buNone/>
                </a:pPr>
                <a:r>
                  <a:rPr lang="en-US" dirty="0"/>
                  <a:t>We define </a:t>
                </a:r>
                <a14:m>
                  <m:oMath xmlns:m="http://schemas.openxmlformats.org/officeDocument/2006/math">
                    <m:sSub>
                      <m:sSubPr>
                        <m:ctrlPr>
                          <a:rPr lang="en-US" sz="1200" i="1" smtClean="0">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𝐻𝑎𝑚</m:t>
                        </m:r>
                      </m:e>
                      <m:sub>
                        <m:r>
                          <a:rPr lang="en-US" sz="1200" i="1">
                            <a:solidFill>
                              <a:schemeClr val="tx1"/>
                            </a:solidFill>
                            <a:latin typeface="Cambria Math" panose="02040503050406030204" pitchFamily="18" charset="0"/>
                          </a:rPr>
                          <m:t>𝛼</m:t>
                        </m:r>
                      </m:sub>
                    </m:sSub>
                  </m:oMath>
                </a14:m>
                <a:r>
                  <a:rPr lang="en-US" dirty="0"/>
                  <a:t> to be the language of all the bit vectors with Hamming weight at least alpha, where a vector has Hamming weight alpha if an alpha fraction of the elements in the vector have the value 1. </a:t>
                </a:r>
              </a:p>
              <a:p>
                <a:pPr marL="158750" indent="0" algn="l" defTabSz="914400" rtl="0" eaLnBrk="1" latinLnBrk="0" hangingPunct="1">
                  <a:buNone/>
                </a:pPr>
                <a:endParaRPr lang="en-US" dirty="0"/>
              </a:p>
              <a:p>
                <a:pPr marL="158750" indent="0" algn="l" defTabSz="914400" rtl="0" eaLnBrk="1" latinLnBrk="0" hangingPunct="1">
                  <a:buNone/>
                </a:pPr>
                <a:r>
                  <a:rPr lang="en-US" dirty="0"/>
                  <a:t>In this setting, we think of the vector as huge, and each query to the input vector is expensive. The prover and verifier interact, and the verifier, given its randomness, reads a small number of bits from the vector and decides whether to accept or reject. </a:t>
                </a:r>
              </a:p>
              <a:p>
                <a:pPr marL="158750" indent="0" algn="l" defTabSz="914400" rtl="0" eaLnBrk="1" latinLnBrk="0" hangingPunct="1">
                  <a:buNone/>
                </a:pPr>
                <a:endParaRPr lang="en-US" dirty="0"/>
              </a:p>
              <a:p>
                <a:pPr marL="158750" indent="0" algn="l" defTabSz="914400" rtl="0" eaLnBrk="1" latinLnBrk="0" hangingPunct="1">
                  <a:buNone/>
                </a:pPr>
                <a:r>
                  <a:rPr lang="en-US" dirty="0"/>
                  <a:t>And the properties that we require from such a system are: 1. perfect completeness. This is the framing free property that we just talked about. The verifier always accepts the proof. We say that the proof system is perfectly complete if for a vector with hamming weight &gt;= alpha, the verifier accepts with probability 1. and for soundness, ……..</a:t>
                </a:r>
              </a:p>
              <a:p>
                <a:pPr marL="158750" indent="0" algn="l" defTabSz="914400" rtl="0" eaLnBrk="1" latinLnBrk="0" hangingPunct="1">
                  <a:buNone/>
                </a:pPr>
                <a:endParaRPr lang="en-US" dirty="0"/>
              </a:p>
              <a:p>
                <a:pPr marL="158750" indent="0" algn="l" defTabSz="914400" rtl="0" eaLnBrk="1" latinLnBrk="0" hangingPunct="1">
                  <a:buNone/>
                </a:pPr>
                <a:r>
                  <a:rPr lang="en-US" dirty="0"/>
                  <a:t>This was a general definition of Hamming weight proof of proximity. Next we describe the specific models that we studies</a:t>
                </a:r>
              </a:p>
            </p:txBody>
          </p:sp>
        </mc:Choice>
        <mc:Fallback xmlns="">
          <p:sp>
            <p:nvSpPr>
              <p:cNvPr id="3" name="Notes Placeholder 2">
                <a:extLst>
                  <a:ext uri="{FF2B5EF4-FFF2-40B4-BE49-F238E27FC236}">
                    <a16:creationId xmlns:a16="http://schemas.microsoft.com/office/drawing/2014/main" id="{274750CA-DF23-8074-0E0C-A5FC6C384C60}"/>
                  </a:ext>
                </a:extLst>
              </p:cNvPr>
              <p:cNvSpPr>
                <a:spLocks noGrp="1"/>
              </p:cNvSpPr>
              <p:nvPr>
                <p:ph type="body" idx="1"/>
              </p:nvPr>
            </p:nvSpPr>
            <p:spPr/>
            <p:txBody>
              <a:bodyPr/>
              <a:lstStyle/>
              <a:p>
                <a:pPr marL="158750" indent="0" algn="l" defTabSz="914400" rtl="0" eaLnBrk="1" latinLnBrk="0" hangingPunct="1">
                  <a:buNone/>
                </a:pPr>
                <a:r>
                  <a:rPr lang="en-US" dirty="0"/>
                  <a:t>We define </a:t>
                </a:r>
                <a:r>
                  <a:rPr lang="en-US" sz="1200" i="0">
                    <a:solidFill>
                      <a:schemeClr val="tx1"/>
                    </a:solidFill>
                    <a:latin typeface="Cambria Math" panose="02040503050406030204" pitchFamily="18" charset="0"/>
                  </a:rPr>
                  <a:t>〖𝐻𝑎𝑚〗_𝛼</a:t>
                </a:r>
                <a:r>
                  <a:rPr lang="en-US" dirty="0"/>
                  <a:t> to be the language of all the bit vectors with Hamming weight at least alpha, where a vector has Hamming weight alpha if alpha fraction of the elements in the vector have the value 1. </a:t>
                </a:r>
              </a:p>
              <a:p>
                <a:pPr marL="158750" indent="0" algn="l" defTabSz="914400" rtl="0" eaLnBrk="1" latinLnBrk="0" hangingPunct="1">
                  <a:buNone/>
                </a:pPr>
                <a:endParaRPr lang="en-US" dirty="0"/>
              </a:p>
              <a:p>
                <a:pPr marL="158750" indent="0" algn="l" defTabSz="914400" rtl="0" eaLnBrk="1" latinLnBrk="0" hangingPunct="1">
                  <a:buNone/>
                </a:pPr>
                <a:r>
                  <a:rPr lang="en-US" dirty="0"/>
                  <a:t>In this setting, we think of the vector as huge, and expensive to query. The prover and verifier interacts, and the verifier, given some inner randomness, reads a small number of bits from the vector, and some number of bits from the proof, and decides weather to accepts or reject. </a:t>
                </a:r>
              </a:p>
              <a:p>
                <a:pPr marL="158750" indent="0" algn="l" defTabSz="914400" rtl="0" eaLnBrk="1" latinLnBrk="0" hangingPunct="1">
                  <a:buNone/>
                </a:pPr>
                <a:endParaRPr lang="en-US" dirty="0"/>
              </a:p>
              <a:p>
                <a:pPr marL="158750" indent="0" algn="l" defTabSz="914400" rtl="0" eaLnBrk="1" latinLnBrk="0" hangingPunct="1">
                  <a:buNone/>
                </a:pPr>
                <a:r>
                  <a:rPr lang="en-US" dirty="0"/>
                  <a:t>We require from the proof system to have perfect completeness and soundness. We say that the proof system is perfectly complete if for a vector with hamming weight &gt;= alpha the verifier accepts with probability 1. and for soundness, ……..</a:t>
                </a:r>
              </a:p>
            </p:txBody>
          </p:sp>
        </mc:Fallback>
      </mc:AlternateContent>
    </p:spTree>
    <p:extLst>
      <p:ext uri="{BB962C8B-B14F-4D97-AF65-F5344CB8AC3E}">
        <p14:creationId xmlns:p14="http://schemas.microsoft.com/office/powerpoint/2010/main" val="1662191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dirty="0"/>
              <a:t>In this work we perform a systematic study of hamming weight proof of proximity, with a focus on practically efficient prover. </a:t>
            </a:r>
            <a:r>
              <a:rPr lang="en-US" dirty="0"/>
              <a:t>S</a:t>
            </a:r>
            <a:r>
              <a:rPr lang="en-IL" dirty="0"/>
              <a:t>o in each one of our results the prover is very efficient. </a:t>
            </a:r>
          </a:p>
          <a:p>
            <a:br>
              <a:rPr lang="en-IL" dirty="0"/>
            </a:br>
            <a:r>
              <a:rPr lang="en-IL" dirty="0"/>
              <a:t>In all of the models, the verifier reads only a small number of bits from the vector.</a:t>
            </a:r>
          </a:p>
          <a:p>
            <a:endParaRPr lang="en-IL" dirty="0"/>
          </a:p>
          <a:p>
            <a:r>
              <a:rPr lang="en-IL" dirty="0"/>
              <a:t>In the IOP model, the prover and verifier interact, and the verifier is </a:t>
            </a:r>
            <a:r>
              <a:rPr lang="en-US" dirty="0"/>
              <a:t>restricted</a:t>
            </a:r>
            <a:r>
              <a:rPr lang="en-IL" dirty="0"/>
              <a:t> to read only a small number of bits from the prover messages. </a:t>
            </a:r>
          </a:p>
          <a:p>
            <a:endParaRPr lang="en-IL" dirty="0"/>
          </a:p>
          <a:p>
            <a:r>
              <a:rPr lang="en-US" dirty="0"/>
              <a:t>In the PCP </a:t>
            </a:r>
            <a:r>
              <a:rPr lang="en-IL" dirty="0"/>
              <a:t>model, there is no interaction. The prover generates the proof, and the verifier is </a:t>
            </a:r>
            <a:r>
              <a:rPr lang="en-US" dirty="0"/>
              <a:t>restricted</a:t>
            </a:r>
            <a:r>
              <a:rPr lang="en-IL" dirty="0"/>
              <a:t> to reads only a small number of bits from the proof.</a:t>
            </a:r>
          </a:p>
          <a:p>
            <a:endParaRPr lang="en-IL" dirty="0"/>
          </a:p>
          <a:p>
            <a:r>
              <a:rPr lang="en-IL" dirty="0"/>
              <a:t>In the MA model, again, there is no interaction, only a single prover message, the difference is that here the verifier reads the entire message. </a:t>
            </a:r>
          </a:p>
          <a:p>
            <a:endParaRPr lang="en-IL" dirty="0"/>
          </a:p>
          <a:p>
            <a:r>
              <a:rPr lang="en-US" dirty="0"/>
              <a:t>For each model we provides a different upper and lower bounds.</a:t>
            </a:r>
          </a:p>
          <a:p>
            <a:endParaRPr lang="en-US" dirty="0"/>
          </a:p>
          <a:p>
            <a:endParaRPr lang="en-US" dirty="0"/>
          </a:p>
          <a:p>
            <a:endParaRPr lang="en-US" dirty="0"/>
          </a:p>
          <a:p>
            <a:r>
              <a:rPr lang="en-IL" dirty="0"/>
              <a:t>We provide results on three models, IOP,PCP, and MA of proximity. In each one of the models, the verifier reads only a small number of  bits from the input vector. </a:t>
            </a:r>
          </a:p>
        </p:txBody>
      </p:sp>
      <p:sp>
        <p:nvSpPr>
          <p:cNvPr id="4" name="Slide Number Placeholder 3"/>
          <p:cNvSpPr>
            <a:spLocks noGrp="1"/>
          </p:cNvSpPr>
          <p:nvPr>
            <p:ph type="sldNum" sz="quarter" idx="5"/>
          </p:nvPr>
        </p:nvSpPr>
        <p:spPr/>
        <p:txBody>
          <a:bodyPr/>
          <a:lstStyle/>
          <a:p>
            <a:fld id="{9830DDA8-AEAF-B146-9AA4-2500CA489D13}" type="slidenum">
              <a:rPr lang="en-IL" smtClean="0"/>
              <a:t>5</a:t>
            </a:fld>
            <a:endParaRPr lang="en-IL"/>
          </a:p>
        </p:txBody>
      </p:sp>
    </p:spTree>
    <p:extLst>
      <p:ext uri="{BB962C8B-B14F-4D97-AF65-F5344CB8AC3E}">
        <p14:creationId xmlns:p14="http://schemas.microsoft.com/office/powerpoint/2010/main" val="1141190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A2E43-E301-9B26-7AE4-6F9229CFB8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EAED6A-23E9-566D-5CAC-C04325D653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92D700-648A-771A-718A-3385D6AC5E21}"/>
              </a:ext>
            </a:extLst>
          </p:cNvPr>
          <p:cNvSpPr>
            <a:spLocks noGrp="1"/>
          </p:cNvSpPr>
          <p:nvPr>
            <p:ph type="body" idx="1"/>
          </p:nvPr>
        </p:nvSpPr>
        <p:spPr/>
        <p:txBody>
          <a:bodyPr/>
          <a:lstStyle/>
          <a:p>
            <a:endParaRPr lang="en-IL" dirty="0"/>
          </a:p>
        </p:txBody>
      </p:sp>
      <p:sp>
        <p:nvSpPr>
          <p:cNvPr id="4" name="Slide Number Placeholder 3">
            <a:extLst>
              <a:ext uri="{FF2B5EF4-FFF2-40B4-BE49-F238E27FC236}">
                <a16:creationId xmlns:a16="http://schemas.microsoft.com/office/drawing/2014/main" id="{7A814433-8C96-0131-4EBD-7C7200DA61D6}"/>
              </a:ext>
            </a:extLst>
          </p:cNvPr>
          <p:cNvSpPr>
            <a:spLocks noGrp="1"/>
          </p:cNvSpPr>
          <p:nvPr>
            <p:ph type="sldNum" sz="quarter" idx="5"/>
          </p:nvPr>
        </p:nvSpPr>
        <p:spPr/>
        <p:txBody>
          <a:bodyPr/>
          <a:lstStyle/>
          <a:p>
            <a:fld id="{9830DDA8-AEAF-B146-9AA4-2500CA489D13}" type="slidenum">
              <a:rPr lang="en-IL" smtClean="0"/>
              <a:t>6</a:t>
            </a:fld>
            <a:endParaRPr lang="en-IL"/>
          </a:p>
        </p:txBody>
      </p:sp>
    </p:spTree>
    <p:extLst>
      <p:ext uri="{BB962C8B-B14F-4D97-AF65-F5344CB8AC3E}">
        <p14:creationId xmlns:p14="http://schemas.microsoft.com/office/powerpoint/2010/main" val="2151575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CE422-887F-BC9D-CAB0-ABB6B56FCE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A684FD-0E79-9A53-6985-DB65DAB1CA3E}"/>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04070DA5-1153-D669-B660-286063CB39DE}"/>
                  </a:ext>
                </a:extLst>
              </p:cNvPr>
              <p:cNvSpPr>
                <a:spLocks noGrp="1"/>
              </p:cNvSpPr>
              <p:nvPr>
                <p:ph type="body" idx="1"/>
              </p:nvPr>
            </p:nvSpPr>
            <p:spPr/>
            <p:txBody>
              <a:bodyPr/>
              <a:lstStyle/>
              <a:p>
                <a:r>
                  <a:rPr lang="en-IL" dirty="0"/>
                  <a:t>We give an MA  proximity protocol where</a:t>
                </a:r>
                <a:r>
                  <a:rPr lang="en-IL" baseline="0" dirty="0"/>
                  <a:t> the verifier </a:t>
                </a:r>
                <a:r>
                  <a:rPr lang="en-US" baseline="0" dirty="0"/>
                  <a:t>read</a:t>
                </a:r>
                <a:r>
                  <a:rPr lang="en-US" sz="1200" dirty="0">
                    <a:solidFill>
                      <a:schemeClr val="tx1"/>
                    </a:solidFill>
                  </a:rPr>
                  <a:t> </a:t>
                </a:r>
                <a:r>
                  <a:rPr lang="en-US" sz="1200" dirty="0" err="1">
                    <a:solidFill>
                      <a:schemeClr val="tx1"/>
                    </a:solidFill>
                  </a:rPr>
                  <a:t>logn</a:t>
                </a:r>
                <a:r>
                  <a:rPr lang="en-US" sz="1200" dirty="0">
                    <a:solidFill>
                      <a:schemeClr val="tx1"/>
                    </a:solidFill>
                  </a:rPr>
                  <a:t> bits from the vector, and the proof length</a:t>
                </a:r>
                <a:r>
                  <a:rPr lang="en-US" sz="1200" baseline="0" dirty="0">
                    <a:solidFill>
                      <a:schemeClr val="tx1"/>
                    </a:solidFill>
                  </a:rPr>
                  <a:t> is </a:t>
                </a:r>
                <a14:m>
                  <m:oMath xmlns:m="http://schemas.openxmlformats.org/officeDocument/2006/math">
                    <m:func>
                      <m:funcPr>
                        <m:ctrlPr>
                          <a:rPr lang="en-US" sz="1200" i="1" smtClean="0">
                            <a:solidFill>
                              <a:schemeClr val="tx1"/>
                            </a:solidFill>
                            <a:latin typeface="Cambria Math" panose="02040503050406030204" pitchFamily="18" charset="0"/>
                          </a:rPr>
                        </m:ctrlPr>
                      </m:funcPr>
                      <m:fName>
                        <m:sSup>
                          <m:sSupPr>
                            <m:ctrlPr>
                              <a:rPr lang="en-US" sz="1200" b="0" i="1" smtClean="0">
                                <a:solidFill>
                                  <a:schemeClr val="tx1"/>
                                </a:solidFill>
                                <a:latin typeface="Cambria Math" panose="02040503050406030204" pitchFamily="18" charset="0"/>
                              </a:rPr>
                            </m:ctrlPr>
                          </m:sSupPr>
                          <m:e>
                            <m:r>
                              <m:rPr>
                                <m:sty m:val="p"/>
                              </m:rPr>
                              <a:rPr lang="en-US" sz="1200">
                                <a:solidFill>
                                  <a:schemeClr val="tx1"/>
                                </a:solidFill>
                                <a:latin typeface="Cambria Math" panose="02040503050406030204" pitchFamily="18" charset="0"/>
                              </a:rPr>
                              <m:t>log</m:t>
                            </m:r>
                          </m:e>
                          <m:sup>
                            <m:r>
                              <a:rPr lang="en-US" sz="1200" b="0" i="1" smtClean="0">
                                <a:solidFill>
                                  <a:schemeClr val="tx1"/>
                                </a:solidFill>
                                <a:latin typeface="Cambria Math" panose="02040503050406030204" pitchFamily="18" charset="0"/>
                              </a:rPr>
                              <m:t>2</m:t>
                            </m:r>
                          </m:sup>
                        </m:sSup>
                      </m:fName>
                      <m:e>
                        <m:r>
                          <a:rPr lang="en-US" sz="1200" i="1">
                            <a:solidFill>
                              <a:schemeClr val="tx1"/>
                            </a:solidFill>
                            <a:latin typeface="Cambria Math" panose="02040503050406030204" pitchFamily="18" charset="0"/>
                          </a:rPr>
                          <m:t>𝑛</m:t>
                        </m:r>
                      </m:e>
                    </m:func>
                  </m:oMath>
                </a14:m>
                <a:r>
                  <a:rPr lang="en-IL" baseline="0" dirty="0"/>
                  <a:t>, where </a:t>
                </a:r>
                <a14:m>
                  <m:oMath xmlns:m="http://schemas.openxmlformats.org/officeDocument/2006/math">
                    <m:r>
                      <a:rPr lang="en-US" sz="1200" b="0" i="1" smtClean="0">
                        <a:solidFill>
                          <a:schemeClr val="tx1"/>
                        </a:solidFill>
                        <a:latin typeface="Cambria Math" panose="02040503050406030204" pitchFamily="18" charset="0"/>
                      </a:rPr>
                      <m:t>𝑛</m:t>
                    </m:r>
                  </m:oMath>
                </a14:m>
                <a:r>
                  <a:rPr lang="en-IL" baseline="0" dirty="0"/>
                  <a:t> refers to the input vecotr size. </a:t>
                </a:r>
              </a:p>
              <a:p>
                <a:pPr marL="0" marR="0" lvl="0" indent="0" algn="l" defTabSz="914400" rtl="0" eaLnBrk="1" fontAlgn="auto" latinLnBrk="0" hangingPunct="1">
                  <a:lnSpc>
                    <a:spcPct val="100000"/>
                  </a:lnSpc>
                  <a:spcBef>
                    <a:spcPts val="0"/>
                  </a:spcBef>
                  <a:spcAft>
                    <a:spcPts val="0"/>
                  </a:spcAft>
                  <a:buClrTx/>
                  <a:buSzTx/>
                  <a:buFontTx/>
                  <a:buNone/>
                  <a:tabLst/>
                  <a:defRPr/>
                </a:pPr>
                <a:r>
                  <a:rPr lang="en-IL" dirty="0"/>
                  <a:t>Compared to previous work we improve by a loglogn factor</a:t>
                </a:r>
                <a:endParaRPr lang="en-IL" baseline="0" dirty="0"/>
              </a:p>
              <a:p>
                <a:endParaRPr lang="en-IL" baseline="0" dirty="0"/>
              </a:p>
              <a:p>
                <a:r>
                  <a:rPr lang="en-IL" baseline="0" dirty="0"/>
                  <a:t>We provide a lower bound that applies to IP with any nuber of rounds. We show that any perfectly complete interactive proof of proximity for the hamming weight problem must have proof length that is logn over </a:t>
                </a:r>
                <a14:m>
                  <m:oMath xmlns:m="http://schemas.openxmlformats.org/officeDocument/2006/math">
                    <m:sSub>
                      <m:sSubPr>
                        <m:ctrlPr>
                          <a:rPr lang="en-US" sz="1200" i="1" smtClean="0">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𝑞</m:t>
                        </m:r>
                      </m:e>
                      <m:sub>
                        <m:r>
                          <a:rPr lang="en-US" sz="1200" i="1">
                            <a:solidFill>
                              <a:schemeClr val="tx1"/>
                            </a:solidFill>
                            <a:latin typeface="Cambria Math" panose="02040503050406030204" pitchFamily="18" charset="0"/>
                          </a:rPr>
                          <m:t>𝑣</m:t>
                        </m:r>
                      </m:sub>
                    </m:sSub>
                  </m:oMath>
                </a14:m>
                <a:r>
                  <a:rPr lang="en-IL" baseline="0" dirty="0"/>
                  <a:t>, where </a:t>
                </a:r>
                <a14:m>
                  <m:oMath xmlns:m="http://schemas.openxmlformats.org/officeDocument/2006/math">
                    <m:sSub>
                      <m:sSubPr>
                        <m:ctrlPr>
                          <a:rPr lang="en-US" sz="1200" i="1" smtClean="0">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𝑞</m:t>
                        </m:r>
                      </m:e>
                      <m:sub>
                        <m:r>
                          <a:rPr lang="en-US" sz="1200" i="1">
                            <a:solidFill>
                              <a:schemeClr val="tx1"/>
                            </a:solidFill>
                            <a:latin typeface="Cambria Math" panose="02040503050406030204" pitchFamily="18" charset="0"/>
                          </a:rPr>
                          <m:t>𝑣</m:t>
                        </m:r>
                      </m:sub>
                    </m:sSub>
                  </m:oMath>
                </a14:m>
                <a:r>
                  <a:rPr lang="en-IL" baseline="0" dirty="0"/>
                  <a:t> is the number of queries that the verifier makes. </a:t>
                </a:r>
              </a:p>
              <a:p>
                <a:endParaRPr lang="en-IL" baseline="0" dirty="0"/>
              </a:p>
              <a:p>
                <a:r>
                  <a:rPr lang="en-IL" baseline="0" dirty="0"/>
                  <a:t>This bound gives us the following corollary. If the verifier makes even sqrtn queries to the vector, the proof length must be logn. </a:t>
                </a:r>
              </a:p>
              <a:p>
                <a:r>
                  <a:rPr lang="en-IL" baseline="0" dirty="0"/>
                  <a:t>So even if we allow interaction, and even if the verifier reads many many bits from the input vector, the proof length has to be at least logarithmic in the vector size.</a:t>
                </a:r>
              </a:p>
              <a:p>
                <a:endParaRPr lang="en-IL" dirty="0"/>
              </a:p>
              <a:p>
                <a:r>
                  <a:rPr lang="en-IL" dirty="0"/>
                  <a:t>This means that our MA protocol has a proof length that is optimal up to a </a:t>
                </a:r>
                <a14:m>
                  <m:oMath xmlns:m="http://schemas.openxmlformats.org/officeDocument/2006/math">
                    <m:func>
                      <m:funcPr>
                        <m:ctrlPr>
                          <a:rPr lang="en-US" sz="1200" i="1" smtClean="0">
                            <a:solidFill>
                              <a:schemeClr val="tx1"/>
                            </a:solidFill>
                            <a:latin typeface="Cambria Math" panose="02040503050406030204" pitchFamily="18" charset="0"/>
                          </a:rPr>
                        </m:ctrlPr>
                      </m:funcPr>
                      <m:fName>
                        <m:r>
                          <m:rPr>
                            <m:sty m:val="p"/>
                          </m:rPr>
                          <a:rPr lang="en-US" sz="1200">
                            <a:solidFill>
                              <a:schemeClr val="tx1"/>
                            </a:solidFill>
                            <a:latin typeface="Cambria Math" panose="02040503050406030204" pitchFamily="18" charset="0"/>
                          </a:rPr>
                          <m:t>log</m:t>
                        </m:r>
                      </m:fName>
                      <m:e>
                        <m:r>
                          <a:rPr lang="en-US" sz="1200" b="0" i="1" smtClean="0">
                            <a:solidFill>
                              <a:schemeClr val="tx1"/>
                            </a:solidFill>
                            <a:latin typeface="Cambria Math" panose="02040503050406030204" pitchFamily="18" charset="0"/>
                          </a:rPr>
                          <m:t>𝑛</m:t>
                        </m:r>
                      </m:e>
                    </m:func>
                  </m:oMath>
                </a14:m>
                <a:r>
                  <a:rPr lang="en-IL" dirty="0"/>
                  <a:t> factor</a:t>
                </a:r>
              </a:p>
            </p:txBody>
          </p:sp>
        </mc:Choice>
        <mc:Fallback xmlns="">
          <p:sp>
            <p:nvSpPr>
              <p:cNvPr id="3" name="Notes Placeholder 2">
                <a:extLst>
                  <a:ext uri="{FF2B5EF4-FFF2-40B4-BE49-F238E27FC236}">
                    <a16:creationId xmlns:a16="http://schemas.microsoft.com/office/drawing/2014/main" id="{04070DA5-1153-D669-B660-286063CB39DE}"/>
                  </a:ext>
                </a:extLst>
              </p:cNvPr>
              <p:cNvSpPr>
                <a:spLocks noGrp="1"/>
              </p:cNvSpPr>
              <p:nvPr>
                <p:ph type="body" idx="1"/>
              </p:nvPr>
            </p:nvSpPr>
            <p:spPr/>
            <p:txBody>
              <a:bodyPr/>
              <a:lstStyle/>
              <a:p>
                <a:r>
                  <a:rPr lang="en-IL" dirty="0"/>
                  <a:t>We give an MA proof of proximity protocol where</a:t>
                </a:r>
                <a:r>
                  <a:rPr lang="en-IL" baseline="0" dirty="0"/>
                  <a:t> the verifier queries </a:t>
                </a:r>
                <a:r>
                  <a:rPr lang="en-US" sz="1200" i="0">
                    <a:solidFill>
                      <a:schemeClr val="tx1"/>
                    </a:solidFill>
                    <a:latin typeface="Cambria Math" panose="02040503050406030204" pitchFamily="18" charset="0"/>
                  </a:rPr>
                  <a:t>〖O(〗⁡</a:t>
                </a:r>
                <a:r>
                  <a:rPr lang="en-US" sz="1200" b="0" i="0">
                    <a:solidFill>
                      <a:schemeClr val="tx1"/>
                    </a:solidFill>
                    <a:latin typeface="Cambria Math" panose="02040503050406030204" pitchFamily="18" charset="0"/>
                  </a:rPr>
                  <a:t>log⁡𝑛 </a:t>
                </a:r>
                <a:r>
                  <a:rPr lang="en-US" sz="1200" i="0">
                    <a:solidFill>
                      <a:schemeClr val="tx1"/>
                    </a:solidFill>
                    <a:latin typeface="Cambria Math" panose="02040503050406030204" pitchFamily="18" charset="0"/>
                  </a:rPr>
                  <a:t>)</a:t>
                </a:r>
                <a:r>
                  <a:rPr lang="en-US" sz="1200" dirty="0">
                    <a:solidFill>
                      <a:schemeClr val="tx1"/>
                    </a:solidFill>
                  </a:rPr>
                  <a:t> bits from the input vector, and the proof length</a:t>
                </a:r>
                <a:r>
                  <a:rPr lang="en-US" sz="1200" baseline="0" dirty="0">
                    <a:solidFill>
                      <a:schemeClr val="tx1"/>
                    </a:solidFill>
                  </a:rPr>
                  <a:t> is </a:t>
                </a:r>
                <a:r>
                  <a:rPr lang="en-US" sz="1200" i="0">
                    <a:solidFill>
                      <a:schemeClr val="tx1"/>
                    </a:solidFill>
                    <a:latin typeface="Cambria Math" panose="02040503050406030204" pitchFamily="18" charset="0"/>
                  </a:rPr>
                  <a:t>〖O(log</a:t>
                </a:r>
                <a:r>
                  <a:rPr lang="en-US" sz="1200" b="0" i="0">
                    <a:solidFill>
                      <a:schemeClr val="tx1"/>
                    </a:solidFill>
                    <a:latin typeface="Cambria Math" panose="02040503050406030204" pitchFamily="18" charset="0"/>
                  </a:rPr>
                  <a:t>^2〗⁡</a:t>
                </a:r>
                <a:r>
                  <a:rPr lang="en-US" sz="1200" i="0">
                    <a:solidFill>
                      <a:schemeClr val="tx1"/>
                    </a:solidFill>
                    <a:latin typeface="Cambria Math" panose="02040503050406030204" pitchFamily="18" charset="0"/>
                  </a:rPr>
                  <a:t>𝑛)</a:t>
                </a:r>
                <a:r>
                  <a:rPr lang="en-IL" baseline="0" dirty="0"/>
                  <a:t>, where </a:t>
                </a:r>
                <a:r>
                  <a:rPr lang="en-US" sz="1200" b="0" i="0">
                    <a:solidFill>
                      <a:schemeClr val="tx1"/>
                    </a:solidFill>
                    <a:latin typeface="Cambria Math" panose="02040503050406030204" pitchFamily="18" charset="0"/>
                  </a:rPr>
                  <a:t>𝑛</a:t>
                </a:r>
                <a:r>
                  <a:rPr lang="en-IL" baseline="0" dirty="0"/>
                  <a:t> refers to the input vecotr size. </a:t>
                </a:r>
              </a:p>
              <a:p>
                <a:pPr marL="0" marR="0" lvl="0" indent="0" algn="l" defTabSz="914400" rtl="0" eaLnBrk="1" fontAlgn="auto" latinLnBrk="0" hangingPunct="1">
                  <a:lnSpc>
                    <a:spcPct val="100000"/>
                  </a:lnSpc>
                  <a:spcBef>
                    <a:spcPts val="0"/>
                  </a:spcBef>
                  <a:spcAft>
                    <a:spcPts val="0"/>
                  </a:spcAft>
                  <a:buClrTx/>
                  <a:buSzTx/>
                  <a:buFontTx/>
                  <a:buNone/>
                  <a:tabLst/>
                  <a:defRPr/>
                </a:pPr>
                <a:r>
                  <a:rPr lang="en-IL" dirty="0"/>
                  <a:t>Compared to previous work, Gur and Rothblum constructed a protocol with …..our construction improves by a loglogn factor in both params</a:t>
                </a:r>
              </a:p>
              <a:p>
                <a:endParaRPr lang="en-IL" baseline="0" dirty="0"/>
              </a:p>
              <a:p>
                <a:endParaRPr lang="en-IL" baseline="0" dirty="0"/>
              </a:p>
              <a:p>
                <a:r>
                  <a:rPr lang="en-IL" baseline="0" dirty="0"/>
                  <a:t>As a lower bound we show that any perfectly complete interactive proof of proximity for the hamming weight problem must have proof length that is Omega of log n over </a:t>
                </a:r>
                <a:r>
                  <a:rPr lang="en-US" sz="1200" i="0">
                    <a:solidFill>
                      <a:schemeClr val="tx1"/>
                    </a:solidFill>
                    <a:latin typeface="Cambria Math" panose="02040503050406030204" pitchFamily="18" charset="0"/>
                  </a:rPr>
                  <a:t>𝑞_𝑣</a:t>
                </a:r>
                <a:r>
                  <a:rPr lang="en-IL" baseline="0" dirty="0"/>
                  <a:t>, where </a:t>
                </a:r>
                <a:r>
                  <a:rPr lang="en-US" sz="1200" i="0">
                    <a:solidFill>
                      <a:schemeClr val="tx1"/>
                    </a:solidFill>
                    <a:latin typeface="Cambria Math" panose="02040503050406030204" pitchFamily="18" charset="0"/>
                  </a:rPr>
                  <a:t>𝑞_𝑣</a:t>
                </a:r>
                <a:r>
                  <a:rPr lang="en-IL" baseline="0" dirty="0"/>
                  <a:t> is the input query complexity. This bound gives us the following corollary. For any constant </a:t>
                </a:r>
                <a:r>
                  <a:rPr lang="en-US" b="0" i="0" baseline="0">
                    <a:latin typeface="Cambria Math" panose="02040503050406030204" pitchFamily="18" charset="0"/>
                  </a:rPr>
                  <a:t>𝜖</a:t>
                </a:r>
                <a:r>
                  <a:rPr lang="en-IL" baseline="0" dirty="0"/>
                  <a:t>, any perfecrtly complete interactive proof of procimity for the hamming weight problem </a:t>
                </a:r>
                <a:r>
                  <a:rPr lang="en-US" baseline="0" dirty="0"/>
                  <a:t>with</a:t>
                </a:r>
                <a:r>
                  <a:rPr lang="en-IL" dirty="0"/>
                  <a:t> </a:t>
                </a:r>
                <a:r>
                  <a:rPr lang="en-US" sz="1200" b="0" i="0">
                    <a:solidFill>
                      <a:schemeClr val="tx1"/>
                    </a:solidFill>
                    <a:latin typeface="Cambria Math" panose="02040503050406030204" pitchFamily="18" charset="0"/>
                  </a:rPr>
                  <a:t>𝑛</a:t>
                </a:r>
                <a:r>
                  <a:rPr lang="en-IL" baseline="0" dirty="0"/>
                  <a:t> to the </a:t>
                </a:r>
                <a:r>
                  <a:rPr lang="en-US" sz="1200" b="0" i="0">
                    <a:solidFill>
                      <a:schemeClr val="tx1"/>
                    </a:solidFill>
                    <a:latin typeface="Cambria Math" panose="02040503050406030204" pitchFamily="18" charset="0"/>
                  </a:rPr>
                  <a:t>𝜖</a:t>
                </a:r>
                <a:r>
                  <a:rPr lang="en-IL" baseline="0" dirty="0"/>
                  <a:t> input queries has proof length that is Omega logn bits.</a:t>
                </a:r>
              </a:p>
              <a:p>
                <a:endParaRPr lang="en-IL" baseline="0" dirty="0"/>
              </a:p>
              <a:p>
                <a:r>
                  <a:rPr lang="en-IL" baseline="0" dirty="0"/>
                  <a:t>So even if we allow interaction, and even if the verifier reads many many bits from the input vector, the proof length has to be at least logarithmic in the input vector size.</a:t>
                </a:r>
              </a:p>
              <a:p>
                <a:endParaRPr lang="en-IL" dirty="0"/>
              </a:p>
              <a:p>
                <a:r>
                  <a:rPr lang="en-IL" dirty="0"/>
                  <a:t>This means that our MAP protocol has a proof length that is optimal up to a </a:t>
                </a:r>
                <a:r>
                  <a:rPr lang="en-US" sz="1200" i="0">
                    <a:solidFill>
                      <a:schemeClr val="tx1"/>
                    </a:solidFill>
                    <a:latin typeface="Cambria Math" panose="02040503050406030204" pitchFamily="18" charset="0"/>
                  </a:rPr>
                  <a:t>log⁡</a:t>
                </a:r>
                <a:r>
                  <a:rPr lang="en-US" sz="1200" b="0" i="0">
                    <a:solidFill>
                      <a:schemeClr val="tx1"/>
                    </a:solidFill>
                    <a:latin typeface="Cambria Math" panose="02040503050406030204" pitchFamily="18" charset="0"/>
                  </a:rPr>
                  <a:t>𝑛</a:t>
                </a:r>
                <a:r>
                  <a:rPr lang="en-IL" dirty="0"/>
                  <a:t> factor</a:t>
                </a:r>
              </a:p>
              <a:p>
                <a:endParaRPr lang="en-IL" dirty="0"/>
              </a:p>
            </p:txBody>
          </p:sp>
        </mc:Fallback>
      </mc:AlternateContent>
      <p:sp>
        <p:nvSpPr>
          <p:cNvPr id="4" name="Slide Number Placeholder 3">
            <a:extLst>
              <a:ext uri="{FF2B5EF4-FFF2-40B4-BE49-F238E27FC236}">
                <a16:creationId xmlns:a16="http://schemas.microsoft.com/office/drawing/2014/main" id="{7BDBB83B-283B-425F-44E5-944CE87E8603}"/>
              </a:ext>
            </a:extLst>
          </p:cNvPr>
          <p:cNvSpPr>
            <a:spLocks noGrp="1"/>
          </p:cNvSpPr>
          <p:nvPr>
            <p:ph type="sldNum" sz="quarter" idx="5"/>
          </p:nvPr>
        </p:nvSpPr>
        <p:spPr/>
        <p:txBody>
          <a:bodyPr/>
          <a:lstStyle/>
          <a:p>
            <a:fld id="{9830DDA8-AEAF-B146-9AA4-2500CA489D13}" type="slidenum">
              <a:rPr lang="en-IL" smtClean="0"/>
              <a:t>7</a:t>
            </a:fld>
            <a:endParaRPr lang="en-IL"/>
          </a:p>
        </p:txBody>
      </p:sp>
    </p:spTree>
    <p:extLst>
      <p:ext uri="{BB962C8B-B14F-4D97-AF65-F5344CB8AC3E}">
        <p14:creationId xmlns:p14="http://schemas.microsoft.com/office/powerpoint/2010/main" val="2122041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325BE-C415-2B34-B159-3FF6631210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9186EF-6A9B-A207-AD2C-89FDBDCE7BBC}"/>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75C6A803-6D62-47F0-3F80-4860250814F1}"/>
                  </a:ext>
                </a:extLst>
              </p:cNvPr>
              <p:cNvSpPr>
                <a:spLocks noGrp="1"/>
              </p:cNvSpPr>
              <p:nvPr>
                <p:ph type="body" idx="1"/>
              </p:nvPr>
            </p:nvSpPr>
            <p:spPr/>
            <p:txBody>
              <a:bodyPr/>
              <a:lstStyle/>
              <a:p>
                <a:r>
                  <a:rPr lang="en-IL" dirty="0"/>
                  <a:t>Our PCP protocol has O(loglogn) input query complexity, the proof length is </a:t>
                </a:r>
                <a14:m>
                  <m:oMath xmlns:m="http://schemas.openxmlformats.org/officeDocument/2006/math">
                    <m:r>
                      <a:rPr lang="en-US" sz="1200" i="1" smtClean="0">
                        <a:solidFill>
                          <a:schemeClr val="tx1"/>
                        </a:solidFill>
                        <a:latin typeface="Cambria Math" panose="02040503050406030204" pitchFamily="18" charset="0"/>
                      </a:rPr>
                      <m:t>𝑂</m:t>
                    </m:r>
                    <m:d>
                      <m:dPr>
                        <m:ctrlPr>
                          <a:rPr lang="en-US" sz="1200" b="0" i="1" smtClean="0">
                            <a:solidFill>
                              <a:schemeClr val="tx1"/>
                            </a:solidFill>
                            <a:latin typeface="Cambria Math" panose="02040503050406030204" pitchFamily="18" charset="0"/>
                          </a:rPr>
                        </m:ctrlPr>
                      </m:dPr>
                      <m:e>
                        <m:f>
                          <m:fPr>
                            <m:ctrlPr>
                              <a:rPr lang="en-US" sz="1200" b="0" i="1" smtClean="0">
                                <a:solidFill>
                                  <a:schemeClr val="tx1"/>
                                </a:solidFill>
                                <a:latin typeface="Cambria Math" panose="02040503050406030204" pitchFamily="18" charset="0"/>
                              </a:rPr>
                            </m:ctrlPr>
                          </m:fPr>
                          <m:num>
                            <m:r>
                              <a:rPr lang="en-US" sz="1200" b="0" i="1" smtClean="0">
                                <a:solidFill>
                                  <a:schemeClr val="tx1"/>
                                </a:solidFill>
                                <a:latin typeface="Cambria Math" panose="02040503050406030204" pitchFamily="18" charset="0"/>
                              </a:rPr>
                              <m:t>𝑛</m:t>
                            </m:r>
                          </m:num>
                          <m:den>
                            <m:func>
                              <m:funcPr>
                                <m:ctrlPr>
                                  <a:rPr lang="en-US" sz="1200" b="0" i="1" smtClean="0">
                                    <a:solidFill>
                                      <a:schemeClr val="tx1"/>
                                    </a:solidFill>
                                    <a:latin typeface="Cambria Math" panose="02040503050406030204" pitchFamily="18" charset="0"/>
                                  </a:rPr>
                                </m:ctrlPr>
                              </m:funcPr>
                              <m:fName>
                                <m:sSup>
                                  <m:sSupPr>
                                    <m:ctrlPr>
                                      <a:rPr lang="en-US" sz="1200" b="0" i="1" smtClean="0">
                                        <a:solidFill>
                                          <a:schemeClr val="tx1"/>
                                        </a:solidFill>
                                        <a:latin typeface="Cambria Math" panose="02040503050406030204" pitchFamily="18" charset="0"/>
                                      </a:rPr>
                                    </m:ctrlPr>
                                  </m:sSupPr>
                                  <m:e>
                                    <m:r>
                                      <m:rPr>
                                        <m:sty m:val="p"/>
                                      </m:rPr>
                                      <a:rPr lang="en-US" sz="1200" b="0" i="0" smtClean="0">
                                        <a:solidFill>
                                          <a:schemeClr val="tx1"/>
                                        </a:solidFill>
                                        <a:latin typeface="Cambria Math" panose="02040503050406030204" pitchFamily="18" charset="0"/>
                                      </a:rPr>
                                      <m:t>log</m:t>
                                    </m:r>
                                  </m:e>
                                  <m:sup>
                                    <m:r>
                                      <a:rPr lang="en-US" sz="1200" b="0" i="1" smtClean="0">
                                        <a:solidFill>
                                          <a:schemeClr val="tx1"/>
                                        </a:solidFill>
                                        <a:latin typeface="Cambria Math" panose="02040503050406030204" pitchFamily="18" charset="0"/>
                                      </a:rPr>
                                      <m:t>2</m:t>
                                    </m:r>
                                  </m:sup>
                                </m:sSup>
                              </m:fName>
                              <m:e>
                                <m:r>
                                  <a:rPr lang="en-US" sz="1200" b="0" i="1" smtClean="0">
                                    <a:solidFill>
                                      <a:schemeClr val="tx1"/>
                                    </a:solidFill>
                                    <a:latin typeface="Cambria Math" panose="02040503050406030204" pitchFamily="18" charset="0"/>
                                  </a:rPr>
                                  <m:t>𝑛</m:t>
                                </m:r>
                              </m:e>
                            </m:func>
                          </m:den>
                        </m:f>
                      </m:e>
                    </m:d>
                  </m:oMath>
                </a14:m>
                <a:r>
                  <a:rPr lang="en-IL" dirty="0"/>
                  <a:t> which is sublinear in n, and the proof query complexity is O(lognloglogn).</a:t>
                </a:r>
              </a:p>
              <a:p>
                <a:endParaRPr lang="en-IL" dirty="0"/>
              </a:p>
              <a:p>
                <a:r>
                  <a:rPr lang="en-IL" dirty="0"/>
                  <a:t>Focusing on the input query complexity, this is a logarithmic improvement compared to the MA results. </a:t>
                </a:r>
              </a:p>
              <a:p>
                <a:r>
                  <a:rPr lang="en-IL" dirty="0"/>
                  <a:t>As a next step, we try to optimize the input query complexity and hav</a:t>
                </a:r>
                <a:r>
                  <a:rPr lang="en-US" dirty="0"/>
                  <a:t>e</a:t>
                </a:r>
                <a:r>
                  <a:rPr lang="en-IL" dirty="0"/>
                  <a:t> a single input query. We define a PCP with a single input query as SIQ PCP. We construct SIQ-PCP with proof length that is </a:t>
                </a:r>
                <a14:m>
                  <m:oMath xmlns:m="http://schemas.openxmlformats.org/officeDocument/2006/math">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m:t>
                    </m:r>
                    <m:r>
                      <a:rPr lang="en-US" sz="1200" i="1" smtClean="0">
                        <a:solidFill>
                          <a:schemeClr val="tx1"/>
                        </a:solidFill>
                        <a:latin typeface="Cambria Math" panose="02040503050406030204" pitchFamily="18" charset="0"/>
                      </a:rPr>
                      <m:t>𝑂</m:t>
                    </m:r>
                    <m:d>
                      <m:dPr>
                        <m:ctrlPr>
                          <a:rPr lang="en-US" sz="1200" b="0" i="1" smtClean="0">
                            <a:solidFill>
                              <a:schemeClr val="tx1"/>
                            </a:solidFill>
                            <a:latin typeface="Cambria Math" panose="02040503050406030204" pitchFamily="18" charset="0"/>
                          </a:rPr>
                        </m:ctrlPr>
                      </m:dPr>
                      <m:e>
                        <m:func>
                          <m:funcPr>
                            <m:ctrlPr>
                              <a:rPr lang="en-US" sz="1200" b="0" i="1" smtClean="0">
                                <a:solidFill>
                                  <a:schemeClr val="tx1"/>
                                </a:solidFill>
                                <a:latin typeface="Cambria Math" panose="02040503050406030204" pitchFamily="18" charset="0"/>
                              </a:rPr>
                            </m:ctrlPr>
                          </m:funcPr>
                          <m:fName>
                            <m:sSup>
                              <m:sSupPr>
                                <m:ctrlPr>
                                  <a:rPr lang="en-US" sz="1200" b="0" i="1" smtClean="0">
                                    <a:solidFill>
                                      <a:schemeClr val="tx1"/>
                                    </a:solidFill>
                                    <a:latin typeface="Cambria Math" panose="02040503050406030204" pitchFamily="18" charset="0"/>
                                  </a:rPr>
                                </m:ctrlPr>
                              </m:sSupPr>
                              <m:e>
                                <m:r>
                                  <m:rPr>
                                    <m:sty m:val="p"/>
                                  </m:rPr>
                                  <a:rPr lang="en-US" sz="1200" b="0" i="0" smtClean="0">
                                    <a:solidFill>
                                      <a:schemeClr val="tx1"/>
                                    </a:solidFill>
                                    <a:latin typeface="Cambria Math" panose="02040503050406030204" pitchFamily="18" charset="0"/>
                                  </a:rPr>
                                  <m:t>log</m:t>
                                </m:r>
                              </m:e>
                              <m:sup>
                                <m:r>
                                  <a:rPr lang="en-US" sz="1200" b="0" i="1" smtClean="0">
                                    <a:solidFill>
                                      <a:schemeClr val="tx1"/>
                                    </a:solidFill>
                                    <a:latin typeface="Cambria Math" panose="02040503050406030204" pitchFamily="18" charset="0"/>
                                  </a:rPr>
                                  <m:t>2</m:t>
                                </m:r>
                              </m:sup>
                            </m:sSup>
                          </m:fName>
                          <m:e>
                            <m:r>
                              <a:rPr lang="en-US" sz="1200" b="0" i="1" smtClean="0">
                                <a:solidFill>
                                  <a:schemeClr val="tx1"/>
                                </a:solidFill>
                                <a:latin typeface="Cambria Math" panose="02040503050406030204" pitchFamily="18" charset="0"/>
                              </a:rPr>
                              <m:t>𝑛</m:t>
                            </m:r>
                          </m:e>
                        </m:func>
                      </m:e>
                    </m:d>
                  </m:oMath>
                </a14:m>
                <a:r>
                  <a:rPr lang="en-IL" dirty="0"/>
                  <a:t>, and </a:t>
                </a:r>
                <a14:m>
                  <m:oMath xmlns:m="http://schemas.openxmlformats.org/officeDocument/2006/math">
                    <m:r>
                      <a:rPr lang="en-US" sz="1200" b="0" i="1" smtClean="0">
                        <a:solidFill>
                          <a:schemeClr val="tx1"/>
                        </a:solidFill>
                        <a:latin typeface="Cambria Math" panose="02040503050406030204" pitchFamily="18" charset="0"/>
                      </a:rPr>
                      <m:t>𝑂</m:t>
                    </m:r>
                    <m:d>
                      <m:dPr>
                        <m:ctrlPr>
                          <a:rPr lang="en-US" sz="1200" b="0" i="1" smtClean="0">
                            <a:solidFill>
                              <a:schemeClr val="tx1"/>
                            </a:solidFill>
                            <a:latin typeface="Cambria Math" panose="02040503050406030204" pitchFamily="18" charset="0"/>
                          </a:rPr>
                        </m:ctrlPr>
                      </m:dPr>
                      <m:e>
                        <m:func>
                          <m:funcPr>
                            <m:ctrlPr>
                              <a:rPr lang="en-US" sz="1200" i="1">
                                <a:solidFill>
                                  <a:schemeClr val="tx1"/>
                                </a:solidFill>
                                <a:latin typeface="Cambria Math" panose="02040503050406030204" pitchFamily="18" charset="0"/>
                              </a:rPr>
                            </m:ctrlPr>
                          </m:funcPr>
                          <m:fName>
                            <m:sSup>
                              <m:sSupPr>
                                <m:ctrlPr>
                                  <a:rPr lang="en-US" sz="1200" b="0" i="1" smtClean="0">
                                    <a:solidFill>
                                      <a:schemeClr val="tx1"/>
                                    </a:solidFill>
                                    <a:latin typeface="Cambria Math" panose="02040503050406030204" pitchFamily="18" charset="0"/>
                                  </a:rPr>
                                </m:ctrlPr>
                              </m:sSupPr>
                              <m:e>
                                <m:r>
                                  <m:rPr>
                                    <m:sty m:val="p"/>
                                  </m:rPr>
                                  <a:rPr lang="en-US" sz="1200">
                                    <a:solidFill>
                                      <a:schemeClr val="tx1"/>
                                    </a:solidFill>
                                    <a:latin typeface="Cambria Math" panose="02040503050406030204" pitchFamily="18" charset="0"/>
                                  </a:rPr>
                                  <m:t>log</m:t>
                                </m:r>
                              </m:e>
                              <m:sup>
                                <m:r>
                                  <a:rPr lang="en-US" sz="1200" b="0" i="1" smtClean="0">
                                    <a:solidFill>
                                      <a:schemeClr val="tx1"/>
                                    </a:solidFill>
                                    <a:latin typeface="Cambria Math" panose="02040503050406030204" pitchFamily="18" charset="0"/>
                                  </a:rPr>
                                  <m:t>2</m:t>
                                </m:r>
                              </m:sup>
                            </m:sSup>
                          </m:fName>
                          <m:e>
                            <m:r>
                              <a:rPr lang="en-US" sz="1200" i="1">
                                <a:solidFill>
                                  <a:schemeClr val="tx1"/>
                                </a:solidFill>
                                <a:latin typeface="Cambria Math" panose="02040503050406030204" pitchFamily="18" charset="0"/>
                              </a:rPr>
                              <m:t>𝑛</m:t>
                            </m:r>
                          </m:e>
                        </m:func>
                      </m:e>
                    </m:d>
                  </m:oMath>
                </a14:m>
                <a:r>
                  <a:rPr lang="en-IL" dirty="0"/>
                  <a:t> proof</a:t>
                </a:r>
                <a:r>
                  <a:rPr lang="en-IL" baseline="0" dirty="0"/>
                  <a:t> query complexity</a:t>
                </a:r>
              </a:p>
              <a:p>
                <a:endParaRPr lang="en-IL" baseline="0" dirty="0"/>
              </a:p>
              <a:p>
                <a:r>
                  <a:rPr lang="en-IL" baseline="0" dirty="0"/>
                  <a:t>To complete the study of the SIQ PCP model, we show that the linear proof length is inherent. More formally, we show that for some range of alphas, every perfectly complete SIQ-PCP for </a:t>
                </a:r>
                <a14:m>
                  <m:oMath xmlns:m="http://schemas.openxmlformats.org/officeDocument/2006/math">
                    <m:sSub>
                      <m:sSubPr>
                        <m:ctrlPr>
                          <a:rPr lang="en-US" sz="1200" i="1" smtClean="0">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𝐻𝑎𝑚</m:t>
                        </m:r>
                      </m:e>
                      <m:sub>
                        <m:r>
                          <a:rPr lang="en-US" sz="1200" i="1">
                            <a:solidFill>
                              <a:schemeClr val="tx1"/>
                            </a:solidFill>
                            <a:latin typeface="Cambria Math" panose="02040503050406030204" pitchFamily="18" charset="0"/>
                          </a:rPr>
                          <m:t>𝛼</m:t>
                        </m:r>
                      </m:sub>
                    </m:sSub>
                  </m:oMath>
                </a14:m>
                <a:r>
                  <a:rPr lang="en-IL" baseline="0" dirty="0"/>
                  <a:t> must have proof length that is at least linear in n. </a:t>
                </a:r>
              </a:p>
              <a:p>
                <a:r>
                  <a:rPr lang="en-IL" baseline="0" dirty="0"/>
                  <a:t>So if we want to optimize the query complexity, we need a proof length that is proportional to the vector size, and that means that our SIQ-PCP construction acheives optimal proof length</a:t>
                </a:r>
                <a:br>
                  <a:rPr lang="en-IL" baseline="0" dirty="0"/>
                </a:br>
                <a:endParaRPr lang="en-IL" baseline="0" dirty="0"/>
              </a:p>
              <a:p>
                <a:endParaRPr lang="en-IL" baseline="0" dirty="0"/>
              </a:p>
              <a:p>
                <a:br>
                  <a:rPr lang="en-IL" baseline="0" dirty="0"/>
                </a:br>
                <a:r>
                  <a:rPr lang="en-IL" baseline="0" dirty="0"/>
                  <a:t>The verifier queries the input logn times</a:t>
                </a:r>
              </a:p>
              <a:p>
                <a:r>
                  <a:rPr lang="en-IL" baseline="0" dirty="0"/>
                  <a:t>the proof length is subliner</a:t>
                </a:r>
              </a:p>
              <a:p>
                <a:r>
                  <a:rPr lang="en-IL" baseline="0" dirty="0"/>
                  <a:t>and the verifier makes slightly more thatn logn queries to the proof intself.</a:t>
                </a:r>
                <a:br>
                  <a:rPr lang="en-IL" baseline="0" dirty="0"/>
                </a:br>
                <a:br>
                  <a:rPr lang="en-IL" baseline="0" dirty="0"/>
                </a:br>
                <a:br>
                  <a:rPr lang="en-IL" baseline="0" dirty="0"/>
                </a:br>
                <a:r>
                  <a:rPr lang="en-IL" baseline="0" dirty="0"/>
                  <a:t>What if we want the verifier to do only a signle inpur query ?</a:t>
                </a:r>
              </a:p>
              <a:p>
                <a:endParaRPr lang="en-IL" baseline="0" dirty="0"/>
              </a:p>
              <a:p>
                <a:r>
                  <a:rPr lang="en-IL" baseline="0" dirty="0"/>
                  <a:t>we show that this is tight. we give lower bound that for a wide range of alphas.....</a:t>
                </a:r>
                <a:endParaRPr lang="en-IL" dirty="0"/>
              </a:p>
            </p:txBody>
          </p:sp>
        </mc:Choice>
        <mc:Fallback xmlns="">
          <p:sp>
            <p:nvSpPr>
              <p:cNvPr id="3" name="Notes Placeholder 2">
                <a:extLst>
                  <a:ext uri="{FF2B5EF4-FFF2-40B4-BE49-F238E27FC236}">
                    <a16:creationId xmlns:a16="http://schemas.microsoft.com/office/drawing/2014/main" id="{75C6A803-6D62-47F0-3F80-4860250814F1}"/>
                  </a:ext>
                </a:extLst>
              </p:cNvPr>
              <p:cNvSpPr>
                <a:spLocks noGrp="1"/>
              </p:cNvSpPr>
              <p:nvPr>
                <p:ph type="body" idx="1"/>
              </p:nvPr>
            </p:nvSpPr>
            <p:spPr/>
            <p:txBody>
              <a:bodyPr/>
              <a:lstStyle/>
              <a:p>
                <a:r>
                  <a:rPr lang="en-IL" dirty="0"/>
                  <a:t>Our PCP protocol has O(loglogn) input query complexity, the proof length is </a:t>
                </a:r>
                <a:r>
                  <a:rPr lang="en-US" sz="1200" i="0">
                    <a:solidFill>
                      <a:schemeClr val="tx1"/>
                    </a:solidFill>
                    <a:latin typeface="Cambria Math" panose="02040503050406030204" pitchFamily="18" charset="0"/>
                  </a:rPr>
                  <a:t>𝑂</a:t>
                </a:r>
                <a:r>
                  <a:rPr lang="en-US" sz="1200" b="0" i="0">
                    <a:solidFill>
                      <a:schemeClr val="tx1"/>
                    </a:solidFill>
                    <a:latin typeface="Cambria Math" panose="02040503050406030204" pitchFamily="18" charset="0"/>
                  </a:rPr>
                  <a:t>(𝑛/log^2⁡𝑛 )</a:t>
                </a:r>
                <a:r>
                  <a:rPr lang="en-IL" dirty="0"/>
                  <a:t> which is sublinear in n, and the proof query complexity is O(lognloglogn).</a:t>
                </a:r>
              </a:p>
              <a:p>
                <a:r>
                  <a:rPr lang="en-IL" dirty="0"/>
                  <a:t>Focusing on the input query complexity, this is a logarithmic improvement compared to the MA construction. </a:t>
                </a:r>
              </a:p>
              <a:p>
                <a:r>
                  <a:rPr lang="en-IL" dirty="0"/>
                  <a:t>As a next step, we try to optimize the input query complexity and hav</a:t>
                </a:r>
                <a:r>
                  <a:rPr lang="en-US" dirty="0"/>
                  <a:t>e</a:t>
                </a:r>
                <a:r>
                  <a:rPr lang="en-IL" dirty="0"/>
                  <a:t> a single input query. We define a PCP with a single input query as SIQ PCP. We construct SIQ-PCP with proof length that is </a:t>
                </a:r>
                <a:r>
                  <a:rPr lang="en-US" sz="1200" b="0" i="0">
                    <a:solidFill>
                      <a:schemeClr val="tx1"/>
                    </a:solidFill>
                    <a:latin typeface="Cambria Math" panose="02040503050406030204" pitchFamily="18" charset="0"/>
                  </a:rPr>
                  <a:t>𝑛+</a:t>
                </a:r>
                <a:r>
                  <a:rPr lang="en-US" sz="1200" i="0">
                    <a:solidFill>
                      <a:schemeClr val="tx1"/>
                    </a:solidFill>
                    <a:latin typeface="Cambria Math" panose="02040503050406030204" pitchFamily="18" charset="0"/>
                  </a:rPr>
                  <a:t>𝑂</a:t>
                </a:r>
                <a:r>
                  <a:rPr lang="en-US" sz="1200" b="0" i="0">
                    <a:solidFill>
                      <a:schemeClr val="tx1"/>
                    </a:solidFill>
                    <a:latin typeface="Cambria Math" panose="02040503050406030204" pitchFamily="18" charset="0"/>
                  </a:rPr>
                  <a:t>(log^2⁡𝑛 )</a:t>
                </a:r>
                <a:r>
                  <a:rPr lang="en-IL" dirty="0"/>
                  <a:t> which is almost</a:t>
                </a:r>
                <a:r>
                  <a:rPr lang="en-IL" baseline="0" dirty="0"/>
                  <a:t> the vector size</a:t>
                </a:r>
                <a:r>
                  <a:rPr lang="en-IL" dirty="0"/>
                  <a:t>, and </a:t>
                </a:r>
                <a:r>
                  <a:rPr lang="en-US" sz="1200" b="0" i="0">
                    <a:solidFill>
                      <a:schemeClr val="tx1"/>
                    </a:solidFill>
                    <a:latin typeface="Cambria Math" panose="02040503050406030204" pitchFamily="18" charset="0"/>
                  </a:rPr>
                  <a:t>𝑂(</a:t>
                </a:r>
                <a:r>
                  <a:rPr lang="en-US" sz="1200" i="0">
                    <a:solidFill>
                      <a:schemeClr val="tx1"/>
                    </a:solidFill>
                    <a:latin typeface="Cambria Math" panose="02040503050406030204" pitchFamily="18" charset="0"/>
                  </a:rPr>
                  <a:t>log</a:t>
                </a:r>
                <a:r>
                  <a:rPr lang="en-US" sz="1200" b="0" i="0">
                    <a:solidFill>
                      <a:schemeClr val="tx1"/>
                    </a:solidFill>
                    <a:latin typeface="Cambria Math" panose="02040503050406030204" pitchFamily="18" charset="0"/>
                  </a:rPr>
                  <a:t>^2⁡</a:t>
                </a:r>
                <a:r>
                  <a:rPr lang="en-US" sz="1200" i="0">
                    <a:solidFill>
                      <a:schemeClr val="tx1"/>
                    </a:solidFill>
                    <a:latin typeface="Cambria Math" panose="02040503050406030204" pitchFamily="18" charset="0"/>
                  </a:rPr>
                  <a:t>𝑛 )</a:t>
                </a:r>
                <a:r>
                  <a:rPr lang="en-IL" dirty="0"/>
                  <a:t> proof</a:t>
                </a:r>
                <a:r>
                  <a:rPr lang="en-IL" baseline="0" dirty="0"/>
                  <a:t> query complexity</a:t>
                </a:r>
              </a:p>
              <a:p>
                <a:endParaRPr lang="en-IL" baseline="0" dirty="0"/>
              </a:p>
              <a:p>
                <a:r>
                  <a:rPr lang="en-IL" baseline="0" dirty="0"/>
                  <a:t>To complete the study of the SIQ PCP model, we show that the linear proof length is inherent. More formally, we show that for some range of alphas, every perfectly complete SIQ-PCP for </a:t>
                </a:r>
                <a:r>
                  <a:rPr lang="en-US" sz="1200" i="0">
                    <a:solidFill>
                      <a:schemeClr val="tx1"/>
                    </a:solidFill>
                    <a:latin typeface="Cambria Math" panose="02040503050406030204" pitchFamily="18" charset="0"/>
                  </a:rPr>
                  <a:t>〖𝐻𝑎𝑚〗_𝛼</a:t>
                </a:r>
                <a:r>
                  <a:rPr lang="en-IL" baseline="0" dirty="0"/>
                  <a:t> must have proof length that is at least linear in n. </a:t>
                </a:r>
              </a:p>
              <a:p>
                <a:r>
                  <a:rPr lang="en-IL" baseline="0" dirty="0"/>
                  <a:t>So if we want to optimize the query complexity, we need a proof length that is proportional to the vector size.</a:t>
                </a:r>
                <a:endParaRPr lang="en-IL" dirty="0"/>
              </a:p>
            </p:txBody>
          </p:sp>
        </mc:Fallback>
      </mc:AlternateContent>
      <p:sp>
        <p:nvSpPr>
          <p:cNvPr id="4" name="Slide Number Placeholder 3">
            <a:extLst>
              <a:ext uri="{FF2B5EF4-FFF2-40B4-BE49-F238E27FC236}">
                <a16:creationId xmlns:a16="http://schemas.microsoft.com/office/drawing/2014/main" id="{CD1F0F19-C5BC-6BD3-00D9-96A34EC93F7E}"/>
              </a:ext>
            </a:extLst>
          </p:cNvPr>
          <p:cNvSpPr>
            <a:spLocks noGrp="1"/>
          </p:cNvSpPr>
          <p:nvPr>
            <p:ph type="sldNum" sz="quarter" idx="5"/>
          </p:nvPr>
        </p:nvSpPr>
        <p:spPr/>
        <p:txBody>
          <a:bodyPr/>
          <a:lstStyle/>
          <a:p>
            <a:fld id="{9830DDA8-AEAF-B146-9AA4-2500CA489D13}" type="slidenum">
              <a:rPr lang="en-IL" smtClean="0"/>
              <a:t>8</a:t>
            </a:fld>
            <a:endParaRPr lang="en-IL"/>
          </a:p>
        </p:txBody>
      </p:sp>
    </p:spTree>
    <p:extLst>
      <p:ext uri="{BB962C8B-B14F-4D97-AF65-F5344CB8AC3E}">
        <p14:creationId xmlns:p14="http://schemas.microsoft.com/office/powerpoint/2010/main" val="1488759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3FE76-1454-0F90-07A7-D4FCD39D97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8A780B-4B07-0E8B-1DFC-8FF736DE3CE3}"/>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7865B94E-DF79-2531-8F04-76F352713C44}"/>
                  </a:ext>
                </a:extLst>
              </p:cNvPr>
              <p:cNvSpPr>
                <a:spLocks noGrp="1"/>
              </p:cNvSpPr>
              <p:nvPr>
                <p:ph type="body" idx="1"/>
              </p:nvPr>
            </p:nvSpPr>
            <p:spPr/>
            <p:txBody>
              <a:bodyPr/>
              <a:lstStyle/>
              <a:p>
                <a:r>
                  <a:rPr lang="en-IL" dirty="0"/>
                  <a:t>Moving on to the IOP setting, we give a 2-round proximity protocol with a single input query, </a:t>
                </a:r>
                <a14:m>
                  <m:oMath xmlns:m="http://schemas.openxmlformats.org/officeDocument/2006/math">
                    <m:r>
                      <a:rPr lang="en-US" sz="1200" i="1" smtClean="0">
                        <a:solidFill>
                          <a:schemeClr val="tx1"/>
                        </a:solidFill>
                        <a:latin typeface="Cambria Math" panose="02040503050406030204" pitchFamily="18" charset="0"/>
                      </a:rPr>
                      <m:t>𝑂</m:t>
                    </m:r>
                    <m:d>
                      <m:dPr>
                        <m:ctrlPr>
                          <a:rPr lang="en-US" sz="1200" b="0" i="1" smtClean="0">
                            <a:solidFill>
                              <a:schemeClr val="tx1"/>
                            </a:solidFill>
                            <a:latin typeface="Cambria Math" panose="02040503050406030204" pitchFamily="18" charset="0"/>
                          </a:rPr>
                        </m:ctrlPr>
                      </m:dPr>
                      <m:e>
                        <m:func>
                          <m:funcPr>
                            <m:ctrlPr>
                              <a:rPr lang="en-US" sz="1200" b="0" i="1" smtClean="0">
                                <a:solidFill>
                                  <a:schemeClr val="tx1"/>
                                </a:solidFill>
                                <a:latin typeface="Cambria Math" panose="02040503050406030204" pitchFamily="18" charset="0"/>
                              </a:rPr>
                            </m:ctrlPr>
                          </m:funcPr>
                          <m:fName>
                            <m:sSup>
                              <m:sSupPr>
                                <m:ctrlPr>
                                  <a:rPr lang="en-US" sz="1200" b="0" i="1" smtClean="0">
                                    <a:solidFill>
                                      <a:schemeClr val="tx1"/>
                                    </a:solidFill>
                                    <a:latin typeface="Cambria Math" panose="02040503050406030204" pitchFamily="18" charset="0"/>
                                  </a:rPr>
                                </m:ctrlPr>
                              </m:sSupPr>
                              <m:e>
                                <m:r>
                                  <m:rPr>
                                    <m:sty m:val="p"/>
                                  </m:rPr>
                                  <a:rPr lang="en-US" sz="1200" b="0" i="0" smtClean="0">
                                    <a:solidFill>
                                      <a:schemeClr val="tx1"/>
                                    </a:solidFill>
                                    <a:latin typeface="Cambria Math" panose="02040503050406030204" pitchFamily="18" charset="0"/>
                                  </a:rPr>
                                  <m:t>log</m:t>
                                </m:r>
                              </m:e>
                              <m:sup>
                                <m:r>
                                  <a:rPr lang="en-US" sz="1200" b="0" i="1" smtClean="0">
                                    <a:solidFill>
                                      <a:schemeClr val="tx1"/>
                                    </a:solidFill>
                                    <a:latin typeface="Cambria Math" panose="02040503050406030204" pitchFamily="18" charset="0"/>
                                  </a:rPr>
                                  <m:t>2</m:t>
                                </m:r>
                              </m:sup>
                            </m:sSup>
                          </m:fName>
                          <m:e>
                            <m:r>
                              <a:rPr lang="en-US" sz="1200" b="0" i="1" smtClean="0">
                                <a:solidFill>
                                  <a:schemeClr val="tx1"/>
                                </a:solidFill>
                                <a:latin typeface="Cambria Math" panose="02040503050406030204" pitchFamily="18" charset="0"/>
                              </a:rPr>
                              <m:t>𝑛</m:t>
                            </m:r>
                          </m:e>
                        </m:func>
                      </m:e>
                    </m:d>
                  </m:oMath>
                </a14:m>
                <a:r>
                  <a:rPr lang="en-IL" dirty="0"/>
                  <a:t> proof length, and </a:t>
                </a:r>
                <a14:m>
                  <m:oMath xmlns:m="http://schemas.openxmlformats.org/officeDocument/2006/math">
                    <m:r>
                      <a:rPr lang="en-US" sz="1200" b="0" i="1" smtClean="0">
                        <a:solidFill>
                          <a:schemeClr val="tx1"/>
                        </a:solidFill>
                        <a:latin typeface="Cambria Math" panose="02040503050406030204" pitchFamily="18" charset="0"/>
                      </a:rPr>
                      <m:t>𝑂</m:t>
                    </m:r>
                    <m:d>
                      <m:dPr>
                        <m:ctrlPr>
                          <a:rPr lang="en-US" sz="1200" b="0" i="1" smtClean="0">
                            <a:solidFill>
                              <a:schemeClr val="tx1"/>
                            </a:solidFill>
                            <a:latin typeface="Cambria Math" panose="02040503050406030204" pitchFamily="18" charset="0"/>
                          </a:rPr>
                        </m:ctrlPr>
                      </m:dPr>
                      <m:e>
                        <m:func>
                          <m:funcPr>
                            <m:ctrlPr>
                              <a:rPr lang="en-US" sz="1200" b="0" i="1" smtClean="0">
                                <a:solidFill>
                                  <a:schemeClr val="tx1"/>
                                </a:solidFill>
                                <a:latin typeface="Cambria Math" panose="02040503050406030204" pitchFamily="18" charset="0"/>
                              </a:rPr>
                            </m:ctrlPr>
                          </m:funcPr>
                          <m:fName>
                            <m:r>
                              <m:rPr>
                                <m:sty m:val="p"/>
                              </m:rPr>
                              <a:rPr lang="en-US" sz="1200" b="0" i="0" smtClean="0">
                                <a:solidFill>
                                  <a:schemeClr val="tx1"/>
                                </a:solidFill>
                                <a:latin typeface="Cambria Math" panose="02040503050406030204" pitchFamily="18" charset="0"/>
                              </a:rPr>
                              <m:t>log</m:t>
                            </m:r>
                          </m:fName>
                          <m:e>
                            <m:r>
                              <a:rPr lang="en-US" sz="1200" b="0" i="1" smtClean="0">
                                <a:solidFill>
                                  <a:schemeClr val="tx1"/>
                                </a:solidFill>
                                <a:latin typeface="Cambria Math" panose="02040503050406030204" pitchFamily="18" charset="0"/>
                              </a:rPr>
                              <m:t>𝑛</m:t>
                            </m:r>
                          </m:e>
                        </m:func>
                      </m:e>
                    </m:d>
                  </m:oMath>
                </a14:m>
                <a:r>
                  <a:rPr lang="en-IL" dirty="0"/>
                  <a:t> proof</a:t>
                </a:r>
                <a:r>
                  <a:rPr lang="en-IL" baseline="0" dirty="0"/>
                  <a:t> query complexity. </a:t>
                </a:r>
              </a:p>
              <a:p>
                <a:r>
                  <a:rPr lang="en-IL" baseline="0" dirty="0"/>
                  <a:t>Goldreich Gur and Rothblum constrcuted an IP protocol, with O(logn) rounds,…. So here we prove in all parameters.</a:t>
                </a:r>
              </a:p>
              <a:p>
                <a:endParaRPr lang="en-IL" baseline="0" dirty="0"/>
              </a:p>
              <a:p>
                <a:r>
                  <a:rPr lang="en-IL" baseline="0" dirty="0"/>
                  <a:t>For the IOP setting we provide the following lower bound: any semi-adaptive perfectly complete IOP for the hamming weight problem satisfies the following equation.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a:t>
                </a:r>
                <a:r>
                  <a:rPr lang="en-IL" baseline="0" dirty="0"/>
                  <a:t>here semi-adaptive IOP protocols is a IOP protocol that is stronger that non-adaptive and weaker than adaptive.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L" baseline="0" dirty="0"/>
              </a:p>
              <a:p>
                <a:r>
                  <a:rPr lang="en-IL" baseline="0" dirty="0"/>
                  <a:t>This bound gives us the following corollary: For any constant epsilon, any semi-adaptive IOP of proximity </a:t>
                </a:r>
                <a:r>
                  <a:rPr lang="en-US" sz="1200" dirty="0">
                    <a:solidFill>
                      <a:schemeClr val="tx1"/>
                    </a:solidFill>
                  </a:rPr>
                  <a:t>with proof length </a:t>
                </a:r>
                <a14:m>
                  <m:oMath xmlns:m="http://schemas.openxmlformats.org/officeDocument/2006/math">
                    <m:r>
                      <m:rPr>
                        <m:sty m:val="p"/>
                      </m:rPr>
                      <a:rPr lang="en-US" sz="1200" i="0">
                        <a:solidFill>
                          <a:schemeClr val="tx1"/>
                        </a:solidFill>
                        <a:latin typeface="Cambria Math" panose="02040503050406030204" pitchFamily="18" charset="0"/>
                      </a:rPr>
                      <m:t>polylog</m:t>
                    </m:r>
                    <m:d>
                      <m:dPr>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𝑛</m:t>
                        </m:r>
                      </m:e>
                    </m:d>
                    <m:r>
                      <a:rPr lang="en-US" sz="1200" i="1">
                        <a:solidFill>
                          <a:schemeClr val="tx1"/>
                        </a:solidFill>
                        <a:latin typeface="Cambria Math" panose="02040503050406030204" pitchFamily="18" charset="0"/>
                      </a:rPr>
                      <m:t> </m:t>
                    </m:r>
                  </m:oMath>
                </a14:m>
                <a:r>
                  <a:rPr lang="en-US" sz="1200" dirty="0">
                    <a:solidFill>
                      <a:schemeClr val="tx1"/>
                    </a:solidFill>
                  </a:rPr>
                  <a:t>and</a:t>
                </a:r>
                <a:r>
                  <a:rPr lang="en-US" sz="1200" baseline="0" dirty="0">
                    <a:solidFill>
                      <a:schemeClr val="tx1"/>
                    </a:solidFill>
                  </a:rPr>
                  <a:t> </a:t>
                </a:r>
                <a14:m>
                  <m:oMath xmlns:m="http://schemas.openxmlformats.org/officeDocument/2006/math">
                    <m:sSup>
                      <m:sSupPr>
                        <m:ctrlPr>
                          <a:rPr lang="en-US" sz="1200" i="1">
                            <a:solidFill>
                              <a:schemeClr val="tx1"/>
                            </a:solidFill>
                            <a:latin typeface="Cambria Math" panose="02040503050406030204" pitchFamily="18" charset="0"/>
                          </a:rPr>
                        </m:ctrlPr>
                      </m:sSupPr>
                      <m:e>
                        <m:r>
                          <a:rPr lang="en-US" sz="1200" i="1">
                            <a:solidFill>
                              <a:schemeClr val="tx1"/>
                            </a:solidFill>
                            <a:latin typeface="Cambria Math" panose="02040503050406030204" pitchFamily="18" charset="0"/>
                          </a:rPr>
                          <m:t>𝑛</m:t>
                        </m:r>
                      </m:e>
                      <m:sup>
                        <m:r>
                          <a:rPr lang="en-US" sz="1200" i="1">
                            <a:solidFill>
                              <a:schemeClr val="tx1"/>
                            </a:solidFill>
                            <a:latin typeface="Cambria Math" panose="02040503050406030204" pitchFamily="18" charset="0"/>
                          </a:rPr>
                          <m:t>𝜖</m:t>
                        </m:r>
                      </m:sup>
                    </m:sSup>
                    <m:r>
                      <a:rPr lang="en-US" sz="1200" b="0" i="1" smtClean="0">
                        <a:solidFill>
                          <a:schemeClr val="tx1"/>
                        </a:solidFill>
                        <a:latin typeface="Cambria Math" panose="02040503050406030204" pitchFamily="18" charset="0"/>
                      </a:rPr>
                      <m:t> </m:t>
                    </m:r>
                  </m:oMath>
                </a14:m>
                <a:r>
                  <a:rPr lang="en-US" sz="1200" dirty="0">
                    <a:solidFill>
                      <a:schemeClr val="tx1"/>
                    </a:solidFill>
                  </a:rPr>
                  <a:t>input query complexity, which means that the verifier reads many bits from</a:t>
                </a:r>
                <a:r>
                  <a:rPr lang="en-US" sz="1200" baseline="0" dirty="0">
                    <a:solidFill>
                      <a:schemeClr val="tx1"/>
                    </a:solidFill>
                  </a:rPr>
                  <a:t> the input query complexity,</a:t>
                </a:r>
                <a:r>
                  <a:rPr lang="en-US" sz="1200" dirty="0">
                    <a:solidFill>
                      <a:schemeClr val="tx1"/>
                    </a:solidFill>
                  </a:rPr>
                  <a:t> the</a:t>
                </a:r>
                <a:r>
                  <a:rPr lang="en-US" sz="1200" baseline="0" dirty="0">
                    <a:solidFill>
                      <a:schemeClr val="tx1"/>
                    </a:solidFill>
                  </a:rPr>
                  <a:t> query complexity is omega of </a:t>
                </a:r>
                <a:r>
                  <a:rPr lang="en-US" sz="1200" baseline="0" dirty="0" err="1">
                    <a:solidFill>
                      <a:schemeClr val="tx1"/>
                    </a:solidFill>
                  </a:rPr>
                  <a:t>logn</a:t>
                </a:r>
                <a:r>
                  <a:rPr lang="en-US" sz="1200" baseline="0" dirty="0">
                    <a:solidFill>
                      <a:schemeClr val="tx1"/>
                    </a:solidFill>
                  </a:rPr>
                  <a:t> over </a:t>
                </a:r>
                <a:r>
                  <a:rPr lang="en-US" sz="1200" baseline="0" dirty="0" err="1">
                    <a:solidFill>
                      <a:schemeClr val="tx1"/>
                    </a:solidFill>
                  </a:rPr>
                  <a:t>loglogn</a:t>
                </a:r>
                <a:endParaRPr lang="en-IL" baseline="0" dirty="0"/>
              </a:p>
              <a:p>
                <a:endParaRPr lang="en-IL" baseline="0" dirty="0"/>
              </a:p>
              <a:p>
                <a:endParaRPr lang="en-IL" baseline="0" dirty="0"/>
              </a:p>
              <a:p>
                <a:endParaRPr lang="en-IL" baseline="0" dirty="0"/>
              </a:p>
              <a:p>
                <a:r>
                  <a:rPr lang="en-IL" baseline="0" dirty="0"/>
                  <a:t>We talked about PCP MA and which are non interactive</a:t>
                </a:r>
              </a:p>
              <a:p>
                <a:r>
                  <a:rPr lang="en-IL" baseline="0" dirty="0"/>
                  <a:t>and finally we show the power of interaction.</a:t>
                </a:r>
              </a:p>
              <a:p>
                <a:r>
                  <a:rPr lang="en-IL" baseline="0" dirty="0"/>
                  <a:t>We show an IOP with a single input query that still has communiction complexity that is.....</a:t>
                </a:r>
              </a:p>
              <a:p>
                <a:endParaRPr lang="en-IL" dirty="0"/>
              </a:p>
              <a:p>
                <a:r>
                  <a:rPr lang="en-IL" dirty="0"/>
                  <a:t>any semi adaptive ..... where the verifier even makes sqrt n queries to the input, still needs to make slightly less than.....</a:t>
                </a:r>
                <a:br>
                  <a:rPr lang="en-IL" dirty="0"/>
                </a:br>
                <a:br>
                  <a:rPr lang="en-IL" dirty="0"/>
                </a:br>
                <a:r>
                  <a:rPr lang="en-IL" dirty="0"/>
                  <a:t>Connect to next slide</a:t>
                </a:r>
              </a:p>
            </p:txBody>
          </p:sp>
        </mc:Choice>
        <mc:Fallback xmlns="">
          <p:sp>
            <p:nvSpPr>
              <p:cNvPr id="3" name="Notes Placeholder 2">
                <a:extLst>
                  <a:ext uri="{FF2B5EF4-FFF2-40B4-BE49-F238E27FC236}">
                    <a16:creationId xmlns:a16="http://schemas.microsoft.com/office/drawing/2014/main" id="{7865B94E-DF79-2531-8F04-76F352713C44}"/>
                  </a:ext>
                </a:extLst>
              </p:cNvPr>
              <p:cNvSpPr>
                <a:spLocks noGrp="1"/>
              </p:cNvSpPr>
              <p:nvPr>
                <p:ph type="body" idx="1"/>
              </p:nvPr>
            </p:nvSpPr>
            <p:spPr/>
            <p:txBody>
              <a:bodyPr/>
              <a:lstStyle/>
              <a:p>
                <a:r>
                  <a:rPr lang="en-IL" dirty="0"/>
                  <a:t>Moving on to the IOP setting, we give a 2-round proximity protocol with a single input query, </a:t>
                </a:r>
                <a:r>
                  <a:rPr lang="en-US" sz="1200" i="0">
                    <a:solidFill>
                      <a:schemeClr val="tx1"/>
                    </a:solidFill>
                    <a:latin typeface="Cambria Math" panose="02040503050406030204" pitchFamily="18" charset="0"/>
                  </a:rPr>
                  <a:t>𝑂</a:t>
                </a:r>
                <a:r>
                  <a:rPr lang="en-US" sz="1200" b="0" i="0">
                    <a:solidFill>
                      <a:schemeClr val="tx1"/>
                    </a:solidFill>
                    <a:latin typeface="Cambria Math" panose="02040503050406030204" pitchFamily="18" charset="0"/>
                  </a:rPr>
                  <a:t>(log^2⁡𝑛 )</a:t>
                </a:r>
                <a:r>
                  <a:rPr lang="en-IL" dirty="0"/>
                  <a:t> proof length, and </a:t>
                </a:r>
                <a:r>
                  <a:rPr lang="en-US" sz="1200" b="0" i="0">
                    <a:solidFill>
                      <a:schemeClr val="tx1"/>
                    </a:solidFill>
                    <a:latin typeface="Cambria Math" panose="02040503050406030204" pitchFamily="18" charset="0"/>
                  </a:rPr>
                  <a:t>𝑂(log⁡𝑛 )</a:t>
                </a:r>
                <a:r>
                  <a:rPr lang="en-IL" dirty="0"/>
                  <a:t> proof</a:t>
                </a:r>
                <a:r>
                  <a:rPr lang="en-IL" baseline="0" dirty="0"/>
                  <a:t> query complexity. </a:t>
                </a:r>
              </a:p>
              <a:p>
                <a:r>
                  <a:rPr lang="en-IL" baseline="0" dirty="0"/>
                  <a:t>Goldreich Gur and rothblum constrcuted an IP protocol, with O(logn) rounds,…</a:t>
                </a:r>
              </a:p>
              <a:p>
                <a:endParaRPr lang="en-IL" baseline="0" dirty="0"/>
              </a:p>
              <a:p>
                <a:r>
                  <a:rPr lang="en-IL" baseline="0" dirty="0"/>
                  <a:t>For the IOP setting we provide the following lower bound: any semi-adaptive perfectly complete IOP for the hamming weight problem satisfies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a:t>
                </a:r>
                <a:r>
                  <a:rPr lang="en-IL" baseline="0" dirty="0"/>
                  <a:t>here semi-adaptive IOP protocols is a subset of adaptive protocols, which we will define define in this talk.</a:t>
                </a:r>
              </a:p>
              <a:p>
                <a:endParaRPr lang="en-IL" baseline="0" dirty="0"/>
              </a:p>
              <a:p>
                <a:r>
                  <a:rPr lang="en-IL" baseline="0" dirty="0"/>
                  <a:t>This bound gives us the following corollary: For any constant epsilon, any semi-adaptive IOP of proximity </a:t>
                </a:r>
                <a:r>
                  <a:rPr lang="en-US" sz="1200" dirty="0">
                    <a:solidFill>
                      <a:schemeClr val="tx1"/>
                    </a:solidFill>
                  </a:rPr>
                  <a:t>with proof length </a:t>
                </a:r>
                <a:r>
                  <a:rPr lang="en-US" sz="1200" i="0">
                    <a:solidFill>
                      <a:schemeClr val="tx1"/>
                    </a:solidFill>
                    <a:latin typeface="Cambria Math" panose="02040503050406030204" pitchFamily="18" charset="0"/>
                  </a:rPr>
                  <a:t>polylog(𝑛)  </a:t>
                </a:r>
                <a:r>
                  <a:rPr lang="en-US" sz="1200" dirty="0">
                    <a:solidFill>
                      <a:schemeClr val="tx1"/>
                    </a:solidFill>
                  </a:rPr>
                  <a:t>and</a:t>
                </a:r>
                <a:r>
                  <a:rPr lang="en-US" sz="1200" baseline="0" dirty="0">
                    <a:solidFill>
                      <a:schemeClr val="tx1"/>
                    </a:solidFill>
                  </a:rPr>
                  <a:t> </a:t>
                </a:r>
                <a:r>
                  <a:rPr lang="en-US" sz="1200" i="0">
                    <a:solidFill>
                      <a:schemeClr val="tx1"/>
                    </a:solidFill>
                    <a:latin typeface="Cambria Math" panose="02040503050406030204" pitchFamily="18" charset="0"/>
                  </a:rPr>
                  <a:t>𝑛^𝜖</a:t>
                </a:r>
                <a:r>
                  <a:rPr lang="en-US" sz="1200" b="0" i="0">
                    <a:solidFill>
                      <a:schemeClr val="tx1"/>
                    </a:solidFill>
                    <a:latin typeface="Cambria Math" panose="02040503050406030204" pitchFamily="18" charset="0"/>
                  </a:rPr>
                  <a:t>  </a:t>
                </a:r>
                <a:r>
                  <a:rPr lang="en-US" sz="1200" dirty="0">
                    <a:solidFill>
                      <a:schemeClr val="tx1"/>
                    </a:solidFill>
                  </a:rPr>
                  <a:t>input query complexity must</a:t>
                </a:r>
                <a:r>
                  <a:rPr lang="en-US" sz="1200" baseline="0" dirty="0">
                    <a:solidFill>
                      <a:schemeClr val="tx1"/>
                    </a:solidFill>
                  </a:rPr>
                  <a:t> have proof query complexity omega of </a:t>
                </a:r>
                <a:r>
                  <a:rPr lang="en-US" sz="1200" baseline="0" dirty="0" err="1">
                    <a:solidFill>
                      <a:schemeClr val="tx1"/>
                    </a:solidFill>
                  </a:rPr>
                  <a:t>logn</a:t>
                </a:r>
                <a:r>
                  <a:rPr lang="en-US" sz="1200" baseline="0" dirty="0">
                    <a:solidFill>
                      <a:schemeClr val="tx1"/>
                    </a:solidFill>
                  </a:rPr>
                  <a:t> over </a:t>
                </a:r>
                <a:r>
                  <a:rPr lang="en-US" sz="1200" baseline="0" dirty="0" err="1">
                    <a:solidFill>
                      <a:schemeClr val="tx1"/>
                    </a:solidFill>
                  </a:rPr>
                  <a:t>loglogn</a:t>
                </a:r>
                <a:r>
                  <a:rPr lang="en-US" sz="1200" baseline="0" dirty="0">
                    <a:solidFill>
                      <a:schemeClr val="tx1"/>
                    </a:solidFill>
                  </a:rPr>
                  <a:t>. So in this setting, even if the prover reads many bits from the input vector, the verifier must read at least </a:t>
                </a:r>
                <a:r>
                  <a:rPr lang="en-US" sz="1200" baseline="0" dirty="0" err="1">
                    <a:solidFill>
                      <a:schemeClr val="tx1"/>
                    </a:solidFill>
                  </a:rPr>
                  <a:t>logn</a:t>
                </a:r>
                <a:r>
                  <a:rPr lang="en-US" sz="1200" baseline="0" dirty="0">
                    <a:solidFill>
                      <a:schemeClr val="tx1"/>
                    </a:solidFill>
                  </a:rPr>
                  <a:t>/</a:t>
                </a:r>
                <a:r>
                  <a:rPr lang="en-US" sz="1200" baseline="0" dirty="0" err="1">
                    <a:solidFill>
                      <a:schemeClr val="tx1"/>
                    </a:solidFill>
                  </a:rPr>
                  <a:t>loglogn</a:t>
                </a:r>
                <a:r>
                  <a:rPr lang="en-US" sz="1200" baseline="0" dirty="0">
                    <a:solidFill>
                      <a:schemeClr val="tx1"/>
                    </a:solidFill>
                  </a:rPr>
                  <a:t> bits from the proof.</a:t>
                </a:r>
                <a:endParaRPr lang="en-US" sz="1200" dirty="0">
                  <a:solidFill>
                    <a:schemeClr val="tx1"/>
                  </a:solidFill>
                </a:endParaRPr>
              </a:p>
              <a:p>
                <a:endParaRPr lang="en-IL" baseline="0" dirty="0"/>
              </a:p>
              <a:p>
                <a:endParaRPr lang="en-IL" baseline="0" dirty="0"/>
              </a:p>
              <a:p>
                <a:endParaRPr lang="en-IL" baseline="0" dirty="0"/>
              </a:p>
              <a:p>
                <a:endParaRPr lang="en-IL" dirty="0"/>
              </a:p>
            </p:txBody>
          </p:sp>
        </mc:Fallback>
      </mc:AlternateContent>
      <p:sp>
        <p:nvSpPr>
          <p:cNvPr id="4" name="Slide Number Placeholder 3">
            <a:extLst>
              <a:ext uri="{FF2B5EF4-FFF2-40B4-BE49-F238E27FC236}">
                <a16:creationId xmlns:a16="http://schemas.microsoft.com/office/drawing/2014/main" id="{E8CE00DA-C5EA-6A31-06EB-CA2AC32282DF}"/>
              </a:ext>
            </a:extLst>
          </p:cNvPr>
          <p:cNvSpPr>
            <a:spLocks noGrp="1"/>
          </p:cNvSpPr>
          <p:nvPr>
            <p:ph type="sldNum" sz="quarter" idx="5"/>
          </p:nvPr>
        </p:nvSpPr>
        <p:spPr/>
        <p:txBody>
          <a:bodyPr/>
          <a:lstStyle/>
          <a:p>
            <a:fld id="{9830DDA8-AEAF-B146-9AA4-2500CA489D13}" type="slidenum">
              <a:rPr lang="en-IL" smtClean="0"/>
              <a:t>9</a:t>
            </a:fld>
            <a:endParaRPr lang="en-IL"/>
          </a:p>
        </p:txBody>
      </p:sp>
    </p:spTree>
    <p:extLst>
      <p:ext uri="{BB962C8B-B14F-4D97-AF65-F5344CB8AC3E}">
        <p14:creationId xmlns:p14="http://schemas.microsoft.com/office/powerpoint/2010/main" val="828294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C1EBE-8B64-DCCA-AAD4-8D2A1F0872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L"/>
          </a:p>
        </p:txBody>
      </p:sp>
      <p:sp>
        <p:nvSpPr>
          <p:cNvPr id="3" name="Subtitle 2">
            <a:extLst>
              <a:ext uri="{FF2B5EF4-FFF2-40B4-BE49-F238E27FC236}">
                <a16:creationId xmlns:a16="http://schemas.microsoft.com/office/drawing/2014/main" id="{E74B996B-F35C-4384-2580-C7593E77A0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L"/>
          </a:p>
        </p:txBody>
      </p:sp>
      <p:sp>
        <p:nvSpPr>
          <p:cNvPr id="4" name="Date Placeholder 3">
            <a:extLst>
              <a:ext uri="{FF2B5EF4-FFF2-40B4-BE49-F238E27FC236}">
                <a16:creationId xmlns:a16="http://schemas.microsoft.com/office/drawing/2014/main" id="{16416D89-BE8E-2E4B-7C1C-BED5936156CC}"/>
              </a:ext>
            </a:extLst>
          </p:cNvPr>
          <p:cNvSpPr>
            <a:spLocks noGrp="1"/>
          </p:cNvSpPr>
          <p:nvPr>
            <p:ph type="dt" sz="half" idx="10"/>
          </p:nvPr>
        </p:nvSpPr>
        <p:spPr/>
        <p:txBody>
          <a:bodyPr/>
          <a:lstStyle/>
          <a:p>
            <a:fld id="{9E755F21-E53F-BC4A-9CEB-B5B28B5E4FB7}" type="datetime1">
              <a:rPr lang="en-US" smtClean="0"/>
              <a:t>12/1/24</a:t>
            </a:fld>
            <a:endParaRPr lang="en-IL"/>
          </a:p>
        </p:txBody>
      </p:sp>
      <p:sp>
        <p:nvSpPr>
          <p:cNvPr id="5" name="Footer Placeholder 4">
            <a:extLst>
              <a:ext uri="{FF2B5EF4-FFF2-40B4-BE49-F238E27FC236}">
                <a16:creationId xmlns:a16="http://schemas.microsoft.com/office/drawing/2014/main" id="{51CF7B81-00D8-685B-F849-7C1724A12D4E}"/>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1BAE89E4-DCF8-A416-C4D7-25EF817FC4A5}"/>
              </a:ext>
            </a:extLst>
          </p:cNvPr>
          <p:cNvSpPr>
            <a:spLocks noGrp="1"/>
          </p:cNvSpPr>
          <p:nvPr>
            <p:ph type="sldNum" sz="quarter" idx="12"/>
          </p:nvPr>
        </p:nvSpPr>
        <p:spPr/>
        <p:txBody>
          <a:bodyPr/>
          <a:lstStyle/>
          <a:p>
            <a:fld id="{0C3A8BC7-B599-214C-BBAF-2BEB0125E7EF}" type="slidenum">
              <a:rPr lang="en-IL" smtClean="0"/>
              <a:t>‹#›</a:t>
            </a:fld>
            <a:endParaRPr lang="en-IL"/>
          </a:p>
        </p:txBody>
      </p:sp>
    </p:spTree>
    <p:extLst>
      <p:ext uri="{BB962C8B-B14F-4D97-AF65-F5344CB8AC3E}">
        <p14:creationId xmlns:p14="http://schemas.microsoft.com/office/powerpoint/2010/main" val="626954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60E99-9E4B-0950-3670-93D5E061EED8}"/>
              </a:ext>
            </a:extLst>
          </p:cNvPr>
          <p:cNvSpPr>
            <a:spLocks noGrp="1"/>
          </p:cNvSpPr>
          <p:nvPr>
            <p:ph type="title"/>
          </p:nvPr>
        </p:nvSpPr>
        <p:spPr/>
        <p:txBody>
          <a:bodyPr/>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C1F35673-A4B6-6BA6-449C-B61B739450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EA281198-74C8-D689-DB94-316EA1C2ED6B}"/>
              </a:ext>
            </a:extLst>
          </p:cNvPr>
          <p:cNvSpPr>
            <a:spLocks noGrp="1"/>
          </p:cNvSpPr>
          <p:nvPr>
            <p:ph type="dt" sz="half" idx="10"/>
          </p:nvPr>
        </p:nvSpPr>
        <p:spPr/>
        <p:txBody>
          <a:bodyPr/>
          <a:lstStyle/>
          <a:p>
            <a:fld id="{BA6E883A-4E0A-914D-A774-062ADB67A8DB}" type="datetime1">
              <a:rPr lang="en-US" smtClean="0"/>
              <a:t>12/1/24</a:t>
            </a:fld>
            <a:endParaRPr lang="en-IL"/>
          </a:p>
        </p:txBody>
      </p:sp>
      <p:sp>
        <p:nvSpPr>
          <p:cNvPr id="5" name="Footer Placeholder 4">
            <a:extLst>
              <a:ext uri="{FF2B5EF4-FFF2-40B4-BE49-F238E27FC236}">
                <a16:creationId xmlns:a16="http://schemas.microsoft.com/office/drawing/2014/main" id="{CF267971-492C-B7B5-E1FC-AF43B2BD8F5C}"/>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C97D64BC-FBB2-1CB2-BEC7-B47C0B84839B}"/>
              </a:ext>
            </a:extLst>
          </p:cNvPr>
          <p:cNvSpPr>
            <a:spLocks noGrp="1"/>
          </p:cNvSpPr>
          <p:nvPr>
            <p:ph type="sldNum" sz="quarter" idx="12"/>
          </p:nvPr>
        </p:nvSpPr>
        <p:spPr/>
        <p:txBody>
          <a:bodyPr/>
          <a:lstStyle/>
          <a:p>
            <a:fld id="{0C3A8BC7-B599-214C-BBAF-2BEB0125E7EF}" type="slidenum">
              <a:rPr lang="en-IL" smtClean="0"/>
              <a:t>‹#›</a:t>
            </a:fld>
            <a:endParaRPr lang="en-IL"/>
          </a:p>
        </p:txBody>
      </p:sp>
    </p:spTree>
    <p:extLst>
      <p:ext uri="{BB962C8B-B14F-4D97-AF65-F5344CB8AC3E}">
        <p14:creationId xmlns:p14="http://schemas.microsoft.com/office/powerpoint/2010/main" val="435125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1AA49D-FF25-8FF0-4AA1-B4A8D4121E3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BC1FA5FB-4056-0058-1A6A-DA2F673081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632CEE27-9B0E-5B6D-8750-FE27B6D9554C}"/>
              </a:ext>
            </a:extLst>
          </p:cNvPr>
          <p:cNvSpPr>
            <a:spLocks noGrp="1"/>
          </p:cNvSpPr>
          <p:nvPr>
            <p:ph type="dt" sz="half" idx="10"/>
          </p:nvPr>
        </p:nvSpPr>
        <p:spPr/>
        <p:txBody>
          <a:bodyPr/>
          <a:lstStyle/>
          <a:p>
            <a:fld id="{FE9E7647-072E-DD4F-991C-C2F23190B00A}" type="datetime1">
              <a:rPr lang="en-US" smtClean="0"/>
              <a:t>12/1/24</a:t>
            </a:fld>
            <a:endParaRPr lang="en-IL"/>
          </a:p>
        </p:txBody>
      </p:sp>
      <p:sp>
        <p:nvSpPr>
          <p:cNvPr id="5" name="Footer Placeholder 4">
            <a:extLst>
              <a:ext uri="{FF2B5EF4-FFF2-40B4-BE49-F238E27FC236}">
                <a16:creationId xmlns:a16="http://schemas.microsoft.com/office/drawing/2014/main" id="{25B2AAE1-349B-208E-F8C5-F4E9BCAD8870}"/>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DAAEB6D0-BC9C-BCC8-FC5C-756D7E309CB3}"/>
              </a:ext>
            </a:extLst>
          </p:cNvPr>
          <p:cNvSpPr>
            <a:spLocks noGrp="1"/>
          </p:cNvSpPr>
          <p:nvPr>
            <p:ph type="sldNum" sz="quarter" idx="12"/>
          </p:nvPr>
        </p:nvSpPr>
        <p:spPr/>
        <p:txBody>
          <a:bodyPr/>
          <a:lstStyle/>
          <a:p>
            <a:fld id="{0C3A8BC7-B599-214C-BBAF-2BEB0125E7EF}" type="slidenum">
              <a:rPr lang="en-IL" smtClean="0"/>
              <a:t>‹#›</a:t>
            </a:fld>
            <a:endParaRPr lang="en-IL"/>
          </a:p>
        </p:txBody>
      </p:sp>
    </p:spTree>
    <p:extLst>
      <p:ext uri="{BB962C8B-B14F-4D97-AF65-F5344CB8AC3E}">
        <p14:creationId xmlns:p14="http://schemas.microsoft.com/office/powerpoint/2010/main" val="2803527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he" smtClean="0"/>
              <a:pPr/>
              <a:t>‹#›</a:t>
            </a:fld>
            <a:endParaRPr lang="he"/>
          </a:p>
        </p:txBody>
      </p:sp>
    </p:spTree>
    <p:extLst>
      <p:ext uri="{BB962C8B-B14F-4D97-AF65-F5344CB8AC3E}">
        <p14:creationId xmlns:p14="http://schemas.microsoft.com/office/powerpoint/2010/main" val="55373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4EB20-CF9E-6A1E-706A-2AD39C269AB5}"/>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6A91650E-D862-90FD-5774-BADEDA91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F05E93F4-6B98-3E5F-EF14-407B79A41CBD}"/>
              </a:ext>
            </a:extLst>
          </p:cNvPr>
          <p:cNvSpPr>
            <a:spLocks noGrp="1"/>
          </p:cNvSpPr>
          <p:nvPr>
            <p:ph type="dt" sz="half" idx="10"/>
          </p:nvPr>
        </p:nvSpPr>
        <p:spPr/>
        <p:txBody>
          <a:bodyPr/>
          <a:lstStyle/>
          <a:p>
            <a:fld id="{26BC03A5-A66D-9142-8301-3D91B1005584}" type="datetime1">
              <a:rPr lang="en-US" smtClean="0"/>
              <a:t>12/1/24</a:t>
            </a:fld>
            <a:endParaRPr lang="en-IL"/>
          </a:p>
        </p:txBody>
      </p:sp>
      <p:sp>
        <p:nvSpPr>
          <p:cNvPr id="5" name="Footer Placeholder 4">
            <a:extLst>
              <a:ext uri="{FF2B5EF4-FFF2-40B4-BE49-F238E27FC236}">
                <a16:creationId xmlns:a16="http://schemas.microsoft.com/office/drawing/2014/main" id="{631D2DDE-8F7F-FE7C-7E69-74500C4B2FE5}"/>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BBEC31EC-55A2-2BA3-E4FA-ED6B923F6CA0}"/>
              </a:ext>
            </a:extLst>
          </p:cNvPr>
          <p:cNvSpPr>
            <a:spLocks noGrp="1"/>
          </p:cNvSpPr>
          <p:nvPr>
            <p:ph type="sldNum" sz="quarter" idx="12"/>
          </p:nvPr>
        </p:nvSpPr>
        <p:spPr/>
        <p:txBody>
          <a:bodyPr/>
          <a:lstStyle/>
          <a:p>
            <a:fld id="{0C3A8BC7-B599-214C-BBAF-2BEB0125E7EF}" type="slidenum">
              <a:rPr lang="en-IL" smtClean="0"/>
              <a:t>‹#›</a:t>
            </a:fld>
            <a:endParaRPr lang="en-IL"/>
          </a:p>
        </p:txBody>
      </p:sp>
    </p:spTree>
    <p:extLst>
      <p:ext uri="{BB962C8B-B14F-4D97-AF65-F5344CB8AC3E}">
        <p14:creationId xmlns:p14="http://schemas.microsoft.com/office/powerpoint/2010/main" val="1234630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6A878-CBCC-B87D-2DE8-F091A7BA6B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L"/>
          </a:p>
        </p:txBody>
      </p:sp>
      <p:sp>
        <p:nvSpPr>
          <p:cNvPr id="3" name="Text Placeholder 2">
            <a:extLst>
              <a:ext uri="{FF2B5EF4-FFF2-40B4-BE49-F238E27FC236}">
                <a16:creationId xmlns:a16="http://schemas.microsoft.com/office/drawing/2014/main" id="{DB3061F8-8B71-24EC-5D00-56D1A2A5FD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7A8561-B62A-6EB9-6F65-3BA95D62C147}"/>
              </a:ext>
            </a:extLst>
          </p:cNvPr>
          <p:cNvSpPr>
            <a:spLocks noGrp="1"/>
          </p:cNvSpPr>
          <p:nvPr>
            <p:ph type="dt" sz="half" idx="10"/>
          </p:nvPr>
        </p:nvSpPr>
        <p:spPr/>
        <p:txBody>
          <a:bodyPr/>
          <a:lstStyle/>
          <a:p>
            <a:fld id="{B3D44155-BB17-F342-BFCD-D3AE8917A844}" type="datetime1">
              <a:rPr lang="en-US" smtClean="0"/>
              <a:t>12/1/24</a:t>
            </a:fld>
            <a:endParaRPr lang="en-IL"/>
          </a:p>
        </p:txBody>
      </p:sp>
      <p:sp>
        <p:nvSpPr>
          <p:cNvPr id="5" name="Footer Placeholder 4">
            <a:extLst>
              <a:ext uri="{FF2B5EF4-FFF2-40B4-BE49-F238E27FC236}">
                <a16:creationId xmlns:a16="http://schemas.microsoft.com/office/drawing/2014/main" id="{2C0A3B58-003B-CB41-C353-27B11596EA5A}"/>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55AF16FF-D613-7C1B-0E6F-41B61F8D5AC8}"/>
              </a:ext>
            </a:extLst>
          </p:cNvPr>
          <p:cNvSpPr>
            <a:spLocks noGrp="1"/>
          </p:cNvSpPr>
          <p:nvPr>
            <p:ph type="sldNum" sz="quarter" idx="12"/>
          </p:nvPr>
        </p:nvSpPr>
        <p:spPr/>
        <p:txBody>
          <a:bodyPr/>
          <a:lstStyle/>
          <a:p>
            <a:fld id="{0C3A8BC7-B599-214C-BBAF-2BEB0125E7EF}" type="slidenum">
              <a:rPr lang="en-IL" smtClean="0"/>
              <a:t>‹#›</a:t>
            </a:fld>
            <a:endParaRPr lang="en-IL"/>
          </a:p>
        </p:txBody>
      </p:sp>
    </p:spTree>
    <p:extLst>
      <p:ext uri="{BB962C8B-B14F-4D97-AF65-F5344CB8AC3E}">
        <p14:creationId xmlns:p14="http://schemas.microsoft.com/office/powerpoint/2010/main" val="2730052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ED75C-7F22-443D-6271-BD0DCC4A1EB4}"/>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74DB9A7E-ED31-779A-8A69-A189E2EC61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Content Placeholder 3">
            <a:extLst>
              <a:ext uri="{FF2B5EF4-FFF2-40B4-BE49-F238E27FC236}">
                <a16:creationId xmlns:a16="http://schemas.microsoft.com/office/drawing/2014/main" id="{6F813BA3-4664-E9FE-C2EC-8D9B082695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Date Placeholder 4">
            <a:extLst>
              <a:ext uri="{FF2B5EF4-FFF2-40B4-BE49-F238E27FC236}">
                <a16:creationId xmlns:a16="http://schemas.microsoft.com/office/drawing/2014/main" id="{C0A204F6-9DA1-F36F-E5BA-C5126DC551BE}"/>
              </a:ext>
            </a:extLst>
          </p:cNvPr>
          <p:cNvSpPr>
            <a:spLocks noGrp="1"/>
          </p:cNvSpPr>
          <p:nvPr>
            <p:ph type="dt" sz="half" idx="10"/>
          </p:nvPr>
        </p:nvSpPr>
        <p:spPr/>
        <p:txBody>
          <a:bodyPr/>
          <a:lstStyle/>
          <a:p>
            <a:fld id="{EE29623C-9605-074A-8CCF-AD18ED86E28B}" type="datetime1">
              <a:rPr lang="en-US" smtClean="0"/>
              <a:t>12/1/24</a:t>
            </a:fld>
            <a:endParaRPr lang="en-IL"/>
          </a:p>
        </p:txBody>
      </p:sp>
      <p:sp>
        <p:nvSpPr>
          <p:cNvPr id="6" name="Footer Placeholder 5">
            <a:extLst>
              <a:ext uri="{FF2B5EF4-FFF2-40B4-BE49-F238E27FC236}">
                <a16:creationId xmlns:a16="http://schemas.microsoft.com/office/drawing/2014/main" id="{C8BE2412-1D78-5078-B0C9-82917CED3543}"/>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145927B9-F1B9-3A22-ACB7-43EAD7B0639D}"/>
              </a:ext>
            </a:extLst>
          </p:cNvPr>
          <p:cNvSpPr>
            <a:spLocks noGrp="1"/>
          </p:cNvSpPr>
          <p:nvPr>
            <p:ph type="sldNum" sz="quarter" idx="12"/>
          </p:nvPr>
        </p:nvSpPr>
        <p:spPr/>
        <p:txBody>
          <a:bodyPr/>
          <a:lstStyle/>
          <a:p>
            <a:fld id="{0C3A8BC7-B599-214C-BBAF-2BEB0125E7EF}" type="slidenum">
              <a:rPr lang="en-IL" smtClean="0"/>
              <a:t>‹#›</a:t>
            </a:fld>
            <a:endParaRPr lang="en-IL"/>
          </a:p>
        </p:txBody>
      </p:sp>
    </p:spTree>
    <p:extLst>
      <p:ext uri="{BB962C8B-B14F-4D97-AF65-F5344CB8AC3E}">
        <p14:creationId xmlns:p14="http://schemas.microsoft.com/office/powerpoint/2010/main" val="1456625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B4D4D-D2BD-913A-A212-E2037465E176}"/>
              </a:ext>
            </a:extLst>
          </p:cNvPr>
          <p:cNvSpPr>
            <a:spLocks noGrp="1"/>
          </p:cNvSpPr>
          <p:nvPr>
            <p:ph type="title"/>
          </p:nvPr>
        </p:nvSpPr>
        <p:spPr>
          <a:xfrm>
            <a:off x="839788" y="365125"/>
            <a:ext cx="10515600" cy="1325563"/>
          </a:xfrm>
        </p:spPr>
        <p:txBody>
          <a:bodyPr/>
          <a:lstStyle/>
          <a:p>
            <a:r>
              <a:rPr lang="en-US"/>
              <a:t>Click to edit Master title style</a:t>
            </a:r>
            <a:endParaRPr lang="en-IL"/>
          </a:p>
        </p:txBody>
      </p:sp>
      <p:sp>
        <p:nvSpPr>
          <p:cNvPr id="3" name="Text Placeholder 2">
            <a:extLst>
              <a:ext uri="{FF2B5EF4-FFF2-40B4-BE49-F238E27FC236}">
                <a16:creationId xmlns:a16="http://schemas.microsoft.com/office/drawing/2014/main" id="{9ED83619-C17E-0F24-7EDA-4A581CC128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819E74-CADC-8107-ED4A-124B07BD90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Text Placeholder 4">
            <a:extLst>
              <a:ext uri="{FF2B5EF4-FFF2-40B4-BE49-F238E27FC236}">
                <a16:creationId xmlns:a16="http://schemas.microsoft.com/office/drawing/2014/main" id="{B3EE326B-D4B4-4DDA-609B-527E1FFDC6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1663F4-C72A-820A-9B9A-3184B4E176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7" name="Date Placeholder 6">
            <a:extLst>
              <a:ext uri="{FF2B5EF4-FFF2-40B4-BE49-F238E27FC236}">
                <a16:creationId xmlns:a16="http://schemas.microsoft.com/office/drawing/2014/main" id="{FA4F9200-E737-4A54-28C3-D42A3EF57EFD}"/>
              </a:ext>
            </a:extLst>
          </p:cNvPr>
          <p:cNvSpPr>
            <a:spLocks noGrp="1"/>
          </p:cNvSpPr>
          <p:nvPr>
            <p:ph type="dt" sz="half" idx="10"/>
          </p:nvPr>
        </p:nvSpPr>
        <p:spPr/>
        <p:txBody>
          <a:bodyPr/>
          <a:lstStyle/>
          <a:p>
            <a:fld id="{C41ADCE8-392F-504C-85AF-55B331344F43}" type="datetime1">
              <a:rPr lang="en-US" smtClean="0"/>
              <a:t>12/1/24</a:t>
            </a:fld>
            <a:endParaRPr lang="en-IL"/>
          </a:p>
        </p:txBody>
      </p:sp>
      <p:sp>
        <p:nvSpPr>
          <p:cNvPr id="8" name="Footer Placeholder 7">
            <a:extLst>
              <a:ext uri="{FF2B5EF4-FFF2-40B4-BE49-F238E27FC236}">
                <a16:creationId xmlns:a16="http://schemas.microsoft.com/office/drawing/2014/main" id="{CFE14216-A258-AB85-1F5E-FAE013905BC1}"/>
              </a:ext>
            </a:extLst>
          </p:cNvPr>
          <p:cNvSpPr>
            <a:spLocks noGrp="1"/>
          </p:cNvSpPr>
          <p:nvPr>
            <p:ph type="ftr" sz="quarter" idx="11"/>
          </p:nvPr>
        </p:nvSpPr>
        <p:spPr/>
        <p:txBody>
          <a:bodyPr/>
          <a:lstStyle/>
          <a:p>
            <a:endParaRPr lang="en-IL"/>
          </a:p>
        </p:txBody>
      </p:sp>
      <p:sp>
        <p:nvSpPr>
          <p:cNvPr id="9" name="Slide Number Placeholder 8">
            <a:extLst>
              <a:ext uri="{FF2B5EF4-FFF2-40B4-BE49-F238E27FC236}">
                <a16:creationId xmlns:a16="http://schemas.microsoft.com/office/drawing/2014/main" id="{4BA94AEA-33A0-4C3A-DF57-38C320791E1C}"/>
              </a:ext>
            </a:extLst>
          </p:cNvPr>
          <p:cNvSpPr>
            <a:spLocks noGrp="1"/>
          </p:cNvSpPr>
          <p:nvPr>
            <p:ph type="sldNum" sz="quarter" idx="12"/>
          </p:nvPr>
        </p:nvSpPr>
        <p:spPr/>
        <p:txBody>
          <a:bodyPr/>
          <a:lstStyle/>
          <a:p>
            <a:fld id="{0C3A8BC7-B599-214C-BBAF-2BEB0125E7EF}" type="slidenum">
              <a:rPr lang="en-IL" smtClean="0"/>
              <a:t>‹#›</a:t>
            </a:fld>
            <a:endParaRPr lang="en-IL"/>
          </a:p>
        </p:txBody>
      </p:sp>
    </p:spTree>
    <p:extLst>
      <p:ext uri="{BB962C8B-B14F-4D97-AF65-F5344CB8AC3E}">
        <p14:creationId xmlns:p14="http://schemas.microsoft.com/office/powerpoint/2010/main" val="1560634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5F8AC-F9A0-E8E8-5CAE-306A4F440321}"/>
              </a:ext>
            </a:extLst>
          </p:cNvPr>
          <p:cNvSpPr>
            <a:spLocks noGrp="1"/>
          </p:cNvSpPr>
          <p:nvPr>
            <p:ph type="title"/>
          </p:nvPr>
        </p:nvSpPr>
        <p:spPr/>
        <p:txBody>
          <a:bodyPr/>
          <a:lstStyle/>
          <a:p>
            <a:r>
              <a:rPr lang="en-US"/>
              <a:t>Click to edit Master title style</a:t>
            </a:r>
            <a:endParaRPr lang="en-IL"/>
          </a:p>
        </p:txBody>
      </p:sp>
      <p:sp>
        <p:nvSpPr>
          <p:cNvPr id="3" name="Date Placeholder 2">
            <a:extLst>
              <a:ext uri="{FF2B5EF4-FFF2-40B4-BE49-F238E27FC236}">
                <a16:creationId xmlns:a16="http://schemas.microsoft.com/office/drawing/2014/main" id="{A43A3B3F-45CD-2242-6479-41D413472022}"/>
              </a:ext>
            </a:extLst>
          </p:cNvPr>
          <p:cNvSpPr>
            <a:spLocks noGrp="1"/>
          </p:cNvSpPr>
          <p:nvPr>
            <p:ph type="dt" sz="half" idx="10"/>
          </p:nvPr>
        </p:nvSpPr>
        <p:spPr/>
        <p:txBody>
          <a:bodyPr/>
          <a:lstStyle/>
          <a:p>
            <a:fld id="{B9D0B5DA-C962-6441-819D-98E6E1786A66}" type="datetime1">
              <a:rPr lang="en-US" smtClean="0"/>
              <a:t>12/1/24</a:t>
            </a:fld>
            <a:endParaRPr lang="en-IL"/>
          </a:p>
        </p:txBody>
      </p:sp>
      <p:sp>
        <p:nvSpPr>
          <p:cNvPr id="4" name="Footer Placeholder 3">
            <a:extLst>
              <a:ext uri="{FF2B5EF4-FFF2-40B4-BE49-F238E27FC236}">
                <a16:creationId xmlns:a16="http://schemas.microsoft.com/office/drawing/2014/main" id="{5FFF7AED-C090-B975-2ED7-5CE9FB31648B}"/>
              </a:ext>
            </a:extLst>
          </p:cNvPr>
          <p:cNvSpPr>
            <a:spLocks noGrp="1"/>
          </p:cNvSpPr>
          <p:nvPr>
            <p:ph type="ftr" sz="quarter" idx="11"/>
          </p:nvPr>
        </p:nvSpPr>
        <p:spPr/>
        <p:txBody>
          <a:bodyPr/>
          <a:lstStyle/>
          <a:p>
            <a:endParaRPr lang="en-IL"/>
          </a:p>
        </p:txBody>
      </p:sp>
      <p:sp>
        <p:nvSpPr>
          <p:cNvPr id="5" name="Slide Number Placeholder 4">
            <a:extLst>
              <a:ext uri="{FF2B5EF4-FFF2-40B4-BE49-F238E27FC236}">
                <a16:creationId xmlns:a16="http://schemas.microsoft.com/office/drawing/2014/main" id="{4CDB47EC-1AA2-2BE6-CAFB-97A01D53C722}"/>
              </a:ext>
            </a:extLst>
          </p:cNvPr>
          <p:cNvSpPr>
            <a:spLocks noGrp="1"/>
          </p:cNvSpPr>
          <p:nvPr>
            <p:ph type="sldNum" sz="quarter" idx="12"/>
          </p:nvPr>
        </p:nvSpPr>
        <p:spPr/>
        <p:txBody>
          <a:bodyPr/>
          <a:lstStyle/>
          <a:p>
            <a:fld id="{0C3A8BC7-B599-214C-BBAF-2BEB0125E7EF}" type="slidenum">
              <a:rPr lang="en-IL" smtClean="0"/>
              <a:t>‹#›</a:t>
            </a:fld>
            <a:endParaRPr lang="en-IL"/>
          </a:p>
        </p:txBody>
      </p:sp>
    </p:spTree>
    <p:extLst>
      <p:ext uri="{BB962C8B-B14F-4D97-AF65-F5344CB8AC3E}">
        <p14:creationId xmlns:p14="http://schemas.microsoft.com/office/powerpoint/2010/main" val="3277890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5FFF86-8A87-B87E-4DD7-60F81B849F97}"/>
              </a:ext>
            </a:extLst>
          </p:cNvPr>
          <p:cNvSpPr>
            <a:spLocks noGrp="1"/>
          </p:cNvSpPr>
          <p:nvPr>
            <p:ph type="dt" sz="half" idx="10"/>
          </p:nvPr>
        </p:nvSpPr>
        <p:spPr/>
        <p:txBody>
          <a:bodyPr/>
          <a:lstStyle/>
          <a:p>
            <a:fld id="{4ADE8303-2362-2D46-AE2E-9D8378EA39C2}" type="datetime1">
              <a:rPr lang="en-US" smtClean="0"/>
              <a:t>12/1/24</a:t>
            </a:fld>
            <a:endParaRPr lang="en-IL"/>
          </a:p>
        </p:txBody>
      </p:sp>
      <p:sp>
        <p:nvSpPr>
          <p:cNvPr id="3" name="Footer Placeholder 2">
            <a:extLst>
              <a:ext uri="{FF2B5EF4-FFF2-40B4-BE49-F238E27FC236}">
                <a16:creationId xmlns:a16="http://schemas.microsoft.com/office/drawing/2014/main" id="{EE0B9BC1-057E-1A58-84D2-FEFB3392434C}"/>
              </a:ext>
            </a:extLst>
          </p:cNvPr>
          <p:cNvSpPr>
            <a:spLocks noGrp="1"/>
          </p:cNvSpPr>
          <p:nvPr>
            <p:ph type="ftr" sz="quarter" idx="11"/>
          </p:nvPr>
        </p:nvSpPr>
        <p:spPr/>
        <p:txBody>
          <a:bodyPr/>
          <a:lstStyle/>
          <a:p>
            <a:endParaRPr lang="en-IL"/>
          </a:p>
        </p:txBody>
      </p:sp>
      <p:sp>
        <p:nvSpPr>
          <p:cNvPr id="4" name="Slide Number Placeholder 3">
            <a:extLst>
              <a:ext uri="{FF2B5EF4-FFF2-40B4-BE49-F238E27FC236}">
                <a16:creationId xmlns:a16="http://schemas.microsoft.com/office/drawing/2014/main" id="{B7881F56-BB6B-9350-59A8-BBDC83E82ED3}"/>
              </a:ext>
            </a:extLst>
          </p:cNvPr>
          <p:cNvSpPr>
            <a:spLocks noGrp="1"/>
          </p:cNvSpPr>
          <p:nvPr>
            <p:ph type="sldNum" sz="quarter" idx="12"/>
          </p:nvPr>
        </p:nvSpPr>
        <p:spPr/>
        <p:txBody>
          <a:bodyPr/>
          <a:lstStyle/>
          <a:p>
            <a:fld id="{0C3A8BC7-B599-214C-BBAF-2BEB0125E7EF}" type="slidenum">
              <a:rPr lang="en-IL" smtClean="0"/>
              <a:t>‹#›</a:t>
            </a:fld>
            <a:endParaRPr lang="en-IL"/>
          </a:p>
        </p:txBody>
      </p:sp>
    </p:spTree>
    <p:extLst>
      <p:ext uri="{BB962C8B-B14F-4D97-AF65-F5344CB8AC3E}">
        <p14:creationId xmlns:p14="http://schemas.microsoft.com/office/powerpoint/2010/main" val="2724537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7E10F-05B2-B5FA-96F2-82DAE78BBC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Content Placeholder 2">
            <a:extLst>
              <a:ext uri="{FF2B5EF4-FFF2-40B4-BE49-F238E27FC236}">
                <a16:creationId xmlns:a16="http://schemas.microsoft.com/office/drawing/2014/main" id="{6042DEE3-D3D3-1B5C-6B0E-7A012DD452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Text Placeholder 3">
            <a:extLst>
              <a:ext uri="{FF2B5EF4-FFF2-40B4-BE49-F238E27FC236}">
                <a16:creationId xmlns:a16="http://schemas.microsoft.com/office/drawing/2014/main" id="{6CADF239-7D0F-3241-DAB3-E489C065CA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46AF9A-C986-F4E9-62D8-79265878D8E8}"/>
              </a:ext>
            </a:extLst>
          </p:cNvPr>
          <p:cNvSpPr>
            <a:spLocks noGrp="1"/>
          </p:cNvSpPr>
          <p:nvPr>
            <p:ph type="dt" sz="half" idx="10"/>
          </p:nvPr>
        </p:nvSpPr>
        <p:spPr/>
        <p:txBody>
          <a:bodyPr/>
          <a:lstStyle/>
          <a:p>
            <a:fld id="{D2A887D4-1C09-134D-8FF9-185150852EF0}" type="datetime1">
              <a:rPr lang="en-US" smtClean="0"/>
              <a:t>12/1/24</a:t>
            </a:fld>
            <a:endParaRPr lang="en-IL"/>
          </a:p>
        </p:txBody>
      </p:sp>
      <p:sp>
        <p:nvSpPr>
          <p:cNvPr id="6" name="Footer Placeholder 5">
            <a:extLst>
              <a:ext uri="{FF2B5EF4-FFF2-40B4-BE49-F238E27FC236}">
                <a16:creationId xmlns:a16="http://schemas.microsoft.com/office/drawing/2014/main" id="{292A37F8-6986-5575-D3FD-95BA9C0CEF48}"/>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C78532E9-3D6A-837C-EBEB-B1FBBEB105EE}"/>
              </a:ext>
            </a:extLst>
          </p:cNvPr>
          <p:cNvSpPr>
            <a:spLocks noGrp="1"/>
          </p:cNvSpPr>
          <p:nvPr>
            <p:ph type="sldNum" sz="quarter" idx="12"/>
          </p:nvPr>
        </p:nvSpPr>
        <p:spPr/>
        <p:txBody>
          <a:bodyPr/>
          <a:lstStyle/>
          <a:p>
            <a:fld id="{0C3A8BC7-B599-214C-BBAF-2BEB0125E7EF}" type="slidenum">
              <a:rPr lang="en-IL" smtClean="0"/>
              <a:t>‹#›</a:t>
            </a:fld>
            <a:endParaRPr lang="en-IL"/>
          </a:p>
        </p:txBody>
      </p:sp>
    </p:spTree>
    <p:extLst>
      <p:ext uri="{BB962C8B-B14F-4D97-AF65-F5344CB8AC3E}">
        <p14:creationId xmlns:p14="http://schemas.microsoft.com/office/powerpoint/2010/main" val="2182545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485B7-8D03-B7C6-1397-4D52FA98E7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Picture Placeholder 2">
            <a:extLst>
              <a:ext uri="{FF2B5EF4-FFF2-40B4-BE49-F238E27FC236}">
                <a16:creationId xmlns:a16="http://schemas.microsoft.com/office/drawing/2014/main" id="{09867501-7907-DC2D-8509-028C67832C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L"/>
          </a:p>
        </p:txBody>
      </p:sp>
      <p:sp>
        <p:nvSpPr>
          <p:cNvPr id="4" name="Text Placeholder 3">
            <a:extLst>
              <a:ext uri="{FF2B5EF4-FFF2-40B4-BE49-F238E27FC236}">
                <a16:creationId xmlns:a16="http://schemas.microsoft.com/office/drawing/2014/main" id="{A1B2E0AD-799F-F00D-DA49-1FBC551CC1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A0328B-228F-8303-20BD-149D23D7AC22}"/>
              </a:ext>
            </a:extLst>
          </p:cNvPr>
          <p:cNvSpPr>
            <a:spLocks noGrp="1"/>
          </p:cNvSpPr>
          <p:nvPr>
            <p:ph type="dt" sz="half" idx="10"/>
          </p:nvPr>
        </p:nvSpPr>
        <p:spPr/>
        <p:txBody>
          <a:bodyPr/>
          <a:lstStyle/>
          <a:p>
            <a:fld id="{0717CCC5-836D-064A-8FE9-47413289B932}" type="datetime1">
              <a:rPr lang="en-US" smtClean="0"/>
              <a:t>12/1/24</a:t>
            </a:fld>
            <a:endParaRPr lang="en-IL"/>
          </a:p>
        </p:txBody>
      </p:sp>
      <p:sp>
        <p:nvSpPr>
          <p:cNvPr id="6" name="Footer Placeholder 5">
            <a:extLst>
              <a:ext uri="{FF2B5EF4-FFF2-40B4-BE49-F238E27FC236}">
                <a16:creationId xmlns:a16="http://schemas.microsoft.com/office/drawing/2014/main" id="{85B0C292-E021-B452-2F1B-C4DF1BE5EAE1}"/>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A3312E71-0D98-F89E-3407-685BD31AFBC7}"/>
              </a:ext>
            </a:extLst>
          </p:cNvPr>
          <p:cNvSpPr>
            <a:spLocks noGrp="1"/>
          </p:cNvSpPr>
          <p:nvPr>
            <p:ph type="sldNum" sz="quarter" idx="12"/>
          </p:nvPr>
        </p:nvSpPr>
        <p:spPr/>
        <p:txBody>
          <a:bodyPr/>
          <a:lstStyle/>
          <a:p>
            <a:fld id="{0C3A8BC7-B599-214C-BBAF-2BEB0125E7EF}" type="slidenum">
              <a:rPr lang="en-IL" smtClean="0"/>
              <a:t>‹#›</a:t>
            </a:fld>
            <a:endParaRPr lang="en-IL"/>
          </a:p>
        </p:txBody>
      </p:sp>
    </p:spTree>
    <p:extLst>
      <p:ext uri="{BB962C8B-B14F-4D97-AF65-F5344CB8AC3E}">
        <p14:creationId xmlns:p14="http://schemas.microsoft.com/office/powerpoint/2010/main" val="3615985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8AC8FF-0E29-3800-2543-D7E175BF16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L"/>
          </a:p>
        </p:txBody>
      </p:sp>
      <p:sp>
        <p:nvSpPr>
          <p:cNvPr id="3" name="Text Placeholder 2">
            <a:extLst>
              <a:ext uri="{FF2B5EF4-FFF2-40B4-BE49-F238E27FC236}">
                <a16:creationId xmlns:a16="http://schemas.microsoft.com/office/drawing/2014/main" id="{14A10FAA-A87D-50E6-042F-E22DC087A9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E7F8B775-99E7-2A69-24D6-3A34DE50BC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9E0B9-B4B4-CC48-A7DF-2107C0CA2324}" type="datetime1">
              <a:rPr lang="en-US" smtClean="0"/>
              <a:t>12/1/24</a:t>
            </a:fld>
            <a:endParaRPr lang="en-IL"/>
          </a:p>
        </p:txBody>
      </p:sp>
      <p:sp>
        <p:nvSpPr>
          <p:cNvPr id="5" name="Footer Placeholder 4">
            <a:extLst>
              <a:ext uri="{FF2B5EF4-FFF2-40B4-BE49-F238E27FC236}">
                <a16:creationId xmlns:a16="http://schemas.microsoft.com/office/drawing/2014/main" id="{5EFC2779-F39A-EEB9-414F-9255812125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L"/>
          </a:p>
        </p:txBody>
      </p:sp>
      <p:sp>
        <p:nvSpPr>
          <p:cNvPr id="6" name="Slide Number Placeholder 5">
            <a:extLst>
              <a:ext uri="{FF2B5EF4-FFF2-40B4-BE49-F238E27FC236}">
                <a16:creationId xmlns:a16="http://schemas.microsoft.com/office/drawing/2014/main" id="{ADE1A784-96FD-364C-1894-6D91185927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3A8BC7-B599-214C-BBAF-2BEB0125E7EF}" type="slidenum">
              <a:rPr lang="en-IL" smtClean="0"/>
              <a:t>‹#›</a:t>
            </a:fld>
            <a:endParaRPr lang="en-IL"/>
          </a:p>
        </p:txBody>
      </p:sp>
    </p:spTree>
    <p:extLst>
      <p:ext uri="{BB962C8B-B14F-4D97-AF65-F5344CB8AC3E}">
        <p14:creationId xmlns:p14="http://schemas.microsoft.com/office/powerpoint/2010/main" val="2141218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microsoft.com/office/2018/10/relationships/comments" Target="../comments/modernComment_318_63F604D.xml"/><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34.pn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0.png"/><Relationship Id="rId7"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1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9.png"/><Relationship Id="rId7"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1.png"/><Relationship Id="rId10" Type="http://schemas.openxmlformats.org/officeDocument/2006/relationships/image" Target="../media/image42.png"/><Relationship Id="rId4" Type="http://schemas.openxmlformats.org/officeDocument/2006/relationships/image" Target="../media/image40.png"/><Relationship Id="rId9" Type="http://schemas.openxmlformats.org/officeDocument/2006/relationships/image" Target="../media/image48.png"/></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9.png"/><Relationship Id="rId7"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1.png"/><Relationship Id="rId10" Type="http://schemas.openxmlformats.org/officeDocument/2006/relationships/image" Target="../media/image42.png"/><Relationship Id="rId4" Type="http://schemas.openxmlformats.org/officeDocument/2006/relationships/image" Target="../media/image40.png"/><Relationship Id="rId9" Type="http://schemas.openxmlformats.org/officeDocument/2006/relationships/image" Target="../media/image49.png"/></Relationships>
</file>

<file path=ppt/slides/_rels/slide1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39.png"/><Relationship Id="rId7"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3.png"/><Relationship Id="rId10"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220.png"/></Relationships>
</file>

<file path=ppt/slides/_rels/slide16.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5.png"/><Relationship Id="rId18" Type="http://schemas.openxmlformats.org/officeDocument/2006/relationships/image" Target="../media/image60.png"/><Relationship Id="rId3" Type="http://schemas.openxmlformats.org/officeDocument/2006/relationships/image" Target="../media/image490.png"/><Relationship Id="rId7" Type="http://schemas.openxmlformats.org/officeDocument/2006/relationships/image" Target="../media/image53.png"/><Relationship Id="rId12" Type="http://schemas.openxmlformats.org/officeDocument/2006/relationships/image" Target="../media/image42.png"/><Relationship Id="rId17" Type="http://schemas.openxmlformats.org/officeDocument/2006/relationships/image" Target="../media/image59.png"/><Relationship Id="rId2" Type="http://schemas.openxmlformats.org/officeDocument/2006/relationships/notesSlide" Target="../notesSlides/notesSlide16.xml"/><Relationship Id="rId16"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15" Type="http://schemas.openxmlformats.org/officeDocument/2006/relationships/image" Target="../media/image57.png"/><Relationship Id="rId19" Type="http://schemas.openxmlformats.org/officeDocument/2006/relationships/image" Target="../media/image61.png"/><Relationship Id="rId14" Type="http://schemas.openxmlformats.org/officeDocument/2006/relationships/image" Target="../media/image56.png"/></Relationships>
</file>

<file path=ppt/slides/_rels/slide17.xml.rels><?xml version="1.0" encoding="UTF-8" standalone="yes"?>
<Relationships xmlns="http://schemas.openxmlformats.org/package/2006/relationships"><Relationship Id="rId3" Type="http://schemas.microsoft.com/office/2018/10/relationships/comments" Target="../comments/modernComment_309_A36CBDAC.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00.png"/><Relationship Id="rId5" Type="http://schemas.openxmlformats.org/officeDocument/2006/relationships/image" Target="../media/image590.png"/><Relationship Id="rId4" Type="http://schemas.openxmlformats.org/officeDocument/2006/relationships/image" Target="../media/image370.png"/></Relationships>
</file>

<file path=ppt/slides/_rels/slide18.xml.rels><?xml version="1.0" encoding="UTF-8" standalone="yes"?>
<Relationships xmlns="http://schemas.openxmlformats.org/package/2006/relationships"><Relationship Id="rId3" Type="http://schemas.openxmlformats.org/officeDocument/2006/relationships/image" Target="../media/image61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1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9.png"/><Relationship Id="rId2" Type="http://schemas.microsoft.com/office/2018/10/relationships/comments" Target="../comments/modernComment_2F4_8C08B40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71.png"/><Relationship Id="rId5" Type="http://schemas.openxmlformats.org/officeDocument/2006/relationships/image" Target="../media/image72.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71.png"/><Relationship Id="rId5" Type="http://schemas.openxmlformats.org/officeDocument/2006/relationships/image" Target="../media/image72.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8" Type="http://schemas.openxmlformats.org/officeDocument/2006/relationships/image" Target="../media/image312.png"/><Relationship Id="rId3" Type="http://schemas.openxmlformats.org/officeDocument/2006/relationships/image" Target="../media/image15.jpeg"/><Relationship Id="rId7" Type="http://schemas.openxmlformats.org/officeDocument/2006/relationships/image" Target="../media/image410.png"/><Relationship Id="rId2" Type="http://schemas.openxmlformats.org/officeDocument/2006/relationships/notesSlide" Target="../notesSlides/notesSlide23.xml"/><Relationship Id="rId1" Type="http://schemas.openxmlformats.org/officeDocument/2006/relationships/slideLayout" Target="../slideLayouts/slideLayout12.xml"/><Relationship Id="rId11" Type="http://schemas.openxmlformats.org/officeDocument/2006/relationships/image" Target="../media/image400.png"/><Relationship Id="rId10" Type="http://schemas.openxmlformats.org/officeDocument/2006/relationships/image" Target="../media/image73.png"/><Relationship Id="rId4" Type="http://schemas.openxmlformats.org/officeDocument/2006/relationships/image" Target="../media/image14.png"/><Relationship Id="rId9" Type="http://schemas.openxmlformats.org/officeDocument/2006/relationships/image" Target="../media/image610.png"/></Relationships>
</file>

<file path=ppt/slides/_rels/slide3.xml.rels><?xml version="1.0" encoding="UTF-8" standalone="yes"?>
<Relationships xmlns="http://schemas.openxmlformats.org/package/2006/relationships"><Relationship Id="rId13" Type="http://schemas.openxmlformats.org/officeDocument/2006/relationships/image" Target="../media/image4.png"/><Relationship Id="rId3" Type="http://schemas.openxmlformats.org/officeDocument/2006/relationships/image" Target="../media/image8.png"/><Relationship Id="rId12"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7.png"/><Relationship Id="rId10" Type="http://schemas.openxmlformats.org/officeDocument/2006/relationships/image" Target="../media/image13.png"/><Relationship Id="rId9" Type="http://schemas.openxmlformats.org/officeDocument/2006/relationships/image" Target="../media/image12.png"/><Relationship Id="rId1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5.jpeg"/><Relationship Id="rId4" Type="http://schemas.openxmlformats.org/officeDocument/2006/relationships/image" Target="../media/image15.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20.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27.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9.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6" name="Google Shape;56;p13"/>
          <p:cNvSpPr txBox="1">
            <a:spLocks noGrp="1"/>
          </p:cNvSpPr>
          <p:nvPr>
            <p:ph type="subTitle" idx="1"/>
          </p:nvPr>
        </p:nvSpPr>
        <p:spPr>
          <a:xfrm>
            <a:off x="415600" y="3639313"/>
            <a:ext cx="11360800" cy="3881293"/>
          </a:xfrm>
          <a:prstGeom prst="rect">
            <a:avLst/>
          </a:prstGeom>
        </p:spPr>
        <p:txBody>
          <a:bodyPr spcFirstLastPara="1" vert="horz" wrap="square" lIns="121900" tIns="121900" rIns="121900" bIns="121900" rtlCol="0" anchor="t" anchorCtr="0">
            <a:normAutofit/>
          </a:bodyPr>
          <a:lstStyle/>
          <a:p>
            <a:pPr>
              <a:lnSpc>
                <a:spcPct val="115000"/>
              </a:lnSpc>
              <a:spcBef>
                <a:spcPts val="0"/>
              </a:spcBef>
            </a:pPr>
            <a:r>
              <a:rPr lang="en-US" sz="3600" dirty="0">
                <a:solidFill>
                  <a:schemeClr val="accent6">
                    <a:lumMod val="50000"/>
                  </a:schemeClr>
                </a:solidFill>
              </a:rPr>
              <a:t>Gal Arnon    </a:t>
            </a:r>
            <a:r>
              <a:rPr lang="iw" sz="3600" b="1" dirty="0">
                <a:solidFill>
                  <a:schemeClr val="accent6">
                    <a:lumMod val="50000"/>
                  </a:schemeClr>
                </a:solidFill>
              </a:rPr>
              <a:t>Shany Ben-David</a:t>
            </a:r>
            <a:r>
              <a:rPr lang="en-US" sz="3600" b="1" dirty="0">
                <a:solidFill>
                  <a:schemeClr val="accent6">
                    <a:lumMod val="50000"/>
                  </a:schemeClr>
                </a:solidFill>
              </a:rPr>
              <a:t>    </a:t>
            </a:r>
            <a:r>
              <a:rPr lang="en-US" sz="3600" dirty="0">
                <a:solidFill>
                  <a:schemeClr val="accent6">
                    <a:lumMod val="50000"/>
                  </a:schemeClr>
                </a:solidFill>
              </a:rPr>
              <a:t>Eylon Yogev</a:t>
            </a:r>
          </a:p>
          <a:p>
            <a:pPr>
              <a:lnSpc>
                <a:spcPct val="115000"/>
              </a:lnSpc>
              <a:spcBef>
                <a:spcPts val="0"/>
              </a:spcBef>
            </a:pPr>
            <a:endParaRPr lang="en-US" sz="3600" dirty="0">
              <a:solidFill>
                <a:srgbClr val="FFC000"/>
              </a:solidFill>
            </a:endParaRPr>
          </a:p>
        </p:txBody>
      </p:sp>
      <p:pic>
        <p:nvPicPr>
          <p:cNvPr id="1030" name="Picture 6" descr="The Weizmann Logo: The Tree of Life ...">
            <a:extLst>
              <a:ext uri="{FF2B5EF4-FFF2-40B4-BE49-F238E27FC236}">
                <a16:creationId xmlns:a16="http://schemas.microsoft.com/office/drawing/2014/main" id="{3B39FB94-98E9-86FF-E63C-4ED0463EA6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3613" y="4339642"/>
            <a:ext cx="2303990" cy="1200149"/>
          </a:xfrm>
          <a:prstGeom prst="rect">
            <a:avLst/>
          </a:prstGeom>
          <a:noFill/>
          <a:extLst>
            <a:ext uri="{909E8E84-426E-40DD-AFC4-6F175D3DCCD1}">
              <a14:hiddenFill xmlns:a14="http://schemas.microsoft.com/office/drawing/2010/main">
                <a:solidFill>
                  <a:srgbClr val="FFFFFF"/>
                </a:solidFill>
              </a14:hiddenFill>
            </a:ext>
          </a:extLst>
        </p:spPr>
      </p:pic>
      <p:sp>
        <p:nvSpPr>
          <p:cNvPr id="54" name="Google Shape;54;p13"/>
          <p:cNvSpPr txBox="1">
            <a:spLocks noGrp="1"/>
          </p:cNvSpPr>
          <p:nvPr>
            <p:ph type="ctrTitle"/>
          </p:nvPr>
        </p:nvSpPr>
        <p:spPr>
          <a:xfrm>
            <a:off x="415611" y="458600"/>
            <a:ext cx="11360800" cy="2741800"/>
          </a:xfrm>
          <a:prstGeom prst="rect">
            <a:avLst/>
          </a:prstGeom>
        </p:spPr>
        <p:txBody>
          <a:bodyPr spcFirstLastPara="1" vert="horz" wrap="square" lIns="121900" tIns="121900" rIns="121900" bIns="121900" rtlCol="0" anchor="b" anchorCtr="0">
            <a:normAutofit/>
          </a:bodyPr>
          <a:lstStyle/>
          <a:p>
            <a:pPr>
              <a:spcBef>
                <a:spcPts val="0"/>
              </a:spcBef>
            </a:pPr>
            <a:r>
              <a:rPr lang="en-US" sz="5500" dirty="0"/>
              <a:t>Hamming Weight Proofs of Proximity with One-Sided Error</a:t>
            </a:r>
            <a:endParaRPr sz="5500" dirty="0"/>
          </a:p>
        </p:txBody>
      </p:sp>
      <p:sp>
        <p:nvSpPr>
          <p:cNvPr id="2" name="Slide Number Placeholder 1">
            <a:extLst>
              <a:ext uri="{FF2B5EF4-FFF2-40B4-BE49-F238E27FC236}">
                <a16:creationId xmlns:a16="http://schemas.microsoft.com/office/drawing/2014/main" id="{81CBFA32-2E14-D1D0-ED2A-992ACE3BB550}"/>
              </a:ext>
            </a:extLst>
          </p:cNvPr>
          <p:cNvSpPr>
            <a:spLocks noGrp="1"/>
          </p:cNvSpPr>
          <p:nvPr>
            <p:ph type="sldNum" idx="12"/>
          </p:nvPr>
        </p:nvSpPr>
        <p:spPr/>
        <p:txBody>
          <a:bodyPr/>
          <a:lstStyle/>
          <a:p>
            <a:fld id="{00000000-1234-1234-1234-123412341234}" type="slidenum">
              <a:rPr lang="he" smtClean="0"/>
              <a:pPr/>
              <a:t>1</a:t>
            </a:fld>
            <a:endParaRPr lang="he"/>
          </a:p>
        </p:txBody>
      </p:sp>
      <p:pic>
        <p:nvPicPr>
          <p:cNvPr id="3074" name="Picture 2">
            <a:extLst>
              <a:ext uri="{FF2B5EF4-FFF2-40B4-BE49-F238E27FC236}">
                <a16:creationId xmlns:a16="http://schemas.microsoft.com/office/drawing/2014/main" id="{05853CE2-6023-C847-CBB0-F7CA4DA68A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7244" y="5199326"/>
            <a:ext cx="2059973" cy="14557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e BIU Research Center on Applied Cryptography and Cyber Security - YouTube">
            <a:extLst>
              <a:ext uri="{FF2B5EF4-FFF2-40B4-BE49-F238E27FC236}">
                <a16:creationId xmlns:a16="http://schemas.microsoft.com/office/drawing/2014/main" id="{2BA50335-058F-9431-3BF9-078A58E14C5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7322" b="40821"/>
          <a:stretch/>
        </p:blipFill>
        <p:spPr bwMode="auto">
          <a:xfrm>
            <a:off x="4644088" y="4379809"/>
            <a:ext cx="2522799" cy="10559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he BIU Research Center on Applied Cryptography and Cyber Security - YouTube">
            <a:extLst>
              <a:ext uri="{FF2B5EF4-FFF2-40B4-BE49-F238E27FC236}">
                <a16:creationId xmlns:a16="http://schemas.microsoft.com/office/drawing/2014/main" id="{C0BE1003-C8C1-135B-E2BC-CFC072713D8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7322" b="40821"/>
          <a:stretch/>
        </p:blipFill>
        <p:spPr bwMode="auto">
          <a:xfrm>
            <a:off x="7663617" y="4379809"/>
            <a:ext cx="2522799" cy="10559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D8462-C296-02FA-0A6D-F761E5A87D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ADED80-0DDF-7923-207A-85AF281E00A1}"/>
              </a:ext>
            </a:extLst>
          </p:cNvPr>
          <p:cNvSpPr>
            <a:spLocks noGrp="1"/>
          </p:cNvSpPr>
          <p:nvPr>
            <p:ph type="title"/>
          </p:nvPr>
        </p:nvSpPr>
        <p:spPr/>
        <p:txBody>
          <a:bodyPr/>
          <a:lstStyle/>
          <a:p>
            <a:r>
              <a:rPr lang="en-IL" dirty="0"/>
              <a:t>Additional Applications</a:t>
            </a:r>
          </a:p>
        </p:txBody>
      </p:sp>
      <p:sp>
        <p:nvSpPr>
          <p:cNvPr id="4" name="Slide Number Placeholder 3">
            <a:extLst>
              <a:ext uri="{FF2B5EF4-FFF2-40B4-BE49-F238E27FC236}">
                <a16:creationId xmlns:a16="http://schemas.microsoft.com/office/drawing/2014/main" id="{1E594133-E78B-CC05-FE9F-5439297D85E8}"/>
              </a:ext>
            </a:extLst>
          </p:cNvPr>
          <p:cNvSpPr>
            <a:spLocks noGrp="1"/>
          </p:cNvSpPr>
          <p:nvPr>
            <p:ph type="sldNum" sz="quarter" idx="12"/>
          </p:nvPr>
        </p:nvSpPr>
        <p:spPr/>
        <p:txBody>
          <a:bodyPr/>
          <a:lstStyle/>
          <a:p>
            <a:fld id="{0C3A8BC7-B599-214C-BBAF-2BEB0125E7EF}" type="slidenum">
              <a:rPr lang="en-IL" smtClean="0"/>
              <a:t>10</a:t>
            </a:fld>
            <a:endParaRPr lang="en-IL" dirty="0"/>
          </a:p>
        </p:txBody>
      </p:sp>
      <p:sp>
        <p:nvSpPr>
          <p:cNvPr id="6" name="Rectangle: Rounded Corners 18">
            <a:extLst>
              <a:ext uri="{FF2B5EF4-FFF2-40B4-BE49-F238E27FC236}">
                <a16:creationId xmlns:a16="http://schemas.microsoft.com/office/drawing/2014/main" id="{5A958100-5C74-5E31-C149-F548A9E8E013}"/>
              </a:ext>
            </a:extLst>
          </p:cNvPr>
          <p:cNvSpPr/>
          <p:nvPr/>
        </p:nvSpPr>
        <p:spPr>
          <a:xfrm flipH="1">
            <a:off x="613702" y="1312379"/>
            <a:ext cx="2205698" cy="1144570"/>
          </a:xfrm>
          <a:prstGeom prst="roundRect">
            <a:avLst>
              <a:gd name="adj" fmla="val 4420"/>
            </a:avLst>
          </a:prstGeom>
          <a:solidFill>
            <a:srgbClr val="D7FDD7"/>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2400" dirty="0">
                <a:solidFill>
                  <a:schemeClr val="tx1"/>
                </a:solidFill>
              </a:rPr>
              <a:t>PCP with </a:t>
            </a:r>
            <a:r>
              <a:rPr lang="en-US" sz="2400" dirty="0">
                <a:solidFill>
                  <a:srgbClr val="C00000"/>
                </a:solidFill>
              </a:rPr>
              <a:t>imperfect</a:t>
            </a:r>
            <a:r>
              <a:rPr lang="en-US" sz="2400" dirty="0">
                <a:solidFill>
                  <a:schemeClr val="tx1"/>
                </a:solidFill>
              </a:rPr>
              <a:t> completeness </a:t>
            </a:r>
          </a:p>
        </p:txBody>
      </p:sp>
      <p:sp>
        <p:nvSpPr>
          <p:cNvPr id="17" name="Rectangle: Rounded Corners 18">
            <a:extLst>
              <a:ext uri="{FF2B5EF4-FFF2-40B4-BE49-F238E27FC236}">
                <a16:creationId xmlns:a16="http://schemas.microsoft.com/office/drawing/2014/main" id="{65A81DF5-521A-7F35-3F42-24D8257B0753}"/>
              </a:ext>
            </a:extLst>
          </p:cNvPr>
          <p:cNvSpPr/>
          <p:nvPr/>
        </p:nvSpPr>
        <p:spPr>
          <a:xfrm flipH="1">
            <a:off x="5049367" y="1354732"/>
            <a:ext cx="2205697" cy="1144570"/>
          </a:xfrm>
          <a:prstGeom prst="roundRect">
            <a:avLst>
              <a:gd name="adj" fmla="val 4420"/>
            </a:avLst>
          </a:prstGeom>
          <a:solidFill>
            <a:srgbClr val="D7FDD7"/>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2400" dirty="0">
                <a:solidFill>
                  <a:schemeClr val="tx1"/>
                </a:solidFill>
              </a:rPr>
              <a:t>PCP with </a:t>
            </a:r>
            <a:r>
              <a:rPr lang="en-US" sz="2400" dirty="0">
                <a:solidFill>
                  <a:srgbClr val="C00000"/>
                </a:solidFill>
              </a:rPr>
              <a:t>perfect</a:t>
            </a:r>
            <a:r>
              <a:rPr lang="en-US" sz="2400" dirty="0">
                <a:solidFill>
                  <a:schemeClr val="tx1"/>
                </a:solidFill>
              </a:rPr>
              <a:t> completeness </a:t>
            </a:r>
          </a:p>
        </p:txBody>
      </p:sp>
      <p:cxnSp>
        <p:nvCxnSpPr>
          <p:cNvPr id="29" name="Straight Connector 28">
            <a:extLst>
              <a:ext uri="{FF2B5EF4-FFF2-40B4-BE49-F238E27FC236}">
                <a16:creationId xmlns:a16="http://schemas.microsoft.com/office/drawing/2014/main" id="{90FB8908-1354-4E28-A5C6-1D4514674B84}"/>
              </a:ext>
            </a:extLst>
          </p:cNvPr>
          <p:cNvCxnSpPr>
            <a:cxnSpLocks/>
          </p:cNvCxnSpPr>
          <p:nvPr/>
        </p:nvCxnSpPr>
        <p:spPr>
          <a:xfrm flipV="1">
            <a:off x="609600" y="3975744"/>
            <a:ext cx="11290663" cy="5516"/>
          </a:xfrm>
          <a:prstGeom prst="line">
            <a:avLst/>
          </a:prstGeom>
          <a:ln w="19050" cmpd="sng">
            <a:prstDash val="solid"/>
          </a:ln>
        </p:spPr>
        <p:style>
          <a:lnRef idx="1">
            <a:schemeClr val="accent1"/>
          </a:lnRef>
          <a:fillRef idx="0">
            <a:schemeClr val="accent1"/>
          </a:fillRef>
          <a:effectRef idx="0">
            <a:schemeClr val="accent1"/>
          </a:effectRef>
          <a:fontRef idx="minor">
            <a:schemeClr val="tx1"/>
          </a:fontRef>
        </p:style>
      </p:cxnSp>
      <p:sp>
        <p:nvSpPr>
          <p:cNvPr id="18" name="Rectangle: Rounded Corners 18">
            <a:extLst>
              <a:ext uri="{FF2B5EF4-FFF2-40B4-BE49-F238E27FC236}">
                <a16:creationId xmlns:a16="http://schemas.microsoft.com/office/drawing/2014/main" id="{305E48DD-31C4-AE01-09CA-3E98A2230C69}"/>
              </a:ext>
            </a:extLst>
          </p:cNvPr>
          <p:cNvSpPr/>
          <p:nvPr/>
        </p:nvSpPr>
        <p:spPr>
          <a:xfrm flipH="1">
            <a:off x="651802" y="4134877"/>
            <a:ext cx="2205698" cy="1144570"/>
          </a:xfrm>
          <a:prstGeom prst="roundRect">
            <a:avLst>
              <a:gd name="adj" fmla="val 4420"/>
            </a:avLst>
          </a:prstGeom>
          <a:solidFill>
            <a:srgbClr val="D7FDD7"/>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2400" dirty="0">
                <a:solidFill>
                  <a:schemeClr val="tx1"/>
                </a:solidFill>
              </a:rPr>
              <a:t>IOP with </a:t>
            </a:r>
            <a:r>
              <a:rPr lang="en-US" sz="2400" dirty="0">
                <a:solidFill>
                  <a:srgbClr val="C00000"/>
                </a:solidFill>
              </a:rPr>
              <a:t>imperfect</a:t>
            </a:r>
            <a:r>
              <a:rPr lang="en-US" sz="2400" dirty="0">
                <a:solidFill>
                  <a:schemeClr val="tx1"/>
                </a:solidFill>
              </a:rPr>
              <a:t> completeness </a:t>
            </a:r>
          </a:p>
        </p:txBody>
      </p:sp>
      <p:sp>
        <p:nvSpPr>
          <p:cNvPr id="19" name="Rectangle: Rounded Corners 18">
            <a:extLst>
              <a:ext uri="{FF2B5EF4-FFF2-40B4-BE49-F238E27FC236}">
                <a16:creationId xmlns:a16="http://schemas.microsoft.com/office/drawing/2014/main" id="{C2B8A081-4B4E-2F3F-BFCE-5FA5EAF99027}"/>
              </a:ext>
            </a:extLst>
          </p:cNvPr>
          <p:cNvSpPr/>
          <p:nvPr/>
        </p:nvSpPr>
        <p:spPr>
          <a:xfrm flipH="1">
            <a:off x="5049368" y="4134877"/>
            <a:ext cx="2205697" cy="1144570"/>
          </a:xfrm>
          <a:prstGeom prst="roundRect">
            <a:avLst>
              <a:gd name="adj" fmla="val 4420"/>
            </a:avLst>
          </a:prstGeom>
          <a:solidFill>
            <a:srgbClr val="D7FDD7"/>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2400" dirty="0">
                <a:solidFill>
                  <a:schemeClr val="tx1"/>
                </a:solidFill>
              </a:rPr>
              <a:t>IOP with </a:t>
            </a:r>
            <a:r>
              <a:rPr lang="en-US" sz="2400" dirty="0">
                <a:solidFill>
                  <a:srgbClr val="C00000"/>
                </a:solidFill>
              </a:rPr>
              <a:t>perfect</a:t>
            </a:r>
            <a:r>
              <a:rPr lang="en-US" sz="2400" dirty="0">
                <a:solidFill>
                  <a:schemeClr val="tx1"/>
                </a:solidFill>
              </a:rPr>
              <a:t> completeness </a:t>
            </a:r>
          </a:p>
        </p:txBody>
      </p:sp>
      <p:cxnSp>
        <p:nvCxnSpPr>
          <p:cNvPr id="20" name="Straight Arrow Connector 19">
            <a:extLst>
              <a:ext uri="{FF2B5EF4-FFF2-40B4-BE49-F238E27FC236}">
                <a16:creationId xmlns:a16="http://schemas.microsoft.com/office/drawing/2014/main" id="{1463CBF4-38F5-41FD-67D8-2F96D0824263}"/>
              </a:ext>
            </a:extLst>
          </p:cNvPr>
          <p:cNvCxnSpPr>
            <a:cxnSpLocks/>
          </p:cNvCxnSpPr>
          <p:nvPr/>
        </p:nvCxnSpPr>
        <p:spPr>
          <a:xfrm>
            <a:off x="3057400" y="4711817"/>
            <a:ext cx="175992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22" name="Table 21">
                <a:extLst>
                  <a:ext uri="{FF2B5EF4-FFF2-40B4-BE49-F238E27FC236}">
                    <a16:creationId xmlns:a16="http://schemas.microsoft.com/office/drawing/2014/main" id="{BE9C71EC-94A5-56C7-2BE1-05DB16B91CBD}"/>
                  </a:ext>
                </a:extLst>
              </p:cNvPr>
              <p:cNvGraphicFramePr>
                <a:graphicFrameLocks noGrp="1"/>
              </p:cNvGraphicFramePr>
              <p:nvPr>
                <p:extLst>
                  <p:ext uri="{D42A27DB-BD31-4B8C-83A1-F6EECF244321}">
                    <p14:modId xmlns:p14="http://schemas.microsoft.com/office/powerpoint/2010/main" val="10195628"/>
                  </p:ext>
                </p:extLst>
              </p:nvPr>
            </p:nvGraphicFramePr>
            <p:xfrm>
              <a:off x="7697437" y="2689094"/>
              <a:ext cx="4013199" cy="1097280"/>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val="310449456"/>
                        </a:ext>
                      </a:extLst>
                    </a:gridCol>
                    <a:gridCol w="1456266">
                      <a:extLst>
                        <a:ext uri="{9D8B030D-6E8A-4147-A177-3AD203B41FA5}">
                          <a16:colId xmlns:a16="http://schemas.microsoft.com/office/drawing/2014/main" val="1661902284"/>
                        </a:ext>
                      </a:extLst>
                    </a:gridCol>
                    <a:gridCol w="1337733">
                      <a:extLst>
                        <a:ext uri="{9D8B030D-6E8A-4147-A177-3AD203B41FA5}">
                          <a16:colId xmlns:a16="http://schemas.microsoft.com/office/drawing/2014/main" val="1180047436"/>
                        </a:ext>
                      </a:extLst>
                    </a:gridCol>
                  </a:tblGrid>
                  <a:tr h="0">
                    <a:tc>
                      <a:txBody>
                        <a:bodyPr/>
                        <a:lstStyle/>
                        <a:p>
                          <a:endParaRPr lang="en-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L" dirty="0"/>
                            <a:t>Queries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L" dirty="0"/>
                            <a:t>Proof length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7119778"/>
                      </a:ext>
                    </a:extLst>
                  </a:tr>
                  <a:tr h="131627">
                    <a:tc>
                      <a:txBody>
                        <a:bodyPr/>
                        <a:lstStyle/>
                        <a:p>
                          <a:pPr algn="ctr"/>
                          <a:r>
                            <a:rPr lang="en-US" sz="1800" dirty="0">
                              <a:solidFill>
                                <a:schemeClr val="tx1"/>
                              </a:solidFill>
                            </a:rPr>
                            <a:t>[BV19]</a:t>
                          </a:r>
                          <a:endParaRPr lang="en-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𝑞</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𝑂</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𝑟</m:t>
                                </m:r>
                                <m:r>
                                  <a:rPr lang="en-US" b="0" i="1" smtClean="0">
                                    <a:solidFill>
                                      <a:schemeClr val="tx1"/>
                                    </a:solidFill>
                                    <a:latin typeface="Cambria Math" panose="02040503050406030204" pitchFamily="18" charset="0"/>
                                  </a:rPr>
                                  <m:t>)</m:t>
                                </m:r>
                              </m:oMath>
                            </m:oMathPara>
                          </a14:m>
                          <a:endParaRPr lang="en-IL"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ℓ+</m:t>
                                </m:r>
                                <m:r>
                                  <a:rPr lang="en-US" sz="1800" b="0" i="1" smtClean="0">
                                    <a:solidFill>
                                      <a:schemeClr val="tx1"/>
                                    </a:solidFill>
                                    <a:latin typeface="Cambria Math" panose="02040503050406030204" pitchFamily="18" charset="0"/>
                                  </a:rPr>
                                  <m:t>𝑂</m:t>
                                </m:r>
                                <m:d>
                                  <m:dPr>
                                    <m:ctrlPr>
                                      <a:rPr lang="en-US" sz="1800" b="0" i="1" smtClean="0">
                                        <a:solidFill>
                                          <a:schemeClr val="tx1"/>
                                        </a:solidFill>
                                        <a:latin typeface="Cambria Math" panose="02040503050406030204" pitchFamily="18" charset="0"/>
                                      </a:rPr>
                                    </m:ctrlPr>
                                  </m:dPr>
                                  <m:e>
                                    <m:sSup>
                                      <m:sSupPr>
                                        <m:ctrlPr>
                                          <a:rPr lang="en-US" sz="1800" b="0" i="1" smtClean="0">
                                            <a:solidFill>
                                              <a:srgbClr val="C00000"/>
                                            </a:solidFill>
                                            <a:latin typeface="Cambria Math" panose="02040503050406030204" pitchFamily="18" charset="0"/>
                                          </a:rPr>
                                        </m:ctrlPr>
                                      </m:sSupPr>
                                      <m:e>
                                        <m:r>
                                          <a:rPr lang="en-US" sz="1800" b="0" i="1" smtClean="0">
                                            <a:solidFill>
                                              <a:srgbClr val="C00000"/>
                                            </a:solidFill>
                                            <a:latin typeface="Cambria Math" panose="02040503050406030204" pitchFamily="18" charset="0"/>
                                          </a:rPr>
                                          <m:t>2</m:t>
                                        </m:r>
                                      </m:e>
                                      <m:sup>
                                        <m:r>
                                          <a:rPr lang="en-US" sz="1800" b="0" i="1" smtClean="0">
                                            <a:solidFill>
                                              <a:srgbClr val="C00000"/>
                                            </a:solidFill>
                                            <a:latin typeface="Cambria Math" panose="02040503050406030204" pitchFamily="18" charset="0"/>
                                          </a:rPr>
                                          <m:t>𝑟</m:t>
                                        </m:r>
                                      </m:sup>
                                    </m:sSup>
                                  </m:e>
                                </m:d>
                              </m:oMath>
                            </m:oMathPara>
                          </a14:m>
                          <a:endParaRPr lang="en-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0448031"/>
                      </a:ext>
                    </a:extLst>
                  </a:tr>
                  <a:tr h="131627">
                    <a:tc>
                      <a:txBody>
                        <a:bodyPr/>
                        <a:lstStyle/>
                        <a:p>
                          <a:pPr algn="ctr"/>
                          <a:r>
                            <a:rPr lang="en-IL" dirty="0"/>
                            <a:t>[This 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𝑂</m:t>
                                </m:r>
                                <m:r>
                                  <a:rPr lang="en-US" sz="1800" b="0" i="1" smtClean="0">
                                    <a:solidFill>
                                      <a:schemeClr val="tx1"/>
                                    </a:solidFill>
                                    <a:latin typeface="Cambria Math" panose="02040503050406030204" pitchFamily="18" charset="0"/>
                                  </a:rPr>
                                  <m:t>(</m:t>
                                </m:r>
                                <m:r>
                                  <a:rPr lang="en-US" sz="1800" b="0" i="1" smtClean="0">
                                    <a:solidFill>
                                      <a:schemeClr val="tx1"/>
                                    </a:solidFill>
                                    <a:latin typeface="Cambria Math" panose="02040503050406030204" pitchFamily="18" charset="0"/>
                                  </a:rPr>
                                  <m:t>𝑞</m:t>
                                </m:r>
                                <m:r>
                                  <a:rPr lang="en-US" sz="1800" b="0" i="1" smtClean="0">
                                    <a:solidFill>
                                      <a:schemeClr val="tx1"/>
                                    </a:solidFill>
                                    <a:latin typeface="Cambria Math" panose="02040503050406030204" pitchFamily="18" charset="0"/>
                                  </a:rPr>
                                  <m:t>⋅</m:t>
                                </m:r>
                                <m:r>
                                  <a:rPr lang="en-US" sz="1800" b="0" i="1" smtClean="0">
                                    <a:solidFill>
                                      <a:schemeClr val="tx1"/>
                                    </a:solidFill>
                                    <a:latin typeface="Cambria Math" panose="02040503050406030204" pitchFamily="18" charset="0"/>
                                  </a:rPr>
                                  <m:t>𝑟</m:t>
                                </m:r>
                                <m:r>
                                  <a:rPr lang="en-US" sz="1800" b="0" i="0" smtClean="0">
                                    <a:solidFill>
                                      <a:schemeClr val="tx1"/>
                                    </a:solidFill>
                                    <a:latin typeface="Cambria Math" panose="02040503050406030204" pitchFamily="18" charset="0"/>
                                  </a:rPr>
                                  <m:t>+</m:t>
                                </m:r>
                                <m:sSup>
                                  <m:sSupPr>
                                    <m:ctrlPr>
                                      <a:rPr lang="en-US" sz="1800" b="0" i="1" smtClean="0">
                                        <a:solidFill>
                                          <a:schemeClr val="tx1"/>
                                        </a:solidFill>
                                        <a:latin typeface="Cambria Math" panose="02040503050406030204" pitchFamily="18" charset="0"/>
                                      </a:rPr>
                                    </m:ctrlPr>
                                  </m:sSupPr>
                                  <m:e>
                                    <m:r>
                                      <a:rPr lang="en-US" sz="1800" b="0" i="1" smtClean="0">
                                        <a:solidFill>
                                          <a:schemeClr val="tx1"/>
                                        </a:solidFill>
                                        <a:latin typeface="Cambria Math" panose="02040503050406030204" pitchFamily="18" charset="0"/>
                                      </a:rPr>
                                      <m:t>𝑟</m:t>
                                    </m:r>
                                  </m:e>
                                  <m:sup>
                                    <m:r>
                                      <a:rPr lang="en-US" sz="1800" b="0" i="0" smtClean="0">
                                        <a:solidFill>
                                          <a:schemeClr val="tx1"/>
                                        </a:solidFill>
                                        <a:latin typeface="Cambria Math" panose="02040503050406030204" pitchFamily="18" charset="0"/>
                                      </a:rPr>
                                      <m:t>2</m:t>
                                    </m:r>
                                  </m:sup>
                                </m:sSup>
                                <m:r>
                                  <a:rPr lang="en-US" sz="1800" b="0" i="0" smtClean="0">
                                    <a:solidFill>
                                      <a:schemeClr val="tx1"/>
                                    </a:solidFill>
                                    <a:latin typeface="Cambria Math" panose="02040503050406030204" pitchFamily="18" charset="0"/>
                                  </a:rPr>
                                  <m:t>)</m:t>
                                </m:r>
                              </m:oMath>
                            </m:oMathPara>
                          </a14:m>
                          <a:endParaRPr lang="en-IL"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ℓ+</m:t>
                                </m:r>
                                <m:r>
                                  <a:rPr lang="en-US" sz="1800" b="0" i="1" smtClean="0">
                                    <a:solidFill>
                                      <a:schemeClr val="tx1"/>
                                    </a:solidFill>
                                    <a:latin typeface="Cambria Math" panose="02040503050406030204" pitchFamily="18" charset="0"/>
                                  </a:rPr>
                                  <m:t>𝑂</m:t>
                                </m:r>
                                <m:d>
                                  <m:dPr>
                                    <m:ctrlPr>
                                      <a:rPr lang="en-US" sz="1800" b="0" i="1" smtClean="0">
                                        <a:solidFill>
                                          <a:schemeClr val="tx1"/>
                                        </a:solidFill>
                                        <a:latin typeface="Cambria Math" panose="02040503050406030204" pitchFamily="18" charset="0"/>
                                      </a:rPr>
                                    </m:ctrlPr>
                                  </m:dPr>
                                  <m:e>
                                    <m:sSup>
                                      <m:sSupPr>
                                        <m:ctrlPr>
                                          <a:rPr lang="en-US" sz="1800" b="0" i="1" smtClean="0">
                                            <a:solidFill>
                                              <a:srgbClr val="C00000"/>
                                            </a:solidFill>
                                            <a:latin typeface="Cambria Math" panose="02040503050406030204" pitchFamily="18" charset="0"/>
                                          </a:rPr>
                                        </m:ctrlPr>
                                      </m:sSupPr>
                                      <m:e>
                                        <m:r>
                                          <a:rPr lang="en-US" sz="1800" b="0" i="1" smtClean="0">
                                            <a:solidFill>
                                              <a:srgbClr val="C00000"/>
                                            </a:solidFill>
                                            <a:latin typeface="Cambria Math" panose="02040503050406030204" pitchFamily="18" charset="0"/>
                                          </a:rPr>
                                          <m:t>𝑟</m:t>
                                        </m:r>
                                      </m:e>
                                      <m:sup>
                                        <m:r>
                                          <a:rPr lang="en-US" sz="1800" b="0" i="1" smtClean="0">
                                            <a:solidFill>
                                              <a:srgbClr val="C00000"/>
                                            </a:solidFill>
                                            <a:latin typeface="Cambria Math" panose="02040503050406030204" pitchFamily="18" charset="0"/>
                                          </a:rPr>
                                          <m:t>2</m:t>
                                        </m:r>
                                      </m:sup>
                                    </m:sSup>
                                  </m:e>
                                </m:d>
                              </m:oMath>
                            </m:oMathPara>
                          </a14:m>
                          <a:endParaRPr lang="en-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5631639"/>
                      </a:ext>
                    </a:extLst>
                  </a:tr>
                </a:tbl>
              </a:graphicData>
            </a:graphic>
          </p:graphicFrame>
        </mc:Choice>
        <mc:Fallback xmlns="">
          <p:graphicFrame>
            <p:nvGraphicFramePr>
              <p:cNvPr id="22" name="Table 21">
                <a:extLst>
                  <a:ext uri="{FF2B5EF4-FFF2-40B4-BE49-F238E27FC236}">
                    <a16:creationId xmlns:a16="http://schemas.microsoft.com/office/drawing/2014/main" id="{BE9C71EC-94A5-56C7-2BE1-05DB16B91CBD}"/>
                  </a:ext>
                </a:extLst>
              </p:cNvPr>
              <p:cNvGraphicFramePr>
                <a:graphicFrameLocks noGrp="1"/>
              </p:cNvGraphicFramePr>
              <p:nvPr>
                <p:extLst>
                  <p:ext uri="{D42A27DB-BD31-4B8C-83A1-F6EECF244321}">
                    <p14:modId xmlns:p14="http://schemas.microsoft.com/office/powerpoint/2010/main" val="10195628"/>
                  </p:ext>
                </p:extLst>
              </p:nvPr>
            </p:nvGraphicFramePr>
            <p:xfrm>
              <a:off x="7697437" y="2689094"/>
              <a:ext cx="4013199" cy="1097280"/>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val="310449456"/>
                        </a:ext>
                      </a:extLst>
                    </a:gridCol>
                    <a:gridCol w="1456266">
                      <a:extLst>
                        <a:ext uri="{9D8B030D-6E8A-4147-A177-3AD203B41FA5}">
                          <a16:colId xmlns:a16="http://schemas.microsoft.com/office/drawing/2014/main" val="1661902284"/>
                        </a:ext>
                      </a:extLst>
                    </a:gridCol>
                    <a:gridCol w="1337733">
                      <a:extLst>
                        <a:ext uri="{9D8B030D-6E8A-4147-A177-3AD203B41FA5}">
                          <a16:colId xmlns:a16="http://schemas.microsoft.com/office/drawing/2014/main" val="1180047436"/>
                        </a:ext>
                      </a:extLst>
                    </a:gridCol>
                  </a:tblGrid>
                  <a:tr h="365760">
                    <a:tc>
                      <a:txBody>
                        <a:bodyPr/>
                        <a:lstStyle/>
                        <a:p>
                          <a:endParaRPr lang="en-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L" dirty="0"/>
                            <a:t>Queries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L" dirty="0"/>
                            <a:t>Proof length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7119778"/>
                      </a:ext>
                    </a:extLst>
                  </a:tr>
                  <a:tr h="365760">
                    <a:tc>
                      <a:txBody>
                        <a:bodyPr/>
                        <a:lstStyle/>
                        <a:p>
                          <a:pPr algn="ctr"/>
                          <a:r>
                            <a:rPr lang="en-US" sz="1800" dirty="0">
                              <a:solidFill>
                                <a:schemeClr val="tx1"/>
                              </a:solidFill>
                            </a:rPr>
                            <a:t>[BV19]</a:t>
                          </a:r>
                          <a:endParaRPr lang="en-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84348" t="-103333" r="-93043" b="-123333"/>
                          </a:stretch>
                        </a:blipFill>
                      </a:tcPr>
                    </a:tc>
                    <a:tc>
                      <a:txBody>
                        <a:bodyPr/>
                        <a:lstStyle/>
                        <a:p>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200000" t="-103333" r="-943" b="-123333"/>
                          </a:stretch>
                        </a:blipFill>
                      </a:tcPr>
                    </a:tc>
                    <a:extLst>
                      <a:ext uri="{0D108BD9-81ED-4DB2-BD59-A6C34878D82A}">
                        <a16:rowId xmlns:a16="http://schemas.microsoft.com/office/drawing/2014/main" val="2410448031"/>
                      </a:ext>
                    </a:extLst>
                  </a:tr>
                  <a:tr h="365760">
                    <a:tc>
                      <a:txBody>
                        <a:bodyPr/>
                        <a:lstStyle/>
                        <a:p>
                          <a:pPr algn="ctr"/>
                          <a:r>
                            <a:rPr lang="en-IL" dirty="0"/>
                            <a:t>[This 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84348" t="-210345" r="-93043" b="-27586"/>
                          </a:stretch>
                        </a:blipFill>
                      </a:tcPr>
                    </a:tc>
                    <a:tc>
                      <a:txBody>
                        <a:bodyPr/>
                        <a:lstStyle/>
                        <a:p>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200000" t="-210345" r="-943" b="-27586"/>
                          </a:stretch>
                        </a:blipFill>
                      </a:tcPr>
                    </a:tc>
                    <a:extLst>
                      <a:ext uri="{0D108BD9-81ED-4DB2-BD59-A6C34878D82A}">
                        <a16:rowId xmlns:a16="http://schemas.microsoft.com/office/drawing/2014/main" val="262563163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8" name="Table 27">
                <a:extLst>
                  <a:ext uri="{FF2B5EF4-FFF2-40B4-BE49-F238E27FC236}">
                    <a16:creationId xmlns:a16="http://schemas.microsoft.com/office/drawing/2014/main" id="{7EB1D1C5-35E5-3725-81B7-9E0BD6A75525}"/>
                  </a:ext>
                </a:extLst>
              </p:cNvPr>
              <p:cNvGraphicFramePr>
                <a:graphicFrameLocks noGrp="1"/>
              </p:cNvGraphicFramePr>
              <p:nvPr>
                <p:extLst>
                  <p:ext uri="{D42A27DB-BD31-4B8C-83A1-F6EECF244321}">
                    <p14:modId xmlns:p14="http://schemas.microsoft.com/office/powerpoint/2010/main" val="3648843166"/>
                  </p:ext>
                </p:extLst>
              </p:nvPr>
            </p:nvGraphicFramePr>
            <p:xfrm>
              <a:off x="6304380" y="5347019"/>
              <a:ext cx="5406256" cy="1097280"/>
            </p:xfrm>
            <a:graphic>
              <a:graphicData uri="http://schemas.openxmlformats.org/drawingml/2006/table">
                <a:tbl>
                  <a:tblPr firstRow="1" bandRow="1">
                    <a:tableStyleId>{2D5ABB26-0587-4C30-8999-92F81FD0307C}</a:tableStyleId>
                  </a:tblPr>
                  <a:tblGrid>
                    <a:gridCol w="1321197">
                      <a:extLst>
                        <a:ext uri="{9D8B030D-6E8A-4147-A177-3AD203B41FA5}">
                          <a16:colId xmlns:a16="http://schemas.microsoft.com/office/drawing/2014/main" val="310449456"/>
                        </a:ext>
                      </a:extLst>
                    </a:gridCol>
                    <a:gridCol w="2282973">
                      <a:extLst>
                        <a:ext uri="{9D8B030D-6E8A-4147-A177-3AD203B41FA5}">
                          <a16:colId xmlns:a16="http://schemas.microsoft.com/office/drawing/2014/main" val="1661902284"/>
                        </a:ext>
                      </a:extLst>
                    </a:gridCol>
                    <a:gridCol w="1802086">
                      <a:extLst>
                        <a:ext uri="{9D8B030D-6E8A-4147-A177-3AD203B41FA5}">
                          <a16:colId xmlns:a16="http://schemas.microsoft.com/office/drawing/2014/main" val="1180047436"/>
                        </a:ext>
                      </a:extLst>
                    </a:gridCol>
                  </a:tblGrid>
                  <a:tr h="306993">
                    <a:tc>
                      <a:txBody>
                        <a:bodyPr/>
                        <a:lstStyle/>
                        <a:p>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L" dirty="0"/>
                            <a:t>Queries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L" dirty="0"/>
                            <a:t>Proof length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7119778"/>
                      </a:ext>
                    </a:extLst>
                  </a:tr>
                  <a:tr h="306993">
                    <a:tc>
                      <a:txBody>
                        <a:bodyPr/>
                        <a:lstStyle/>
                        <a:p>
                          <a:pPr algn="ctr"/>
                          <a:r>
                            <a:rPr lang="en-US" sz="1800" dirty="0">
                              <a:solidFill>
                                <a:schemeClr val="tx1"/>
                              </a:solidFill>
                            </a:rPr>
                            <a:t>[ABCY22]</a:t>
                          </a:r>
                          <a:endParaRPr lang="en-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𝑂</m:t>
                                </m:r>
                                <m:r>
                                  <a:rPr lang="en-US" b="0" i="1" smtClean="0">
                                    <a:solidFill>
                                      <a:schemeClr val="tx1"/>
                                    </a:solidFill>
                                    <a:latin typeface="Cambria Math" panose="02040503050406030204" pitchFamily="18" charset="0"/>
                                  </a:rPr>
                                  <m:t>(</m:t>
                                </m:r>
                                <m:r>
                                  <a:rPr lang="en-US" b="0" i="1" smtClean="0">
                                    <a:solidFill>
                                      <a:srgbClr val="C00000"/>
                                    </a:solidFill>
                                    <a:latin typeface="Cambria Math" panose="02040503050406030204" pitchFamily="18" charset="0"/>
                                  </a:rPr>
                                  <m:t>𝑞</m:t>
                                </m:r>
                                <m:r>
                                  <a:rPr lang="en-US" b="0" i="1" smtClean="0">
                                    <a:solidFill>
                                      <a:srgbClr val="C00000"/>
                                    </a:solidFill>
                                    <a:latin typeface="Cambria Math" panose="02040503050406030204" pitchFamily="18" charset="0"/>
                                  </a:rPr>
                                  <m:t>⋅</m:t>
                                </m:r>
                                <m:func>
                                  <m:funcPr>
                                    <m:ctrlPr>
                                      <a:rPr lang="en-US" b="0" i="1" smtClean="0">
                                        <a:solidFill>
                                          <a:srgbClr val="C00000"/>
                                        </a:solidFill>
                                        <a:latin typeface="Cambria Math" panose="02040503050406030204" pitchFamily="18" charset="0"/>
                                      </a:rPr>
                                    </m:ctrlPr>
                                  </m:funcPr>
                                  <m:fName>
                                    <m:r>
                                      <m:rPr>
                                        <m:sty m:val="p"/>
                                      </m:rPr>
                                      <a:rPr lang="en-US" b="0" i="0" smtClean="0">
                                        <a:solidFill>
                                          <a:srgbClr val="C00000"/>
                                        </a:solidFill>
                                        <a:latin typeface="Cambria Math" panose="02040503050406030204" pitchFamily="18" charset="0"/>
                                      </a:rPr>
                                      <m:t>log</m:t>
                                    </m:r>
                                  </m:fName>
                                  <m:e>
                                    <m:r>
                                      <a:rPr lang="en-US" b="0" i="1" smtClean="0">
                                        <a:solidFill>
                                          <a:srgbClr val="C00000"/>
                                        </a:solidFill>
                                        <a:latin typeface="Cambria Math" panose="02040503050406030204" pitchFamily="18" charset="0"/>
                                      </a:rPr>
                                      <m:t>𝑟</m:t>
                                    </m:r>
                                  </m:e>
                                </m:func>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𝑟</m:t>
                                </m:r>
                                <m:r>
                                  <a:rPr lang="en-US" b="0" i="1" smtClean="0">
                                    <a:solidFill>
                                      <a:schemeClr val="tx1"/>
                                    </a:solidFill>
                                    <a:latin typeface="Cambria Math" panose="02040503050406030204" pitchFamily="18" charset="0"/>
                                  </a:rPr>
                                  <m:t>⋅</m:t>
                                </m:r>
                                <m:func>
                                  <m:funcPr>
                                    <m:ctrlPr>
                                      <a:rPr lang="en-US" b="0" i="1" smtClean="0">
                                        <a:solidFill>
                                          <a:schemeClr val="tx1"/>
                                        </a:solidFill>
                                        <a:latin typeface="Cambria Math" panose="02040503050406030204" pitchFamily="18" charset="0"/>
                                      </a:rPr>
                                    </m:ctrlPr>
                                  </m:funcPr>
                                  <m:fName>
                                    <m:r>
                                      <m:rPr>
                                        <m:sty m:val="p"/>
                                      </m:rPr>
                                      <a:rPr lang="en-US" b="0" i="0" smtClean="0">
                                        <a:solidFill>
                                          <a:schemeClr val="tx1"/>
                                        </a:solidFill>
                                        <a:latin typeface="Cambria Math" panose="02040503050406030204" pitchFamily="18" charset="0"/>
                                      </a:rPr>
                                      <m:t>log</m:t>
                                    </m:r>
                                  </m:fName>
                                  <m:e>
                                    <m:r>
                                      <a:rPr lang="en-US" b="0" i="1" smtClean="0">
                                        <a:solidFill>
                                          <a:schemeClr val="tx1"/>
                                        </a:solidFill>
                                        <a:latin typeface="Cambria Math" panose="02040503050406030204" pitchFamily="18" charset="0"/>
                                      </a:rPr>
                                      <m:t>𝑟</m:t>
                                    </m:r>
                                  </m:e>
                                </m:func>
                                <m:r>
                                  <a:rPr lang="en-US" b="0" i="1" smtClean="0">
                                    <a:solidFill>
                                      <a:schemeClr val="tx1"/>
                                    </a:solidFill>
                                    <a:latin typeface="Cambria Math" panose="02040503050406030204" pitchFamily="18" charset="0"/>
                                  </a:rPr>
                                  <m:t>)</m:t>
                                </m:r>
                              </m:oMath>
                            </m:oMathPara>
                          </a14:m>
                          <a:endParaRPr lang="en-IL"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𝑂</m:t>
                                </m:r>
                                <m:d>
                                  <m:dPr>
                                    <m:ctrlPr>
                                      <a:rPr lang="en-US" sz="1800" b="0" i="1" smtClean="0">
                                        <a:solidFill>
                                          <a:schemeClr val="tx1"/>
                                        </a:solidFill>
                                        <a:latin typeface="Cambria Math" panose="02040503050406030204" pitchFamily="18" charset="0"/>
                                      </a:rPr>
                                    </m:ctrlPr>
                                  </m:dPr>
                                  <m:e>
                                    <m:r>
                                      <a:rPr lang="en-US" sz="1800" b="0" i="1" smtClean="0">
                                        <a:solidFill>
                                          <a:schemeClr val="tx1"/>
                                        </a:solidFill>
                                        <a:latin typeface="Cambria Math" panose="02040503050406030204" pitchFamily="18" charset="0"/>
                                      </a:rPr>
                                      <m:t>ℓ⋅</m:t>
                                    </m:r>
                                    <m:r>
                                      <a:rPr lang="en-US" sz="1800" b="0" i="1" smtClean="0">
                                        <a:solidFill>
                                          <a:schemeClr val="tx1"/>
                                        </a:solidFill>
                                        <a:latin typeface="Cambria Math" panose="02040503050406030204" pitchFamily="18" charset="0"/>
                                      </a:rPr>
                                      <m:t>𝑟</m:t>
                                    </m:r>
                                    <m:r>
                                      <a:rPr lang="en-US" sz="1800" b="0" i="1" smtClean="0">
                                        <a:solidFill>
                                          <a:schemeClr val="tx1"/>
                                        </a:solidFill>
                                        <a:latin typeface="Cambria Math" panose="02040503050406030204" pitchFamily="18" charset="0"/>
                                      </a:rPr>
                                      <m:t>⋅</m:t>
                                    </m:r>
                                    <m:func>
                                      <m:funcPr>
                                        <m:ctrlPr>
                                          <a:rPr lang="en-US" sz="1800" b="0" i="1" smtClean="0">
                                            <a:solidFill>
                                              <a:schemeClr val="tx1"/>
                                            </a:solidFill>
                                            <a:latin typeface="Cambria Math" panose="02040503050406030204" pitchFamily="18" charset="0"/>
                                          </a:rPr>
                                        </m:ctrlPr>
                                      </m:funcPr>
                                      <m:fName>
                                        <m:r>
                                          <m:rPr>
                                            <m:sty m:val="p"/>
                                          </m:rPr>
                                          <a:rPr lang="en-US" sz="1800" b="0" i="0" smtClean="0">
                                            <a:solidFill>
                                              <a:schemeClr val="tx1"/>
                                            </a:solidFill>
                                            <a:latin typeface="Cambria Math" panose="02040503050406030204" pitchFamily="18" charset="0"/>
                                          </a:rPr>
                                          <m:t>log</m:t>
                                        </m:r>
                                      </m:fName>
                                      <m:e>
                                        <m:r>
                                          <a:rPr lang="en-US" sz="1800" b="0" i="1" smtClean="0">
                                            <a:solidFill>
                                              <a:schemeClr val="tx1"/>
                                            </a:solidFill>
                                            <a:latin typeface="Cambria Math" panose="02040503050406030204" pitchFamily="18" charset="0"/>
                                          </a:rPr>
                                          <m:t>𝑟</m:t>
                                        </m:r>
                                      </m:e>
                                    </m:func>
                                  </m:e>
                                </m:d>
                              </m:oMath>
                            </m:oMathPara>
                          </a14:m>
                          <a:endParaRPr lang="en-IL"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0448031"/>
                      </a:ext>
                    </a:extLst>
                  </a:tr>
                  <a:tr h="306993">
                    <a:tc>
                      <a:txBody>
                        <a:bodyPr/>
                        <a:lstStyle/>
                        <a:p>
                          <a:pPr algn="ctr"/>
                          <a:r>
                            <a:rPr lang="en-IL" dirty="0"/>
                            <a:t>[This 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b="0" i="1" smtClean="0">
                                    <a:solidFill>
                                      <a:srgbClr val="C00000"/>
                                    </a:solidFill>
                                    <a:latin typeface="Cambria Math" panose="02040503050406030204" pitchFamily="18" charset="0"/>
                                  </a:rPr>
                                  <m:t>𝑞</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𝑂</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𝑟</m:t>
                                </m:r>
                                <m:r>
                                  <a:rPr lang="en-US" b="0" i="1" smtClean="0">
                                    <a:solidFill>
                                      <a:schemeClr val="tx1"/>
                                    </a:solidFill>
                                    <a:latin typeface="Cambria Math" panose="02040503050406030204" pitchFamily="18" charset="0"/>
                                  </a:rPr>
                                  <m:t>)</m:t>
                                </m:r>
                              </m:oMath>
                            </m:oMathPara>
                          </a14:m>
                          <a:endParaRPr lang="en-IL"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𝑂</m:t>
                                </m:r>
                                <m:r>
                                  <a:rPr lang="en-US" sz="1800" b="0" i="1" smtClean="0">
                                    <a:solidFill>
                                      <a:schemeClr val="tx1"/>
                                    </a:solidFill>
                                    <a:latin typeface="Cambria Math" panose="02040503050406030204" pitchFamily="18" charset="0"/>
                                  </a:rPr>
                                  <m:t>(ℓ⋅</m:t>
                                </m:r>
                                <m:r>
                                  <a:rPr lang="en-US" sz="1800" b="0" i="1" smtClean="0">
                                    <a:solidFill>
                                      <a:schemeClr val="tx1"/>
                                    </a:solidFill>
                                    <a:latin typeface="Cambria Math" panose="02040503050406030204" pitchFamily="18" charset="0"/>
                                  </a:rPr>
                                  <m:t>𝑟</m:t>
                                </m:r>
                                <m:r>
                                  <a:rPr lang="en-US" sz="1800" b="0" i="1" smtClean="0">
                                    <a:solidFill>
                                      <a:schemeClr val="tx1"/>
                                    </a:solidFill>
                                    <a:latin typeface="Cambria Math" panose="02040503050406030204" pitchFamily="18" charset="0"/>
                                  </a:rPr>
                                  <m:t>)</m:t>
                                </m:r>
                              </m:oMath>
                            </m:oMathPara>
                          </a14:m>
                          <a:endParaRPr lang="en-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5631639"/>
                      </a:ext>
                    </a:extLst>
                  </a:tr>
                </a:tbl>
              </a:graphicData>
            </a:graphic>
          </p:graphicFrame>
        </mc:Choice>
        <mc:Fallback xmlns="">
          <p:graphicFrame>
            <p:nvGraphicFramePr>
              <p:cNvPr id="28" name="Table 27">
                <a:extLst>
                  <a:ext uri="{FF2B5EF4-FFF2-40B4-BE49-F238E27FC236}">
                    <a16:creationId xmlns:a16="http://schemas.microsoft.com/office/drawing/2014/main" id="{7EB1D1C5-35E5-3725-81B7-9E0BD6A75525}"/>
                  </a:ext>
                </a:extLst>
              </p:cNvPr>
              <p:cNvGraphicFramePr>
                <a:graphicFrameLocks noGrp="1"/>
              </p:cNvGraphicFramePr>
              <p:nvPr>
                <p:extLst>
                  <p:ext uri="{D42A27DB-BD31-4B8C-83A1-F6EECF244321}">
                    <p14:modId xmlns:p14="http://schemas.microsoft.com/office/powerpoint/2010/main" val="3648843166"/>
                  </p:ext>
                </p:extLst>
              </p:nvPr>
            </p:nvGraphicFramePr>
            <p:xfrm>
              <a:off x="6304380" y="5347019"/>
              <a:ext cx="5406256" cy="1097280"/>
            </p:xfrm>
            <a:graphic>
              <a:graphicData uri="http://schemas.openxmlformats.org/drawingml/2006/table">
                <a:tbl>
                  <a:tblPr firstRow="1" bandRow="1">
                    <a:tableStyleId>{2D5ABB26-0587-4C30-8999-92F81FD0307C}</a:tableStyleId>
                  </a:tblPr>
                  <a:tblGrid>
                    <a:gridCol w="1321197">
                      <a:extLst>
                        <a:ext uri="{9D8B030D-6E8A-4147-A177-3AD203B41FA5}">
                          <a16:colId xmlns:a16="http://schemas.microsoft.com/office/drawing/2014/main" val="310449456"/>
                        </a:ext>
                      </a:extLst>
                    </a:gridCol>
                    <a:gridCol w="2282973">
                      <a:extLst>
                        <a:ext uri="{9D8B030D-6E8A-4147-A177-3AD203B41FA5}">
                          <a16:colId xmlns:a16="http://schemas.microsoft.com/office/drawing/2014/main" val="1661902284"/>
                        </a:ext>
                      </a:extLst>
                    </a:gridCol>
                    <a:gridCol w="1802086">
                      <a:extLst>
                        <a:ext uri="{9D8B030D-6E8A-4147-A177-3AD203B41FA5}">
                          <a16:colId xmlns:a16="http://schemas.microsoft.com/office/drawing/2014/main" val="1180047436"/>
                        </a:ext>
                      </a:extLst>
                    </a:gridCol>
                  </a:tblGrid>
                  <a:tr h="365760">
                    <a:tc>
                      <a:txBody>
                        <a:bodyPr/>
                        <a:lstStyle/>
                        <a:p>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L" dirty="0"/>
                            <a:t>Queries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L" dirty="0"/>
                            <a:t>Proof length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7119778"/>
                      </a:ext>
                    </a:extLst>
                  </a:tr>
                  <a:tr h="365760">
                    <a:tc>
                      <a:txBody>
                        <a:bodyPr/>
                        <a:lstStyle/>
                        <a:p>
                          <a:pPr algn="ctr"/>
                          <a:r>
                            <a:rPr lang="en-US" sz="1800" dirty="0">
                              <a:solidFill>
                                <a:schemeClr val="tx1"/>
                              </a:solidFill>
                            </a:rPr>
                            <a:t>[ABCY22]</a:t>
                          </a:r>
                          <a:endParaRPr lang="en-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58011" t="-106897" r="-79006" b="-127586"/>
                          </a:stretch>
                        </a:blipFill>
                      </a:tcPr>
                    </a:tc>
                    <a:tc>
                      <a:txBody>
                        <a:bodyPr/>
                        <a:lstStyle/>
                        <a:p>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201408" t="-106897" r="-704" b="-127586"/>
                          </a:stretch>
                        </a:blipFill>
                      </a:tcPr>
                    </a:tc>
                    <a:extLst>
                      <a:ext uri="{0D108BD9-81ED-4DB2-BD59-A6C34878D82A}">
                        <a16:rowId xmlns:a16="http://schemas.microsoft.com/office/drawing/2014/main" val="2410448031"/>
                      </a:ext>
                    </a:extLst>
                  </a:tr>
                  <a:tr h="365760">
                    <a:tc>
                      <a:txBody>
                        <a:bodyPr/>
                        <a:lstStyle/>
                        <a:p>
                          <a:pPr algn="ctr"/>
                          <a:r>
                            <a:rPr lang="en-IL" dirty="0"/>
                            <a:t>[This 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58011" t="-206897" r="-79006" b="-27586"/>
                          </a:stretch>
                        </a:blipFill>
                      </a:tcPr>
                    </a:tc>
                    <a:tc>
                      <a:txBody>
                        <a:bodyPr/>
                        <a:lstStyle/>
                        <a:p>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201408" t="-206897" r="-704" b="-27586"/>
                          </a:stretch>
                        </a:blipFill>
                      </a:tcPr>
                    </a:tc>
                    <a:extLst>
                      <a:ext uri="{0D108BD9-81ED-4DB2-BD59-A6C34878D82A}">
                        <a16:rowId xmlns:a16="http://schemas.microsoft.com/office/drawing/2014/main" val="2625631639"/>
                      </a:ext>
                    </a:extLst>
                  </a:tr>
                </a:tbl>
              </a:graphicData>
            </a:graphic>
          </p:graphicFrame>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1B23393-44BC-5731-CFF8-1062D06ACF3D}"/>
                  </a:ext>
                </a:extLst>
              </p:cNvPr>
              <p:cNvSpPr txBox="1"/>
              <p:nvPr/>
            </p:nvSpPr>
            <p:spPr>
              <a:xfrm>
                <a:off x="609600" y="3575634"/>
                <a:ext cx="6441313" cy="400110"/>
              </a:xfrm>
              <a:prstGeom prst="rect">
                <a:avLst/>
              </a:prstGeom>
              <a:noFill/>
            </p:spPr>
            <p:txBody>
              <a:bodyPr wrap="square" rtlCol="0">
                <a:spAutoFit/>
              </a:bodyPr>
              <a:lstStyle/>
              <a:p>
                <a14:m>
                  <m:oMath xmlns:m="http://schemas.openxmlformats.org/officeDocument/2006/math">
                    <m:r>
                      <a:rPr lang="en-US" sz="2000" b="0" i="1" smtClean="0">
                        <a:solidFill>
                          <a:schemeClr val="tx1"/>
                        </a:solidFill>
                        <a:latin typeface="Cambria Math" panose="02040503050406030204" pitchFamily="18" charset="0"/>
                      </a:rPr>
                      <m:t>𝑞</m:t>
                    </m:r>
                  </m:oMath>
                </a14:m>
                <a:r>
                  <a:rPr lang="en-US" sz="2000" i="1" dirty="0">
                    <a:solidFill>
                      <a:schemeClr val="tx1"/>
                    </a:solidFill>
                    <a:latin typeface="Cambria Math" panose="02040503050406030204" pitchFamily="18" charset="0"/>
                  </a:rPr>
                  <a:t>- </a:t>
                </a:r>
                <a:r>
                  <a:rPr lang="en-US" sz="2000" dirty="0">
                    <a:solidFill>
                      <a:schemeClr val="tx1"/>
                    </a:solidFill>
                    <a:latin typeface="Cambria Math" panose="02040503050406030204" pitchFamily="18" charset="0"/>
                  </a:rPr>
                  <a:t>query complexity; </a:t>
                </a:r>
                <a14:m>
                  <m:oMath xmlns:m="http://schemas.openxmlformats.org/officeDocument/2006/math">
                    <m:r>
                      <a:rPr lang="en-US" sz="2000" i="1" smtClean="0">
                        <a:solidFill>
                          <a:schemeClr val="tx1"/>
                        </a:solidFill>
                        <a:latin typeface="Cambria Math" panose="02040503050406030204" pitchFamily="18" charset="0"/>
                      </a:rPr>
                      <m:t>ℓ</m:t>
                    </m:r>
                  </m:oMath>
                </a14:m>
                <a:r>
                  <a:rPr lang="en-IL" sz="2000" dirty="0"/>
                  <a:t> - proof length; </a:t>
                </a:r>
                <a14:m>
                  <m:oMath xmlns:m="http://schemas.openxmlformats.org/officeDocument/2006/math">
                    <m:r>
                      <a:rPr lang="en-US" sz="2000" b="0" i="1" smtClean="0">
                        <a:latin typeface="Cambria Math" panose="02040503050406030204" pitchFamily="18" charset="0"/>
                      </a:rPr>
                      <m:t>𝑟</m:t>
                    </m:r>
                  </m:oMath>
                </a14:m>
                <a:r>
                  <a:rPr lang="en-IL" sz="2000" dirty="0"/>
                  <a:t> - randomness</a:t>
                </a:r>
              </a:p>
            </p:txBody>
          </p:sp>
        </mc:Choice>
        <mc:Fallback xmlns="">
          <p:sp>
            <p:nvSpPr>
              <p:cNvPr id="3" name="TextBox 2">
                <a:extLst>
                  <a:ext uri="{FF2B5EF4-FFF2-40B4-BE49-F238E27FC236}">
                    <a16:creationId xmlns:a16="http://schemas.microsoft.com/office/drawing/2014/main" id="{61B23393-44BC-5731-CFF8-1062D06ACF3D}"/>
                  </a:ext>
                </a:extLst>
              </p:cNvPr>
              <p:cNvSpPr txBox="1">
                <a:spLocks noRot="1" noChangeAspect="1" noMove="1" noResize="1" noEditPoints="1" noAdjustHandles="1" noChangeArrowheads="1" noChangeShapeType="1" noTextEdit="1"/>
              </p:cNvSpPr>
              <p:nvPr/>
            </p:nvSpPr>
            <p:spPr>
              <a:xfrm>
                <a:off x="609600" y="3575634"/>
                <a:ext cx="6441313" cy="400110"/>
              </a:xfrm>
              <a:prstGeom prst="rect">
                <a:avLst/>
              </a:prstGeom>
              <a:blipFill>
                <a:blip r:embed="rId7"/>
                <a:stretch>
                  <a:fillRect t="-9375" b="-28125"/>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4428A16-EDF3-5D47-A9AD-2A71D43BD69B}"/>
                  </a:ext>
                </a:extLst>
              </p:cNvPr>
              <p:cNvSpPr txBox="1"/>
              <p:nvPr/>
            </p:nvSpPr>
            <p:spPr>
              <a:xfrm>
                <a:off x="568821" y="6382408"/>
                <a:ext cx="7649736" cy="400110"/>
              </a:xfrm>
              <a:prstGeom prst="rect">
                <a:avLst/>
              </a:prstGeom>
              <a:noFill/>
            </p:spPr>
            <p:txBody>
              <a:bodyPr wrap="square" rtlCol="0">
                <a:spAutoFit/>
              </a:bodyPr>
              <a:lstStyle/>
              <a:p>
                <a14:m>
                  <m:oMath xmlns:m="http://schemas.openxmlformats.org/officeDocument/2006/math">
                    <m:r>
                      <a:rPr lang="en-US" sz="2000" b="0" i="1" smtClean="0">
                        <a:solidFill>
                          <a:schemeClr val="tx1"/>
                        </a:solidFill>
                        <a:latin typeface="Cambria Math" panose="02040503050406030204" pitchFamily="18" charset="0"/>
                      </a:rPr>
                      <m:t>𝑞</m:t>
                    </m:r>
                  </m:oMath>
                </a14:m>
                <a:r>
                  <a:rPr lang="en-US" sz="2000" i="1" dirty="0">
                    <a:solidFill>
                      <a:schemeClr val="tx1"/>
                    </a:solidFill>
                    <a:latin typeface="Cambria Math" panose="02040503050406030204" pitchFamily="18" charset="0"/>
                  </a:rPr>
                  <a:t>- </a:t>
                </a:r>
                <a:r>
                  <a:rPr lang="en-US" sz="2000" dirty="0">
                    <a:solidFill>
                      <a:schemeClr val="tx1"/>
                    </a:solidFill>
                    <a:latin typeface="Cambria Math" panose="02040503050406030204" pitchFamily="18" charset="0"/>
                  </a:rPr>
                  <a:t>query complexity; </a:t>
                </a:r>
                <a14:m>
                  <m:oMath xmlns:m="http://schemas.openxmlformats.org/officeDocument/2006/math">
                    <m:r>
                      <a:rPr lang="en-US" sz="2000" i="1" smtClean="0">
                        <a:solidFill>
                          <a:schemeClr val="tx1"/>
                        </a:solidFill>
                        <a:latin typeface="Cambria Math" panose="02040503050406030204" pitchFamily="18" charset="0"/>
                      </a:rPr>
                      <m:t>ℓ</m:t>
                    </m:r>
                  </m:oMath>
                </a14:m>
                <a:r>
                  <a:rPr lang="en-IL" sz="2000" dirty="0"/>
                  <a:t> - communication; </a:t>
                </a:r>
                <a14:m>
                  <m:oMath xmlns:m="http://schemas.openxmlformats.org/officeDocument/2006/math">
                    <m:r>
                      <a:rPr lang="en-US" sz="2000" b="0" i="1" smtClean="0">
                        <a:latin typeface="Cambria Math" panose="02040503050406030204" pitchFamily="18" charset="0"/>
                      </a:rPr>
                      <m:t>𝑟</m:t>
                    </m:r>
                  </m:oMath>
                </a14:m>
                <a:r>
                  <a:rPr lang="en-IL" sz="2000" dirty="0"/>
                  <a:t> - randomness</a:t>
                </a:r>
              </a:p>
            </p:txBody>
          </p:sp>
        </mc:Choice>
        <mc:Fallback xmlns="">
          <p:sp>
            <p:nvSpPr>
              <p:cNvPr id="5" name="TextBox 4">
                <a:extLst>
                  <a:ext uri="{FF2B5EF4-FFF2-40B4-BE49-F238E27FC236}">
                    <a16:creationId xmlns:a16="http://schemas.microsoft.com/office/drawing/2014/main" id="{94428A16-EDF3-5D47-A9AD-2A71D43BD69B}"/>
                  </a:ext>
                </a:extLst>
              </p:cNvPr>
              <p:cNvSpPr txBox="1">
                <a:spLocks noRot="1" noChangeAspect="1" noMove="1" noResize="1" noEditPoints="1" noAdjustHandles="1" noChangeArrowheads="1" noChangeShapeType="1" noTextEdit="1"/>
              </p:cNvSpPr>
              <p:nvPr/>
            </p:nvSpPr>
            <p:spPr>
              <a:xfrm>
                <a:off x="568821" y="6382408"/>
                <a:ext cx="7649736" cy="400110"/>
              </a:xfrm>
              <a:prstGeom prst="rect">
                <a:avLst/>
              </a:prstGeom>
              <a:blipFill>
                <a:blip r:embed="rId8"/>
                <a:stretch>
                  <a:fillRect t="-9091" b="-24242"/>
                </a:stretch>
              </a:blipFill>
            </p:spPr>
            <p:txBody>
              <a:bodyPr/>
              <a:lstStyle/>
              <a:p>
                <a:r>
                  <a:rPr lang="en-IL">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F6B6CBB6-64A0-B419-BA3E-4DA74E688BB8}"/>
                  </a:ext>
                </a:extLst>
              </p:cNvPr>
              <p:cNvSpPr txBox="1"/>
              <p:nvPr/>
            </p:nvSpPr>
            <p:spPr>
              <a:xfrm>
                <a:off x="2761088" y="4055260"/>
                <a:ext cx="2425701" cy="646331"/>
              </a:xfrm>
              <a:prstGeom prst="rect">
                <a:avLst/>
              </a:prstGeom>
              <a:noFill/>
            </p:spPr>
            <p:txBody>
              <a:bodyPr wrap="square">
                <a:spAutoFit/>
              </a:bodyPr>
              <a:lstStyle/>
              <a:p>
                <a:pPr algn="ctr"/>
                <a:r>
                  <a:rPr lang="en-US" sz="1800" dirty="0">
                    <a:solidFill>
                      <a:schemeClr val="tx1"/>
                    </a:solidFill>
                  </a:rPr>
                  <a:t>IOP of proximity  for </a:t>
                </a:r>
                <a14:m>
                  <m:oMath xmlns:m="http://schemas.openxmlformats.org/officeDocument/2006/math">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𝐻𝑎𝑚</m:t>
                        </m:r>
                      </m:e>
                      <m:sub>
                        <m:r>
                          <a:rPr lang="en-US" sz="1800" i="1">
                            <a:solidFill>
                              <a:schemeClr val="tx1"/>
                            </a:solidFill>
                            <a:latin typeface="Cambria Math" panose="02040503050406030204" pitchFamily="18" charset="0"/>
                          </a:rPr>
                          <m:t>𝛼</m:t>
                        </m:r>
                      </m:sub>
                    </m:sSub>
                  </m:oMath>
                </a14:m>
                <a:endParaRPr lang="en-US" sz="1800" dirty="0">
                  <a:solidFill>
                    <a:schemeClr val="tx1"/>
                  </a:solidFill>
                </a:endParaRPr>
              </a:p>
            </p:txBody>
          </p:sp>
        </mc:Choice>
        <mc:Fallback>
          <p:sp>
            <p:nvSpPr>
              <p:cNvPr id="7" name="TextBox 6">
                <a:extLst>
                  <a:ext uri="{FF2B5EF4-FFF2-40B4-BE49-F238E27FC236}">
                    <a16:creationId xmlns:a16="http://schemas.microsoft.com/office/drawing/2014/main" id="{F6B6CBB6-64A0-B419-BA3E-4DA74E688BB8}"/>
                  </a:ext>
                </a:extLst>
              </p:cNvPr>
              <p:cNvSpPr txBox="1">
                <a:spLocks noRot="1" noChangeAspect="1" noMove="1" noResize="1" noEditPoints="1" noAdjustHandles="1" noChangeArrowheads="1" noChangeShapeType="1" noTextEdit="1"/>
              </p:cNvSpPr>
              <p:nvPr/>
            </p:nvSpPr>
            <p:spPr>
              <a:xfrm>
                <a:off x="2761088" y="4055260"/>
                <a:ext cx="2425701" cy="646331"/>
              </a:xfrm>
              <a:prstGeom prst="rect">
                <a:avLst/>
              </a:prstGeom>
              <a:blipFill>
                <a:blip r:embed="rId9"/>
                <a:stretch>
                  <a:fillRect t="-3846"/>
                </a:stretch>
              </a:blipFill>
            </p:spPr>
            <p:txBody>
              <a:bodyPr/>
              <a:lstStyle/>
              <a:p>
                <a:r>
                  <a:rPr lang="en-IL">
                    <a:noFill/>
                  </a:rPr>
                  <a:t> </a:t>
                </a:r>
              </a:p>
            </p:txBody>
          </p:sp>
        </mc:Fallback>
      </mc:AlternateContent>
      <p:cxnSp>
        <p:nvCxnSpPr>
          <p:cNvPr id="11" name="Straight Arrow Connector 10">
            <a:extLst>
              <a:ext uri="{FF2B5EF4-FFF2-40B4-BE49-F238E27FC236}">
                <a16:creationId xmlns:a16="http://schemas.microsoft.com/office/drawing/2014/main" id="{9F4BD5A6-6600-5016-E25E-19E7E26BBCB0}"/>
              </a:ext>
            </a:extLst>
          </p:cNvPr>
          <p:cNvCxnSpPr>
            <a:cxnSpLocks/>
          </p:cNvCxnSpPr>
          <p:nvPr/>
        </p:nvCxnSpPr>
        <p:spPr>
          <a:xfrm>
            <a:off x="3008632" y="1993001"/>
            <a:ext cx="175992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3325CCB3-DD87-D0C6-2380-85D23E68C8B6}"/>
                  </a:ext>
                </a:extLst>
              </p:cNvPr>
              <p:cNvSpPr txBox="1"/>
              <p:nvPr/>
            </p:nvSpPr>
            <p:spPr>
              <a:xfrm>
                <a:off x="2730608" y="1354732"/>
                <a:ext cx="2425701" cy="646331"/>
              </a:xfrm>
              <a:prstGeom prst="rect">
                <a:avLst/>
              </a:prstGeom>
              <a:noFill/>
            </p:spPr>
            <p:txBody>
              <a:bodyPr wrap="square">
                <a:spAutoFit/>
              </a:bodyPr>
              <a:lstStyle/>
              <a:p>
                <a:pPr algn="ctr"/>
                <a:r>
                  <a:rPr lang="en-US" sz="1800" dirty="0">
                    <a:solidFill>
                      <a:schemeClr val="tx1"/>
                    </a:solidFill>
                  </a:rPr>
                  <a:t>MA/PCP of proximity  for </a:t>
                </a:r>
                <a14:m>
                  <m:oMath xmlns:m="http://schemas.openxmlformats.org/officeDocument/2006/math">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𝐻𝑎𝑚</m:t>
                        </m:r>
                      </m:e>
                      <m:sub>
                        <m:r>
                          <a:rPr lang="en-US" sz="1800" i="1">
                            <a:solidFill>
                              <a:schemeClr val="tx1"/>
                            </a:solidFill>
                            <a:latin typeface="Cambria Math" panose="02040503050406030204" pitchFamily="18" charset="0"/>
                          </a:rPr>
                          <m:t>𝛼</m:t>
                        </m:r>
                      </m:sub>
                    </m:sSub>
                  </m:oMath>
                </a14:m>
                <a:endParaRPr lang="en-US" sz="1800" dirty="0">
                  <a:solidFill>
                    <a:schemeClr val="tx1"/>
                  </a:solidFill>
                </a:endParaRPr>
              </a:p>
            </p:txBody>
          </p:sp>
        </mc:Choice>
        <mc:Fallback>
          <p:sp>
            <p:nvSpPr>
              <p:cNvPr id="13" name="TextBox 12">
                <a:extLst>
                  <a:ext uri="{FF2B5EF4-FFF2-40B4-BE49-F238E27FC236}">
                    <a16:creationId xmlns:a16="http://schemas.microsoft.com/office/drawing/2014/main" id="{3325CCB3-DD87-D0C6-2380-85D23E68C8B6}"/>
                  </a:ext>
                </a:extLst>
              </p:cNvPr>
              <p:cNvSpPr txBox="1">
                <a:spLocks noRot="1" noChangeAspect="1" noMove="1" noResize="1" noEditPoints="1" noAdjustHandles="1" noChangeArrowheads="1" noChangeShapeType="1" noTextEdit="1"/>
              </p:cNvSpPr>
              <p:nvPr/>
            </p:nvSpPr>
            <p:spPr>
              <a:xfrm>
                <a:off x="2730608" y="1354732"/>
                <a:ext cx="2425701" cy="646331"/>
              </a:xfrm>
              <a:prstGeom prst="rect">
                <a:avLst/>
              </a:prstGeom>
              <a:blipFill>
                <a:blip r:embed="rId10"/>
                <a:stretch>
                  <a:fillRect t="-3846" b="-15385"/>
                </a:stretch>
              </a:blipFill>
            </p:spPr>
            <p:txBody>
              <a:bodyPr/>
              <a:lstStyle/>
              <a:p>
                <a:r>
                  <a:rPr lang="en-IL">
                    <a:noFill/>
                  </a:rPr>
                  <a:t> </a:t>
                </a:r>
              </a:p>
            </p:txBody>
          </p:sp>
        </mc:Fallback>
      </mc:AlternateContent>
    </p:spTree>
    <p:extLst>
      <p:ext uri="{BB962C8B-B14F-4D97-AF65-F5344CB8AC3E}">
        <p14:creationId xmlns:p14="http://schemas.microsoft.com/office/powerpoint/2010/main" val="104816717"/>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91A67-E513-883D-CE2D-DAAA210B3DA5}"/>
              </a:ext>
            </a:extLst>
          </p:cNvPr>
          <p:cNvSpPr>
            <a:spLocks noGrp="1"/>
          </p:cNvSpPr>
          <p:nvPr>
            <p:ph type="ctrTitle"/>
          </p:nvPr>
        </p:nvSpPr>
        <p:spPr/>
        <p:txBody>
          <a:bodyPr/>
          <a:lstStyle/>
          <a:p>
            <a:r>
              <a:rPr lang="en-IL" dirty="0"/>
              <a:t>PCP Construction</a:t>
            </a:r>
          </a:p>
        </p:txBody>
      </p:sp>
      <p:sp>
        <p:nvSpPr>
          <p:cNvPr id="3" name="Subtitle 2">
            <a:extLst>
              <a:ext uri="{FF2B5EF4-FFF2-40B4-BE49-F238E27FC236}">
                <a16:creationId xmlns:a16="http://schemas.microsoft.com/office/drawing/2014/main" id="{561DCAEE-6EC0-2697-AA42-5C775B6466F8}"/>
              </a:ext>
            </a:extLst>
          </p:cNvPr>
          <p:cNvSpPr>
            <a:spLocks noGrp="1"/>
          </p:cNvSpPr>
          <p:nvPr>
            <p:ph type="subTitle" idx="1"/>
          </p:nvPr>
        </p:nvSpPr>
        <p:spPr/>
        <p:txBody>
          <a:bodyPr/>
          <a:lstStyle/>
          <a:p>
            <a:endParaRPr lang="en-IL" dirty="0"/>
          </a:p>
        </p:txBody>
      </p:sp>
      <p:sp>
        <p:nvSpPr>
          <p:cNvPr id="4" name="Slide Number Placeholder 3">
            <a:extLst>
              <a:ext uri="{FF2B5EF4-FFF2-40B4-BE49-F238E27FC236}">
                <a16:creationId xmlns:a16="http://schemas.microsoft.com/office/drawing/2014/main" id="{ACA9C4B9-7E95-8827-47EA-BAC0E46381FA}"/>
              </a:ext>
            </a:extLst>
          </p:cNvPr>
          <p:cNvSpPr>
            <a:spLocks noGrp="1"/>
          </p:cNvSpPr>
          <p:nvPr>
            <p:ph type="sldNum" sz="quarter" idx="12"/>
          </p:nvPr>
        </p:nvSpPr>
        <p:spPr/>
        <p:txBody>
          <a:bodyPr/>
          <a:lstStyle/>
          <a:p>
            <a:fld id="{0C3A8BC7-B599-214C-BBAF-2BEB0125E7EF}" type="slidenum">
              <a:rPr lang="en-IL" smtClean="0"/>
              <a:t>11</a:t>
            </a:fld>
            <a:endParaRPr lang="en-IL"/>
          </a:p>
        </p:txBody>
      </p:sp>
    </p:spTree>
    <p:extLst>
      <p:ext uri="{BB962C8B-B14F-4D97-AF65-F5344CB8AC3E}">
        <p14:creationId xmlns:p14="http://schemas.microsoft.com/office/powerpoint/2010/main" val="3629819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Rounded Corners 18">
            <a:extLst>
              <a:ext uri="{FF2B5EF4-FFF2-40B4-BE49-F238E27FC236}">
                <a16:creationId xmlns:a16="http://schemas.microsoft.com/office/drawing/2014/main" id="{A8BAE02C-4B6B-8F60-38FF-CE4515079FB6}"/>
              </a:ext>
            </a:extLst>
          </p:cNvPr>
          <p:cNvSpPr/>
          <p:nvPr/>
        </p:nvSpPr>
        <p:spPr>
          <a:xfrm flipH="1">
            <a:off x="460999" y="4265865"/>
            <a:ext cx="10943601" cy="1965444"/>
          </a:xfrm>
          <a:prstGeom prst="roundRect">
            <a:avLst>
              <a:gd name="adj" fmla="val 442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en-US" sz="2400" dirty="0">
              <a:solidFill>
                <a:schemeClr val="tx1"/>
              </a:solidFill>
            </a:endParaRPr>
          </a:p>
        </p:txBody>
      </p:sp>
      <p:sp>
        <p:nvSpPr>
          <p:cNvPr id="2" name="Title 1">
            <a:extLst>
              <a:ext uri="{FF2B5EF4-FFF2-40B4-BE49-F238E27FC236}">
                <a16:creationId xmlns:a16="http://schemas.microsoft.com/office/drawing/2014/main" id="{C72B3A08-0DAA-B640-E3AE-95AEB3509877}"/>
              </a:ext>
            </a:extLst>
          </p:cNvPr>
          <p:cNvSpPr>
            <a:spLocks noGrp="1"/>
          </p:cNvSpPr>
          <p:nvPr>
            <p:ph type="title"/>
          </p:nvPr>
        </p:nvSpPr>
        <p:spPr/>
        <p:txBody>
          <a:bodyPr/>
          <a:lstStyle/>
          <a:p>
            <a:r>
              <a:rPr lang="en-IL" dirty="0"/>
              <a:t>PCP Construction</a:t>
            </a:r>
          </a:p>
        </p:txBody>
      </p:sp>
      <p:sp>
        <p:nvSpPr>
          <p:cNvPr id="4" name="Slide Number Placeholder 3">
            <a:extLst>
              <a:ext uri="{FF2B5EF4-FFF2-40B4-BE49-F238E27FC236}">
                <a16:creationId xmlns:a16="http://schemas.microsoft.com/office/drawing/2014/main" id="{E8BDF1EB-84E0-45EF-19C9-AC36331829B3}"/>
              </a:ext>
            </a:extLst>
          </p:cNvPr>
          <p:cNvSpPr>
            <a:spLocks noGrp="1"/>
          </p:cNvSpPr>
          <p:nvPr>
            <p:ph type="sldNum" sz="quarter" idx="12"/>
          </p:nvPr>
        </p:nvSpPr>
        <p:spPr/>
        <p:txBody>
          <a:bodyPr/>
          <a:lstStyle/>
          <a:p>
            <a:fld id="{0C3A8BC7-B599-214C-BBAF-2BEB0125E7EF}" type="slidenum">
              <a:rPr lang="en-IL" smtClean="0"/>
              <a:t>12</a:t>
            </a:fld>
            <a:endParaRPr lang="en-IL" dirty="0"/>
          </a:p>
        </p:txBody>
      </p:sp>
      <p:sp>
        <p:nvSpPr>
          <p:cNvPr id="5" name="Rectangle: Rounded Corners 18">
            <a:extLst>
              <a:ext uri="{FF2B5EF4-FFF2-40B4-BE49-F238E27FC236}">
                <a16:creationId xmlns:a16="http://schemas.microsoft.com/office/drawing/2014/main" id="{273B0232-40E9-5006-FFBA-C2CC1178A522}"/>
              </a:ext>
            </a:extLst>
          </p:cNvPr>
          <p:cNvSpPr/>
          <p:nvPr/>
        </p:nvSpPr>
        <p:spPr>
          <a:xfrm flipH="1">
            <a:off x="5893183" y="744538"/>
            <a:ext cx="4241804" cy="930275"/>
          </a:xfrm>
          <a:prstGeom prst="roundRect">
            <a:avLst>
              <a:gd name="adj" fmla="val 4420"/>
            </a:avLst>
          </a:prstGeom>
          <a:solidFill>
            <a:srgbClr val="D7FED7"/>
          </a:solidFill>
          <a:ln w="28575">
            <a:solidFill>
              <a:srgbClr val="05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2400" dirty="0">
                <a:solidFill>
                  <a:schemeClr val="tx1"/>
                </a:solidFill>
              </a:rPr>
              <a:t>Focus: 1. minimizing input query</a:t>
            </a:r>
          </a:p>
          <a:p>
            <a:r>
              <a:rPr lang="en-US" sz="2400" dirty="0">
                <a:solidFill>
                  <a:schemeClr val="tx1"/>
                </a:solidFill>
              </a:rPr>
              <a:t>             2. sub-linear proof length</a:t>
            </a:r>
          </a:p>
        </p:txBody>
      </p:sp>
      <p:sp>
        <p:nvSpPr>
          <p:cNvPr id="6" name="TextBox 5">
            <a:extLst>
              <a:ext uri="{FF2B5EF4-FFF2-40B4-BE49-F238E27FC236}">
                <a16:creationId xmlns:a16="http://schemas.microsoft.com/office/drawing/2014/main" id="{837390F2-9EB1-F337-BAA8-A37ACC5082DD}"/>
              </a:ext>
            </a:extLst>
          </p:cNvPr>
          <p:cNvSpPr txBox="1"/>
          <p:nvPr/>
        </p:nvSpPr>
        <p:spPr>
          <a:xfrm>
            <a:off x="857246" y="1595735"/>
            <a:ext cx="4549604" cy="1200329"/>
          </a:xfrm>
          <a:prstGeom prst="rect">
            <a:avLst/>
          </a:prstGeom>
          <a:noFill/>
        </p:spPr>
        <p:txBody>
          <a:bodyPr wrap="square" rtlCol="0">
            <a:spAutoFit/>
          </a:bodyPr>
          <a:lstStyle/>
          <a:p>
            <a:r>
              <a:rPr lang="en-IL" sz="2400" dirty="0"/>
              <a:t>Good shifts</a:t>
            </a:r>
            <a:r>
              <a:rPr lang="en-US" sz="2400" dirty="0"/>
              <a:t>: </a:t>
            </a:r>
            <a:r>
              <a:rPr lang="en-US" sz="2400" dirty="0">
                <a:solidFill>
                  <a:schemeClr val="bg1">
                    <a:lumMod val="50000"/>
                  </a:schemeClr>
                </a:solidFill>
              </a:rPr>
              <a:t>(à la [</a:t>
            </a:r>
            <a:r>
              <a:rPr lang="en-US" sz="2400" dirty="0" err="1">
                <a:solidFill>
                  <a:schemeClr val="bg1">
                    <a:lumMod val="50000"/>
                  </a:schemeClr>
                </a:solidFill>
              </a:rPr>
              <a:t>Lautemann</a:t>
            </a:r>
            <a:r>
              <a:rPr lang="en-US" sz="2400" dirty="0">
                <a:solidFill>
                  <a:schemeClr val="bg1">
                    <a:lumMod val="50000"/>
                  </a:schemeClr>
                </a:solidFill>
              </a:rPr>
              <a:t> 83])</a:t>
            </a:r>
            <a:endParaRPr lang="en-IL" sz="2400" dirty="0">
              <a:solidFill>
                <a:schemeClr val="bg1">
                  <a:lumMod val="50000"/>
                </a:schemeClr>
              </a:solidFill>
            </a:endParaRPr>
          </a:p>
          <a:p>
            <a:endParaRPr lang="en-US" sz="2400" dirty="0"/>
          </a:p>
          <a:p>
            <a:r>
              <a:rPr lang="en-IL" sz="2400" dirty="0"/>
              <a:t>:</a:t>
            </a:r>
          </a:p>
        </p:txBody>
      </p:sp>
      <mc:AlternateContent xmlns:mc="http://schemas.openxmlformats.org/markup-compatibility/2006" xmlns:a14="http://schemas.microsoft.com/office/drawing/2010/main">
        <mc:Choice Requires="a14">
          <p:sp>
            <p:nvSpPr>
              <p:cNvPr id="7" name="Rectangle: Rounded Corners 18">
                <a:extLst>
                  <a:ext uri="{FF2B5EF4-FFF2-40B4-BE49-F238E27FC236}">
                    <a16:creationId xmlns:a16="http://schemas.microsoft.com/office/drawing/2014/main" id="{B801A446-C912-43B1-5A3E-1AC0466142F5}"/>
                  </a:ext>
                </a:extLst>
              </p:cNvPr>
              <p:cNvSpPr/>
              <p:nvPr/>
            </p:nvSpPr>
            <p:spPr>
              <a:xfrm flipH="1">
                <a:off x="939798" y="2057400"/>
                <a:ext cx="8788404" cy="863898"/>
              </a:xfrm>
              <a:prstGeom prst="roundRect">
                <a:avLst>
                  <a:gd name="adj" fmla="val 4420"/>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14:m>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𝑧</m:t>
                        </m:r>
                      </m:e>
                      <m:sub>
                        <m:r>
                          <a:rPr lang="en-US" sz="2000" b="0" i="1" smtClean="0">
                            <a:solidFill>
                              <a:schemeClr val="tx1"/>
                            </a:solidFill>
                            <a:latin typeface="Cambria Math" panose="02040503050406030204" pitchFamily="18" charset="0"/>
                          </a:rPr>
                          <m:t>1</m:t>
                        </m:r>
                      </m:sub>
                    </m:sSub>
                    <m:r>
                      <a:rPr lang="en-US" sz="2000" b="0" i="1" smtClean="0">
                        <a:solidFill>
                          <a:schemeClr val="tx1"/>
                        </a:solidFill>
                        <a:latin typeface="Cambria Math" panose="02040503050406030204" pitchFamily="18" charset="0"/>
                      </a:rPr>
                      <m:t>,….,</m:t>
                    </m:r>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𝑧</m:t>
                        </m:r>
                      </m:e>
                      <m:sub>
                        <m:r>
                          <a:rPr lang="en-US" sz="2000" b="0" i="1" smtClean="0">
                            <a:solidFill>
                              <a:schemeClr val="tx1"/>
                            </a:solidFill>
                            <a:latin typeface="Cambria Math" panose="02040503050406030204" pitchFamily="18" charset="0"/>
                          </a:rPr>
                          <m:t>𝑡</m:t>
                        </m:r>
                      </m:sub>
                    </m:sSub>
                    <m:r>
                      <a:rPr lang="en-US" sz="2000" b="0" i="1" smtClean="0">
                        <a:solidFill>
                          <a:schemeClr val="tx1"/>
                        </a:solidFill>
                        <a:latin typeface="Cambria Math" panose="02040503050406030204" pitchFamily="18" charset="0"/>
                      </a:rPr>
                      <m:t>∈</m:t>
                    </m:r>
                    <m:d>
                      <m:dPr>
                        <m:begChr m:val="["/>
                        <m:endChr m:val="]"/>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𝑛</m:t>
                        </m:r>
                      </m:e>
                    </m:d>
                  </m:oMath>
                </a14:m>
                <a:r>
                  <a:rPr lang="en-US" sz="2000" dirty="0">
                    <a:solidFill>
                      <a:schemeClr val="tx1"/>
                    </a:solidFill>
                  </a:rPr>
                  <a:t> are “good” for </a:t>
                </a:r>
                <a14:m>
                  <m:oMath xmlns:m="http://schemas.openxmlformats.org/officeDocument/2006/math">
                    <m:r>
                      <a:rPr lang="en-US" sz="2000" b="0" i="1" smtClean="0">
                        <a:solidFill>
                          <a:schemeClr val="tx1"/>
                        </a:solidFill>
                        <a:latin typeface="Cambria Math" panose="02040503050406030204" pitchFamily="18" charset="0"/>
                      </a:rPr>
                      <m:t>𝑣</m:t>
                    </m:r>
                  </m:oMath>
                </a14:m>
                <a:r>
                  <a:rPr lang="en-US" sz="2000" dirty="0">
                    <a:solidFill>
                      <a:schemeClr val="tx1"/>
                    </a:solidFill>
                  </a:rPr>
                  <a:t> if for every </a:t>
                </a:r>
                <a14:m>
                  <m:oMath xmlns:m="http://schemas.openxmlformats.org/officeDocument/2006/math">
                    <m:r>
                      <a:rPr lang="en-US" sz="2000" b="0" i="1" smtClean="0">
                        <a:solidFill>
                          <a:schemeClr val="tx1"/>
                        </a:solidFill>
                        <a:latin typeface="Cambria Math" panose="02040503050406030204" pitchFamily="18" charset="0"/>
                      </a:rPr>
                      <m:t>𝜌</m:t>
                    </m:r>
                    <m:r>
                      <a:rPr lang="en-US" sz="2000" b="0" i="1" smtClean="0">
                        <a:solidFill>
                          <a:schemeClr val="tx1"/>
                        </a:solidFill>
                        <a:latin typeface="Cambria Math" panose="02040503050406030204" pitchFamily="18" charset="0"/>
                      </a:rPr>
                      <m:t>∈</m:t>
                    </m:r>
                    <m:d>
                      <m:dPr>
                        <m:begChr m:val="["/>
                        <m:endChr m:val="]"/>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𝑛</m:t>
                        </m:r>
                      </m:e>
                    </m:d>
                    <m:r>
                      <a:rPr lang="en-US" sz="2000" b="0" i="0" smtClean="0">
                        <a:solidFill>
                          <a:schemeClr val="tx1"/>
                        </a:solidFill>
                        <a:latin typeface="Cambria Math" panose="02040503050406030204" pitchFamily="18" charset="0"/>
                      </a:rPr>
                      <m:t>:</m:t>
                    </m:r>
                  </m:oMath>
                </a14:m>
                <a:endParaRPr lang="en-US" sz="2000" b="0" dirty="0">
                  <a:solidFill>
                    <a:schemeClr val="tx1"/>
                  </a:solidFill>
                </a:endParaRPr>
              </a:p>
              <a:p>
                <a:pP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𝑣</m:t>
                          </m:r>
                        </m:e>
                        <m:sub>
                          <m:r>
                            <a:rPr lang="en-US" sz="2000" b="0" i="1" smtClean="0">
                              <a:solidFill>
                                <a:schemeClr val="tx1"/>
                              </a:solidFill>
                              <a:latin typeface="Cambria Math" panose="02040503050406030204" pitchFamily="18" charset="0"/>
                            </a:rPr>
                            <m:t>𝜌</m:t>
                          </m:r>
                        </m:sub>
                      </m:sSub>
                      <m:r>
                        <a:rPr lang="en-US" sz="2000" b="0" i="1" smtClean="0">
                          <a:solidFill>
                            <a:schemeClr val="tx1"/>
                          </a:solidFill>
                          <a:latin typeface="Cambria Math" panose="02040503050406030204" pitchFamily="18" charset="0"/>
                        </a:rPr>
                        <m:t>≔</m:t>
                      </m:r>
                      <m:d>
                        <m:dPr>
                          <m:ctrlPr>
                            <a:rPr lang="en-US" sz="2000" b="0" i="1" smtClean="0">
                              <a:solidFill>
                                <a:schemeClr val="tx1"/>
                              </a:solidFill>
                              <a:latin typeface="Cambria Math" panose="02040503050406030204" pitchFamily="18" charset="0"/>
                            </a:rPr>
                          </m:ctrlPr>
                        </m:dPr>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𝑣</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𝜌</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𝑧</m:t>
                              </m:r>
                            </m:e>
                            <m:sub>
                              <m:r>
                                <a:rPr lang="en-US" sz="2000" i="1">
                                  <a:solidFill>
                                    <a:schemeClr val="tx1"/>
                                  </a:solidFill>
                                  <a:latin typeface="Cambria Math" panose="02040503050406030204" pitchFamily="18" charset="0"/>
                                </a:rPr>
                                <m:t>1</m:t>
                              </m:r>
                            </m:sub>
                          </m:sSub>
                          <m:r>
                            <a:rPr lang="en-US" sz="2000" i="1">
                              <a:solidFill>
                                <a:schemeClr val="tx1"/>
                              </a:solidFill>
                              <a:latin typeface="Cambria Math" panose="02040503050406030204" pitchFamily="18" charset="0"/>
                            </a:rPr>
                            <m:t>] ,….,</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𝑣</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𝜌</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𝑧</m:t>
                              </m:r>
                            </m:e>
                            <m:sub>
                              <m:r>
                                <a:rPr lang="en-US" sz="2000" i="1">
                                  <a:solidFill>
                                    <a:schemeClr val="tx1"/>
                                  </a:solidFill>
                                  <a:latin typeface="Cambria Math" panose="02040503050406030204" pitchFamily="18" charset="0"/>
                                </a:rPr>
                                <m:t>𝑡</m:t>
                              </m:r>
                            </m:sub>
                          </m:sSub>
                          <m:r>
                            <a:rPr lang="en-US" sz="2000" i="1">
                              <a:solidFill>
                                <a:schemeClr val="tx1"/>
                              </a:solidFill>
                              <a:latin typeface="Cambria Math" panose="02040503050406030204" pitchFamily="18" charset="0"/>
                            </a:rPr>
                            <m:t>]</m:t>
                          </m:r>
                        </m:e>
                      </m:d>
                      <m:r>
                        <a:rPr lang="en-US" sz="2000" b="0" i="1" smtClean="0">
                          <a:solidFill>
                            <a:schemeClr val="tx1"/>
                          </a:solidFill>
                          <a:latin typeface="Cambria Math" panose="02040503050406030204" pitchFamily="18" charset="0"/>
                        </a:rPr>
                        <m:t>∈</m:t>
                      </m:r>
                      <m:r>
                        <a:rPr lang="en-US" sz="2000" b="0" i="1" smtClean="0">
                          <a:solidFill>
                            <a:srgbClr val="C00000"/>
                          </a:solidFill>
                          <a:latin typeface="Cambria Math" panose="02040503050406030204" pitchFamily="18" charset="0"/>
                        </a:rPr>
                        <m:t>𝐻𝑎</m:t>
                      </m:r>
                      <m:sSub>
                        <m:sSubPr>
                          <m:ctrlPr>
                            <a:rPr lang="en-US" sz="2000" b="0" i="1" smtClean="0">
                              <a:solidFill>
                                <a:srgbClr val="C00000"/>
                              </a:solidFill>
                              <a:latin typeface="Cambria Math" panose="02040503050406030204" pitchFamily="18" charset="0"/>
                            </a:rPr>
                          </m:ctrlPr>
                        </m:sSubPr>
                        <m:e>
                          <m:r>
                            <a:rPr lang="en-US" sz="2000" b="0" i="1" smtClean="0">
                              <a:solidFill>
                                <a:srgbClr val="C00000"/>
                              </a:solidFill>
                              <a:latin typeface="Cambria Math" panose="02040503050406030204" pitchFamily="18" charset="0"/>
                            </a:rPr>
                            <m:t>𝑚</m:t>
                          </m:r>
                        </m:e>
                        <m:sub>
                          <m:r>
                            <a:rPr lang="en-US" sz="2000" b="0" i="1" smtClean="0">
                              <a:solidFill>
                                <a:srgbClr val="C00000"/>
                              </a:solidFill>
                              <a:latin typeface="Cambria Math" panose="02040503050406030204" pitchFamily="18" charset="0"/>
                            </a:rPr>
                            <m:t>0.95</m:t>
                          </m:r>
                          <m:r>
                            <a:rPr lang="en-US" sz="2000" b="0" i="1" smtClean="0">
                              <a:solidFill>
                                <a:srgbClr val="C00000"/>
                              </a:solidFill>
                              <a:latin typeface="Cambria Math" panose="02040503050406030204" pitchFamily="18" charset="0"/>
                            </a:rPr>
                            <m:t>𝛼</m:t>
                          </m:r>
                        </m:sub>
                      </m:sSub>
                    </m:oMath>
                  </m:oMathPara>
                </a14:m>
                <a:endParaRPr lang="en-US" sz="2000" dirty="0">
                  <a:solidFill>
                    <a:schemeClr val="tx1"/>
                  </a:solidFill>
                </a:endParaRPr>
              </a:p>
            </p:txBody>
          </p:sp>
        </mc:Choice>
        <mc:Fallback xmlns="">
          <p:sp>
            <p:nvSpPr>
              <p:cNvPr id="7" name="Rectangle: Rounded Corners 18">
                <a:extLst>
                  <a:ext uri="{FF2B5EF4-FFF2-40B4-BE49-F238E27FC236}">
                    <a16:creationId xmlns:a16="http://schemas.microsoft.com/office/drawing/2014/main" id="{B801A446-C912-43B1-5A3E-1AC0466142F5}"/>
                  </a:ext>
                </a:extLst>
              </p:cNvPr>
              <p:cNvSpPr>
                <a:spLocks noRot="1" noChangeAspect="1" noMove="1" noResize="1" noEditPoints="1" noAdjustHandles="1" noChangeArrowheads="1" noChangeShapeType="1" noTextEdit="1"/>
              </p:cNvSpPr>
              <p:nvPr/>
            </p:nvSpPr>
            <p:spPr>
              <a:xfrm flipH="1">
                <a:off x="939798" y="2057400"/>
                <a:ext cx="8788404" cy="863898"/>
              </a:xfrm>
              <a:prstGeom prst="roundRect">
                <a:avLst>
                  <a:gd name="adj" fmla="val 4420"/>
                </a:avLst>
              </a:prstGeom>
              <a:blipFill>
                <a:blip r:embed="rId3"/>
                <a:stretch>
                  <a:fillRect/>
                </a:stretch>
              </a:blipFill>
              <a:ln w="28575">
                <a:solidFill>
                  <a:schemeClr val="tx1"/>
                </a:solidFill>
              </a:ln>
            </p:spPr>
            <p:txBody>
              <a:bodyPr/>
              <a:lstStyle/>
              <a:p>
                <a:r>
                  <a:rPr lang="en-IL">
                    <a:noFill/>
                  </a:rPr>
                  <a:t> </a:t>
                </a:r>
              </a:p>
            </p:txBody>
          </p:sp>
        </mc:Fallback>
      </mc:AlternateContent>
      <p:graphicFrame>
        <p:nvGraphicFramePr>
          <p:cNvPr id="9" name="Table 8">
            <a:extLst>
              <a:ext uri="{FF2B5EF4-FFF2-40B4-BE49-F238E27FC236}">
                <a16:creationId xmlns:a16="http://schemas.microsoft.com/office/drawing/2014/main" id="{2454726C-091C-B63B-E837-49B505DFE828}"/>
              </a:ext>
            </a:extLst>
          </p:cNvPr>
          <p:cNvGraphicFramePr>
            <a:graphicFrameLocks noGrp="1"/>
          </p:cNvGraphicFramePr>
          <p:nvPr>
            <p:extLst>
              <p:ext uri="{D42A27DB-BD31-4B8C-83A1-F6EECF244321}">
                <p14:modId xmlns:p14="http://schemas.microsoft.com/office/powerpoint/2010/main" val="2028919729"/>
              </p:ext>
            </p:extLst>
          </p:nvPr>
        </p:nvGraphicFramePr>
        <p:xfrm>
          <a:off x="3244609" y="4472514"/>
          <a:ext cx="4686781" cy="370840"/>
        </p:xfrm>
        <a:graphic>
          <a:graphicData uri="http://schemas.openxmlformats.org/drawingml/2006/table">
            <a:tbl>
              <a:tblPr firstRow="1" bandRow="1">
                <a:tableStyleId>{F5AB1C69-6EDB-4FF4-983F-18BD219EF322}</a:tableStyleId>
              </a:tblPr>
              <a:tblGrid>
                <a:gridCol w="312452">
                  <a:extLst>
                    <a:ext uri="{9D8B030D-6E8A-4147-A177-3AD203B41FA5}">
                      <a16:colId xmlns:a16="http://schemas.microsoft.com/office/drawing/2014/main" val="1169754839"/>
                    </a:ext>
                  </a:extLst>
                </a:gridCol>
                <a:gridCol w="312452">
                  <a:extLst>
                    <a:ext uri="{9D8B030D-6E8A-4147-A177-3AD203B41FA5}">
                      <a16:colId xmlns:a16="http://schemas.microsoft.com/office/drawing/2014/main" val="2835268092"/>
                    </a:ext>
                  </a:extLst>
                </a:gridCol>
                <a:gridCol w="312452">
                  <a:extLst>
                    <a:ext uri="{9D8B030D-6E8A-4147-A177-3AD203B41FA5}">
                      <a16:colId xmlns:a16="http://schemas.microsoft.com/office/drawing/2014/main" val="1129904603"/>
                    </a:ext>
                  </a:extLst>
                </a:gridCol>
                <a:gridCol w="312452">
                  <a:extLst>
                    <a:ext uri="{9D8B030D-6E8A-4147-A177-3AD203B41FA5}">
                      <a16:colId xmlns:a16="http://schemas.microsoft.com/office/drawing/2014/main" val="4283849125"/>
                    </a:ext>
                  </a:extLst>
                </a:gridCol>
                <a:gridCol w="312452">
                  <a:extLst>
                    <a:ext uri="{9D8B030D-6E8A-4147-A177-3AD203B41FA5}">
                      <a16:colId xmlns:a16="http://schemas.microsoft.com/office/drawing/2014/main" val="3299545068"/>
                    </a:ext>
                  </a:extLst>
                </a:gridCol>
                <a:gridCol w="312452">
                  <a:extLst>
                    <a:ext uri="{9D8B030D-6E8A-4147-A177-3AD203B41FA5}">
                      <a16:colId xmlns:a16="http://schemas.microsoft.com/office/drawing/2014/main" val="4243383691"/>
                    </a:ext>
                  </a:extLst>
                </a:gridCol>
                <a:gridCol w="312452">
                  <a:extLst>
                    <a:ext uri="{9D8B030D-6E8A-4147-A177-3AD203B41FA5}">
                      <a16:colId xmlns:a16="http://schemas.microsoft.com/office/drawing/2014/main" val="2260473605"/>
                    </a:ext>
                  </a:extLst>
                </a:gridCol>
                <a:gridCol w="312452">
                  <a:extLst>
                    <a:ext uri="{9D8B030D-6E8A-4147-A177-3AD203B41FA5}">
                      <a16:colId xmlns:a16="http://schemas.microsoft.com/office/drawing/2014/main" val="947567567"/>
                    </a:ext>
                  </a:extLst>
                </a:gridCol>
                <a:gridCol w="312452">
                  <a:extLst>
                    <a:ext uri="{9D8B030D-6E8A-4147-A177-3AD203B41FA5}">
                      <a16:colId xmlns:a16="http://schemas.microsoft.com/office/drawing/2014/main" val="3159203738"/>
                    </a:ext>
                  </a:extLst>
                </a:gridCol>
                <a:gridCol w="312452">
                  <a:extLst>
                    <a:ext uri="{9D8B030D-6E8A-4147-A177-3AD203B41FA5}">
                      <a16:colId xmlns:a16="http://schemas.microsoft.com/office/drawing/2014/main" val="2946226346"/>
                    </a:ext>
                  </a:extLst>
                </a:gridCol>
                <a:gridCol w="312452">
                  <a:extLst>
                    <a:ext uri="{9D8B030D-6E8A-4147-A177-3AD203B41FA5}">
                      <a16:colId xmlns:a16="http://schemas.microsoft.com/office/drawing/2014/main" val="1196110987"/>
                    </a:ext>
                  </a:extLst>
                </a:gridCol>
                <a:gridCol w="401465">
                  <a:extLst>
                    <a:ext uri="{9D8B030D-6E8A-4147-A177-3AD203B41FA5}">
                      <a16:colId xmlns:a16="http://schemas.microsoft.com/office/drawing/2014/main" val="1508037962"/>
                    </a:ext>
                  </a:extLst>
                </a:gridCol>
                <a:gridCol w="312452">
                  <a:extLst>
                    <a:ext uri="{9D8B030D-6E8A-4147-A177-3AD203B41FA5}">
                      <a16:colId xmlns:a16="http://schemas.microsoft.com/office/drawing/2014/main" val="2665689074"/>
                    </a:ext>
                  </a:extLst>
                </a:gridCol>
                <a:gridCol w="312452">
                  <a:extLst>
                    <a:ext uri="{9D8B030D-6E8A-4147-A177-3AD203B41FA5}">
                      <a16:colId xmlns:a16="http://schemas.microsoft.com/office/drawing/2014/main" val="2322862665"/>
                    </a:ext>
                  </a:extLst>
                </a:gridCol>
                <a:gridCol w="223440">
                  <a:extLst>
                    <a:ext uri="{9D8B030D-6E8A-4147-A177-3AD203B41FA5}">
                      <a16:colId xmlns:a16="http://schemas.microsoft.com/office/drawing/2014/main" val="2698207282"/>
                    </a:ext>
                  </a:extLst>
                </a:gridCol>
              </a:tblGrid>
              <a:tr h="370840">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0</a:t>
                      </a:r>
                    </a:p>
                  </a:txBody>
                  <a:tcPr>
                    <a:solidFill>
                      <a:schemeClr val="bg1">
                        <a:lumMod val="85000"/>
                      </a:schemeClr>
                    </a:solidFill>
                  </a:tcPr>
                </a:tc>
                <a:tc>
                  <a:txBody>
                    <a:bodyPr/>
                    <a:lstStyle/>
                    <a:p>
                      <a:r>
                        <a:rPr lang="en-IL" dirty="0"/>
                        <a:t>0</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0</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pPr marL="0" algn="l" defTabSz="914400" rtl="0" eaLnBrk="1" latinLnBrk="0" hangingPunct="1"/>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pPr marL="0" algn="l" defTabSz="914400" rtl="0" eaLnBrk="1" latinLnBrk="0" hangingPunct="1"/>
                      <a:r>
                        <a:rPr lang="en-IL" dirty="0"/>
                        <a:t>1</a:t>
                      </a:r>
                    </a:p>
                  </a:txBody>
                  <a:tcPr>
                    <a:solidFill>
                      <a:schemeClr val="bg1">
                        <a:lumMod val="85000"/>
                      </a:schemeClr>
                    </a:solidFill>
                  </a:tcPr>
                </a:tc>
                <a:extLst>
                  <a:ext uri="{0D108BD9-81ED-4DB2-BD59-A6C34878D82A}">
                    <a16:rowId xmlns:a16="http://schemas.microsoft.com/office/drawing/2014/main" val="1565684146"/>
                  </a:ext>
                </a:extLst>
              </a:tr>
            </a:tbl>
          </a:graphicData>
        </a:graphic>
      </p:graphicFrame>
      <p:graphicFrame>
        <p:nvGraphicFramePr>
          <p:cNvPr id="10" name="Table 9">
            <a:extLst>
              <a:ext uri="{FF2B5EF4-FFF2-40B4-BE49-F238E27FC236}">
                <a16:creationId xmlns:a16="http://schemas.microsoft.com/office/drawing/2014/main" id="{38302036-53EC-1CB9-8041-96543EE25555}"/>
              </a:ext>
            </a:extLst>
          </p:cNvPr>
          <p:cNvGraphicFramePr>
            <a:graphicFrameLocks noGrp="1"/>
          </p:cNvGraphicFramePr>
          <p:nvPr>
            <p:extLst>
              <p:ext uri="{D42A27DB-BD31-4B8C-83A1-F6EECF244321}">
                <p14:modId xmlns:p14="http://schemas.microsoft.com/office/powerpoint/2010/main" val="2215216714"/>
              </p:ext>
            </p:extLst>
          </p:nvPr>
        </p:nvGraphicFramePr>
        <p:xfrm>
          <a:off x="2435018" y="5478723"/>
          <a:ext cx="1249808" cy="370840"/>
        </p:xfrm>
        <a:graphic>
          <a:graphicData uri="http://schemas.openxmlformats.org/drawingml/2006/table">
            <a:tbl>
              <a:tblPr firstRow="1" bandRow="1">
                <a:tableStyleId>{F5AB1C69-6EDB-4FF4-983F-18BD219EF322}</a:tableStyleId>
              </a:tblPr>
              <a:tblGrid>
                <a:gridCol w="312452">
                  <a:extLst>
                    <a:ext uri="{9D8B030D-6E8A-4147-A177-3AD203B41FA5}">
                      <a16:colId xmlns:a16="http://schemas.microsoft.com/office/drawing/2014/main" val="1169754839"/>
                    </a:ext>
                  </a:extLst>
                </a:gridCol>
                <a:gridCol w="312452">
                  <a:extLst>
                    <a:ext uri="{9D8B030D-6E8A-4147-A177-3AD203B41FA5}">
                      <a16:colId xmlns:a16="http://schemas.microsoft.com/office/drawing/2014/main" val="2835268092"/>
                    </a:ext>
                  </a:extLst>
                </a:gridCol>
                <a:gridCol w="312452">
                  <a:extLst>
                    <a:ext uri="{9D8B030D-6E8A-4147-A177-3AD203B41FA5}">
                      <a16:colId xmlns:a16="http://schemas.microsoft.com/office/drawing/2014/main" val="1129904603"/>
                    </a:ext>
                  </a:extLst>
                </a:gridCol>
                <a:gridCol w="312452">
                  <a:extLst>
                    <a:ext uri="{9D8B030D-6E8A-4147-A177-3AD203B41FA5}">
                      <a16:colId xmlns:a16="http://schemas.microsoft.com/office/drawing/2014/main" val="4283849125"/>
                    </a:ext>
                  </a:extLst>
                </a:gridCol>
              </a:tblGrid>
              <a:tr h="370840">
                <a:tc>
                  <a:txBody>
                    <a:bodyPr/>
                    <a:lstStyle/>
                    <a:p>
                      <a:r>
                        <a:rPr lang="en-IL" dirty="0"/>
                        <a:t>1</a:t>
                      </a:r>
                    </a:p>
                  </a:txBody>
                  <a:tcPr>
                    <a:solidFill>
                      <a:schemeClr val="bg1">
                        <a:lumMod val="85000"/>
                      </a:schemeClr>
                    </a:solidFill>
                  </a:tcPr>
                </a:tc>
                <a:tc>
                  <a:txBody>
                    <a:bodyPr/>
                    <a:lstStyle/>
                    <a:p>
                      <a:r>
                        <a:rPr lang="en-IL" dirty="0"/>
                        <a:t>0</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extLst>
                  <a:ext uri="{0D108BD9-81ED-4DB2-BD59-A6C34878D82A}">
                    <a16:rowId xmlns:a16="http://schemas.microsoft.com/office/drawing/2014/main" val="1565684146"/>
                  </a:ext>
                </a:extLst>
              </a:tr>
            </a:tbl>
          </a:graphicData>
        </a:graphic>
      </p:graphicFrame>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52B5521-8F11-060D-B8D4-5E3642EA495D}"/>
                  </a:ext>
                </a:extLst>
              </p:cNvPr>
              <p:cNvSpPr txBox="1"/>
              <p:nvPr/>
            </p:nvSpPr>
            <p:spPr>
              <a:xfrm>
                <a:off x="866860" y="4699279"/>
                <a:ext cx="134619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𝑧</m:t>
                          </m:r>
                        </m:e>
                        <m:sub>
                          <m:r>
                            <a:rPr lang="en-US" sz="2400" b="0" i="1" smtClean="0">
                              <a:solidFill>
                                <a:schemeClr val="tx1"/>
                              </a:solidFill>
                              <a:latin typeface="Cambria Math" panose="02040503050406030204" pitchFamily="18" charset="0"/>
                            </a:rPr>
                            <m:t>1</m:t>
                          </m:r>
                        </m:sub>
                      </m:sSub>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𝑧</m:t>
                          </m:r>
                        </m:e>
                        <m:sub>
                          <m:r>
                            <a:rPr lang="en-US" sz="2400" b="0" i="1" smtClean="0">
                              <a:solidFill>
                                <a:schemeClr val="tx1"/>
                              </a:solidFill>
                              <a:latin typeface="Cambria Math" panose="02040503050406030204" pitchFamily="18" charset="0"/>
                            </a:rPr>
                            <m:t>𝑡</m:t>
                          </m:r>
                        </m:sub>
                      </m:sSub>
                    </m:oMath>
                  </m:oMathPara>
                </a14:m>
                <a:endParaRPr lang="en-IL" sz="2400" dirty="0"/>
              </a:p>
            </p:txBody>
          </p:sp>
        </mc:Choice>
        <mc:Fallback xmlns="">
          <p:sp>
            <p:nvSpPr>
              <p:cNvPr id="12" name="TextBox 11">
                <a:extLst>
                  <a:ext uri="{FF2B5EF4-FFF2-40B4-BE49-F238E27FC236}">
                    <a16:creationId xmlns:a16="http://schemas.microsoft.com/office/drawing/2014/main" id="{452B5521-8F11-060D-B8D4-5E3642EA495D}"/>
                  </a:ext>
                </a:extLst>
              </p:cNvPr>
              <p:cNvSpPr txBox="1">
                <a:spLocks noRot="1" noChangeAspect="1" noMove="1" noResize="1" noEditPoints="1" noAdjustHandles="1" noChangeArrowheads="1" noChangeShapeType="1" noTextEdit="1"/>
              </p:cNvSpPr>
              <p:nvPr/>
            </p:nvSpPr>
            <p:spPr>
              <a:xfrm>
                <a:off x="866860" y="4699279"/>
                <a:ext cx="1346198" cy="461665"/>
              </a:xfrm>
              <a:prstGeom prst="rect">
                <a:avLst/>
              </a:prstGeom>
              <a:blipFill>
                <a:blip r:embed="rId4"/>
                <a:stretch>
                  <a:fillRect b="-2703"/>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CF07784-F4DA-FFC1-DB25-C4223DDF3756}"/>
                  </a:ext>
                </a:extLst>
              </p:cNvPr>
              <p:cNvSpPr txBox="1"/>
              <p:nvPr/>
            </p:nvSpPr>
            <p:spPr>
              <a:xfrm>
                <a:off x="2028618" y="5446229"/>
                <a:ext cx="5842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𝑣</m:t>
                          </m:r>
                        </m:e>
                        <m:sub>
                          <m:r>
                            <a:rPr lang="en-US" sz="1800" b="0" i="1" smtClean="0">
                              <a:solidFill>
                                <a:schemeClr val="tx1"/>
                              </a:solidFill>
                              <a:latin typeface="Cambria Math" panose="02040503050406030204" pitchFamily="18" charset="0"/>
                            </a:rPr>
                            <m:t>1</m:t>
                          </m:r>
                        </m:sub>
                      </m:sSub>
                    </m:oMath>
                  </m:oMathPara>
                </a14:m>
                <a:endParaRPr lang="en-IL" dirty="0"/>
              </a:p>
            </p:txBody>
          </p:sp>
        </mc:Choice>
        <mc:Fallback xmlns="">
          <p:sp>
            <p:nvSpPr>
              <p:cNvPr id="16" name="TextBox 15">
                <a:extLst>
                  <a:ext uri="{FF2B5EF4-FFF2-40B4-BE49-F238E27FC236}">
                    <a16:creationId xmlns:a16="http://schemas.microsoft.com/office/drawing/2014/main" id="{9CF07784-F4DA-FFC1-DB25-C4223DDF3756}"/>
                  </a:ext>
                </a:extLst>
              </p:cNvPr>
              <p:cNvSpPr txBox="1">
                <a:spLocks noRot="1" noChangeAspect="1" noMove="1" noResize="1" noEditPoints="1" noAdjustHandles="1" noChangeArrowheads="1" noChangeShapeType="1" noTextEdit="1"/>
              </p:cNvSpPr>
              <p:nvPr/>
            </p:nvSpPr>
            <p:spPr>
              <a:xfrm>
                <a:off x="2028618" y="5446229"/>
                <a:ext cx="584200" cy="369332"/>
              </a:xfrm>
              <a:prstGeom prst="rect">
                <a:avLst/>
              </a:prstGeom>
              <a:blipFill>
                <a:blip r:embed="rId5"/>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E63AD73-1670-5731-736D-3CBF2A1D47C4}"/>
                  </a:ext>
                </a:extLst>
              </p:cNvPr>
              <p:cNvSpPr txBox="1"/>
              <p:nvPr/>
            </p:nvSpPr>
            <p:spPr>
              <a:xfrm>
                <a:off x="4490420" y="5975350"/>
                <a:ext cx="224036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𝑡</m:t>
                      </m:r>
                    </m:oMath>
                  </m:oMathPara>
                </a14:m>
                <a:endParaRPr lang="en-IL" sz="1600" dirty="0"/>
              </a:p>
            </p:txBody>
          </p:sp>
        </mc:Choice>
        <mc:Fallback xmlns="">
          <p:sp>
            <p:nvSpPr>
              <p:cNvPr id="28" name="TextBox 27">
                <a:extLst>
                  <a:ext uri="{FF2B5EF4-FFF2-40B4-BE49-F238E27FC236}">
                    <a16:creationId xmlns:a16="http://schemas.microsoft.com/office/drawing/2014/main" id="{CE63AD73-1670-5731-736D-3CBF2A1D47C4}"/>
                  </a:ext>
                </a:extLst>
              </p:cNvPr>
              <p:cNvSpPr txBox="1">
                <a:spLocks noRot="1" noChangeAspect="1" noMove="1" noResize="1" noEditPoints="1" noAdjustHandles="1" noChangeArrowheads="1" noChangeShapeType="1" noTextEdit="1"/>
              </p:cNvSpPr>
              <p:nvPr/>
            </p:nvSpPr>
            <p:spPr>
              <a:xfrm>
                <a:off x="4490420" y="5975350"/>
                <a:ext cx="2240360" cy="338554"/>
              </a:xfrm>
              <a:prstGeom prst="rect">
                <a:avLst/>
              </a:prstGeom>
              <a:blipFill>
                <a:blip r:embed="rId6"/>
                <a:stretch>
                  <a:fillRect/>
                </a:stretch>
              </a:blipFill>
            </p:spPr>
            <p:txBody>
              <a:bodyPr/>
              <a:lstStyle/>
              <a:p>
                <a:r>
                  <a:rPr lang="en-IL">
                    <a:noFill/>
                  </a:rPr>
                  <a:t> </a:t>
                </a:r>
              </a:p>
            </p:txBody>
          </p:sp>
        </mc:Fallback>
      </mc:AlternateContent>
      <p:sp>
        <p:nvSpPr>
          <p:cNvPr id="29" name="Left Brace 28">
            <a:extLst>
              <a:ext uri="{FF2B5EF4-FFF2-40B4-BE49-F238E27FC236}">
                <a16:creationId xmlns:a16="http://schemas.microsoft.com/office/drawing/2014/main" id="{243D2F72-5154-8FCE-2CF4-A9400258B73F}"/>
              </a:ext>
            </a:extLst>
          </p:cNvPr>
          <p:cNvSpPr/>
          <p:nvPr/>
        </p:nvSpPr>
        <p:spPr>
          <a:xfrm rot="16200000">
            <a:off x="5525946" y="5343375"/>
            <a:ext cx="177856" cy="1241266"/>
          </a:xfrm>
          <a:prstGeom prst="leftBrace">
            <a:avLst>
              <a:gd name="adj1" fmla="val 69977"/>
              <a:gd name="adj2" fmla="val 50000"/>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IL">
              <a:solidFill>
                <a:sysClr val="windowText" lastClr="000000"/>
              </a:solidFill>
            </a:endParaRPr>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1E428842-D49D-C72F-8AFE-0F527C5C666E}"/>
                  </a:ext>
                </a:extLst>
              </p:cNvPr>
              <p:cNvSpPr txBox="1"/>
              <p:nvPr/>
            </p:nvSpPr>
            <p:spPr>
              <a:xfrm>
                <a:off x="4584366" y="5449808"/>
                <a:ext cx="584200" cy="3942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𝑣</m:t>
                          </m:r>
                        </m:e>
                        <m:sub>
                          <m:r>
                            <a:rPr lang="en-US" sz="1800" b="0" i="1" smtClean="0">
                              <a:solidFill>
                                <a:schemeClr val="tx1"/>
                              </a:solidFill>
                              <a:latin typeface="Cambria Math" panose="02040503050406030204" pitchFamily="18" charset="0"/>
                            </a:rPr>
                            <m:t>𝜌</m:t>
                          </m:r>
                        </m:sub>
                      </m:sSub>
                    </m:oMath>
                  </m:oMathPara>
                </a14:m>
                <a:endParaRPr lang="en-IL" dirty="0"/>
              </a:p>
            </p:txBody>
          </p:sp>
        </mc:Choice>
        <mc:Fallback xmlns="">
          <p:sp>
            <p:nvSpPr>
              <p:cNvPr id="55" name="TextBox 54">
                <a:extLst>
                  <a:ext uri="{FF2B5EF4-FFF2-40B4-BE49-F238E27FC236}">
                    <a16:creationId xmlns:a16="http://schemas.microsoft.com/office/drawing/2014/main" id="{1E428842-D49D-C72F-8AFE-0F527C5C666E}"/>
                  </a:ext>
                </a:extLst>
              </p:cNvPr>
              <p:cNvSpPr txBox="1">
                <a:spLocks noRot="1" noChangeAspect="1" noMove="1" noResize="1" noEditPoints="1" noAdjustHandles="1" noChangeArrowheads="1" noChangeShapeType="1" noTextEdit="1"/>
              </p:cNvSpPr>
              <p:nvPr/>
            </p:nvSpPr>
            <p:spPr>
              <a:xfrm>
                <a:off x="4584366" y="5449808"/>
                <a:ext cx="584200" cy="394210"/>
              </a:xfrm>
              <a:prstGeom prst="rect">
                <a:avLst/>
              </a:prstGeom>
              <a:blipFill>
                <a:blip r:embed="rId7"/>
                <a:stretch>
                  <a:fillRect b="-3125"/>
                </a:stretch>
              </a:blipFill>
            </p:spPr>
            <p:txBody>
              <a:bodyPr/>
              <a:lstStyle/>
              <a:p>
                <a:r>
                  <a:rPr lang="en-IL">
                    <a:noFill/>
                  </a:rPr>
                  <a:t> </a:t>
                </a:r>
              </a:p>
            </p:txBody>
          </p:sp>
        </mc:Fallback>
      </mc:AlternateContent>
      <p:cxnSp>
        <p:nvCxnSpPr>
          <p:cNvPr id="56" name="Straight Arrow Connector 55">
            <a:extLst>
              <a:ext uri="{FF2B5EF4-FFF2-40B4-BE49-F238E27FC236}">
                <a16:creationId xmlns:a16="http://schemas.microsoft.com/office/drawing/2014/main" id="{A718D2C6-1E8F-A3AB-D7D4-3BAEBDD9D782}"/>
              </a:ext>
            </a:extLst>
          </p:cNvPr>
          <p:cNvCxnSpPr>
            <a:cxnSpLocks/>
          </p:cNvCxnSpPr>
          <p:nvPr/>
        </p:nvCxnSpPr>
        <p:spPr>
          <a:xfrm flipV="1">
            <a:off x="5790866" y="4854278"/>
            <a:ext cx="449708" cy="6353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4738A881-355C-8778-0134-4789CA491177}"/>
              </a:ext>
            </a:extLst>
          </p:cNvPr>
          <p:cNvSpPr txBox="1"/>
          <p:nvPr/>
        </p:nvSpPr>
        <p:spPr>
          <a:xfrm>
            <a:off x="3865595" y="5511009"/>
            <a:ext cx="525358" cy="338554"/>
          </a:xfrm>
          <a:prstGeom prst="rect">
            <a:avLst/>
          </a:prstGeom>
          <a:noFill/>
        </p:spPr>
        <p:txBody>
          <a:bodyPr wrap="square" rtlCol="0">
            <a:spAutoFit/>
          </a:bodyPr>
          <a:lstStyle/>
          <a:p>
            <a:r>
              <a:rPr lang="en-IL" sz="1600" dirty="0"/>
              <a:t>. . .</a:t>
            </a:r>
          </a:p>
        </p:txBody>
      </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9B2FB82D-254A-5B0D-FF91-5E61FEA5D2FF}"/>
                  </a:ext>
                </a:extLst>
              </p:cNvPr>
              <p:cNvSpPr txBox="1"/>
              <p:nvPr/>
            </p:nvSpPr>
            <p:spPr>
              <a:xfrm>
                <a:off x="2808083" y="4469594"/>
                <a:ext cx="5842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𝑣</m:t>
                      </m:r>
                    </m:oMath>
                  </m:oMathPara>
                </a14:m>
                <a:endParaRPr lang="en-IL" dirty="0"/>
              </a:p>
            </p:txBody>
          </p:sp>
        </mc:Choice>
        <mc:Fallback xmlns="">
          <p:sp>
            <p:nvSpPr>
              <p:cNvPr id="64" name="TextBox 63">
                <a:extLst>
                  <a:ext uri="{FF2B5EF4-FFF2-40B4-BE49-F238E27FC236}">
                    <a16:creationId xmlns:a16="http://schemas.microsoft.com/office/drawing/2014/main" id="{9B2FB82D-254A-5B0D-FF91-5E61FEA5D2FF}"/>
                  </a:ext>
                </a:extLst>
              </p:cNvPr>
              <p:cNvSpPr txBox="1">
                <a:spLocks noRot="1" noChangeAspect="1" noMove="1" noResize="1" noEditPoints="1" noAdjustHandles="1" noChangeArrowheads="1" noChangeShapeType="1" noTextEdit="1"/>
              </p:cNvSpPr>
              <p:nvPr/>
            </p:nvSpPr>
            <p:spPr>
              <a:xfrm>
                <a:off x="2808083" y="4469594"/>
                <a:ext cx="584200" cy="369332"/>
              </a:xfrm>
              <a:prstGeom prst="rect">
                <a:avLst/>
              </a:prstGeom>
              <a:blipFill>
                <a:blip r:embed="rId8"/>
                <a:stretch>
                  <a:fillRect/>
                </a:stretch>
              </a:blipFill>
            </p:spPr>
            <p:txBody>
              <a:bodyPr/>
              <a:lstStyle/>
              <a:p>
                <a:r>
                  <a:rPr lang="en-IL">
                    <a:noFill/>
                  </a:rPr>
                  <a:t> </a:t>
                </a:r>
              </a:p>
            </p:txBody>
          </p:sp>
        </mc:Fallback>
      </mc:AlternateContent>
      <p:graphicFrame>
        <p:nvGraphicFramePr>
          <p:cNvPr id="69" name="Table 68">
            <a:extLst>
              <a:ext uri="{FF2B5EF4-FFF2-40B4-BE49-F238E27FC236}">
                <a16:creationId xmlns:a16="http://schemas.microsoft.com/office/drawing/2014/main" id="{7414A3D6-317C-49F7-9470-CC2AB6305A81}"/>
              </a:ext>
            </a:extLst>
          </p:cNvPr>
          <p:cNvGraphicFramePr>
            <a:graphicFrameLocks noGrp="1"/>
          </p:cNvGraphicFramePr>
          <p:nvPr>
            <p:extLst>
              <p:ext uri="{D42A27DB-BD31-4B8C-83A1-F6EECF244321}">
                <p14:modId xmlns:p14="http://schemas.microsoft.com/office/powerpoint/2010/main" val="1900998610"/>
              </p:ext>
            </p:extLst>
          </p:nvPr>
        </p:nvGraphicFramePr>
        <p:xfrm>
          <a:off x="4990766" y="5482302"/>
          <a:ext cx="1249808" cy="370840"/>
        </p:xfrm>
        <a:graphic>
          <a:graphicData uri="http://schemas.openxmlformats.org/drawingml/2006/table">
            <a:tbl>
              <a:tblPr firstRow="1" bandRow="1">
                <a:tableStyleId>{F5AB1C69-6EDB-4FF4-983F-18BD219EF322}</a:tableStyleId>
              </a:tblPr>
              <a:tblGrid>
                <a:gridCol w="312452">
                  <a:extLst>
                    <a:ext uri="{9D8B030D-6E8A-4147-A177-3AD203B41FA5}">
                      <a16:colId xmlns:a16="http://schemas.microsoft.com/office/drawing/2014/main" val="1169754839"/>
                    </a:ext>
                  </a:extLst>
                </a:gridCol>
                <a:gridCol w="312452">
                  <a:extLst>
                    <a:ext uri="{9D8B030D-6E8A-4147-A177-3AD203B41FA5}">
                      <a16:colId xmlns:a16="http://schemas.microsoft.com/office/drawing/2014/main" val="2835268092"/>
                    </a:ext>
                  </a:extLst>
                </a:gridCol>
                <a:gridCol w="312452">
                  <a:extLst>
                    <a:ext uri="{9D8B030D-6E8A-4147-A177-3AD203B41FA5}">
                      <a16:colId xmlns:a16="http://schemas.microsoft.com/office/drawing/2014/main" val="1129904603"/>
                    </a:ext>
                  </a:extLst>
                </a:gridCol>
                <a:gridCol w="312452">
                  <a:extLst>
                    <a:ext uri="{9D8B030D-6E8A-4147-A177-3AD203B41FA5}">
                      <a16:colId xmlns:a16="http://schemas.microsoft.com/office/drawing/2014/main" val="4283849125"/>
                    </a:ext>
                  </a:extLst>
                </a:gridCol>
              </a:tblGrid>
              <a:tr h="370840">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0</a:t>
                      </a:r>
                    </a:p>
                  </a:txBody>
                  <a:tcPr>
                    <a:solidFill>
                      <a:schemeClr val="bg1">
                        <a:lumMod val="85000"/>
                      </a:schemeClr>
                    </a:solidFill>
                  </a:tcPr>
                </a:tc>
                <a:tc>
                  <a:txBody>
                    <a:bodyPr/>
                    <a:lstStyle/>
                    <a:p>
                      <a:r>
                        <a:rPr lang="en-IL" dirty="0"/>
                        <a:t>1</a:t>
                      </a:r>
                    </a:p>
                  </a:txBody>
                  <a:tcPr>
                    <a:solidFill>
                      <a:schemeClr val="bg1">
                        <a:lumMod val="85000"/>
                      </a:schemeClr>
                    </a:solidFill>
                  </a:tcPr>
                </a:tc>
                <a:extLst>
                  <a:ext uri="{0D108BD9-81ED-4DB2-BD59-A6C34878D82A}">
                    <a16:rowId xmlns:a16="http://schemas.microsoft.com/office/drawing/2014/main" val="1565684146"/>
                  </a:ext>
                </a:extLst>
              </a:tr>
            </a:tbl>
          </a:graphicData>
        </a:graphic>
      </p:graphicFrame>
      <p:cxnSp>
        <p:nvCxnSpPr>
          <p:cNvPr id="72" name="Straight Arrow Connector 71">
            <a:extLst>
              <a:ext uri="{FF2B5EF4-FFF2-40B4-BE49-F238E27FC236}">
                <a16:creationId xmlns:a16="http://schemas.microsoft.com/office/drawing/2014/main" id="{8B6D8F00-94D2-606B-7993-B57D9E6AD120}"/>
              </a:ext>
            </a:extLst>
          </p:cNvPr>
          <p:cNvCxnSpPr>
            <a:cxnSpLocks/>
          </p:cNvCxnSpPr>
          <p:nvPr/>
        </p:nvCxnSpPr>
        <p:spPr>
          <a:xfrm flipV="1">
            <a:off x="6048123" y="4854279"/>
            <a:ext cx="1467164" cy="6353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DC7739FF-F89C-9258-944A-6B53A7514E38}"/>
              </a:ext>
            </a:extLst>
          </p:cNvPr>
          <p:cNvCxnSpPr>
            <a:cxnSpLocks/>
          </p:cNvCxnSpPr>
          <p:nvPr/>
        </p:nvCxnSpPr>
        <p:spPr>
          <a:xfrm flipV="1">
            <a:off x="5406850" y="4839587"/>
            <a:ext cx="1492989" cy="6500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0AC57558-FD98-9617-1527-D7384AF29E0C}"/>
              </a:ext>
            </a:extLst>
          </p:cNvPr>
          <p:cNvCxnSpPr>
            <a:cxnSpLocks/>
          </p:cNvCxnSpPr>
          <p:nvPr/>
        </p:nvCxnSpPr>
        <p:spPr>
          <a:xfrm flipV="1">
            <a:off x="5117525" y="4839586"/>
            <a:ext cx="850696" cy="6427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7C8DCD3A-BEBA-C14A-E943-D48D8F65B355}"/>
              </a:ext>
            </a:extLst>
          </p:cNvPr>
          <p:cNvSpPr txBox="1"/>
          <p:nvPr/>
        </p:nvSpPr>
        <p:spPr>
          <a:xfrm>
            <a:off x="7538948" y="5518167"/>
            <a:ext cx="525358" cy="338554"/>
          </a:xfrm>
          <a:prstGeom prst="rect">
            <a:avLst/>
          </a:prstGeom>
          <a:noFill/>
        </p:spPr>
        <p:txBody>
          <a:bodyPr wrap="square" rtlCol="0">
            <a:spAutoFit/>
          </a:bodyPr>
          <a:lstStyle/>
          <a:p>
            <a:r>
              <a:rPr lang="en-IL" sz="1600" dirty="0"/>
              <a:t>. . .</a:t>
            </a:r>
          </a:p>
        </p:txBody>
      </p:sp>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BC1E4B45-6A19-938E-39BA-A2816A23685A}"/>
                  </a:ext>
                </a:extLst>
              </p:cNvPr>
              <p:cNvSpPr txBox="1"/>
              <p:nvPr/>
            </p:nvSpPr>
            <p:spPr>
              <a:xfrm>
                <a:off x="8021234" y="5451731"/>
                <a:ext cx="5842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𝑣</m:t>
                          </m:r>
                        </m:e>
                        <m:sub>
                          <m:r>
                            <a:rPr lang="en-US" sz="1800" b="0" i="1" smtClean="0">
                              <a:solidFill>
                                <a:schemeClr val="tx1"/>
                              </a:solidFill>
                              <a:latin typeface="Cambria Math" panose="02040503050406030204" pitchFamily="18" charset="0"/>
                            </a:rPr>
                            <m:t>𝑛</m:t>
                          </m:r>
                        </m:sub>
                      </m:sSub>
                    </m:oMath>
                  </m:oMathPara>
                </a14:m>
                <a:endParaRPr lang="en-IL" dirty="0"/>
              </a:p>
            </p:txBody>
          </p:sp>
        </mc:Choice>
        <mc:Fallback xmlns="">
          <p:sp>
            <p:nvSpPr>
              <p:cNvPr id="77" name="TextBox 76">
                <a:extLst>
                  <a:ext uri="{FF2B5EF4-FFF2-40B4-BE49-F238E27FC236}">
                    <a16:creationId xmlns:a16="http://schemas.microsoft.com/office/drawing/2014/main" id="{BC1E4B45-6A19-938E-39BA-A2816A23685A}"/>
                  </a:ext>
                </a:extLst>
              </p:cNvPr>
              <p:cNvSpPr txBox="1">
                <a:spLocks noRot="1" noChangeAspect="1" noMove="1" noResize="1" noEditPoints="1" noAdjustHandles="1" noChangeArrowheads="1" noChangeShapeType="1" noTextEdit="1"/>
              </p:cNvSpPr>
              <p:nvPr/>
            </p:nvSpPr>
            <p:spPr>
              <a:xfrm>
                <a:off x="8021234" y="5451731"/>
                <a:ext cx="584200" cy="369332"/>
              </a:xfrm>
              <a:prstGeom prst="rect">
                <a:avLst/>
              </a:prstGeom>
              <a:blipFill>
                <a:blip r:embed="rId9"/>
                <a:stretch>
                  <a:fillRect/>
                </a:stretch>
              </a:blipFill>
            </p:spPr>
            <p:txBody>
              <a:bodyPr/>
              <a:lstStyle/>
              <a:p>
                <a:r>
                  <a:rPr lang="en-IL">
                    <a:noFill/>
                  </a:rPr>
                  <a:t> </a:t>
                </a:r>
              </a:p>
            </p:txBody>
          </p:sp>
        </mc:Fallback>
      </mc:AlternateContent>
      <p:graphicFrame>
        <p:nvGraphicFramePr>
          <p:cNvPr id="78" name="Table 77">
            <a:extLst>
              <a:ext uri="{FF2B5EF4-FFF2-40B4-BE49-F238E27FC236}">
                <a16:creationId xmlns:a16="http://schemas.microsoft.com/office/drawing/2014/main" id="{D5D6D653-8EDF-439D-0F06-DD9F57078834}"/>
              </a:ext>
            </a:extLst>
          </p:cNvPr>
          <p:cNvGraphicFramePr>
            <a:graphicFrameLocks noGrp="1"/>
          </p:cNvGraphicFramePr>
          <p:nvPr>
            <p:extLst>
              <p:ext uri="{D42A27DB-BD31-4B8C-83A1-F6EECF244321}">
                <p14:modId xmlns:p14="http://schemas.microsoft.com/office/powerpoint/2010/main" val="3255122902"/>
              </p:ext>
            </p:extLst>
          </p:nvPr>
        </p:nvGraphicFramePr>
        <p:xfrm>
          <a:off x="8491312" y="5468052"/>
          <a:ext cx="1249808" cy="370840"/>
        </p:xfrm>
        <a:graphic>
          <a:graphicData uri="http://schemas.openxmlformats.org/drawingml/2006/table">
            <a:tbl>
              <a:tblPr firstRow="1" bandRow="1">
                <a:tableStyleId>{F5AB1C69-6EDB-4FF4-983F-18BD219EF322}</a:tableStyleId>
              </a:tblPr>
              <a:tblGrid>
                <a:gridCol w="312452">
                  <a:extLst>
                    <a:ext uri="{9D8B030D-6E8A-4147-A177-3AD203B41FA5}">
                      <a16:colId xmlns:a16="http://schemas.microsoft.com/office/drawing/2014/main" val="1169754839"/>
                    </a:ext>
                  </a:extLst>
                </a:gridCol>
                <a:gridCol w="312452">
                  <a:extLst>
                    <a:ext uri="{9D8B030D-6E8A-4147-A177-3AD203B41FA5}">
                      <a16:colId xmlns:a16="http://schemas.microsoft.com/office/drawing/2014/main" val="2835268092"/>
                    </a:ext>
                  </a:extLst>
                </a:gridCol>
                <a:gridCol w="312452">
                  <a:extLst>
                    <a:ext uri="{9D8B030D-6E8A-4147-A177-3AD203B41FA5}">
                      <a16:colId xmlns:a16="http://schemas.microsoft.com/office/drawing/2014/main" val="1129904603"/>
                    </a:ext>
                  </a:extLst>
                </a:gridCol>
                <a:gridCol w="312452">
                  <a:extLst>
                    <a:ext uri="{9D8B030D-6E8A-4147-A177-3AD203B41FA5}">
                      <a16:colId xmlns:a16="http://schemas.microsoft.com/office/drawing/2014/main" val="4283849125"/>
                    </a:ext>
                  </a:extLst>
                </a:gridCol>
              </a:tblGrid>
              <a:tr h="370840">
                <a:tc>
                  <a:txBody>
                    <a:bodyPr/>
                    <a:lstStyle/>
                    <a:p>
                      <a:r>
                        <a:rPr lang="en-IL" dirty="0"/>
                        <a:t>1</a:t>
                      </a:r>
                    </a:p>
                  </a:txBody>
                  <a:tcPr>
                    <a:solidFill>
                      <a:schemeClr val="bg1">
                        <a:lumMod val="85000"/>
                      </a:schemeClr>
                    </a:solidFill>
                  </a:tcPr>
                </a:tc>
                <a:tc>
                  <a:txBody>
                    <a:bodyPr/>
                    <a:lstStyle/>
                    <a:p>
                      <a:r>
                        <a:rPr lang="en-IL" dirty="0"/>
                        <a:t>0</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extLst>
                  <a:ext uri="{0D108BD9-81ED-4DB2-BD59-A6C34878D82A}">
                    <a16:rowId xmlns:a16="http://schemas.microsoft.com/office/drawing/2014/main" val="1565684146"/>
                  </a:ext>
                </a:extLst>
              </a:tr>
            </a:tbl>
          </a:graphicData>
        </a:graphic>
      </p:graphicFrame>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8B340F8A-D8CA-20F8-2CEA-E436C41BFAF2}"/>
                  </a:ext>
                </a:extLst>
              </p:cNvPr>
              <p:cNvSpPr txBox="1"/>
              <p:nvPr/>
            </p:nvSpPr>
            <p:spPr>
              <a:xfrm>
                <a:off x="5025639" y="6320937"/>
                <a:ext cx="1885163" cy="394019"/>
              </a:xfrm>
              <a:prstGeom prst="rect">
                <a:avLst/>
              </a:prstGeom>
              <a:noFill/>
              <a:ln w="3175">
                <a:no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𝜌</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r>
                        <a:rPr lang="en-US" i="1">
                          <a:latin typeface="Cambria Math" panose="02040503050406030204" pitchFamily="18" charset="0"/>
                        </a:rPr>
                        <m:t>𝜌</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𝑖</m:t>
                          </m:r>
                        </m:sub>
                      </m:sSub>
                      <m:r>
                        <a:rPr lang="en-US" b="0" i="1" smtClean="0">
                          <a:latin typeface="Cambria Math" panose="02040503050406030204" pitchFamily="18" charset="0"/>
                        </a:rPr>
                        <m:t>]</m:t>
                      </m:r>
                    </m:oMath>
                  </m:oMathPara>
                </a14:m>
                <a:endParaRPr lang="en-IL" dirty="0"/>
              </a:p>
            </p:txBody>
          </p:sp>
        </mc:Choice>
        <mc:Fallback xmlns="">
          <p:sp>
            <p:nvSpPr>
              <p:cNvPr id="82" name="TextBox 81">
                <a:extLst>
                  <a:ext uri="{FF2B5EF4-FFF2-40B4-BE49-F238E27FC236}">
                    <a16:creationId xmlns:a16="http://schemas.microsoft.com/office/drawing/2014/main" id="{8B340F8A-D8CA-20F8-2CEA-E436C41BFAF2}"/>
                  </a:ext>
                </a:extLst>
              </p:cNvPr>
              <p:cNvSpPr txBox="1">
                <a:spLocks noRot="1" noChangeAspect="1" noMove="1" noResize="1" noEditPoints="1" noAdjustHandles="1" noChangeArrowheads="1" noChangeShapeType="1" noTextEdit="1"/>
              </p:cNvSpPr>
              <p:nvPr/>
            </p:nvSpPr>
            <p:spPr>
              <a:xfrm>
                <a:off x="5025639" y="6320937"/>
                <a:ext cx="1885163" cy="394019"/>
              </a:xfrm>
              <a:prstGeom prst="rect">
                <a:avLst/>
              </a:prstGeom>
              <a:blipFill>
                <a:blip r:embed="rId10"/>
                <a:stretch>
                  <a:fillRect r="-667" b="-6250"/>
                </a:stretch>
              </a:blipFill>
              <a:ln w="3175">
                <a:noFill/>
              </a:ln>
            </p:spPr>
            <p:txBody>
              <a:bodyPr/>
              <a:lstStyle/>
              <a:p>
                <a:r>
                  <a:rPr lang="en-IL">
                    <a:noFill/>
                  </a:rPr>
                  <a:t> </a:t>
                </a:r>
              </a:p>
            </p:txBody>
          </p:sp>
        </mc:Fallback>
      </mc:AlternateContent>
      <p:cxnSp>
        <p:nvCxnSpPr>
          <p:cNvPr id="83" name="Straight Arrow Connector 82">
            <a:extLst>
              <a:ext uri="{FF2B5EF4-FFF2-40B4-BE49-F238E27FC236}">
                <a16:creationId xmlns:a16="http://schemas.microsoft.com/office/drawing/2014/main" id="{BA845859-D391-CC61-D80F-8F373DC97858}"/>
              </a:ext>
            </a:extLst>
          </p:cNvPr>
          <p:cNvCxnSpPr>
            <a:cxnSpLocks/>
          </p:cNvCxnSpPr>
          <p:nvPr/>
        </p:nvCxnSpPr>
        <p:spPr>
          <a:xfrm flipV="1">
            <a:off x="5743366" y="5856721"/>
            <a:ext cx="0" cy="5139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06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 grpId="0"/>
      <p:bldP spid="7" grpId="0" animBg="1"/>
      <p:bldP spid="12" grpId="0"/>
      <p:bldP spid="16" grpId="0"/>
      <p:bldP spid="28" grpId="0"/>
      <p:bldP spid="29" grpId="0" animBg="1"/>
      <p:bldP spid="55" grpId="0"/>
      <p:bldP spid="62" grpId="0"/>
      <p:bldP spid="64" grpId="0"/>
      <p:bldP spid="76" grpId="0"/>
      <p:bldP spid="77" grpId="0"/>
      <p:bldP spid="82"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5FDF5C5-2CA7-FD7B-2041-E35C77DB0BFF}"/>
            </a:ext>
          </a:extLst>
        </p:cNvPr>
        <p:cNvGrpSpPr/>
        <p:nvPr/>
      </p:nvGrpSpPr>
      <p:grpSpPr>
        <a:xfrm>
          <a:off x="0" y="0"/>
          <a:ext cx="0" cy="0"/>
          <a:chOff x="0" y="0"/>
          <a:chExt cx="0" cy="0"/>
        </a:xfrm>
      </p:grpSpPr>
      <p:sp>
        <p:nvSpPr>
          <p:cNvPr id="68" name="Rectangle: Rounded Corners 18">
            <a:extLst>
              <a:ext uri="{FF2B5EF4-FFF2-40B4-BE49-F238E27FC236}">
                <a16:creationId xmlns:a16="http://schemas.microsoft.com/office/drawing/2014/main" id="{53267B1B-0A16-A144-CFF4-E5976476E178}"/>
              </a:ext>
            </a:extLst>
          </p:cNvPr>
          <p:cNvSpPr/>
          <p:nvPr/>
        </p:nvSpPr>
        <p:spPr>
          <a:xfrm flipH="1">
            <a:off x="460999" y="4265865"/>
            <a:ext cx="10943601" cy="1965444"/>
          </a:xfrm>
          <a:prstGeom prst="roundRect">
            <a:avLst>
              <a:gd name="adj" fmla="val 442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en-US" sz="2400" dirty="0">
              <a:solidFill>
                <a:schemeClr val="tx1"/>
              </a:solidFill>
            </a:endParaRPr>
          </a:p>
        </p:txBody>
      </p:sp>
      <p:sp>
        <p:nvSpPr>
          <p:cNvPr id="2" name="Title 1">
            <a:extLst>
              <a:ext uri="{FF2B5EF4-FFF2-40B4-BE49-F238E27FC236}">
                <a16:creationId xmlns:a16="http://schemas.microsoft.com/office/drawing/2014/main" id="{C36836BD-AF6B-DAF8-46FC-D5A9C5E75CD9}"/>
              </a:ext>
            </a:extLst>
          </p:cNvPr>
          <p:cNvSpPr>
            <a:spLocks noGrp="1"/>
          </p:cNvSpPr>
          <p:nvPr>
            <p:ph type="title"/>
          </p:nvPr>
        </p:nvSpPr>
        <p:spPr/>
        <p:txBody>
          <a:bodyPr/>
          <a:lstStyle/>
          <a:p>
            <a:r>
              <a:rPr lang="en-IL" dirty="0"/>
              <a:t>PCP Construction</a:t>
            </a:r>
          </a:p>
        </p:txBody>
      </p:sp>
      <p:sp>
        <p:nvSpPr>
          <p:cNvPr id="4" name="Slide Number Placeholder 3">
            <a:extLst>
              <a:ext uri="{FF2B5EF4-FFF2-40B4-BE49-F238E27FC236}">
                <a16:creationId xmlns:a16="http://schemas.microsoft.com/office/drawing/2014/main" id="{8027826F-828E-13EF-CB6C-BAEFB29CAA76}"/>
              </a:ext>
            </a:extLst>
          </p:cNvPr>
          <p:cNvSpPr>
            <a:spLocks noGrp="1"/>
          </p:cNvSpPr>
          <p:nvPr>
            <p:ph type="sldNum" sz="quarter" idx="12"/>
          </p:nvPr>
        </p:nvSpPr>
        <p:spPr/>
        <p:txBody>
          <a:bodyPr/>
          <a:lstStyle/>
          <a:p>
            <a:fld id="{0C3A8BC7-B599-214C-BBAF-2BEB0125E7EF}" type="slidenum">
              <a:rPr lang="en-IL" smtClean="0"/>
              <a:t>13</a:t>
            </a:fld>
            <a:endParaRPr lang="en-IL"/>
          </a:p>
        </p:txBody>
      </p:sp>
      <p:graphicFrame>
        <p:nvGraphicFramePr>
          <p:cNvPr id="9" name="Table 8">
            <a:extLst>
              <a:ext uri="{FF2B5EF4-FFF2-40B4-BE49-F238E27FC236}">
                <a16:creationId xmlns:a16="http://schemas.microsoft.com/office/drawing/2014/main" id="{0FEC8A52-9335-29E5-1269-84484BE7F154}"/>
              </a:ext>
            </a:extLst>
          </p:cNvPr>
          <p:cNvGraphicFramePr>
            <a:graphicFrameLocks noGrp="1"/>
          </p:cNvGraphicFramePr>
          <p:nvPr/>
        </p:nvGraphicFramePr>
        <p:xfrm>
          <a:off x="3244609" y="4472514"/>
          <a:ext cx="4686781" cy="370840"/>
        </p:xfrm>
        <a:graphic>
          <a:graphicData uri="http://schemas.openxmlformats.org/drawingml/2006/table">
            <a:tbl>
              <a:tblPr firstRow="1" bandRow="1">
                <a:tableStyleId>{F5AB1C69-6EDB-4FF4-983F-18BD219EF322}</a:tableStyleId>
              </a:tblPr>
              <a:tblGrid>
                <a:gridCol w="312452">
                  <a:extLst>
                    <a:ext uri="{9D8B030D-6E8A-4147-A177-3AD203B41FA5}">
                      <a16:colId xmlns:a16="http://schemas.microsoft.com/office/drawing/2014/main" val="1169754839"/>
                    </a:ext>
                  </a:extLst>
                </a:gridCol>
                <a:gridCol w="312452">
                  <a:extLst>
                    <a:ext uri="{9D8B030D-6E8A-4147-A177-3AD203B41FA5}">
                      <a16:colId xmlns:a16="http://schemas.microsoft.com/office/drawing/2014/main" val="2835268092"/>
                    </a:ext>
                  </a:extLst>
                </a:gridCol>
                <a:gridCol w="312452">
                  <a:extLst>
                    <a:ext uri="{9D8B030D-6E8A-4147-A177-3AD203B41FA5}">
                      <a16:colId xmlns:a16="http://schemas.microsoft.com/office/drawing/2014/main" val="1129904603"/>
                    </a:ext>
                  </a:extLst>
                </a:gridCol>
                <a:gridCol w="312452">
                  <a:extLst>
                    <a:ext uri="{9D8B030D-6E8A-4147-A177-3AD203B41FA5}">
                      <a16:colId xmlns:a16="http://schemas.microsoft.com/office/drawing/2014/main" val="4283849125"/>
                    </a:ext>
                  </a:extLst>
                </a:gridCol>
                <a:gridCol w="312452">
                  <a:extLst>
                    <a:ext uri="{9D8B030D-6E8A-4147-A177-3AD203B41FA5}">
                      <a16:colId xmlns:a16="http://schemas.microsoft.com/office/drawing/2014/main" val="3299545068"/>
                    </a:ext>
                  </a:extLst>
                </a:gridCol>
                <a:gridCol w="312452">
                  <a:extLst>
                    <a:ext uri="{9D8B030D-6E8A-4147-A177-3AD203B41FA5}">
                      <a16:colId xmlns:a16="http://schemas.microsoft.com/office/drawing/2014/main" val="4243383691"/>
                    </a:ext>
                  </a:extLst>
                </a:gridCol>
                <a:gridCol w="312452">
                  <a:extLst>
                    <a:ext uri="{9D8B030D-6E8A-4147-A177-3AD203B41FA5}">
                      <a16:colId xmlns:a16="http://schemas.microsoft.com/office/drawing/2014/main" val="2260473605"/>
                    </a:ext>
                  </a:extLst>
                </a:gridCol>
                <a:gridCol w="312452">
                  <a:extLst>
                    <a:ext uri="{9D8B030D-6E8A-4147-A177-3AD203B41FA5}">
                      <a16:colId xmlns:a16="http://schemas.microsoft.com/office/drawing/2014/main" val="947567567"/>
                    </a:ext>
                  </a:extLst>
                </a:gridCol>
                <a:gridCol w="312452">
                  <a:extLst>
                    <a:ext uri="{9D8B030D-6E8A-4147-A177-3AD203B41FA5}">
                      <a16:colId xmlns:a16="http://schemas.microsoft.com/office/drawing/2014/main" val="3159203738"/>
                    </a:ext>
                  </a:extLst>
                </a:gridCol>
                <a:gridCol w="312452">
                  <a:extLst>
                    <a:ext uri="{9D8B030D-6E8A-4147-A177-3AD203B41FA5}">
                      <a16:colId xmlns:a16="http://schemas.microsoft.com/office/drawing/2014/main" val="2946226346"/>
                    </a:ext>
                  </a:extLst>
                </a:gridCol>
                <a:gridCol w="312452">
                  <a:extLst>
                    <a:ext uri="{9D8B030D-6E8A-4147-A177-3AD203B41FA5}">
                      <a16:colId xmlns:a16="http://schemas.microsoft.com/office/drawing/2014/main" val="1196110987"/>
                    </a:ext>
                  </a:extLst>
                </a:gridCol>
                <a:gridCol w="401465">
                  <a:extLst>
                    <a:ext uri="{9D8B030D-6E8A-4147-A177-3AD203B41FA5}">
                      <a16:colId xmlns:a16="http://schemas.microsoft.com/office/drawing/2014/main" val="1508037962"/>
                    </a:ext>
                  </a:extLst>
                </a:gridCol>
                <a:gridCol w="312452">
                  <a:extLst>
                    <a:ext uri="{9D8B030D-6E8A-4147-A177-3AD203B41FA5}">
                      <a16:colId xmlns:a16="http://schemas.microsoft.com/office/drawing/2014/main" val="2665689074"/>
                    </a:ext>
                  </a:extLst>
                </a:gridCol>
                <a:gridCol w="312452">
                  <a:extLst>
                    <a:ext uri="{9D8B030D-6E8A-4147-A177-3AD203B41FA5}">
                      <a16:colId xmlns:a16="http://schemas.microsoft.com/office/drawing/2014/main" val="2322862665"/>
                    </a:ext>
                  </a:extLst>
                </a:gridCol>
                <a:gridCol w="223440">
                  <a:extLst>
                    <a:ext uri="{9D8B030D-6E8A-4147-A177-3AD203B41FA5}">
                      <a16:colId xmlns:a16="http://schemas.microsoft.com/office/drawing/2014/main" val="2698207282"/>
                    </a:ext>
                  </a:extLst>
                </a:gridCol>
              </a:tblGrid>
              <a:tr h="370840">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0</a:t>
                      </a:r>
                    </a:p>
                  </a:txBody>
                  <a:tcPr>
                    <a:solidFill>
                      <a:schemeClr val="bg1">
                        <a:lumMod val="85000"/>
                      </a:schemeClr>
                    </a:solidFill>
                  </a:tcPr>
                </a:tc>
                <a:tc>
                  <a:txBody>
                    <a:bodyPr/>
                    <a:lstStyle/>
                    <a:p>
                      <a:r>
                        <a:rPr lang="en-IL" dirty="0"/>
                        <a:t>0</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0</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pPr marL="0" algn="l" defTabSz="914400" rtl="0" eaLnBrk="1" latinLnBrk="0" hangingPunct="1"/>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pPr marL="0" algn="l" defTabSz="914400" rtl="0" eaLnBrk="1" latinLnBrk="0" hangingPunct="1"/>
                      <a:r>
                        <a:rPr lang="en-IL" dirty="0"/>
                        <a:t>1</a:t>
                      </a:r>
                    </a:p>
                  </a:txBody>
                  <a:tcPr>
                    <a:solidFill>
                      <a:schemeClr val="bg1">
                        <a:lumMod val="85000"/>
                      </a:schemeClr>
                    </a:solidFill>
                  </a:tcPr>
                </a:tc>
                <a:extLst>
                  <a:ext uri="{0D108BD9-81ED-4DB2-BD59-A6C34878D82A}">
                    <a16:rowId xmlns:a16="http://schemas.microsoft.com/office/drawing/2014/main" val="1565684146"/>
                  </a:ext>
                </a:extLst>
              </a:tr>
            </a:tbl>
          </a:graphicData>
        </a:graphic>
      </p:graphicFrame>
      <p:graphicFrame>
        <p:nvGraphicFramePr>
          <p:cNvPr id="10" name="Table 9">
            <a:extLst>
              <a:ext uri="{FF2B5EF4-FFF2-40B4-BE49-F238E27FC236}">
                <a16:creationId xmlns:a16="http://schemas.microsoft.com/office/drawing/2014/main" id="{061E0AFD-199D-407C-1CB6-0DC8D3F09EC9}"/>
              </a:ext>
            </a:extLst>
          </p:cNvPr>
          <p:cNvGraphicFramePr>
            <a:graphicFrameLocks noGrp="1"/>
          </p:cNvGraphicFramePr>
          <p:nvPr>
            <p:extLst>
              <p:ext uri="{D42A27DB-BD31-4B8C-83A1-F6EECF244321}">
                <p14:modId xmlns:p14="http://schemas.microsoft.com/office/powerpoint/2010/main" val="1352147709"/>
              </p:ext>
            </p:extLst>
          </p:nvPr>
        </p:nvGraphicFramePr>
        <p:xfrm>
          <a:off x="2435018" y="5478723"/>
          <a:ext cx="1249808" cy="370840"/>
        </p:xfrm>
        <a:graphic>
          <a:graphicData uri="http://schemas.openxmlformats.org/drawingml/2006/table">
            <a:tbl>
              <a:tblPr firstRow="1" bandRow="1">
                <a:tableStyleId>{F5AB1C69-6EDB-4FF4-983F-18BD219EF322}</a:tableStyleId>
              </a:tblPr>
              <a:tblGrid>
                <a:gridCol w="312452">
                  <a:extLst>
                    <a:ext uri="{9D8B030D-6E8A-4147-A177-3AD203B41FA5}">
                      <a16:colId xmlns:a16="http://schemas.microsoft.com/office/drawing/2014/main" val="1169754839"/>
                    </a:ext>
                  </a:extLst>
                </a:gridCol>
                <a:gridCol w="312452">
                  <a:extLst>
                    <a:ext uri="{9D8B030D-6E8A-4147-A177-3AD203B41FA5}">
                      <a16:colId xmlns:a16="http://schemas.microsoft.com/office/drawing/2014/main" val="2835268092"/>
                    </a:ext>
                  </a:extLst>
                </a:gridCol>
                <a:gridCol w="312452">
                  <a:extLst>
                    <a:ext uri="{9D8B030D-6E8A-4147-A177-3AD203B41FA5}">
                      <a16:colId xmlns:a16="http://schemas.microsoft.com/office/drawing/2014/main" val="1129904603"/>
                    </a:ext>
                  </a:extLst>
                </a:gridCol>
                <a:gridCol w="312452">
                  <a:extLst>
                    <a:ext uri="{9D8B030D-6E8A-4147-A177-3AD203B41FA5}">
                      <a16:colId xmlns:a16="http://schemas.microsoft.com/office/drawing/2014/main" val="4283849125"/>
                    </a:ext>
                  </a:extLst>
                </a:gridCol>
              </a:tblGrid>
              <a:tr h="370840">
                <a:tc>
                  <a:txBody>
                    <a:bodyPr/>
                    <a:lstStyle/>
                    <a:p>
                      <a:r>
                        <a:rPr lang="en-IL" dirty="0"/>
                        <a:t>1</a:t>
                      </a:r>
                    </a:p>
                  </a:txBody>
                  <a:tcPr>
                    <a:solidFill>
                      <a:schemeClr val="bg1">
                        <a:lumMod val="85000"/>
                      </a:schemeClr>
                    </a:solidFill>
                  </a:tcPr>
                </a:tc>
                <a:tc>
                  <a:txBody>
                    <a:bodyPr/>
                    <a:lstStyle/>
                    <a:p>
                      <a:r>
                        <a:rPr lang="en-IL" dirty="0"/>
                        <a:t>0</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extLst>
                  <a:ext uri="{0D108BD9-81ED-4DB2-BD59-A6C34878D82A}">
                    <a16:rowId xmlns:a16="http://schemas.microsoft.com/office/drawing/2014/main" val="1565684146"/>
                  </a:ext>
                </a:extLst>
              </a:tr>
            </a:tbl>
          </a:graphicData>
        </a:graphic>
      </p:graphicFrame>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2E03449-3931-3105-F2A7-2B343D28DD12}"/>
                  </a:ext>
                </a:extLst>
              </p:cNvPr>
              <p:cNvSpPr txBox="1"/>
              <p:nvPr/>
            </p:nvSpPr>
            <p:spPr>
              <a:xfrm>
                <a:off x="866860" y="4699279"/>
                <a:ext cx="134619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𝑧</m:t>
                          </m:r>
                        </m:e>
                        <m:sub>
                          <m:r>
                            <a:rPr lang="en-US" sz="2400" b="0" i="1" smtClean="0">
                              <a:solidFill>
                                <a:schemeClr val="tx1"/>
                              </a:solidFill>
                              <a:latin typeface="Cambria Math" panose="02040503050406030204" pitchFamily="18" charset="0"/>
                            </a:rPr>
                            <m:t>1</m:t>
                          </m:r>
                        </m:sub>
                      </m:sSub>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𝑧</m:t>
                          </m:r>
                        </m:e>
                        <m:sub>
                          <m:r>
                            <a:rPr lang="en-US" sz="2400" b="0" i="1" smtClean="0">
                              <a:solidFill>
                                <a:schemeClr val="tx1"/>
                              </a:solidFill>
                              <a:latin typeface="Cambria Math" panose="02040503050406030204" pitchFamily="18" charset="0"/>
                            </a:rPr>
                            <m:t>𝑡</m:t>
                          </m:r>
                        </m:sub>
                      </m:sSub>
                    </m:oMath>
                  </m:oMathPara>
                </a14:m>
                <a:endParaRPr lang="en-IL" sz="2400" dirty="0"/>
              </a:p>
            </p:txBody>
          </p:sp>
        </mc:Choice>
        <mc:Fallback xmlns="">
          <p:sp>
            <p:nvSpPr>
              <p:cNvPr id="12" name="TextBox 11">
                <a:extLst>
                  <a:ext uri="{FF2B5EF4-FFF2-40B4-BE49-F238E27FC236}">
                    <a16:creationId xmlns:a16="http://schemas.microsoft.com/office/drawing/2014/main" id="{42E03449-3931-3105-F2A7-2B343D28DD12}"/>
                  </a:ext>
                </a:extLst>
              </p:cNvPr>
              <p:cNvSpPr txBox="1">
                <a:spLocks noRot="1" noChangeAspect="1" noMove="1" noResize="1" noEditPoints="1" noAdjustHandles="1" noChangeArrowheads="1" noChangeShapeType="1" noTextEdit="1"/>
              </p:cNvSpPr>
              <p:nvPr/>
            </p:nvSpPr>
            <p:spPr>
              <a:xfrm>
                <a:off x="866860" y="4699279"/>
                <a:ext cx="1346198" cy="461665"/>
              </a:xfrm>
              <a:prstGeom prst="rect">
                <a:avLst/>
              </a:prstGeom>
              <a:blipFill>
                <a:blip r:embed="rId3"/>
                <a:stretch>
                  <a:fillRect b="-2703"/>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A2E8321-87AF-9318-8295-88777AB0B477}"/>
                  </a:ext>
                </a:extLst>
              </p:cNvPr>
              <p:cNvSpPr txBox="1"/>
              <p:nvPr/>
            </p:nvSpPr>
            <p:spPr>
              <a:xfrm>
                <a:off x="2028618" y="5446229"/>
                <a:ext cx="5842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𝑣</m:t>
                          </m:r>
                        </m:e>
                        <m:sub>
                          <m:r>
                            <a:rPr lang="en-US" sz="1800" b="0" i="1" smtClean="0">
                              <a:solidFill>
                                <a:schemeClr val="tx1"/>
                              </a:solidFill>
                              <a:latin typeface="Cambria Math" panose="02040503050406030204" pitchFamily="18" charset="0"/>
                            </a:rPr>
                            <m:t>1</m:t>
                          </m:r>
                        </m:sub>
                      </m:sSub>
                    </m:oMath>
                  </m:oMathPara>
                </a14:m>
                <a:endParaRPr lang="en-IL" dirty="0"/>
              </a:p>
            </p:txBody>
          </p:sp>
        </mc:Choice>
        <mc:Fallback xmlns="">
          <p:sp>
            <p:nvSpPr>
              <p:cNvPr id="16" name="TextBox 15">
                <a:extLst>
                  <a:ext uri="{FF2B5EF4-FFF2-40B4-BE49-F238E27FC236}">
                    <a16:creationId xmlns:a16="http://schemas.microsoft.com/office/drawing/2014/main" id="{8A2E8321-87AF-9318-8295-88777AB0B477}"/>
                  </a:ext>
                </a:extLst>
              </p:cNvPr>
              <p:cNvSpPr txBox="1">
                <a:spLocks noRot="1" noChangeAspect="1" noMove="1" noResize="1" noEditPoints="1" noAdjustHandles="1" noChangeArrowheads="1" noChangeShapeType="1" noTextEdit="1"/>
              </p:cNvSpPr>
              <p:nvPr/>
            </p:nvSpPr>
            <p:spPr>
              <a:xfrm>
                <a:off x="2028618" y="5446229"/>
                <a:ext cx="584200" cy="369332"/>
              </a:xfrm>
              <a:prstGeom prst="rect">
                <a:avLst/>
              </a:prstGeom>
              <a:blipFill>
                <a:blip r:embed="rId4"/>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BB3BF924-C20F-6020-1921-1615E6DD7980}"/>
                  </a:ext>
                </a:extLst>
              </p:cNvPr>
              <p:cNvSpPr txBox="1"/>
              <p:nvPr/>
            </p:nvSpPr>
            <p:spPr>
              <a:xfrm>
                <a:off x="4490420" y="5975350"/>
                <a:ext cx="224036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𝑡</m:t>
                      </m:r>
                    </m:oMath>
                  </m:oMathPara>
                </a14:m>
                <a:endParaRPr lang="en-IL" sz="1600" dirty="0"/>
              </a:p>
            </p:txBody>
          </p:sp>
        </mc:Choice>
        <mc:Fallback xmlns="">
          <p:sp>
            <p:nvSpPr>
              <p:cNvPr id="28" name="TextBox 27">
                <a:extLst>
                  <a:ext uri="{FF2B5EF4-FFF2-40B4-BE49-F238E27FC236}">
                    <a16:creationId xmlns:a16="http://schemas.microsoft.com/office/drawing/2014/main" id="{BB3BF924-C20F-6020-1921-1615E6DD7980}"/>
                  </a:ext>
                </a:extLst>
              </p:cNvPr>
              <p:cNvSpPr txBox="1">
                <a:spLocks noRot="1" noChangeAspect="1" noMove="1" noResize="1" noEditPoints="1" noAdjustHandles="1" noChangeArrowheads="1" noChangeShapeType="1" noTextEdit="1"/>
              </p:cNvSpPr>
              <p:nvPr/>
            </p:nvSpPr>
            <p:spPr>
              <a:xfrm>
                <a:off x="4490420" y="5975350"/>
                <a:ext cx="2240360" cy="338554"/>
              </a:xfrm>
              <a:prstGeom prst="rect">
                <a:avLst/>
              </a:prstGeom>
              <a:blipFill>
                <a:blip r:embed="rId5"/>
                <a:stretch>
                  <a:fillRect/>
                </a:stretch>
              </a:blipFill>
            </p:spPr>
            <p:txBody>
              <a:bodyPr/>
              <a:lstStyle/>
              <a:p>
                <a:r>
                  <a:rPr lang="en-IL">
                    <a:noFill/>
                  </a:rPr>
                  <a:t> </a:t>
                </a:r>
              </a:p>
            </p:txBody>
          </p:sp>
        </mc:Fallback>
      </mc:AlternateContent>
      <p:sp>
        <p:nvSpPr>
          <p:cNvPr id="29" name="Left Brace 28">
            <a:extLst>
              <a:ext uri="{FF2B5EF4-FFF2-40B4-BE49-F238E27FC236}">
                <a16:creationId xmlns:a16="http://schemas.microsoft.com/office/drawing/2014/main" id="{01F10A20-AE96-BEBD-75E4-F0EA7117DD71}"/>
              </a:ext>
            </a:extLst>
          </p:cNvPr>
          <p:cNvSpPr/>
          <p:nvPr/>
        </p:nvSpPr>
        <p:spPr>
          <a:xfrm rot="16200000">
            <a:off x="5525946" y="5343375"/>
            <a:ext cx="177856" cy="1241266"/>
          </a:xfrm>
          <a:prstGeom prst="leftBrace">
            <a:avLst>
              <a:gd name="adj1" fmla="val 69977"/>
              <a:gd name="adj2" fmla="val 50000"/>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IL">
              <a:solidFill>
                <a:sysClr val="windowText" lastClr="000000"/>
              </a:solidFill>
            </a:endParaRPr>
          </a:p>
        </p:txBody>
      </p:sp>
      <p:cxnSp>
        <p:nvCxnSpPr>
          <p:cNvPr id="54" name="Straight Arrow Connector 53">
            <a:extLst>
              <a:ext uri="{FF2B5EF4-FFF2-40B4-BE49-F238E27FC236}">
                <a16:creationId xmlns:a16="http://schemas.microsoft.com/office/drawing/2014/main" id="{2B1FC11A-7D5C-BF50-5201-D1538386FDC2}"/>
              </a:ext>
            </a:extLst>
          </p:cNvPr>
          <p:cNvCxnSpPr>
            <a:cxnSpLocks/>
          </p:cNvCxnSpPr>
          <p:nvPr/>
        </p:nvCxnSpPr>
        <p:spPr>
          <a:xfrm flipV="1">
            <a:off x="6048123" y="4854279"/>
            <a:ext cx="1467164" cy="6353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2FC0591E-6A16-5879-D551-8A5CAF9E2B0F}"/>
              </a:ext>
            </a:extLst>
          </p:cNvPr>
          <p:cNvCxnSpPr>
            <a:cxnSpLocks/>
          </p:cNvCxnSpPr>
          <p:nvPr/>
        </p:nvCxnSpPr>
        <p:spPr>
          <a:xfrm flipV="1">
            <a:off x="5790866" y="4854278"/>
            <a:ext cx="449708" cy="6353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2E7C890F-15C1-0523-CDA8-0B08963421F1}"/>
              </a:ext>
            </a:extLst>
          </p:cNvPr>
          <p:cNvCxnSpPr>
            <a:cxnSpLocks/>
          </p:cNvCxnSpPr>
          <p:nvPr/>
        </p:nvCxnSpPr>
        <p:spPr>
          <a:xfrm flipV="1">
            <a:off x="5406850" y="4839587"/>
            <a:ext cx="1492989" cy="6500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3DBEAAF8-22BE-B502-4FCD-0543A3E398DD}"/>
              </a:ext>
            </a:extLst>
          </p:cNvPr>
          <p:cNvCxnSpPr>
            <a:cxnSpLocks/>
          </p:cNvCxnSpPr>
          <p:nvPr/>
        </p:nvCxnSpPr>
        <p:spPr>
          <a:xfrm flipV="1">
            <a:off x="5117525" y="4839586"/>
            <a:ext cx="850696" cy="6427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197BF59A-3766-4647-75FF-CF456D61D1AC}"/>
              </a:ext>
            </a:extLst>
          </p:cNvPr>
          <p:cNvSpPr txBox="1"/>
          <p:nvPr/>
        </p:nvSpPr>
        <p:spPr>
          <a:xfrm>
            <a:off x="3865595" y="5511009"/>
            <a:ext cx="525358" cy="338554"/>
          </a:xfrm>
          <a:prstGeom prst="rect">
            <a:avLst/>
          </a:prstGeom>
          <a:noFill/>
        </p:spPr>
        <p:txBody>
          <a:bodyPr wrap="square" rtlCol="0">
            <a:spAutoFit/>
          </a:bodyPr>
          <a:lstStyle/>
          <a:p>
            <a:r>
              <a:rPr lang="en-IL" sz="1600" dirty="0"/>
              <a:t>. . .</a:t>
            </a:r>
          </a:p>
        </p:txBody>
      </p:sp>
      <p:sp>
        <p:nvSpPr>
          <p:cNvPr id="63" name="TextBox 62">
            <a:extLst>
              <a:ext uri="{FF2B5EF4-FFF2-40B4-BE49-F238E27FC236}">
                <a16:creationId xmlns:a16="http://schemas.microsoft.com/office/drawing/2014/main" id="{2A988F7E-8FC7-D44A-58C3-24C6C5F42519}"/>
              </a:ext>
            </a:extLst>
          </p:cNvPr>
          <p:cNvSpPr txBox="1"/>
          <p:nvPr/>
        </p:nvSpPr>
        <p:spPr>
          <a:xfrm>
            <a:off x="6781705" y="5518167"/>
            <a:ext cx="525358" cy="338554"/>
          </a:xfrm>
          <a:prstGeom prst="rect">
            <a:avLst/>
          </a:prstGeom>
          <a:noFill/>
        </p:spPr>
        <p:txBody>
          <a:bodyPr wrap="square" rtlCol="0">
            <a:spAutoFit/>
          </a:bodyPr>
          <a:lstStyle/>
          <a:p>
            <a:r>
              <a:rPr lang="en-IL" sz="1600" dirty="0"/>
              <a:t>. . .</a:t>
            </a:r>
          </a:p>
        </p:txBody>
      </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E220C944-FD89-4C9F-EDDB-164194E49E3F}"/>
                  </a:ext>
                </a:extLst>
              </p:cNvPr>
              <p:cNvSpPr txBox="1"/>
              <p:nvPr/>
            </p:nvSpPr>
            <p:spPr>
              <a:xfrm>
                <a:off x="2808083" y="4469594"/>
                <a:ext cx="5842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𝑣</m:t>
                      </m:r>
                    </m:oMath>
                  </m:oMathPara>
                </a14:m>
                <a:endParaRPr lang="en-IL" dirty="0"/>
              </a:p>
            </p:txBody>
          </p:sp>
        </mc:Choice>
        <mc:Fallback xmlns="">
          <p:sp>
            <p:nvSpPr>
              <p:cNvPr id="64" name="TextBox 63">
                <a:extLst>
                  <a:ext uri="{FF2B5EF4-FFF2-40B4-BE49-F238E27FC236}">
                    <a16:creationId xmlns:a16="http://schemas.microsoft.com/office/drawing/2014/main" id="{E220C944-FD89-4C9F-EDDB-164194E49E3F}"/>
                  </a:ext>
                </a:extLst>
              </p:cNvPr>
              <p:cNvSpPr txBox="1">
                <a:spLocks noRot="1" noChangeAspect="1" noMove="1" noResize="1" noEditPoints="1" noAdjustHandles="1" noChangeArrowheads="1" noChangeShapeType="1" noTextEdit="1"/>
              </p:cNvSpPr>
              <p:nvPr/>
            </p:nvSpPr>
            <p:spPr>
              <a:xfrm>
                <a:off x="2808083" y="4469594"/>
                <a:ext cx="584200" cy="369332"/>
              </a:xfrm>
              <a:prstGeom prst="rect">
                <a:avLst/>
              </a:prstGeom>
              <a:blipFill>
                <a:blip r:embed="rId6"/>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F3D42AFF-9350-851F-29F9-125A70A1C2A7}"/>
                  </a:ext>
                </a:extLst>
              </p:cNvPr>
              <p:cNvSpPr txBox="1"/>
              <p:nvPr/>
            </p:nvSpPr>
            <p:spPr>
              <a:xfrm>
                <a:off x="7263991" y="5451731"/>
                <a:ext cx="5842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𝑣</m:t>
                          </m:r>
                        </m:e>
                        <m:sub>
                          <m:r>
                            <a:rPr lang="en-US" sz="1800" b="0" i="1" smtClean="0">
                              <a:solidFill>
                                <a:schemeClr val="tx1"/>
                              </a:solidFill>
                              <a:latin typeface="Cambria Math" panose="02040503050406030204" pitchFamily="18" charset="0"/>
                            </a:rPr>
                            <m:t>𝑛</m:t>
                          </m:r>
                        </m:sub>
                      </m:sSub>
                    </m:oMath>
                  </m:oMathPara>
                </a14:m>
                <a:endParaRPr lang="en-IL" dirty="0"/>
              </a:p>
            </p:txBody>
          </p:sp>
        </mc:Choice>
        <mc:Fallback xmlns="">
          <p:sp>
            <p:nvSpPr>
              <p:cNvPr id="65" name="TextBox 64">
                <a:extLst>
                  <a:ext uri="{FF2B5EF4-FFF2-40B4-BE49-F238E27FC236}">
                    <a16:creationId xmlns:a16="http://schemas.microsoft.com/office/drawing/2014/main" id="{F3D42AFF-9350-851F-29F9-125A70A1C2A7}"/>
                  </a:ext>
                </a:extLst>
              </p:cNvPr>
              <p:cNvSpPr txBox="1">
                <a:spLocks noRot="1" noChangeAspect="1" noMove="1" noResize="1" noEditPoints="1" noAdjustHandles="1" noChangeArrowheads="1" noChangeShapeType="1" noTextEdit="1"/>
              </p:cNvSpPr>
              <p:nvPr/>
            </p:nvSpPr>
            <p:spPr>
              <a:xfrm>
                <a:off x="7263991" y="5451731"/>
                <a:ext cx="584200" cy="369332"/>
              </a:xfrm>
              <a:prstGeom prst="rect">
                <a:avLst/>
              </a:prstGeom>
              <a:blipFill>
                <a:blip r:embed="rId7"/>
                <a:stretch>
                  <a:fillRect/>
                </a:stretch>
              </a:blipFill>
            </p:spPr>
            <p:txBody>
              <a:bodyPr/>
              <a:lstStyle/>
              <a:p>
                <a:r>
                  <a:rPr lang="en-IL">
                    <a:noFill/>
                  </a:rPr>
                  <a:t> </a:t>
                </a:r>
              </a:p>
            </p:txBody>
          </p:sp>
        </mc:Fallback>
      </mc:AlternateContent>
      <p:graphicFrame>
        <p:nvGraphicFramePr>
          <p:cNvPr id="66" name="Table 65">
            <a:extLst>
              <a:ext uri="{FF2B5EF4-FFF2-40B4-BE49-F238E27FC236}">
                <a16:creationId xmlns:a16="http://schemas.microsoft.com/office/drawing/2014/main" id="{3A877D7C-0B9F-94B6-2F17-734E441E3D8B}"/>
              </a:ext>
            </a:extLst>
          </p:cNvPr>
          <p:cNvGraphicFramePr>
            <a:graphicFrameLocks noGrp="1"/>
          </p:cNvGraphicFramePr>
          <p:nvPr/>
        </p:nvGraphicFramePr>
        <p:xfrm>
          <a:off x="7734069" y="5468052"/>
          <a:ext cx="1249808" cy="370840"/>
        </p:xfrm>
        <a:graphic>
          <a:graphicData uri="http://schemas.openxmlformats.org/drawingml/2006/table">
            <a:tbl>
              <a:tblPr firstRow="1" bandRow="1">
                <a:tableStyleId>{F5AB1C69-6EDB-4FF4-983F-18BD219EF322}</a:tableStyleId>
              </a:tblPr>
              <a:tblGrid>
                <a:gridCol w="312452">
                  <a:extLst>
                    <a:ext uri="{9D8B030D-6E8A-4147-A177-3AD203B41FA5}">
                      <a16:colId xmlns:a16="http://schemas.microsoft.com/office/drawing/2014/main" val="1169754839"/>
                    </a:ext>
                  </a:extLst>
                </a:gridCol>
                <a:gridCol w="312452">
                  <a:extLst>
                    <a:ext uri="{9D8B030D-6E8A-4147-A177-3AD203B41FA5}">
                      <a16:colId xmlns:a16="http://schemas.microsoft.com/office/drawing/2014/main" val="2835268092"/>
                    </a:ext>
                  </a:extLst>
                </a:gridCol>
                <a:gridCol w="312452">
                  <a:extLst>
                    <a:ext uri="{9D8B030D-6E8A-4147-A177-3AD203B41FA5}">
                      <a16:colId xmlns:a16="http://schemas.microsoft.com/office/drawing/2014/main" val="1129904603"/>
                    </a:ext>
                  </a:extLst>
                </a:gridCol>
                <a:gridCol w="312452">
                  <a:extLst>
                    <a:ext uri="{9D8B030D-6E8A-4147-A177-3AD203B41FA5}">
                      <a16:colId xmlns:a16="http://schemas.microsoft.com/office/drawing/2014/main" val="4283849125"/>
                    </a:ext>
                  </a:extLst>
                </a:gridCol>
              </a:tblGrid>
              <a:tr h="370840">
                <a:tc>
                  <a:txBody>
                    <a:bodyPr/>
                    <a:lstStyle/>
                    <a:p>
                      <a:r>
                        <a:rPr lang="en-IL" dirty="0"/>
                        <a:t>1</a:t>
                      </a:r>
                    </a:p>
                  </a:txBody>
                  <a:tcPr>
                    <a:solidFill>
                      <a:schemeClr val="bg1">
                        <a:lumMod val="85000"/>
                      </a:schemeClr>
                    </a:solidFill>
                  </a:tcPr>
                </a:tc>
                <a:tc>
                  <a:txBody>
                    <a:bodyPr/>
                    <a:lstStyle/>
                    <a:p>
                      <a:r>
                        <a:rPr lang="en-IL" dirty="0"/>
                        <a:t>0</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extLst>
                  <a:ext uri="{0D108BD9-81ED-4DB2-BD59-A6C34878D82A}">
                    <a16:rowId xmlns:a16="http://schemas.microsoft.com/office/drawing/2014/main" val="1565684146"/>
                  </a:ext>
                </a:extLst>
              </a:tr>
            </a:tbl>
          </a:graphicData>
        </a:graphic>
      </p:graphicFrame>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606963E-9593-BA52-4D9F-C46A9655A617}"/>
                  </a:ext>
                </a:extLst>
              </p:cNvPr>
              <p:cNvSpPr txBox="1"/>
              <p:nvPr/>
            </p:nvSpPr>
            <p:spPr>
              <a:xfrm>
                <a:off x="901698" y="1673860"/>
                <a:ext cx="3454400" cy="403124"/>
              </a:xfrm>
              <a:prstGeom prst="rect">
                <a:avLst/>
              </a:prstGeom>
              <a:noFill/>
            </p:spPr>
            <p:txBody>
              <a:bodyPr wrap="square" rtlCol="0">
                <a:spAutoFit/>
              </a:bodyPr>
              <a:lstStyle/>
              <a:p>
                <a:r>
                  <a:rPr lang="en-US" b="0" dirty="0"/>
                  <a:t>For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 </m:t>
                    </m:r>
                    <m:r>
                      <m:rPr>
                        <m:sty m:val="p"/>
                      </m:rPr>
                      <a:rPr lang="en-US" b="0" i="0" smtClean="0">
                        <a:latin typeface="Cambria Math" panose="02040503050406030204" pitchFamily="18" charset="0"/>
                      </a:rPr>
                      <m:t>Θ</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r>
                      <a:rPr lang="en-US" b="0" i="1" smtClean="0">
                        <a:latin typeface="Cambria Math" panose="02040503050406030204" pitchFamily="18" charset="0"/>
                      </a:rPr>
                      <m:t>)</m:t>
                    </m:r>
                  </m:oMath>
                </a14:m>
                <a:endParaRPr lang="en-IL" dirty="0"/>
              </a:p>
            </p:txBody>
          </p:sp>
        </mc:Choice>
        <mc:Fallback xmlns="">
          <p:sp>
            <p:nvSpPr>
              <p:cNvPr id="11" name="TextBox 10">
                <a:extLst>
                  <a:ext uri="{FF2B5EF4-FFF2-40B4-BE49-F238E27FC236}">
                    <a16:creationId xmlns:a16="http://schemas.microsoft.com/office/drawing/2014/main" id="{8606963E-9593-BA52-4D9F-C46A9655A617}"/>
                  </a:ext>
                </a:extLst>
              </p:cNvPr>
              <p:cNvSpPr txBox="1">
                <a:spLocks noRot="1" noChangeAspect="1" noMove="1" noResize="1" noEditPoints="1" noAdjustHandles="1" noChangeArrowheads="1" noChangeShapeType="1" noTextEdit="1"/>
              </p:cNvSpPr>
              <p:nvPr/>
            </p:nvSpPr>
            <p:spPr>
              <a:xfrm>
                <a:off x="901698" y="1673860"/>
                <a:ext cx="3454400" cy="403124"/>
              </a:xfrm>
              <a:prstGeom prst="rect">
                <a:avLst/>
              </a:prstGeom>
              <a:blipFill>
                <a:blip r:embed="rId8"/>
                <a:stretch>
                  <a:fillRect l="-1465" t="-3125" b="-21875"/>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3" name="Rectangle: Rounded Corners 18">
                <a:extLst>
                  <a:ext uri="{FF2B5EF4-FFF2-40B4-BE49-F238E27FC236}">
                    <a16:creationId xmlns:a16="http://schemas.microsoft.com/office/drawing/2014/main" id="{655F76FF-E87A-E597-6A6B-1A22401E4795}"/>
                  </a:ext>
                </a:extLst>
              </p:cNvPr>
              <p:cNvSpPr/>
              <p:nvPr/>
            </p:nvSpPr>
            <p:spPr>
              <a:xfrm flipH="1">
                <a:off x="901698" y="2044700"/>
                <a:ext cx="8788404" cy="1857671"/>
              </a:xfrm>
              <a:prstGeom prst="roundRect">
                <a:avLst>
                  <a:gd name="adj" fmla="val 4420"/>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IL" sz="2000" u="sng" dirty="0">
                    <a:solidFill>
                      <a:schemeClr val="tx1"/>
                    </a:solidFill>
                  </a:rPr>
                  <a:t>Large Hamming weight</a:t>
                </a:r>
                <a:r>
                  <a:rPr lang="en-IL" sz="2000" dirty="0">
                    <a:solidFill>
                      <a:schemeClr val="tx1"/>
                    </a:solidFill>
                  </a:rPr>
                  <a:t>: If </a:t>
                </a:r>
                <a14:m>
                  <m:oMath xmlns:m="http://schemas.openxmlformats.org/officeDocument/2006/math">
                    <m:r>
                      <a:rPr lang="en-US" sz="2000" b="0" i="1" smtClean="0">
                        <a:solidFill>
                          <a:schemeClr val="tx1"/>
                        </a:solidFill>
                        <a:latin typeface="Cambria Math" panose="02040503050406030204" pitchFamily="18" charset="0"/>
                      </a:rPr>
                      <m:t>𝑣</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𝐻𝑎</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𝑚</m:t>
                        </m:r>
                      </m:e>
                      <m:sub>
                        <m:r>
                          <a:rPr lang="en-US" sz="2000" i="1">
                            <a:solidFill>
                              <a:schemeClr val="tx1"/>
                            </a:solidFill>
                            <a:latin typeface="Cambria Math" panose="02040503050406030204" pitchFamily="18" charset="0"/>
                          </a:rPr>
                          <m:t>𝛼</m:t>
                        </m:r>
                      </m:sub>
                    </m:sSub>
                  </m:oMath>
                </a14:m>
                <a:r>
                  <a:rPr lang="en-IL" sz="2000" dirty="0">
                    <a:solidFill>
                      <a:schemeClr val="tx1"/>
                    </a:solidFill>
                  </a:rPr>
                  <a:t> then </a:t>
                </a:r>
                <a14:m>
                  <m:oMath xmlns:m="http://schemas.openxmlformats.org/officeDocument/2006/math">
                    <m:r>
                      <a:rPr lang="en-US" sz="2000" b="1" i="1">
                        <a:solidFill>
                          <a:schemeClr val="tx1"/>
                        </a:solidFill>
                        <a:latin typeface="Cambria Math" panose="02040503050406030204" pitchFamily="18" charset="0"/>
                      </a:rPr>
                      <m:t>∃</m:t>
                    </m:r>
                    <m:sSub>
                      <m:sSubPr>
                        <m:ctrlPr>
                          <a:rPr lang="en-US" sz="2000" b="1" i="1">
                            <a:solidFill>
                              <a:schemeClr val="tx1"/>
                            </a:solidFill>
                            <a:latin typeface="Cambria Math" panose="02040503050406030204" pitchFamily="18" charset="0"/>
                          </a:rPr>
                        </m:ctrlPr>
                      </m:sSubPr>
                      <m:e>
                        <m:r>
                          <a:rPr lang="en-US" sz="2000" b="1" i="1">
                            <a:solidFill>
                              <a:schemeClr val="tx1"/>
                            </a:solidFill>
                            <a:latin typeface="Cambria Math" panose="02040503050406030204" pitchFamily="18" charset="0"/>
                          </a:rPr>
                          <m:t>𝒛</m:t>
                        </m:r>
                      </m:e>
                      <m:sub>
                        <m:r>
                          <a:rPr lang="en-US" sz="2000" b="1" i="1">
                            <a:solidFill>
                              <a:schemeClr val="tx1"/>
                            </a:solidFill>
                            <a:latin typeface="Cambria Math" panose="02040503050406030204" pitchFamily="18" charset="0"/>
                          </a:rPr>
                          <m:t>𝟏</m:t>
                        </m:r>
                      </m:sub>
                    </m:sSub>
                    <m:r>
                      <a:rPr lang="en-US" sz="2000" b="1" i="1">
                        <a:solidFill>
                          <a:schemeClr val="tx1"/>
                        </a:solidFill>
                        <a:latin typeface="Cambria Math" panose="02040503050406030204" pitchFamily="18" charset="0"/>
                      </a:rPr>
                      <m:t>,…,</m:t>
                    </m:r>
                    <m:sSub>
                      <m:sSubPr>
                        <m:ctrlPr>
                          <a:rPr lang="en-US" sz="2000" b="1" i="1">
                            <a:solidFill>
                              <a:schemeClr val="tx1"/>
                            </a:solidFill>
                            <a:latin typeface="Cambria Math" panose="02040503050406030204" pitchFamily="18" charset="0"/>
                          </a:rPr>
                        </m:ctrlPr>
                      </m:sSubPr>
                      <m:e>
                        <m:r>
                          <a:rPr lang="en-US" sz="2000" b="1" i="1">
                            <a:solidFill>
                              <a:schemeClr val="tx1"/>
                            </a:solidFill>
                            <a:latin typeface="Cambria Math" panose="02040503050406030204" pitchFamily="18" charset="0"/>
                          </a:rPr>
                          <m:t>𝒛</m:t>
                        </m:r>
                      </m:e>
                      <m:sub>
                        <m:r>
                          <a:rPr lang="en-US" sz="2000" b="1" i="1">
                            <a:solidFill>
                              <a:schemeClr val="tx1"/>
                            </a:solidFill>
                            <a:latin typeface="Cambria Math" panose="02040503050406030204" pitchFamily="18" charset="0"/>
                          </a:rPr>
                          <m:t>𝒕</m:t>
                        </m:r>
                      </m:sub>
                    </m:sSub>
                  </m:oMath>
                </a14:m>
                <a:r>
                  <a:rPr lang="en-IL" sz="2000" b="1" dirty="0">
                    <a:solidFill>
                      <a:schemeClr val="tx1"/>
                    </a:solidFill>
                  </a:rPr>
                  <a:t> </a:t>
                </a:r>
                <a:r>
                  <a:rPr lang="en-IL" sz="2000" dirty="0">
                    <a:solidFill>
                      <a:schemeClr val="tx1"/>
                    </a:solidFill>
                  </a:rPr>
                  <a:t>s.t.</a:t>
                </a:r>
              </a:p>
              <a:p>
                <a:pPr/>
                <a14:m>
                  <m:oMathPara xmlns:m="http://schemas.openxmlformats.org/officeDocument/2006/math">
                    <m:oMathParaPr>
                      <m:jc m:val="centerGroup"/>
                    </m:oMathParaPr>
                    <m:oMath xmlns:m="http://schemas.openxmlformats.org/officeDocument/2006/math">
                      <m:r>
                        <a:rPr lang="en-US" sz="2000" i="1" smtClean="0">
                          <a:solidFill>
                            <a:srgbClr val="C00000"/>
                          </a:solidFill>
                          <a:latin typeface="Cambria Math" panose="02040503050406030204" pitchFamily="18" charset="0"/>
                        </a:rPr>
                        <m:t>∀</m:t>
                      </m:r>
                      <m:r>
                        <a:rPr lang="en-US" sz="2000" i="1" smtClean="0">
                          <a:solidFill>
                            <a:srgbClr val="C00000"/>
                          </a:solidFill>
                          <a:latin typeface="Cambria Math" panose="02040503050406030204" pitchFamily="18" charset="0"/>
                        </a:rPr>
                        <m:t>𝜌</m:t>
                      </m:r>
                      <m:r>
                        <a:rPr lang="en-US" sz="2000" i="1" smtClean="0">
                          <a:solidFill>
                            <a:srgbClr val="C00000"/>
                          </a:solidFill>
                          <a:latin typeface="Cambria Math" panose="02040503050406030204" pitchFamily="18" charset="0"/>
                        </a:rPr>
                        <m:t>∈</m:t>
                      </m:r>
                      <m:d>
                        <m:dPr>
                          <m:begChr m:val="["/>
                          <m:endChr m:val="]"/>
                          <m:ctrlPr>
                            <a:rPr lang="en-US" sz="2000" i="1">
                              <a:solidFill>
                                <a:srgbClr val="C00000"/>
                              </a:solidFill>
                              <a:latin typeface="Cambria Math" panose="02040503050406030204" pitchFamily="18" charset="0"/>
                            </a:rPr>
                          </m:ctrlPr>
                        </m:dPr>
                        <m:e>
                          <m:r>
                            <a:rPr lang="en-US" sz="2000" i="1">
                              <a:solidFill>
                                <a:srgbClr val="C00000"/>
                              </a:solidFill>
                              <a:latin typeface="Cambria Math" panose="02040503050406030204" pitchFamily="18" charset="0"/>
                            </a:rPr>
                            <m:t>𝑛</m:t>
                          </m:r>
                        </m:e>
                      </m:d>
                      <m:r>
                        <a:rPr lang="en-US" sz="2000">
                          <a:solidFill>
                            <a:srgbClr val="C00000"/>
                          </a:solidFill>
                          <a:latin typeface="Cambria Math" panose="02040503050406030204" pitchFamily="18" charset="0"/>
                        </a:rPr>
                        <m:t>: </m:t>
                      </m:r>
                      <m:sSub>
                        <m:sSubPr>
                          <m:ctrlPr>
                            <a:rPr lang="en-US" sz="2000" i="1" smtClean="0">
                              <a:solidFill>
                                <a:srgbClr val="C00000"/>
                              </a:solidFill>
                              <a:latin typeface="Cambria Math" panose="02040503050406030204" pitchFamily="18" charset="0"/>
                            </a:rPr>
                          </m:ctrlPr>
                        </m:sSubPr>
                        <m:e>
                          <m:r>
                            <a:rPr lang="en-US" sz="2000" b="0" i="1">
                              <a:solidFill>
                                <a:srgbClr val="C00000"/>
                              </a:solidFill>
                              <a:latin typeface="Cambria Math" panose="02040503050406030204" pitchFamily="18" charset="0"/>
                            </a:rPr>
                            <m:t>𝑣</m:t>
                          </m:r>
                        </m:e>
                        <m:sub>
                          <m:r>
                            <a:rPr lang="en-US" sz="2000" b="0" i="1">
                              <a:solidFill>
                                <a:srgbClr val="C00000"/>
                              </a:solidFill>
                              <a:latin typeface="Cambria Math" panose="02040503050406030204" pitchFamily="18" charset="0"/>
                            </a:rPr>
                            <m:t>𝜌</m:t>
                          </m:r>
                        </m:sub>
                      </m:sSub>
                      <m:r>
                        <a:rPr lang="en-US" sz="2000" b="0" i="1">
                          <a:solidFill>
                            <a:srgbClr val="C00000"/>
                          </a:solidFill>
                          <a:latin typeface="Cambria Math" panose="02040503050406030204" pitchFamily="18" charset="0"/>
                        </a:rPr>
                        <m:t>∈</m:t>
                      </m:r>
                      <m:r>
                        <a:rPr lang="en-US" sz="2000" b="0" i="1" smtClean="0">
                          <a:solidFill>
                            <a:srgbClr val="C00000"/>
                          </a:solidFill>
                          <a:latin typeface="Cambria Math" panose="02040503050406030204" pitchFamily="18" charset="0"/>
                        </a:rPr>
                        <m:t>𝐻𝑎</m:t>
                      </m:r>
                      <m:sSub>
                        <m:sSubPr>
                          <m:ctrlPr>
                            <a:rPr lang="en-US" sz="2000" i="1">
                              <a:solidFill>
                                <a:srgbClr val="C00000"/>
                              </a:solidFill>
                              <a:latin typeface="Cambria Math" panose="02040503050406030204" pitchFamily="18" charset="0"/>
                            </a:rPr>
                          </m:ctrlPr>
                        </m:sSubPr>
                        <m:e>
                          <m:r>
                            <a:rPr lang="en-US" sz="2000" b="0" i="1">
                              <a:solidFill>
                                <a:srgbClr val="C00000"/>
                              </a:solidFill>
                              <a:latin typeface="Cambria Math" panose="02040503050406030204" pitchFamily="18" charset="0"/>
                            </a:rPr>
                            <m:t>𝑚</m:t>
                          </m:r>
                        </m:e>
                        <m:sub>
                          <m:r>
                            <a:rPr lang="en-US" sz="2000" b="0" i="1" smtClean="0">
                              <a:solidFill>
                                <a:srgbClr val="C00000"/>
                              </a:solidFill>
                              <a:latin typeface="Cambria Math" panose="02040503050406030204" pitchFamily="18" charset="0"/>
                            </a:rPr>
                            <m:t>0.95</m:t>
                          </m:r>
                          <m:r>
                            <a:rPr lang="en-US" sz="2000" b="0" i="1">
                              <a:solidFill>
                                <a:srgbClr val="C00000"/>
                              </a:solidFill>
                              <a:latin typeface="Cambria Math" panose="02040503050406030204" pitchFamily="18" charset="0"/>
                            </a:rPr>
                            <m:t>𝛼</m:t>
                          </m:r>
                        </m:sub>
                      </m:sSub>
                    </m:oMath>
                  </m:oMathPara>
                </a14:m>
                <a:endParaRPr lang="en-US" sz="2000" dirty="0">
                  <a:solidFill>
                    <a:schemeClr val="tx1"/>
                  </a:solidFill>
                </a:endParaRPr>
              </a:p>
              <a:p>
                <a:endParaRPr lang="en-US" sz="2000" dirty="0">
                  <a:solidFill>
                    <a:schemeClr val="tx1"/>
                  </a:solidFill>
                </a:endParaRPr>
              </a:p>
              <a:p>
                <a:r>
                  <a:rPr lang="en-US" sz="2000" u="sng" dirty="0">
                    <a:solidFill>
                      <a:schemeClr val="tx1"/>
                    </a:solidFill>
                  </a:rPr>
                  <a:t>Small Hamming weight</a:t>
                </a:r>
                <a:r>
                  <a:rPr lang="en-US" sz="2000" dirty="0">
                    <a:solidFill>
                      <a:schemeClr val="tx1"/>
                    </a:solidFill>
                  </a:rPr>
                  <a:t>: If </a:t>
                </a:r>
                <a14:m>
                  <m:oMath xmlns:m="http://schemas.openxmlformats.org/officeDocument/2006/math">
                    <m:r>
                      <a:rPr lang="en-US" sz="2000" i="1">
                        <a:solidFill>
                          <a:schemeClr val="tx1"/>
                        </a:solidFill>
                        <a:latin typeface="Cambria Math" panose="02040503050406030204" pitchFamily="18" charset="0"/>
                      </a:rPr>
                      <m:t>𝛿</m:t>
                    </m:r>
                    <m:r>
                      <a:rPr lang="en-US" sz="2000">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𝐷𝑖𝑠𝑡</m:t>
                    </m:r>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𝑣</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𝐻𝑎</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𝑚</m:t>
                            </m:r>
                          </m:e>
                          <m:sub>
                            <m:r>
                              <a:rPr lang="en-US" sz="2000" i="1">
                                <a:solidFill>
                                  <a:schemeClr val="tx1"/>
                                </a:solidFill>
                                <a:latin typeface="Cambria Math" panose="02040503050406030204" pitchFamily="18" charset="0"/>
                              </a:rPr>
                              <m:t>𝛼</m:t>
                            </m:r>
                          </m:sub>
                        </m:sSub>
                      </m:e>
                    </m:d>
                  </m:oMath>
                </a14:m>
                <a:r>
                  <a:rPr lang="en-US" sz="2000" b="1" dirty="0">
                    <a:solidFill>
                      <a:schemeClr val="tx1"/>
                    </a:solidFill>
                  </a:rPr>
                  <a:t> </a:t>
                </a:r>
                <a:r>
                  <a:rPr lang="en-US" sz="2000" dirty="0">
                    <a:solidFill>
                      <a:schemeClr val="tx1"/>
                    </a:solidFill>
                  </a:rPr>
                  <a:t>then </a:t>
                </a:r>
                <a14:m>
                  <m:oMath xmlns:m="http://schemas.openxmlformats.org/officeDocument/2006/math">
                    <m:r>
                      <a:rPr lang="en-US" sz="2000" b="1" i="1" dirty="0" smtClean="0">
                        <a:solidFill>
                          <a:schemeClr val="tx1"/>
                        </a:solidFill>
                        <a:latin typeface="Cambria Math" panose="02040503050406030204" pitchFamily="18" charset="0"/>
                      </a:rPr>
                      <m:t>∀</m:t>
                    </m:r>
                    <m:sSub>
                      <m:sSubPr>
                        <m:ctrlPr>
                          <a:rPr lang="en-US" sz="2000" b="1" i="1">
                            <a:solidFill>
                              <a:schemeClr val="tx1"/>
                            </a:solidFill>
                            <a:latin typeface="Cambria Math" panose="02040503050406030204" pitchFamily="18" charset="0"/>
                          </a:rPr>
                        </m:ctrlPr>
                      </m:sSubPr>
                      <m:e>
                        <m:r>
                          <a:rPr lang="en-US" sz="2000" b="1" i="1">
                            <a:solidFill>
                              <a:schemeClr val="tx1"/>
                            </a:solidFill>
                            <a:latin typeface="Cambria Math" panose="02040503050406030204" pitchFamily="18" charset="0"/>
                          </a:rPr>
                          <m:t>𝒛</m:t>
                        </m:r>
                      </m:e>
                      <m:sub>
                        <m:r>
                          <a:rPr lang="en-US" sz="2000" b="1" i="1">
                            <a:solidFill>
                              <a:schemeClr val="tx1"/>
                            </a:solidFill>
                            <a:latin typeface="Cambria Math" panose="02040503050406030204" pitchFamily="18" charset="0"/>
                          </a:rPr>
                          <m:t>𝟏</m:t>
                        </m:r>
                      </m:sub>
                    </m:sSub>
                    <m:r>
                      <a:rPr lang="en-US" sz="2000" b="1" i="1">
                        <a:solidFill>
                          <a:schemeClr val="tx1"/>
                        </a:solidFill>
                        <a:latin typeface="Cambria Math" panose="02040503050406030204" pitchFamily="18" charset="0"/>
                      </a:rPr>
                      <m:t>,…,</m:t>
                    </m:r>
                    <m:sSub>
                      <m:sSubPr>
                        <m:ctrlPr>
                          <a:rPr lang="en-US" sz="2000" b="1" i="1">
                            <a:solidFill>
                              <a:schemeClr val="tx1"/>
                            </a:solidFill>
                            <a:latin typeface="Cambria Math" panose="02040503050406030204" pitchFamily="18" charset="0"/>
                          </a:rPr>
                        </m:ctrlPr>
                      </m:sSubPr>
                      <m:e>
                        <m:r>
                          <a:rPr lang="en-US" sz="2000" b="1" i="1">
                            <a:solidFill>
                              <a:schemeClr val="tx1"/>
                            </a:solidFill>
                            <a:latin typeface="Cambria Math" panose="02040503050406030204" pitchFamily="18" charset="0"/>
                          </a:rPr>
                          <m:t>𝒛</m:t>
                        </m:r>
                      </m:e>
                      <m:sub>
                        <m:r>
                          <a:rPr lang="en-US" sz="2000" b="1" i="1">
                            <a:solidFill>
                              <a:schemeClr val="tx1"/>
                            </a:solidFill>
                            <a:latin typeface="Cambria Math" panose="02040503050406030204" pitchFamily="18" charset="0"/>
                          </a:rPr>
                          <m:t>𝒕</m:t>
                        </m:r>
                      </m:sub>
                    </m:sSub>
                  </m:oMath>
                </a14:m>
                <a:r>
                  <a:rPr lang="en-US" sz="2000" dirty="0">
                    <a:solidFill>
                      <a:schemeClr val="tx1"/>
                    </a:solidFill>
                  </a:rPr>
                  <a:t> </a:t>
                </a:r>
                <a:endParaRPr lang="en-US" sz="2000" b="1" dirty="0">
                  <a:solidFill>
                    <a:schemeClr val="tx1"/>
                  </a:solidFill>
                </a:endParaRPr>
              </a:p>
              <a:p>
                <a:pPr/>
                <a14:m>
                  <m:oMathPara xmlns:m="http://schemas.openxmlformats.org/officeDocument/2006/math">
                    <m:oMathParaPr>
                      <m:jc m:val="centerGroup"/>
                    </m:oMathParaPr>
                    <m:oMath xmlns:m="http://schemas.openxmlformats.org/officeDocument/2006/math">
                      <m:func>
                        <m:funcPr>
                          <m:ctrlPr>
                            <a:rPr lang="en-US" sz="2000" i="1" smtClean="0">
                              <a:solidFill>
                                <a:srgbClr val="C00000"/>
                              </a:solidFill>
                              <a:latin typeface="Cambria Math" panose="02040503050406030204" pitchFamily="18" charset="0"/>
                            </a:rPr>
                          </m:ctrlPr>
                        </m:funcPr>
                        <m:fName>
                          <m:limLow>
                            <m:limLowPr>
                              <m:ctrlPr>
                                <a:rPr lang="en-US" sz="2000" b="0" i="1" smtClean="0">
                                  <a:solidFill>
                                    <a:srgbClr val="C00000"/>
                                  </a:solidFill>
                                  <a:latin typeface="Cambria Math" panose="02040503050406030204" pitchFamily="18" charset="0"/>
                                </a:rPr>
                              </m:ctrlPr>
                            </m:limLowPr>
                            <m:e>
                              <m:r>
                                <m:rPr>
                                  <m:sty m:val="p"/>
                                </m:rPr>
                                <a:rPr lang="en-US" sz="2000">
                                  <a:solidFill>
                                    <a:srgbClr val="C00000"/>
                                  </a:solidFill>
                                  <a:latin typeface="Cambria Math" panose="02040503050406030204" pitchFamily="18" charset="0"/>
                                </a:rPr>
                                <m:t>Pr</m:t>
                              </m:r>
                            </m:e>
                            <m:lim>
                              <m:r>
                                <a:rPr lang="en-US" sz="2000" b="0" i="1" smtClean="0">
                                  <a:solidFill>
                                    <a:srgbClr val="C00000"/>
                                  </a:solidFill>
                                  <a:latin typeface="Cambria Math" panose="02040503050406030204" pitchFamily="18" charset="0"/>
                                </a:rPr>
                                <m:t>𝜌</m:t>
                              </m:r>
                            </m:lim>
                          </m:limLow>
                        </m:fName>
                        <m:e>
                          <m:d>
                            <m:dPr>
                              <m:begChr m:val="["/>
                              <m:endChr m:val="]"/>
                              <m:ctrlPr>
                                <a:rPr lang="en-US" sz="2000" i="1">
                                  <a:solidFill>
                                    <a:srgbClr val="C00000"/>
                                  </a:solidFill>
                                  <a:latin typeface="Cambria Math" panose="02040503050406030204" pitchFamily="18" charset="0"/>
                                </a:rPr>
                              </m:ctrlPr>
                            </m:dPr>
                            <m:e>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𝑣</m:t>
                                  </m:r>
                                </m:e>
                                <m:sub>
                                  <m:r>
                                    <a:rPr lang="en-US" sz="2000" i="1">
                                      <a:solidFill>
                                        <a:srgbClr val="C00000"/>
                                      </a:solidFill>
                                      <a:latin typeface="Cambria Math" panose="02040503050406030204" pitchFamily="18" charset="0"/>
                                    </a:rPr>
                                    <m:t>𝜌</m:t>
                                  </m:r>
                                </m:sub>
                              </m:sSub>
                              <m:r>
                                <a:rPr lang="en-US" sz="2000" i="1">
                                  <a:solidFill>
                                    <a:srgbClr val="C00000"/>
                                  </a:solidFill>
                                  <a:latin typeface="Cambria Math" panose="02040503050406030204" pitchFamily="18" charset="0"/>
                                </a:rPr>
                                <m:t>∈</m:t>
                              </m:r>
                              <m:r>
                                <a:rPr lang="en-US" sz="2000" i="1" smtClean="0">
                                  <a:solidFill>
                                    <a:srgbClr val="C00000"/>
                                  </a:solidFill>
                                  <a:latin typeface="Cambria Math" panose="02040503050406030204" pitchFamily="18" charset="0"/>
                                </a:rPr>
                                <m:t>𝐻𝑎</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𝑚</m:t>
                                  </m:r>
                                </m:e>
                                <m:sub>
                                  <m:r>
                                    <a:rPr lang="en-US" sz="2000" i="1" smtClean="0">
                                      <a:solidFill>
                                        <a:srgbClr val="C00000"/>
                                      </a:solidFill>
                                      <a:latin typeface="Cambria Math" panose="02040503050406030204" pitchFamily="18" charset="0"/>
                                    </a:rPr>
                                    <m:t>0.95</m:t>
                                  </m:r>
                                  <m:r>
                                    <a:rPr lang="en-US" sz="2000" i="1">
                                      <a:solidFill>
                                        <a:srgbClr val="C00000"/>
                                      </a:solidFill>
                                      <a:latin typeface="Cambria Math" panose="02040503050406030204" pitchFamily="18" charset="0"/>
                                    </a:rPr>
                                    <m:t>𝛼</m:t>
                                  </m:r>
                                </m:sub>
                              </m:sSub>
                            </m:e>
                          </m:d>
                        </m:e>
                      </m:func>
                      <m:r>
                        <a:rPr lang="en-US" sz="2000" i="1">
                          <a:solidFill>
                            <a:srgbClr val="C00000"/>
                          </a:solidFill>
                          <a:latin typeface="Cambria Math" panose="02040503050406030204" pitchFamily="18" charset="0"/>
                        </a:rPr>
                        <m:t>≤</m:t>
                      </m:r>
                      <m:r>
                        <a:rPr lang="en-US" sz="2000" i="1">
                          <a:solidFill>
                            <a:srgbClr val="C00000"/>
                          </a:solidFill>
                          <a:latin typeface="Cambria Math" panose="02040503050406030204" pitchFamily="18" charset="0"/>
                        </a:rPr>
                        <m:t>𝜖</m:t>
                      </m:r>
                      <m:d>
                        <m:dPr>
                          <m:ctrlPr>
                            <a:rPr lang="en-US" sz="2000" i="1">
                              <a:solidFill>
                                <a:srgbClr val="C00000"/>
                              </a:solidFill>
                              <a:latin typeface="Cambria Math" panose="02040503050406030204" pitchFamily="18" charset="0"/>
                            </a:rPr>
                          </m:ctrlPr>
                        </m:dPr>
                        <m:e>
                          <m:r>
                            <a:rPr lang="en-US" sz="2000" i="1">
                              <a:solidFill>
                                <a:srgbClr val="C00000"/>
                              </a:solidFill>
                              <a:latin typeface="Cambria Math" panose="02040503050406030204" pitchFamily="18" charset="0"/>
                            </a:rPr>
                            <m:t>𝛼</m:t>
                          </m:r>
                          <m:r>
                            <a:rPr lang="en-US" sz="2000" i="1">
                              <a:solidFill>
                                <a:srgbClr val="C00000"/>
                              </a:solidFill>
                              <a:latin typeface="Cambria Math" panose="02040503050406030204" pitchFamily="18" charset="0"/>
                            </a:rPr>
                            <m:t>,</m:t>
                          </m:r>
                          <m:r>
                            <a:rPr lang="en-US" sz="2000" i="1">
                              <a:solidFill>
                                <a:srgbClr val="C00000"/>
                              </a:solidFill>
                              <a:latin typeface="Cambria Math" panose="02040503050406030204" pitchFamily="18" charset="0"/>
                            </a:rPr>
                            <m:t>𝛿</m:t>
                          </m:r>
                        </m:e>
                      </m:d>
                    </m:oMath>
                  </m:oMathPara>
                </a14:m>
                <a:endParaRPr lang="en-IL" sz="2000" dirty="0">
                  <a:solidFill>
                    <a:schemeClr val="tx1"/>
                  </a:solidFill>
                </a:endParaRPr>
              </a:p>
            </p:txBody>
          </p:sp>
        </mc:Choice>
        <mc:Fallback xmlns="">
          <p:sp>
            <p:nvSpPr>
              <p:cNvPr id="13" name="Rectangle: Rounded Corners 18">
                <a:extLst>
                  <a:ext uri="{FF2B5EF4-FFF2-40B4-BE49-F238E27FC236}">
                    <a16:creationId xmlns:a16="http://schemas.microsoft.com/office/drawing/2014/main" id="{655F76FF-E87A-E597-6A6B-1A22401E4795}"/>
                  </a:ext>
                </a:extLst>
              </p:cNvPr>
              <p:cNvSpPr>
                <a:spLocks noRot="1" noChangeAspect="1" noMove="1" noResize="1" noEditPoints="1" noAdjustHandles="1" noChangeArrowheads="1" noChangeShapeType="1" noTextEdit="1"/>
              </p:cNvSpPr>
              <p:nvPr/>
            </p:nvSpPr>
            <p:spPr>
              <a:xfrm flipH="1">
                <a:off x="901698" y="2044700"/>
                <a:ext cx="8788404" cy="1857671"/>
              </a:xfrm>
              <a:prstGeom prst="roundRect">
                <a:avLst>
                  <a:gd name="adj" fmla="val 4420"/>
                </a:avLst>
              </a:prstGeom>
              <a:blipFill>
                <a:blip r:embed="rId9"/>
                <a:stretch>
                  <a:fillRect l="-432"/>
                </a:stretch>
              </a:blipFill>
              <a:ln w="28575">
                <a:solidFill>
                  <a:schemeClr val="tx1"/>
                </a:solidFill>
              </a:ln>
            </p:spPr>
            <p:txBody>
              <a:bodyPr/>
              <a:lstStyle/>
              <a:p>
                <a:r>
                  <a:rPr lang="en-IL">
                    <a:noFill/>
                  </a:rPr>
                  <a:t> </a:t>
                </a:r>
              </a:p>
            </p:txBody>
          </p:sp>
        </mc:Fallback>
      </mc:AlternateContent>
      <p:sp>
        <p:nvSpPr>
          <p:cNvPr id="15" name="Rectangle: Rounded Corners 18">
            <a:extLst>
              <a:ext uri="{FF2B5EF4-FFF2-40B4-BE49-F238E27FC236}">
                <a16:creationId xmlns:a16="http://schemas.microsoft.com/office/drawing/2014/main" id="{411049BC-7016-20C2-D95A-2C4BFFB8D5FC}"/>
              </a:ext>
            </a:extLst>
          </p:cNvPr>
          <p:cNvSpPr/>
          <p:nvPr/>
        </p:nvSpPr>
        <p:spPr>
          <a:xfrm flipH="1">
            <a:off x="5893183" y="744538"/>
            <a:ext cx="4241804" cy="930275"/>
          </a:xfrm>
          <a:prstGeom prst="roundRect">
            <a:avLst>
              <a:gd name="adj" fmla="val 4420"/>
            </a:avLst>
          </a:prstGeom>
          <a:solidFill>
            <a:srgbClr val="D7FED7"/>
          </a:solidFill>
          <a:ln w="28575">
            <a:solidFill>
              <a:srgbClr val="05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2400" dirty="0">
                <a:solidFill>
                  <a:schemeClr val="tx1"/>
                </a:solidFill>
              </a:rPr>
              <a:t>Focus: 1. minimizing input query</a:t>
            </a:r>
          </a:p>
          <a:p>
            <a:r>
              <a:rPr lang="en-US" sz="2400" dirty="0">
                <a:solidFill>
                  <a:schemeClr val="tx1"/>
                </a:solidFill>
              </a:rPr>
              <a:t>             2. sub-linear proof length</a:t>
            </a:r>
          </a:p>
        </p:txBody>
      </p:sp>
      <p:graphicFrame>
        <p:nvGraphicFramePr>
          <p:cNvPr id="19" name="Table 18">
            <a:extLst>
              <a:ext uri="{FF2B5EF4-FFF2-40B4-BE49-F238E27FC236}">
                <a16:creationId xmlns:a16="http://schemas.microsoft.com/office/drawing/2014/main" id="{953250B5-AB0F-CB4B-C740-3664CC1458E2}"/>
              </a:ext>
            </a:extLst>
          </p:cNvPr>
          <p:cNvGraphicFramePr>
            <a:graphicFrameLocks noGrp="1"/>
          </p:cNvGraphicFramePr>
          <p:nvPr>
            <p:extLst>
              <p:ext uri="{D42A27DB-BD31-4B8C-83A1-F6EECF244321}">
                <p14:modId xmlns:p14="http://schemas.microsoft.com/office/powerpoint/2010/main" val="1900998610"/>
              </p:ext>
            </p:extLst>
          </p:nvPr>
        </p:nvGraphicFramePr>
        <p:xfrm>
          <a:off x="4990766" y="5482302"/>
          <a:ext cx="1249808" cy="370840"/>
        </p:xfrm>
        <a:graphic>
          <a:graphicData uri="http://schemas.openxmlformats.org/drawingml/2006/table">
            <a:tbl>
              <a:tblPr firstRow="1" bandRow="1">
                <a:tableStyleId>{F5AB1C69-6EDB-4FF4-983F-18BD219EF322}</a:tableStyleId>
              </a:tblPr>
              <a:tblGrid>
                <a:gridCol w="312452">
                  <a:extLst>
                    <a:ext uri="{9D8B030D-6E8A-4147-A177-3AD203B41FA5}">
                      <a16:colId xmlns:a16="http://schemas.microsoft.com/office/drawing/2014/main" val="1169754839"/>
                    </a:ext>
                  </a:extLst>
                </a:gridCol>
                <a:gridCol w="312452">
                  <a:extLst>
                    <a:ext uri="{9D8B030D-6E8A-4147-A177-3AD203B41FA5}">
                      <a16:colId xmlns:a16="http://schemas.microsoft.com/office/drawing/2014/main" val="2835268092"/>
                    </a:ext>
                  </a:extLst>
                </a:gridCol>
                <a:gridCol w="312452">
                  <a:extLst>
                    <a:ext uri="{9D8B030D-6E8A-4147-A177-3AD203B41FA5}">
                      <a16:colId xmlns:a16="http://schemas.microsoft.com/office/drawing/2014/main" val="1129904603"/>
                    </a:ext>
                  </a:extLst>
                </a:gridCol>
                <a:gridCol w="312452">
                  <a:extLst>
                    <a:ext uri="{9D8B030D-6E8A-4147-A177-3AD203B41FA5}">
                      <a16:colId xmlns:a16="http://schemas.microsoft.com/office/drawing/2014/main" val="4283849125"/>
                    </a:ext>
                  </a:extLst>
                </a:gridCol>
              </a:tblGrid>
              <a:tr h="370840">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0</a:t>
                      </a:r>
                    </a:p>
                  </a:txBody>
                  <a:tcPr>
                    <a:solidFill>
                      <a:schemeClr val="bg1">
                        <a:lumMod val="85000"/>
                      </a:schemeClr>
                    </a:solidFill>
                  </a:tcPr>
                </a:tc>
                <a:tc>
                  <a:txBody>
                    <a:bodyPr/>
                    <a:lstStyle/>
                    <a:p>
                      <a:r>
                        <a:rPr lang="en-IL" dirty="0"/>
                        <a:t>1</a:t>
                      </a:r>
                    </a:p>
                  </a:txBody>
                  <a:tcPr>
                    <a:solidFill>
                      <a:schemeClr val="bg1">
                        <a:lumMod val="85000"/>
                      </a:schemeClr>
                    </a:solidFill>
                  </a:tcPr>
                </a:tc>
                <a:extLst>
                  <a:ext uri="{0D108BD9-81ED-4DB2-BD59-A6C34878D82A}">
                    <a16:rowId xmlns:a16="http://schemas.microsoft.com/office/drawing/2014/main" val="1565684146"/>
                  </a:ext>
                </a:extLst>
              </a:tr>
            </a:tbl>
          </a:graphicData>
        </a:graphic>
      </p:graphicFrame>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CD33C4C-F0CD-88A3-6400-10F44CF30611}"/>
                  </a:ext>
                </a:extLst>
              </p:cNvPr>
              <p:cNvSpPr txBox="1"/>
              <p:nvPr/>
            </p:nvSpPr>
            <p:spPr>
              <a:xfrm>
                <a:off x="4584366" y="5449808"/>
                <a:ext cx="584200" cy="3942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𝑣</m:t>
                          </m:r>
                        </m:e>
                        <m:sub>
                          <m:r>
                            <a:rPr lang="en-US" sz="1800" b="0" i="1" smtClean="0">
                              <a:solidFill>
                                <a:schemeClr val="tx1"/>
                              </a:solidFill>
                              <a:latin typeface="Cambria Math" panose="02040503050406030204" pitchFamily="18" charset="0"/>
                            </a:rPr>
                            <m:t>𝜌</m:t>
                          </m:r>
                        </m:sub>
                      </m:sSub>
                    </m:oMath>
                  </m:oMathPara>
                </a14:m>
                <a:endParaRPr lang="en-IL" dirty="0"/>
              </a:p>
            </p:txBody>
          </p:sp>
        </mc:Choice>
        <mc:Fallback xmlns="">
          <p:sp>
            <p:nvSpPr>
              <p:cNvPr id="22" name="TextBox 21">
                <a:extLst>
                  <a:ext uri="{FF2B5EF4-FFF2-40B4-BE49-F238E27FC236}">
                    <a16:creationId xmlns:a16="http://schemas.microsoft.com/office/drawing/2014/main" id="{BCD33C4C-F0CD-88A3-6400-10F44CF30611}"/>
                  </a:ext>
                </a:extLst>
              </p:cNvPr>
              <p:cNvSpPr txBox="1">
                <a:spLocks noRot="1" noChangeAspect="1" noMove="1" noResize="1" noEditPoints="1" noAdjustHandles="1" noChangeArrowheads="1" noChangeShapeType="1" noTextEdit="1"/>
              </p:cNvSpPr>
              <p:nvPr/>
            </p:nvSpPr>
            <p:spPr>
              <a:xfrm>
                <a:off x="4584366" y="5449808"/>
                <a:ext cx="584200" cy="394210"/>
              </a:xfrm>
              <a:prstGeom prst="rect">
                <a:avLst/>
              </a:prstGeom>
              <a:blipFill>
                <a:blip r:embed="rId10"/>
                <a:stretch>
                  <a:fillRect b="-3125"/>
                </a:stretch>
              </a:blipFill>
            </p:spPr>
            <p:txBody>
              <a:bodyPr/>
              <a:lstStyle/>
              <a:p>
                <a:r>
                  <a:rPr lang="en-IL">
                    <a:noFill/>
                  </a:rPr>
                  <a:t> </a:t>
                </a:r>
              </a:p>
            </p:txBody>
          </p:sp>
        </mc:Fallback>
      </mc:AlternateContent>
    </p:spTree>
    <p:extLst>
      <p:ext uri="{BB962C8B-B14F-4D97-AF65-F5344CB8AC3E}">
        <p14:creationId xmlns:p14="http://schemas.microsoft.com/office/powerpoint/2010/main" val="3033839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37C87-F796-61BB-6824-782911196CF8}"/>
            </a:ext>
          </a:extLst>
        </p:cNvPr>
        <p:cNvGrpSpPr/>
        <p:nvPr/>
      </p:nvGrpSpPr>
      <p:grpSpPr>
        <a:xfrm>
          <a:off x="0" y="0"/>
          <a:ext cx="0" cy="0"/>
          <a:chOff x="0" y="0"/>
          <a:chExt cx="0" cy="0"/>
        </a:xfrm>
      </p:grpSpPr>
      <p:sp>
        <p:nvSpPr>
          <p:cNvPr id="68" name="Rectangle: Rounded Corners 18">
            <a:extLst>
              <a:ext uri="{FF2B5EF4-FFF2-40B4-BE49-F238E27FC236}">
                <a16:creationId xmlns:a16="http://schemas.microsoft.com/office/drawing/2014/main" id="{06EC66E6-86B5-FBBD-B22D-D578201E5C51}"/>
              </a:ext>
            </a:extLst>
          </p:cNvPr>
          <p:cNvSpPr/>
          <p:nvPr/>
        </p:nvSpPr>
        <p:spPr>
          <a:xfrm flipH="1">
            <a:off x="460999" y="4265865"/>
            <a:ext cx="10943601" cy="1965444"/>
          </a:xfrm>
          <a:prstGeom prst="roundRect">
            <a:avLst>
              <a:gd name="adj" fmla="val 442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en-US" sz="2400" dirty="0">
              <a:solidFill>
                <a:schemeClr val="tx1"/>
              </a:solidFill>
            </a:endParaRPr>
          </a:p>
        </p:txBody>
      </p:sp>
      <p:sp>
        <p:nvSpPr>
          <p:cNvPr id="2" name="Title 1">
            <a:extLst>
              <a:ext uri="{FF2B5EF4-FFF2-40B4-BE49-F238E27FC236}">
                <a16:creationId xmlns:a16="http://schemas.microsoft.com/office/drawing/2014/main" id="{76D6ABA1-7EDC-15E6-19BE-FD34D98DB0B4}"/>
              </a:ext>
            </a:extLst>
          </p:cNvPr>
          <p:cNvSpPr>
            <a:spLocks noGrp="1"/>
          </p:cNvSpPr>
          <p:nvPr>
            <p:ph type="title"/>
          </p:nvPr>
        </p:nvSpPr>
        <p:spPr/>
        <p:txBody>
          <a:bodyPr/>
          <a:lstStyle/>
          <a:p>
            <a:r>
              <a:rPr lang="en-IL" dirty="0"/>
              <a:t>PCP Construction</a:t>
            </a:r>
          </a:p>
        </p:txBody>
      </p:sp>
      <p:sp>
        <p:nvSpPr>
          <p:cNvPr id="4" name="Slide Number Placeholder 3">
            <a:extLst>
              <a:ext uri="{FF2B5EF4-FFF2-40B4-BE49-F238E27FC236}">
                <a16:creationId xmlns:a16="http://schemas.microsoft.com/office/drawing/2014/main" id="{83359A56-8928-F319-A02A-5455B1A1A570}"/>
              </a:ext>
            </a:extLst>
          </p:cNvPr>
          <p:cNvSpPr>
            <a:spLocks noGrp="1"/>
          </p:cNvSpPr>
          <p:nvPr>
            <p:ph type="sldNum" sz="quarter" idx="12"/>
          </p:nvPr>
        </p:nvSpPr>
        <p:spPr/>
        <p:txBody>
          <a:bodyPr/>
          <a:lstStyle/>
          <a:p>
            <a:fld id="{0C3A8BC7-B599-214C-BBAF-2BEB0125E7EF}" type="slidenum">
              <a:rPr lang="en-IL" smtClean="0"/>
              <a:t>14</a:t>
            </a:fld>
            <a:endParaRPr lang="en-IL"/>
          </a:p>
        </p:txBody>
      </p:sp>
      <p:graphicFrame>
        <p:nvGraphicFramePr>
          <p:cNvPr id="9" name="Table 8">
            <a:extLst>
              <a:ext uri="{FF2B5EF4-FFF2-40B4-BE49-F238E27FC236}">
                <a16:creationId xmlns:a16="http://schemas.microsoft.com/office/drawing/2014/main" id="{FAA11FB6-3967-F896-EA7C-F1F0B5548548}"/>
              </a:ext>
            </a:extLst>
          </p:cNvPr>
          <p:cNvGraphicFramePr>
            <a:graphicFrameLocks noGrp="1"/>
          </p:cNvGraphicFramePr>
          <p:nvPr/>
        </p:nvGraphicFramePr>
        <p:xfrm>
          <a:off x="3244609" y="4472514"/>
          <a:ext cx="4686781" cy="370840"/>
        </p:xfrm>
        <a:graphic>
          <a:graphicData uri="http://schemas.openxmlformats.org/drawingml/2006/table">
            <a:tbl>
              <a:tblPr firstRow="1" bandRow="1">
                <a:tableStyleId>{F5AB1C69-6EDB-4FF4-983F-18BD219EF322}</a:tableStyleId>
              </a:tblPr>
              <a:tblGrid>
                <a:gridCol w="312452">
                  <a:extLst>
                    <a:ext uri="{9D8B030D-6E8A-4147-A177-3AD203B41FA5}">
                      <a16:colId xmlns:a16="http://schemas.microsoft.com/office/drawing/2014/main" val="1169754839"/>
                    </a:ext>
                  </a:extLst>
                </a:gridCol>
                <a:gridCol w="312452">
                  <a:extLst>
                    <a:ext uri="{9D8B030D-6E8A-4147-A177-3AD203B41FA5}">
                      <a16:colId xmlns:a16="http://schemas.microsoft.com/office/drawing/2014/main" val="2835268092"/>
                    </a:ext>
                  </a:extLst>
                </a:gridCol>
                <a:gridCol w="312452">
                  <a:extLst>
                    <a:ext uri="{9D8B030D-6E8A-4147-A177-3AD203B41FA5}">
                      <a16:colId xmlns:a16="http://schemas.microsoft.com/office/drawing/2014/main" val="1129904603"/>
                    </a:ext>
                  </a:extLst>
                </a:gridCol>
                <a:gridCol w="312452">
                  <a:extLst>
                    <a:ext uri="{9D8B030D-6E8A-4147-A177-3AD203B41FA5}">
                      <a16:colId xmlns:a16="http://schemas.microsoft.com/office/drawing/2014/main" val="4283849125"/>
                    </a:ext>
                  </a:extLst>
                </a:gridCol>
                <a:gridCol w="312452">
                  <a:extLst>
                    <a:ext uri="{9D8B030D-6E8A-4147-A177-3AD203B41FA5}">
                      <a16:colId xmlns:a16="http://schemas.microsoft.com/office/drawing/2014/main" val="3299545068"/>
                    </a:ext>
                  </a:extLst>
                </a:gridCol>
                <a:gridCol w="312452">
                  <a:extLst>
                    <a:ext uri="{9D8B030D-6E8A-4147-A177-3AD203B41FA5}">
                      <a16:colId xmlns:a16="http://schemas.microsoft.com/office/drawing/2014/main" val="4243383691"/>
                    </a:ext>
                  </a:extLst>
                </a:gridCol>
                <a:gridCol w="312452">
                  <a:extLst>
                    <a:ext uri="{9D8B030D-6E8A-4147-A177-3AD203B41FA5}">
                      <a16:colId xmlns:a16="http://schemas.microsoft.com/office/drawing/2014/main" val="2260473605"/>
                    </a:ext>
                  </a:extLst>
                </a:gridCol>
                <a:gridCol w="312452">
                  <a:extLst>
                    <a:ext uri="{9D8B030D-6E8A-4147-A177-3AD203B41FA5}">
                      <a16:colId xmlns:a16="http://schemas.microsoft.com/office/drawing/2014/main" val="947567567"/>
                    </a:ext>
                  </a:extLst>
                </a:gridCol>
                <a:gridCol w="312452">
                  <a:extLst>
                    <a:ext uri="{9D8B030D-6E8A-4147-A177-3AD203B41FA5}">
                      <a16:colId xmlns:a16="http://schemas.microsoft.com/office/drawing/2014/main" val="3159203738"/>
                    </a:ext>
                  </a:extLst>
                </a:gridCol>
                <a:gridCol w="312452">
                  <a:extLst>
                    <a:ext uri="{9D8B030D-6E8A-4147-A177-3AD203B41FA5}">
                      <a16:colId xmlns:a16="http://schemas.microsoft.com/office/drawing/2014/main" val="2946226346"/>
                    </a:ext>
                  </a:extLst>
                </a:gridCol>
                <a:gridCol w="312452">
                  <a:extLst>
                    <a:ext uri="{9D8B030D-6E8A-4147-A177-3AD203B41FA5}">
                      <a16:colId xmlns:a16="http://schemas.microsoft.com/office/drawing/2014/main" val="1196110987"/>
                    </a:ext>
                  </a:extLst>
                </a:gridCol>
                <a:gridCol w="401465">
                  <a:extLst>
                    <a:ext uri="{9D8B030D-6E8A-4147-A177-3AD203B41FA5}">
                      <a16:colId xmlns:a16="http://schemas.microsoft.com/office/drawing/2014/main" val="1508037962"/>
                    </a:ext>
                  </a:extLst>
                </a:gridCol>
                <a:gridCol w="312452">
                  <a:extLst>
                    <a:ext uri="{9D8B030D-6E8A-4147-A177-3AD203B41FA5}">
                      <a16:colId xmlns:a16="http://schemas.microsoft.com/office/drawing/2014/main" val="2665689074"/>
                    </a:ext>
                  </a:extLst>
                </a:gridCol>
                <a:gridCol w="312452">
                  <a:extLst>
                    <a:ext uri="{9D8B030D-6E8A-4147-A177-3AD203B41FA5}">
                      <a16:colId xmlns:a16="http://schemas.microsoft.com/office/drawing/2014/main" val="2322862665"/>
                    </a:ext>
                  </a:extLst>
                </a:gridCol>
                <a:gridCol w="223440">
                  <a:extLst>
                    <a:ext uri="{9D8B030D-6E8A-4147-A177-3AD203B41FA5}">
                      <a16:colId xmlns:a16="http://schemas.microsoft.com/office/drawing/2014/main" val="2698207282"/>
                    </a:ext>
                  </a:extLst>
                </a:gridCol>
              </a:tblGrid>
              <a:tr h="370840">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0</a:t>
                      </a:r>
                    </a:p>
                  </a:txBody>
                  <a:tcPr>
                    <a:solidFill>
                      <a:schemeClr val="bg1">
                        <a:lumMod val="85000"/>
                      </a:schemeClr>
                    </a:solidFill>
                  </a:tcPr>
                </a:tc>
                <a:tc>
                  <a:txBody>
                    <a:bodyPr/>
                    <a:lstStyle/>
                    <a:p>
                      <a:r>
                        <a:rPr lang="en-IL" dirty="0"/>
                        <a:t>0</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0</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pPr marL="0" algn="l" defTabSz="914400" rtl="0" eaLnBrk="1" latinLnBrk="0" hangingPunct="1"/>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pPr marL="0" algn="l" defTabSz="914400" rtl="0" eaLnBrk="1" latinLnBrk="0" hangingPunct="1"/>
                      <a:r>
                        <a:rPr lang="en-IL" dirty="0"/>
                        <a:t>1</a:t>
                      </a:r>
                    </a:p>
                  </a:txBody>
                  <a:tcPr>
                    <a:solidFill>
                      <a:schemeClr val="bg1">
                        <a:lumMod val="85000"/>
                      </a:schemeClr>
                    </a:solidFill>
                  </a:tcPr>
                </a:tc>
                <a:extLst>
                  <a:ext uri="{0D108BD9-81ED-4DB2-BD59-A6C34878D82A}">
                    <a16:rowId xmlns:a16="http://schemas.microsoft.com/office/drawing/2014/main" val="1565684146"/>
                  </a:ext>
                </a:extLst>
              </a:tr>
            </a:tbl>
          </a:graphicData>
        </a:graphic>
      </p:graphicFrame>
      <p:graphicFrame>
        <p:nvGraphicFramePr>
          <p:cNvPr id="10" name="Table 9">
            <a:extLst>
              <a:ext uri="{FF2B5EF4-FFF2-40B4-BE49-F238E27FC236}">
                <a16:creationId xmlns:a16="http://schemas.microsoft.com/office/drawing/2014/main" id="{A2B6A5BD-175E-C458-3371-5A13229A0F1B}"/>
              </a:ext>
            </a:extLst>
          </p:cNvPr>
          <p:cNvGraphicFramePr>
            <a:graphicFrameLocks noGrp="1"/>
          </p:cNvGraphicFramePr>
          <p:nvPr/>
        </p:nvGraphicFramePr>
        <p:xfrm>
          <a:off x="2435018" y="5478723"/>
          <a:ext cx="1249808" cy="370840"/>
        </p:xfrm>
        <a:graphic>
          <a:graphicData uri="http://schemas.openxmlformats.org/drawingml/2006/table">
            <a:tbl>
              <a:tblPr firstRow="1" bandRow="1">
                <a:tableStyleId>{F5AB1C69-6EDB-4FF4-983F-18BD219EF322}</a:tableStyleId>
              </a:tblPr>
              <a:tblGrid>
                <a:gridCol w="312452">
                  <a:extLst>
                    <a:ext uri="{9D8B030D-6E8A-4147-A177-3AD203B41FA5}">
                      <a16:colId xmlns:a16="http://schemas.microsoft.com/office/drawing/2014/main" val="1169754839"/>
                    </a:ext>
                  </a:extLst>
                </a:gridCol>
                <a:gridCol w="312452">
                  <a:extLst>
                    <a:ext uri="{9D8B030D-6E8A-4147-A177-3AD203B41FA5}">
                      <a16:colId xmlns:a16="http://schemas.microsoft.com/office/drawing/2014/main" val="2835268092"/>
                    </a:ext>
                  </a:extLst>
                </a:gridCol>
                <a:gridCol w="312452">
                  <a:extLst>
                    <a:ext uri="{9D8B030D-6E8A-4147-A177-3AD203B41FA5}">
                      <a16:colId xmlns:a16="http://schemas.microsoft.com/office/drawing/2014/main" val="1129904603"/>
                    </a:ext>
                  </a:extLst>
                </a:gridCol>
                <a:gridCol w="312452">
                  <a:extLst>
                    <a:ext uri="{9D8B030D-6E8A-4147-A177-3AD203B41FA5}">
                      <a16:colId xmlns:a16="http://schemas.microsoft.com/office/drawing/2014/main" val="4283849125"/>
                    </a:ext>
                  </a:extLst>
                </a:gridCol>
              </a:tblGrid>
              <a:tr h="370840">
                <a:tc>
                  <a:txBody>
                    <a:bodyPr/>
                    <a:lstStyle/>
                    <a:p>
                      <a:r>
                        <a:rPr lang="en-IL" dirty="0"/>
                        <a:t>1</a:t>
                      </a:r>
                    </a:p>
                  </a:txBody>
                  <a:tcPr>
                    <a:solidFill>
                      <a:schemeClr val="bg1">
                        <a:lumMod val="85000"/>
                      </a:schemeClr>
                    </a:solidFill>
                  </a:tcPr>
                </a:tc>
                <a:tc>
                  <a:txBody>
                    <a:bodyPr/>
                    <a:lstStyle/>
                    <a:p>
                      <a:r>
                        <a:rPr lang="en-IL" dirty="0"/>
                        <a:t>0</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extLst>
                  <a:ext uri="{0D108BD9-81ED-4DB2-BD59-A6C34878D82A}">
                    <a16:rowId xmlns:a16="http://schemas.microsoft.com/office/drawing/2014/main" val="1565684146"/>
                  </a:ext>
                </a:extLst>
              </a:tr>
            </a:tbl>
          </a:graphicData>
        </a:graphic>
      </p:graphicFrame>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1828ED1-9734-64B0-5C14-B5A3F0674974}"/>
                  </a:ext>
                </a:extLst>
              </p:cNvPr>
              <p:cNvSpPr txBox="1"/>
              <p:nvPr/>
            </p:nvSpPr>
            <p:spPr>
              <a:xfrm>
                <a:off x="866860" y="4699279"/>
                <a:ext cx="134619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𝑧</m:t>
                          </m:r>
                        </m:e>
                        <m:sub>
                          <m:r>
                            <a:rPr lang="en-US" sz="2400" b="0" i="1" smtClean="0">
                              <a:solidFill>
                                <a:schemeClr val="tx1"/>
                              </a:solidFill>
                              <a:latin typeface="Cambria Math" panose="02040503050406030204" pitchFamily="18" charset="0"/>
                            </a:rPr>
                            <m:t>1</m:t>
                          </m:r>
                        </m:sub>
                      </m:sSub>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𝑧</m:t>
                          </m:r>
                        </m:e>
                        <m:sub>
                          <m:r>
                            <a:rPr lang="en-US" sz="2400" b="0" i="1" smtClean="0">
                              <a:solidFill>
                                <a:schemeClr val="tx1"/>
                              </a:solidFill>
                              <a:latin typeface="Cambria Math" panose="02040503050406030204" pitchFamily="18" charset="0"/>
                            </a:rPr>
                            <m:t>𝑡</m:t>
                          </m:r>
                        </m:sub>
                      </m:sSub>
                    </m:oMath>
                  </m:oMathPara>
                </a14:m>
                <a:endParaRPr lang="en-IL" sz="2400" dirty="0"/>
              </a:p>
            </p:txBody>
          </p:sp>
        </mc:Choice>
        <mc:Fallback xmlns="">
          <p:sp>
            <p:nvSpPr>
              <p:cNvPr id="12" name="TextBox 11">
                <a:extLst>
                  <a:ext uri="{FF2B5EF4-FFF2-40B4-BE49-F238E27FC236}">
                    <a16:creationId xmlns:a16="http://schemas.microsoft.com/office/drawing/2014/main" id="{21828ED1-9734-64B0-5C14-B5A3F0674974}"/>
                  </a:ext>
                </a:extLst>
              </p:cNvPr>
              <p:cNvSpPr txBox="1">
                <a:spLocks noRot="1" noChangeAspect="1" noMove="1" noResize="1" noEditPoints="1" noAdjustHandles="1" noChangeArrowheads="1" noChangeShapeType="1" noTextEdit="1"/>
              </p:cNvSpPr>
              <p:nvPr/>
            </p:nvSpPr>
            <p:spPr>
              <a:xfrm>
                <a:off x="866860" y="4699279"/>
                <a:ext cx="1346198" cy="461665"/>
              </a:xfrm>
              <a:prstGeom prst="rect">
                <a:avLst/>
              </a:prstGeom>
              <a:blipFill>
                <a:blip r:embed="rId3"/>
                <a:stretch>
                  <a:fillRect b="-2703"/>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CE0B40B-B6B2-E4D1-BB75-DBCC8E1DEBF7}"/>
                  </a:ext>
                </a:extLst>
              </p:cNvPr>
              <p:cNvSpPr txBox="1"/>
              <p:nvPr/>
            </p:nvSpPr>
            <p:spPr>
              <a:xfrm>
                <a:off x="2028618" y="5446229"/>
                <a:ext cx="5842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𝑣</m:t>
                          </m:r>
                        </m:e>
                        <m:sub>
                          <m:r>
                            <a:rPr lang="en-US" sz="1800" b="0" i="1" smtClean="0">
                              <a:solidFill>
                                <a:schemeClr val="tx1"/>
                              </a:solidFill>
                              <a:latin typeface="Cambria Math" panose="02040503050406030204" pitchFamily="18" charset="0"/>
                            </a:rPr>
                            <m:t>1</m:t>
                          </m:r>
                        </m:sub>
                      </m:sSub>
                    </m:oMath>
                  </m:oMathPara>
                </a14:m>
                <a:endParaRPr lang="en-IL" dirty="0"/>
              </a:p>
            </p:txBody>
          </p:sp>
        </mc:Choice>
        <mc:Fallback xmlns="">
          <p:sp>
            <p:nvSpPr>
              <p:cNvPr id="16" name="TextBox 15">
                <a:extLst>
                  <a:ext uri="{FF2B5EF4-FFF2-40B4-BE49-F238E27FC236}">
                    <a16:creationId xmlns:a16="http://schemas.microsoft.com/office/drawing/2014/main" id="{8CE0B40B-B6B2-E4D1-BB75-DBCC8E1DEBF7}"/>
                  </a:ext>
                </a:extLst>
              </p:cNvPr>
              <p:cNvSpPr txBox="1">
                <a:spLocks noRot="1" noChangeAspect="1" noMove="1" noResize="1" noEditPoints="1" noAdjustHandles="1" noChangeArrowheads="1" noChangeShapeType="1" noTextEdit="1"/>
              </p:cNvSpPr>
              <p:nvPr/>
            </p:nvSpPr>
            <p:spPr>
              <a:xfrm>
                <a:off x="2028618" y="5446229"/>
                <a:ext cx="584200" cy="369332"/>
              </a:xfrm>
              <a:prstGeom prst="rect">
                <a:avLst/>
              </a:prstGeom>
              <a:blipFill>
                <a:blip r:embed="rId4"/>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3C5386E-E3D6-92F1-E2FA-5D532840447E}"/>
                  </a:ext>
                </a:extLst>
              </p:cNvPr>
              <p:cNvSpPr txBox="1"/>
              <p:nvPr/>
            </p:nvSpPr>
            <p:spPr>
              <a:xfrm>
                <a:off x="4490420" y="5975350"/>
                <a:ext cx="224036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𝑡</m:t>
                      </m:r>
                    </m:oMath>
                  </m:oMathPara>
                </a14:m>
                <a:endParaRPr lang="en-IL" sz="1600" dirty="0"/>
              </a:p>
            </p:txBody>
          </p:sp>
        </mc:Choice>
        <mc:Fallback xmlns="">
          <p:sp>
            <p:nvSpPr>
              <p:cNvPr id="28" name="TextBox 27">
                <a:extLst>
                  <a:ext uri="{FF2B5EF4-FFF2-40B4-BE49-F238E27FC236}">
                    <a16:creationId xmlns:a16="http://schemas.microsoft.com/office/drawing/2014/main" id="{C3C5386E-E3D6-92F1-E2FA-5D532840447E}"/>
                  </a:ext>
                </a:extLst>
              </p:cNvPr>
              <p:cNvSpPr txBox="1">
                <a:spLocks noRot="1" noChangeAspect="1" noMove="1" noResize="1" noEditPoints="1" noAdjustHandles="1" noChangeArrowheads="1" noChangeShapeType="1" noTextEdit="1"/>
              </p:cNvSpPr>
              <p:nvPr/>
            </p:nvSpPr>
            <p:spPr>
              <a:xfrm>
                <a:off x="4490420" y="5975350"/>
                <a:ext cx="2240360" cy="338554"/>
              </a:xfrm>
              <a:prstGeom prst="rect">
                <a:avLst/>
              </a:prstGeom>
              <a:blipFill>
                <a:blip r:embed="rId5"/>
                <a:stretch>
                  <a:fillRect/>
                </a:stretch>
              </a:blipFill>
            </p:spPr>
            <p:txBody>
              <a:bodyPr/>
              <a:lstStyle/>
              <a:p>
                <a:r>
                  <a:rPr lang="en-IL">
                    <a:noFill/>
                  </a:rPr>
                  <a:t> </a:t>
                </a:r>
              </a:p>
            </p:txBody>
          </p:sp>
        </mc:Fallback>
      </mc:AlternateContent>
      <p:sp>
        <p:nvSpPr>
          <p:cNvPr id="29" name="Left Brace 28">
            <a:extLst>
              <a:ext uri="{FF2B5EF4-FFF2-40B4-BE49-F238E27FC236}">
                <a16:creationId xmlns:a16="http://schemas.microsoft.com/office/drawing/2014/main" id="{4767838E-5418-A9D7-9DA0-EE7A0D5B37A4}"/>
              </a:ext>
            </a:extLst>
          </p:cNvPr>
          <p:cNvSpPr/>
          <p:nvPr/>
        </p:nvSpPr>
        <p:spPr>
          <a:xfrm rot="16200000">
            <a:off x="5525946" y="5343375"/>
            <a:ext cx="177856" cy="1241266"/>
          </a:xfrm>
          <a:prstGeom prst="leftBrace">
            <a:avLst>
              <a:gd name="adj1" fmla="val 69977"/>
              <a:gd name="adj2" fmla="val 50000"/>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IL">
              <a:solidFill>
                <a:sysClr val="windowText" lastClr="000000"/>
              </a:solidFill>
            </a:endParaRPr>
          </a:p>
        </p:txBody>
      </p:sp>
      <p:cxnSp>
        <p:nvCxnSpPr>
          <p:cNvPr id="54" name="Straight Arrow Connector 53">
            <a:extLst>
              <a:ext uri="{FF2B5EF4-FFF2-40B4-BE49-F238E27FC236}">
                <a16:creationId xmlns:a16="http://schemas.microsoft.com/office/drawing/2014/main" id="{BE47D43C-E02A-6139-4260-F7CF0E4CF3F2}"/>
              </a:ext>
            </a:extLst>
          </p:cNvPr>
          <p:cNvCxnSpPr>
            <a:cxnSpLocks/>
          </p:cNvCxnSpPr>
          <p:nvPr/>
        </p:nvCxnSpPr>
        <p:spPr>
          <a:xfrm flipV="1">
            <a:off x="6048123" y="4854279"/>
            <a:ext cx="1467164" cy="6353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12A363D0-DA89-0C65-787A-199C21257DB5}"/>
              </a:ext>
            </a:extLst>
          </p:cNvPr>
          <p:cNvCxnSpPr>
            <a:cxnSpLocks/>
          </p:cNvCxnSpPr>
          <p:nvPr/>
        </p:nvCxnSpPr>
        <p:spPr>
          <a:xfrm flipV="1">
            <a:off x="5790866" y="4854278"/>
            <a:ext cx="449708" cy="6353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5ACCB20B-30E6-A485-4438-82A04DA6A9F7}"/>
              </a:ext>
            </a:extLst>
          </p:cNvPr>
          <p:cNvCxnSpPr>
            <a:cxnSpLocks/>
          </p:cNvCxnSpPr>
          <p:nvPr/>
        </p:nvCxnSpPr>
        <p:spPr>
          <a:xfrm flipV="1">
            <a:off x="5406850" y="4839587"/>
            <a:ext cx="1492989" cy="6500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0B1C1FEC-A6C8-A2B3-8EF5-EE61D6289631}"/>
              </a:ext>
            </a:extLst>
          </p:cNvPr>
          <p:cNvCxnSpPr>
            <a:cxnSpLocks/>
          </p:cNvCxnSpPr>
          <p:nvPr/>
        </p:nvCxnSpPr>
        <p:spPr>
          <a:xfrm flipV="1">
            <a:off x="5117525" y="4839586"/>
            <a:ext cx="850696" cy="6427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B0A7C21C-EF31-D59D-7739-F521E22F5BC7}"/>
              </a:ext>
            </a:extLst>
          </p:cNvPr>
          <p:cNvSpPr txBox="1"/>
          <p:nvPr/>
        </p:nvSpPr>
        <p:spPr>
          <a:xfrm>
            <a:off x="3865595" y="5511009"/>
            <a:ext cx="525358" cy="338554"/>
          </a:xfrm>
          <a:prstGeom prst="rect">
            <a:avLst/>
          </a:prstGeom>
          <a:noFill/>
        </p:spPr>
        <p:txBody>
          <a:bodyPr wrap="square" rtlCol="0">
            <a:spAutoFit/>
          </a:bodyPr>
          <a:lstStyle/>
          <a:p>
            <a:r>
              <a:rPr lang="en-IL" sz="1600" dirty="0"/>
              <a:t>. . .</a:t>
            </a:r>
          </a:p>
        </p:txBody>
      </p:sp>
      <p:sp>
        <p:nvSpPr>
          <p:cNvPr id="63" name="TextBox 62">
            <a:extLst>
              <a:ext uri="{FF2B5EF4-FFF2-40B4-BE49-F238E27FC236}">
                <a16:creationId xmlns:a16="http://schemas.microsoft.com/office/drawing/2014/main" id="{4D715B2A-436B-30E6-23ED-618BD7C717BB}"/>
              </a:ext>
            </a:extLst>
          </p:cNvPr>
          <p:cNvSpPr txBox="1"/>
          <p:nvPr/>
        </p:nvSpPr>
        <p:spPr>
          <a:xfrm>
            <a:off x="7538948" y="5518167"/>
            <a:ext cx="525358" cy="338554"/>
          </a:xfrm>
          <a:prstGeom prst="rect">
            <a:avLst/>
          </a:prstGeom>
          <a:noFill/>
        </p:spPr>
        <p:txBody>
          <a:bodyPr wrap="square" rtlCol="0">
            <a:spAutoFit/>
          </a:bodyPr>
          <a:lstStyle/>
          <a:p>
            <a:r>
              <a:rPr lang="en-IL" sz="1600" dirty="0"/>
              <a:t>. . .</a:t>
            </a:r>
          </a:p>
        </p:txBody>
      </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2C3C7DD4-5422-72A7-8CB7-70823A39F1A9}"/>
                  </a:ext>
                </a:extLst>
              </p:cNvPr>
              <p:cNvSpPr txBox="1"/>
              <p:nvPr/>
            </p:nvSpPr>
            <p:spPr>
              <a:xfrm>
                <a:off x="2808083" y="4469594"/>
                <a:ext cx="5842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𝑣</m:t>
                      </m:r>
                    </m:oMath>
                  </m:oMathPara>
                </a14:m>
                <a:endParaRPr lang="en-IL" dirty="0"/>
              </a:p>
            </p:txBody>
          </p:sp>
        </mc:Choice>
        <mc:Fallback xmlns="">
          <p:sp>
            <p:nvSpPr>
              <p:cNvPr id="64" name="TextBox 63">
                <a:extLst>
                  <a:ext uri="{FF2B5EF4-FFF2-40B4-BE49-F238E27FC236}">
                    <a16:creationId xmlns:a16="http://schemas.microsoft.com/office/drawing/2014/main" id="{2C3C7DD4-5422-72A7-8CB7-70823A39F1A9}"/>
                  </a:ext>
                </a:extLst>
              </p:cNvPr>
              <p:cNvSpPr txBox="1">
                <a:spLocks noRot="1" noChangeAspect="1" noMove="1" noResize="1" noEditPoints="1" noAdjustHandles="1" noChangeArrowheads="1" noChangeShapeType="1" noTextEdit="1"/>
              </p:cNvSpPr>
              <p:nvPr/>
            </p:nvSpPr>
            <p:spPr>
              <a:xfrm>
                <a:off x="2808083" y="4469594"/>
                <a:ext cx="584200" cy="369332"/>
              </a:xfrm>
              <a:prstGeom prst="rect">
                <a:avLst/>
              </a:prstGeom>
              <a:blipFill>
                <a:blip r:embed="rId6"/>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B6E5BF44-1EBB-1428-141F-00F8E482F018}"/>
                  </a:ext>
                </a:extLst>
              </p:cNvPr>
              <p:cNvSpPr txBox="1"/>
              <p:nvPr/>
            </p:nvSpPr>
            <p:spPr>
              <a:xfrm>
                <a:off x="8021234" y="5451731"/>
                <a:ext cx="5842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𝑣</m:t>
                          </m:r>
                        </m:e>
                        <m:sub>
                          <m:r>
                            <a:rPr lang="en-US" sz="1800" b="0" i="1" smtClean="0">
                              <a:solidFill>
                                <a:schemeClr val="tx1"/>
                              </a:solidFill>
                              <a:latin typeface="Cambria Math" panose="02040503050406030204" pitchFamily="18" charset="0"/>
                            </a:rPr>
                            <m:t>𝑛</m:t>
                          </m:r>
                        </m:sub>
                      </m:sSub>
                    </m:oMath>
                  </m:oMathPara>
                </a14:m>
                <a:endParaRPr lang="en-IL" dirty="0"/>
              </a:p>
            </p:txBody>
          </p:sp>
        </mc:Choice>
        <mc:Fallback xmlns="">
          <p:sp>
            <p:nvSpPr>
              <p:cNvPr id="65" name="TextBox 64">
                <a:extLst>
                  <a:ext uri="{FF2B5EF4-FFF2-40B4-BE49-F238E27FC236}">
                    <a16:creationId xmlns:a16="http://schemas.microsoft.com/office/drawing/2014/main" id="{B6E5BF44-1EBB-1428-141F-00F8E482F018}"/>
                  </a:ext>
                </a:extLst>
              </p:cNvPr>
              <p:cNvSpPr txBox="1">
                <a:spLocks noRot="1" noChangeAspect="1" noMove="1" noResize="1" noEditPoints="1" noAdjustHandles="1" noChangeArrowheads="1" noChangeShapeType="1" noTextEdit="1"/>
              </p:cNvSpPr>
              <p:nvPr/>
            </p:nvSpPr>
            <p:spPr>
              <a:xfrm>
                <a:off x="8021234" y="5451731"/>
                <a:ext cx="584200" cy="369332"/>
              </a:xfrm>
              <a:prstGeom prst="rect">
                <a:avLst/>
              </a:prstGeom>
              <a:blipFill>
                <a:blip r:embed="rId7"/>
                <a:stretch>
                  <a:fillRect/>
                </a:stretch>
              </a:blipFill>
            </p:spPr>
            <p:txBody>
              <a:bodyPr/>
              <a:lstStyle/>
              <a:p>
                <a:r>
                  <a:rPr lang="en-IL">
                    <a:noFill/>
                  </a:rPr>
                  <a:t> </a:t>
                </a:r>
              </a:p>
            </p:txBody>
          </p:sp>
        </mc:Fallback>
      </mc:AlternateContent>
      <p:graphicFrame>
        <p:nvGraphicFramePr>
          <p:cNvPr id="66" name="Table 65">
            <a:extLst>
              <a:ext uri="{FF2B5EF4-FFF2-40B4-BE49-F238E27FC236}">
                <a16:creationId xmlns:a16="http://schemas.microsoft.com/office/drawing/2014/main" id="{6B91BC2B-C5ED-8F22-99E5-FD167F119E75}"/>
              </a:ext>
            </a:extLst>
          </p:cNvPr>
          <p:cNvGraphicFramePr>
            <a:graphicFrameLocks noGrp="1"/>
          </p:cNvGraphicFramePr>
          <p:nvPr>
            <p:extLst>
              <p:ext uri="{D42A27DB-BD31-4B8C-83A1-F6EECF244321}">
                <p14:modId xmlns:p14="http://schemas.microsoft.com/office/powerpoint/2010/main" val="3923564324"/>
              </p:ext>
            </p:extLst>
          </p:nvPr>
        </p:nvGraphicFramePr>
        <p:xfrm>
          <a:off x="8491312" y="5468052"/>
          <a:ext cx="1249808" cy="370840"/>
        </p:xfrm>
        <a:graphic>
          <a:graphicData uri="http://schemas.openxmlformats.org/drawingml/2006/table">
            <a:tbl>
              <a:tblPr firstRow="1" bandRow="1">
                <a:tableStyleId>{F5AB1C69-6EDB-4FF4-983F-18BD219EF322}</a:tableStyleId>
              </a:tblPr>
              <a:tblGrid>
                <a:gridCol w="312452">
                  <a:extLst>
                    <a:ext uri="{9D8B030D-6E8A-4147-A177-3AD203B41FA5}">
                      <a16:colId xmlns:a16="http://schemas.microsoft.com/office/drawing/2014/main" val="1169754839"/>
                    </a:ext>
                  </a:extLst>
                </a:gridCol>
                <a:gridCol w="312452">
                  <a:extLst>
                    <a:ext uri="{9D8B030D-6E8A-4147-A177-3AD203B41FA5}">
                      <a16:colId xmlns:a16="http://schemas.microsoft.com/office/drawing/2014/main" val="2835268092"/>
                    </a:ext>
                  </a:extLst>
                </a:gridCol>
                <a:gridCol w="312452">
                  <a:extLst>
                    <a:ext uri="{9D8B030D-6E8A-4147-A177-3AD203B41FA5}">
                      <a16:colId xmlns:a16="http://schemas.microsoft.com/office/drawing/2014/main" val="1129904603"/>
                    </a:ext>
                  </a:extLst>
                </a:gridCol>
                <a:gridCol w="312452">
                  <a:extLst>
                    <a:ext uri="{9D8B030D-6E8A-4147-A177-3AD203B41FA5}">
                      <a16:colId xmlns:a16="http://schemas.microsoft.com/office/drawing/2014/main" val="4283849125"/>
                    </a:ext>
                  </a:extLst>
                </a:gridCol>
              </a:tblGrid>
              <a:tr h="370840">
                <a:tc>
                  <a:txBody>
                    <a:bodyPr/>
                    <a:lstStyle/>
                    <a:p>
                      <a:r>
                        <a:rPr lang="en-IL" dirty="0"/>
                        <a:t>1</a:t>
                      </a:r>
                    </a:p>
                  </a:txBody>
                  <a:tcPr>
                    <a:solidFill>
                      <a:schemeClr val="bg1">
                        <a:lumMod val="85000"/>
                      </a:schemeClr>
                    </a:solidFill>
                  </a:tcPr>
                </a:tc>
                <a:tc>
                  <a:txBody>
                    <a:bodyPr/>
                    <a:lstStyle/>
                    <a:p>
                      <a:r>
                        <a:rPr lang="en-IL" dirty="0"/>
                        <a:t>0</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extLst>
                  <a:ext uri="{0D108BD9-81ED-4DB2-BD59-A6C34878D82A}">
                    <a16:rowId xmlns:a16="http://schemas.microsoft.com/office/drawing/2014/main" val="1565684146"/>
                  </a:ext>
                </a:extLst>
              </a:tr>
            </a:tbl>
          </a:graphicData>
        </a:graphic>
      </p:graphicFrame>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F63F06F-7B45-6987-D36E-A3932AF23FD8}"/>
                  </a:ext>
                </a:extLst>
              </p:cNvPr>
              <p:cNvSpPr txBox="1"/>
              <p:nvPr/>
            </p:nvSpPr>
            <p:spPr>
              <a:xfrm>
                <a:off x="901698" y="1673860"/>
                <a:ext cx="3454400" cy="403124"/>
              </a:xfrm>
              <a:prstGeom prst="rect">
                <a:avLst/>
              </a:prstGeom>
              <a:noFill/>
            </p:spPr>
            <p:txBody>
              <a:bodyPr wrap="square" rtlCol="0">
                <a:spAutoFit/>
              </a:bodyPr>
              <a:lstStyle/>
              <a:p>
                <a:r>
                  <a:rPr lang="en-US" b="0" dirty="0"/>
                  <a:t>For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 </m:t>
                    </m:r>
                    <m:r>
                      <m:rPr>
                        <m:sty m:val="p"/>
                      </m:rPr>
                      <a:rPr lang="en-US" b="0" i="0" smtClean="0">
                        <a:latin typeface="Cambria Math" panose="02040503050406030204" pitchFamily="18" charset="0"/>
                      </a:rPr>
                      <m:t>Θ</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r>
                      <a:rPr lang="en-US" b="0" i="1" smtClean="0">
                        <a:latin typeface="Cambria Math" panose="02040503050406030204" pitchFamily="18" charset="0"/>
                      </a:rPr>
                      <m:t>)</m:t>
                    </m:r>
                  </m:oMath>
                </a14:m>
                <a:endParaRPr lang="en-IL" dirty="0"/>
              </a:p>
            </p:txBody>
          </p:sp>
        </mc:Choice>
        <mc:Fallback xmlns="">
          <p:sp>
            <p:nvSpPr>
              <p:cNvPr id="11" name="TextBox 10">
                <a:extLst>
                  <a:ext uri="{FF2B5EF4-FFF2-40B4-BE49-F238E27FC236}">
                    <a16:creationId xmlns:a16="http://schemas.microsoft.com/office/drawing/2014/main" id="{4F63F06F-7B45-6987-D36E-A3932AF23FD8}"/>
                  </a:ext>
                </a:extLst>
              </p:cNvPr>
              <p:cNvSpPr txBox="1">
                <a:spLocks noRot="1" noChangeAspect="1" noMove="1" noResize="1" noEditPoints="1" noAdjustHandles="1" noChangeArrowheads="1" noChangeShapeType="1" noTextEdit="1"/>
              </p:cNvSpPr>
              <p:nvPr/>
            </p:nvSpPr>
            <p:spPr>
              <a:xfrm>
                <a:off x="901698" y="1673860"/>
                <a:ext cx="3454400" cy="403124"/>
              </a:xfrm>
              <a:prstGeom prst="rect">
                <a:avLst/>
              </a:prstGeom>
              <a:blipFill>
                <a:blip r:embed="rId8"/>
                <a:stretch>
                  <a:fillRect l="-1465" t="-3125" b="-21875"/>
                </a:stretch>
              </a:blipFill>
            </p:spPr>
            <p:txBody>
              <a:bodyPr/>
              <a:lstStyle/>
              <a:p>
                <a:r>
                  <a:rPr lang="en-IL">
                    <a:noFill/>
                  </a:rPr>
                  <a:t> </a:t>
                </a:r>
              </a:p>
            </p:txBody>
          </p:sp>
        </mc:Fallback>
      </mc:AlternateContent>
      <mc:AlternateContent xmlns:mc="http://schemas.openxmlformats.org/markup-compatibility/2006">
        <mc:Choice xmlns:a14="http://schemas.microsoft.com/office/drawing/2010/main" Requires="a14">
          <p:sp>
            <p:nvSpPr>
              <p:cNvPr id="13" name="Rectangle: Rounded Corners 18">
                <a:extLst>
                  <a:ext uri="{FF2B5EF4-FFF2-40B4-BE49-F238E27FC236}">
                    <a16:creationId xmlns:a16="http://schemas.microsoft.com/office/drawing/2014/main" id="{2BEEF34A-03AB-E12F-4BF3-120340A2E309}"/>
                  </a:ext>
                </a:extLst>
              </p:cNvPr>
              <p:cNvSpPr/>
              <p:nvPr/>
            </p:nvSpPr>
            <p:spPr>
              <a:xfrm flipH="1">
                <a:off x="901698" y="2044700"/>
                <a:ext cx="8788404" cy="1857671"/>
              </a:xfrm>
              <a:prstGeom prst="roundRect">
                <a:avLst>
                  <a:gd name="adj" fmla="val 4420"/>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IL" sz="2000" u="sng" dirty="0">
                    <a:solidFill>
                      <a:schemeClr val="tx1"/>
                    </a:solidFill>
                  </a:rPr>
                  <a:t>Complet</a:t>
                </a:r>
                <a:r>
                  <a:rPr lang="en-US" sz="2000" u="sng" dirty="0">
                    <a:solidFill>
                      <a:schemeClr val="tx1"/>
                    </a:solidFill>
                  </a:rPr>
                  <a:t>e</a:t>
                </a:r>
                <a:r>
                  <a:rPr lang="en-IL" sz="2000" u="sng" dirty="0">
                    <a:solidFill>
                      <a:schemeClr val="tx1"/>
                    </a:solidFill>
                  </a:rPr>
                  <a:t>ness</a:t>
                </a:r>
                <a:r>
                  <a:rPr lang="en-IL" sz="2000" dirty="0">
                    <a:solidFill>
                      <a:schemeClr val="tx1"/>
                    </a:solidFill>
                  </a:rPr>
                  <a:t>: If </a:t>
                </a:r>
                <a14:m>
                  <m:oMath xmlns:m="http://schemas.openxmlformats.org/officeDocument/2006/math">
                    <m:r>
                      <m:rPr>
                        <m:sty m:val="p"/>
                      </m:rPr>
                      <a:rPr lang="en-US" sz="2000" b="0" i="0" smtClean="0">
                        <a:solidFill>
                          <a:schemeClr val="tx1"/>
                        </a:solidFill>
                        <a:latin typeface="Cambria Math" panose="02040503050406030204" pitchFamily="18" charset="0"/>
                      </a:rPr>
                      <m:t>weight</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𝑣</m:t>
                        </m:r>
                      </m:e>
                    </m:d>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𝛼</m:t>
                    </m:r>
                  </m:oMath>
                </a14:m>
                <a:r>
                  <a:rPr lang="en-IL" sz="2000" dirty="0">
                    <a:solidFill>
                      <a:schemeClr val="tx1"/>
                    </a:solidFill>
                  </a:rPr>
                  <a:t> then most shifts are “good”</a:t>
                </a:r>
              </a:p>
              <a:p>
                <a:pPr/>
                <a14:m>
                  <m:oMathPara xmlns:m="http://schemas.openxmlformats.org/officeDocument/2006/math">
                    <m:oMathParaPr>
                      <m:jc m:val="centerGroup"/>
                    </m:oMathParaPr>
                    <m:oMath xmlns:m="http://schemas.openxmlformats.org/officeDocument/2006/math">
                      <m:r>
                        <a:rPr lang="en-US" sz="2000" i="1" smtClean="0">
                          <a:solidFill>
                            <a:srgbClr val="C00000"/>
                          </a:solidFill>
                          <a:latin typeface="Cambria Math" panose="02040503050406030204" pitchFamily="18" charset="0"/>
                        </a:rPr>
                        <m:t>∀</m:t>
                      </m:r>
                      <m:r>
                        <a:rPr lang="en-US" sz="2000" i="1" smtClean="0">
                          <a:solidFill>
                            <a:srgbClr val="C00000"/>
                          </a:solidFill>
                          <a:latin typeface="Cambria Math" panose="02040503050406030204" pitchFamily="18" charset="0"/>
                        </a:rPr>
                        <m:t>𝜌</m:t>
                      </m:r>
                      <m:r>
                        <a:rPr lang="en-US" sz="2000" i="1" smtClean="0">
                          <a:solidFill>
                            <a:srgbClr val="C00000"/>
                          </a:solidFill>
                          <a:latin typeface="Cambria Math" panose="02040503050406030204" pitchFamily="18" charset="0"/>
                        </a:rPr>
                        <m:t>∈</m:t>
                      </m:r>
                      <m:d>
                        <m:dPr>
                          <m:begChr m:val="["/>
                          <m:endChr m:val="]"/>
                          <m:ctrlPr>
                            <a:rPr lang="en-US" sz="2000" i="1">
                              <a:solidFill>
                                <a:srgbClr val="C00000"/>
                              </a:solidFill>
                              <a:latin typeface="Cambria Math" panose="02040503050406030204" pitchFamily="18" charset="0"/>
                            </a:rPr>
                          </m:ctrlPr>
                        </m:dPr>
                        <m:e>
                          <m:r>
                            <a:rPr lang="en-US" sz="2000" i="1">
                              <a:solidFill>
                                <a:srgbClr val="C00000"/>
                              </a:solidFill>
                              <a:latin typeface="Cambria Math" panose="02040503050406030204" pitchFamily="18" charset="0"/>
                            </a:rPr>
                            <m:t>𝑛</m:t>
                          </m:r>
                        </m:e>
                      </m:d>
                      <m:r>
                        <a:rPr lang="en-US" sz="2000">
                          <a:solidFill>
                            <a:srgbClr val="C00000"/>
                          </a:solidFill>
                          <a:latin typeface="Cambria Math" panose="02040503050406030204" pitchFamily="18" charset="0"/>
                        </a:rPr>
                        <m:t>: </m:t>
                      </m:r>
                      <m:sSub>
                        <m:sSubPr>
                          <m:ctrlPr>
                            <a:rPr lang="en-US" sz="2000" i="1" smtClean="0">
                              <a:solidFill>
                                <a:srgbClr val="C00000"/>
                              </a:solidFill>
                              <a:latin typeface="Cambria Math" panose="02040503050406030204" pitchFamily="18" charset="0"/>
                            </a:rPr>
                          </m:ctrlPr>
                        </m:sSubPr>
                        <m:e>
                          <m:r>
                            <a:rPr lang="en-US" sz="2000" b="0" i="1">
                              <a:solidFill>
                                <a:srgbClr val="C00000"/>
                              </a:solidFill>
                              <a:latin typeface="Cambria Math" panose="02040503050406030204" pitchFamily="18" charset="0"/>
                            </a:rPr>
                            <m:t>𝑣</m:t>
                          </m:r>
                        </m:e>
                        <m:sub>
                          <m:r>
                            <a:rPr lang="en-US" sz="2000" b="0" i="1">
                              <a:solidFill>
                                <a:srgbClr val="C00000"/>
                              </a:solidFill>
                              <a:latin typeface="Cambria Math" panose="02040503050406030204" pitchFamily="18" charset="0"/>
                            </a:rPr>
                            <m:t>𝜌</m:t>
                          </m:r>
                        </m:sub>
                      </m:sSub>
                      <m:r>
                        <a:rPr lang="en-US" sz="2000" b="0" i="1">
                          <a:solidFill>
                            <a:srgbClr val="C00000"/>
                          </a:solidFill>
                          <a:latin typeface="Cambria Math" panose="02040503050406030204" pitchFamily="18" charset="0"/>
                        </a:rPr>
                        <m:t>∈</m:t>
                      </m:r>
                      <m:r>
                        <a:rPr lang="en-US" sz="2000" b="0" i="1" smtClean="0">
                          <a:solidFill>
                            <a:srgbClr val="C00000"/>
                          </a:solidFill>
                          <a:latin typeface="Cambria Math" panose="02040503050406030204" pitchFamily="18" charset="0"/>
                        </a:rPr>
                        <m:t>𝐻𝑎</m:t>
                      </m:r>
                      <m:sSub>
                        <m:sSubPr>
                          <m:ctrlPr>
                            <a:rPr lang="en-US" sz="2000" i="1">
                              <a:solidFill>
                                <a:srgbClr val="C00000"/>
                              </a:solidFill>
                              <a:latin typeface="Cambria Math" panose="02040503050406030204" pitchFamily="18" charset="0"/>
                            </a:rPr>
                          </m:ctrlPr>
                        </m:sSubPr>
                        <m:e>
                          <m:r>
                            <a:rPr lang="en-US" sz="2000" b="0" i="1">
                              <a:solidFill>
                                <a:srgbClr val="C00000"/>
                              </a:solidFill>
                              <a:latin typeface="Cambria Math" panose="02040503050406030204" pitchFamily="18" charset="0"/>
                            </a:rPr>
                            <m:t>𝑚</m:t>
                          </m:r>
                        </m:e>
                        <m:sub>
                          <m:r>
                            <a:rPr lang="en-US" sz="2000" b="0" i="1" smtClean="0">
                              <a:solidFill>
                                <a:srgbClr val="C00000"/>
                              </a:solidFill>
                              <a:latin typeface="Cambria Math" panose="02040503050406030204" pitchFamily="18" charset="0"/>
                            </a:rPr>
                            <m:t>0.95</m:t>
                          </m:r>
                          <m:r>
                            <a:rPr lang="en-US" sz="2000" b="0" i="1">
                              <a:solidFill>
                                <a:srgbClr val="C00000"/>
                              </a:solidFill>
                              <a:latin typeface="Cambria Math" panose="02040503050406030204" pitchFamily="18" charset="0"/>
                            </a:rPr>
                            <m:t>𝛼</m:t>
                          </m:r>
                        </m:sub>
                      </m:sSub>
                    </m:oMath>
                  </m:oMathPara>
                </a14:m>
                <a:endParaRPr lang="en-US" sz="2000" dirty="0">
                  <a:solidFill>
                    <a:schemeClr val="tx1"/>
                  </a:solidFill>
                </a:endParaRPr>
              </a:p>
              <a:p>
                <a:endParaRPr lang="en-US" sz="2000" dirty="0">
                  <a:solidFill>
                    <a:schemeClr val="tx1"/>
                  </a:solidFill>
                </a:endParaRPr>
              </a:p>
              <a:p>
                <a:r>
                  <a:rPr lang="en-US" sz="2000" u="sng" dirty="0">
                    <a:solidFill>
                      <a:schemeClr val="tx1"/>
                    </a:solidFill>
                  </a:rPr>
                  <a:t>Soundness</a:t>
                </a:r>
                <a:r>
                  <a:rPr lang="en-US" sz="2000" dirty="0">
                    <a:solidFill>
                      <a:schemeClr val="tx1"/>
                    </a:solidFill>
                  </a:rPr>
                  <a:t>: If </a:t>
                </a:r>
                <a14:m>
                  <m:oMath xmlns:m="http://schemas.openxmlformats.org/officeDocument/2006/math">
                    <m:r>
                      <m:rPr>
                        <m:sty m:val="p"/>
                      </m:rPr>
                      <a:rPr lang="en-US" sz="2000" b="0" i="0" smtClean="0">
                        <a:solidFill>
                          <a:schemeClr val="tx1"/>
                        </a:solidFill>
                        <a:latin typeface="Cambria Math" panose="02040503050406030204" pitchFamily="18" charset="0"/>
                      </a:rPr>
                      <m:t>weight</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𝑣</m:t>
                        </m:r>
                      </m:e>
                    </m:d>
                    <m:r>
                      <a:rPr lang="en-US" sz="2000" b="0" i="0"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𝛼</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𝛿</m:t>
                    </m:r>
                  </m:oMath>
                </a14:m>
                <a:r>
                  <a:rPr lang="en-US" sz="2000" b="1" dirty="0">
                    <a:solidFill>
                      <a:schemeClr val="tx1"/>
                    </a:solidFill>
                  </a:rPr>
                  <a:t> </a:t>
                </a:r>
                <a:r>
                  <a:rPr lang="en-US" sz="2000" dirty="0">
                    <a:solidFill>
                      <a:schemeClr val="tx1"/>
                    </a:solidFill>
                  </a:rPr>
                  <a:t>then for every shift</a:t>
                </a:r>
              </a:p>
              <a:p>
                <a:pPr/>
                <a14:m>
                  <m:oMathPara xmlns:m="http://schemas.openxmlformats.org/officeDocument/2006/math">
                    <m:oMathParaPr>
                      <m:jc m:val="centerGroup"/>
                    </m:oMathParaPr>
                    <m:oMath xmlns:m="http://schemas.openxmlformats.org/officeDocument/2006/math">
                      <m:func>
                        <m:funcPr>
                          <m:ctrlPr>
                            <a:rPr lang="en-US" sz="2000" i="1" smtClean="0">
                              <a:solidFill>
                                <a:srgbClr val="C00000"/>
                              </a:solidFill>
                              <a:latin typeface="Cambria Math" panose="02040503050406030204" pitchFamily="18" charset="0"/>
                            </a:rPr>
                          </m:ctrlPr>
                        </m:funcPr>
                        <m:fName>
                          <m:limLow>
                            <m:limLowPr>
                              <m:ctrlPr>
                                <a:rPr lang="en-US" sz="2000" b="0" i="1" smtClean="0">
                                  <a:solidFill>
                                    <a:srgbClr val="C00000"/>
                                  </a:solidFill>
                                  <a:latin typeface="Cambria Math" panose="02040503050406030204" pitchFamily="18" charset="0"/>
                                </a:rPr>
                              </m:ctrlPr>
                            </m:limLowPr>
                            <m:e>
                              <m:r>
                                <m:rPr>
                                  <m:sty m:val="p"/>
                                </m:rPr>
                                <a:rPr lang="en-US" sz="2000">
                                  <a:solidFill>
                                    <a:srgbClr val="C00000"/>
                                  </a:solidFill>
                                  <a:latin typeface="Cambria Math" panose="02040503050406030204" pitchFamily="18" charset="0"/>
                                </a:rPr>
                                <m:t>Pr</m:t>
                              </m:r>
                            </m:e>
                            <m:lim>
                              <m:r>
                                <a:rPr lang="en-US" sz="2000" b="0" i="1" smtClean="0">
                                  <a:solidFill>
                                    <a:srgbClr val="C00000"/>
                                  </a:solidFill>
                                  <a:latin typeface="Cambria Math" panose="02040503050406030204" pitchFamily="18" charset="0"/>
                                </a:rPr>
                                <m:t>𝜌</m:t>
                              </m:r>
                            </m:lim>
                          </m:limLow>
                        </m:fName>
                        <m:e>
                          <m:d>
                            <m:dPr>
                              <m:begChr m:val="["/>
                              <m:endChr m:val="]"/>
                              <m:ctrlPr>
                                <a:rPr lang="en-US" sz="2000" i="1">
                                  <a:solidFill>
                                    <a:srgbClr val="C00000"/>
                                  </a:solidFill>
                                  <a:latin typeface="Cambria Math" panose="02040503050406030204" pitchFamily="18" charset="0"/>
                                </a:rPr>
                              </m:ctrlPr>
                            </m:dPr>
                            <m:e>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𝑣</m:t>
                                  </m:r>
                                </m:e>
                                <m:sub>
                                  <m:r>
                                    <a:rPr lang="en-US" sz="2000" i="1">
                                      <a:solidFill>
                                        <a:srgbClr val="C00000"/>
                                      </a:solidFill>
                                      <a:latin typeface="Cambria Math" panose="02040503050406030204" pitchFamily="18" charset="0"/>
                                    </a:rPr>
                                    <m:t>𝜌</m:t>
                                  </m:r>
                                </m:sub>
                              </m:sSub>
                              <m:r>
                                <a:rPr lang="en-US" sz="2000" i="1">
                                  <a:solidFill>
                                    <a:srgbClr val="C00000"/>
                                  </a:solidFill>
                                  <a:latin typeface="Cambria Math" panose="02040503050406030204" pitchFamily="18" charset="0"/>
                                </a:rPr>
                                <m:t>∈</m:t>
                              </m:r>
                              <m:r>
                                <a:rPr lang="en-US" sz="2000" i="1" smtClean="0">
                                  <a:solidFill>
                                    <a:srgbClr val="C00000"/>
                                  </a:solidFill>
                                  <a:latin typeface="Cambria Math" panose="02040503050406030204" pitchFamily="18" charset="0"/>
                                </a:rPr>
                                <m:t>𝐻𝑎</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𝑚</m:t>
                                  </m:r>
                                </m:e>
                                <m:sub>
                                  <m:r>
                                    <a:rPr lang="en-US" sz="2000" i="1" smtClean="0">
                                      <a:solidFill>
                                        <a:srgbClr val="C00000"/>
                                      </a:solidFill>
                                      <a:latin typeface="Cambria Math" panose="02040503050406030204" pitchFamily="18" charset="0"/>
                                    </a:rPr>
                                    <m:t>0.95</m:t>
                                  </m:r>
                                  <m:r>
                                    <a:rPr lang="en-US" sz="2000" i="1">
                                      <a:solidFill>
                                        <a:srgbClr val="C00000"/>
                                      </a:solidFill>
                                      <a:latin typeface="Cambria Math" panose="02040503050406030204" pitchFamily="18" charset="0"/>
                                    </a:rPr>
                                    <m:t>𝛼</m:t>
                                  </m:r>
                                </m:sub>
                              </m:sSub>
                            </m:e>
                          </m:d>
                        </m:e>
                      </m:func>
                      <m:r>
                        <a:rPr lang="en-US" sz="2000" i="1">
                          <a:solidFill>
                            <a:srgbClr val="C00000"/>
                          </a:solidFill>
                          <a:latin typeface="Cambria Math" panose="02040503050406030204" pitchFamily="18" charset="0"/>
                        </a:rPr>
                        <m:t>≤</m:t>
                      </m:r>
                      <m:r>
                        <a:rPr lang="en-US" sz="2000" i="1" smtClean="0">
                          <a:solidFill>
                            <a:srgbClr val="C00000"/>
                          </a:solidFill>
                          <a:latin typeface="Cambria Math" panose="02040503050406030204" pitchFamily="18" charset="0"/>
                        </a:rPr>
                        <m:t>𝜖</m:t>
                      </m:r>
                    </m:oMath>
                  </m:oMathPara>
                </a14:m>
                <a:endParaRPr lang="en-IL" sz="2000" dirty="0">
                  <a:solidFill>
                    <a:schemeClr val="tx1"/>
                  </a:solidFill>
                </a:endParaRPr>
              </a:p>
            </p:txBody>
          </p:sp>
        </mc:Choice>
        <mc:Fallback>
          <p:sp>
            <p:nvSpPr>
              <p:cNvPr id="13" name="Rectangle: Rounded Corners 18">
                <a:extLst>
                  <a:ext uri="{FF2B5EF4-FFF2-40B4-BE49-F238E27FC236}">
                    <a16:creationId xmlns:a16="http://schemas.microsoft.com/office/drawing/2014/main" id="{2BEEF34A-03AB-E12F-4BF3-120340A2E309}"/>
                  </a:ext>
                </a:extLst>
              </p:cNvPr>
              <p:cNvSpPr>
                <a:spLocks noRot="1" noChangeAspect="1" noMove="1" noResize="1" noEditPoints="1" noAdjustHandles="1" noChangeArrowheads="1" noChangeShapeType="1" noTextEdit="1"/>
              </p:cNvSpPr>
              <p:nvPr/>
            </p:nvSpPr>
            <p:spPr>
              <a:xfrm flipH="1">
                <a:off x="901698" y="2044700"/>
                <a:ext cx="8788404" cy="1857671"/>
              </a:xfrm>
              <a:prstGeom prst="roundRect">
                <a:avLst>
                  <a:gd name="adj" fmla="val 4420"/>
                </a:avLst>
              </a:prstGeom>
              <a:blipFill>
                <a:blip r:embed="rId9"/>
                <a:stretch>
                  <a:fillRect l="-432"/>
                </a:stretch>
              </a:blipFill>
              <a:ln w="28575">
                <a:solidFill>
                  <a:schemeClr val="tx1"/>
                </a:solidFill>
              </a:ln>
            </p:spPr>
            <p:txBody>
              <a:bodyPr/>
              <a:lstStyle/>
              <a:p>
                <a:r>
                  <a:rPr lang="en-IL">
                    <a:noFill/>
                  </a:rPr>
                  <a:t> </a:t>
                </a:r>
              </a:p>
            </p:txBody>
          </p:sp>
        </mc:Fallback>
      </mc:AlternateContent>
      <p:sp>
        <p:nvSpPr>
          <p:cNvPr id="15" name="Rectangle: Rounded Corners 18">
            <a:extLst>
              <a:ext uri="{FF2B5EF4-FFF2-40B4-BE49-F238E27FC236}">
                <a16:creationId xmlns:a16="http://schemas.microsoft.com/office/drawing/2014/main" id="{FFED2D4E-468E-C17C-C128-A0337DB45FCD}"/>
              </a:ext>
            </a:extLst>
          </p:cNvPr>
          <p:cNvSpPr/>
          <p:nvPr/>
        </p:nvSpPr>
        <p:spPr>
          <a:xfrm flipH="1">
            <a:off x="5893183" y="744538"/>
            <a:ext cx="4241804" cy="930275"/>
          </a:xfrm>
          <a:prstGeom prst="roundRect">
            <a:avLst>
              <a:gd name="adj" fmla="val 4420"/>
            </a:avLst>
          </a:prstGeom>
          <a:solidFill>
            <a:srgbClr val="D7FED7"/>
          </a:solidFill>
          <a:ln w="28575">
            <a:solidFill>
              <a:srgbClr val="05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2400" dirty="0">
                <a:solidFill>
                  <a:schemeClr val="tx1"/>
                </a:solidFill>
              </a:rPr>
              <a:t>Focus: 1. minimizing input query</a:t>
            </a:r>
          </a:p>
          <a:p>
            <a:r>
              <a:rPr lang="en-US" sz="2400" dirty="0">
                <a:solidFill>
                  <a:schemeClr val="tx1"/>
                </a:solidFill>
              </a:rPr>
              <a:t>             2. sub-linear proof length</a:t>
            </a:r>
          </a:p>
        </p:txBody>
      </p:sp>
      <p:graphicFrame>
        <p:nvGraphicFramePr>
          <p:cNvPr id="19" name="Table 18">
            <a:extLst>
              <a:ext uri="{FF2B5EF4-FFF2-40B4-BE49-F238E27FC236}">
                <a16:creationId xmlns:a16="http://schemas.microsoft.com/office/drawing/2014/main" id="{35FE3500-6EEB-7DD4-31B5-09A11BBC0399}"/>
              </a:ext>
            </a:extLst>
          </p:cNvPr>
          <p:cNvGraphicFramePr>
            <a:graphicFrameLocks noGrp="1"/>
          </p:cNvGraphicFramePr>
          <p:nvPr/>
        </p:nvGraphicFramePr>
        <p:xfrm>
          <a:off x="4990766" y="5482302"/>
          <a:ext cx="1249808" cy="370840"/>
        </p:xfrm>
        <a:graphic>
          <a:graphicData uri="http://schemas.openxmlformats.org/drawingml/2006/table">
            <a:tbl>
              <a:tblPr firstRow="1" bandRow="1">
                <a:tableStyleId>{F5AB1C69-6EDB-4FF4-983F-18BD219EF322}</a:tableStyleId>
              </a:tblPr>
              <a:tblGrid>
                <a:gridCol w="312452">
                  <a:extLst>
                    <a:ext uri="{9D8B030D-6E8A-4147-A177-3AD203B41FA5}">
                      <a16:colId xmlns:a16="http://schemas.microsoft.com/office/drawing/2014/main" val="1169754839"/>
                    </a:ext>
                  </a:extLst>
                </a:gridCol>
                <a:gridCol w="312452">
                  <a:extLst>
                    <a:ext uri="{9D8B030D-6E8A-4147-A177-3AD203B41FA5}">
                      <a16:colId xmlns:a16="http://schemas.microsoft.com/office/drawing/2014/main" val="2835268092"/>
                    </a:ext>
                  </a:extLst>
                </a:gridCol>
                <a:gridCol w="312452">
                  <a:extLst>
                    <a:ext uri="{9D8B030D-6E8A-4147-A177-3AD203B41FA5}">
                      <a16:colId xmlns:a16="http://schemas.microsoft.com/office/drawing/2014/main" val="1129904603"/>
                    </a:ext>
                  </a:extLst>
                </a:gridCol>
                <a:gridCol w="312452">
                  <a:extLst>
                    <a:ext uri="{9D8B030D-6E8A-4147-A177-3AD203B41FA5}">
                      <a16:colId xmlns:a16="http://schemas.microsoft.com/office/drawing/2014/main" val="4283849125"/>
                    </a:ext>
                  </a:extLst>
                </a:gridCol>
              </a:tblGrid>
              <a:tr h="370840">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0</a:t>
                      </a:r>
                    </a:p>
                  </a:txBody>
                  <a:tcPr>
                    <a:solidFill>
                      <a:schemeClr val="bg1">
                        <a:lumMod val="85000"/>
                      </a:schemeClr>
                    </a:solidFill>
                  </a:tcPr>
                </a:tc>
                <a:tc>
                  <a:txBody>
                    <a:bodyPr/>
                    <a:lstStyle/>
                    <a:p>
                      <a:r>
                        <a:rPr lang="en-IL" dirty="0"/>
                        <a:t>1</a:t>
                      </a:r>
                    </a:p>
                  </a:txBody>
                  <a:tcPr>
                    <a:solidFill>
                      <a:schemeClr val="bg1">
                        <a:lumMod val="85000"/>
                      </a:schemeClr>
                    </a:solidFill>
                  </a:tcPr>
                </a:tc>
                <a:extLst>
                  <a:ext uri="{0D108BD9-81ED-4DB2-BD59-A6C34878D82A}">
                    <a16:rowId xmlns:a16="http://schemas.microsoft.com/office/drawing/2014/main" val="1565684146"/>
                  </a:ext>
                </a:extLst>
              </a:tr>
            </a:tbl>
          </a:graphicData>
        </a:graphic>
      </p:graphicFrame>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2573C55-945C-FB3C-171A-297D8D05A381}"/>
                  </a:ext>
                </a:extLst>
              </p:cNvPr>
              <p:cNvSpPr txBox="1"/>
              <p:nvPr/>
            </p:nvSpPr>
            <p:spPr>
              <a:xfrm>
                <a:off x="4584366" y="5449808"/>
                <a:ext cx="584200" cy="3942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𝑣</m:t>
                          </m:r>
                        </m:e>
                        <m:sub>
                          <m:r>
                            <a:rPr lang="en-US" sz="1800" b="0" i="1" smtClean="0">
                              <a:solidFill>
                                <a:schemeClr val="tx1"/>
                              </a:solidFill>
                              <a:latin typeface="Cambria Math" panose="02040503050406030204" pitchFamily="18" charset="0"/>
                            </a:rPr>
                            <m:t>𝜌</m:t>
                          </m:r>
                        </m:sub>
                      </m:sSub>
                    </m:oMath>
                  </m:oMathPara>
                </a14:m>
                <a:endParaRPr lang="en-IL" dirty="0"/>
              </a:p>
            </p:txBody>
          </p:sp>
        </mc:Choice>
        <mc:Fallback xmlns="">
          <p:sp>
            <p:nvSpPr>
              <p:cNvPr id="22" name="TextBox 21">
                <a:extLst>
                  <a:ext uri="{FF2B5EF4-FFF2-40B4-BE49-F238E27FC236}">
                    <a16:creationId xmlns:a16="http://schemas.microsoft.com/office/drawing/2014/main" id="{22573C55-945C-FB3C-171A-297D8D05A381}"/>
                  </a:ext>
                </a:extLst>
              </p:cNvPr>
              <p:cNvSpPr txBox="1">
                <a:spLocks noRot="1" noChangeAspect="1" noMove="1" noResize="1" noEditPoints="1" noAdjustHandles="1" noChangeArrowheads="1" noChangeShapeType="1" noTextEdit="1"/>
              </p:cNvSpPr>
              <p:nvPr/>
            </p:nvSpPr>
            <p:spPr>
              <a:xfrm>
                <a:off x="4584366" y="5449808"/>
                <a:ext cx="584200" cy="394210"/>
              </a:xfrm>
              <a:prstGeom prst="rect">
                <a:avLst/>
              </a:prstGeom>
              <a:blipFill>
                <a:blip r:embed="rId10"/>
                <a:stretch>
                  <a:fillRect b="-3125"/>
                </a:stretch>
              </a:blipFill>
            </p:spPr>
            <p:txBody>
              <a:bodyPr/>
              <a:lstStyle/>
              <a:p>
                <a:r>
                  <a:rPr lang="en-IL">
                    <a:noFill/>
                  </a:rPr>
                  <a:t> </a:t>
                </a:r>
              </a:p>
            </p:txBody>
          </p:sp>
        </mc:Fallback>
      </mc:AlternateContent>
    </p:spTree>
    <p:extLst>
      <p:ext uri="{BB962C8B-B14F-4D97-AF65-F5344CB8AC3E}">
        <p14:creationId xmlns:p14="http://schemas.microsoft.com/office/powerpoint/2010/main" val="114382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2FEA9-7183-9624-5EFC-80A9567048B1}"/>
            </a:ext>
          </a:extLst>
        </p:cNvPr>
        <p:cNvGrpSpPr/>
        <p:nvPr/>
      </p:nvGrpSpPr>
      <p:grpSpPr>
        <a:xfrm>
          <a:off x="0" y="0"/>
          <a:ext cx="0" cy="0"/>
          <a:chOff x="0" y="0"/>
          <a:chExt cx="0" cy="0"/>
        </a:xfrm>
      </p:grpSpPr>
      <p:sp>
        <p:nvSpPr>
          <p:cNvPr id="68" name="Rectangle: Rounded Corners 18">
            <a:extLst>
              <a:ext uri="{FF2B5EF4-FFF2-40B4-BE49-F238E27FC236}">
                <a16:creationId xmlns:a16="http://schemas.microsoft.com/office/drawing/2014/main" id="{B235A693-0102-2C27-F2FC-0D7E8B5C4F6A}"/>
              </a:ext>
            </a:extLst>
          </p:cNvPr>
          <p:cNvSpPr/>
          <p:nvPr/>
        </p:nvSpPr>
        <p:spPr>
          <a:xfrm flipH="1">
            <a:off x="460999" y="4265865"/>
            <a:ext cx="10943601" cy="1965444"/>
          </a:xfrm>
          <a:prstGeom prst="roundRect">
            <a:avLst>
              <a:gd name="adj" fmla="val 442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en-US" sz="2400" dirty="0">
              <a:solidFill>
                <a:schemeClr val="tx1"/>
              </a:solidFill>
            </a:endParaRPr>
          </a:p>
        </p:txBody>
      </p:sp>
      <p:sp>
        <p:nvSpPr>
          <p:cNvPr id="2" name="Title 1">
            <a:extLst>
              <a:ext uri="{FF2B5EF4-FFF2-40B4-BE49-F238E27FC236}">
                <a16:creationId xmlns:a16="http://schemas.microsoft.com/office/drawing/2014/main" id="{91A51E25-B5A8-E835-D5CD-7389D0213E23}"/>
              </a:ext>
            </a:extLst>
          </p:cNvPr>
          <p:cNvSpPr>
            <a:spLocks noGrp="1"/>
          </p:cNvSpPr>
          <p:nvPr>
            <p:ph type="title"/>
          </p:nvPr>
        </p:nvSpPr>
        <p:spPr/>
        <p:txBody>
          <a:bodyPr/>
          <a:lstStyle/>
          <a:p>
            <a:r>
              <a:rPr lang="en-IL" dirty="0"/>
              <a:t>PCP Construction</a:t>
            </a:r>
          </a:p>
        </p:txBody>
      </p:sp>
      <p:sp>
        <p:nvSpPr>
          <p:cNvPr id="4" name="Slide Number Placeholder 3">
            <a:extLst>
              <a:ext uri="{FF2B5EF4-FFF2-40B4-BE49-F238E27FC236}">
                <a16:creationId xmlns:a16="http://schemas.microsoft.com/office/drawing/2014/main" id="{31809D0E-625E-DD3E-D6AD-51DB688AE7B6}"/>
              </a:ext>
            </a:extLst>
          </p:cNvPr>
          <p:cNvSpPr>
            <a:spLocks noGrp="1"/>
          </p:cNvSpPr>
          <p:nvPr>
            <p:ph type="sldNum" sz="quarter" idx="12"/>
          </p:nvPr>
        </p:nvSpPr>
        <p:spPr/>
        <p:txBody>
          <a:bodyPr/>
          <a:lstStyle/>
          <a:p>
            <a:fld id="{0C3A8BC7-B599-214C-BBAF-2BEB0125E7EF}" type="slidenum">
              <a:rPr lang="en-IL" smtClean="0"/>
              <a:t>15</a:t>
            </a:fld>
            <a:endParaRPr lang="en-IL"/>
          </a:p>
        </p:txBody>
      </p:sp>
      <p:graphicFrame>
        <p:nvGraphicFramePr>
          <p:cNvPr id="9" name="Table 8">
            <a:extLst>
              <a:ext uri="{FF2B5EF4-FFF2-40B4-BE49-F238E27FC236}">
                <a16:creationId xmlns:a16="http://schemas.microsoft.com/office/drawing/2014/main" id="{85EB0001-1833-5895-4BB9-3FF69E291B0B}"/>
              </a:ext>
            </a:extLst>
          </p:cNvPr>
          <p:cNvGraphicFramePr>
            <a:graphicFrameLocks noGrp="1"/>
          </p:cNvGraphicFramePr>
          <p:nvPr/>
        </p:nvGraphicFramePr>
        <p:xfrm>
          <a:off x="3244609" y="4472514"/>
          <a:ext cx="4686781" cy="370840"/>
        </p:xfrm>
        <a:graphic>
          <a:graphicData uri="http://schemas.openxmlformats.org/drawingml/2006/table">
            <a:tbl>
              <a:tblPr firstRow="1" bandRow="1">
                <a:tableStyleId>{F5AB1C69-6EDB-4FF4-983F-18BD219EF322}</a:tableStyleId>
              </a:tblPr>
              <a:tblGrid>
                <a:gridCol w="312452">
                  <a:extLst>
                    <a:ext uri="{9D8B030D-6E8A-4147-A177-3AD203B41FA5}">
                      <a16:colId xmlns:a16="http://schemas.microsoft.com/office/drawing/2014/main" val="1169754839"/>
                    </a:ext>
                  </a:extLst>
                </a:gridCol>
                <a:gridCol w="312452">
                  <a:extLst>
                    <a:ext uri="{9D8B030D-6E8A-4147-A177-3AD203B41FA5}">
                      <a16:colId xmlns:a16="http://schemas.microsoft.com/office/drawing/2014/main" val="2835268092"/>
                    </a:ext>
                  </a:extLst>
                </a:gridCol>
                <a:gridCol w="312452">
                  <a:extLst>
                    <a:ext uri="{9D8B030D-6E8A-4147-A177-3AD203B41FA5}">
                      <a16:colId xmlns:a16="http://schemas.microsoft.com/office/drawing/2014/main" val="1129904603"/>
                    </a:ext>
                  </a:extLst>
                </a:gridCol>
                <a:gridCol w="312452">
                  <a:extLst>
                    <a:ext uri="{9D8B030D-6E8A-4147-A177-3AD203B41FA5}">
                      <a16:colId xmlns:a16="http://schemas.microsoft.com/office/drawing/2014/main" val="4283849125"/>
                    </a:ext>
                  </a:extLst>
                </a:gridCol>
                <a:gridCol w="312452">
                  <a:extLst>
                    <a:ext uri="{9D8B030D-6E8A-4147-A177-3AD203B41FA5}">
                      <a16:colId xmlns:a16="http://schemas.microsoft.com/office/drawing/2014/main" val="3299545068"/>
                    </a:ext>
                  </a:extLst>
                </a:gridCol>
                <a:gridCol w="312452">
                  <a:extLst>
                    <a:ext uri="{9D8B030D-6E8A-4147-A177-3AD203B41FA5}">
                      <a16:colId xmlns:a16="http://schemas.microsoft.com/office/drawing/2014/main" val="4243383691"/>
                    </a:ext>
                  </a:extLst>
                </a:gridCol>
                <a:gridCol w="312452">
                  <a:extLst>
                    <a:ext uri="{9D8B030D-6E8A-4147-A177-3AD203B41FA5}">
                      <a16:colId xmlns:a16="http://schemas.microsoft.com/office/drawing/2014/main" val="2260473605"/>
                    </a:ext>
                  </a:extLst>
                </a:gridCol>
                <a:gridCol w="312452">
                  <a:extLst>
                    <a:ext uri="{9D8B030D-6E8A-4147-A177-3AD203B41FA5}">
                      <a16:colId xmlns:a16="http://schemas.microsoft.com/office/drawing/2014/main" val="947567567"/>
                    </a:ext>
                  </a:extLst>
                </a:gridCol>
                <a:gridCol w="312452">
                  <a:extLst>
                    <a:ext uri="{9D8B030D-6E8A-4147-A177-3AD203B41FA5}">
                      <a16:colId xmlns:a16="http://schemas.microsoft.com/office/drawing/2014/main" val="3159203738"/>
                    </a:ext>
                  </a:extLst>
                </a:gridCol>
                <a:gridCol w="312452">
                  <a:extLst>
                    <a:ext uri="{9D8B030D-6E8A-4147-A177-3AD203B41FA5}">
                      <a16:colId xmlns:a16="http://schemas.microsoft.com/office/drawing/2014/main" val="2946226346"/>
                    </a:ext>
                  </a:extLst>
                </a:gridCol>
                <a:gridCol w="312452">
                  <a:extLst>
                    <a:ext uri="{9D8B030D-6E8A-4147-A177-3AD203B41FA5}">
                      <a16:colId xmlns:a16="http://schemas.microsoft.com/office/drawing/2014/main" val="1196110987"/>
                    </a:ext>
                  </a:extLst>
                </a:gridCol>
                <a:gridCol w="401465">
                  <a:extLst>
                    <a:ext uri="{9D8B030D-6E8A-4147-A177-3AD203B41FA5}">
                      <a16:colId xmlns:a16="http://schemas.microsoft.com/office/drawing/2014/main" val="1508037962"/>
                    </a:ext>
                  </a:extLst>
                </a:gridCol>
                <a:gridCol w="312452">
                  <a:extLst>
                    <a:ext uri="{9D8B030D-6E8A-4147-A177-3AD203B41FA5}">
                      <a16:colId xmlns:a16="http://schemas.microsoft.com/office/drawing/2014/main" val="2665689074"/>
                    </a:ext>
                  </a:extLst>
                </a:gridCol>
                <a:gridCol w="312452">
                  <a:extLst>
                    <a:ext uri="{9D8B030D-6E8A-4147-A177-3AD203B41FA5}">
                      <a16:colId xmlns:a16="http://schemas.microsoft.com/office/drawing/2014/main" val="2322862665"/>
                    </a:ext>
                  </a:extLst>
                </a:gridCol>
                <a:gridCol w="223440">
                  <a:extLst>
                    <a:ext uri="{9D8B030D-6E8A-4147-A177-3AD203B41FA5}">
                      <a16:colId xmlns:a16="http://schemas.microsoft.com/office/drawing/2014/main" val="2698207282"/>
                    </a:ext>
                  </a:extLst>
                </a:gridCol>
              </a:tblGrid>
              <a:tr h="370840">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0</a:t>
                      </a:r>
                    </a:p>
                  </a:txBody>
                  <a:tcPr>
                    <a:solidFill>
                      <a:schemeClr val="bg1">
                        <a:lumMod val="85000"/>
                      </a:schemeClr>
                    </a:solidFill>
                  </a:tcPr>
                </a:tc>
                <a:tc>
                  <a:txBody>
                    <a:bodyPr/>
                    <a:lstStyle/>
                    <a:p>
                      <a:r>
                        <a:rPr lang="en-IL" dirty="0"/>
                        <a:t>0</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0</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pPr marL="0" algn="l" defTabSz="914400" rtl="0" eaLnBrk="1" latinLnBrk="0" hangingPunct="1"/>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pPr marL="0" algn="l" defTabSz="914400" rtl="0" eaLnBrk="1" latinLnBrk="0" hangingPunct="1"/>
                      <a:r>
                        <a:rPr lang="en-IL" dirty="0"/>
                        <a:t>1</a:t>
                      </a:r>
                    </a:p>
                  </a:txBody>
                  <a:tcPr>
                    <a:solidFill>
                      <a:schemeClr val="bg1">
                        <a:lumMod val="85000"/>
                      </a:schemeClr>
                    </a:solidFill>
                  </a:tcPr>
                </a:tc>
                <a:extLst>
                  <a:ext uri="{0D108BD9-81ED-4DB2-BD59-A6C34878D82A}">
                    <a16:rowId xmlns:a16="http://schemas.microsoft.com/office/drawing/2014/main" val="1565684146"/>
                  </a:ext>
                </a:extLst>
              </a:tr>
            </a:tbl>
          </a:graphicData>
        </a:graphic>
      </p:graphicFrame>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39839FA-C627-42CD-FC8E-4456E61AE172}"/>
                  </a:ext>
                </a:extLst>
              </p:cNvPr>
              <p:cNvSpPr txBox="1"/>
              <p:nvPr/>
            </p:nvSpPr>
            <p:spPr>
              <a:xfrm>
                <a:off x="866860" y="4699279"/>
                <a:ext cx="134619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𝑧</m:t>
                          </m:r>
                        </m:e>
                        <m:sub>
                          <m:r>
                            <a:rPr lang="en-US" sz="2400" b="0" i="1" smtClean="0">
                              <a:solidFill>
                                <a:schemeClr val="tx1"/>
                              </a:solidFill>
                              <a:latin typeface="Cambria Math" panose="02040503050406030204" pitchFamily="18" charset="0"/>
                            </a:rPr>
                            <m:t>1</m:t>
                          </m:r>
                        </m:sub>
                      </m:sSub>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𝑧</m:t>
                          </m:r>
                        </m:e>
                        <m:sub>
                          <m:r>
                            <a:rPr lang="en-US" sz="2400" b="0" i="1" smtClean="0">
                              <a:solidFill>
                                <a:schemeClr val="tx1"/>
                              </a:solidFill>
                              <a:latin typeface="Cambria Math" panose="02040503050406030204" pitchFamily="18" charset="0"/>
                            </a:rPr>
                            <m:t>𝑡</m:t>
                          </m:r>
                        </m:sub>
                      </m:sSub>
                    </m:oMath>
                  </m:oMathPara>
                </a14:m>
                <a:endParaRPr lang="en-IL" sz="2400" dirty="0"/>
              </a:p>
            </p:txBody>
          </p:sp>
        </mc:Choice>
        <mc:Fallback xmlns="">
          <p:sp>
            <p:nvSpPr>
              <p:cNvPr id="12" name="TextBox 11">
                <a:extLst>
                  <a:ext uri="{FF2B5EF4-FFF2-40B4-BE49-F238E27FC236}">
                    <a16:creationId xmlns:a16="http://schemas.microsoft.com/office/drawing/2014/main" id="{D39839FA-C627-42CD-FC8E-4456E61AE172}"/>
                  </a:ext>
                </a:extLst>
              </p:cNvPr>
              <p:cNvSpPr txBox="1">
                <a:spLocks noRot="1" noChangeAspect="1" noMove="1" noResize="1" noEditPoints="1" noAdjustHandles="1" noChangeArrowheads="1" noChangeShapeType="1" noTextEdit="1"/>
              </p:cNvSpPr>
              <p:nvPr/>
            </p:nvSpPr>
            <p:spPr>
              <a:xfrm>
                <a:off x="866860" y="4699279"/>
                <a:ext cx="1346198" cy="461665"/>
              </a:xfrm>
              <a:prstGeom prst="rect">
                <a:avLst/>
              </a:prstGeom>
              <a:blipFill>
                <a:blip r:embed="rId3"/>
                <a:stretch>
                  <a:fillRect b="-2703"/>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6E42EADB-BB20-7894-FEE1-ED4EB010FFE3}"/>
                  </a:ext>
                </a:extLst>
              </p:cNvPr>
              <p:cNvSpPr txBox="1"/>
              <p:nvPr/>
            </p:nvSpPr>
            <p:spPr>
              <a:xfrm>
                <a:off x="4490420" y="5975350"/>
                <a:ext cx="224036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𝑡</m:t>
                      </m:r>
                    </m:oMath>
                  </m:oMathPara>
                </a14:m>
                <a:endParaRPr lang="en-IL" sz="1600" dirty="0"/>
              </a:p>
            </p:txBody>
          </p:sp>
        </mc:Choice>
        <mc:Fallback xmlns="">
          <p:sp>
            <p:nvSpPr>
              <p:cNvPr id="28" name="TextBox 27">
                <a:extLst>
                  <a:ext uri="{FF2B5EF4-FFF2-40B4-BE49-F238E27FC236}">
                    <a16:creationId xmlns:a16="http://schemas.microsoft.com/office/drawing/2014/main" id="{6E42EADB-BB20-7894-FEE1-ED4EB010FFE3}"/>
                  </a:ext>
                </a:extLst>
              </p:cNvPr>
              <p:cNvSpPr txBox="1">
                <a:spLocks noRot="1" noChangeAspect="1" noMove="1" noResize="1" noEditPoints="1" noAdjustHandles="1" noChangeArrowheads="1" noChangeShapeType="1" noTextEdit="1"/>
              </p:cNvSpPr>
              <p:nvPr/>
            </p:nvSpPr>
            <p:spPr>
              <a:xfrm>
                <a:off x="4490420" y="5975350"/>
                <a:ext cx="2240360" cy="338554"/>
              </a:xfrm>
              <a:prstGeom prst="rect">
                <a:avLst/>
              </a:prstGeom>
              <a:blipFill>
                <a:blip r:embed="rId4"/>
                <a:stretch>
                  <a:fillRect/>
                </a:stretch>
              </a:blipFill>
            </p:spPr>
            <p:txBody>
              <a:bodyPr/>
              <a:lstStyle/>
              <a:p>
                <a:r>
                  <a:rPr lang="en-IL">
                    <a:noFill/>
                  </a:rPr>
                  <a:t> </a:t>
                </a:r>
              </a:p>
            </p:txBody>
          </p:sp>
        </mc:Fallback>
      </mc:AlternateContent>
      <p:sp>
        <p:nvSpPr>
          <p:cNvPr id="29" name="Left Brace 28">
            <a:extLst>
              <a:ext uri="{FF2B5EF4-FFF2-40B4-BE49-F238E27FC236}">
                <a16:creationId xmlns:a16="http://schemas.microsoft.com/office/drawing/2014/main" id="{AD98B652-B4F7-1A2B-5FB6-F0AF7AA4DEE0}"/>
              </a:ext>
            </a:extLst>
          </p:cNvPr>
          <p:cNvSpPr/>
          <p:nvPr/>
        </p:nvSpPr>
        <p:spPr>
          <a:xfrm rot="16200000">
            <a:off x="5525946" y="5343375"/>
            <a:ext cx="177856" cy="1241266"/>
          </a:xfrm>
          <a:prstGeom prst="leftBrace">
            <a:avLst>
              <a:gd name="adj1" fmla="val 69977"/>
              <a:gd name="adj2" fmla="val 50000"/>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IL">
              <a:solidFill>
                <a:sysClr val="windowText" lastClr="000000"/>
              </a:solidFill>
            </a:endParaRPr>
          </a:p>
        </p:txBody>
      </p:sp>
      <p:cxnSp>
        <p:nvCxnSpPr>
          <p:cNvPr id="54" name="Straight Arrow Connector 53">
            <a:extLst>
              <a:ext uri="{FF2B5EF4-FFF2-40B4-BE49-F238E27FC236}">
                <a16:creationId xmlns:a16="http://schemas.microsoft.com/office/drawing/2014/main" id="{6E023E3B-9B1F-5AE6-C03A-CEE449259D58}"/>
              </a:ext>
            </a:extLst>
          </p:cNvPr>
          <p:cNvCxnSpPr>
            <a:cxnSpLocks/>
          </p:cNvCxnSpPr>
          <p:nvPr/>
        </p:nvCxnSpPr>
        <p:spPr>
          <a:xfrm flipV="1">
            <a:off x="6048123" y="4854279"/>
            <a:ext cx="1467164" cy="6353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6EC7E18B-8B74-C15D-ABCB-C71C9FAD353B}"/>
              </a:ext>
            </a:extLst>
          </p:cNvPr>
          <p:cNvCxnSpPr>
            <a:cxnSpLocks/>
          </p:cNvCxnSpPr>
          <p:nvPr/>
        </p:nvCxnSpPr>
        <p:spPr>
          <a:xfrm flipV="1">
            <a:off x="5790866" y="4854278"/>
            <a:ext cx="449708" cy="6353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F423EF7C-C9E6-230B-FC82-40D6A49FAFF6}"/>
              </a:ext>
            </a:extLst>
          </p:cNvPr>
          <p:cNvCxnSpPr>
            <a:cxnSpLocks/>
          </p:cNvCxnSpPr>
          <p:nvPr/>
        </p:nvCxnSpPr>
        <p:spPr>
          <a:xfrm flipV="1">
            <a:off x="5406850" y="4839587"/>
            <a:ext cx="1492989" cy="6500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734B598A-DAD2-9544-D939-AA4A85200D81}"/>
              </a:ext>
            </a:extLst>
          </p:cNvPr>
          <p:cNvCxnSpPr>
            <a:cxnSpLocks/>
          </p:cNvCxnSpPr>
          <p:nvPr/>
        </p:nvCxnSpPr>
        <p:spPr>
          <a:xfrm flipV="1">
            <a:off x="5117525" y="4839586"/>
            <a:ext cx="850696" cy="6427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211863DF-6069-1410-C518-517620B23358}"/>
                  </a:ext>
                </a:extLst>
              </p:cNvPr>
              <p:cNvSpPr txBox="1"/>
              <p:nvPr/>
            </p:nvSpPr>
            <p:spPr>
              <a:xfrm>
                <a:off x="2808083" y="4469594"/>
                <a:ext cx="5842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𝑣</m:t>
                      </m:r>
                    </m:oMath>
                  </m:oMathPara>
                </a14:m>
                <a:endParaRPr lang="en-IL" dirty="0"/>
              </a:p>
            </p:txBody>
          </p:sp>
        </mc:Choice>
        <mc:Fallback xmlns="">
          <p:sp>
            <p:nvSpPr>
              <p:cNvPr id="64" name="TextBox 63">
                <a:extLst>
                  <a:ext uri="{FF2B5EF4-FFF2-40B4-BE49-F238E27FC236}">
                    <a16:creationId xmlns:a16="http://schemas.microsoft.com/office/drawing/2014/main" id="{211863DF-6069-1410-C518-517620B23358}"/>
                  </a:ext>
                </a:extLst>
              </p:cNvPr>
              <p:cNvSpPr txBox="1">
                <a:spLocks noRot="1" noChangeAspect="1" noMove="1" noResize="1" noEditPoints="1" noAdjustHandles="1" noChangeArrowheads="1" noChangeShapeType="1" noTextEdit="1"/>
              </p:cNvSpPr>
              <p:nvPr/>
            </p:nvSpPr>
            <p:spPr>
              <a:xfrm>
                <a:off x="2808083" y="4469594"/>
                <a:ext cx="584200" cy="369332"/>
              </a:xfrm>
              <a:prstGeom prst="rect">
                <a:avLst/>
              </a:prstGeom>
              <a:blipFill>
                <a:blip r:embed="rId5"/>
                <a:stretch>
                  <a:fillRect/>
                </a:stretch>
              </a:blipFill>
            </p:spPr>
            <p:txBody>
              <a:bodyPr/>
              <a:lstStyle/>
              <a:p>
                <a:r>
                  <a:rPr lang="en-IL">
                    <a:noFill/>
                  </a:rPr>
                  <a:t> </a:t>
                </a:r>
              </a:p>
            </p:txBody>
          </p:sp>
        </mc:Fallback>
      </mc:AlternateContent>
      <p:sp>
        <p:nvSpPr>
          <p:cNvPr id="11" name="TextBox 10">
            <a:extLst>
              <a:ext uri="{FF2B5EF4-FFF2-40B4-BE49-F238E27FC236}">
                <a16:creationId xmlns:a16="http://schemas.microsoft.com/office/drawing/2014/main" id="{D765213C-06C4-BDA8-0D61-368E6C14C211}"/>
              </a:ext>
            </a:extLst>
          </p:cNvPr>
          <p:cNvSpPr txBox="1"/>
          <p:nvPr/>
        </p:nvSpPr>
        <p:spPr>
          <a:xfrm>
            <a:off x="812990" y="1561496"/>
            <a:ext cx="3454400" cy="369332"/>
          </a:xfrm>
          <a:prstGeom prst="rect">
            <a:avLst/>
          </a:prstGeom>
          <a:noFill/>
        </p:spPr>
        <p:txBody>
          <a:bodyPr wrap="square" rtlCol="0">
            <a:spAutoFit/>
          </a:bodyPr>
          <a:lstStyle/>
          <a:p>
            <a:r>
              <a:rPr lang="en-US" b="0" dirty="0"/>
              <a:t>Attempt 1:</a:t>
            </a:r>
            <a:endParaRPr lang="en-IL" dirty="0"/>
          </a:p>
        </p:txBody>
      </p:sp>
      <mc:AlternateContent xmlns:mc="http://schemas.openxmlformats.org/markup-compatibility/2006" xmlns:a14="http://schemas.microsoft.com/office/drawing/2010/main">
        <mc:Choice Requires="a14">
          <p:sp>
            <p:nvSpPr>
              <p:cNvPr id="13" name="Rectangle: Rounded Corners 18">
                <a:extLst>
                  <a:ext uri="{FF2B5EF4-FFF2-40B4-BE49-F238E27FC236}">
                    <a16:creationId xmlns:a16="http://schemas.microsoft.com/office/drawing/2014/main" id="{59EFE93E-8FE2-6EC8-B4D8-4A488493EEA0}"/>
                  </a:ext>
                </a:extLst>
              </p:cNvPr>
              <p:cNvSpPr/>
              <p:nvPr/>
            </p:nvSpPr>
            <p:spPr>
              <a:xfrm flipH="1">
                <a:off x="901697" y="1892300"/>
                <a:ext cx="4991486" cy="906192"/>
              </a:xfrm>
              <a:prstGeom prst="roundRect">
                <a:avLst>
                  <a:gd name="adj" fmla="val 4420"/>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u="sng" dirty="0">
                    <a:solidFill>
                      <a:schemeClr val="tx1"/>
                    </a:solidFill>
                  </a:rPr>
                  <a:t>Prover</a:t>
                </a:r>
                <a:r>
                  <a:rPr lang="en-US" dirty="0">
                    <a:solidFill>
                      <a:schemeClr val="tx1"/>
                    </a:solidFill>
                  </a:rPr>
                  <a:t>: Send good shifts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𝑧</m:t>
                        </m:r>
                      </m:e>
                      <m:sub>
                        <m:r>
                          <a:rPr lang="en-US" i="1">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𝑧</m:t>
                        </m:r>
                      </m:e>
                      <m:sub>
                        <m:r>
                          <a:rPr lang="en-US" i="1">
                            <a:solidFill>
                              <a:schemeClr val="tx1"/>
                            </a:solidFill>
                            <a:latin typeface="Cambria Math" panose="02040503050406030204" pitchFamily="18" charset="0"/>
                          </a:rPr>
                          <m:t>𝑡</m:t>
                        </m:r>
                      </m:sub>
                    </m:sSub>
                  </m:oMath>
                </a14:m>
                <a:endParaRPr lang="en-IL" dirty="0">
                  <a:solidFill>
                    <a:schemeClr val="tx1"/>
                  </a:solidFill>
                </a:endParaRPr>
              </a:p>
              <a:p>
                <a:r>
                  <a:rPr lang="en-US" u="sng" dirty="0">
                    <a:solidFill>
                      <a:schemeClr val="tx1"/>
                    </a:solidFill>
                  </a:rPr>
                  <a:t>Verifier</a:t>
                </a:r>
                <a:r>
                  <a:rPr lang="en-US" dirty="0">
                    <a:solidFill>
                      <a:schemeClr val="tx1"/>
                    </a:solidFill>
                  </a:rPr>
                  <a:t>: Sample </a:t>
                </a:r>
                <a14:m>
                  <m:oMath xmlns:m="http://schemas.openxmlformats.org/officeDocument/2006/math">
                    <m:r>
                      <a:rPr lang="en-US" b="0" i="1" smtClean="0">
                        <a:solidFill>
                          <a:schemeClr val="tx1"/>
                        </a:solidFill>
                        <a:latin typeface="Cambria Math" panose="02040503050406030204" pitchFamily="18" charset="0"/>
                      </a:rPr>
                      <m:t>𝜌</m:t>
                    </m:r>
                  </m:oMath>
                </a14:m>
                <a:r>
                  <a:rPr lang="en-IL" dirty="0">
                    <a:solidFill>
                      <a:schemeClr val="tx1"/>
                    </a:solidFill>
                  </a:rPr>
                  <a:t> and check that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𝑣</m:t>
                        </m:r>
                      </m:e>
                      <m:sub>
                        <m:r>
                          <a:rPr lang="en-US" i="1">
                            <a:solidFill>
                              <a:schemeClr val="tx1"/>
                            </a:solidFill>
                            <a:latin typeface="Cambria Math" panose="02040503050406030204" pitchFamily="18" charset="0"/>
                          </a:rPr>
                          <m:t>𝜌</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𝐻𝑎</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𝑚</m:t>
                        </m:r>
                      </m:e>
                      <m:sub>
                        <m:r>
                          <a:rPr lang="en-US" i="1">
                            <a:solidFill>
                              <a:schemeClr val="tx1"/>
                            </a:solidFill>
                            <a:latin typeface="Cambria Math" panose="02040503050406030204" pitchFamily="18" charset="0"/>
                          </a:rPr>
                          <m:t>0.95</m:t>
                        </m:r>
                        <m:r>
                          <a:rPr lang="en-US" i="1">
                            <a:solidFill>
                              <a:schemeClr val="tx1"/>
                            </a:solidFill>
                            <a:latin typeface="Cambria Math" panose="02040503050406030204" pitchFamily="18" charset="0"/>
                          </a:rPr>
                          <m:t>𝛼</m:t>
                        </m:r>
                      </m:sub>
                    </m:sSub>
                  </m:oMath>
                </a14:m>
                <a:endParaRPr lang="en-IL" dirty="0">
                  <a:solidFill>
                    <a:schemeClr val="tx1"/>
                  </a:solidFill>
                </a:endParaRPr>
              </a:p>
            </p:txBody>
          </p:sp>
        </mc:Choice>
        <mc:Fallback xmlns="">
          <p:sp>
            <p:nvSpPr>
              <p:cNvPr id="13" name="Rectangle: Rounded Corners 18">
                <a:extLst>
                  <a:ext uri="{FF2B5EF4-FFF2-40B4-BE49-F238E27FC236}">
                    <a16:creationId xmlns:a16="http://schemas.microsoft.com/office/drawing/2014/main" id="{59EFE93E-8FE2-6EC8-B4D8-4A488493EEA0}"/>
                  </a:ext>
                </a:extLst>
              </p:cNvPr>
              <p:cNvSpPr>
                <a:spLocks noRot="1" noChangeAspect="1" noMove="1" noResize="1" noEditPoints="1" noAdjustHandles="1" noChangeArrowheads="1" noChangeShapeType="1" noTextEdit="1"/>
              </p:cNvSpPr>
              <p:nvPr/>
            </p:nvSpPr>
            <p:spPr>
              <a:xfrm flipH="1">
                <a:off x="901697" y="1892300"/>
                <a:ext cx="4991486" cy="906192"/>
              </a:xfrm>
              <a:prstGeom prst="roundRect">
                <a:avLst>
                  <a:gd name="adj" fmla="val 4420"/>
                </a:avLst>
              </a:prstGeom>
              <a:blipFill>
                <a:blip r:embed="rId6"/>
                <a:stretch>
                  <a:fillRect l="-758"/>
                </a:stretch>
              </a:blipFill>
              <a:ln w="28575">
                <a:solidFill>
                  <a:schemeClr val="tx1"/>
                </a:solidFill>
              </a:ln>
            </p:spPr>
            <p:txBody>
              <a:bodyPr/>
              <a:lstStyle/>
              <a:p>
                <a:r>
                  <a:rPr lang="en-IL">
                    <a:noFill/>
                  </a:rPr>
                  <a:t> </a:t>
                </a:r>
              </a:p>
            </p:txBody>
          </p:sp>
        </mc:Fallback>
      </mc:AlternateContent>
      <p:sp>
        <p:nvSpPr>
          <p:cNvPr id="3" name="TextBox 2">
            <a:extLst>
              <a:ext uri="{FF2B5EF4-FFF2-40B4-BE49-F238E27FC236}">
                <a16:creationId xmlns:a16="http://schemas.microsoft.com/office/drawing/2014/main" id="{3EC8E1BE-6B4D-167D-046A-D2B2BC1C5E95}"/>
              </a:ext>
            </a:extLst>
          </p:cNvPr>
          <p:cNvSpPr txBox="1"/>
          <p:nvPr/>
        </p:nvSpPr>
        <p:spPr>
          <a:xfrm>
            <a:off x="834577" y="2793197"/>
            <a:ext cx="3454400" cy="369332"/>
          </a:xfrm>
          <a:prstGeom prst="rect">
            <a:avLst/>
          </a:prstGeom>
          <a:noFill/>
        </p:spPr>
        <p:txBody>
          <a:bodyPr wrap="square" rtlCol="0">
            <a:spAutoFit/>
          </a:bodyPr>
          <a:lstStyle/>
          <a:p>
            <a:r>
              <a:rPr lang="en-US" b="0" dirty="0"/>
              <a:t>Attempt 2:</a:t>
            </a:r>
            <a:endParaRPr lang="en-IL" dirty="0"/>
          </a:p>
        </p:txBody>
      </p:sp>
      <mc:AlternateContent xmlns:mc="http://schemas.openxmlformats.org/markup-compatibility/2006" xmlns:a14="http://schemas.microsoft.com/office/drawing/2010/main">
        <mc:Choice Requires="a14">
          <p:sp>
            <p:nvSpPr>
              <p:cNvPr id="6" name="Rectangle: Rounded Corners 18">
                <a:extLst>
                  <a:ext uri="{FF2B5EF4-FFF2-40B4-BE49-F238E27FC236}">
                    <a16:creationId xmlns:a16="http://schemas.microsoft.com/office/drawing/2014/main" id="{BBB443FC-5E0B-C760-F841-200F45E5AB36}"/>
                  </a:ext>
                </a:extLst>
              </p:cNvPr>
              <p:cNvSpPr/>
              <p:nvPr/>
            </p:nvSpPr>
            <p:spPr>
              <a:xfrm flipH="1">
                <a:off x="901696" y="3136672"/>
                <a:ext cx="7411637" cy="906192"/>
              </a:xfrm>
              <a:prstGeom prst="roundRect">
                <a:avLst>
                  <a:gd name="adj" fmla="val 4420"/>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u="sng" dirty="0">
                    <a:solidFill>
                      <a:schemeClr val="tx1"/>
                    </a:solidFill>
                  </a:rPr>
                  <a:t>Prover</a:t>
                </a:r>
                <a:r>
                  <a:rPr lang="en-US" dirty="0">
                    <a:solidFill>
                      <a:schemeClr val="tx1"/>
                    </a:solidFill>
                  </a:rPr>
                  <a:t>: Send good shifts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𝑧</m:t>
                        </m:r>
                      </m:e>
                      <m:sub>
                        <m:r>
                          <a:rPr lang="en-US" i="1">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𝑧</m:t>
                        </m:r>
                      </m:e>
                      <m:sub>
                        <m:r>
                          <a:rPr lang="en-US" i="1">
                            <a:solidFill>
                              <a:schemeClr val="tx1"/>
                            </a:solidFill>
                            <a:latin typeface="Cambria Math" panose="02040503050406030204" pitchFamily="18" charset="0"/>
                          </a:rPr>
                          <m:t>𝑡</m:t>
                        </m:r>
                      </m:sub>
                    </m:sSub>
                  </m:oMath>
                </a14:m>
                <a:r>
                  <a:rPr lang="en-IL" dirty="0">
                    <a:solidFill>
                      <a:schemeClr val="tx1"/>
                    </a:solidFill>
                  </a:rPr>
                  <a:t>, and </a:t>
                </a:r>
                <a:r>
                  <a:rPr lang="en-IL" b="1" dirty="0">
                    <a:solidFill>
                      <a:schemeClr val="tx1"/>
                    </a:solidFill>
                  </a:rPr>
                  <a:t>prove that </a:t>
                </a:r>
                <a14:m>
                  <m:oMath xmlns:m="http://schemas.openxmlformats.org/officeDocument/2006/math">
                    <m:r>
                      <a:rPr lang="en-US" b="1"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𝝆</m:t>
                    </m:r>
                    <m:r>
                      <a:rPr lang="en-US" b="1" i="1">
                        <a:solidFill>
                          <a:schemeClr val="tx1"/>
                        </a:solidFill>
                        <a:latin typeface="Cambria Math" panose="02040503050406030204" pitchFamily="18" charset="0"/>
                      </a:rPr>
                      <m:t>∈</m:t>
                    </m:r>
                    <m:d>
                      <m:dPr>
                        <m:begChr m:val="["/>
                        <m:endChr m:val="]"/>
                        <m:ctrlPr>
                          <a:rPr lang="en-US" b="1" i="1">
                            <a:solidFill>
                              <a:schemeClr val="tx1"/>
                            </a:solidFill>
                            <a:latin typeface="Cambria Math" panose="02040503050406030204" pitchFamily="18" charset="0"/>
                          </a:rPr>
                        </m:ctrlPr>
                      </m:dPr>
                      <m:e>
                        <m:r>
                          <a:rPr lang="en-US" b="1" i="1">
                            <a:solidFill>
                              <a:schemeClr val="tx1"/>
                            </a:solidFill>
                            <a:latin typeface="Cambria Math" panose="02040503050406030204" pitchFamily="18" charset="0"/>
                          </a:rPr>
                          <m:t>𝒏</m:t>
                        </m:r>
                      </m:e>
                    </m:d>
                    <m:r>
                      <a:rPr lang="en-US" b="1" i="1">
                        <a:solidFill>
                          <a:schemeClr val="tx1"/>
                        </a:solidFill>
                        <a:latin typeface="Cambria Math" panose="02040503050406030204" pitchFamily="18" charset="0"/>
                      </a:rPr>
                      <m:t>:</m:t>
                    </m:r>
                    <m:sSub>
                      <m:sSubPr>
                        <m:ctrlPr>
                          <a:rPr lang="en-US" b="1" i="1">
                            <a:solidFill>
                              <a:schemeClr val="tx1"/>
                            </a:solidFill>
                            <a:latin typeface="Cambria Math" panose="02040503050406030204" pitchFamily="18" charset="0"/>
                          </a:rPr>
                        </m:ctrlPr>
                      </m:sSubPr>
                      <m:e>
                        <m:r>
                          <a:rPr lang="en-US" b="1" i="1">
                            <a:solidFill>
                              <a:schemeClr val="tx1"/>
                            </a:solidFill>
                            <a:latin typeface="Cambria Math" panose="02040503050406030204" pitchFamily="18" charset="0"/>
                          </a:rPr>
                          <m:t>𝒗</m:t>
                        </m:r>
                      </m:e>
                      <m:sub>
                        <m:r>
                          <a:rPr lang="en-US" b="1" i="1">
                            <a:solidFill>
                              <a:schemeClr val="tx1"/>
                            </a:solidFill>
                            <a:latin typeface="Cambria Math" panose="02040503050406030204" pitchFamily="18" charset="0"/>
                          </a:rPr>
                          <m:t>𝝆</m:t>
                        </m:r>
                      </m:sub>
                    </m:sSub>
                    <m:r>
                      <a:rPr lang="en-US" b="1"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𝑯𝒂</m:t>
                    </m:r>
                    <m:sSub>
                      <m:sSubPr>
                        <m:ctrlPr>
                          <a:rPr lang="en-US" b="1" i="1">
                            <a:solidFill>
                              <a:schemeClr val="tx1"/>
                            </a:solidFill>
                            <a:latin typeface="Cambria Math" panose="02040503050406030204" pitchFamily="18" charset="0"/>
                          </a:rPr>
                        </m:ctrlPr>
                      </m:sSubPr>
                      <m:e>
                        <m:r>
                          <a:rPr lang="en-US" b="1" i="1">
                            <a:solidFill>
                              <a:schemeClr val="tx1"/>
                            </a:solidFill>
                            <a:latin typeface="Cambria Math" panose="02040503050406030204" pitchFamily="18" charset="0"/>
                          </a:rPr>
                          <m:t>𝒎</m:t>
                        </m:r>
                      </m:e>
                      <m:sub>
                        <m:r>
                          <a:rPr lang="en-US" b="1" i="1">
                            <a:solidFill>
                              <a:schemeClr val="tx1"/>
                            </a:solidFill>
                            <a:latin typeface="Cambria Math" panose="02040503050406030204" pitchFamily="18" charset="0"/>
                          </a:rPr>
                          <m:t>𝟎</m:t>
                        </m:r>
                        <m:r>
                          <a:rPr lang="en-US" b="1"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𝟗𝟓</m:t>
                        </m:r>
                        <m:r>
                          <a:rPr lang="en-US" b="1" i="1">
                            <a:solidFill>
                              <a:schemeClr val="tx1"/>
                            </a:solidFill>
                            <a:latin typeface="Cambria Math" panose="02040503050406030204" pitchFamily="18" charset="0"/>
                          </a:rPr>
                          <m:t>𝜶</m:t>
                        </m:r>
                      </m:sub>
                    </m:sSub>
                  </m:oMath>
                </a14:m>
                <a:endParaRPr lang="en-IL" b="1" dirty="0">
                  <a:solidFill>
                    <a:schemeClr val="tx1"/>
                  </a:solidFill>
                </a:endParaRPr>
              </a:p>
              <a:p>
                <a:r>
                  <a:rPr lang="en-US" u="sng" dirty="0">
                    <a:solidFill>
                      <a:schemeClr val="tx1"/>
                    </a:solidFill>
                  </a:rPr>
                  <a:t>Verifier</a:t>
                </a:r>
                <a:r>
                  <a:rPr lang="en-US" dirty="0">
                    <a:solidFill>
                      <a:schemeClr val="tx1"/>
                    </a:solidFill>
                  </a:rPr>
                  <a:t>: Sample </a:t>
                </a:r>
                <a14:m>
                  <m:oMath xmlns:m="http://schemas.openxmlformats.org/officeDocument/2006/math">
                    <m:r>
                      <a:rPr lang="en-US" b="0" i="1" smtClean="0">
                        <a:solidFill>
                          <a:schemeClr val="tx1"/>
                        </a:solidFill>
                        <a:latin typeface="Cambria Math" panose="02040503050406030204" pitchFamily="18" charset="0"/>
                      </a:rPr>
                      <m:t>𝜌</m:t>
                    </m:r>
                  </m:oMath>
                </a14:m>
                <a:r>
                  <a:rPr lang="en-IL" dirty="0">
                    <a:solidFill>
                      <a:schemeClr val="tx1"/>
                    </a:solidFill>
                  </a:rPr>
                  <a:t> and </a:t>
                </a:r>
                <a:r>
                  <a:rPr lang="en-IL" b="1" dirty="0">
                    <a:solidFill>
                      <a:schemeClr val="tx1"/>
                    </a:solidFill>
                  </a:rPr>
                  <a:t>verify the proof </a:t>
                </a:r>
                <a:r>
                  <a:rPr lang="en-IL" dirty="0">
                    <a:solidFill>
                      <a:schemeClr val="tx1"/>
                    </a:solidFill>
                  </a:rPr>
                  <a:t>that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𝑣</m:t>
                        </m:r>
                      </m:e>
                      <m:sub>
                        <m:r>
                          <a:rPr lang="en-US" i="1">
                            <a:solidFill>
                              <a:schemeClr val="tx1"/>
                            </a:solidFill>
                            <a:latin typeface="Cambria Math" panose="02040503050406030204" pitchFamily="18" charset="0"/>
                          </a:rPr>
                          <m:t>𝜌</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𝐻𝑎</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𝑚</m:t>
                        </m:r>
                      </m:e>
                      <m:sub>
                        <m:r>
                          <a:rPr lang="en-US" i="1">
                            <a:solidFill>
                              <a:schemeClr val="tx1"/>
                            </a:solidFill>
                            <a:latin typeface="Cambria Math" panose="02040503050406030204" pitchFamily="18" charset="0"/>
                          </a:rPr>
                          <m:t>0.95</m:t>
                        </m:r>
                        <m:r>
                          <a:rPr lang="en-US" i="1">
                            <a:solidFill>
                              <a:schemeClr val="tx1"/>
                            </a:solidFill>
                            <a:latin typeface="Cambria Math" panose="02040503050406030204" pitchFamily="18" charset="0"/>
                          </a:rPr>
                          <m:t>𝛼</m:t>
                        </m:r>
                      </m:sub>
                    </m:sSub>
                  </m:oMath>
                </a14:m>
                <a:endParaRPr lang="en-IL" dirty="0">
                  <a:solidFill>
                    <a:schemeClr val="tx1"/>
                  </a:solidFill>
                </a:endParaRPr>
              </a:p>
            </p:txBody>
          </p:sp>
        </mc:Choice>
        <mc:Fallback xmlns="">
          <p:sp>
            <p:nvSpPr>
              <p:cNvPr id="6" name="Rectangle: Rounded Corners 18">
                <a:extLst>
                  <a:ext uri="{FF2B5EF4-FFF2-40B4-BE49-F238E27FC236}">
                    <a16:creationId xmlns:a16="http://schemas.microsoft.com/office/drawing/2014/main" id="{BBB443FC-5E0B-C760-F841-200F45E5AB36}"/>
                  </a:ext>
                </a:extLst>
              </p:cNvPr>
              <p:cNvSpPr>
                <a:spLocks noRot="1" noChangeAspect="1" noMove="1" noResize="1" noEditPoints="1" noAdjustHandles="1" noChangeArrowheads="1" noChangeShapeType="1" noTextEdit="1"/>
              </p:cNvSpPr>
              <p:nvPr/>
            </p:nvSpPr>
            <p:spPr>
              <a:xfrm flipH="1">
                <a:off x="901696" y="3136672"/>
                <a:ext cx="7411637" cy="906192"/>
              </a:xfrm>
              <a:prstGeom prst="roundRect">
                <a:avLst>
                  <a:gd name="adj" fmla="val 4420"/>
                </a:avLst>
              </a:prstGeom>
              <a:blipFill>
                <a:blip r:embed="rId7"/>
                <a:stretch>
                  <a:fillRect l="-511"/>
                </a:stretch>
              </a:blipFill>
              <a:ln w="28575">
                <a:solidFill>
                  <a:schemeClr val="tx1"/>
                </a:solidFill>
              </a:ln>
            </p:spPr>
            <p:txBody>
              <a:bodyPr/>
              <a:lstStyle/>
              <a:p>
                <a:r>
                  <a:rPr lang="en-IL">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E3B3186E-A925-2D39-07B8-ADE28D4F09A3}"/>
                  </a:ext>
                </a:extLst>
              </p:cNvPr>
              <p:cNvSpPr txBox="1"/>
              <p:nvPr/>
            </p:nvSpPr>
            <p:spPr>
              <a:xfrm>
                <a:off x="5610600" y="1991353"/>
                <a:ext cx="2870393" cy="646331"/>
              </a:xfrm>
              <a:prstGeom prst="rect">
                <a:avLst/>
              </a:prstGeom>
              <a:noFill/>
            </p:spPr>
            <p:txBody>
              <a:bodyPr wrap="square" rtlCol="0">
                <a:spAutoFit/>
              </a:bodyPr>
              <a:lstStyle/>
              <a:p>
                <a:pPr algn="ctr"/>
                <a:r>
                  <a:rPr lang="en-US" dirty="0">
                    <a:solidFill>
                      <a:srgbClr val="C00000"/>
                    </a:solidFill>
                    <a:latin typeface="Cambria Math" panose="02040503050406030204" pitchFamily="18" charset="0"/>
                  </a:rPr>
                  <a:t>Too many queries</a:t>
                </a:r>
              </a:p>
              <a:p>
                <a:pPr algn="ctr"/>
                <a14:m>
                  <m:oMath xmlns:m="http://schemas.openxmlformats.org/officeDocument/2006/math">
                    <m:r>
                      <a:rPr lang="en-US" b="0" i="1" smtClean="0">
                        <a:solidFill>
                          <a:srgbClr val="C00000"/>
                        </a:solidFill>
                        <a:latin typeface="Cambria Math" panose="02040503050406030204" pitchFamily="18" charset="0"/>
                      </a:rPr>
                      <m:t>𝑡</m:t>
                    </m:r>
                    <m:r>
                      <a:rPr lang="en-US" b="0" i="1" smtClean="0">
                        <a:solidFill>
                          <a:srgbClr val="C00000"/>
                        </a:solidFill>
                        <a:latin typeface="Cambria Math" panose="02040503050406030204" pitchFamily="18" charset="0"/>
                      </a:rPr>
                      <m:t>=</m:t>
                    </m:r>
                    <m:r>
                      <m:rPr>
                        <m:sty m:val="p"/>
                      </m:rPr>
                      <a:rPr lang="en-US">
                        <a:solidFill>
                          <a:srgbClr val="C00000"/>
                        </a:solidFill>
                        <a:latin typeface="Cambria Math" panose="02040503050406030204" pitchFamily="18" charset="0"/>
                      </a:rPr>
                      <m:t>Θ</m:t>
                    </m:r>
                    <m:r>
                      <a:rPr lang="en-US" i="1">
                        <a:solidFill>
                          <a:srgbClr val="C00000"/>
                        </a:solidFill>
                        <a:latin typeface="Cambria Math" panose="02040503050406030204" pitchFamily="18" charset="0"/>
                      </a:rPr>
                      <m:t>(</m:t>
                    </m:r>
                    <m:func>
                      <m:funcPr>
                        <m:ctrlPr>
                          <a:rPr lang="en-US" i="1">
                            <a:solidFill>
                              <a:srgbClr val="C00000"/>
                            </a:solidFill>
                            <a:latin typeface="Cambria Math" panose="02040503050406030204" pitchFamily="18" charset="0"/>
                          </a:rPr>
                        </m:ctrlPr>
                      </m:funcPr>
                      <m:fName>
                        <m:r>
                          <m:rPr>
                            <m:sty m:val="p"/>
                          </m:rPr>
                          <a:rPr lang="en-US">
                            <a:solidFill>
                              <a:srgbClr val="C00000"/>
                            </a:solidFill>
                            <a:latin typeface="Cambria Math" panose="02040503050406030204" pitchFamily="18" charset="0"/>
                          </a:rPr>
                          <m:t>log</m:t>
                        </m:r>
                      </m:fName>
                      <m:e>
                        <m:r>
                          <a:rPr lang="en-US" i="1">
                            <a:solidFill>
                              <a:srgbClr val="C00000"/>
                            </a:solidFill>
                            <a:latin typeface="Cambria Math" panose="02040503050406030204" pitchFamily="18" charset="0"/>
                          </a:rPr>
                          <m:t>𝑛</m:t>
                        </m:r>
                      </m:e>
                    </m:func>
                    <m:r>
                      <a:rPr lang="en-US" i="1">
                        <a:solidFill>
                          <a:srgbClr val="C00000"/>
                        </a:solidFill>
                        <a:latin typeface="Cambria Math" panose="02040503050406030204" pitchFamily="18" charset="0"/>
                      </a:rPr>
                      <m:t>)</m:t>
                    </m:r>
                  </m:oMath>
                </a14:m>
                <a:r>
                  <a:rPr lang="en-IL" dirty="0">
                    <a:solidFill>
                      <a:srgbClr val="C00000"/>
                    </a:solidFill>
                  </a:rPr>
                  <a:t> </a:t>
                </a:r>
              </a:p>
            </p:txBody>
          </p:sp>
        </mc:Choice>
        <mc:Fallback>
          <p:sp>
            <p:nvSpPr>
              <p:cNvPr id="7" name="TextBox 6">
                <a:extLst>
                  <a:ext uri="{FF2B5EF4-FFF2-40B4-BE49-F238E27FC236}">
                    <a16:creationId xmlns:a16="http://schemas.microsoft.com/office/drawing/2014/main" id="{E3B3186E-A925-2D39-07B8-ADE28D4F09A3}"/>
                  </a:ext>
                </a:extLst>
              </p:cNvPr>
              <p:cNvSpPr txBox="1">
                <a:spLocks noRot="1" noChangeAspect="1" noMove="1" noResize="1" noEditPoints="1" noAdjustHandles="1" noChangeArrowheads="1" noChangeShapeType="1" noTextEdit="1"/>
              </p:cNvSpPr>
              <p:nvPr/>
            </p:nvSpPr>
            <p:spPr>
              <a:xfrm>
                <a:off x="5610600" y="1991353"/>
                <a:ext cx="2870393" cy="646331"/>
              </a:xfrm>
              <a:prstGeom prst="rect">
                <a:avLst/>
              </a:prstGeom>
              <a:blipFill>
                <a:blip r:embed="rId8"/>
                <a:stretch>
                  <a:fillRect t="-3846" b="-9615"/>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C43E991-8309-099B-B7DB-EF99D78B6F53}"/>
                  </a:ext>
                </a:extLst>
              </p:cNvPr>
              <p:cNvSpPr txBox="1"/>
              <p:nvPr/>
            </p:nvSpPr>
            <p:spPr>
              <a:xfrm>
                <a:off x="8221345" y="3266602"/>
                <a:ext cx="2354666" cy="646331"/>
              </a:xfrm>
              <a:prstGeom prst="rect">
                <a:avLst/>
              </a:prstGeom>
              <a:noFill/>
            </p:spPr>
            <p:txBody>
              <a:bodyPr wrap="square" rtlCol="0">
                <a:spAutoFit/>
              </a:bodyPr>
              <a:lstStyle/>
              <a:p>
                <a:pPr algn="ctr"/>
                <a:r>
                  <a:rPr lang="en-US" dirty="0">
                    <a:solidFill>
                      <a:schemeClr val="accent6">
                        <a:lumMod val="75000"/>
                      </a:schemeClr>
                    </a:solidFill>
                    <a:latin typeface="Cambria Math" panose="02040503050406030204" pitchFamily="18" charset="0"/>
                  </a:rPr>
                  <a:t>Few queries</a:t>
                </a:r>
              </a:p>
              <a:p>
                <a:pPr algn="ctr"/>
                <a:r>
                  <a:rPr lang="en-US" dirty="0">
                    <a:solidFill>
                      <a:srgbClr val="C00000"/>
                    </a:solidFill>
                    <a:latin typeface="Cambria Math" panose="02040503050406030204" pitchFamily="18" charset="0"/>
                  </a:rPr>
                  <a:t>Large proof: </a:t>
                </a:r>
                <a14:m>
                  <m:oMath xmlns:m="http://schemas.openxmlformats.org/officeDocument/2006/math">
                    <m:r>
                      <m:rPr>
                        <m:sty m:val="p"/>
                      </m:rPr>
                      <a:rPr lang="en-US" b="0" i="0" smtClean="0">
                        <a:solidFill>
                          <a:srgbClr val="C00000"/>
                        </a:solidFill>
                        <a:latin typeface="Cambria Math" panose="02040503050406030204" pitchFamily="18" charset="0"/>
                      </a:rPr>
                      <m:t>Ω</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𝑛</m:t>
                    </m:r>
                    <m:r>
                      <a:rPr lang="en-US" b="0" i="1" smtClean="0">
                        <a:solidFill>
                          <a:srgbClr val="C00000"/>
                        </a:solidFill>
                        <a:latin typeface="Cambria Math" panose="02040503050406030204" pitchFamily="18" charset="0"/>
                      </a:rPr>
                      <m:t>)</m:t>
                    </m:r>
                  </m:oMath>
                </a14:m>
                <a:endParaRPr lang="en-US" dirty="0">
                  <a:solidFill>
                    <a:srgbClr val="C00000"/>
                  </a:solidFill>
                  <a:latin typeface="Cambria Math" panose="02040503050406030204" pitchFamily="18" charset="0"/>
                </a:endParaRPr>
              </a:p>
            </p:txBody>
          </p:sp>
        </mc:Choice>
        <mc:Fallback xmlns="">
          <p:sp>
            <p:nvSpPr>
              <p:cNvPr id="15" name="TextBox 14">
                <a:extLst>
                  <a:ext uri="{FF2B5EF4-FFF2-40B4-BE49-F238E27FC236}">
                    <a16:creationId xmlns:a16="http://schemas.microsoft.com/office/drawing/2014/main" id="{CC43E991-8309-099B-B7DB-EF99D78B6F53}"/>
                  </a:ext>
                </a:extLst>
              </p:cNvPr>
              <p:cNvSpPr txBox="1">
                <a:spLocks noRot="1" noChangeAspect="1" noMove="1" noResize="1" noEditPoints="1" noAdjustHandles="1" noChangeArrowheads="1" noChangeShapeType="1" noTextEdit="1"/>
              </p:cNvSpPr>
              <p:nvPr/>
            </p:nvSpPr>
            <p:spPr>
              <a:xfrm>
                <a:off x="8221345" y="3266602"/>
                <a:ext cx="2354666" cy="646331"/>
              </a:xfrm>
              <a:prstGeom prst="rect">
                <a:avLst/>
              </a:prstGeom>
              <a:blipFill>
                <a:blip r:embed="rId9"/>
                <a:stretch>
                  <a:fillRect t="-5769" b="-11538"/>
                </a:stretch>
              </a:blipFill>
            </p:spPr>
            <p:txBody>
              <a:bodyPr/>
              <a:lstStyle/>
              <a:p>
                <a:r>
                  <a:rPr lang="en-IL">
                    <a:noFill/>
                  </a:rPr>
                  <a:t> </a:t>
                </a:r>
              </a:p>
            </p:txBody>
          </p:sp>
        </mc:Fallback>
      </mc:AlternateContent>
      <p:sp>
        <p:nvSpPr>
          <p:cNvPr id="19" name="Rectangle: Rounded Corners 18">
            <a:extLst>
              <a:ext uri="{FF2B5EF4-FFF2-40B4-BE49-F238E27FC236}">
                <a16:creationId xmlns:a16="http://schemas.microsoft.com/office/drawing/2014/main" id="{ED33A8C2-0A19-0EF4-800F-DDE82374E969}"/>
              </a:ext>
            </a:extLst>
          </p:cNvPr>
          <p:cNvSpPr/>
          <p:nvPr/>
        </p:nvSpPr>
        <p:spPr>
          <a:xfrm flipH="1">
            <a:off x="5893183" y="744538"/>
            <a:ext cx="4241804" cy="930275"/>
          </a:xfrm>
          <a:prstGeom prst="roundRect">
            <a:avLst>
              <a:gd name="adj" fmla="val 4420"/>
            </a:avLst>
          </a:prstGeom>
          <a:solidFill>
            <a:srgbClr val="D7FED7"/>
          </a:solidFill>
          <a:ln w="28575">
            <a:solidFill>
              <a:srgbClr val="05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2400" dirty="0">
                <a:solidFill>
                  <a:schemeClr val="tx1"/>
                </a:solidFill>
              </a:rPr>
              <a:t>Focus: 1. minimizing input query</a:t>
            </a:r>
          </a:p>
          <a:p>
            <a:r>
              <a:rPr lang="en-US" sz="2400" dirty="0">
                <a:solidFill>
                  <a:schemeClr val="tx1"/>
                </a:solidFill>
              </a:rPr>
              <a:t>             2. sub-linear proof length</a:t>
            </a:r>
          </a:p>
        </p:txBody>
      </p:sp>
      <p:graphicFrame>
        <p:nvGraphicFramePr>
          <p:cNvPr id="23" name="Table 22">
            <a:extLst>
              <a:ext uri="{FF2B5EF4-FFF2-40B4-BE49-F238E27FC236}">
                <a16:creationId xmlns:a16="http://schemas.microsoft.com/office/drawing/2014/main" id="{1FC81BAD-26ED-73E4-079E-0EB715E2415B}"/>
              </a:ext>
            </a:extLst>
          </p:cNvPr>
          <p:cNvGraphicFramePr>
            <a:graphicFrameLocks noGrp="1"/>
          </p:cNvGraphicFramePr>
          <p:nvPr>
            <p:extLst>
              <p:ext uri="{D42A27DB-BD31-4B8C-83A1-F6EECF244321}">
                <p14:modId xmlns:p14="http://schemas.microsoft.com/office/powerpoint/2010/main" val="1900998610"/>
              </p:ext>
            </p:extLst>
          </p:nvPr>
        </p:nvGraphicFramePr>
        <p:xfrm>
          <a:off x="4990766" y="5482302"/>
          <a:ext cx="1249808" cy="370840"/>
        </p:xfrm>
        <a:graphic>
          <a:graphicData uri="http://schemas.openxmlformats.org/drawingml/2006/table">
            <a:tbl>
              <a:tblPr firstRow="1" bandRow="1">
                <a:tableStyleId>{F5AB1C69-6EDB-4FF4-983F-18BD219EF322}</a:tableStyleId>
              </a:tblPr>
              <a:tblGrid>
                <a:gridCol w="312452">
                  <a:extLst>
                    <a:ext uri="{9D8B030D-6E8A-4147-A177-3AD203B41FA5}">
                      <a16:colId xmlns:a16="http://schemas.microsoft.com/office/drawing/2014/main" val="1169754839"/>
                    </a:ext>
                  </a:extLst>
                </a:gridCol>
                <a:gridCol w="312452">
                  <a:extLst>
                    <a:ext uri="{9D8B030D-6E8A-4147-A177-3AD203B41FA5}">
                      <a16:colId xmlns:a16="http://schemas.microsoft.com/office/drawing/2014/main" val="2835268092"/>
                    </a:ext>
                  </a:extLst>
                </a:gridCol>
                <a:gridCol w="312452">
                  <a:extLst>
                    <a:ext uri="{9D8B030D-6E8A-4147-A177-3AD203B41FA5}">
                      <a16:colId xmlns:a16="http://schemas.microsoft.com/office/drawing/2014/main" val="1129904603"/>
                    </a:ext>
                  </a:extLst>
                </a:gridCol>
                <a:gridCol w="312452">
                  <a:extLst>
                    <a:ext uri="{9D8B030D-6E8A-4147-A177-3AD203B41FA5}">
                      <a16:colId xmlns:a16="http://schemas.microsoft.com/office/drawing/2014/main" val="4283849125"/>
                    </a:ext>
                  </a:extLst>
                </a:gridCol>
              </a:tblGrid>
              <a:tr h="370840">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0</a:t>
                      </a:r>
                    </a:p>
                  </a:txBody>
                  <a:tcPr>
                    <a:solidFill>
                      <a:schemeClr val="bg1">
                        <a:lumMod val="85000"/>
                      </a:schemeClr>
                    </a:solidFill>
                  </a:tcPr>
                </a:tc>
                <a:tc>
                  <a:txBody>
                    <a:bodyPr/>
                    <a:lstStyle/>
                    <a:p>
                      <a:r>
                        <a:rPr lang="en-IL" dirty="0"/>
                        <a:t>1</a:t>
                      </a:r>
                    </a:p>
                  </a:txBody>
                  <a:tcPr>
                    <a:solidFill>
                      <a:schemeClr val="bg1">
                        <a:lumMod val="85000"/>
                      </a:schemeClr>
                    </a:solidFill>
                  </a:tcPr>
                </a:tc>
                <a:extLst>
                  <a:ext uri="{0D108BD9-81ED-4DB2-BD59-A6C34878D82A}">
                    <a16:rowId xmlns:a16="http://schemas.microsoft.com/office/drawing/2014/main" val="1565684146"/>
                  </a:ext>
                </a:extLst>
              </a:tr>
            </a:tbl>
          </a:graphicData>
        </a:graphic>
      </p:graphicFrame>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F90BAAFD-B516-0389-5FAC-2F1579BB3B54}"/>
                  </a:ext>
                </a:extLst>
              </p:cNvPr>
              <p:cNvSpPr txBox="1"/>
              <p:nvPr/>
            </p:nvSpPr>
            <p:spPr>
              <a:xfrm>
                <a:off x="4584366" y="5449808"/>
                <a:ext cx="584200" cy="3942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𝑣</m:t>
                          </m:r>
                        </m:e>
                        <m:sub>
                          <m:r>
                            <a:rPr lang="en-US" sz="1800" b="0" i="1" smtClean="0">
                              <a:solidFill>
                                <a:schemeClr val="tx1"/>
                              </a:solidFill>
                              <a:latin typeface="Cambria Math" panose="02040503050406030204" pitchFamily="18" charset="0"/>
                            </a:rPr>
                            <m:t>𝜌</m:t>
                          </m:r>
                        </m:sub>
                      </m:sSub>
                    </m:oMath>
                  </m:oMathPara>
                </a14:m>
                <a:endParaRPr lang="en-IL" dirty="0"/>
              </a:p>
            </p:txBody>
          </p:sp>
        </mc:Choice>
        <mc:Fallback xmlns="">
          <p:sp>
            <p:nvSpPr>
              <p:cNvPr id="25" name="TextBox 24">
                <a:extLst>
                  <a:ext uri="{FF2B5EF4-FFF2-40B4-BE49-F238E27FC236}">
                    <a16:creationId xmlns:a16="http://schemas.microsoft.com/office/drawing/2014/main" id="{F90BAAFD-B516-0389-5FAC-2F1579BB3B54}"/>
                  </a:ext>
                </a:extLst>
              </p:cNvPr>
              <p:cNvSpPr txBox="1">
                <a:spLocks noRot="1" noChangeAspect="1" noMove="1" noResize="1" noEditPoints="1" noAdjustHandles="1" noChangeArrowheads="1" noChangeShapeType="1" noTextEdit="1"/>
              </p:cNvSpPr>
              <p:nvPr/>
            </p:nvSpPr>
            <p:spPr>
              <a:xfrm>
                <a:off x="4584366" y="5449808"/>
                <a:ext cx="584200" cy="394210"/>
              </a:xfrm>
              <a:prstGeom prst="rect">
                <a:avLst/>
              </a:prstGeom>
              <a:blipFill>
                <a:blip r:embed="rId10"/>
                <a:stretch>
                  <a:fillRect b="-3125"/>
                </a:stretch>
              </a:blipFill>
            </p:spPr>
            <p:txBody>
              <a:bodyPr/>
              <a:lstStyle/>
              <a:p>
                <a:r>
                  <a:rPr lang="en-IL">
                    <a:noFill/>
                  </a:rPr>
                  <a:t> </a:t>
                </a:r>
              </a:p>
            </p:txBody>
          </p:sp>
        </mc:Fallback>
      </mc:AlternateContent>
    </p:spTree>
    <p:extLst>
      <p:ext uri="{BB962C8B-B14F-4D97-AF65-F5344CB8AC3E}">
        <p14:creationId xmlns:p14="http://schemas.microsoft.com/office/powerpoint/2010/main" val="251799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xEl>
                                              <p:pRg st="1" end="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12" grpId="0"/>
      <p:bldP spid="28" grpId="0"/>
      <p:bldP spid="29" grpId="0" animBg="1"/>
      <p:bldP spid="64" grpId="0"/>
      <p:bldP spid="3" grpId="0"/>
      <p:bldP spid="6" grpId="0" animBg="1"/>
      <p:bldP spid="7"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6EC16-2A53-6753-4E05-AD092F927E69}"/>
            </a:ext>
          </a:extLst>
        </p:cNvPr>
        <p:cNvGrpSpPr/>
        <p:nvPr/>
      </p:nvGrpSpPr>
      <p:grpSpPr>
        <a:xfrm>
          <a:off x="0" y="0"/>
          <a:ext cx="0" cy="0"/>
          <a:chOff x="0" y="0"/>
          <a:chExt cx="0" cy="0"/>
        </a:xfrm>
      </p:grpSpPr>
      <p:sp>
        <p:nvSpPr>
          <p:cNvPr id="94" name="Rectangle: Rounded Corners 18">
            <a:extLst>
              <a:ext uri="{FF2B5EF4-FFF2-40B4-BE49-F238E27FC236}">
                <a16:creationId xmlns:a16="http://schemas.microsoft.com/office/drawing/2014/main" id="{61F5C4FA-63EC-1A67-3931-F7C8AD2B4D1F}"/>
              </a:ext>
            </a:extLst>
          </p:cNvPr>
          <p:cNvSpPr/>
          <p:nvPr/>
        </p:nvSpPr>
        <p:spPr>
          <a:xfrm flipH="1">
            <a:off x="460999" y="4265865"/>
            <a:ext cx="10943601" cy="1965444"/>
          </a:xfrm>
          <a:prstGeom prst="roundRect">
            <a:avLst>
              <a:gd name="adj" fmla="val 442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en-US" sz="2400" dirty="0">
              <a:solidFill>
                <a:schemeClr val="tx1"/>
              </a:solidFill>
            </a:endParaRPr>
          </a:p>
        </p:txBody>
      </p:sp>
      <p:graphicFrame>
        <p:nvGraphicFramePr>
          <p:cNvPr id="5" name="Table 4">
            <a:extLst>
              <a:ext uri="{FF2B5EF4-FFF2-40B4-BE49-F238E27FC236}">
                <a16:creationId xmlns:a16="http://schemas.microsoft.com/office/drawing/2014/main" id="{3EA34A59-C419-9D06-F721-84C27DDF9E93}"/>
              </a:ext>
            </a:extLst>
          </p:cNvPr>
          <p:cNvGraphicFramePr>
            <a:graphicFrameLocks noGrp="1"/>
          </p:cNvGraphicFramePr>
          <p:nvPr>
            <p:extLst>
              <p:ext uri="{D42A27DB-BD31-4B8C-83A1-F6EECF244321}">
                <p14:modId xmlns:p14="http://schemas.microsoft.com/office/powerpoint/2010/main" val="1691114580"/>
              </p:ext>
            </p:extLst>
          </p:nvPr>
        </p:nvGraphicFramePr>
        <p:xfrm>
          <a:off x="5027936" y="5430927"/>
          <a:ext cx="1249808" cy="370840"/>
        </p:xfrm>
        <a:graphic>
          <a:graphicData uri="http://schemas.openxmlformats.org/drawingml/2006/table">
            <a:tbl>
              <a:tblPr firstRow="1" bandRow="1">
                <a:tableStyleId>{F5AB1C69-6EDB-4FF4-983F-18BD219EF322}</a:tableStyleId>
              </a:tblPr>
              <a:tblGrid>
                <a:gridCol w="312452">
                  <a:extLst>
                    <a:ext uri="{9D8B030D-6E8A-4147-A177-3AD203B41FA5}">
                      <a16:colId xmlns:a16="http://schemas.microsoft.com/office/drawing/2014/main" val="1169754839"/>
                    </a:ext>
                  </a:extLst>
                </a:gridCol>
                <a:gridCol w="312452">
                  <a:extLst>
                    <a:ext uri="{9D8B030D-6E8A-4147-A177-3AD203B41FA5}">
                      <a16:colId xmlns:a16="http://schemas.microsoft.com/office/drawing/2014/main" val="2835268092"/>
                    </a:ext>
                  </a:extLst>
                </a:gridCol>
                <a:gridCol w="312452">
                  <a:extLst>
                    <a:ext uri="{9D8B030D-6E8A-4147-A177-3AD203B41FA5}">
                      <a16:colId xmlns:a16="http://schemas.microsoft.com/office/drawing/2014/main" val="1129904603"/>
                    </a:ext>
                  </a:extLst>
                </a:gridCol>
                <a:gridCol w="312452">
                  <a:extLst>
                    <a:ext uri="{9D8B030D-6E8A-4147-A177-3AD203B41FA5}">
                      <a16:colId xmlns:a16="http://schemas.microsoft.com/office/drawing/2014/main" val="4283849125"/>
                    </a:ext>
                  </a:extLst>
                </a:gridCol>
              </a:tblGrid>
              <a:tr h="370840">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0</a:t>
                      </a:r>
                    </a:p>
                  </a:txBody>
                  <a:tcPr>
                    <a:solidFill>
                      <a:schemeClr val="bg1">
                        <a:lumMod val="85000"/>
                      </a:schemeClr>
                    </a:solidFill>
                  </a:tcPr>
                </a:tc>
                <a:tc>
                  <a:txBody>
                    <a:bodyPr/>
                    <a:lstStyle/>
                    <a:p>
                      <a:r>
                        <a:rPr lang="en-IL" dirty="0"/>
                        <a:t>1</a:t>
                      </a:r>
                    </a:p>
                  </a:txBody>
                  <a:tcPr>
                    <a:solidFill>
                      <a:schemeClr val="bg1">
                        <a:lumMod val="85000"/>
                      </a:schemeClr>
                    </a:solidFill>
                  </a:tcPr>
                </a:tc>
                <a:extLst>
                  <a:ext uri="{0D108BD9-81ED-4DB2-BD59-A6C34878D82A}">
                    <a16:rowId xmlns:a16="http://schemas.microsoft.com/office/drawing/2014/main" val="1565684146"/>
                  </a:ext>
                </a:extLst>
              </a:tr>
            </a:tbl>
          </a:graphicData>
        </a:graphic>
      </p:graphicFrame>
      <p:sp>
        <p:nvSpPr>
          <p:cNvPr id="2" name="Title 1">
            <a:extLst>
              <a:ext uri="{FF2B5EF4-FFF2-40B4-BE49-F238E27FC236}">
                <a16:creationId xmlns:a16="http://schemas.microsoft.com/office/drawing/2014/main" id="{2CD71881-8DE3-3911-0CDD-02CFE02AB7B7}"/>
              </a:ext>
            </a:extLst>
          </p:cNvPr>
          <p:cNvSpPr>
            <a:spLocks noGrp="1"/>
          </p:cNvSpPr>
          <p:nvPr>
            <p:ph type="title"/>
          </p:nvPr>
        </p:nvSpPr>
        <p:spPr/>
        <p:txBody>
          <a:bodyPr/>
          <a:lstStyle/>
          <a:p>
            <a:r>
              <a:rPr lang="en-IL" dirty="0"/>
              <a:t>PCP Construction</a:t>
            </a:r>
          </a:p>
        </p:txBody>
      </p:sp>
      <p:sp>
        <p:nvSpPr>
          <p:cNvPr id="4" name="Slide Number Placeholder 3">
            <a:extLst>
              <a:ext uri="{FF2B5EF4-FFF2-40B4-BE49-F238E27FC236}">
                <a16:creationId xmlns:a16="http://schemas.microsoft.com/office/drawing/2014/main" id="{A2BDAEA5-E33E-0ABA-91B4-586AAE36FE84}"/>
              </a:ext>
            </a:extLst>
          </p:cNvPr>
          <p:cNvSpPr>
            <a:spLocks noGrp="1"/>
          </p:cNvSpPr>
          <p:nvPr>
            <p:ph type="sldNum" sz="quarter" idx="12"/>
          </p:nvPr>
        </p:nvSpPr>
        <p:spPr/>
        <p:txBody>
          <a:bodyPr/>
          <a:lstStyle/>
          <a:p>
            <a:fld id="{0C3A8BC7-B599-214C-BBAF-2BEB0125E7EF}" type="slidenum">
              <a:rPr lang="en-IL" smtClean="0"/>
              <a:t>16</a:t>
            </a:fld>
            <a:endParaRPr lang="en-IL" dirty="0"/>
          </a:p>
        </p:txBody>
      </p:sp>
      <mc:AlternateContent xmlns:mc="http://schemas.openxmlformats.org/markup-compatibility/2006" xmlns:a14="http://schemas.microsoft.com/office/drawing/2010/main">
        <mc:Choice Requires="a14">
          <p:sp>
            <p:nvSpPr>
              <p:cNvPr id="6" name="Rectangle: Rounded Corners 18">
                <a:extLst>
                  <a:ext uri="{FF2B5EF4-FFF2-40B4-BE49-F238E27FC236}">
                    <a16:creationId xmlns:a16="http://schemas.microsoft.com/office/drawing/2014/main" id="{B48670C2-85CC-32FF-4739-D279B5CB6E0C}"/>
                  </a:ext>
                </a:extLst>
              </p:cNvPr>
              <p:cNvSpPr/>
              <p:nvPr/>
            </p:nvSpPr>
            <p:spPr>
              <a:xfrm flipH="1">
                <a:off x="460999" y="1911896"/>
                <a:ext cx="8773649" cy="774208"/>
              </a:xfrm>
              <a:prstGeom prst="roundRect">
                <a:avLst>
                  <a:gd name="adj" fmla="val 4420"/>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u="sng" dirty="0">
                    <a:solidFill>
                      <a:schemeClr val="tx1"/>
                    </a:solidFill>
                  </a:rPr>
                  <a:t>Prover</a:t>
                </a:r>
                <a:r>
                  <a:rPr lang="en-US" dirty="0">
                    <a:solidFill>
                      <a:schemeClr val="tx1"/>
                    </a:solidFill>
                  </a:rPr>
                  <a:t>: Send good shifts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𝑧</m:t>
                        </m:r>
                      </m:e>
                      <m:sub>
                        <m:r>
                          <a:rPr lang="en-US" i="1">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𝑧</m:t>
                        </m:r>
                      </m:e>
                      <m:sub>
                        <m:r>
                          <a:rPr lang="en-US" i="1">
                            <a:solidFill>
                              <a:schemeClr val="tx1"/>
                            </a:solidFill>
                            <a:latin typeface="Cambria Math" panose="02040503050406030204" pitchFamily="18" charset="0"/>
                          </a:rPr>
                          <m:t>𝑡</m:t>
                        </m:r>
                      </m:sub>
                    </m:sSub>
                  </m:oMath>
                </a14:m>
                <a:r>
                  <a:rPr lang="en-IL" dirty="0">
                    <a:solidFill>
                      <a:schemeClr val="tx1"/>
                    </a:solidFill>
                  </a:rPr>
                  <a:t>, and give proofs for large groups of </a:t>
                </a:r>
                <a14:m>
                  <m:oMath xmlns:m="http://schemas.openxmlformats.org/officeDocument/2006/math">
                    <m:sSub>
                      <m:sSubPr>
                        <m:ctrlPr>
                          <a:rPr lang="en-US" b="1" i="1">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𝑽</m:t>
                        </m:r>
                      </m:e>
                      <m:sub>
                        <m:r>
                          <a:rPr lang="en-US" b="1" i="1" smtClean="0">
                            <a:solidFill>
                              <a:schemeClr val="tx1"/>
                            </a:solidFill>
                            <a:latin typeface="Cambria Math" panose="02040503050406030204" pitchFamily="18" charset="0"/>
                          </a:rPr>
                          <m:t>𝒋</m:t>
                        </m:r>
                      </m:sub>
                    </m:sSub>
                    <m:r>
                      <a:rPr lang="en-US" b="1" i="1">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𝑳𝒊𝒔𝒕</m:t>
                    </m:r>
                    <m:r>
                      <a:rPr lang="en-US" b="1" i="1">
                        <a:solidFill>
                          <a:schemeClr val="tx1"/>
                        </a:solidFill>
                        <a:latin typeface="Cambria Math" panose="02040503050406030204" pitchFamily="18" charset="0"/>
                      </a:rPr>
                      <m:t>𝑯𝒂</m:t>
                    </m:r>
                    <m:sSub>
                      <m:sSubPr>
                        <m:ctrlPr>
                          <a:rPr lang="en-US" b="1" i="1">
                            <a:solidFill>
                              <a:schemeClr val="tx1"/>
                            </a:solidFill>
                            <a:latin typeface="Cambria Math" panose="02040503050406030204" pitchFamily="18" charset="0"/>
                          </a:rPr>
                        </m:ctrlPr>
                      </m:sSubPr>
                      <m:e>
                        <m:r>
                          <a:rPr lang="en-US" b="1" i="1">
                            <a:solidFill>
                              <a:schemeClr val="tx1"/>
                            </a:solidFill>
                            <a:latin typeface="Cambria Math" panose="02040503050406030204" pitchFamily="18" charset="0"/>
                          </a:rPr>
                          <m:t>𝒎</m:t>
                        </m:r>
                      </m:e>
                      <m:sub>
                        <m:r>
                          <a:rPr lang="en-US" b="1" i="1">
                            <a:solidFill>
                              <a:schemeClr val="tx1"/>
                            </a:solidFill>
                            <a:latin typeface="Cambria Math" panose="02040503050406030204" pitchFamily="18" charset="0"/>
                          </a:rPr>
                          <m:t>𝟎</m:t>
                        </m:r>
                        <m:r>
                          <a:rPr lang="en-US" b="1"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𝟗𝟓</m:t>
                        </m:r>
                        <m:r>
                          <a:rPr lang="en-US" b="1" i="1">
                            <a:solidFill>
                              <a:schemeClr val="tx1"/>
                            </a:solidFill>
                            <a:latin typeface="Cambria Math" panose="02040503050406030204" pitchFamily="18" charset="0"/>
                          </a:rPr>
                          <m:t>𝜶</m:t>
                        </m:r>
                      </m:sub>
                    </m:sSub>
                    <m:r>
                      <a:rPr lang="en-US" b="1" i="1">
                        <a:solidFill>
                          <a:schemeClr val="tx1"/>
                        </a:solidFill>
                        <a:latin typeface="Cambria Math" panose="02040503050406030204" pitchFamily="18" charset="0"/>
                      </a:rPr>
                      <m:t> </m:t>
                    </m:r>
                  </m:oMath>
                </a14:m>
                <a:endParaRPr lang="en-US" u="sng" dirty="0">
                  <a:solidFill>
                    <a:schemeClr val="tx1"/>
                  </a:solidFill>
                </a:endParaRPr>
              </a:p>
              <a:p>
                <a:r>
                  <a:rPr lang="en-US" u="sng" dirty="0">
                    <a:solidFill>
                      <a:schemeClr val="tx1"/>
                    </a:solidFill>
                  </a:rPr>
                  <a:t>Verifier</a:t>
                </a:r>
                <a:r>
                  <a:rPr lang="en-US" dirty="0">
                    <a:solidFill>
                      <a:schemeClr val="tx1"/>
                    </a:solidFill>
                  </a:rPr>
                  <a:t>: Sample </a:t>
                </a:r>
                <a14:m>
                  <m:oMath xmlns:m="http://schemas.openxmlformats.org/officeDocument/2006/math">
                    <m:r>
                      <a:rPr lang="en-US" b="0" i="1" smtClean="0">
                        <a:solidFill>
                          <a:schemeClr val="tx1"/>
                        </a:solidFill>
                        <a:latin typeface="Cambria Math" panose="02040503050406030204" pitchFamily="18" charset="0"/>
                      </a:rPr>
                      <m:t>𝑗</m:t>
                    </m:r>
                  </m:oMath>
                </a14:m>
                <a:r>
                  <a:rPr lang="en-IL" dirty="0">
                    <a:solidFill>
                      <a:schemeClr val="tx1"/>
                    </a:solidFill>
                  </a:rPr>
                  <a:t> and verify that </a:t>
                </a:r>
                <a14:m>
                  <m:oMath xmlns:m="http://schemas.openxmlformats.org/officeDocument/2006/math">
                    <m:sSub>
                      <m:sSubPr>
                        <m:ctrlPr>
                          <a:rPr lang="en-US" b="1" i="1">
                            <a:solidFill>
                              <a:schemeClr val="tx1"/>
                            </a:solidFill>
                            <a:latin typeface="Cambria Math" panose="02040503050406030204" pitchFamily="18" charset="0"/>
                          </a:rPr>
                        </m:ctrlPr>
                      </m:sSubPr>
                      <m:e>
                        <m:r>
                          <a:rPr lang="en-US" b="1" i="1">
                            <a:solidFill>
                              <a:schemeClr val="tx1"/>
                            </a:solidFill>
                            <a:latin typeface="Cambria Math" panose="02040503050406030204" pitchFamily="18" charset="0"/>
                          </a:rPr>
                          <m:t>𝑽</m:t>
                        </m:r>
                      </m:e>
                      <m:sub>
                        <m:r>
                          <a:rPr lang="en-US" b="1" i="1">
                            <a:solidFill>
                              <a:schemeClr val="tx1"/>
                            </a:solidFill>
                            <a:latin typeface="Cambria Math" panose="02040503050406030204" pitchFamily="18" charset="0"/>
                          </a:rPr>
                          <m:t>𝒋</m:t>
                        </m:r>
                      </m:sub>
                    </m:sSub>
                    <m:r>
                      <a:rPr lang="en-US" b="1"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𝑳𝒊𝒔𝒕𝑯𝒂</m:t>
                    </m:r>
                    <m:sSub>
                      <m:sSubPr>
                        <m:ctrlPr>
                          <a:rPr lang="en-US" b="1" i="1">
                            <a:solidFill>
                              <a:schemeClr val="tx1"/>
                            </a:solidFill>
                            <a:latin typeface="Cambria Math" panose="02040503050406030204" pitchFamily="18" charset="0"/>
                          </a:rPr>
                        </m:ctrlPr>
                      </m:sSubPr>
                      <m:e>
                        <m:r>
                          <a:rPr lang="en-US" b="1" i="1">
                            <a:solidFill>
                              <a:schemeClr val="tx1"/>
                            </a:solidFill>
                            <a:latin typeface="Cambria Math" panose="02040503050406030204" pitchFamily="18" charset="0"/>
                          </a:rPr>
                          <m:t>𝒎</m:t>
                        </m:r>
                      </m:e>
                      <m:sub>
                        <m:r>
                          <a:rPr lang="en-US" b="1" i="1">
                            <a:solidFill>
                              <a:schemeClr val="tx1"/>
                            </a:solidFill>
                            <a:latin typeface="Cambria Math" panose="02040503050406030204" pitchFamily="18" charset="0"/>
                          </a:rPr>
                          <m:t>𝟎</m:t>
                        </m:r>
                        <m:r>
                          <a:rPr lang="en-US" b="1"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𝟗𝟓</m:t>
                        </m:r>
                        <m:r>
                          <a:rPr lang="en-US" b="1" i="1">
                            <a:solidFill>
                              <a:schemeClr val="tx1"/>
                            </a:solidFill>
                            <a:latin typeface="Cambria Math" panose="02040503050406030204" pitchFamily="18" charset="0"/>
                          </a:rPr>
                          <m:t>𝜶</m:t>
                        </m:r>
                      </m:sub>
                    </m:sSub>
                  </m:oMath>
                </a14:m>
                <a:endParaRPr lang="en-US" dirty="0">
                  <a:solidFill>
                    <a:schemeClr val="tx1"/>
                  </a:solidFill>
                </a:endParaRPr>
              </a:p>
            </p:txBody>
          </p:sp>
        </mc:Choice>
        <mc:Fallback xmlns="">
          <p:sp>
            <p:nvSpPr>
              <p:cNvPr id="6" name="Rectangle: Rounded Corners 18">
                <a:extLst>
                  <a:ext uri="{FF2B5EF4-FFF2-40B4-BE49-F238E27FC236}">
                    <a16:creationId xmlns:a16="http://schemas.microsoft.com/office/drawing/2014/main" id="{B48670C2-85CC-32FF-4739-D279B5CB6E0C}"/>
                  </a:ext>
                </a:extLst>
              </p:cNvPr>
              <p:cNvSpPr>
                <a:spLocks noRot="1" noChangeAspect="1" noMove="1" noResize="1" noEditPoints="1" noAdjustHandles="1" noChangeArrowheads="1" noChangeShapeType="1" noTextEdit="1"/>
              </p:cNvSpPr>
              <p:nvPr/>
            </p:nvSpPr>
            <p:spPr>
              <a:xfrm flipH="1">
                <a:off x="460999" y="1911896"/>
                <a:ext cx="8773649" cy="774208"/>
              </a:xfrm>
              <a:prstGeom prst="roundRect">
                <a:avLst>
                  <a:gd name="adj" fmla="val 4420"/>
                </a:avLst>
              </a:prstGeom>
              <a:blipFill>
                <a:blip r:embed="rId3"/>
                <a:stretch>
                  <a:fillRect l="-288" b="-1538"/>
                </a:stretch>
              </a:blipFill>
              <a:ln w="28575">
                <a:solidFill>
                  <a:schemeClr val="tx1"/>
                </a:solidFill>
              </a:ln>
            </p:spPr>
            <p:txBody>
              <a:bodyPr/>
              <a:lstStyle/>
              <a:p>
                <a:r>
                  <a:rPr lang="en-IL">
                    <a:noFill/>
                  </a:rPr>
                  <a:t> </a:t>
                </a:r>
              </a:p>
            </p:txBody>
          </p:sp>
        </mc:Fallback>
      </mc:AlternateContent>
      <p:sp>
        <p:nvSpPr>
          <p:cNvPr id="19" name="Rectangle: Rounded Corners 18">
            <a:extLst>
              <a:ext uri="{FF2B5EF4-FFF2-40B4-BE49-F238E27FC236}">
                <a16:creationId xmlns:a16="http://schemas.microsoft.com/office/drawing/2014/main" id="{9430B17D-5EA9-B46C-992A-004EBF6B4DB0}"/>
              </a:ext>
            </a:extLst>
          </p:cNvPr>
          <p:cNvSpPr/>
          <p:nvPr/>
        </p:nvSpPr>
        <p:spPr>
          <a:xfrm flipH="1">
            <a:off x="5893183" y="744538"/>
            <a:ext cx="4241804" cy="930275"/>
          </a:xfrm>
          <a:prstGeom prst="roundRect">
            <a:avLst>
              <a:gd name="adj" fmla="val 4420"/>
            </a:avLst>
          </a:prstGeom>
          <a:solidFill>
            <a:srgbClr val="D7FED7"/>
          </a:solidFill>
          <a:ln w="28575">
            <a:solidFill>
              <a:srgbClr val="05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2400" dirty="0">
                <a:solidFill>
                  <a:schemeClr val="tx1"/>
                </a:solidFill>
              </a:rPr>
              <a:t>Focus: 1. minimizing input query</a:t>
            </a:r>
          </a:p>
          <a:p>
            <a:r>
              <a:rPr lang="en-US" sz="2400" dirty="0">
                <a:solidFill>
                  <a:schemeClr val="tx1"/>
                </a:solidFill>
              </a:rPr>
              <a:t>             2. sub-linear proof length</a:t>
            </a:r>
          </a:p>
        </p:txBody>
      </p:sp>
      <p:graphicFrame>
        <p:nvGraphicFramePr>
          <p:cNvPr id="95" name="Table 94">
            <a:extLst>
              <a:ext uri="{FF2B5EF4-FFF2-40B4-BE49-F238E27FC236}">
                <a16:creationId xmlns:a16="http://schemas.microsoft.com/office/drawing/2014/main" id="{F3A3FE14-42CE-7BDF-9E70-34E10ADA3E7E}"/>
              </a:ext>
            </a:extLst>
          </p:cNvPr>
          <p:cNvGraphicFramePr>
            <a:graphicFrameLocks noGrp="1"/>
          </p:cNvGraphicFramePr>
          <p:nvPr>
            <p:extLst>
              <p:ext uri="{D42A27DB-BD31-4B8C-83A1-F6EECF244321}">
                <p14:modId xmlns:p14="http://schemas.microsoft.com/office/powerpoint/2010/main" val="170501603"/>
              </p:ext>
            </p:extLst>
          </p:nvPr>
        </p:nvGraphicFramePr>
        <p:xfrm>
          <a:off x="3244609" y="4472514"/>
          <a:ext cx="4686781" cy="370840"/>
        </p:xfrm>
        <a:graphic>
          <a:graphicData uri="http://schemas.openxmlformats.org/drawingml/2006/table">
            <a:tbl>
              <a:tblPr firstRow="1" bandRow="1">
                <a:tableStyleId>{F5AB1C69-6EDB-4FF4-983F-18BD219EF322}</a:tableStyleId>
              </a:tblPr>
              <a:tblGrid>
                <a:gridCol w="312452">
                  <a:extLst>
                    <a:ext uri="{9D8B030D-6E8A-4147-A177-3AD203B41FA5}">
                      <a16:colId xmlns:a16="http://schemas.microsoft.com/office/drawing/2014/main" val="1169754839"/>
                    </a:ext>
                  </a:extLst>
                </a:gridCol>
                <a:gridCol w="312452">
                  <a:extLst>
                    <a:ext uri="{9D8B030D-6E8A-4147-A177-3AD203B41FA5}">
                      <a16:colId xmlns:a16="http://schemas.microsoft.com/office/drawing/2014/main" val="2835268092"/>
                    </a:ext>
                  </a:extLst>
                </a:gridCol>
                <a:gridCol w="312452">
                  <a:extLst>
                    <a:ext uri="{9D8B030D-6E8A-4147-A177-3AD203B41FA5}">
                      <a16:colId xmlns:a16="http://schemas.microsoft.com/office/drawing/2014/main" val="1129904603"/>
                    </a:ext>
                  </a:extLst>
                </a:gridCol>
                <a:gridCol w="312452">
                  <a:extLst>
                    <a:ext uri="{9D8B030D-6E8A-4147-A177-3AD203B41FA5}">
                      <a16:colId xmlns:a16="http://schemas.microsoft.com/office/drawing/2014/main" val="4283849125"/>
                    </a:ext>
                  </a:extLst>
                </a:gridCol>
                <a:gridCol w="312452">
                  <a:extLst>
                    <a:ext uri="{9D8B030D-6E8A-4147-A177-3AD203B41FA5}">
                      <a16:colId xmlns:a16="http://schemas.microsoft.com/office/drawing/2014/main" val="3299545068"/>
                    </a:ext>
                  </a:extLst>
                </a:gridCol>
                <a:gridCol w="312452">
                  <a:extLst>
                    <a:ext uri="{9D8B030D-6E8A-4147-A177-3AD203B41FA5}">
                      <a16:colId xmlns:a16="http://schemas.microsoft.com/office/drawing/2014/main" val="4243383691"/>
                    </a:ext>
                  </a:extLst>
                </a:gridCol>
                <a:gridCol w="312452">
                  <a:extLst>
                    <a:ext uri="{9D8B030D-6E8A-4147-A177-3AD203B41FA5}">
                      <a16:colId xmlns:a16="http://schemas.microsoft.com/office/drawing/2014/main" val="2260473605"/>
                    </a:ext>
                  </a:extLst>
                </a:gridCol>
                <a:gridCol w="312452">
                  <a:extLst>
                    <a:ext uri="{9D8B030D-6E8A-4147-A177-3AD203B41FA5}">
                      <a16:colId xmlns:a16="http://schemas.microsoft.com/office/drawing/2014/main" val="947567567"/>
                    </a:ext>
                  </a:extLst>
                </a:gridCol>
                <a:gridCol w="312452">
                  <a:extLst>
                    <a:ext uri="{9D8B030D-6E8A-4147-A177-3AD203B41FA5}">
                      <a16:colId xmlns:a16="http://schemas.microsoft.com/office/drawing/2014/main" val="3159203738"/>
                    </a:ext>
                  </a:extLst>
                </a:gridCol>
                <a:gridCol w="312452">
                  <a:extLst>
                    <a:ext uri="{9D8B030D-6E8A-4147-A177-3AD203B41FA5}">
                      <a16:colId xmlns:a16="http://schemas.microsoft.com/office/drawing/2014/main" val="2946226346"/>
                    </a:ext>
                  </a:extLst>
                </a:gridCol>
                <a:gridCol w="312452">
                  <a:extLst>
                    <a:ext uri="{9D8B030D-6E8A-4147-A177-3AD203B41FA5}">
                      <a16:colId xmlns:a16="http://schemas.microsoft.com/office/drawing/2014/main" val="1196110987"/>
                    </a:ext>
                  </a:extLst>
                </a:gridCol>
                <a:gridCol w="401465">
                  <a:extLst>
                    <a:ext uri="{9D8B030D-6E8A-4147-A177-3AD203B41FA5}">
                      <a16:colId xmlns:a16="http://schemas.microsoft.com/office/drawing/2014/main" val="1508037962"/>
                    </a:ext>
                  </a:extLst>
                </a:gridCol>
                <a:gridCol w="312452">
                  <a:extLst>
                    <a:ext uri="{9D8B030D-6E8A-4147-A177-3AD203B41FA5}">
                      <a16:colId xmlns:a16="http://schemas.microsoft.com/office/drawing/2014/main" val="2665689074"/>
                    </a:ext>
                  </a:extLst>
                </a:gridCol>
                <a:gridCol w="312452">
                  <a:extLst>
                    <a:ext uri="{9D8B030D-6E8A-4147-A177-3AD203B41FA5}">
                      <a16:colId xmlns:a16="http://schemas.microsoft.com/office/drawing/2014/main" val="2322862665"/>
                    </a:ext>
                  </a:extLst>
                </a:gridCol>
                <a:gridCol w="223440">
                  <a:extLst>
                    <a:ext uri="{9D8B030D-6E8A-4147-A177-3AD203B41FA5}">
                      <a16:colId xmlns:a16="http://schemas.microsoft.com/office/drawing/2014/main" val="2698207282"/>
                    </a:ext>
                  </a:extLst>
                </a:gridCol>
              </a:tblGrid>
              <a:tr h="370840">
                <a:tc>
                  <a:txBody>
                    <a:bodyPr/>
                    <a:lstStyle/>
                    <a:p>
                      <a:r>
                        <a:rPr lang="en-IL" dirty="0"/>
                        <a:t>1</a:t>
                      </a:r>
                    </a:p>
                  </a:txBody>
                  <a:tcPr>
                    <a:solidFill>
                      <a:schemeClr val="bg1">
                        <a:lumMod val="85000"/>
                      </a:schemeClr>
                    </a:solidFill>
                  </a:tcPr>
                </a:tc>
                <a:tc>
                  <a:txBody>
                    <a:bodyPr/>
                    <a:lstStyle/>
                    <a:p>
                      <a:r>
                        <a:rPr lang="en-IL" dirty="0">
                          <a:solidFill>
                            <a:schemeClr val="bg1"/>
                          </a:solidFill>
                        </a:rPr>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0</a:t>
                      </a:r>
                    </a:p>
                  </a:txBody>
                  <a:tcPr>
                    <a:solidFill>
                      <a:schemeClr val="bg1">
                        <a:lumMod val="85000"/>
                      </a:schemeClr>
                    </a:solidFill>
                  </a:tcPr>
                </a:tc>
                <a:tc>
                  <a:txBody>
                    <a:bodyPr/>
                    <a:lstStyle/>
                    <a:p>
                      <a:r>
                        <a:rPr lang="en-IL" dirty="0"/>
                        <a:t>0</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0</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pPr marL="0" algn="l" defTabSz="914400" rtl="0" eaLnBrk="1" latinLnBrk="0" hangingPunct="1"/>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pPr marL="0" algn="l" defTabSz="914400" rtl="0" eaLnBrk="1" latinLnBrk="0" hangingPunct="1"/>
                      <a:r>
                        <a:rPr lang="en-IL" dirty="0"/>
                        <a:t>1</a:t>
                      </a:r>
                    </a:p>
                  </a:txBody>
                  <a:tcPr>
                    <a:solidFill>
                      <a:schemeClr val="bg1">
                        <a:lumMod val="85000"/>
                      </a:schemeClr>
                    </a:solidFill>
                  </a:tcPr>
                </a:tc>
                <a:extLst>
                  <a:ext uri="{0D108BD9-81ED-4DB2-BD59-A6C34878D82A}">
                    <a16:rowId xmlns:a16="http://schemas.microsoft.com/office/drawing/2014/main" val="1565684146"/>
                  </a:ext>
                </a:extLst>
              </a:tr>
            </a:tbl>
          </a:graphicData>
        </a:graphic>
      </p:graphicFrame>
      <p:graphicFrame>
        <p:nvGraphicFramePr>
          <p:cNvPr id="96" name="Table 95">
            <a:extLst>
              <a:ext uri="{FF2B5EF4-FFF2-40B4-BE49-F238E27FC236}">
                <a16:creationId xmlns:a16="http://schemas.microsoft.com/office/drawing/2014/main" id="{BC050E62-CC5A-1478-F9DC-51A9C5D47736}"/>
              </a:ext>
            </a:extLst>
          </p:cNvPr>
          <p:cNvGraphicFramePr>
            <a:graphicFrameLocks noGrp="1"/>
          </p:cNvGraphicFramePr>
          <p:nvPr>
            <p:extLst>
              <p:ext uri="{D42A27DB-BD31-4B8C-83A1-F6EECF244321}">
                <p14:modId xmlns:p14="http://schemas.microsoft.com/office/powerpoint/2010/main" val="2375426127"/>
              </p:ext>
            </p:extLst>
          </p:nvPr>
        </p:nvGraphicFramePr>
        <p:xfrm>
          <a:off x="2435018" y="5478723"/>
          <a:ext cx="1249808" cy="370840"/>
        </p:xfrm>
        <a:graphic>
          <a:graphicData uri="http://schemas.openxmlformats.org/drawingml/2006/table">
            <a:tbl>
              <a:tblPr firstRow="1" bandRow="1">
                <a:tableStyleId>{F5AB1C69-6EDB-4FF4-983F-18BD219EF322}</a:tableStyleId>
              </a:tblPr>
              <a:tblGrid>
                <a:gridCol w="312452">
                  <a:extLst>
                    <a:ext uri="{9D8B030D-6E8A-4147-A177-3AD203B41FA5}">
                      <a16:colId xmlns:a16="http://schemas.microsoft.com/office/drawing/2014/main" val="1169754839"/>
                    </a:ext>
                  </a:extLst>
                </a:gridCol>
                <a:gridCol w="312452">
                  <a:extLst>
                    <a:ext uri="{9D8B030D-6E8A-4147-A177-3AD203B41FA5}">
                      <a16:colId xmlns:a16="http://schemas.microsoft.com/office/drawing/2014/main" val="2835268092"/>
                    </a:ext>
                  </a:extLst>
                </a:gridCol>
                <a:gridCol w="312452">
                  <a:extLst>
                    <a:ext uri="{9D8B030D-6E8A-4147-A177-3AD203B41FA5}">
                      <a16:colId xmlns:a16="http://schemas.microsoft.com/office/drawing/2014/main" val="1129904603"/>
                    </a:ext>
                  </a:extLst>
                </a:gridCol>
                <a:gridCol w="312452">
                  <a:extLst>
                    <a:ext uri="{9D8B030D-6E8A-4147-A177-3AD203B41FA5}">
                      <a16:colId xmlns:a16="http://schemas.microsoft.com/office/drawing/2014/main" val="4283849125"/>
                    </a:ext>
                  </a:extLst>
                </a:gridCol>
              </a:tblGrid>
              <a:tr h="370840">
                <a:tc>
                  <a:txBody>
                    <a:bodyPr/>
                    <a:lstStyle/>
                    <a:p>
                      <a:r>
                        <a:rPr lang="en-IL" dirty="0"/>
                        <a:t>1</a:t>
                      </a:r>
                    </a:p>
                  </a:txBody>
                  <a:tcPr>
                    <a:solidFill>
                      <a:schemeClr val="bg1">
                        <a:lumMod val="85000"/>
                      </a:schemeClr>
                    </a:solidFill>
                  </a:tcPr>
                </a:tc>
                <a:tc>
                  <a:txBody>
                    <a:bodyPr/>
                    <a:lstStyle/>
                    <a:p>
                      <a:r>
                        <a:rPr lang="en-IL" dirty="0"/>
                        <a:t>0</a:t>
                      </a:r>
                    </a:p>
                  </a:txBody>
                  <a:tcPr>
                    <a:solidFill>
                      <a:schemeClr val="bg1">
                        <a:lumMod val="85000"/>
                      </a:schemeClr>
                    </a:solidFill>
                  </a:tcPr>
                </a:tc>
                <a:tc>
                  <a:txBody>
                    <a:bodyPr/>
                    <a:lstStyle/>
                    <a:p>
                      <a:r>
                        <a:rPr lang="en-IL" b="1" dirty="0">
                          <a:solidFill>
                            <a:schemeClr val="bg1"/>
                          </a:solidFill>
                        </a:rPr>
                        <a:t>1</a:t>
                      </a:r>
                    </a:p>
                  </a:txBody>
                  <a:tcPr>
                    <a:solidFill>
                      <a:schemeClr val="bg1">
                        <a:lumMod val="85000"/>
                      </a:schemeClr>
                    </a:solidFill>
                  </a:tcPr>
                </a:tc>
                <a:tc>
                  <a:txBody>
                    <a:bodyPr/>
                    <a:lstStyle/>
                    <a:p>
                      <a:r>
                        <a:rPr lang="en-IL" dirty="0"/>
                        <a:t>1</a:t>
                      </a:r>
                    </a:p>
                  </a:txBody>
                  <a:tcPr>
                    <a:solidFill>
                      <a:schemeClr val="bg1">
                        <a:lumMod val="85000"/>
                      </a:schemeClr>
                    </a:solidFill>
                  </a:tcPr>
                </a:tc>
                <a:extLst>
                  <a:ext uri="{0D108BD9-81ED-4DB2-BD59-A6C34878D82A}">
                    <a16:rowId xmlns:a16="http://schemas.microsoft.com/office/drawing/2014/main" val="1565684146"/>
                  </a:ext>
                </a:extLst>
              </a:tr>
            </a:tbl>
          </a:graphicData>
        </a:graphic>
      </p:graphicFrame>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AD08F6FA-1420-EB92-5965-71760DBE68C8}"/>
                  </a:ext>
                </a:extLst>
              </p:cNvPr>
              <p:cNvSpPr txBox="1"/>
              <p:nvPr/>
            </p:nvSpPr>
            <p:spPr>
              <a:xfrm>
                <a:off x="866860" y="4699279"/>
                <a:ext cx="134619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𝑧</m:t>
                          </m:r>
                        </m:e>
                        <m:sub>
                          <m:r>
                            <a:rPr lang="en-US" sz="2400" b="0" i="1" smtClean="0">
                              <a:solidFill>
                                <a:schemeClr val="tx1"/>
                              </a:solidFill>
                              <a:latin typeface="Cambria Math" panose="02040503050406030204" pitchFamily="18" charset="0"/>
                            </a:rPr>
                            <m:t>1</m:t>
                          </m:r>
                        </m:sub>
                      </m:sSub>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𝑧</m:t>
                          </m:r>
                        </m:e>
                        <m:sub>
                          <m:r>
                            <a:rPr lang="en-US" sz="2400" b="0" i="1" smtClean="0">
                              <a:solidFill>
                                <a:schemeClr val="tx1"/>
                              </a:solidFill>
                              <a:latin typeface="Cambria Math" panose="02040503050406030204" pitchFamily="18" charset="0"/>
                            </a:rPr>
                            <m:t>𝑡</m:t>
                          </m:r>
                        </m:sub>
                      </m:sSub>
                    </m:oMath>
                  </m:oMathPara>
                </a14:m>
                <a:endParaRPr lang="en-IL" sz="2400" dirty="0"/>
              </a:p>
            </p:txBody>
          </p:sp>
        </mc:Choice>
        <mc:Fallback xmlns="">
          <p:sp>
            <p:nvSpPr>
              <p:cNvPr id="97" name="TextBox 96">
                <a:extLst>
                  <a:ext uri="{FF2B5EF4-FFF2-40B4-BE49-F238E27FC236}">
                    <a16:creationId xmlns:a16="http://schemas.microsoft.com/office/drawing/2014/main" id="{AD08F6FA-1420-EB92-5965-71760DBE68C8}"/>
                  </a:ext>
                </a:extLst>
              </p:cNvPr>
              <p:cNvSpPr txBox="1">
                <a:spLocks noRot="1" noChangeAspect="1" noMove="1" noResize="1" noEditPoints="1" noAdjustHandles="1" noChangeArrowheads="1" noChangeShapeType="1" noTextEdit="1"/>
              </p:cNvSpPr>
              <p:nvPr/>
            </p:nvSpPr>
            <p:spPr>
              <a:xfrm>
                <a:off x="866860" y="4699279"/>
                <a:ext cx="1346198" cy="461665"/>
              </a:xfrm>
              <a:prstGeom prst="rect">
                <a:avLst/>
              </a:prstGeom>
              <a:blipFill>
                <a:blip r:embed="rId5"/>
                <a:stretch>
                  <a:fillRect b="-2703"/>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69774F32-52AD-E63B-1CA9-97AE42A99E8B}"/>
                  </a:ext>
                </a:extLst>
              </p:cNvPr>
              <p:cNvSpPr txBox="1"/>
              <p:nvPr/>
            </p:nvSpPr>
            <p:spPr>
              <a:xfrm>
                <a:off x="2028618" y="5446229"/>
                <a:ext cx="5842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𝑣</m:t>
                          </m:r>
                        </m:e>
                        <m:sub>
                          <m:r>
                            <a:rPr lang="en-US" sz="1800" b="0" i="1" smtClean="0">
                              <a:solidFill>
                                <a:schemeClr val="tx1"/>
                              </a:solidFill>
                              <a:latin typeface="Cambria Math" panose="02040503050406030204" pitchFamily="18" charset="0"/>
                            </a:rPr>
                            <m:t>1</m:t>
                          </m:r>
                        </m:sub>
                      </m:sSub>
                    </m:oMath>
                  </m:oMathPara>
                </a14:m>
                <a:endParaRPr lang="en-IL" dirty="0"/>
              </a:p>
            </p:txBody>
          </p:sp>
        </mc:Choice>
        <mc:Fallback xmlns="">
          <p:sp>
            <p:nvSpPr>
              <p:cNvPr id="99" name="TextBox 98">
                <a:extLst>
                  <a:ext uri="{FF2B5EF4-FFF2-40B4-BE49-F238E27FC236}">
                    <a16:creationId xmlns:a16="http://schemas.microsoft.com/office/drawing/2014/main" id="{69774F32-52AD-E63B-1CA9-97AE42A99E8B}"/>
                  </a:ext>
                </a:extLst>
              </p:cNvPr>
              <p:cNvSpPr txBox="1">
                <a:spLocks noRot="1" noChangeAspect="1" noMove="1" noResize="1" noEditPoints="1" noAdjustHandles="1" noChangeArrowheads="1" noChangeShapeType="1" noTextEdit="1"/>
              </p:cNvSpPr>
              <p:nvPr/>
            </p:nvSpPr>
            <p:spPr>
              <a:xfrm>
                <a:off x="2028618" y="5446229"/>
                <a:ext cx="584200" cy="369332"/>
              </a:xfrm>
              <a:prstGeom prst="rect">
                <a:avLst/>
              </a:prstGeom>
              <a:blipFill>
                <a:blip r:embed="rId6"/>
                <a:stretch>
                  <a:fillRect/>
                </a:stretch>
              </a:blipFill>
            </p:spPr>
            <p:txBody>
              <a:bodyPr/>
              <a:lstStyle/>
              <a:p>
                <a:r>
                  <a:rPr lang="en-IL">
                    <a:noFill/>
                  </a:rPr>
                  <a:t> </a:t>
                </a:r>
              </a:p>
            </p:txBody>
          </p:sp>
        </mc:Fallback>
      </mc:AlternateContent>
      <p:cxnSp>
        <p:nvCxnSpPr>
          <p:cNvPr id="106" name="Straight Arrow Connector 105">
            <a:extLst>
              <a:ext uri="{FF2B5EF4-FFF2-40B4-BE49-F238E27FC236}">
                <a16:creationId xmlns:a16="http://schemas.microsoft.com/office/drawing/2014/main" id="{E39DE588-0B91-1B64-CCFD-713A1388C5B8}"/>
              </a:ext>
            </a:extLst>
          </p:cNvPr>
          <p:cNvCxnSpPr>
            <a:cxnSpLocks/>
          </p:cNvCxnSpPr>
          <p:nvPr/>
        </p:nvCxnSpPr>
        <p:spPr>
          <a:xfrm flipV="1">
            <a:off x="6048123" y="4854279"/>
            <a:ext cx="1467164" cy="6353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FFE20DE0-5F0E-C993-B5DE-BEE8F5F237CF}"/>
              </a:ext>
            </a:extLst>
          </p:cNvPr>
          <p:cNvCxnSpPr>
            <a:cxnSpLocks/>
          </p:cNvCxnSpPr>
          <p:nvPr/>
        </p:nvCxnSpPr>
        <p:spPr>
          <a:xfrm flipV="1">
            <a:off x="5790866" y="4854278"/>
            <a:ext cx="449708" cy="63537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DE001C8A-9461-C567-7740-C0831BB2F228}"/>
              </a:ext>
            </a:extLst>
          </p:cNvPr>
          <p:cNvCxnSpPr>
            <a:cxnSpLocks/>
          </p:cNvCxnSpPr>
          <p:nvPr/>
        </p:nvCxnSpPr>
        <p:spPr>
          <a:xfrm flipV="1">
            <a:off x="5406850" y="4839587"/>
            <a:ext cx="1492989" cy="6500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989D6F7C-1E5B-9FD5-FF38-098B4196A25C}"/>
              </a:ext>
            </a:extLst>
          </p:cNvPr>
          <p:cNvCxnSpPr>
            <a:cxnSpLocks/>
          </p:cNvCxnSpPr>
          <p:nvPr/>
        </p:nvCxnSpPr>
        <p:spPr>
          <a:xfrm flipV="1">
            <a:off x="5117525" y="4839586"/>
            <a:ext cx="850696" cy="6427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D5E0C06D-E800-DB1D-EA29-78D0D2F9EA35}"/>
              </a:ext>
            </a:extLst>
          </p:cNvPr>
          <p:cNvSpPr txBox="1"/>
          <p:nvPr/>
        </p:nvSpPr>
        <p:spPr>
          <a:xfrm>
            <a:off x="3865595" y="5511009"/>
            <a:ext cx="525358" cy="338554"/>
          </a:xfrm>
          <a:prstGeom prst="rect">
            <a:avLst/>
          </a:prstGeom>
          <a:noFill/>
        </p:spPr>
        <p:txBody>
          <a:bodyPr wrap="square" rtlCol="0">
            <a:spAutoFit/>
          </a:bodyPr>
          <a:lstStyle/>
          <a:p>
            <a:r>
              <a:rPr lang="en-IL" sz="1600" dirty="0"/>
              <a:t>. . .</a:t>
            </a:r>
          </a:p>
        </p:txBody>
      </p:sp>
      <p:sp>
        <p:nvSpPr>
          <p:cNvPr id="112" name="TextBox 111">
            <a:extLst>
              <a:ext uri="{FF2B5EF4-FFF2-40B4-BE49-F238E27FC236}">
                <a16:creationId xmlns:a16="http://schemas.microsoft.com/office/drawing/2014/main" id="{3B3C704E-B6BD-A182-5C13-833B975680D7}"/>
              </a:ext>
            </a:extLst>
          </p:cNvPr>
          <p:cNvSpPr txBox="1"/>
          <p:nvPr/>
        </p:nvSpPr>
        <p:spPr>
          <a:xfrm>
            <a:off x="6753129" y="5518167"/>
            <a:ext cx="525358" cy="338554"/>
          </a:xfrm>
          <a:prstGeom prst="rect">
            <a:avLst/>
          </a:prstGeom>
          <a:noFill/>
        </p:spPr>
        <p:txBody>
          <a:bodyPr wrap="square" rtlCol="0">
            <a:spAutoFit/>
          </a:bodyPr>
          <a:lstStyle/>
          <a:p>
            <a:r>
              <a:rPr lang="en-IL" sz="1600" dirty="0"/>
              <a:t>. . .</a:t>
            </a:r>
          </a:p>
        </p:txBody>
      </p:sp>
      <mc:AlternateContent xmlns:mc="http://schemas.openxmlformats.org/markup-compatibility/2006" xmlns:a14="http://schemas.microsoft.com/office/drawing/2010/main">
        <mc:Choice Requires="a14">
          <p:sp>
            <p:nvSpPr>
              <p:cNvPr id="113" name="TextBox 112">
                <a:extLst>
                  <a:ext uri="{FF2B5EF4-FFF2-40B4-BE49-F238E27FC236}">
                    <a16:creationId xmlns:a16="http://schemas.microsoft.com/office/drawing/2014/main" id="{728B1A7D-CAE6-2CEB-AD9F-ACE9D9802887}"/>
                  </a:ext>
                </a:extLst>
              </p:cNvPr>
              <p:cNvSpPr txBox="1"/>
              <p:nvPr/>
            </p:nvSpPr>
            <p:spPr>
              <a:xfrm>
                <a:off x="2808083" y="4469594"/>
                <a:ext cx="5842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𝑣</m:t>
                      </m:r>
                    </m:oMath>
                  </m:oMathPara>
                </a14:m>
                <a:endParaRPr lang="en-IL" dirty="0"/>
              </a:p>
            </p:txBody>
          </p:sp>
        </mc:Choice>
        <mc:Fallback xmlns="">
          <p:sp>
            <p:nvSpPr>
              <p:cNvPr id="113" name="TextBox 112">
                <a:extLst>
                  <a:ext uri="{FF2B5EF4-FFF2-40B4-BE49-F238E27FC236}">
                    <a16:creationId xmlns:a16="http://schemas.microsoft.com/office/drawing/2014/main" id="{728B1A7D-CAE6-2CEB-AD9F-ACE9D9802887}"/>
                  </a:ext>
                </a:extLst>
              </p:cNvPr>
              <p:cNvSpPr txBox="1">
                <a:spLocks noRot="1" noChangeAspect="1" noMove="1" noResize="1" noEditPoints="1" noAdjustHandles="1" noChangeArrowheads="1" noChangeShapeType="1" noTextEdit="1"/>
              </p:cNvSpPr>
              <p:nvPr/>
            </p:nvSpPr>
            <p:spPr>
              <a:xfrm>
                <a:off x="2808083" y="4469594"/>
                <a:ext cx="584200" cy="369332"/>
              </a:xfrm>
              <a:prstGeom prst="rect">
                <a:avLst/>
              </a:prstGeom>
              <a:blipFill>
                <a:blip r:embed="rId7"/>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1FC0F154-A1A7-4EB7-78BB-4DAC77E96B9D}"/>
                  </a:ext>
                </a:extLst>
              </p:cNvPr>
              <p:cNvSpPr txBox="1"/>
              <p:nvPr/>
            </p:nvSpPr>
            <p:spPr>
              <a:xfrm>
                <a:off x="7263991" y="5451731"/>
                <a:ext cx="5842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𝑣</m:t>
                          </m:r>
                        </m:e>
                        <m:sub>
                          <m:r>
                            <a:rPr lang="en-US" sz="1800" b="0" i="1" smtClean="0">
                              <a:solidFill>
                                <a:schemeClr val="tx1"/>
                              </a:solidFill>
                              <a:latin typeface="Cambria Math" panose="02040503050406030204" pitchFamily="18" charset="0"/>
                            </a:rPr>
                            <m:t>𝑛</m:t>
                          </m:r>
                          <m:r>
                            <a:rPr lang="en-US" sz="1800" b="0" i="1" smtClean="0">
                              <a:solidFill>
                                <a:schemeClr val="tx1"/>
                              </a:solidFill>
                              <a:latin typeface="Cambria Math" panose="02040503050406030204" pitchFamily="18" charset="0"/>
                            </a:rPr>
                            <m:t>′</m:t>
                          </m:r>
                        </m:sub>
                      </m:sSub>
                    </m:oMath>
                  </m:oMathPara>
                </a14:m>
                <a:endParaRPr lang="en-IL" dirty="0"/>
              </a:p>
            </p:txBody>
          </p:sp>
        </mc:Choice>
        <mc:Fallback xmlns="">
          <p:sp>
            <p:nvSpPr>
              <p:cNvPr id="114" name="TextBox 113">
                <a:extLst>
                  <a:ext uri="{FF2B5EF4-FFF2-40B4-BE49-F238E27FC236}">
                    <a16:creationId xmlns:a16="http://schemas.microsoft.com/office/drawing/2014/main" id="{1FC0F154-A1A7-4EB7-78BB-4DAC77E96B9D}"/>
                  </a:ext>
                </a:extLst>
              </p:cNvPr>
              <p:cNvSpPr txBox="1">
                <a:spLocks noRot="1" noChangeAspect="1" noMove="1" noResize="1" noEditPoints="1" noAdjustHandles="1" noChangeArrowheads="1" noChangeShapeType="1" noTextEdit="1"/>
              </p:cNvSpPr>
              <p:nvPr/>
            </p:nvSpPr>
            <p:spPr>
              <a:xfrm>
                <a:off x="7263991" y="5451731"/>
                <a:ext cx="584200" cy="369332"/>
              </a:xfrm>
              <a:prstGeom prst="rect">
                <a:avLst/>
              </a:prstGeom>
              <a:blipFill>
                <a:blip r:embed="rId8"/>
                <a:stretch>
                  <a:fillRect/>
                </a:stretch>
              </a:blipFill>
            </p:spPr>
            <p:txBody>
              <a:bodyPr/>
              <a:lstStyle/>
              <a:p>
                <a:r>
                  <a:rPr lang="en-IL">
                    <a:noFill/>
                  </a:rPr>
                  <a:t> </a:t>
                </a:r>
              </a:p>
            </p:txBody>
          </p:sp>
        </mc:Fallback>
      </mc:AlternateContent>
      <p:sp>
        <p:nvSpPr>
          <p:cNvPr id="117" name="Rounded Rectangle 116">
            <a:extLst>
              <a:ext uri="{FF2B5EF4-FFF2-40B4-BE49-F238E27FC236}">
                <a16:creationId xmlns:a16="http://schemas.microsoft.com/office/drawing/2014/main" id="{955C0D4F-EBC0-DE95-DD2F-2EA346E32E24}"/>
              </a:ext>
            </a:extLst>
          </p:cNvPr>
          <p:cNvSpPr/>
          <p:nvPr/>
        </p:nvSpPr>
        <p:spPr>
          <a:xfrm>
            <a:off x="4705721" y="5324628"/>
            <a:ext cx="2429642" cy="654301"/>
          </a:xfrm>
          <a:prstGeom prst="round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solidFill>
                <a:schemeClr val="tx1"/>
              </a:solidFill>
            </a:endParaRPr>
          </a:p>
        </p:txBody>
      </p:sp>
      <p:graphicFrame>
        <p:nvGraphicFramePr>
          <p:cNvPr id="125" name="Table 124">
            <a:extLst>
              <a:ext uri="{FF2B5EF4-FFF2-40B4-BE49-F238E27FC236}">
                <a16:creationId xmlns:a16="http://schemas.microsoft.com/office/drawing/2014/main" id="{BA12BDFF-58F5-2163-DE35-2ED3CB239F77}"/>
              </a:ext>
            </a:extLst>
          </p:cNvPr>
          <p:cNvGraphicFramePr>
            <a:graphicFrameLocks noGrp="1"/>
          </p:cNvGraphicFramePr>
          <p:nvPr>
            <p:extLst>
              <p:ext uri="{D42A27DB-BD31-4B8C-83A1-F6EECF244321}">
                <p14:modId xmlns:p14="http://schemas.microsoft.com/office/powerpoint/2010/main" val="2730254825"/>
              </p:ext>
            </p:extLst>
          </p:nvPr>
        </p:nvGraphicFramePr>
        <p:xfrm>
          <a:off x="5113860" y="5491094"/>
          <a:ext cx="1249808" cy="370840"/>
        </p:xfrm>
        <a:graphic>
          <a:graphicData uri="http://schemas.openxmlformats.org/drawingml/2006/table">
            <a:tbl>
              <a:tblPr firstRow="1" bandRow="1">
                <a:tableStyleId>{F5AB1C69-6EDB-4FF4-983F-18BD219EF322}</a:tableStyleId>
              </a:tblPr>
              <a:tblGrid>
                <a:gridCol w="312452">
                  <a:extLst>
                    <a:ext uri="{9D8B030D-6E8A-4147-A177-3AD203B41FA5}">
                      <a16:colId xmlns:a16="http://schemas.microsoft.com/office/drawing/2014/main" val="1169754839"/>
                    </a:ext>
                  </a:extLst>
                </a:gridCol>
                <a:gridCol w="312452">
                  <a:extLst>
                    <a:ext uri="{9D8B030D-6E8A-4147-A177-3AD203B41FA5}">
                      <a16:colId xmlns:a16="http://schemas.microsoft.com/office/drawing/2014/main" val="2835268092"/>
                    </a:ext>
                  </a:extLst>
                </a:gridCol>
                <a:gridCol w="312452">
                  <a:extLst>
                    <a:ext uri="{9D8B030D-6E8A-4147-A177-3AD203B41FA5}">
                      <a16:colId xmlns:a16="http://schemas.microsoft.com/office/drawing/2014/main" val="1129904603"/>
                    </a:ext>
                  </a:extLst>
                </a:gridCol>
                <a:gridCol w="312452">
                  <a:extLst>
                    <a:ext uri="{9D8B030D-6E8A-4147-A177-3AD203B41FA5}">
                      <a16:colId xmlns:a16="http://schemas.microsoft.com/office/drawing/2014/main" val="4283849125"/>
                    </a:ext>
                  </a:extLst>
                </a:gridCol>
              </a:tblGrid>
              <a:tr h="370840">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0</a:t>
                      </a:r>
                    </a:p>
                  </a:txBody>
                  <a:tcPr>
                    <a:solidFill>
                      <a:schemeClr val="bg1">
                        <a:lumMod val="85000"/>
                      </a:schemeClr>
                    </a:solidFill>
                  </a:tcPr>
                </a:tc>
                <a:tc>
                  <a:txBody>
                    <a:bodyPr/>
                    <a:lstStyle/>
                    <a:p>
                      <a:r>
                        <a:rPr lang="en-IL" dirty="0"/>
                        <a:t>1</a:t>
                      </a:r>
                    </a:p>
                  </a:txBody>
                  <a:tcPr>
                    <a:solidFill>
                      <a:schemeClr val="bg1">
                        <a:lumMod val="85000"/>
                      </a:schemeClr>
                    </a:solidFill>
                  </a:tcPr>
                </a:tc>
                <a:extLst>
                  <a:ext uri="{0D108BD9-81ED-4DB2-BD59-A6C34878D82A}">
                    <a16:rowId xmlns:a16="http://schemas.microsoft.com/office/drawing/2014/main" val="1565684146"/>
                  </a:ext>
                </a:extLst>
              </a:tr>
            </a:tbl>
          </a:graphicData>
        </a:graphic>
      </p:graphicFrame>
      <mc:AlternateContent xmlns:mc="http://schemas.openxmlformats.org/markup-compatibility/2006" xmlns:a14="http://schemas.microsoft.com/office/drawing/2010/main">
        <mc:Choice Requires="a14">
          <p:sp>
            <p:nvSpPr>
              <p:cNvPr id="142" name="TextBox 141">
                <a:extLst>
                  <a:ext uri="{FF2B5EF4-FFF2-40B4-BE49-F238E27FC236}">
                    <a16:creationId xmlns:a16="http://schemas.microsoft.com/office/drawing/2014/main" id="{FA0583A9-C60B-5D44-5383-433F4254ABEF}"/>
                  </a:ext>
                </a:extLst>
              </p:cNvPr>
              <p:cNvSpPr txBox="1"/>
              <p:nvPr/>
            </p:nvSpPr>
            <p:spPr>
              <a:xfrm>
                <a:off x="4584366" y="5449808"/>
                <a:ext cx="584200" cy="3942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𝑣</m:t>
                          </m:r>
                        </m:e>
                        <m:sub>
                          <m:r>
                            <a:rPr lang="en-US" sz="1800" b="0" i="1" smtClean="0">
                              <a:solidFill>
                                <a:schemeClr val="tx1"/>
                              </a:solidFill>
                              <a:latin typeface="Cambria Math" panose="02040503050406030204" pitchFamily="18" charset="0"/>
                            </a:rPr>
                            <m:t>𝜌</m:t>
                          </m:r>
                        </m:sub>
                      </m:sSub>
                    </m:oMath>
                  </m:oMathPara>
                </a14:m>
                <a:endParaRPr lang="en-IL" dirty="0"/>
              </a:p>
            </p:txBody>
          </p:sp>
        </mc:Choice>
        <mc:Fallback xmlns="">
          <p:sp>
            <p:nvSpPr>
              <p:cNvPr id="142" name="TextBox 141">
                <a:extLst>
                  <a:ext uri="{FF2B5EF4-FFF2-40B4-BE49-F238E27FC236}">
                    <a16:creationId xmlns:a16="http://schemas.microsoft.com/office/drawing/2014/main" id="{FA0583A9-C60B-5D44-5383-433F4254ABEF}"/>
                  </a:ext>
                </a:extLst>
              </p:cNvPr>
              <p:cNvSpPr txBox="1">
                <a:spLocks noRot="1" noChangeAspect="1" noMove="1" noResize="1" noEditPoints="1" noAdjustHandles="1" noChangeArrowheads="1" noChangeShapeType="1" noTextEdit="1"/>
              </p:cNvSpPr>
              <p:nvPr/>
            </p:nvSpPr>
            <p:spPr>
              <a:xfrm>
                <a:off x="4584366" y="5449808"/>
                <a:ext cx="584200" cy="394210"/>
              </a:xfrm>
              <a:prstGeom prst="rect">
                <a:avLst/>
              </a:prstGeom>
              <a:blipFill>
                <a:blip r:embed="rId12"/>
                <a:stretch>
                  <a:fillRect b="-3125"/>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43" name="TextBox 142">
                <a:extLst>
                  <a:ext uri="{FF2B5EF4-FFF2-40B4-BE49-F238E27FC236}">
                    <a16:creationId xmlns:a16="http://schemas.microsoft.com/office/drawing/2014/main" id="{F71CBFA9-DC29-6736-7478-3722F7664B92}"/>
                  </a:ext>
                </a:extLst>
              </p:cNvPr>
              <p:cNvSpPr txBox="1"/>
              <p:nvPr/>
            </p:nvSpPr>
            <p:spPr>
              <a:xfrm>
                <a:off x="4283289" y="5412227"/>
                <a:ext cx="524435" cy="395621"/>
              </a:xfrm>
              <a:prstGeom prst="rect">
                <a:avLst/>
              </a:prstGeom>
              <a:noFill/>
              <a:ln w="19050">
                <a:no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b="0" i="1">
                              <a:solidFill>
                                <a:schemeClr val="tx1"/>
                              </a:solidFill>
                              <a:latin typeface="Cambria Math" panose="02040503050406030204" pitchFamily="18" charset="0"/>
                            </a:rPr>
                            <m:t>𝑉</m:t>
                          </m:r>
                        </m:e>
                        <m:sub>
                          <m:r>
                            <a:rPr lang="en-US" b="0" i="1" smtClean="0">
                              <a:solidFill>
                                <a:schemeClr val="tx1"/>
                              </a:solidFill>
                              <a:latin typeface="Cambria Math" panose="02040503050406030204" pitchFamily="18" charset="0"/>
                            </a:rPr>
                            <m:t>𝑗</m:t>
                          </m:r>
                        </m:sub>
                      </m:sSub>
                    </m:oMath>
                  </m:oMathPara>
                </a14:m>
                <a:endParaRPr lang="en-IL" dirty="0">
                  <a:solidFill>
                    <a:schemeClr val="tx1"/>
                  </a:solidFill>
                </a:endParaRPr>
              </a:p>
            </p:txBody>
          </p:sp>
        </mc:Choice>
        <mc:Fallback xmlns="">
          <p:sp>
            <p:nvSpPr>
              <p:cNvPr id="143" name="TextBox 142">
                <a:extLst>
                  <a:ext uri="{FF2B5EF4-FFF2-40B4-BE49-F238E27FC236}">
                    <a16:creationId xmlns:a16="http://schemas.microsoft.com/office/drawing/2014/main" id="{F71CBFA9-DC29-6736-7478-3722F7664B92}"/>
                  </a:ext>
                </a:extLst>
              </p:cNvPr>
              <p:cNvSpPr txBox="1">
                <a:spLocks noRot="1" noChangeAspect="1" noMove="1" noResize="1" noEditPoints="1" noAdjustHandles="1" noChangeArrowheads="1" noChangeShapeType="1" noTextEdit="1"/>
              </p:cNvSpPr>
              <p:nvPr/>
            </p:nvSpPr>
            <p:spPr>
              <a:xfrm>
                <a:off x="4283289" y="5412227"/>
                <a:ext cx="524435" cy="395621"/>
              </a:xfrm>
              <a:prstGeom prst="rect">
                <a:avLst/>
              </a:prstGeom>
              <a:blipFill>
                <a:blip r:embed="rId13"/>
                <a:stretch>
                  <a:fillRect b="-6250"/>
                </a:stretch>
              </a:blipFill>
              <a:ln w="19050">
                <a:noFill/>
              </a:ln>
            </p:spPr>
            <p:txBody>
              <a:bodyPr/>
              <a:lstStyle/>
              <a:p>
                <a:r>
                  <a:rPr lang="en-IL">
                    <a:noFill/>
                  </a:rPr>
                  <a:t> </a:t>
                </a:r>
              </a:p>
            </p:txBody>
          </p:sp>
        </mc:Fallback>
      </mc:AlternateContent>
      <p:graphicFrame>
        <p:nvGraphicFramePr>
          <p:cNvPr id="144" name="Table 143">
            <a:extLst>
              <a:ext uri="{FF2B5EF4-FFF2-40B4-BE49-F238E27FC236}">
                <a16:creationId xmlns:a16="http://schemas.microsoft.com/office/drawing/2014/main" id="{8A3B8717-6617-8BE3-C24C-DD58F2ECC963}"/>
              </a:ext>
            </a:extLst>
          </p:cNvPr>
          <p:cNvGraphicFramePr>
            <a:graphicFrameLocks noGrp="1"/>
          </p:cNvGraphicFramePr>
          <p:nvPr>
            <p:extLst>
              <p:ext uri="{D42A27DB-BD31-4B8C-83A1-F6EECF244321}">
                <p14:modId xmlns:p14="http://schemas.microsoft.com/office/powerpoint/2010/main" val="1885488313"/>
              </p:ext>
            </p:extLst>
          </p:nvPr>
        </p:nvGraphicFramePr>
        <p:xfrm>
          <a:off x="5212483" y="5567939"/>
          <a:ext cx="1249808" cy="370840"/>
        </p:xfrm>
        <a:graphic>
          <a:graphicData uri="http://schemas.openxmlformats.org/drawingml/2006/table">
            <a:tbl>
              <a:tblPr firstRow="1" bandRow="1">
                <a:tableStyleId>{F5AB1C69-6EDB-4FF4-983F-18BD219EF322}</a:tableStyleId>
              </a:tblPr>
              <a:tblGrid>
                <a:gridCol w="312452">
                  <a:extLst>
                    <a:ext uri="{9D8B030D-6E8A-4147-A177-3AD203B41FA5}">
                      <a16:colId xmlns:a16="http://schemas.microsoft.com/office/drawing/2014/main" val="1169754839"/>
                    </a:ext>
                  </a:extLst>
                </a:gridCol>
                <a:gridCol w="312452">
                  <a:extLst>
                    <a:ext uri="{9D8B030D-6E8A-4147-A177-3AD203B41FA5}">
                      <a16:colId xmlns:a16="http://schemas.microsoft.com/office/drawing/2014/main" val="2835268092"/>
                    </a:ext>
                  </a:extLst>
                </a:gridCol>
                <a:gridCol w="312452">
                  <a:extLst>
                    <a:ext uri="{9D8B030D-6E8A-4147-A177-3AD203B41FA5}">
                      <a16:colId xmlns:a16="http://schemas.microsoft.com/office/drawing/2014/main" val="1129904603"/>
                    </a:ext>
                  </a:extLst>
                </a:gridCol>
                <a:gridCol w="312452">
                  <a:extLst>
                    <a:ext uri="{9D8B030D-6E8A-4147-A177-3AD203B41FA5}">
                      <a16:colId xmlns:a16="http://schemas.microsoft.com/office/drawing/2014/main" val="4283849125"/>
                    </a:ext>
                  </a:extLst>
                </a:gridCol>
              </a:tblGrid>
              <a:tr h="370840">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0</a:t>
                      </a:r>
                    </a:p>
                  </a:txBody>
                  <a:tcPr>
                    <a:solidFill>
                      <a:schemeClr val="bg1">
                        <a:lumMod val="85000"/>
                      </a:schemeClr>
                    </a:solidFill>
                  </a:tcPr>
                </a:tc>
                <a:tc>
                  <a:txBody>
                    <a:bodyPr/>
                    <a:lstStyle/>
                    <a:p>
                      <a:r>
                        <a:rPr lang="en-IL" dirty="0"/>
                        <a:t>1</a:t>
                      </a:r>
                    </a:p>
                  </a:txBody>
                  <a:tcPr>
                    <a:solidFill>
                      <a:schemeClr val="bg1">
                        <a:lumMod val="85000"/>
                      </a:schemeClr>
                    </a:solidFill>
                  </a:tcPr>
                </a:tc>
                <a:extLst>
                  <a:ext uri="{0D108BD9-81ED-4DB2-BD59-A6C34878D82A}">
                    <a16:rowId xmlns:a16="http://schemas.microsoft.com/office/drawing/2014/main" val="1565684146"/>
                  </a:ext>
                </a:extLst>
              </a:tr>
            </a:tbl>
          </a:graphicData>
        </a:graphic>
      </p:graphicFrame>
      <p:sp>
        <p:nvSpPr>
          <p:cNvPr id="3" name="TextBox 2">
            <a:extLst>
              <a:ext uri="{FF2B5EF4-FFF2-40B4-BE49-F238E27FC236}">
                <a16:creationId xmlns:a16="http://schemas.microsoft.com/office/drawing/2014/main" id="{9927BDF4-12F2-E989-EF16-1E6B05D00730}"/>
              </a:ext>
            </a:extLst>
          </p:cNvPr>
          <p:cNvSpPr txBox="1"/>
          <p:nvPr/>
        </p:nvSpPr>
        <p:spPr>
          <a:xfrm>
            <a:off x="8804867" y="1946675"/>
            <a:ext cx="2354666" cy="646331"/>
          </a:xfrm>
          <a:prstGeom prst="rect">
            <a:avLst/>
          </a:prstGeom>
          <a:noFill/>
        </p:spPr>
        <p:txBody>
          <a:bodyPr wrap="square" rtlCol="0">
            <a:spAutoFit/>
          </a:bodyPr>
          <a:lstStyle/>
          <a:p>
            <a:pPr algn="ctr"/>
            <a:r>
              <a:rPr lang="en-US" dirty="0">
                <a:solidFill>
                  <a:schemeClr val="accent6">
                    <a:lumMod val="75000"/>
                  </a:schemeClr>
                </a:solidFill>
                <a:latin typeface="Cambria Math" panose="02040503050406030204" pitchFamily="18" charset="0"/>
              </a:rPr>
              <a:t>Few queries</a:t>
            </a:r>
          </a:p>
          <a:p>
            <a:pPr algn="ctr"/>
            <a:r>
              <a:rPr lang="en-US" dirty="0">
                <a:solidFill>
                  <a:schemeClr val="accent6">
                    <a:lumMod val="75000"/>
                  </a:schemeClr>
                </a:solidFill>
                <a:latin typeface="Cambria Math" panose="02040503050406030204" pitchFamily="18" charset="0"/>
              </a:rPr>
              <a:t>Small proof</a:t>
            </a:r>
          </a:p>
        </p:txBody>
      </p:sp>
      <p:sp>
        <p:nvSpPr>
          <p:cNvPr id="7" name="Rectangle: Rounded Corners 18">
            <a:extLst>
              <a:ext uri="{FF2B5EF4-FFF2-40B4-BE49-F238E27FC236}">
                <a16:creationId xmlns:a16="http://schemas.microsoft.com/office/drawing/2014/main" id="{8991437F-CCFF-8D45-31C3-592425D4713D}"/>
              </a:ext>
            </a:extLst>
          </p:cNvPr>
          <p:cNvSpPr/>
          <p:nvPr/>
        </p:nvSpPr>
        <p:spPr>
          <a:xfrm flipH="1">
            <a:off x="718291" y="3116144"/>
            <a:ext cx="2037086" cy="774208"/>
          </a:xfrm>
          <a:prstGeom prst="roundRect">
            <a:avLst>
              <a:gd name="adj" fmla="val 4420"/>
            </a:avLst>
          </a:prstGeom>
          <a:solidFill>
            <a:srgbClr val="FFEFB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a:solidFill>
                  <a:srgbClr val="C00000"/>
                </a:solidFill>
              </a:rPr>
              <a:t>Soundness is </a:t>
            </a:r>
          </a:p>
          <a:p>
            <a:pPr algn="ctr"/>
            <a:r>
              <a:rPr lang="en-US" sz="2400" dirty="0">
                <a:solidFill>
                  <a:srgbClr val="C00000"/>
                </a:solidFill>
              </a:rPr>
              <a:t>non-trivial! </a:t>
            </a:r>
          </a:p>
        </p:txBody>
      </p:sp>
      <p:graphicFrame>
        <p:nvGraphicFramePr>
          <p:cNvPr id="8" name="Table 7">
            <a:extLst>
              <a:ext uri="{FF2B5EF4-FFF2-40B4-BE49-F238E27FC236}">
                <a16:creationId xmlns:a16="http://schemas.microsoft.com/office/drawing/2014/main" id="{C2C9BC74-2982-03E2-4418-943EE44973DD}"/>
              </a:ext>
            </a:extLst>
          </p:cNvPr>
          <p:cNvGraphicFramePr>
            <a:graphicFrameLocks noGrp="1"/>
          </p:cNvGraphicFramePr>
          <p:nvPr>
            <p:extLst>
              <p:ext uri="{D42A27DB-BD31-4B8C-83A1-F6EECF244321}">
                <p14:modId xmlns:p14="http://schemas.microsoft.com/office/powerpoint/2010/main" val="2104453652"/>
              </p:ext>
            </p:extLst>
          </p:nvPr>
        </p:nvGraphicFramePr>
        <p:xfrm>
          <a:off x="7707927" y="5465515"/>
          <a:ext cx="1249808" cy="370840"/>
        </p:xfrm>
        <a:graphic>
          <a:graphicData uri="http://schemas.openxmlformats.org/drawingml/2006/table">
            <a:tbl>
              <a:tblPr firstRow="1" bandRow="1">
                <a:tableStyleId>{F5AB1C69-6EDB-4FF4-983F-18BD219EF322}</a:tableStyleId>
              </a:tblPr>
              <a:tblGrid>
                <a:gridCol w="312452">
                  <a:extLst>
                    <a:ext uri="{9D8B030D-6E8A-4147-A177-3AD203B41FA5}">
                      <a16:colId xmlns:a16="http://schemas.microsoft.com/office/drawing/2014/main" val="1169754839"/>
                    </a:ext>
                  </a:extLst>
                </a:gridCol>
                <a:gridCol w="312452">
                  <a:extLst>
                    <a:ext uri="{9D8B030D-6E8A-4147-A177-3AD203B41FA5}">
                      <a16:colId xmlns:a16="http://schemas.microsoft.com/office/drawing/2014/main" val="2835268092"/>
                    </a:ext>
                  </a:extLst>
                </a:gridCol>
                <a:gridCol w="312452">
                  <a:extLst>
                    <a:ext uri="{9D8B030D-6E8A-4147-A177-3AD203B41FA5}">
                      <a16:colId xmlns:a16="http://schemas.microsoft.com/office/drawing/2014/main" val="1129904603"/>
                    </a:ext>
                  </a:extLst>
                </a:gridCol>
                <a:gridCol w="312452">
                  <a:extLst>
                    <a:ext uri="{9D8B030D-6E8A-4147-A177-3AD203B41FA5}">
                      <a16:colId xmlns:a16="http://schemas.microsoft.com/office/drawing/2014/main" val="4283849125"/>
                    </a:ext>
                  </a:extLst>
                </a:gridCol>
              </a:tblGrid>
              <a:tr h="370840">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0</a:t>
                      </a:r>
                    </a:p>
                  </a:txBody>
                  <a:tcPr>
                    <a:solidFill>
                      <a:schemeClr val="bg1">
                        <a:lumMod val="85000"/>
                      </a:schemeClr>
                    </a:solidFill>
                  </a:tcPr>
                </a:tc>
                <a:tc>
                  <a:txBody>
                    <a:bodyPr/>
                    <a:lstStyle/>
                    <a:p>
                      <a:r>
                        <a:rPr lang="en-IL" dirty="0"/>
                        <a:t>1</a:t>
                      </a:r>
                    </a:p>
                  </a:txBody>
                  <a:tcPr>
                    <a:solidFill>
                      <a:schemeClr val="bg1">
                        <a:lumMod val="85000"/>
                      </a:schemeClr>
                    </a:solidFill>
                  </a:tcPr>
                </a:tc>
                <a:extLst>
                  <a:ext uri="{0D108BD9-81ED-4DB2-BD59-A6C34878D82A}">
                    <a16:rowId xmlns:a16="http://schemas.microsoft.com/office/drawing/2014/main" val="1565684146"/>
                  </a:ext>
                </a:extLst>
              </a:tr>
            </a:tbl>
          </a:graphicData>
        </a:graphic>
      </p:graphicFrame>
      <p:graphicFrame>
        <p:nvGraphicFramePr>
          <p:cNvPr id="9" name="Table 8">
            <a:extLst>
              <a:ext uri="{FF2B5EF4-FFF2-40B4-BE49-F238E27FC236}">
                <a16:creationId xmlns:a16="http://schemas.microsoft.com/office/drawing/2014/main" id="{0E7AC701-4F5F-6AB0-48CF-55EA5B2A3B74}"/>
              </a:ext>
            </a:extLst>
          </p:cNvPr>
          <p:cNvGraphicFramePr>
            <a:graphicFrameLocks noGrp="1"/>
          </p:cNvGraphicFramePr>
          <p:nvPr>
            <p:extLst>
              <p:ext uri="{D42A27DB-BD31-4B8C-83A1-F6EECF244321}">
                <p14:modId xmlns:p14="http://schemas.microsoft.com/office/powerpoint/2010/main" val="588892812"/>
              </p:ext>
            </p:extLst>
          </p:nvPr>
        </p:nvGraphicFramePr>
        <p:xfrm>
          <a:off x="7793851" y="5525682"/>
          <a:ext cx="1249808" cy="370840"/>
        </p:xfrm>
        <a:graphic>
          <a:graphicData uri="http://schemas.openxmlformats.org/drawingml/2006/table">
            <a:tbl>
              <a:tblPr firstRow="1" bandRow="1">
                <a:tableStyleId>{F5AB1C69-6EDB-4FF4-983F-18BD219EF322}</a:tableStyleId>
              </a:tblPr>
              <a:tblGrid>
                <a:gridCol w="312452">
                  <a:extLst>
                    <a:ext uri="{9D8B030D-6E8A-4147-A177-3AD203B41FA5}">
                      <a16:colId xmlns:a16="http://schemas.microsoft.com/office/drawing/2014/main" val="1169754839"/>
                    </a:ext>
                  </a:extLst>
                </a:gridCol>
                <a:gridCol w="312452">
                  <a:extLst>
                    <a:ext uri="{9D8B030D-6E8A-4147-A177-3AD203B41FA5}">
                      <a16:colId xmlns:a16="http://schemas.microsoft.com/office/drawing/2014/main" val="2835268092"/>
                    </a:ext>
                  </a:extLst>
                </a:gridCol>
                <a:gridCol w="312452">
                  <a:extLst>
                    <a:ext uri="{9D8B030D-6E8A-4147-A177-3AD203B41FA5}">
                      <a16:colId xmlns:a16="http://schemas.microsoft.com/office/drawing/2014/main" val="1129904603"/>
                    </a:ext>
                  </a:extLst>
                </a:gridCol>
                <a:gridCol w="312452">
                  <a:extLst>
                    <a:ext uri="{9D8B030D-6E8A-4147-A177-3AD203B41FA5}">
                      <a16:colId xmlns:a16="http://schemas.microsoft.com/office/drawing/2014/main" val="4283849125"/>
                    </a:ext>
                  </a:extLst>
                </a:gridCol>
              </a:tblGrid>
              <a:tr h="370840">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0</a:t>
                      </a:r>
                    </a:p>
                  </a:txBody>
                  <a:tcPr>
                    <a:solidFill>
                      <a:schemeClr val="bg1">
                        <a:lumMod val="85000"/>
                      </a:schemeClr>
                    </a:solidFill>
                  </a:tcPr>
                </a:tc>
                <a:tc>
                  <a:txBody>
                    <a:bodyPr/>
                    <a:lstStyle/>
                    <a:p>
                      <a:r>
                        <a:rPr lang="en-IL" dirty="0"/>
                        <a:t>1</a:t>
                      </a:r>
                    </a:p>
                  </a:txBody>
                  <a:tcPr>
                    <a:solidFill>
                      <a:schemeClr val="bg1">
                        <a:lumMod val="85000"/>
                      </a:schemeClr>
                    </a:solidFill>
                  </a:tcPr>
                </a:tc>
                <a:extLst>
                  <a:ext uri="{0D108BD9-81ED-4DB2-BD59-A6C34878D82A}">
                    <a16:rowId xmlns:a16="http://schemas.microsoft.com/office/drawing/2014/main" val="1565684146"/>
                  </a:ext>
                </a:extLst>
              </a:tr>
            </a:tbl>
          </a:graphicData>
        </a:graphic>
      </p:graphicFrame>
      <p:graphicFrame>
        <p:nvGraphicFramePr>
          <p:cNvPr id="10" name="Table 9">
            <a:extLst>
              <a:ext uri="{FF2B5EF4-FFF2-40B4-BE49-F238E27FC236}">
                <a16:creationId xmlns:a16="http://schemas.microsoft.com/office/drawing/2014/main" id="{A55199B1-27EB-D365-D1A1-D19FAFBCCF01}"/>
              </a:ext>
            </a:extLst>
          </p:cNvPr>
          <p:cNvGraphicFramePr>
            <a:graphicFrameLocks noGrp="1"/>
          </p:cNvGraphicFramePr>
          <p:nvPr>
            <p:extLst>
              <p:ext uri="{D42A27DB-BD31-4B8C-83A1-F6EECF244321}">
                <p14:modId xmlns:p14="http://schemas.microsoft.com/office/powerpoint/2010/main" val="1974603892"/>
              </p:ext>
            </p:extLst>
          </p:nvPr>
        </p:nvGraphicFramePr>
        <p:xfrm>
          <a:off x="7892474" y="5602527"/>
          <a:ext cx="1249808" cy="370840"/>
        </p:xfrm>
        <a:graphic>
          <a:graphicData uri="http://schemas.openxmlformats.org/drawingml/2006/table">
            <a:tbl>
              <a:tblPr firstRow="1" bandRow="1">
                <a:tableStyleId>{F5AB1C69-6EDB-4FF4-983F-18BD219EF322}</a:tableStyleId>
              </a:tblPr>
              <a:tblGrid>
                <a:gridCol w="312452">
                  <a:extLst>
                    <a:ext uri="{9D8B030D-6E8A-4147-A177-3AD203B41FA5}">
                      <a16:colId xmlns:a16="http://schemas.microsoft.com/office/drawing/2014/main" val="1169754839"/>
                    </a:ext>
                  </a:extLst>
                </a:gridCol>
                <a:gridCol w="312452">
                  <a:extLst>
                    <a:ext uri="{9D8B030D-6E8A-4147-A177-3AD203B41FA5}">
                      <a16:colId xmlns:a16="http://schemas.microsoft.com/office/drawing/2014/main" val="2835268092"/>
                    </a:ext>
                  </a:extLst>
                </a:gridCol>
                <a:gridCol w="312452">
                  <a:extLst>
                    <a:ext uri="{9D8B030D-6E8A-4147-A177-3AD203B41FA5}">
                      <a16:colId xmlns:a16="http://schemas.microsoft.com/office/drawing/2014/main" val="1129904603"/>
                    </a:ext>
                  </a:extLst>
                </a:gridCol>
                <a:gridCol w="312452">
                  <a:extLst>
                    <a:ext uri="{9D8B030D-6E8A-4147-A177-3AD203B41FA5}">
                      <a16:colId xmlns:a16="http://schemas.microsoft.com/office/drawing/2014/main" val="4283849125"/>
                    </a:ext>
                  </a:extLst>
                </a:gridCol>
              </a:tblGrid>
              <a:tr h="370840">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0</a:t>
                      </a:r>
                    </a:p>
                  </a:txBody>
                  <a:tcPr>
                    <a:solidFill>
                      <a:schemeClr val="bg1">
                        <a:lumMod val="85000"/>
                      </a:schemeClr>
                    </a:solidFill>
                  </a:tcPr>
                </a:tc>
                <a:tc>
                  <a:txBody>
                    <a:bodyPr/>
                    <a:lstStyle/>
                    <a:p>
                      <a:r>
                        <a:rPr lang="en-IL" dirty="0"/>
                        <a:t>1</a:t>
                      </a:r>
                    </a:p>
                  </a:txBody>
                  <a:tcPr>
                    <a:solidFill>
                      <a:schemeClr val="bg1">
                        <a:lumMod val="85000"/>
                      </a:schemeClr>
                    </a:solidFill>
                  </a:tcPr>
                </a:tc>
                <a:extLst>
                  <a:ext uri="{0D108BD9-81ED-4DB2-BD59-A6C34878D82A}">
                    <a16:rowId xmlns:a16="http://schemas.microsoft.com/office/drawing/2014/main" val="1565684146"/>
                  </a:ext>
                </a:extLst>
              </a:tr>
            </a:tbl>
          </a:graphicData>
        </a:graphic>
      </p:graphicFrame>
      <p:graphicFrame>
        <p:nvGraphicFramePr>
          <p:cNvPr id="11" name="Table 10">
            <a:extLst>
              <a:ext uri="{FF2B5EF4-FFF2-40B4-BE49-F238E27FC236}">
                <a16:creationId xmlns:a16="http://schemas.microsoft.com/office/drawing/2014/main" id="{EC51843D-A632-2B80-2943-D7C2943C3271}"/>
              </a:ext>
            </a:extLst>
          </p:cNvPr>
          <p:cNvGraphicFramePr>
            <a:graphicFrameLocks noGrp="1"/>
          </p:cNvGraphicFramePr>
          <p:nvPr>
            <p:extLst>
              <p:ext uri="{D42A27DB-BD31-4B8C-83A1-F6EECF244321}">
                <p14:modId xmlns:p14="http://schemas.microsoft.com/office/powerpoint/2010/main" val="2250400388"/>
              </p:ext>
            </p:extLst>
          </p:nvPr>
        </p:nvGraphicFramePr>
        <p:xfrm>
          <a:off x="2437498" y="5465515"/>
          <a:ext cx="1249808" cy="370840"/>
        </p:xfrm>
        <a:graphic>
          <a:graphicData uri="http://schemas.openxmlformats.org/drawingml/2006/table">
            <a:tbl>
              <a:tblPr firstRow="1" bandRow="1">
                <a:tableStyleId>{F5AB1C69-6EDB-4FF4-983F-18BD219EF322}</a:tableStyleId>
              </a:tblPr>
              <a:tblGrid>
                <a:gridCol w="312452">
                  <a:extLst>
                    <a:ext uri="{9D8B030D-6E8A-4147-A177-3AD203B41FA5}">
                      <a16:colId xmlns:a16="http://schemas.microsoft.com/office/drawing/2014/main" val="1169754839"/>
                    </a:ext>
                  </a:extLst>
                </a:gridCol>
                <a:gridCol w="312452">
                  <a:extLst>
                    <a:ext uri="{9D8B030D-6E8A-4147-A177-3AD203B41FA5}">
                      <a16:colId xmlns:a16="http://schemas.microsoft.com/office/drawing/2014/main" val="2835268092"/>
                    </a:ext>
                  </a:extLst>
                </a:gridCol>
                <a:gridCol w="312452">
                  <a:extLst>
                    <a:ext uri="{9D8B030D-6E8A-4147-A177-3AD203B41FA5}">
                      <a16:colId xmlns:a16="http://schemas.microsoft.com/office/drawing/2014/main" val="1129904603"/>
                    </a:ext>
                  </a:extLst>
                </a:gridCol>
                <a:gridCol w="312452">
                  <a:extLst>
                    <a:ext uri="{9D8B030D-6E8A-4147-A177-3AD203B41FA5}">
                      <a16:colId xmlns:a16="http://schemas.microsoft.com/office/drawing/2014/main" val="4283849125"/>
                    </a:ext>
                  </a:extLst>
                </a:gridCol>
              </a:tblGrid>
              <a:tr h="370840">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0</a:t>
                      </a:r>
                    </a:p>
                  </a:txBody>
                  <a:tcPr>
                    <a:solidFill>
                      <a:schemeClr val="bg1">
                        <a:lumMod val="85000"/>
                      </a:schemeClr>
                    </a:solidFill>
                  </a:tcPr>
                </a:tc>
                <a:tc>
                  <a:txBody>
                    <a:bodyPr/>
                    <a:lstStyle/>
                    <a:p>
                      <a:r>
                        <a:rPr lang="en-IL" dirty="0"/>
                        <a:t>1</a:t>
                      </a:r>
                    </a:p>
                  </a:txBody>
                  <a:tcPr>
                    <a:solidFill>
                      <a:schemeClr val="bg1">
                        <a:lumMod val="85000"/>
                      </a:schemeClr>
                    </a:solidFill>
                  </a:tcPr>
                </a:tc>
                <a:extLst>
                  <a:ext uri="{0D108BD9-81ED-4DB2-BD59-A6C34878D82A}">
                    <a16:rowId xmlns:a16="http://schemas.microsoft.com/office/drawing/2014/main" val="1565684146"/>
                  </a:ext>
                </a:extLst>
              </a:tr>
            </a:tbl>
          </a:graphicData>
        </a:graphic>
      </p:graphicFrame>
      <p:graphicFrame>
        <p:nvGraphicFramePr>
          <p:cNvPr id="12" name="Table 11">
            <a:extLst>
              <a:ext uri="{FF2B5EF4-FFF2-40B4-BE49-F238E27FC236}">
                <a16:creationId xmlns:a16="http://schemas.microsoft.com/office/drawing/2014/main" id="{28CBCF85-0840-149C-3708-193DBDAE8B13}"/>
              </a:ext>
            </a:extLst>
          </p:cNvPr>
          <p:cNvGraphicFramePr>
            <a:graphicFrameLocks noGrp="1"/>
          </p:cNvGraphicFramePr>
          <p:nvPr>
            <p:extLst>
              <p:ext uri="{D42A27DB-BD31-4B8C-83A1-F6EECF244321}">
                <p14:modId xmlns:p14="http://schemas.microsoft.com/office/powerpoint/2010/main" val="3298572750"/>
              </p:ext>
            </p:extLst>
          </p:nvPr>
        </p:nvGraphicFramePr>
        <p:xfrm>
          <a:off x="2523422" y="5525682"/>
          <a:ext cx="1249808" cy="370840"/>
        </p:xfrm>
        <a:graphic>
          <a:graphicData uri="http://schemas.openxmlformats.org/drawingml/2006/table">
            <a:tbl>
              <a:tblPr firstRow="1" bandRow="1">
                <a:tableStyleId>{F5AB1C69-6EDB-4FF4-983F-18BD219EF322}</a:tableStyleId>
              </a:tblPr>
              <a:tblGrid>
                <a:gridCol w="312452">
                  <a:extLst>
                    <a:ext uri="{9D8B030D-6E8A-4147-A177-3AD203B41FA5}">
                      <a16:colId xmlns:a16="http://schemas.microsoft.com/office/drawing/2014/main" val="1169754839"/>
                    </a:ext>
                  </a:extLst>
                </a:gridCol>
                <a:gridCol w="312452">
                  <a:extLst>
                    <a:ext uri="{9D8B030D-6E8A-4147-A177-3AD203B41FA5}">
                      <a16:colId xmlns:a16="http://schemas.microsoft.com/office/drawing/2014/main" val="2835268092"/>
                    </a:ext>
                  </a:extLst>
                </a:gridCol>
                <a:gridCol w="312452">
                  <a:extLst>
                    <a:ext uri="{9D8B030D-6E8A-4147-A177-3AD203B41FA5}">
                      <a16:colId xmlns:a16="http://schemas.microsoft.com/office/drawing/2014/main" val="1129904603"/>
                    </a:ext>
                  </a:extLst>
                </a:gridCol>
                <a:gridCol w="312452">
                  <a:extLst>
                    <a:ext uri="{9D8B030D-6E8A-4147-A177-3AD203B41FA5}">
                      <a16:colId xmlns:a16="http://schemas.microsoft.com/office/drawing/2014/main" val="4283849125"/>
                    </a:ext>
                  </a:extLst>
                </a:gridCol>
              </a:tblGrid>
              <a:tr h="370840">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0</a:t>
                      </a:r>
                    </a:p>
                  </a:txBody>
                  <a:tcPr>
                    <a:solidFill>
                      <a:schemeClr val="bg1">
                        <a:lumMod val="85000"/>
                      </a:schemeClr>
                    </a:solidFill>
                  </a:tcPr>
                </a:tc>
                <a:tc>
                  <a:txBody>
                    <a:bodyPr/>
                    <a:lstStyle/>
                    <a:p>
                      <a:r>
                        <a:rPr lang="en-IL" dirty="0"/>
                        <a:t>1</a:t>
                      </a:r>
                    </a:p>
                  </a:txBody>
                  <a:tcPr>
                    <a:solidFill>
                      <a:schemeClr val="bg1">
                        <a:lumMod val="85000"/>
                      </a:schemeClr>
                    </a:solidFill>
                  </a:tcPr>
                </a:tc>
                <a:extLst>
                  <a:ext uri="{0D108BD9-81ED-4DB2-BD59-A6C34878D82A}">
                    <a16:rowId xmlns:a16="http://schemas.microsoft.com/office/drawing/2014/main" val="1565684146"/>
                  </a:ext>
                </a:extLst>
              </a:tr>
            </a:tbl>
          </a:graphicData>
        </a:graphic>
      </p:graphicFrame>
      <p:graphicFrame>
        <p:nvGraphicFramePr>
          <p:cNvPr id="13" name="Table 12">
            <a:extLst>
              <a:ext uri="{FF2B5EF4-FFF2-40B4-BE49-F238E27FC236}">
                <a16:creationId xmlns:a16="http://schemas.microsoft.com/office/drawing/2014/main" id="{82549A72-E1D1-B090-DBAA-45E17D53D472}"/>
              </a:ext>
            </a:extLst>
          </p:cNvPr>
          <p:cNvGraphicFramePr>
            <a:graphicFrameLocks noGrp="1"/>
          </p:cNvGraphicFramePr>
          <p:nvPr>
            <p:extLst>
              <p:ext uri="{D42A27DB-BD31-4B8C-83A1-F6EECF244321}">
                <p14:modId xmlns:p14="http://schemas.microsoft.com/office/powerpoint/2010/main" val="4165798825"/>
              </p:ext>
            </p:extLst>
          </p:nvPr>
        </p:nvGraphicFramePr>
        <p:xfrm>
          <a:off x="2622045" y="5602527"/>
          <a:ext cx="1249808" cy="370840"/>
        </p:xfrm>
        <a:graphic>
          <a:graphicData uri="http://schemas.openxmlformats.org/drawingml/2006/table">
            <a:tbl>
              <a:tblPr firstRow="1" bandRow="1">
                <a:tableStyleId>{F5AB1C69-6EDB-4FF4-983F-18BD219EF322}</a:tableStyleId>
              </a:tblPr>
              <a:tblGrid>
                <a:gridCol w="312452">
                  <a:extLst>
                    <a:ext uri="{9D8B030D-6E8A-4147-A177-3AD203B41FA5}">
                      <a16:colId xmlns:a16="http://schemas.microsoft.com/office/drawing/2014/main" val="1169754839"/>
                    </a:ext>
                  </a:extLst>
                </a:gridCol>
                <a:gridCol w="312452">
                  <a:extLst>
                    <a:ext uri="{9D8B030D-6E8A-4147-A177-3AD203B41FA5}">
                      <a16:colId xmlns:a16="http://schemas.microsoft.com/office/drawing/2014/main" val="2835268092"/>
                    </a:ext>
                  </a:extLst>
                </a:gridCol>
                <a:gridCol w="312452">
                  <a:extLst>
                    <a:ext uri="{9D8B030D-6E8A-4147-A177-3AD203B41FA5}">
                      <a16:colId xmlns:a16="http://schemas.microsoft.com/office/drawing/2014/main" val="1129904603"/>
                    </a:ext>
                  </a:extLst>
                </a:gridCol>
                <a:gridCol w="312452">
                  <a:extLst>
                    <a:ext uri="{9D8B030D-6E8A-4147-A177-3AD203B41FA5}">
                      <a16:colId xmlns:a16="http://schemas.microsoft.com/office/drawing/2014/main" val="4283849125"/>
                    </a:ext>
                  </a:extLst>
                </a:gridCol>
              </a:tblGrid>
              <a:tr h="370840">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0</a:t>
                      </a:r>
                    </a:p>
                  </a:txBody>
                  <a:tcPr>
                    <a:solidFill>
                      <a:schemeClr val="bg1">
                        <a:lumMod val="85000"/>
                      </a:schemeClr>
                    </a:solidFill>
                  </a:tcPr>
                </a:tc>
                <a:tc>
                  <a:txBody>
                    <a:bodyPr/>
                    <a:lstStyle/>
                    <a:p>
                      <a:r>
                        <a:rPr lang="en-IL" dirty="0"/>
                        <a:t>1</a:t>
                      </a:r>
                    </a:p>
                  </a:txBody>
                  <a:tcPr>
                    <a:solidFill>
                      <a:schemeClr val="bg1">
                        <a:lumMod val="85000"/>
                      </a:schemeClr>
                    </a:solidFill>
                  </a:tcPr>
                </a:tc>
                <a:extLst>
                  <a:ext uri="{0D108BD9-81ED-4DB2-BD59-A6C34878D82A}">
                    <a16:rowId xmlns:a16="http://schemas.microsoft.com/office/drawing/2014/main" val="1565684146"/>
                  </a:ext>
                </a:extLst>
              </a:tr>
            </a:tbl>
          </a:graphicData>
        </a:graphic>
      </p:graphicFrame>
      <mc:AlternateContent xmlns:mc="http://schemas.openxmlformats.org/markup-compatibility/2006" xmlns:a14="http://schemas.microsoft.com/office/drawing/2010/main">
        <mc:Choice Requires="a14">
          <p:sp>
            <p:nvSpPr>
              <p:cNvPr id="14" name="Rectangle: Rounded Corners 18">
                <a:extLst>
                  <a:ext uri="{FF2B5EF4-FFF2-40B4-BE49-F238E27FC236}">
                    <a16:creationId xmlns:a16="http://schemas.microsoft.com/office/drawing/2014/main" id="{0A0FA26B-8A62-47E3-BBDD-5AC727A2A2D2}"/>
                  </a:ext>
                </a:extLst>
              </p:cNvPr>
              <p:cNvSpPr/>
              <p:nvPr/>
            </p:nvSpPr>
            <p:spPr>
              <a:xfrm flipH="1">
                <a:off x="3007929" y="2980480"/>
                <a:ext cx="2251224" cy="1045537"/>
              </a:xfrm>
              <a:prstGeom prst="roundRect">
                <a:avLst>
                  <a:gd name="adj" fmla="val 4420"/>
                </a:avLst>
              </a:prstGeom>
              <a:solidFill>
                <a:schemeClr val="tx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2000" dirty="0">
                    <a:solidFill>
                      <a:schemeClr val="tx1"/>
                    </a:solidFill>
                  </a:rPr>
                  <a:t>A group contains </a:t>
                </a:r>
              </a:p>
              <a:p>
                <a:r>
                  <a:rPr lang="en-US" sz="2000" dirty="0">
                    <a:solidFill>
                      <a:srgbClr val="C00000"/>
                    </a:solidFill>
                  </a:rPr>
                  <a:t>a single vector</a:t>
                </a:r>
                <a:r>
                  <a:rPr lang="en-US" sz="2000" b="1" dirty="0">
                    <a:solidFill>
                      <a:schemeClr val="tx1"/>
                    </a:solidFill>
                  </a:rPr>
                  <a:t> </a:t>
                </a:r>
                <a:r>
                  <a:rPr lang="en-US" sz="2000" dirty="0">
                    <a:solidFill>
                      <a:schemeClr val="tx1"/>
                    </a:solidFill>
                  </a:rPr>
                  <a:t>with </a:t>
                </a:r>
                <a14:m>
                  <m:oMath xmlns:m="http://schemas.openxmlformats.org/officeDocument/2006/math">
                    <m:r>
                      <m:rPr>
                        <m:sty m:val="p"/>
                      </m:rPr>
                      <a:rPr lang="en-US" sz="2000">
                        <a:solidFill>
                          <a:schemeClr val="tx1"/>
                        </a:solidFill>
                        <a:latin typeface="Cambria Math" panose="02040503050406030204" pitchFamily="18" charset="0"/>
                      </a:rPr>
                      <m:t>weight</m:t>
                    </m:r>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𝑣</m:t>
                        </m:r>
                      </m:e>
                    </m:d>
                    <m:r>
                      <a:rPr lang="en-US" sz="2000" b="0" i="0" smtClean="0">
                        <a:solidFill>
                          <a:schemeClr val="tx1"/>
                        </a:solidFill>
                        <a:latin typeface="Cambria Math" panose="02040503050406030204" pitchFamily="18" charset="0"/>
                      </a:rPr>
                      <m:t>&lt;</m:t>
                    </m:r>
                    <m:r>
                      <a:rPr lang="en-US" sz="2000" i="1">
                        <a:solidFill>
                          <a:schemeClr val="tx1"/>
                        </a:solidFill>
                        <a:latin typeface="Cambria Math" panose="02040503050406030204" pitchFamily="18" charset="0"/>
                      </a:rPr>
                      <m:t>𝛼</m:t>
                    </m:r>
                    <m:r>
                      <a:rPr lang="en-US" sz="2000" i="1">
                        <a:solidFill>
                          <a:schemeClr val="tx1"/>
                        </a:solidFill>
                        <a:latin typeface="Cambria Math" panose="02040503050406030204" pitchFamily="18" charset="0"/>
                      </a:rPr>
                      <m:t> </m:t>
                    </m:r>
                  </m:oMath>
                </a14:m>
                <a:endParaRPr lang="en-US" sz="2000" dirty="0">
                  <a:solidFill>
                    <a:schemeClr val="tx1"/>
                  </a:solidFill>
                </a:endParaRPr>
              </a:p>
            </p:txBody>
          </p:sp>
        </mc:Choice>
        <mc:Fallback xmlns="">
          <p:sp>
            <p:nvSpPr>
              <p:cNvPr id="14" name="Rectangle: Rounded Corners 18">
                <a:extLst>
                  <a:ext uri="{FF2B5EF4-FFF2-40B4-BE49-F238E27FC236}">
                    <a16:creationId xmlns:a16="http://schemas.microsoft.com/office/drawing/2014/main" id="{0A0FA26B-8A62-47E3-BBDD-5AC727A2A2D2}"/>
                  </a:ext>
                </a:extLst>
              </p:cNvPr>
              <p:cNvSpPr>
                <a:spLocks noRot="1" noChangeAspect="1" noMove="1" noResize="1" noEditPoints="1" noAdjustHandles="1" noChangeArrowheads="1" noChangeShapeType="1" noTextEdit="1"/>
              </p:cNvSpPr>
              <p:nvPr/>
            </p:nvSpPr>
            <p:spPr>
              <a:xfrm flipH="1">
                <a:off x="3007929" y="2980480"/>
                <a:ext cx="2251224" cy="1045537"/>
              </a:xfrm>
              <a:prstGeom prst="roundRect">
                <a:avLst>
                  <a:gd name="adj" fmla="val 4420"/>
                </a:avLst>
              </a:prstGeom>
              <a:blipFill>
                <a:blip r:embed="rId14"/>
                <a:stretch>
                  <a:fillRect l="-2235" t="-1205" r="-2793" b="-6024"/>
                </a:stretch>
              </a:blipFill>
              <a:ln w="28575">
                <a:noFill/>
              </a:ln>
            </p:spPr>
            <p:txBody>
              <a:bodyPr/>
              <a:lstStyle/>
              <a:p>
                <a:r>
                  <a:rPr lang="en-IL">
                    <a:noFill/>
                  </a:rPr>
                  <a:t> </a:t>
                </a:r>
              </a:p>
            </p:txBody>
          </p:sp>
        </mc:Fallback>
      </mc:AlternateContent>
      <p:sp>
        <p:nvSpPr>
          <p:cNvPr id="17" name="Rectangle: Rounded Corners 18">
            <a:extLst>
              <a:ext uri="{FF2B5EF4-FFF2-40B4-BE49-F238E27FC236}">
                <a16:creationId xmlns:a16="http://schemas.microsoft.com/office/drawing/2014/main" id="{40173D23-7F0A-6CFA-9339-A5964D386800}"/>
              </a:ext>
            </a:extLst>
          </p:cNvPr>
          <p:cNvSpPr/>
          <p:nvPr/>
        </p:nvSpPr>
        <p:spPr>
          <a:xfrm flipH="1">
            <a:off x="5554779" y="2980480"/>
            <a:ext cx="5799019" cy="1045537"/>
          </a:xfrm>
          <a:prstGeom prst="roundRect">
            <a:avLst>
              <a:gd name="adj" fmla="val 4420"/>
            </a:avLst>
          </a:prstGeom>
          <a:solidFill>
            <a:schemeClr val="tx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endParaRPr lang="en-IL" dirty="0">
              <a:solidFill>
                <a:schemeClr val="tx1"/>
              </a:solidFill>
            </a:endParaRPr>
          </a:p>
        </p:txBody>
      </p:sp>
      <p:sp>
        <p:nvSpPr>
          <p:cNvPr id="20" name="TextBox 19">
            <a:extLst>
              <a:ext uri="{FF2B5EF4-FFF2-40B4-BE49-F238E27FC236}">
                <a16:creationId xmlns:a16="http://schemas.microsoft.com/office/drawing/2014/main" id="{C4312FB6-47DA-6291-7D82-9373BE78DC41}"/>
              </a:ext>
            </a:extLst>
          </p:cNvPr>
          <p:cNvSpPr txBox="1"/>
          <p:nvPr/>
        </p:nvSpPr>
        <p:spPr>
          <a:xfrm>
            <a:off x="2987884" y="2672718"/>
            <a:ext cx="1168478" cy="369332"/>
          </a:xfrm>
          <a:prstGeom prst="rect">
            <a:avLst/>
          </a:prstGeom>
          <a:noFill/>
        </p:spPr>
        <p:txBody>
          <a:bodyPr wrap="square">
            <a:spAutoFit/>
          </a:bodyPr>
          <a:lstStyle/>
          <a:p>
            <a:r>
              <a:rPr lang="en-US" sz="1800" dirty="0">
                <a:solidFill>
                  <a:schemeClr val="tx1"/>
                </a:solidFill>
              </a:rPr>
              <a:t>Challenge: </a:t>
            </a:r>
          </a:p>
        </p:txBody>
      </p:sp>
      <p:sp>
        <p:nvSpPr>
          <p:cNvPr id="22" name="TextBox 21">
            <a:extLst>
              <a:ext uri="{FF2B5EF4-FFF2-40B4-BE49-F238E27FC236}">
                <a16:creationId xmlns:a16="http://schemas.microsoft.com/office/drawing/2014/main" id="{2BBF7547-736F-D730-5104-0E826608CDF1}"/>
              </a:ext>
            </a:extLst>
          </p:cNvPr>
          <p:cNvSpPr txBox="1"/>
          <p:nvPr/>
        </p:nvSpPr>
        <p:spPr>
          <a:xfrm>
            <a:off x="5527425" y="2672718"/>
            <a:ext cx="6101542" cy="369332"/>
          </a:xfrm>
          <a:prstGeom prst="rect">
            <a:avLst/>
          </a:prstGeom>
          <a:noFill/>
        </p:spPr>
        <p:txBody>
          <a:bodyPr wrap="square">
            <a:spAutoFit/>
          </a:bodyPr>
          <a:lstStyle/>
          <a:p>
            <a:r>
              <a:rPr lang="en-US" sz="1800" dirty="0">
                <a:solidFill>
                  <a:schemeClr val="tx1"/>
                </a:solidFill>
              </a:rPr>
              <a:t>Approach: </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5BC8418A-D9D2-E426-E9D6-43DA855E04DF}"/>
                  </a:ext>
                </a:extLst>
              </p:cNvPr>
              <p:cNvSpPr txBox="1"/>
              <p:nvPr/>
            </p:nvSpPr>
            <p:spPr>
              <a:xfrm>
                <a:off x="5052190" y="3041583"/>
                <a:ext cx="6402140" cy="923330"/>
              </a:xfrm>
              <a:prstGeom prst="rect">
                <a:avLst/>
              </a:prstGeom>
              <a:noFill/>
            </p:spPr>
            <p:txBody>
              <a:bodyPr wrap="square">
                <a:spAutoFit/>
              </a:bodyPr>
              <a:lstStyle/>
              <a:p>
                <a:pPr marL="742950" lvl="1" indent="-285750">
                  <a:buFont typeface="Arial" panose="020B0604020202020204" pitchFamily="34" charset="0"/>
                  <a:buChar char="•"/>
                </a:pPr>
                <a:r>
                  <a:rPr lang="en-US" dirty="0"/>
                  <a:t>R</a:t>
                </a:r>
                <a:r>
                  <a:rPr lang="en-US" dirty="0">
                    <a:solidFill>
                      <a:schemeClr val="tx1"/>
                    </a:solidFill>
                  </a:rPr>
                  <a:t>eject with a probability </a:t>
                </a:r>
                <a:r>
                  <a:rPr lang="en-US" dirty="0">
                    <a:solidFill>
                      <a:srgbClr val="C00000"/>
                    </a:solidFill>
                  </a:rPr>
                  <a:t>proportional to the number of vectors </a:t>
                </a:r>
                <a:r>
                  <a:rPr lang="en-US" dirty="0">
                    <a:solidFill>
                      <a:schemeClr val="tx1"/>
                    </a:solidFill>
                  </a:rPr>
                  <a:t>with </a:t>
                </a:r>
                <a14:m>
                  <m:oMath xmlns:m="http://schemas.openxmlformats.org/officeDocument/2006/math">
                    <m:r>
                      <m:rPr>
                        <m:sty m:val="p"/>
                      </m:rPr>
                      <a:rPr lang="en-US">
                        <a:solidFill>
                          <a:schemeClr val="tx1"/>
                        </a:solidFill>
                        <a:latin typeface="Cambria Math" panose="02040503050406030204" pitchFamily="18" charset="0"/>
                      </a:rPr>
                      <m:t>weight</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𝑣</m:t>
                        </m:r>
                      </m:e>
                    </m:d>
                    <m:r>
                      <a:rPr lang="en-US">
                        <a:solidFill>
                          <a:schemeClr val="tx1"/>
                        </a:solidFill>
                        <a:latin typeface="Cambria Math" panose="02040503050406030204" pitchFamily="18" charset="0"/>
                      </a:rPr>
                      <m:t>&lt;</m:t>
                    </m:r>
                    <m:r>
                      <a:rPr lang="en-US" i="1">
                        <a:solidFill>
                          <a:schemeClr val="tx1"/>
                        </a:solidFill>
                        <a:latin typeface="Cambria Math" panose="02040503050406030204" pitchFamily="18" charset="0"/>
                      </a:rPr>
                      <m:t>𝛼</m:t>
                    </m:r>
                  </m:oMath>
                </a14:m>
                <a:endParaRPr lang="he-IL" dirty="0">
                  <a:solidFill>
                    <a:schemeClr val="tx1"/>
                  </a:solidFill>
                </a:endParaRPr>
              </a:p>
              <a:p>
                <a:pPr marL="742950" lvl="1" indent="-285750">
                  <a:buClr>
                    <a:schemeClr val="tx1"/>
                  </a:buClr>
                  <a:buFont typeface="Arial" panose="020B0604020202020204" pitchFamily="34" charset="0"/>
                  <a:buChar char="•"/>
                </a:pPr>
                <a:r>
                  <a:rPr lang="en-US" dirty="0">
                    <a:solidFill>
                      <a:srgbClr val="C00000"/>
                    </a:solidFill>
                  </a:rPr>
                  <a:t>Expected number </a:t>
                </a:r>
                <a:r>
                  <a:rPr lang="en-US" dirty="0"/>
                  <a:t>of vectors </a:t>
                </a:r>
                <a14:m>
                  <m:oMath xmlns:m="http://schemas.openxmlformats.org/officeDocument/2006/math">
                    <m:r>
                      <a:rPr lang="en-US" i="1">
                        <a:latin typeface="Cambria Math" panose="02040503050406030204" pitchFamily="18" charset="0"/>
                      </a:rPr>
                      <m:t>𝑣</m:t>
                    </m:r>
                  </m:oMath>
                </a14:m>
                <a:r>
                  <a:rPr lang="en-US" dirty="0"/>
                  <a:t> with </a:t>
                </a:r>
                <a14:m>
                  <m:oMath xmlns:m="http://schemas.openxmlformats.org/officeDocument/2006/math">
                    <m:r>
                      <m:rPr>
                        <m:sty m:val="p"/>
                      </m:rPr>
                      <a:rPr lang="en-US">
                        <a:latin typeface="Cambria Math" panose="02040503050406030204" pitchFamily="18" charset="0"/>
                      </a:rPr>
                      <m:t>weight</m:t>
                    </m:r>
                    <m:d>
                      <m:dPr>
                        <m:ctrlPr>
                          <a:rPr lang="en-US" i="1">
                            <a:latin typeface="Cambria Math" panose="02040503050406030204" pitchFamily="18" charset="0"/>
                          </a:rPr>
                        </m:ctrlPr>
                      </m:dPr>
                      <m:e>
                        <m:r>
                          <a:rPr lang="en-US" i="1">
                            <a:latin typeface="Cambria Math" panose="02040503050406030204" pitchFamily="18" charset="0"/>
                          </a:rPr>
                          <m:t>𝑣</m:t>
                        </m:r>
                      </m:e>
                    </m:d>
                    <m:r>
                      <a:rPr lang="en-US">
                        <a:latin typeface="Cambria Math" panose="02040503050406030204" pitchFamily="18" charset="0"/>
                      </a:rPr>
                      <m:t>&lt;</m:t>
                    </m:r>
                    <m:r>
                      <a:rPr lang="en-US" i="1">
                        <a:latin typeface="Cambria Math" panose="02040503050406030204" pitchFamily="18" charset="0"/>
                      </a:rPr>
                      <m:t>𝛼</m:t>
                    </m:r>
                  </m:oMath>
                </a14:m>
                <a:r>
                  <a:rPr lang="en-IL" dirty="0"/>
                  <a:t> is high</a:t>
                </a:r>
              </a:p>
            </p:txBody>
          </p:sp>
        </mc:Choice>
        <mc:Fallback xmlns="">
          <p:sp>
            <p:nvSpPr>
              <p:cNvPr id="24" name="TextBox 23">
                <a:extLst>
                  <a:ext uri="{FF2B5EF4-FFF2-40B4-BE49-F238E27FC236}">
                    <a16:creationId xmlns:a16="http://schemas.microsoft.com/office/drawing/2014/main" id="{5BC8418A-D9D2-E426-E9D6-43DA855E04DF}"/>
                  </a:ext>
                </a:extLst>
              </p:cNvPr>
              <p:cNvSpPr txBox="1">
                <a:spLocks noRot="1" noChangeAspect="1" noMove="1" noResize="1" noEditPoints="1" noAdjustHandles="1" noChangeArrowheads="1" noChangeShapeType="1" noTextEdit="1"/>
              </p:cNvSpPr>
              <p:nvPr/>
            </p:nvSpPr>
            <p:spPr>
              <a:xfrm>
                <a:off x="5052190" y="3041583"/>
                <a:ext cx="6402140" cy="923330"/>
              </a:xfrm>
              <a:prstGeom prst="rect">
                <a:avLst/>
              </a:prstGeom>
              <a:blipFill>
                <a:blip r:embed="rId15"/>
                <a:stretch>
                  <a:fillRect t="-2740" b="-10959"/>
                </a:stretch>
              </a:blipFill>
            </p:spPr>
            <p:txBody>
              <a:bodyPr/>
              <a:lstStyle/>
              <a:p>
                <a:r>
                  <a:rPr lang="en-IL">
                    <a:noFill/>
                  </a:rPr>
                  <a:t> </a:t>
                </a:r>
              </a:p>
            </p:txBody>
          </p:sp>
        </mc:Fallback>
      </mc:AlternateContent>
      <p:sp>
        <p:nvSpPr>
          <p:cNvPr id="40" name="Rectangle: Rounded Corners 18">
            <a:extLst>
              <a:ext uri="{FF2B5EF4-FFF2-40B4-BE49-F238E27FC236}">
                <a16:creationId xmlns:a16="http://schemas.microsoft.com/office/drawing/2014/main" id="{4E7E1A70-861B-3DC8-C1F6-E591719DFBA0}"/>
              </a:ext>
            </a:extLst>
          </p:cNvPr>
          <p:cNvSpPr/>
          <p:nvPr/>
        </p:nvSpPr>
        <p:spPr>
          <a:xfrm flipH="1">
            <a:off x="460999" y="4264499"/>
            <a:ext cx="10943601" cy="1965444"/>
          </a:xfrm>
          <a:prstGeom prst="roundRect">
            <a:avLst>
              <a:gd name="adj" fmla="val 442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en-US" sz="2400" dirty="0">
              <a:solidFill>
                <a:schemeClr val="tx1"/>
              </a:solidFill>
            </a:endParaRPr>
          </a:p>
        </p:txBody>
      </p:sp>
      <p:graphicFrame>
        <p:nvGraphicFramePr>
          <p:cNvPr id="41" name="Table 40">
            <a:extLst>
              <a:ext uri="{FF2B5EF4-FFF2-40B4-BE49-F238E27FC236}">
                <a16:creationId xmlns:a16="http://schemas.microsoft.com/office/drawing/2014/main" id="{775F8FDF-2FE3-46D2-54C4-AD63145C7C94}"/>
              </a:ext>
            </a:extLst>
          </p:cNvPr>
          <p:cNvGraphicFramePr>
            <a:graphicFrameLocks noGrp="1"/>
          </p:cNvGraphicFramePr>
          <p:nvPr>
            <p:extLst>
              <p:ext uri="{D42A27DB-BD31-4B8C-83A1-F6EECF244321}">
                <p14:modId xmlns:p14="http://schemas.microsoft.com/office/powerpoint/2010/main" val="1447135706"/>
              </p:ext>
            </p:extLst>
          </p:nvPr>
        </p:nvGraphicFramePr>
        <p:xfrm>
          <a:off x="3244609" y="4471148"/>
          <a:ext cx="4686781" cy="370840"/>
        </p:xfrm>
        <a:graphic>
          <a:graphicData uri="http://schemas.openxmlformats.org/drawingml/2006/table">
            <a:tbl>
              <a:tblPr firstRow="1" bandRow="1">
                <a:tableStyleId>{F5AB1C69-6EDB-4FF4-983F-18BD219EF322}</a:tableStyleId>
              </a:tblPr>
              <a:tblGrid>
                <a:gridCol w="312452">
                  <a:extLst>
                    <a:ext uri="{9D8B030D-6E8A-4147-A177-3AD203B41FA5}">
                      <a16:colId xmlns:a16="http://schemas.microsoft.com/office/drawing/2014/main" val="1169754839"/>
                    </a:ext>
                  </a:extLst>
                </a:gridCol>
                <a:gridCol w="312452">
                  <a:extLst>
                    <a:ext uri="{9D8B030D-6E8A-4147-A177-3AD203B41FA5}">
                      <a16:colId xmlns:a16="http://schemas.microsoft.com/office/drawing/2014/main" val="2835268092"/>
                    </a:ext>
                  </a:extLst>
                </a:gridCol>
                <a:gridCol w="312452">
                  <a:extLst>
                    <a:ext uri="{9D8B030D-6E8A-4147-A177-3AD203B41FA5}">
                      <a16:colId xmlns:a16="http://schemas.microsoft.com/office/drawing/2014/main" val="1129904603"/>
                    </a:ext>
                  </a:extLst>
                </a:gridCol>
                <a:gridCol w="312452">
                  <a:extLst>
                    <a:ext uri="{9D8B030D-6E8A-4147-A177-3AD203B41FA5}">
                      <a16:colId xmlns:a16="http://schemas.microsoft.com/office/drawing/2014/main" val="4283849125"/>
                    </a:ext>
                  </a:extLst>
                </a:gridCol>
                <a:gridCol w="312452">
                  <a:extLst>
                    <a:ext uri="{9D8B030D-6E8A-4147-A177-3AD203B41FA5}">
                      <a16:colId xmlns:a16="http://schemas.microsoft.com/office/drawing/2014/main" val="3299545068"/>
                    </a:ext>
                  </a:extLst>
                </a:gridCol>
                <a:gridCol w="312452">
                  <a:extLst>
                    <a:ext uri="{9D8B030D-6E8A-4147-A177-3AD203B41FA5}">
                      <a16:colId xmlns:a16="http://schemas.microsoft.com/office/drawing/2014/main" val="4243383691"/>
                    </a:ext>
                  </a:extLst>
                </a:gridCol>
                <a:gridCol w="312452">
                  <a:extLst>
                    <a:ext uri="{9D8B030D-6E8A-4147-A177-3AD203B41FA5}">
                      <a16:colId xmlns:a16="http://schemas.microsoft.com/office/drawing/2014/main" val="2260473605"/>
                    </a:ext>
                  </a:extLst>
                </a:gridCol>
                <a:gridCol w="312452">
                  <a:extLst>
                    <a:ext uri="{9D8B030D-6E8A-4147-A177-3AD203B41FA5}">
                      <a16:colId xmlns:a16="http://schemas.microsoft.com/office/drawing/2014/main" val="947567567"/>
                    </a:ext>
                  </a:extLst>
                </a:gridCol>
                <a:gridCol w="312452">
                  <a:extLst>
                    <a:ext uri="{9D8B030D-6E8A-4147-A177-3AD203B41FA5}">
                      <a16:colId xmlns:a16="http://schemas.microsoft.com/office/drawing/2014/main" val="3159203738"/>
                    </a:ext>
                  </a:extLst>
                </a:gridCol>
                <a:gridCol w="312452">
                  <a:extLst>
                    <a:ext uri="{9D8B030D-6E8A-4147-A177-3AD203B41FA5}">
                      <a16:colId xmlns:a16="http://schemas.microsoft.com/office/drawing/2014/main" val="2946226346"/>
                    </a:ext>
                  </a:extLst>
                </a:gridCol>
                <a:gridCol w="312452">
                  <a:extLst>
                    <a:ext uri="{9D8B030D-6E8A-4147-A177-3AD203B41FA5}">
                      <a16:colId xmlns:a16="http://schemas.microsoft.com/office/drawing/2014/main" val="1196110987"/>
                    </a:ext>
                  </a:extLst>
                </a:gridCol>
                <a:gridCol w="401465">
                  <a:extLst>
                    <a:ext uri="{9D8B030D-6E8A-4147-A177-3AD203B41FA5}">
                      <a16:colId xmlns:a16="http://schemas.microsoft.com/office/drawing/2014/main" val="1508037962"/>
                    </a:ext>
                  </a:extLst>
                </a:gridCol>
                <a:gridCol w="312452">
                  <a:extLst>
                    <a:ext uri="{9D8B030D-6E8A-4147-A177-3AD203B41FA5}">
                      <a16:colId xmlns:a16="http://schemas.microsoft.com/office/drawing/2014/main" val="2665689074"/>
                    </a:ext>
                  </a:extLst>
                </a:gridCol>
                <a:gridCol w="312452">
                  <a:extLst>
                    <a:ext uri="{9D8B030D-6E8A-4147-A177-3AD203B41FA5}">
                      <a16:colId xmlns:a16="http://schemas.microsoft.com/office/drawing/2014/main" val="2322862665"/>
                    </a:ext>
                  </a:extLst>
                </a:gridCol>
                <a:gridCol w="223440">
                  <a:extLst>
                    <a:ext uri="{9D8B030D-6E8A-4147-A177-3AD203B41FA5}">
                      <a16:colId xmlns:a16="http://schemas.microsoft.com/office/drawing/2014/main" val="2698207282"/>
                    </a:ext>
                  </a:extLst>
                </a:gridCol>
              </a:tblGrid>
              <a:tr h="370840">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0</a:t>
                      </a:r>
                    </a:p>
                  </a:txBody>
                  <a:tcPr>
                    <a:solidFill>
                      <a:schemeClr val="bg1">
                        <a:lumMod val="85000"/>
                      </a:schemeClr>
                    </a:solidFill>
                  </a:tcPr>
                </a:tc>
                <a:tc>
                  <a:txBody>
                    <a:bodyPr/>
                    <a:lstStyle/>
                    <a:p>
                      <a:r>
                        <a:rPr lang="en-IL" dirty="0"/>
                        <a:t>0</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0</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pPr marL="0" algn="l" defTabSz="914400" rtl="0" eaLnBrk="1" latinLnBrk="0" hangingPunct="1"/>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pPr marL="0" algn="l" defTabSz="914400" rtl="0" eaLnBrk="1" latinLnBrk="0" hangingPunct="1"/>
                      <a:r>
                        <a:rPr lang="en-IL" dirty="0"/>
                        <a:t>1</a:t>
                      </a:r>
                    </a:p>
                  </a:txBody>
                  <a:tcPr>
                    <a:solidFill>
                      <a:schemeClr val="bg1">
                        <a:lumMod val="85000"/>
                      </a:schemeClr>
                    </a:solidFill>
                  </a:tcPr>
                </a:tc>
                <a:extLst>
                  <a:ext uri="{0D108BD9-81ED-4DB2-BD59-A6C34878D82A}">
                    <a16:rowId xmlns:a16="http://schemas.microsoft.com/office/drawing/2014/main" val="1565684146"/>
                  </a:ext>
                </a:extLst>
              </a:tr>
            </a:tbl>
          </a:graphicData>
        </a:graphic>
      </p:graphicFrame>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BC202704-49C8-91DF-07CC-D6A4B7453763}"/>
                  </a:ext>
                </a:extLst>
              </p:cNvPr>
              <p:cNvSpPr txBox="1"/>
              <p:nvPr/>
            </p:nvSpPr>
            <p:spPr>
              <a:xfrm>
                <a:off x="866860" y="4697913"/>
                <a:ext cx="134619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𝑧</m:t>
                          </m:r>
                        </m:e>
                        <m:sub>
                          <m:r>
                            <a:rPr lang="en-US" sz="2400" b="0" i="1" smtClean="0">
                              <a:solidFill>
                                <a:schemeClr val="tx1"/>
                              </a:solidFill>
                              <a:latin typeface="Cambria Math" panose="02040503050406030204" pitchFamily="18" charset="0"/>
                            </a:rPr>
                            <m:t>1</m:t>
                          </m:r>
                        </m:sub>
                      </m:sSub>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𝑧</m:t>
                          </m:r>
                        </m:e>
                        <m:sub>
                          <m:r>
                            <a:rPr lang="en-US" sz="2400" b="0" i="1" smtClean="0">
                              <a:solidFill>
                                <a:schemeClr val="tx1"/>
                              </a:solidFill>
                              <a:latin typeface="Cambria Math" panose="02040503050406030204" pitchFamily="18" charset="0"/>
                            </a:rPr>
                            <m:t>𝑡</m:t>
                          </m:r>
                        </m:sub>
                      </m:sSub>
                    </m:oMath>
                  </m:oMathPara>
                </a14:m>
                <a:endParaRPr lang="en-IL" sz="2400" dirty="0"/>
              </a:p>
            </p:txBody>
          </p:sp>
        </mc:Choice>
        <mc:Fallback xmlns="">
          <p:sp>
            <p:nvSpPr>
              <p:cNvPr id="42" name="TextBox 41">
                <a:extLst>
                  <a:ext uri="{FF2B5EF4-FFF2-40B4-BE49-F238E27FC236}">
                    <a16:creationId xmlns:a16="http://schemas.microsoft.com/office/drawing/2014/main" id="{BC202704-49C8-91DF-07CC-D6A4B7453763}"/>
                  </a:ext>
                </a:extLst>
              </p:cNvPr>
              <p:cNvSpPr txBox="1">
                <a:spLocks noRot="1" noChangeAspect="1" noMove="1" noResize="1" noEditPoints="1" noAdjustHandles="1" noChangeArrowheads="1" noChangeShapeType="1" noTextEdit="1"/>
              </p:cNvSpPr>
              <p:nvPr/>
            </p:nvSpPr>
            <p:spPr>
              <a:xfrm>
                <a:off x="866860" y="4697913"/>
                <a:ext cx="1346198" cy="461665"/>
              </a:xfrm>
              <a:prstGeom prst="rect">
                <a:avLst/>
              </a:prstGeom>
              <a:blipFill>
                <a:blip r:embed="rId16"/>
                <a:stretch>
                  <a:fillRect b="-2703"/>
                </a:stretch>
              </a:blipFill>
            </p:spPr>
            <p:txBody>
              <a:bodyPr/>
              <a:lstStyle/>
              <a:p>
                <a:r>
                  <a:rPr lang="en-IL">
                    <a:noFill/>
                  </a:rPr>
                  <a:t> </a:t>
                </a:r>
              </a:p>
            </p:txBody>
          </p:sp>
        </mc:Fallback>
      </mc:AlternateContent>
      <p:sp>
        <p:nvSpPr>
          <p:cNvPr id="43" name="Left Brace 42">
            <a:extLst>
              <a:ext uri="{FF2B5EF4-FFF2-40B4-BE49-F238E27FC236}">
                <a16:creationId xmlns:a16="http://schemas.microsoft.com/office/drawing/2014/main" id="{3E7C0145-1840-33D6-DEA3-84676118ECDA}"/>
              </a:ext>
            </a:extLst>
          </p:cNvPr>
          <p:cNvSpPr/>
          <p:nvPr/>
        </p:nvSpPr>
        <p:spPr>
          <a:xfrm rot="16200000">
            <a:off x="5525946" y="5342009"/>
            <a:ext cx="177856" cy="1241266"/>
          </a:xfrm>
          <a:prstGeom prst="leftBrace">
            <a:avLst>
              <a:gd name="adj1" fmla="val 69977"/>
              <a:gd name="adj2" fmla="val 50000"/>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IL">
              <a:solidFill>
                <a:sysClr val="windowText" lastClr="000000"/>
              </a:solidFill>
            </a:endParaRPr>
          </a:p>
        </p:txBody>
      </p:sp>
      <p:cxnSp>
        <p:nvCxnSpPr>
          <p:cNvPr id="44" name="Straight Arrow Connector 43">
            <a:extLst>
              <a:ext uri="{FF2B5EF4-FFF2-40B4-BE49-F238E27FC236}">
                <a16:creationId xmlns:a16="http://schemas.microsoft.com/office/drawing/2014/main" id="{57C0EA8E-A9BC-81F4-4DC1-364377C1A462}"/>
              </a:ext>
            </a:extLst>
          </p:cNvPr>
          <p:cNvCxnSpPr>
            <a:cxnSpLocks/>
          </p:cNvCxnSpPr>
          <p:nvPr/>
        </p:nvCxnSpPr>
        <p:spPr>
          <a:xfrm flipV="1">
            <a:off x="6048123" y="4852913"/>
            <a:ext cx="1467164" cy="6353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6AC78151-8C03-74CA-EFE5-4F14EB1BD597}"/>
              </a:ext>
            </a:extLst>
          </p:cNvPr>
          <p:cNvCxnSpPr>
            <a:cxnSpLocks/>
          </p:cNvCxnSpPr>
          <p:nvPr/>
        </p:nvCxnSpPr>
        <p:spPr>
          <a:xfrm flipV="1">
            <a:off x="5790866" y="4852912"/>
            <a:ext cx="449708" cy="6353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3005A4C-48FA-6ED2-A757-B4309039A467}"/>
              </a:ext>
            </a:extLst>
          </p:cNvPr>
          <p:cNvCxnSpPr>
            <a:cxnSpLocks/>
          </p:cNvCxnSpPr>
          <p:nvPr/>
        </p:nvCxnSpPr>
        <p:spPr>
          <a:xfrm flipV="1">
            <a:off x="5406850" y="4838221"/>
            <a:ext cx="1492989" cy="6500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6E7EE35D-6177-D08C-6F47-2F3B265379F6}"/>
              </a:ext>
            </a:extLst>
          </p:cNvPr>
          <p:cNvCxnSpPr>
            <a:cxnSpLocks/>
          </p:cNvCxnSpPr>
          <p:nvPr/>
        </p:nvCxnSpPr>
        <p:spPr>
          <a:xfrm flipV="1">
            <a:off x="5117525" y="4838220"/>
            <a:ext cx="850696" cy="6427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7EB3A8DE-CAB0-6CE2-86F7-4E3DA29947CD}"/>
                  </a:ext>
                </a:extLst>
              </p:cNvPr>
              <p:cNvSpPr txBox="1"/>
              <p:nvPr/>
            </p:nvSpPr>
            <p:spPr>
              <a:xfrm>
                <a:off x="2808083" y="4468228"/>
                <a:ext cx="5842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𝑣</m:t>
                      </m:r>
                    </m:oMath>
                  </m:oMathPara>
                </a14:m>
                <a:endParaRPr lang="en-IL" dirty="0"/>
              </a:p>
            </p:txBody>
          </p:sp>
        </mc:Choice>
        <mc:Fallback xmlns="">
          <p:sp>
            <p:nvSpPr>
              <p:cNvPr id="48" name="TextBox 47">
                <a:extLst>
                  <a:ext uri="{FF2B5EF4-FFF2-40B4-BE49-F238E27FC236}">
                    <a16:creationId xmlns:a16="http://schemas.microsoft.com/office/drawing/2014/main" id="{7EB3A8DE-CAB0-6CE2-86F7-4E3DA29947CD}"/>
                  </a:ext>
                </a:extLst>
              </p:cNvPr>
              <p:cNvSpPr txBox="1">
                <a:spLocks noRot="1" noChangeAspect="1" noMove="1" noResize="1" noEditPoints="1" noAdjustHandles="1" noChangeArrowheads="1" noChangeShapeType="1" noTextEdit="1"/>
              </p:cNvSpPr>
              <p:nvPr/>
            </p:nvSpPr>
            <p:spPr>
              <a:xfrm>
                <a:off x="2808083" y="4468228"/>
                <a:ext cx="584200" cy="369332"/>
              </a:xfrm>
              <a:prstGeom prst="rect">
                <a:avLst/>
              </a:prstGeom>
              <a:blipFill>
                <a:blip r:embed="rId17"/>
                <a:stretch>
                  <a:fillRect/>
                </a:stretch>
              </a:blipFill>
            </p:spPr>
            <p:txBody>
              <a:bodyPr/>
              <a:lstStyle/>
              <a:p>
                <a:r>
                  <a:rPr lang="en-IL">
                    <a:noFill/>
                  </a:rPr>
                  <a:t> </a:t>
                </a:r>
              </a:p>
            </p:txBody>
          </p:sp>
        </mc:Fallback>
      </mc:AlternateContent>
      <p:graphicFrame>
        <p:nvGraphicFramePr>
          <p:cNvPr id="49" name="Table 48">
            <a:extLst>
              <a:ext uri="{FF2B5EF4-FFF2-40B4-BE49-F238E27FC236}">
                <a16:creationId xmlns:a16="http://schemas.microsoft.com/office/drawing/2014/main" id="{5100E218-0E70-41B1-D271-091AEF1F2A79}"/>
              </a:ext>
            </a:extLst>
          </p:cNvPr>
          <p:cNvGraphicFramePr>
            <a:graphicFrameLocks noGrp="1"/>
          </p:cNvGraphicFramePr>
          <p:nvPr>
            <p:extLst>
              <p:ext uri="{D42A27DB-BD31-4B8C-83A1-F6EECF244321}">
                <p14:modId xmlns:p14="http://schemas.microsoft.com/office/powerpoint/2010/main" val="1288603831"/>
              </p:ext>
            </p:extLst>
          </p:nvPr>
        </p:nvGraphicFramePr>
        <p:xfrm>
          <a:off x="4990766" y="5480936"/>
          <a:ext cx="1249808" cy="370840"/>
        </p:xfrm>
        <a:graphic>
          <a:graphicData uri="http://schemas.openxmlformats.org/drawingml/2006/table">
            <a:tbl>
              <a:tblPr firstRow="1" bandRow="1">
                <a:tableStyleId>{F5AB1C69-6EDB-4FF4-983F-18BD219EF322}</a:tableStyleId>
              </a:tblPr>
              <a:tblGrid>
                <a:gridCol w="312452">
                  <a:extLst>
                    <a:ext uri="{9D8B030D-6E8A-4147-A177-3AD203B41FA5}">
                      <a16:colId xmlns:a16="http://schemas.microsoft.com/office/drawing/2014/main" val="1169754839"/>
                    </a:ext>
                  </a:extLst>
                </a:gridCol>
                <a:gridCol w="312452">
                  <a:extLst>
                    <a:ext uri="{9D8B030D-6E8A-4147-A177-3AD203B41FA5}">
                      <a16:colId xmlns:a16="http://schemas.microsoft.com/office/drawing/2014/main" val="2835268092"/>
                    </a:ext>
                  </a:extLst>
                </a:gridCol>
                <a:gridCol w="312452">
                  <a:extLst>
                    <a:ext uri="{9D8B030D-6E8A-4147-A177-3AD203B41FA5}">
                      <a16:colId xmlns:a16="http://schemas.microsoft.com/office/drawing/2014/main" val="1129904603"/>
                    </a:ext>
                  </a:extLst>
                </a:gridCol>
                <a:gridCol w="312452">
                  <a:extLst>
                    <a:ext uri="{9D8B030D-6E8A-4147-A177-3AD203B41FA5}">
                      <a16:colId xmlns:a16="http://schemas.microsoft.com/office/drawing/2014/main" val="4283849125"/>
                    </a:ext>
                  </a:extLst>
                </a:gridCol>
              </a:tblGrid>
              <a:tr h="370840">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0</a:t>
                      </a:r>
                    </a:p>
                  </a:txBody>
                  <a:tcPr>
                    <a:solidFill>
                      <a:schemeClr val="bg1">
                        <a:lumMod val="85000"/>
                      </a:schemeClr>
                    </a:solidFill>
                  </a:tcPr>
                </a:tc>
                <a:tc>
                  <a:txBody>
                    <a:bodyPr/>
                    <a:lstStyle/>
                    <a:p>
                      <a:r>
                        <a:rPr lang="en-IL" dirty="0"/>
                        <a:t>1</a:t>
                      </a:r>
                    </a:p>
                  </a:txBody>
                  <a:tcPr>
                    <a:solidFill>
                      <a:schemeClr val="bg1">
                        <a:lumMod val="85000"/>
                      </a:schemeClr>
                    </a:solidFill>
                  </a:tcPr>
                </a:tc>
                <a:extLst>
                  <a:ext uri="{0D108BD9-81ED-4DB2-BD59-A6C34878D82A}">
                    <a16:rowId xmlns:a16="http://schemas.microsoft.com/office/drawing/2014/main" val="1565684146"/>
                  </a:ext>
                </a:extLst>
              </a:tr>
            </a:tbl>
          </a:graphicData>
        </a:graphic>
      </p:graphicFrame>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BB2A0E67-86BC-76C1-0759-CBE7DCB8C25A}"/>
                  </a:ext>
                </a:extLst>
              </p:cNvPr>
              <p:cNvSpPr txBox="1"/>
              <p:nvPr/>
            </p:nvSpPr>
            <p:spPr>
              <a:xfrm>
                <a:off x="4584366" y="5448442"/>
                <a:ext cx="584200" cy="3942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𝑣</m:t>
                          </m:r>
                        </m:e>
                        <m:sub>
                          <m:r>
                            <a:rPr lang="en-US" sz="1800" b="0" i="1" smtClean="0">
                              <a:solidFill>
                                <a:schemeClr val="tx1"/>
                              </a:solidFill>
                              <a:latin typeface="Cambria Math" panose="02040503050406030204" pitchFamily="18" charset="0"/>
                            </a:rPr>
                            <m:t>𝜌</m:t>
                          </m:r>
                        </m:sub>
                      </m:sSub>
                    </m:oMath>
                  </m:oMathPara>
                </a14:m>
                <a:endParaRPr lang="en-IL" dirty="0"/>
              </a:p>
            </p:txBody>
          </p:sp>
        </mc:Choice>
        <mc:Fallback xmlns="">
          <p:sp>
            <p:nvSpPr>
              <p:cNvPr id="50" name="TextBox 49">
                <a:extLst>
                  <a:ext uri="{FF2B5EF4-FFF2-40B4-BE49-F238E27FC236}">
                    <a16:creationId xmlns:a16="http://schemas.microsoft.com/office/drawing/2014/main" id="{BB2A0E67-86BC-76C1-0759-CBE7DCB8C25A}"/>
                  </a:ext>
                </a:extLst>
              </p:cNvPr>
              <p:cNvSpPr txBox="1">
                <a:spLocks noRot="1" noChangeAspect="1" noMove="1" noResize="1" noEditPoints="1" noAdjustHandles="1" noChangeArrowheads="1" noChangeShapeType="1" noTextEdit="1"/>
              </p:cNvSpPr>
              <p:nvPr/>
            </p:nvSpPr>
            <p:spPr>
              <a:xfrm>
                <a:off x="4584366" y="5448442"/>
                <a:ext cx="584200" cy="394210"/>
              </a:xfrm>
              <a:prstGeom prst="rect">
                <a:avLst/>
              </a:prstGeom>
              <a:blipFill>
                <a:blip r:embed="rId18"/>
                <a:stretch>
                  <a:fillRect b="-3226"/>
                </a:stretch>
              </a:blipFill>
            </p:spPr>
            <p:txBody>
              <a:bodyPr/>
              <a:lstStyle/>
              <a:p>
                <a:r>
                  <a:rPr lang="en-IL">
                    <a:noFill/>
                  </a:rPr>
                  <a:t> </a:t>
                </a:r>
              </a:p>
            </p:txBody>
          </p:sp>
        </mc:Fallback>
      </mc:AlternateContent>
      <p:pic>
        <p:nvPicPr>
          <p:cNvPr id="70" name="Picture 69" descr="A black and white logo&#10;&#10;Description automatically generated">
            <a:extLst>
              <a:ext uri="{FF2B5EF4-FFF2-40B4-BE49-F238E27FC236}">
                <a16:creationId xmlns:a16="http://schemas.microsoft.com/office/drawing/2014/main" id="{9A259A2A-B9FB-6785-720D-99DAD87ECCCA}"/>
              </a:ext>
            </a:extLst>
          </p:cNvPr>
          <p:cNvPicPr>
            <a:picLocks noChangeAspect="1"/>
          </p:cNvPicPr>
          <p:nvPr/>
        </p:nvPicPr>
        <p:blipFill>
          <a:blip r:embed="rId19"/>
          <a:stretch>
            <a:fillRect/>
          </a:stretch>
        </p:blipFill>
        <p:spPr>
          <a:xfrm>
            <a:off x="8403720" y="4240191"/>
            <a:ext cx="2926345" cy="1155906"/>
          </a:xfrm>
          <a:prstGeom prst="rect">
            <a:avLst/>
          </a:prstGeom>
        </p:spPr>
      </p:pic>
    </p:spTree>
    <p:extLst>
      <p:ext uri="{BB962C8B-B14F-4D97-AF65-F5344CB8AC3E}">
        <p14:creationId xmlns:p14="http://schemas.microsoft.com/office/powerpoint/2010/main" val="2600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1"/>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44"/>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45"/>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46"/>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7"/>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49"/>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14" grpId="0" animBg="1"/>
      <p:bldP spid="17" grpId="0" animBg="1"/>
      <p:bldP spid="20" grpId="0"/>
      <p:bldP spid="22" grpId="0"/>
      <p:bldP spid="24" grpId="0" uiExpand="1" build="p"/>
      <p:bldP spid="40" grpId="0" animBg="1"/>
      <p:bldP spid="42" grpId="0"/>
      <p:bldP spid="43" grpId="0" animBg="1"/>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5E9FC24-2F3A-FB3F-3AD1-EE336448AD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B90677-5FE7-11D3-F551-B37C12E79091}"/>
              </a:ext>
            </a:extLst>
          </p:cNvPr>
          <p:cNvSpPr>
            <a:spLocks noGrp="1"/>
          </p:cNvSpPr>
          <p:nvPr>
            <p:ph type="title"/>
          </p:nvPr>
        </p:nvSpPr>
        <p:spPr/>
        <p:txBody>
          <a:bodyPr/>
          <a:lstStyle/>
          <a:p>
            <a:r>
              <a:rPr lang="en-IL" dirty="0"/>
              <a:t>Additional Applications</a:t>
            </a:r>
          </a:p>
        </p:txBody>
      </p:sp>
      <p:sp>
        <p:nvSpPr>
          <p:cNvPr id="4" name="Slide Number Placeholder 3">
            <a:extLst>
              <a:ext uri="{FF2B5EF4-FFF2-40B4-BE49-F238E27FC236}">
                <a16:creationId xmlns:a16="http://schemas.microsoft.com/office/drawing/2014/main" id="{1011FE9C-3CF9-8BA4-5792-7868D4FC5E48}"/>
              </a:ext>
            </a:extLst>
          </p:cNvPr>
          <p:cNvSpPr>
            <a:spLocks noGrp="1"/>
          </p:cNvSpPr>
          <p:nvPr>
            <p:ph type="sldNum" sz="quarter" idx="12"/>
          </p:nvPr>
        </p:nvSpPr>
        <p:spPr/>
        <p:txBody>
          <a:bodyPr/>
          <a:lstStyle/>
          <a:p>
            <a:fld id="{0C3A8BC7-B599-214C-BBAF-2BEB0125E7EF}" type="slidenum">
              <a:rPr lang="en-IL" smtClean="0"/>
              <a:t>17</a:t>
            </a:fld>
            <a:endParaRPr lang="en-IL" dirty="0"/>
          </a:p>
        </p:txBody>
      </p:sp>
      <p:sp>
        <p:nvSpPr>
          <p:cNvPr id="6" name="Rectangle: Rounded Corners 18">
            <a:extLst>
              <a:ext uri="{FF2B5EF4-FFF2-40B4-BE49-F238E27FC236}">
                <a16:creationId xmlns:a16="http://schemas.microsoft.com/office/drawing/2014/main" id="{56C736AA-1185-585B-1B5F-FC8B9D28E147}"/>
              </a:ext>
            </a:extLst>
          </p:cNvPr>
          <p:cNvSpPr/>
          <p:nvPr/>
        </p:nvSpPr>
        <p:spPr>
          <a:xfrm flipH="1">
            <a:off x="613702" y="1399287"/>
            <a:ext cx="2205698" cy="1144570"/>
          </a:xfrm>
          <a:prstGeom prst="roundRect">
            <a:avLst>
              <a:gd name="adj" fmla="val 4420"/>
            </a:avLst>
          </a:prstGeom>
          <a:solidFill>
            <a:srgbClr val="D7FDD7"/>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2400" dirty="0">
                <a:solidFill>
                  <a:schemeClr val="tx1"/>
                </a:solidFill>
              </a:rPr>
              <a:t>PCP with imperfect completeness </a:t>
            </a:r>
          </a:p>
        </p:txBody>
      </p:sp>
      <p:sp>
        <p:nvSpPr>
          <p:cNvPr id="17" name="Rectangle: Rounded Corners 18">
            <a:extLst>
              <a:ext uri="{FF2B5EF4-FFF2-40B4-BE49-F238E27FC236}">
                <a16:creationId xmlns:a16="http://schemas.microsoft.com/office/drawing/2014/main" id="{BCD9C3FA-4A99-4EBE-4AC3-7FF767CD1566}"/>
              </a:ext>
            </a:extLst>
          </p:cNvPr>
          <p:cNvSpPr/>
          <p:nvPr/>
        </p:nvSpPr>
        <p:spPr>
          <a:xfrm flipH="1">
            <a:off x="6371714" y="1448491"/>
            <a:ext cx="2205697" cy="1144570"/>
          </a:xfrm>
          <a:prstGeom prst="roundRect">
            <a:avLst>
              <a:gd name="adj" fmla="val 4420"/>
            </a:avLst>
          </a:prstGeom>
          <a:solidFill>
            <a:srgbClr val="D7FDD7"/>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2400" dirty="0">
                <a:solidFill>
                  <a:schemeClr val="tx1"/>
                </a:solidFill>
              </a:rPr>
              <a:t>PCP with perfect completeness </a:t>
            </a:r>
          </a:p>
        </p:txBody>
      </p:sp>
      <p:cxnSp>
        <p:nvCxnSpPr>
          <p:cNvPr id="29" name="Straight Connector 28">
            <a:extLst>
              <a:ext uri="{FF2B5EF4-FFF2-40B4-BE49-F238E27FC236}">
                <a16:creationId xmlns:a16="http://schemas.microsoft.com/office/drawing/2014/main" id="{A413B8BE-4D40-5C86-4C60-1AB003AD3EB0}"/>
              </a:ext>
            </a:extLst>
          </p:cNvPr>
          <p:cNvCxnSpPr>
            <a:cxnSpLocks/>
          </p:cNvCxnSpPr>
          <p:nvPr/>
        </p:nvCxnSpPr>
        <p:spPr>
          <a:xfrm>
            <a:off x="609600" y="4092770"/>
            <a:ext cx="9605963" cy="0"/>
          </a:xfrm>
          <a:prstGeom prst="line">
            <a:avLst/>
          </a:prstGeom>
          <a:ln w="19050" cmpd="sng">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FCFF84A-8C5B-5435-F1D7-C7505A10181F}"/>
                  </a:ext>
                </a:extLst>
              </p:cNvPr>
              <p:cNvSpPr txBox="1"/>
              <p:nvPr/>
            </p:nvSpPr>
            <p:spPr>
              <a:xfrm>
                <a:off x="3583041" y="1518538"/>
                <a:ext cx="2425701" cy="646331"/>
              </a:xfrm>
              <a:prstGeom prst="rect">
                <a:avLst/>
              </a:prstGeom>
              <a:noFill/>
            </p:spPr>
            <p:txBody>
              <a:bodyPr wrap="square">
                <a:spAutoFit/>
              </a:bodyPr>
              <a:lstStyle/>
              <a:p>
                <a:pPr algn="ctr"/>
                <a:r>
                  <a:rPr lang="en-US" sz="1800" dirty="0">
                    <a:solidFill>
                      <a:schemeClr val="tx1"/>
                    </a:solidFill>
                  </a:rPr>
                  <a:t>MA/PCP of proximity  for </a:t>
                </a:r>
                <a14:m>
                  <m:oMath xmlns:m="http://schemas.openxmlformats.org/officeDocument/2006/math">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𝐻𝑎𝑚</m:t>
                        </m:r>
                      </m:e>
                      <m:sub>
                        <m:r>
                          <a:rPr lang="en-US" sz="1800" i="1">
                            <a:solidFill>
                              <a:schemeClr val="tx1"/>
                            </a:solidFill>
                            <a:latin typeface="Cambria Math" panose="02040503050406030204" pitchFamily="18" charset="0"/>
                          </a:rPr>
                          <m:t>𝛼</m:t>
                        </m:r>
                      </m:sub>
                    </m:sSub>
                  </m:oMath>
                </a14:m>
                <a:endParaRPr lang="en-US" sz="1800" dirty="0">
                  <a:solidFill>
                    <a:schemeClr val="tx1"/>
                  </a:solidFill>
                </a:endParaRPr>
              </a:p>
            </p:txBody>
          </p:sp>
        </mc:Choice>
        <mc:Fallback xmlns="">
          <p:sp>
            <p:nvSpPr>
              <p:cNvPr id="10" name="TextBox 9">
                <a:extLst>
                  <a:ext uri="{FF2B5EF4-FFF2-40B4-BE49-F238E27FC236}">
                    <a16:creationId xmlns:a16="http://schemas.microsoft.com/office/drawing/2014/main" id="{6FCFF84A-8C5B-5435-F1D7-C7505A10181F}"/>
                  </a:ext>
                </a:extLst>
              </p:cNvPr>
              <p:cNvSpPr txBox="1">
                <a:spLocks noRot="1" noChangeAspect="1" noMove="1" noResize="1" noEditPoints="1" noAdjustHandles="1" noChangeArrowheads="1" noChangeShapeType="1" noTextEdit="1"/>
              </p:cNvSpPr>
              <p:nvPr/>
            </p:nvSpPr>
            <p:spPr>
              <a:xfrm>
                <a:off x="3583041" y="1518538"/>
                <a:ext cx="2425701" cy="646331"/>
              </a:xfrm>
              <a:prstGeom prst="rect">
                <a:avLst/>
              </a:prstGeom>
              <a:blipFill>
                <a:blip r:embed="rId4"/>
                <a:stretch>
                  <a:fillRect t="-3846" b="-15385"/>
                </a:stretch>
              </a:blipFill>
            </p:spPr>
            <p:txBody>
              <a:bodyPr/>
              <a:lstStyle/>
              <a:p>
                <a:r>
                  <a:rPr lang="en-IL">
                    <a:noFill/>
                  </a:rPr>
                  <a:t> </a:t>
                </a:r>
              </a:p>
            </p:txBody>
          </p:sp>
        </mc:Fallback>
      </mc:AlternateContent>
      <p:cxnSp>
        <p:nvCxnSpPr>
          <p:cNvPr id="12" name="Straight Arrow Connector 11">
            <a:extLst>
              <a:ext uri="{FF2B5EF4-FFF2-40B4-BE49-F238E27FC236}">
                <a16:creationId xmlns:a16="http://schemas.microsoft.com/office/drawing/2014/main" id="{EC289A43-B6DC-4986-697B-9B35217C9D08}"/>
              </a:ext>
            </a:extLst>
          </p:cNvPr>
          <p:cNvCxnSpPr>
            <a:cxnSpLocks/>
          </p:cNvCxnSpPr>
          <p:nvPr/>
        </p:nvCxnSpPr>
        <p:spPr>
          <a:xfrm>
            <a:off x="3175416" y="2140529"/>
            <a:ext cx="2971801"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8">
            <a:extLst>
              <a:ext uri="{FF2B5EF4-FFF2-40B4-BE49-F238E27FC236}">
                <a16:creationId xmlns:a16="http://schemas.microsoft.com/office/drawing/2014/main" id="{BEE3FCCC-FA73-468F-0710-CD49880FE92A}"/>
              </a:ext>
            </a:extLst>
          </p:cNvPr>
          <p:cNvSpPr/>
          <p:nvPr/>
        </p:nvSpPr>
        <p:spPr>
          <a:xfrm flipH="1">
            <a:off x="651802" y="4244087"/>
            <a:ext cx="2205698" cy="1144570"/>
          </a:xfrm>
          <a:prstGeom prst="roundRect">
            <a:avLst>
              <a:gd name="adj" fmla="val 4420"/>
            </a:avLst>
          </a:prstGeom>
          <a:solidFill>
            <a:srgbClr val="D7FDD7"/>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2400" dirty="0">
                <a:solidFill>
                  <a:schemeClr val="tx1"/>
                </a:solidFill>
              </a:rPr>
              <a:t>IOP with imperfect completeness </a:t>
            </a:r>
          </a:p>
        </p:txBody>
      </p:sp>
      <p:sp>
        <p:nvSpPr>
          <p:cNvPr id="19" name="Rectangle: Rounded Corners 18">
            <a:extLst>
              <a:ext uri="{FF2B5EF4-FFF2-40B4-BE49-F238E27FC236}">
                <a16:creationId xmlns:a16="http://schemas.microsoft.com/office/drawing/2014/main" id="{DF24E78B-0ECD-1B63-0994-14428AF0902C}"/>
              </a:ext>
            </a:extLst>
          </p:cNvPr>
          <p:cNvSpPr/>
          <p:nvPr/>
        </p:nvSpPr>
        <p:spPr>
          <a:xfrm flipH="1">
            <a:off x="6409814" y="4293291"/>
            <a:ext cx="2205697" cy="1144570"/>
          </a:xfrm>
          <a:prstGeom prst="roundRect">
            <a:avLst>
              <a:gd name="adj" fmla="val 4420"/>
            </a:avLst>
          </a:prstGeom>
          <a:solidFill>
            <a:srgbClr val="D7FDD7"/>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2400" dirty="0">
                <a:solidFill>
                  <a:schemeClr val="tx1"/>
                </a:solidFill>
              </a:rPr>
              <a:t>IOP with perfect completeness </a:t>
            </a:r>
          </a:p>
        </p:txBody>
      </p:sp>
      <p:cxnSp>
        <p:nvCxnSpPr>
          <p:cNvPr id="20" name="Straight Arrow Connector 19">
            <a:extLst>
              <a:ext uri="{FF2B5EF4-FFF2-40B4-BE49-F238E27FC236}">
                <a16:creationId xmlns:a16="http://schemas.microsoft.com/office/drawing/2014/main" id="{51A4EDDC-92F4-30E0-0948-B04051E2E0E6}"/>
              </a:ext>
            </a:extLst>
          </p:cNvPr>
          <p:cNvCxnSpPr>
            <a:cxnSpLocks/>
          </p:cNvCxnSpPr>
          <p:nvPr/>
        </p:nvCxnSpPr>
        <p:spPr>
          <a:xfrm>
            <a:off x="3213516" y="4845629"/>
            <a:ext cx="2971801"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22" name="Table 21">
                <a:extLst>
                  <a:ext uri="{FF2B5EF4-FFF2-40B4-BE49-F238E27FC236}">
                    <a16:creationId xmlns:a16="http://schemas.microsoft.com/office/drawing/2014/main" id="{CDD58864-14C5-6C51-99AD-64C210E03269}"/>
                  </a:ext>
                </a:extLst>
              </p:cNvPr>
              <p:cNvGraphicFramePr>
                <a:graphicFrameLocks noGrp="1"/>
              </p:cNvGraphicFramePr>
              <p:nvPr>
                <p:extLst>
                  <p:ext uri="{D42A27DB-BD31-4B8C-83A1-F6EECF244321}">
                    <p14:modId xmlns:p14="http://schemas.microsoft.com/office/powerpoint/2010/main" val="690620664"/>
                  </p:ext>
                </p:extLst>
              </p:nvPr>
            </p:nvGraphicFramePr>
            <p:xfrm>
              <a:off x="5143916" y="2871978"/>
              <a:ext cx="4013199" cy="1097280"/>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val="310449456"/>
                        </a:ext>
                      </a:extLst>
                    </a:gridCol>
                    <a:gridCol w="1456266">
                      <a:extLst>
                        <a:ext uri="{9D8B030D-6E8A-4147-A177-3AD203B41FA5}">
                          <a16:colId xmlns:a16="http://schemas.microsoft.com/office/drawing/2014/main" val="1661902284"/>
                        </a:ext>
                      </a:extLst>
                    </a:gridCol>
                    <a:gridCol w="1337733">
                      <a:extLst>
                        <a:ext uri="{9D8B030D-6E8A-4147-A177-3AD203B41FA5}">
                          <a16:colId xmlns:a16="http://schemas.microsoft.com/office/drawing/2014/main" val="1180047436"/>
                        </a:ext>
                      </a:extLst>
                    </a:gridCol>
                  </a:tblGrid>
                  <a:tr h="0">
                    <a:tc>
                      <a:txBody>
                        <a:bodyPr/>
                        <a:lstStyle/>
                        <a:p>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L" dirty="0"/>
                            <a:t>Queries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L" dirty="0"/>
                            <a:t>Proof length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7119778"/>
                      </a:ext>
                    </a:extLst>
                  </a:tr>
                  <a:tr h="131627">
                    <a:tc>
                      <a:txBody>
                        <a:bodyPr/>
                        <a:lstStyle/>
                        <a:p>
                          <a:pPr algn="ctr"/>
                          <a:r>
                            <a:rPr lang="en-US" sz="1800" dirty="0">
                              <a:solidFill>
                                <a:schemeClr val="tx1"/>
                              </a:solidFill>
                            </a:rPr>
                            <a:t>[BV19]</a:t>
                          </a:r>
                          <a:endParaRPr lang="en-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𝑞</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𝑂</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𝑟</m:t>
                                </m:r>
                                <m:r>
                                  <a:rPr lang="en-US" b="0" i="1" smtClean="0">
                                    <a:solidFill>
                                      <a:schemeClr val="tx1"/>
                                    </a:solidFill>
                                    <a:latin typeface="Cambria Math" panose="02040503050406030204" pitchFamily="18" charset="0"/>
                                  </a:rPr>
                                  <m:t>)</m:t>
                                </m:r>
                              </m:oMath>
                            </m:oMathPara>
                          </a14:m>
                          <a:endParaRPr lang="en-IL"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ℓ+</m:t>
                                </m:r>
                                <m:r>
                                  <a:rPr lang="en-US" sz="1800" b="0" i="1" smtClean="0">
                                    <a:solidFill>
                                      <a:schemeClr val="tx1"/>
                                    </a:solidFill>
                                    <a:latin typeface="Cambria Math" panose="02040503050406030204" pitchFamily="18" charset="0"/>
                                  </a:rPr>
                                  <m:t>𝑂</m:t>
                                </m:r>
                                <m:d>
                                  <m:dPr>
                                    <m:ctrlPr>
                                      <a:rPr lang="en-US" sz="1800" b="0" i="1" smtClean="0">
                                        <a:solidFill>
                                          <a:schemeClr val="tx1"/>
                                        </a:solidFill>
                                        <a:latin typeface="Cambria Math" panose="02040503050406030204" pitchFamily="18" charset="0"/>
                                      </a:rPr>
                                    </m:ctrlPr>
                                  </m:dPr>
                                  <m:e>
                                    <m:sSup>
                                      <m:sSupPr>
                                        <m:ctrlPr>
                                          <a:rPr lang="en-US" sz="1800" b="0" i="1" smtClean="0">
                                            <a:solidFill>
                                              <a:srgbClr val="C00000"/>
                                            </a:solidFill>
                                            <a:latin typeface="Cambria Math" panose="02040503050406030204" pitchFamily="18" charset="0"/>
                                          </a:rPr>
                                        </m:ctrlPr>
                                      </m:sSupPr>
                                      <m:e>
                                        <m:r>
                                          <a:rPr lang="en-US" sz="1800" b="0" i="1" smtClean="0">
                                            <a:solidFill>
                                              <a:srgbClr val="C00000"/>
                                            </a:solidFill>
                                            <a:latin typeface="Cambria Math" panose="02040503050406030204" pitchFamily="18" charset="0"/>
                                          </a:rPr>
                                          <m:t>2</m:t>
                                        </m:r>
                                      </m:e>
                                      <m:sup>
                                        <m:r>
                                          <a:rPr lang="en-US" sz="1800" b="0" i="1" smtClean="0">
                                            <a:solidFill>
                                              <a:srgbClr val="C00000"/>
                                            </a:solidFill>
                                            <a:latin typeface="Cambria Math" panose="02040503050406030204" pitchFamily="18" charset="0"/>
                                          </a:rPr>
                                          <m:t>𝑟</m:t>
                                        </m:r>
                                      </m:sup>
                                    </m:sSup>
                                  </m:e>
                                </m:d>
                              </m:oMath>
                            </m:oMathPara>
                          </a14:m>
                          <a:endParaRPr lang="en-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0448031"/>
                      </a:ext>
                    </a:extLst>
                  </a:tr>
                  <a:tr h="131627">
                    <a:tc>
                      <a:txBody>
                        <a:bodyPr/>
                        <a:lstStyle/>
                        <a:p>
                          <a:pPr algn="ctr"/>
                          <a:r>
                            <a:rPr lang="en-IL" dirty="0"/>
                            <a:t>[This 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𝑂</m:t>
                                </m:r>
                                <m:r>
                                  <a:rPr lang="en-US" sz="1800" b="0" i="1" smtClean="0">
                                    <a:solidFill>
                                      <a:schemeClr val="tx1"/>
                                    </a:solidFill>
                                    <a:latin typeface="Cambria Math" panose="02040503050406030204" pitchFamily="18" charset="0"/>
                                  </a:rPr>
                                  <m:t>(</m:t>
                                </m:r>
                                <m:r>
                                  <a:rPr lang="en-US" sz="1800" b="0" i="1" smtClean="0">
                                    <a:solidFill>
                                      <a:schemeClr val="tx1"/>
                                    </a:solidFill>
                                    <a:latin typeface="Cambria Math" panose="02040503050406030204" pitchFamily="18" charset="0"/>
                                  </a:rPr>
                                  <m:t>𝑞</m:t>
                                </m:r>
                                <m:r>
                                  <a:rPr lang="en-US" sz="1800" b="0" i="1" smtClean="0">
                                    <a:solidFill>
                                      <a:schemeClr val="tx1"/>
                                    </a:solidFill>
                                    <a:latin typeface="Cambria Math" panose="02040503050406030204" pitchFamily="18" charset="0"/>
                                  </a:rPr>
                                  <m:t>⋅</m:t>
                                </m:r>
                                <m:r>
                                  <a:rPr lang="en-US" sz="1800" b="0" i="1" smtClean="0">
                                    <a:solidFill>
                                      <a:schemeClr val="tx1"/>
                                    </a:solidFill>
                                    <a:latin typeface="Cambria Math" panose="02040503050406030204" pitchFamily="18" charset="0"/>
                                  </a:rPr>
                                  <m:t>𝑟</m:t>
                                </m:r>
                                <m:r>
                                  <a:rPr lang="en-US" sz="1800" b="0" i="0" smtClean="0">
                                    <a:solidFill>
                                      <a:schemeClr val="tx1"/>
                                    </a:solidFill>
                                    <a:latin typeface="Cambria Math" panose="02040503050406030204" pitchFamily="18" charset="0"/>
                                  </a:rPr>
                                  <m:t>+</m:t>
                                </m:r>
                                <m:sSup>
                                  <m:sSupPr>
                                    <m:ctrlPr>
                                      <a:rPr lang="en-US" sz="1800" b="0" i="1" smtClean="0">
                                        <a:solidFill>
                                          <a:schemeClr val="tx1"/>
                                        </a:solidFill>
                                        <a:latin typeface="Cambria Math" panose="02040503050406030204" pitchFamily="18" charset="0"/>
                                      </a:rPr>
                                    </m:ctrlPr>
                                  </m:sSupPr>
                                  <m:e>
                                    <m:r>
                                      <a:rPr lang="en-US" sz="1800" b="0" i="1" smtClean="0">
                                        <a:solidFill>
                                          <a:schemeClr val="tx1"/>
                                        </a:solidFill>
                                        <a:latin typeface="Cambria Math" panose="02040503050406030204" pitchFamily="18" charset="0"/>
                                      </a:rPr>
                                      <m:t>𝑟</m:t>
                                    </m:r>
                                  </m:e>
                                  <m:sup>
                                    <m:r>
                                      <a:rPr lang="en-US" sz="1800" b="0" i="0" smtClean="0">
                                        <a:solidFill>
                                          <a:schemeClr val="tx1"/>
                                        </a:solidFill>
                                        <a:latin typeface="Cambria Math" panose="02040503050406030204" pitchFamily="18" charset="0"/>
                                      </a:rPr>
                                      <m:t>2</m:t>
                                    </m:r>
                                  </m:sup>
                                </m:sSup>
                                <m:r>
                                  <a:rPr lang="en-US" sz="1800" b="0" i="0" smtClean="0">
                                    <a:solidFill>
                                      <a:schemeClr val="tx1"/>
                                    </a:solidFill>
                                    <a:latin typeface="Cambria Math" panose="02040503050406030204" pitchFamily="18" charset="0"/>
                                  </a:rPr>
                                  <m:t>)</m:t>
                                </m:r>
                              </m:oMath>
                            </m:oMathPara>
                          </a14:m>
                          <a:endParaRPr lang="en-IL"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ℓ+</m:t>
                                </m:r>
                                <m:r>
                                  <a:rPr lang="en-US" sz="1800" b="0" i="1" smtClean="0">
                                    <a:solidFill>
                                      <a:schemeClr val="tx1"/>
                                    </a:solidFill>
                                    <a:latin typeface="Cambria Math" panose="02040503050406030204" pitchFamily="18" charset="0"/>
                                  </a:rPr>
                                  <m:t>𝑂</m:t>
                                </m:r>
                                <m:d>
                                  <m:dPr>
                                    <m:ctrlPr>
                                      <a:rPr lang="en-US" sz="1800" b="0" i="1" smtClean="0">
                                        <a:solidFill>
                                          <a:schemeClr val="tx1"/>
                                        </a:solidFill>
                                        <a:latin typeface="Cambria Math" panose="02040503050406030204" pitchFamily="18" charset="0"/>
                                      </a:rPr>
                                    </m:ctrlPr>
                                  </m:dPr>
                                  <m:e>
                                    <m:sSup>
                                      <m:sSupPr>
                                        <m:ctrlPr>
                                          <a:rPr lang="en-US" sz="1800" b="0" i="1" smtClean="0">
                                            <a:solidFill>
                                              <a:srgbClr val="C00000"/>
                                            </a:solidFill>
                                            <a:latin typeface="Cambria Math" panose="02040503050406030204" pitchFamily="18" charset="0"/>
                                          </a:rPr>
                                        </m:ctrlPr>
                                      </m:sSupPr>
                                      <m:e>
                                        <m:r>
                                          <a:rPr lang="en-US" sz="1800" b="0" i="1" smtClean="0">
                                            <a:solidFill>
                                              <a:srgbClr val="C00000"/>
                                            </a:solidFill>
                                            <a:latin typeface="Cambria Math" panose="02040503050406030204" pitchFamily="18" charset="0"/>
                                          </a:rPr>
                                          <m:t>𝑟</m:t>
                                        </m:r>
                                      </m:e>
                                      <m:sup>
                                        <m:r>
                                          <a:rPr lang="en-US" sz="1800" b="0" i="1" smtClean="0">
                                            <a:solidFill>
                                              <a:srgbClr val="C00000"/>
                                            </a:solidFill>
                                            <a:latin typeface="Cambria Math" panose="02040503050406030204" pitchFamily="18" charset="0"/>
                                          </a:rPr>
                                          <m:t>2</m:t>
                                        </m:r>
                                      </m:sup>
                                    </m:sSup>
                                  </m:e>
                                </m:d>
                              </m:oMath>
                            </m:oMathPara>
                          </a14:m>
                          <a:endParaRPr lang="en-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5631639"/>
                      </a:ext>
                    </a:extLst>
                  </a:tr>
                </a:tbl>
              </a:graphicData>
            </a:graphic>
          </p:graphicFrame>
        </mc:Choice>
        <mc:Fallback xmlns="">
          <p:graphicFrame>
            <p:nvGraphicFramePr>
              <p:cNvPr id="22" name="Table 21">
                <a:extLst>
                  <a:ext uri="{FF2B5EF4-FFF2-40B4-BE49-F238E27FC236}">
                    <a16:creationId xmlns:a16="http://schemas.microsoft.com/office/drawing/2014/main" id="{CDD58864-14C5-6C51-99AD-64C210E03269}"/>
                  </a:ext>
                </a:extLst>
              </p:cNvPr>
              <p:cNvGraphicFramePr>
                <a:graphicFrameLocks noGrp="1"/>
              </p:cNvGraphicFramePr>
              <p:nvPr>
                <p:extLst>
                  <p:ext uri="{D42A27DB-BD31-4B8C-83A1-F6EECF244321}">
                    <p14:modId xmlns:p14="http://schemas.microsoft.com/office/powerpoint/2010/main" val="690620664"/>
                  </p:ext>
                </p:extLst>
              </p:nvPr>
            </p:nvGraphicFramePr>
            <p:xfrm>
              <a:off x="5143916" y="2871978"/>
              <a:ext cx="4013199" cy="1097280"/>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val="310449456"/>
                        </a:ext>
                      </a:extLst>
                    </a:gridCol>
                    <a:gridCol w="1456266">
                      <a:extLst>
                        <a:ext uri="{9D8B030D-6E8A-4147-A177-3AD203B41FA5}">
                          <a16:colId xmlns:a16="http://schemas.microsoft.com/office/drawing/2014/main" val="1661902284"/>
                        </a:ext>
                      </a:extLst>
                    </a:gridCol>
                    <a:gridCol w="1337733">
                      <a:extLst>
                        <a:ext uri="{9D8B030D-6E8A-4147-A177-3AD203B41FA5}">
                          <a16:colId xmlns:a16="http://schemas.microsoft.com/office/drawing/2014/main" val="1180047436"/>
                        </a:ext>
                      </a:extLst>
                    </a:gridCol>
                  </a:tblGrid>
                  <a:tr h="365760">
                    <a:tc>
                      <a:txBody>
                        <a:bodyPr/>
                        <a:lstStyle/>
                        <a:p>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L" dirty="0"/>
                            <a:t>Queries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L" dirty="0"/>
                            <a:t>Proof length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7119778"/>
                      </a:ext>
                    </a:extLst>
                  </a:tr>
                  <a:tr h="365760">
                    <a:tc>
                      <a:txBody>
                        <a:bodyPr/>
                        <a:lstStyle/>
                        <a:p>
                          <a:pPr algn="ctr"/>
                          <a:r>
                            <a:rPr lang="en-US" sz="1800" dirty="0">
                              <a:solidFill>
                                <a:schemeClr val="tx1"/>
                              </a:solidFill>
                            </a:rPr>
                            <a:t>[BV19]</a:t>
                          </a:r>
                          <a:endParaRPr lang="en-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84348" t="-106897" r="-93043" b="-127586"/>
                          </a:stretch>
                        </a:blipFill>
                      </a:tcPr>
                    </a:tc>
                    <a:tc>
                      <a:txBody>
                        <a:bodyPr/>
                        <a:lstStyle/>
                        <a:p>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200000" t="-106897" r="-943" b="-127586"/>
                          </a:stretch>
                        </a:blipFill>
                      </a:tcPr>
                    </a:tc>
                    <a:extLst>
                      <a:ext uri="{0D108BD9-81ED-4DB2-BD59-A6C34878D82A}">
                        <a16:rowId xmlns:a16="http://schemas.microsoft.com/office/drawing/2014/main" val="2410448031"/>
                      </a:ext>
                    </a:extLst>
                  </a:tr>
                  <a:tr h="365760">
                    <a:tc>
                      <a:txBody>
                        <a:bodyPr/>
                        <a:lstStyle/>
                        <a:p>
                          <a:pPr algn="ctr"/>
                          <a:r>
                            <a:rPr lang="en-IL" dirty="0"/>
                            <a:t>[This 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84348" t="-206897" r="-93043" b="-27586"/>
                          </a:stretch>
                        </a:blipFill>
                      </a:tcPr>
                    </a:tc>
                    <a:tc>
                      <a:txBody>
                        <a:bodyPr/>
                        <a:lstStyle/>
                        <a:p>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200000" t="-206897" r="-943" b="-27586"/>
                          </a:stretch>
                        </a:blipFill>
                      </a:tcPr>
                    </a:tc>
                    <a:extLst>
                      <a:ext uri="{0D108BD9-81ED-4DB2-BD59-A6C34878D82A}">
                        <a16:rowId xmlns:a16="http://schemas.microsoft.com/office/drawing/2014/main" val="262563163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8" name="Table 27">
                <a:extLst>
                  <a:ext uri="{FF2B5EF4-FFF2-40B4-BE49-F238E27FC236}">
                    <a16:creationId xmlns:a16="http://schemas.microsoft.com/office/drawing/2014/main" id="{48B40F12-1880-C3A0-42CE-1BE4CC1963DE}"/>
                  </a:ext>
                </a:extLst>
              </p:cNvPr>
              <p:cNvGraphicFramePr>
                <a:graphicFrameLocks noGrp="1"/>
              </p:cNvGraphicFramePr>
              <p:nvPr>
                <p:extLst>
                  <p:ext uri="{D42A27DB-BD31-4B8C-83A1-F6EECF244321}">
                    <p14:modId xmlns:p14="http://schemas.microsoft.com/office/powerpoint/2010/main" val="2643395700"/>
                  </p:ext>
                </p:extLst>
              </p:nvPr>
            </p:nvGraphicFramePr>
            <p:xfrm>
              <a:off x="4305300" y="5574881"/>
              <a:ext cx="6236115" cy="1097280"/>
            </p:xfrm>
            <a:graphic>
              <a:graphicData uri="http://schemas.openxmlformats.org/drawingml/2006/table">
                <a:tbl>
                  <a:tblPr firstRow="1" bandRow="1">
                    <a:tableStyleId>{2D5ABB26-0587-4C30-8999-92F81FD0307C}</a:tableStyleId>
                  </a:tblPr>
                  <a:tblGrid>
                    <a:gridCol w="1524000">
                      <a:extLst>
                        <a:ext uri="{9D8B030D-6E8A-4147-A177-3AD203B41FA5}">
                          <a16:colId xmlns:a16="http://schemas.microsoft.com/office/drawing/2014/main" val="310449456"/>
                        </a:ext>
                      </a:extLst>
                    </a:gridCol>
                    <a:gridCol w="2633409">
                      <a:extLst>
                        <a:ext uri="{9D8B030D-6E8A-4147-A177-3AD203B41FA5}">
                          <a16:colId xmlns:a16="http://schemas.microsoft.com/office/drawing/2014/main" val="1661902284"/>
                        </a:ext>
                      </a:extLst>
                    </a:gridCol>
                    <a:gridCol w="2078706">
                      <a:extLst>
                        <a:ext uri="{9D8B030D-6E8A-4147-A177-3AD203B41FA5}">
                          <a16:colId xmlns:a16="http://schemas.microsoft.com/office/drawing/2014/main" val="1180047436"/>
                        </a:ext>
                      </a:extLst>
                    </a:gridCol>
                  </a:tblGrid>
                  <a:tr h="0">
                    <a:tc>
                      <a:txBody>
                        <a:bodyPr/>
                        <a:lstStyle/>
                        <a:p>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L" dirty="0"/>
                            <a:t>Queries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L" dirty="0"/>
                            <a:t>Proof length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7119778"/>
                      </a:ext>
                    </a:extLst>
                  </a:tr>
                  <a:tr h="131627">
                    <a:tc>
                      <a:txBody>
                        <a:bodyPr/>
                        <a:lstStyle/>
                        <a:p>
                          <a:pPr algn="ctr"/>
                          <a:r>
                            <a:rPr lang="en-US" sz="1800" dirty="0">
                              <a:solidFill>
                                <a:schemeClr val="tx1"/>
                              </a:solidFill>
                            </a:rPr>
                            <a:t>[ABCY22]</a:t>
                          </a:r>
                          <a:endParaRPr lang="en-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𝑂</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𝑞</m:t>
                                </m:r>
                                <m:r>
                                  <a:rPr lang="en-US" b="0" i="1" smtClean="0">
                                    <a:solidFill>
                                      <a:schemeClr val="tx1"/>
                                    </a:solidFill>
                                    <a:latin typeface="Cambria Math" panose="02040503050406030204" pitchFamily="18" charset="0"/>
                                  </a:rPr>
                                  <m:t>⋅</m:t>
                                </m:r>
                                <m:func>
                                  <m:funcPr>
                                    <m:ctrlPr>
                                      <a:rPr lang="en-US" b="0" i="1" smtClean="0">
                                        <a:solidFill>
                                          <a:schemeClr val="tx1"/>
                                        </a:solidFill>
                                        <a:latin typeface="Cambria Math" panose="02040503050406030204" pitchFamily="18" charset="0"/>
                                      </a:rPr>
                                    </m:ctrlPr>
                                  </m:funcPr>
                                  <m:fName>
                                    <m:r>
                                      <m:rPr>
                                        <m:sty m:val="p"/>
                                      </m:rPr>
                                      <a:rPr lang="en-US" b="0" i="0" smtClean="0">
                                        <a:solidFill>
                                          <a:schemeClr val="tx1"/>
                                        </a:solidFill>
                                        <a:latin typeface="Cambria Math" panose="02040503050406030204" pitchFamily="18" charset="0"/>
                                      </a:rPr>
                                      <m:t>log</m:t>
                                    </m:r>
                                  </m:fName>
                                  <m:e>
                                    <m:r>
                                      <a:rPr lang="en-US" b="0" i="1" smtClean="0">
                                        <a:solidFill>
                                          <a:schemeClr val="tx1"/>
                                        </a:solidFill>
                                        <a:latin typeface="Cambria Math" panose="02040503050406030204" pitchFamily="18" charset="0"/>
                                      </a:rPr>
                                      <m:t>𝑟</m:t>
                                    </m:r>
                                  </m:e>
                                </m:func>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𝑟</m:t>
                                </m:r>
                                <m:r>
                                  <a:rPr lang="en-US" b="0" i="1" smtClean="0">
                                    <a:solidFill>
                                      <a:schemeClr val="tx1"/>
                                    </a:solidFill>
                                    <a:latin typeface="Cambria Math" panose="02040503050406030204" pitchFamily="18" charset="0"/>
                                  </a:rPr>
                                  <m:t>⋅</m:t>
                                </m:r>
                                <m:func>
                                  <m:funcPr>
                                    <m:ctrlPr>
                                      <a:rPr lang="en-US" b="0" i="1" smtClean="0">
                                        <a:solidFill>
                                          <a:schemeClr val="tx1"/>
                                        </a:solidFill>
                                        <a:latin typeface="Cambria Math" panose="02040503050406030204" pitchFamily="18" charset="0"/>
                                      </a:rPr>
                                    </m:ctrlPr>
                                  </m:funcPr>
                                  <m:fName>
                                    <m:r>
                                      <m:rPr>
                                        <m:sty m:val="p"/>
                                      </m:rPr>
                                      <a:rPr lang="en-US" b="0" i="0" smtClean="0">
                                        <a:solidFill>
                                          <a:schemeClr val="tx1"/>
                                        </a:solidFill>
                                        <a:latin typeface="Cambria Math" panose="02040503050406030204" pitchFamily="18" charset="0"/>
                                      </a:rPr>
                                      <m:t>log</m:t>
                                    </m:r>
                                  </m:fName>
                                  <m:e>
                                    <m:r>
                                      <a:rPr lang="en-US" b="0" i="1" smtClean="0">
                                        <a:solidFill>
                                          <a:schemeClr val="tx1"/>
                                        </a:solidFill>
                                        <a:latin typeface="Cambria Math" panose="02040503050406030204" pitchFamily="18" charset="0"/>
                                      </a:rPr>
                                      <m:t>𝑟</m:t>
                                    </m:r>
                                  </m:e>
                                </m:func>
                                <m:r>
                                  <a:rPr lang="en-US" b="0" i="1" smtClean="0">
                                    <a:solidFill>
                                      <a:schemeClr val="tx1"/>
                                    </a:solidFill>
                                    <a:latin typeface="Cambria Math" panose="02040503050406030204" pitchFamily="18" charset="0"/>
                                  </a:rPr>
                                  <m:t>)</m:t>
                                </m:r>
                              </m:oMath>
                            </m:oMathPara>
                          </a14:m>
                          <a:endParaRPr lang="en-IL"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ℓ+</m:t>
                                </m:r>
                                <m:r>
                                  <a:rPr lang="en-US" sz="1800" b="0" i="1" smtClean="0">
                                    <a:solidFill>
                                      <a:schemeClr val="tx1"/>
                                    </a:solidFill>
                                    <a:latin typeface="Cambria Math" panose="02040503050406030204" pitchFamily="18" charset="0"/>
                                  </a:rPr>
                                  <m:t>𝑂</m:t>
                                </m:r>
                                <m:d>
                                  <m:dPr>
                                    <m:ctrlPr>
                                      <a:rPr lang="en-US" sz="1800" b="0" i="1" smtClean="0">
                                        <a:solidFill>
                                          <a:schemeClr val="tx1"/>
                                        </a:solidFill>
                                        <a:latin typeface="Cambria Math" panose="02040503050406030204" pitchFamily="18" charset="0"/>
                                      </a:rPr>
                                    </m:ctrlPr>
                                  </m:dPr>
                                  <m:e>
                                    <m:r>
                                      <a:rPr lang="en-US" sz="1800" b="0" i="1" smtClean="0">
                                        <a:solidFill>
                                          <a:schemeClr val="tx1"/>
                                        </a:solidFill>
                                        <a:latin typeface="Cambria Math" panose="02040503050406030204" pitchFamily="18" charset="0"/>
                                      </a:rPr>
                                      <m:t>ℓ⋅</m:t>
                                    </m:r>
                                    <m:r>
                                      <a:rPr lang="en-US" sz="1800" b="0" i="1" smtClean="0">
                                        <a:solidFill>
                                          <a:schemeClr val="tx1"/>
                                        </a:solidFill>
                                        <a:latin typeface="Cambria Math" panose="02040503050406030204" pitchFamily="18" charset="0"/>
                                      </a:rPr>
                                      <m:t>𝑟</m:t>
                                    </m:r>
                                    <m:r>
                                      <a:rPr lang="en-US" sz="1800" b="0" i="1" smtClean="0">
                                        <a:solidFill>
                                          <a:schemeClr val="tx1"/>
                                        </a:solidFill>
                                        <a:latin typeface="Cambria Math" panose="02040503050406030204" pitchFamily="18" charset="0"/>
                                      </a:rPr>
                                      <m:t>⋅</m:t>
                                    </m:r>
                                    <m:func>
                                      <m:funcPr>
                                        <m:ctrlPr>
                                          <a:rPr lang="en-US" sz="1800" b="0" i="1" smtClean="0">
                                            <a:solidFill>
                                              <a:schemeClr val="tx1"/>
                                            </a:solidFill>
                                            <a:latin typeface="Cambria Math" panose="02040503050406030204" pitchFamily="18" charset="0"/>
                                          </a:rPr>
                                        </m:ctrlPr>
                                      </m:funcPr>
                                      <m:fName>
                                        <m:r>
                                          <m:rPr>
                                            <m:sty m:val="p"/>
                                          </m:rPr>
                                          <a:rPr lang="en-US" sz="1800" b="0" i="0" smtClean="0">
                                            <a:solidFill>
                                              <a:schemeClr val="tx1"/>
                                            </a:solidFill>
                                            <a:latin typeface="Cambria Math" panose="02040503050406030204" pitchFamily="18" charset="0"/>
                                          </a:rPr>
                                          <m:t>log</m:t>
                                        </m:r>
                                      </m:fName>
                                      <m:e>
                                        <m:r>
                                          <a:rPr lang="en-US" sz="1800" b="0" i="1" smtClean="0">
                                            <a:solidFill>
                                              <a:schemeClr val="tx1"/>
                                            </a:solidFill>
                                            <a:latin typeface="Cambria Math" panose="02040503050406030204" pitchFamily="18" charset="0"/>
                                          </a:rPr>
                                          <m:t>𝑟</m:t>
                                        </m:r>
                                      </m:e>
                                    </m:func>
                                  </m:e>
                                </m:d>
                              </m:oMath>
                            </m:oMathPara>
                          </a14:m>
                          <a:endParaRPr lang="en-IL"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0448031"/>
                      </a:ext>
                    </a:extLst>
                  </a:tr>
                  <a:tr h="131627">
                    <a:tc>
                      <a:txBody>
                        <a:bodyPr/>
                        <a:lstStyle/>
                        <a:p>
                          <a:pPr algn="ctr"/>
                          <a:r>
                            <a:rPr lang="en-IL" dirty="0"/>
                            <a:t>[This 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𝑞</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𝑂</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𝑟</m:t>
                                </m:r>
                                <m:r>
                                  <a:rPr lang="en-US" b="0" i="1" smtClean="0">
                                    <a:solidFill>
                                      <a:schemeClr val="tx1"/>
                                    </a:solidFill>
                                    <a:latin typeface="Cambria Math" panose="02040503050406030204" pitchFamily="18" charset="0"/>
                                  </a:rPr>
                                  <m:t>)</m:t>
                                </m:r>
                              </m:oMath>
                            </m:oMathPara>
                          </a14:m>
                          <a:endParaRPr lang="en-IL"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𝑂</m:t>
                                </m:r>
                                <m:r>
                                  <a:rPr lang="en-US" sz="1800" b="0" i="1" smtClean="0">
                                    <a:solidFill>
                                      <a:schemeClr val="tx1"/>
                                    </a:solidFill>
                                    <a:latin typeface="Cambria Math" panose="02040503050406030204" pitchFamily="18" charset="0"/>
                                  </a:rPr>
                                  <m:t>(ℓ⋅</m:t>
                                </m:r>
                                <m:r>
                                  <a:rPr lang="en-US" sz="1800" b="0" i="1" smtClean="0">
                                    <a:solidFill>
                                      <a:schemeClr val="tx1"/>
                                    </a:solidFill>
                                    <a:latin typeface="Cambria Math" panose="02040503050406030204" pitchFamily="18" charset="0"/>
                                  </a:rPr>
                                  <m:t>𝑟</m:t>
                                </m:r>
                                <m:r>
                                  <a:rPr lang="en-US" sz="1800" b="0" i="1" smtClean="0">
                                    <a:solidFill>
                                      <a:schemeClr val="tx1"/>
                                    </a:solidFill>
                                    <a:latin typeface="Cambria Math" panose="02040503050406030204" pitchFamily="18" charset="0"/>
                                  </a:rPr>
                                  <m:t>)</m:t>
                                </m:r>
                              </m:oMath>
                            </m:oMathPara>
                          </a14:m>
                          <a:endParaRPr lang="en-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5631639"/>
                      </a:ext>
                    </a:extLst>
                  </a:tr>
                </a:tbl>
              </a:graphicData>
            </a:graphic>
          </p:graphicFrame>
        </mc:Choice>
        <mc:Fallback xmlns="">
          <p:graphicFrame>
            <p:nvGraphicFramePr>
              <p:cNvPr id="28" name="Table 27">
                <a:extLst>
                  <a:ext uri="{FF2B5EF4-FFF2-40B4-BE49-F238E27FC236}">
                    <a16:creationId xmlns:a16="http://schemas.microsoft.com/office/drawing/2014/main" id="{48B40F12-1880-C3A0-42CE-1BE4CC1963DE}"/>
                  </a:ext>
                </a:extLst>
              </p:cNvPr>
              <p:cNvGraphicFramePr>
                <a:graphicFrameLocks noGrp="1"/>
              </p:cNvGraphicFramePr>
              <p:nvPr>
                <p:extLst>
                  <p:ext uri="{D42A27DB-BD31-4B8C-83A1-F6EECF244321}">
                    <p14:modId xmlns:p14="http://schemas.microsoft.com/office/powerpoint/2010/main" val="2643395700"/>
                  </p:ext>
                </p:extLst>
              </p:nvPr>
            </p:nvGraphicFramePr>
            <p:xfrm>
              <a:off x="4305300" y="5574881"/>
              <a:ext cx="6236115" cy="1097280"/>
            </p:xfrm>
            <a:graphic>
              <a:graphicData uri="http://schemas.openxmlformats.org/drawingml/2006/table">
                <a:tbl>
                  <a:tblPr firstRow="1" bandRow="1">
                    <a:tableStyleId>{2D5ABB26-0587-4C30-8999-92F81FD0307C}</a:tableStyleId>
                  </a:tblPr>
                  <a:tblGrid>
                    <a:gridCol w="1524000">
                      <a:extLst>
                        <a:ext uri="{9D8B030D-6E8A-4147-A177-3AD203B41FA5}">
                          <a16:colId xmlns:a16="http://schemas.microsoft.com/office/drawing/2014/main" val="310449456"/>
                        </a:ext>
                      </a:extLst>
                    </a:gridCol>
                    <a:gridCol w="2633409">
                      <a:extLst>
                        <a:ext uri="{9D8B030D-6E8A-4147-A177-3AD203B41FA5}">
                          <a16:colId xmlns:a16="http://schemas.microsoft.com/office/drawing/2014/main" val="1661902284"/>
                        </a:ext>
                      </a:extLst>
                    </a:gridCol>
                    <a:gridCol w="2078706">
                      <a:extLst>
                        <a:ext uri="{9D8B030D-6E8A-4147-A177-3AD203B41FA5}">
                          <a16:colId xmlns:a16="http://schemas.microsoft.com/office/drawing/2014/main" val="1180047436"/>
                        </a:ext>
                      </a:extLst>
                    </a:gridCol>
                  </a:tblGrid>
                  <a:tr h="365760">
                    <a:tc>
                      <a:txBody>
                        <a:bodyPr/>
                        <a:lstStyle/>
                        <a:p>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L" dirty="0"/>
                            <a:t>Queries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L" dirty="0"/>
                            <a:t>Proof length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7119778"/>
                      </a:ext>
                    </a:extLst>
                  </a:tr>
                  <a:tr h="365760">
                    <a:tc>
                      <a:txBody>
                        <a:bodyPr/>
                        <a:lstStyle/>
                        <a:p>
                          <a:pPr algn="ctr"/>
                          <a:r>
                            <a:rPr lang="en-US" sz="1800" dirty="0">
                              <a:solidFill>
                                <a:schemeClr val="tx1"/>
                              </a:solidFill>
                            </a:rPr>
                            <a:t>[ABCY22]</a:t>
                          </a:r>
                          <a:endParaRPr lang="en-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58173" t="-103333" r="-79327" b="-123333"/>
                          </a:stretch>
                        </a:blipFill>
                      </a:tcPr>
                    </a:tc>
                    <a:tc>
                      <a:txBody>
                        <a:bodyPr/>
                        <a:lstStyle/>
                        <a:p>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200610" t="-103333" r="-610" b="-123333"/>
                          </a:stretch>
                        </a:blipFill>
                      </a:tcPr>
                    </a:tc>
                    <a:extLst>
                      <a:ext uri="{0D108BD9-81ED-4DB2-BD59-A6C34878D82A}">
                        <a16:rowId xmlns:a16="http://schemas.microsoft.com/office/drawing/2014/main" val="2410448031"/>
                      </a:ext>
                    </a:extLst>
                  </a:tr>
                  <a:tr h="365760">
                    <a:tc>
                      <a:txBody>
                        <a:bodyPr/>
                        <a:lstStyle/>
                        <a:p>
                          <a:pPr algn="ctr"/>
                          <a:r>
                            <a:rPr lang="en-IL" dirty="0"/>
                            <a:t>[This 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58173" t="-210345" r="-79327" b="-27586"/>
                          </a:stretch>
                        </a:blipFill>
                      </a:tcPr>
                    </a:tc>
                    <a:tc>
                      <a:txBody>
                        <a:bodyPr/>
                        <a:lstStyle/>
                        <a:p>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200610" t="-210345" r="-610" b="-27586"/>
                          </a:stretch>
                        </a:blipFill>
                      </a:tcPr>
                    </a:tc>
                    <a:extLst>
                      <a:ext uri="{0D108BD9-81ED-4DB2-BD59-A6C34878D82A}">
                        <a16:rowId xmlns:a16="http://schemas.microsoft.com/office/drawing/2014/main" val="2625631639"/>
                      </a:ext>
                    </a:extLst>
                  </a:tr>
                </a:tbl>
              </a:graphicData>
            </a:graphic>
          </p:graphicFrame>
        </mc:Fallback>
      </mc:AlternateContent>
    </p:spTree>
    <p:extLst>
      <p:ext uri="{BB962C8B-B14F-4D97-AF65-F5344CB8AC3E}">
        <p14:creationId xmlns:p14="http://schemas.microsoft.com/office/powerpoint/2010/main" val="274181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5E638C7-A1F0-AB20-5B64-E8DE2CC95B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5CDE07-97E0-7DF2-F44B-E240F0EB8009}"/>
              </a:ext>
            </a:extLst>
          </p:cNvPr>
          <p:cNvSpPr>
            <a:spLocks noGrp="1"/>
          </p:cNvSpPr>
          <p:nvPr>
            <p:ph type="title"/>
          </p:nvPr>
        </p:nvSpPr>
        <p:spPr/>
        <p:txBody>
          <a:bodyPr/>
          <a:lstStyle/>
          <a:p>
            <a:r>
              <a:rPr lang="en-IL" dirty="0"/>
              <a:t>PCPP Construction</a:t>
            </a:r>
          </a:p>
        </p:txBody>
      </p:sp>
      <p:sp>
        <p:nvSpPr>
          <p:cNvPr id="4" name="Slide Number Placeholder 3">
            <a:extLst>
              <a:ext uri="{FF2B5EF4-FFF2-40B4-BE49-F238E27FC236}">
                <a16:creationId xmlns:a16="http://schemas.microsoft.com/office/drawing/2014/main" id="{DE06ECC1-E22C-665D-2CE9-D74BF892F430}"/>
              </a:ext>
            </a:extLst>
          </p:cNvPr>
          <p:cNvSpPr>
            <a:spLocks noGrp="1"/>
          </p:cNvSpPr>
          <p:nvPr>
            <p:ph type="sldNum" sz="quarter" idx="12"/>
          </p:nvPr>
        </p:nvSpPr>
        <p:spPr/>
        <p:txBody>
          <a:bodyPr/>
          <a:lstStyle/>
          <a:p>
            <a:fld id="{0C3A8BC7-B599-214C-BBAF-2BEB0125E7EF}" type="slidenum">
              <a:rPr lang="en-IL" smtClean="0"/>
              <a:t>18</a:t>
            </a:fld>
            <a:endParaRPr lang="en-IL"/>
          </a:p>
        </p:txBody>
      </p:sp>
      <mc:AlternateContent xmlns:mc="http://schemas.openxmlformats.org/markup-compatibility/2006" xmlns:a14="http://schemas.microsoft.com/office/drawing/2010/main">
        <mc:Choice Requires="a14">
          <p:sp>
            <p:nvSpPr>
              <p:cNvPr id="6" name="Rectangle: Rounded Corners 18">
                <a:extLst>
                  <a:ext uri="{FF2B5EF4-FFF2-40B4-BE49-F238E27FC236}">
                    <a16:creationId xmlns:a16="http://schemas.microsoft.com/office/drawing/2014/main" id="{2E768D20-43E6-5F1A-C7BB-BDF0D2246DD5}"/>
                  </a:ext>
                </a:extLst>
              </p:cNvPr>
              <p:cNvSpPr/>
              <p:nvPr/>
            </p:nvSpPr>
            <p:spPr>
              <a:xfrm flipH="1">
                <a:off x="901694" y="2259541"/>
                <a:ext cx="9233289" cy="2388659"/>
              </a:xfrm>
              <a:prstGeom prst="roundRect">
                <a:avLst>
                  <a:gd name="adj" fmla="val 4420"/>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u="sng" dirty="0">
                    <a:solidFill>
                      <a:schemeClr val="tx1"/>
                    </a:solidFill>
                  </a:rPr>
                  <a:t>Prover</a:t>
                </a:r>
                <a:r>
                  <a:rPr lang="en-US" dirty="0">
                    <a:solidFill>
                      <a:schemeClr val="tx1"/>
                    </a:solidFill>
                  </a:rPr>
                  <a:t>: Split </a:t>
                </a:r>
                <a14:m>
                  <m:oMath xmlns:m="http://schemas.openxmlformats.org/officeDocument/2006/math">
                    <m:sSub>
                      <m:sSubPr>
                        <m:ctrlPr>
                          <a:rPr lang="en-US" i="1">
                            <a:solidFill>
                              <a:schemeClr val="tx1"/>
                            </a:solidFill>
                            <a:latin typeface="Cambria Math" panose="02040503050406030204" pitchFamily="18" charset="0"/>
                          </a:rPr>
                        </m:ctrlPr>
                      </m:sSubPr>
                      <m:e>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𝑣</m:t>
                                </m:r>
                              </m:e>
                              <m:sub>
                                <m:r>
                                  <a:rPr lang="en-US" i="1">
                                    <a:solidFill>
                                      <a:schemeClr val="tx1"/>
                                    </a:solidFill>
                                    <a:latin typeface="Cambria Math" panose="02040503050406030204" pitchFamily="18" charset="0"/>
                                  </a:rPr>
                                  <m:t>𝜌</m:t>
                                </m:r>
                              </m:sub>
                            </m:sSub>
                          </m:e>
                        </m:d>
                      </m:e>
                      <m:sub>
                        <m:r>
                          <a:rPr lang="en-US" i="1">
                            <a:solidFill>
                              <a:schemeClr val="tx1"/>
                            </a:solidFill>
                            <a:latin typeface="Cambria Math" panose="02040503050406030204" pitchFamily="18" charset="0"/>
                          </a:rPr>
                          <m:t>𝜌</m:t>
                        </m:r>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𝑛</m:t>
                        </m:r>
                        <m:r>
                          <a:rPr lang="en-US" i="1">
                            <a:solidFill>
                              <a:schemeClr val="tx1"/>
                            </a:solidFill>
                            <a:latin typeface="Cambria Math" panose="02040503050406030204" pitchFamily="18" charset="0"/>
                          </a:rPr>
                          <m:t>]</m:t>
                        </m:r>
                      </m:sub>
                    </m:sSub>
                    <m:r>
                      <a:rPr lang="en-US" i="1">
                        <a:solidFill>
                          <a:schemeClr val="tx1"/>
                        </a:solidFill>
                        <a:latin typeface="Cambria Math" panose="02040503050406030204" pitchFamily="18" charset="0"/>
                      </a:rPr>
                      <m:t> </m:t>
                    </m:r>
                  </m:oMath>
                </a14:m>
                <a:r>
                  <a:rPr lang="en-US" dirty="0">
                    <a:solidFill>
                      <a:schemeClr val="tx1"/>
                    </a:solidFill>
                  </a:rPr>
                  <a:t>into </a:t>
                </a:r>
                <a14:m>
                  <m:oMath xmlns:m="http://schemas.openxmlformats.org/officeDocument/2006/math">
                    <m:sSub>
                      <m:sSubPr>
                        <m:ctrlPr>
                          <a:rPr lang="en-US" b="0" i="1" dirty="0" smtClean="0">
                            <a:solidFill>
                              <a:schemeClr val="tx1"/>
                            </a:solidFill>
                            <a:latin typeface="Cambria Math" panose="02040503050406030204" pitchFamily="18" charset="0"/>
                          </a:rPr>
                        </m:ctrlPr>
                      </m:sSubPr>
                      <m:e>
                        <m:d>
                          <m:dPr>
                            <m:ctrlPr>
                              <a:rPr lang="en-US" b="0" i="1" dirty="0" smtClean="0">
                                <a:solidFill>
                                  <a:schemeClr val="tx1"/>
                                </a:solidFill>
                                <a:latin typeface="Cambria Math" panose="02040503050406030204" pitchFamily="18" charset="0"/>
                              </a:rPr>
                            </m:ctrlPr>
                          </m:dPr>
                          <m:e>
                            <m:sSub>
                              <m:sSubPr>
                                <m:ctrlPr>
                                  <a:rPr lang="en-US" b="0" i="1" dirty="0" smtClean="0">
                                    <a:solidFill>
                                      <a:schemeClr val="tx1"/>
                                    </a:solidFill>
                                    <a:latin typeface="Cambria Math" panose="02040503050406030204" pitchFamily="18" charset="0"/>
                                  </a:rPr>
                                </m:ctrlPr>
                              </m:sSubPr>
                              <m:e>
                                <m:r>
                                  <a:rPr lang="en-US" b="0" i="1" dirty="0" smtClean="0">
                                    <a:solidFill>
                                      <a:schemeClr val="tx1"/>
                                    </a:solidFill>
                                    <a:latin typeface="Cambria Math" panose="02040503050406030204" pitchFamily="18" charset="0"/>
                                  </a:rPr>
                                  <m:t>𝑉</m:t>
                                </m:r>
                              </m:e>
                              <m:sub>
                                <m:r>
                                  <a:rPr lang="en-US" b="0" i="1" dirty="0" smtClean="0">
                                    <a:solidFill>
                                      <a:schemeClr val="tx1"/>
                                    </a:solidFill>
                                    <a:latin typeface="Cambria Math" panose="02040503050406030204" pitchFamily="18" charset="0"/>
                                  </a:rPr>
                                  <m:t>𝑠</m:t>
                                </m:r>
                              </m:sub>
                            </m:sSub>
                          </m:e>
                        </m:d>
                      </m:e>
                      <m:sub>
                        <m:r>
                          <a:rPr lang="en-US" b="0" i="1" dirty="0" smtClean="0">
                            <a:solidFill>
                              <a:schemeClr val="tx1"/>
                            </a:solidFill>
                            <a:latin typeface="Cambria Math" panose="02040503050406030204" pitchFamily="18" charset="0"/>
                          </a:rPr>
                          <m:t>𝑠</m:t>
                        </m:r>
                        <m:r>
                          <a:rPr lang="en-US" b="0"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𝑛</m:t>
                        </m:r>
                        <m:r>
                          <a:rPr lang="en-US" b="0"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𝑘</m:t>
                        </m:r>
                        <m:r>
                          <a:rPr lang="en-US" b="0" i="1" dirty="0" smtClean="0">
                            <a:solidFill>
                              <a:schemeClr val="tx1"/>
                            </a:solidFill>
                            <a:latin typeface="Cambria Math" panose="02040503050406030204" pitchFamily="18" charset="0"/>
                          </a:rPr>
                          <m:t>]</m:t>
                        </m:r>
                      </m:sub>
                    </m:sSub>
                  </m:oMath>
                </a14:m>
                <a:r>
                  <a:rPr lang="en-US" dirty="0">
                    <a:solidFill>
                      <a:schemeClr val="tx1"/>
                    </a:solidFill>
                  </a:rPr>
                  <a:t>. </a:t>
                </a:r>
                <a:r>
                  <a:rPr lang="en-IL" dirty="0">
                    <a:solidFill>
                      <a:schemeClr val="tx1"/>
                    </a:solidFill>
                  </a:rPr>
                  <a:t>Prove that </a:t>
                </a:r>
                <a14:m>
                  <m:oMath xmlns:m="http://schemas.openxmlformats.org/officeDocument/2006/math">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𝑠</m:t>
                    </m:r>
                    <m:r>
                      <a:rPr lang="en-US" b="0" i="1" smtClean="0">
                        <a:solidFill>
                          <a:srgbClr val="C00000"/>
                        </a:solidFill>
                        <a:latin typeface="Cambria Math" panose="02040503050406030204" pitchFamily="18" charset="0"/>
                      </a:rPr>
                      <m:t>∈</m:t>
                    </m:r>
                    <m:d>
                      <m:dPr>
                        <m:begChr m:val="["/>
                        <m:endChr m:val="]"/>
                        <m:ctrlPr>
                          <a:rPr lang="en-US" i="1" smtClean="0">
                            <a:solidFill>
                              <a:srgbClr val="C00000"/>
                            </a:solidFill>
                            <a:latin typeface="Cambria Math" panose="02040503050406030204" pitchFamily="18" charset="0"/>
                          </a:rPr>
                        </m:ctrlPr>
                      </m:dPr>
                      <m:e>
                        <m:f>
                          <m:fPr>
                            <m:ctrlPr>
                              <a:rPr lang="en-US" i="1">
                                <a:solidFill>
                                  <a:srgbClr val="C00000"/>
                                </a:solidFill>
                                <a:latin typeface="Cambria Math" panose="02040503050406030204" pitchFamily="18" charset="0"/>
                              </a:rPr>
                            </m:ctrlPr>
                          </m:fPr>
                          <m:num>
                            <m:r>
                              <a:rPr lang="en-US" b="0" i="1">
                                <a:solidFill>
                                  <a:srgbClr val="C00000"/>
                                </a:solidFill>
                                <a:latin typeface="Cambria Math" panose="02040503050406030204" pitchFamily="18" charset="0"/>
                              </a:rPr>
                              <m:t>𝑛</m:t>
                            </m:r>
                          </m:num>
                          <m:den>
                            <m:r>
                              <a:rPr lang="en-US" b="0" i="1" smtClean="0">
                                <a:solidFill>
                                  <a:srgbClr val="C00000"/>
                                </a:solidFill>
                                <a:latin typeface="Cambria Math" panose="02040503050406030204" pitchFamily="18" charset="0"/>
                              </a:rPr>
                              <m:t>𝑘</m:t>
                            </m:r>
                          </m:den>
                        </m:f>
                      </m:e>
                    </m:d>
                    <m:r>
                      <a:rPr lang="en-US" b="0" i="0" smtClean="0">
                        <a:solidFill>
                          <a:srgbClr val="C00000"/>
                        </a:solidFill>
                        <a:latin typeface="Cambria Math" panose="02040503050406030204" pitchFamily="18" charset="0"/>
                      </a:rPr>
                      <m:t> </m:t>
                    </m:r>
                  </m:oMath>
                </a14:m>
                <a:r>
                  <a:rPr lang="en-IL" dirty="0">
                    <a:solidFill>
                      <a:srgbClr val="C00000"/>
                    </a:solidFill>
                  </a:rPr>
                  <a:t>every vector in </a:t>
                </a:r>
                <a14:m>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𝑉</m:t>
                        </m:r>
                      </m:e>
                      <m:sub>
                        <m:r>
                          <a:rPr lang="en-US" b="0" i="1" smtClean="0">
                            <a:solidFill>
                              <a:srgbClr val="C00000"/>
                            </a:solidFill>
                            <a:latin typeface="Cambria Math" panose="02040503050406030204" pitchFamily="18" charset="0"/>
                          </a:rPr>
                          <m:t>𝑠</m:t>
                        </m:r>
                      </m:sub>
                    </m:sSub>
                  </m:oMath>
                </a14:m>
                <a:r>
                  <a:rPr lang="en-IL" dirty="0">
                    <a:solidFill>
                      <a:srgbClr val="C00000"/>
                    </a:solidFill>
                  </a:rPr>
                  <a:t> is in </a:t>
                </a:r>
                <a14:m>
                  <m:oMath xmlns:m="http://schemas.openxmlformats.org/officeDocument/2006/math">
                    <m:r>
                      <a:rPr lang="en-US" i="1">
                        <a:solidFill>
                          <a:srgbClr val="C00000"/>
                        </a:solidFill>
                        <a:latin typeface="Cambria Math" panose="02040503050406030204" pitchFamily="18" charset="0"/>
                      </a:rPr>
                      <m:t>𝐻𝑎</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𝑚</m:t>
                        </m:r>
                      </m:e>
                      <m:sub>
                        <m:r>
                          <a:rPr lang="en-US" i="1">
                            <a:solidFill>
                              <a:srgbClr val="C00000"/>
                            </a:solidFill>
                            <a:latin typeface="Cambria Math" panose="02040503050406030204" pitchFamily="18" charset="0"/>
                          </a:rPr>
                          <m:t>0.95</m:t>
                        </m:r>
                        <m:r>
                          <a:rPr lang="en-US" i="1">
                            <a:solidFill>
                              <a:srgbClr val="C00000"/>
                            </a:solidFill>
                            <a:latin typeface="Cambria Math" panose="02040503050406030204" pitchFamily="18" charset="0"/>
                          </a:rPr>
                          <m:t>𝛼</m:t>
                        </m:r>
                      </m:sub>
                    </m:sSub>
                  </m:oMath>
                </a14:m>
                <a:endParaRPr lang="en-IL" strike="sngStrike" dirty="0">
                  <a:solidFill>
                    <a:schemeClr val="tx1"/>
                  </a:solidFill>
                </a:endParaRPr>
              </a:p>
              <a:p>
                <a:r>
                  <a:rPr lang="en-US" u="sng" dirty="0">
                    <a:solidFill>
                      <a:schemeClr val="tx1"/>
                    </a:solidFill>
                  </a:rPr>
                  <a:t>Verifier</a:t>
                </a:r>
                <a:r>
                  <a:rPr lang="en-US" dirty="0">
                    <a:solidFill>
                      <a:schemeClr val="tx1"/>
                    </a:solidFill>
                  </a:rPr>
                  <a:t>: Sample </a:t>
                </a:r>
                <a14:m>
                  <m:oMath xmlns:m="http://schemas.openxmlformats.org/officeDocument/2006/math">
                    <m:r>
                      <a:rPr lang="en-US" b="0" i="1" smtClean="0">
                        <a:solidFill>
                          <a:schemeClr val="tx1"/>
                        </a:solidFill>
                        <a:latin typeface="Cambria Math" panose="02040503050406030204" pitchFamily="18" charset="0"/>
                      </a:rPr>
                      <m:t>𝑠</m:t>
                    </m:r>
                  </m:oMath>
                </a14:m>
                <a:r>
                  <a:rPr lang="en-IL" dirty="0">
                    <a:solidFill>
                      <a:schemeClr val="tx1"/>
                    </a:solidFill>
                  </a:rPr>
                  <a:t> and verify the proof that every vector in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𝑠</m:t>
                        </m:r>
                      </m:sub>
                    </m:sSub>
                  </m:oMath>
                </a14:m>
                <a:r>
                  <a:rPr lang="en-IL" dirty="0">
                    <a:solidFill>
                      <a:schemeClr val="tx1"/>
                    </a:solidFill>
                  </a:rPr>
                  <a:t> is in </a:t>
                </a:r>
                <a14:m>
                  <m:oMath xmlns:m="http://schemas.openxmlformats.org/officeDocument/2006/math">
                    <m:r>
                      <a:rPr lang="en-US" i="1">
                        <a:solidFill>
                          <a:schemeClr val="tx1"/>
                        </a:solidFill>
                        <a:latin typeface="Cambria Math" panose="02040503050406030204" pitchFamily="18" charset="0"/>
                      </a:rPr>
                      <m:t>𝐻𝑎</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𝑚</m:t>
                        </m:r>
                      </m:e>
                      <m:sub>
                        <m:r>
                          <a:rPr lang="en-US" i="1">
                            <a:solidFill>
                              <a:schemeClr val="tx1"/>
                            </a:solidFill>
                            <a:latin typeface="Cambria Math" panose="02040503050406030204" pitchFamily="18" charset="0"/>
                          </a:rPr>
                          <m:t>0.95</m:t>
                        </m:r>
                        <m:r>
                          <a:rPr lang="en-US" i="1">
                            <a:solidFill>
                              <a:schemeClr val="tx1"/>
                            </a:solidFill>
                            <a:latin typeface="Cambria Math" panose="02040503050406030204" pitchFamily="18" charset="0"/>
                          </a:rPr>
                          <m:t>𝛼</m:t>
                        </m:r>
                      </m:sub>
                    </m:sSub>
                  </m:oMath>
                </a14:m>
                <a:endParaRPr lang="en-US" dirty="0">
                  <a:solidFill>
                    <a:schemeClr val="tx1"/>
                  </a:solidFill>
                </a:endParaRPr>
              </a:p>
              <a:p>
                <a:endParaRPr lang="en-US" dirty="0">
                  <a:solidFill>
                    <a:schemeClr val="tx1"/>
                  </a:solidFill>
                </a:endParaRPr>
              </a:p>
              <a:p>
                <a:endParaRPr lang="en-IL" dirty="0">
                  <a:solidFill>
                    <a:schemeClr val="tx1"/>
                  </a:solidFill>
                </a:endParaRPr>
              </a:p>
              <a:p>
                <a:endParaRPr lang="en-IL" dirty="0">
                  <a:solidFill>
                    <a:schemeClr val="tx1"/>
                  </a:solidFill>
                </a:endParaRPr>
              </a:p>
              <a:p>
                <a:endParaRPr lang="en-IL" dirty="0">
                  <a:solidFill>
                    <a:schemeClr val="tx1"/>
                  </a:solidFill>
                </a:endParaRPr>
              </a:p>
              <a:p>
                <a:endParaRPr lang="en-IL" dirty="0">
                  <a:solidFill>
                    <a:schemeClr val="tx1"/>
                  </a:solidFill>
                </a:endParaRPr>
              </a:p>
              <a:p>
                <a:endParaRPr lang="en-IL" dirty="0">
                  <a:solidFill>
                    <a:schemeClr val="tx1"/>
                  </a:solidFill>
                </a:endParaRPr>
              </a:p>
            </p:txBody>
          </p:sp>
        </mc:Choice>
        <mc:Fallback xmlns="">
          <p:sp>
            <p:nvSpPr>
              <p:cNvPr id="6" name="Rectangle: Rounded Corners 18">
                <a:extLst>
                  <a:ext uri="{FF2B5EF4-FFF2-40B4-BE49-F238E27FC236}">
                    <a16:creationId xmlns:a16="http://schemas.microsoft.com/office/drawing/2014/main" id="{2E768D20-43E6-5F1A-C7BB-BDF0D2246DD5}"/>
                  </a:ext>
                </a:extLst>
              </p:cNvPr>
              <p:cNvSpPr>
                <a:spLocks noRot="1" noChangeAspect="1" noMove="1" noResize="1" noEditPoints="1" noAdjustHandles="1" noChangeArrowheads="1" noChangeShapeType="1" noTextEdit="1"/>
              </p:cNvSpPr>
              <p:nvPr/>
            </p:nvSpPr>
            <p:spPr>
              <a:xfrm flipH="1">
                <a:off x="901694" y="2259541"/>
                <a:ext cx="9233289" cy="2388659"/>
              </a:xfrm>
              <a:prstGeom prst="roundRect">
                <a:avLst>
                  <a:gd name="adj" fmla="val 4420"/>
                </a:avLst>
              </a:prstGeom>
              <a:blipFill>
                <a:blip r:embed="rId3"/>
                <a:stretch>
                  <a:fillRect l="-137"/>
                </a:stretch>
              </a:blipFill>
              <a:ln w="28575">
                <a:solidFill>
                  <a:schemeClr val="tx1"/>
                </a:solidFill>
              </a:ln>
            </p:spPr>
            <p:txBody>
              <a:bodyPr/>
              <a:lstStyle/>
              <a:p>
                <a:r>
                  <a:rPr lang="en-IL">
                    <a:noFill/>
                  </a:rPr>
                  <a:t> </a:t>
                </a:r>
              </a:p>
            </p:txBody>
          </p:sp>
        </mc:Fallback>
      </mc:AlternateContent>
      <p:sp>
        <p:nvSpPr>
          <p:cNvPr id="19" name="Rectangle: Rounded Corners 18">
            <a:extLst>
              <a:ext uri="{FF2B5EF4-FFF2-40B4-BE49-F238E27FC236}">
                <a16:creationId xmlns:a16="http://schemas.microsoft.com/office/drawing/2014/main" id="{A3A86C19-8BF5-F314-6A20-55663471205D}"/>
              </a:ext>
            </a:extLst>
          </p:cNvPr>
          <p:cNvSpPr/>
          <p:nvPr/>
        </p:nvSpPr>
        <p:spPr>
          <a:xfrm flipH="1">
            <a:off x="5893183" y="744538"/>
            <a:ext cx="4241804" cy="930275"/>
          </a:xfrm>
          <a:prstGeom prst="roundRect">
            <a:avLst>
              <a:gd name="adj" fmla="val 4420"/>
            </a:avLst>
          </a:prstGeom>
          <a:solidFill>
            <a:srgbClr val="D7FED7"/>
          </a:solidFill>
          <a:ln w="28575">
            <a:solidFill>
              <a:srgbClr val="05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2400" dirty="0">
                <a:solidFill>
                  <a:schemeClr val="tx1"/>
                </a:solidFill>
              </a:rPr>
              <a:t>Focus: 1. minimizing input query</a:t>
            </a:r>
          </a:p>
          <a:p>
            <a:r>
              <a:rPr lang="en-US" sz="2400" dirty="0">
                <a:solidFill>
                  <a:schemeClr val="tx1"/>
                </a:solidFill>
              </a:rPr>
              <a:t>             2. sub-linear proof length</a:t>
            </a:r>
          </a:p>
        </p:txBody>
      </p:sp>
      <mc:AlternateContent xmlns:mc="http://schemas.openxmlformats.org/markup-compatibility/2006" xmlns:a14="http://schemas.microsoft.com/office/drawing/2010/main">
        <mc:Choice Requires="a14">
          <p:sp>
            <p:nvSpPr>
              <p:cNvPr id="22" name="Rectangle: Rounded Corners 18">
                <a:extLst>
                  <a:ext uri="{FF2B5EF4-FFF2-40B4-BE49-F238E27FC236}">
                    <a16:creationId xmlns:a16="http://schemas.microsoft.com/office/drawing/2014/main" id="{CA3B3540-ECB9-B04D-322D-A8D20965A93A}"/>
                  </a:ext>
                </a:extLst>
              </p:cNvPr>
              <p:cNvSpPr/>
              <p:nvPr/>
            </p:nvSpPr>
            <p:spPr>
              <a:xfrm flipH="1">
                <a:off x="1835528" y="3402280"/>
                <a:ext cx="7556505" cy="881744"/>
              </a:xfrm>
              <a:prstGeom prst="roundRect">
                <a:avLst>
                  <a:gd name="adj" fmla="val 4420"/>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IL" dirty="0">
                    <a:solidFill>
                      <a:schemeClr val="tx1"/>
                    </a:solidFill>
                  </a:rPr>
                  <a:t>Completeness: If every vector in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𝑉</m:t>
                        </m:r>
                      </m:e>
                      <m:sub>
                        <m:r>
                          <a:rPr lang="en-US" b="0" i="1" smtClean="0">
                            <a:solidFill>
                              <a:schemeClr val="tx1"/>
                            </a:solidFill>
                            <a:latin typeface="Cambria Math" panose="02040503050406030204" pitchFamily="18" charset="0"/>
                          </a:rPr>
                          <m:t>𝑠</m:t>
                        </m:r>
                      </m:sub>
                    </m:sSub>
                  </m:oMath>
                </a14:m>
                <a:r>
                  <a:rPr lang="en-IL" dirty="0">
                    <a:solidFill>
                      <a:schemeClr val="tx1"/>
                    </a:solidFill>
                  </a:rPr>
                  <a:t> is in </a:t>
                </a:r>
                <a14:m>
                  <m:oMath xmlns:m="http://schemas.openxmlformats.org/officeDocument/2006/math">
                    <m:r>
                      <a:rPr lang="en-US" i="1">
                        <a:solidFill>
                          <a:schemeClr val="tx1"/>
                        </a:solidFill>
                        <a:latin typeface="Cambria Math" panose="02040503050406030204" pitchFamily="18" charset="0"/>
                      </a:rPr>
                      <m:t>𝐻𝑎</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𝑚</m:t>
                        </m:r>
                      </m:e>
                      <m:sub>
                        <m:r>
                          <a:rPr lang="en-US" i="1">
                            <a:solidFill>
                              <a:schemeClr val="tx1"/>
                            </a:solidFill>
                            <a:latin typeface="Cambria Math" panose="02040503050406030204" pitchFamily="18" charset="0"/>
                          </a:rPr>
                          <m:t>0.95</m:t>
                        </m:r>
                        <m:r>
                          <a:rPr lang="en-US" i="1">
                            <a:solidFill>
                              <a:schemeClr val="tx1"/>
                            </a:solidFill>
                            <a:latin typeface="Cambria Math" panose="02040503050406030204" pitchFamily="18" charset="0"/>
                          </a:rPr>
                          <m:t>𝛼</m:t>
                        </m:r>
                      </m:sub>
                    </m:sSub>
                  </m:oMath>
                </a14:m>
                <a:r>
                  <a:rPr lang="en-IL" dirty="0">
                    <a:solidFill>
                      <a:schemeClr val="tx1"/>
                    </a:solidFill>
                  </a:rPr>
                  <a:t> then the verifier accepts </a:t>
                </a:r>
              </a:p>
              <a:p>
                <a:r>
                  <a:rPr lang="en-IL" dirty="0">
                    <a:solidFill>
                      <a:schemeClr val="tx1"/>
                    </a:solidFill>
                  </a:rPr>
                  <a:t>Soundness: If </a:t>
                </a:r>
                <a14:m>
                  <m:oMath xmlns:m="http://schemas.openxmlformats.org/officeDocument/2006/math">
                    <m:func>
                      <m:funcPr>
                        <m:ctrlPr>
                          <a:rPr lang="en-US" i="1">
                            <a:solidFill>
                              <a:srgbClr val="C00000"/>
                            </a:solidFill>
                            <a:latin typeface="Cambria Math" panose="02040503050406030204" pitchFamily="18" charset="0"/>
                          </a:rPr>
                        </m:ctrlPr>
                      </m:funcPr>
                      <m:fName>
                        <m:sSub>
                          <m:sSubPr>
                            <m:ctrlPr>
                              <a:rPr lang="en-US" i="1">
                                <a:solidFill>
                                  <a:srgbClr val="C00000"/>
                                </a:solidFill>
                                <a:latin typeface="Cambria Math" panose="02040503050406030204" pitchFamily="18" charset="0"/>
                              </a:rPr>
                            </m:ctrlPr>
                          </m:sSubPr>
                          <m:e>
                            <m:r>
                              <a:rPr lang="en-US" i="1" smtClean="0">
                                <a:solidFill>
                                  <a:srgbClr val="C00000"/>
                                </a:solidFill>
                                <a:latin typeface="Cambria Math" panose="02040503050406030204" pitchFamily="18" charset="0"/>
                                <a:ea typeface="Cambria Math" panose="02040503050406030204" pitchFamily="18" charset="0"/>
                              </a:rPr>
                              <m:t>𝔼</m:t>
                            </m:r>
                          </m:e>
                          <m:sub>
                            <m:r>
                              <a:rPr lang="en-US" b="0" i="1" smtClean="0">
                                <a:solidFill>
                                  <a:srgbClr val="C00000"/>
                                </a:solidFill>
                                <a:latin typeface="Cambria Math" panose="02040503050406030204" pitchFamily="18" charset="0"/>
                              </a:rPr>
                              <m:t>𝑖</m:t>
                            </m:r>
                          </m:sub>
                        </m:sSub>
                      </m:fName>
                      <m:e>
                        <m:d>
                          <m:dPr>
                            <m:begChr m:val="["/>
                            <m:endChr m:val="]"/>
                            <m:ctrlPr>
                              <a:rPr lang="en-US" i="1">
                                <a:solidFill>
                                  <a:srgbClr val="C00000"/>
                                </a:solidFill>
                                <a:latin typeface="Cambria Math" panose="02040503050406030204" pitchFamily="18" charset="0"/>
                              </a:rPr>
                            </m:ctrlPr>
                          </m:dPr>
                          <m:e>
                            <m:r>
                              <m:rPr>
                                <m:sty m:val="p"/>
                              </m:rPr>
                              <a:rPr lang="en-US" b="0" i="0" smtClean="0">
                                <a:solidFill>
                                  <a:srgbClr val="C00000"/>
                                </a:solidFill>
                                <a:latin typeface="Cambria Math" panose="02040503050406030204" pitchFamily="18" charset="0"/>
                              </a:rPr>
                              <m:t>weight</m:t>
                            </m:r>
                            <m:d>
                              <m:dPr>
                                <m:ctrlPr>
                                  <a:rPr lang="en-US" b="0" i="1" smtClean="0">
                                    <a:solidFill>
                                      <a:srgbClr val="C00000"/>
                                    </a:solidFill>
                                    <a:latin typeface="Cambria Math" panose="02040503050406030204" pitchFamily="18" charset="0"/>
                                  </a:rPr>
                                </m:ctrlPr>
                              </m:dPr>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𝑉</m:t>
                                    </m:r>
                                  </m:e>
                                  <m:sub>
                                    <m:r>
                                      <a:rPr lang="en-US" b="0" i="1" smtClean="0">
                                        <a:solidFill>
                                          <a:srgbClr val="C00000"/>
                                        </a:solidFill>
                                        <a:latin typeface="Cambria Math" panose="02040503050406030204" pitchFamily="18" charset="0"/>
                                      </a:rPr>
                                      <m:t>𝑠</m:t>
                                    </m:r>
                                  </m:sub>
                                </m:sSub>
                                <m:d>
                                  <m:dPr>
                                    <m:begChr m:val="["/>
                                    <m:endChr m:val="]"/>
                                    <m:ctrlPr>
                                      <a:rPr lang="en-US" b="0" i="1" smtClean="0">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𝑖</m:t>
                                    </m:r>
                                  </m:e>
                                </m:d>
                              </m:e>
                            </m:d>
                          </m:e>
                        </m:d>
                      </m:e>
                    </m:func>
                    <m:r>
                      <a:rPr lang="en-US" i="1">
                        <a:solidFill>
                          <a:srgbClr val="C00000"/>
                        </a:solidFill>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𝛽</m:t>
                        </m:r>
                      </m:e>
                      <m:sub>
                        <m:r>
                          <a:rPr lang="en-US" b="0" i="1" smtClean="0">
                            <a:solidFill>
                              <a:srgbClr val="C00000"/>
                            </a:solidFill>
                            <a:latin typeface="Cambria Math" panose="02040503050406030204" pitchFamily="18" charset="0"/>
                          </a:rPr>
                          <m:t>𝑠</m:t>
                        </m:r>
                      </m:sub>
                    </m:sSub>
                    <m:r>
                      <a:rPr lang="en-US" i="1">
                        <a:solidFill>
                          <a:schemeClr val="tx1"/>
                        </a:solidFill>
                        <a:latin typeface="Cambria Math" panose="02040503050406030204" pitchFamily="18" charset="0"/>
                      </a:rPr>
                      <m:t>, </m:t>
                    </m:r>
                  </m:oMath>
                </a14:m>
                <a:r>
                  <a:rPr lang="en-IL" dirty="0">
                    <a:solidFill>
                      <a:schemeClr val="tx1"/>
                    </a:solidFill>
                  </a:rPr>
                  <a:t>then</a:t>
                </a:r>
                <a14:m>
                  <m:oMath xmlns:m="http://schemas.openxmlformats.org/officeDocument/2006/math">
                    <m:func>
                      <m:funcPr>
                        <m:ctrlPr>
                          <a:rPr lang="en-US" i="1">
                            <a:solidFill>
                              <a:schemeClr val="tx1"/>
                            </a:solidFill>
                            <a:latin typeface="Cambria Math" panose="02040503050406030204" pitchFamily="18" charset="0"/>
                          </a:rPr>
                        </m:ctrlPr>
                      </m:funcPr>
                      <m:fName>
                        <m:r>
                          <a:rPr lang="en-US" i="1">
                            <a:solidFill>
                              <a:schemeClr val="tx1"/>
                            </a:solidFill>
                            <a:latin typeface="Cambria Math" panose="02040503050406030204" pitchFamily="18" charset="0"/>
                          </a:rPr>
                          <m:t> </m:t>
                        </m:r>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Pr</m:t>
                            </m:r>
                          </m:e>
                          <m:lim>
                            <m:r>
                              <a:rPr lang="en-US" i="1">
                                <a:solidFill>
                                  <a:schemeClr val="tx1"/>
                                </a:solidFill>
                                <a:latin typeface="Cambria Math" panose="02040503050406030204" pitchFamily="18" charset="0"/>
                              </a:rPr>
                              <m:t>𝑟</m:t>
                            </m:r>
                          </m:lim>
                        </m:limLow>
                      </m:fName>
                      <m:e>
                        <m:d>
                          <m:dPr>
                            <m:begChr m:val="["/>
                            <m:endChr m:val="]"/>
                            <m:ctrlPr>
                              <a:rPr lang="en-US" i="1">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𝑉</m:t>
                            </m:r>
                            <m:r>
                              <a:rPr lang="en-US" b="0" i="1" smtClean="0">
                                <a:solidFill>
                                  <a:schemeClr val="tx1"/>
                                </a:solidFill>
                                <a:latin typeface="Cambria Math" panose="02040503050406030204" pitchFamily="18" charset="0"/>
                              </a:rPr>
                              <m:t> </m:t>
                            </m:r>
                            <m:r>
                              <m:rPr>
                                <m:sty m:val="p"/>
                              </m:rPr>
                              <a:rPr lang="en-US" b="0" i="0" smtClean="0">
                                <a:solidFill>
                                  <a:schemeClr val="tx1"/>
                                </a:solidFill>
                                <a:latin typeface="Cambria Math" panose="02040503050406030204" pitchFamily="18" charset="0"/>
                              </a:rPr>
                              <m:t>accepts</m:t>
                            </m:r>
                          </m:e>
                        </m:d>
                        <m:r>
                          <a:rPr lang="en-US" i="1">
                            <a:solidFill>
                              <a:schemeClr val="tx1"/>
                            </a:solidFill>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𝛽</m:t>
                            </m:r>
                          </m:e>
                          <m:sub>
                            <m:r>
                              <a:rPr lang="en-US" i="1">
                                <a:solidFill>
                                  <a:srgbClr val="C00000"/>
                                </a:solidFill>
                                <a:latin typeface="Cambria Math" panose="02040503050406030204" pitchFamily="18" charset="0"/>
                              </a:rPr>
                              <m:t>𝑠</m:t>
                            </m:r>
                          </m:sub>
                        </m:sSub>
                        <m:r>
                          <a:rPr lang="en-US" b="0" i="1" smtClean="0">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𝜖</m:t>
                        </m:r>
                        <m:r>
                          <a:rPr lang="en-US" b="0" i="1" smtClean="0">
                            <a:solidFill>
                              <a:srgbClr val="C00000"/>
                            </a:solidFill>
                            <a:latin typeface="Cambria Math" panose="02040503050406030204" pitchFamily="18" charset="0"/>
                          </a:rPr>
                          <m:t>′</m:t>
                        </m:r>
                        <m:d>
                          <m:dPr>
                            <m:ctrlPr>
                              <a:rPr lang="en-US" i="1">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𝛼</m:t>
                            </m:r>
                          </m:e>
                        </m:d>
                      </m:e>
                    </m:func>
                  </m:oMath>
                </a14:m>
                <a:endParaRPr lang="en-IL" dirty="0">
                  <a:solidFill>
                    <a:schemeClr val="tx1"/>
                  </a:solidFill>
                </a:endParaRPr>
              </a:p>
            </p:txBody>
          </p:sp>
        </mc:Choice>
        <mc:Fallback xmlns="">
          <p:sp>
            <p:nvSpPr>
              <p:cNvPr id="22" name="Rectangle: Rounded Corners 18">
                <a:extLst>
                  <a:ext uri="{FF2B5EF4-FFF2-40B4-BE49-F238E27FC236}">
                    <a16:creationId xmlns:a16="http://schemas.microsoft.com/office/drawing/2014/main" id="{CA3B3540-ECB9-B04D-322D-A8D20965A93A}"/>
                  </a:ext>
                </a:extLst>
              </p:cNvPr>
              <p:cNvSpPr>
                <a:spLocks noRot="1" noChangeAspect="1" noMove="1" noResize="1" noEditPoints="1" noAdjustHandles="1" noChangeArrowheads="1" noChangeShapeType="1" noTextEdit="1"/>
              </p:cNvSpPr>
              <p:nvPr/>
            </p:nvSpPr>
            <p:spPr>
              <a:xfrm flipH="1">
                <a:off x="1835528" y="3402280"/>
                <a:ext cx="7556505" cy="881744"/>
              </a:xfrm>
              <a:prstGeom prst="roundRect">
                <a:avLst>
                  <a:gd name="adj" fmla="val 4420"/>
                </a:avLst>
              </a:prstGeom>
              <a:blipFill>
                <a:blip r:embed="rId4"/>
                <a:stretch>
                  <a:fillRect l="-334"/>
                </a:stretch>
              </a:blipFill>
              <a:ln w="28575">
                <a:solidFill>
                  <a:schemeClr val="tx1"/>
                </a:solidFill>
              </a:ln>
            </p:spPr>
            <p:txBody>
              <a:bodyPr/>
              <a:lstStyle/>
              <a:p>
                <a:r>
                  <a:rPr lang="en-IL">
                    <a:noFill/>
                  </a:rPr>
                  <a:t> </a:t>
                </a:r>
              </a:p>
            </p:txBody>
          </p:sp>
        </mc:Fallback>
      </mc:AlternateContent>
      <p:sp>
        <p:nvSpPr>
          <p:cNvPr id="32" name="TextBox 31">
            <a:extLst>
              <a:ext uri="{FF2B5EF4-FFF2-40B4-BE49-F238E27FC236}">
                <a16:creationId xmlns:a16="http://schemas.microsoft.com/office/drawing/2014/main" id="{4114B785-9F77-8E69-685D-E38FE96BFA31}"/>
              </a:ext>
            </a:extLst>
          </p:cNvPr>
          <p:cNvSpPr txBox="1"/>
          <p:nvPr/>
        </p:nvSpPr>
        <p:spPr>
          <a:xfrm>
            <a:off x="1701800" y="3087116"/>
            <a:ext cx="6096000" cy="369332"/>
          </a:xfrm>
          <a:prstGeom prst="rect">
            <a:avLst/>
          </a:prstGeom>
          <a:noFill/>
        </p:spPr>
        <p:txBody>
          <a:bodyPr wrap="square">
            <a:spAutoFit/>
          </a:bodyPr>
          <a:lstStyle/>
          <a:p>
            <a:r>
              <a:rPr lang="en-IL" dirty="0">
                <a:solidFill>
                  <a:schemeClr val="tx1"/>
                </a:solidFill>
              </a:rPr>
              <a:t>Inner protocol:</a:t>
            </a:r>
            <a:endParaRPr lang="en-IL" dirty="0"/>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56F5C40D-41BE-1007-4A5C-E1DD46E073F0}"/>
                  </a:ext>
                </a:extLst>
              </p:cNvPr>
              <p:cNvSpPr txBox="1"/>
              <p:nvPr/>
            </p:nvSpPr>
            <p:spPr>
              <a:xfrm>
                <a:off x="901694" y="5148477"/>
                <a:ext cx="8653074" cy="7059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b="0" i="1" smtClean="0">
                              <a:solidFill>
                                <a:schemeClr val="tx1"/>
                              </a:solidFill>
                              <a:latin typeface="Cambria Math" panose="02040503050406030204" pitchFamily="18" charset="0"/>
                            </a:rPr>
                          </m:ctrlPr>
                        </m:funcPr>
                        <m:fName>
                          <m:r>
                            <m:rPr>
                              <m:sty m:val="p"/>
                            </m:rPr>
                            <a:rPr lang="en-US" b="0" i="0" smtClean="0">
                              <a:solidFill>
                                <a:schemeClr val="tx1"/>
                              </a:solidFill>
                              <a:latin typeface="Cambria Math" panose="02040503050406030204" pitchFamily="18" charset="0"/>
                            </a:rPr>
                            <m:t>Pr</m:t>
                          </m:r>
                        </m:fName>
                        <m:e>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𝑉</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𝑎𝑐𝑐𝑒𝑝𝑡𝑠</m:t>
                              </m:r>
                            </m:e>
                          </m:d>
                          <m:r>
                            <a:rPr lang="en-US" b="0" i="1" smtClean="0">
                              <a:solidFill>
                                <a:schemeClr val="tx1"/>
                              </a:solidFill>
                              <a:latin typeface="Cambria Math" panose="02040503050406030204" pitchFamily="18" charset="0"/>
                            </a:rPr>
                            <m:t>≤</m:t>
                          </m:r>
                          <m:nary>
                            <m:naryPr>
                              <m:chr m:val="∑"/>
                              <m:supHide m:val="on"/>
                              <m:ctrlPr>
                                <a:rPr lang="en-US" b="0" i="1" smtClean="0">
                                  <a:solidFill>
                                    <a:schemeClr val="tx1"/>
                                  </a:solidFill>
                                  <a:latin typeface="Cambria Math" panose="02040503050406030204" pitchFamily="18" charset="0"/>
                                </a:rPr>
                              </m:ctrlPr>
                            </m:naryPr>
                            <m:sub>
                              <m:r>
                                <a:rPr lang="en-US" b="0" i="1" smtClean="0">
                                  <a:solidFill>
                                    <a:schemeClr val="tx1"/>
                                  </a:solidFill>
                                  <a:latin typeface="Cambria Math" panose="02040503050406030204" pitchFamily="18" charset="0"/>
                                </a:rPr>
                                <m:t>𝛽</m:t>
                              </m:r>
                            </m:sub>
                            <m:sup/>
                            <m:e>
                              <m:func>
                                <m:funcPr>
                                  <m:ctrlPr>
                                    <a:rPr lang="en-US" b="0" i="1" smtClean="0">
                                      <a:solidFill>
                                        <a:schemeClr val="tx1"/>
                                      </a:solidFill>
                                      <a:latin typeface="Cambria Math" panose="02040503050406030204" pitchFamily="18" charset="0"/>
                                    </a:rPr>
                                  </m:ctrlPr>
                                </m:funcPr>
                                <m:fName>
                                  <m:limLow>
                                    <m:limLowPr>
                                      <m:ctrlPr>
                                        <a:rPr lang="en-US" b="0" i="1" smtClean="0">
                                          <a:solidFill>
                                            <a:schemeClr val="tx1"/>
                                          </a:solidFill>
                                          <a:latin typeface="Cambria Math" panose="02040503050406030204" pitchFamily="18" charset="0"/>
                                        </a:rPr>
                                      </m:ctrlPr>
                                    </m:limLowPr>
                                    <m:e>
                                      <m:r>
                                        <m:rPr>
                                          <m:sty m:val="p"/>
                                        </m:rPr>
                                        <a:rPr lang="en-US" b="0" i="0" smtClean="0">
                                          <a:solidFill>
                                            <a:schemeClr val="tx1"/>
                                          </a:solidFill>
                                          <a:latin typeface="Cambria Math" panose="02040503050406030204" pitchFamily="18" charset="0"/>
                                        </a:rPr>
                                        <m:t>Pr</m:t>
                                      </m:r>
                                    </m:e>
                                    <m:lim>
                                      <m:r>
                                        <a:rPr lang="en-US" b="0" i="1" smtClean="0">
                                          <a:solidFill>
                                            <a:schemeClr val="tx1"/>
                                          </a:solidFill>
                                          <a:latin typeface="Cambria Math" panose="02040503050406030204" pitchFamily="18" charset="0"/>
                                        </a:rPr>
                                        <m:t>𝑠</m:t>
                                      </m:r>
                                    </m:lim>
                                  </m:limLow>
                                </m:fName>
                                <m:e>
                                  <m:d>
                                    <m:dPr>
                                      <m:begChr m:val="["/>
                                      <m:endChr m:val="]"/>
                                      <m:ctrlPr>
                                        <a:rPr lang="en-US" b="0" i="1" smtClean="0">
                                          <a:solidFill>
                                            <a:schemeClr val="tx1"/>
                                          </a:solidFill>
                                          <a:latin typeface="Cambria Math" panose="02040503050406030204" pitchFamily="18" charset="0"/>
                                        </a:rPr>
                                      </m:ctrlPr>
                                    </m:dPr>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𝛽</m:t>
                                          </m:r>
                                        </m:e>
                                        <m:sub>
                                          <m:r>
                                            <a:rPr lang="en-US" b="0" i="1" smtClean="0">
                                              <a:solidFill>
                                                <a:schemeClr val="tx1"/>
                                              </a:solidFill>
                                              <a:latin typeface="Cambria Math" panose="02040503050406030204" pitchFamily="18" charset="0"/>
                                            </a:rPr>
                                            <m:t>𝑠</m:t>
                                          </m:r>
                                        </m:sub>
                                      </m:s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𝛽</m:t>
                                      </m:r>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𝛽</m:t>
                                  </m:r>
                                </m:e>
                              </m:func>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𝜖</m:t>
                                  </m:r>
                                </m:e>
                                <m:sup>
                                  <m:r>
                                    <a:rPr lang="en-US" b="0" i="1" smtClean="0">
                                      <a:solidFill>
                                        <a:schemeClr val="tx1"/>
                                      </a:solidFill>
                                      <a:latin typeface="Cambria Math" panose="02040503050406030204" pitchFamily="18" charset="0"/>
                                    </a:rPr>
                                    <m:t>′</m:t>
                                  </m:r>
                                </m:sup>
                              </m:sSup>
                            </m:e>
                          </m:nary>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ea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𝔼</m:t>
                              </m:r>
                            </m:e>
                            <m:sub>
                              <m:r>
                                <a:rPr lang="en-US" b="0" i="1" smtClean="0">
                                  <a:solidFill>
                                    <a:schemeClr val="tx1"/>
                                  </a:solidFill>
                                  <a:latin typeface="Cambria Math" panose="02040503050406030204" pitchFamily="18" charset="0"/>
                                  <a:ea typeface="Cambria Math" panose="02040503050406030204" pitchFamily="18" charset="0"/>
                                </a:rPr>
                                <m:t>𝑠</m:t>
                              </m:r>
                            </m:sub>
                          </m:sSub>
                          <m:d>
                            <m:dPr>
                              <m:begChr m:val="["/>
                              <m:endChr m:val="]"/>
                              <m:ctrlPr>
                                <a:rPr lang="en-US" b="0" i="1" smtClean="0">
                                  <a:solidFill>
                                    <a:schemeClr val="tx1"/>
                                  </a:solidFill>
                                  <a:latin typeface="Cambria Math" panose="02040503050406030204" pitchFamily="18" charset="0"/>
                                  <a:ea typeface="Cambria Math" panose="02040503050406030204" pitchFamily="18" charset="0"/>
                                </a:rPr>
                              </m:ctrlPr>
                            </m:dPr>
                            <m:e>
                              <m:sSub>
                                <m:sSubPr>
                                  <m:ctrlPr>
                                    <a:rPr lang="en-US" b="0" i="1" smtClean="0">
                                      <a:solidFill>
                                        <a:schemeClr val="tx1"/>
                                      </a:solidFill>
                                      <a:latin typeface="Cambria Math" panose="02040503050406030204" pitchFamily="18" charset="0"/>
                                      <a:ea typeface="Cambria Math" panose="02040503050406030204" pitchFamily="18" charset="0"/>
                                    </a:rPr>
                                  </m:ctrlPr>
                                </m:sSubPr>
                                <m:e>
                                  <m:r>
                                    <a:rPr lang="en-US" b="0" i="1" smtClean="0">
                                      <a:solidFill>
                                        <a:schemeClr val="tx1"/>
                                      </a:solidFill>
                                      <a:latin typeface="Cambria Math" panose="02040503050406030204" pitchFamily="18" charset="0"/>
                                      <a:ea typeface="Cambria Math" panose="02040503050406030204" pitchFamily="18" charset="0"/>
                                    </a:rPr>
                                    <m:t>𝛽</m:t>
                                  </m:r>
                                </m:e>
                                <m:sub>
                                  <m:r>
                                    <a:rPr lang="en-US" b="0" i="1" smtClean="0">
                                      <a:solidFill>
                                        <a:schemeClr val="tx1"/>
                                      </a:solidFill>
                                      <a:latin typeface="Cambria Math" panose="02040503050406030204" pitchFamily="18" charset="0"/>
                                      <a:ea typeface="Cambria Math" panose="02040503050406030204" pitchFamily="18" charset="0"/>
                                    </a:rPr>
                                    <m:t>𝑠</m:t>
                                  </m:r>
                                </m:sub>
                              </m:sSub>
                            </m:e>
                          </m:d>
                          <m:r>
                            <a:rPr lang="en-US" b="0" i="1" smtClean="0">
                              <a:solidFill>
                                <a:schemeClr val="tx1"/>
                              </a:solidFill>
                              <a:latin typeface="Cambria Math" panose="02040503050406030204" pitchFamily="18" charset="0"/>
                              <a:ea typeface="Cambria Math" panose="02040503050406030204" pitchFamily="18" charset="0"/>
                            </a:rPr>
                            <m:t>⋅</m:t>
                          </m:r>
                          <m:sSup>
                            <m:sSupPr>
                              <m:ctrlPr>
                                <a:rPr lang="en-US" b="0" i="1" smtClean="0">
                                  <a:solidFill>
                                    <a:schemeClr val="tx1"/>
                                  </a:solidFill>
                                  <a:latin typeface="Cambria Math" panose="02040503050406030204" pitchFamily="18" charset="0"/>
                                  <a:ea typeface="Cambria Math" panose="02040503050406030204" pitchFamily="18" charset="0"/>
                                </a:rPr>
                              </m:ctrlPr>
                            </m:sSupPr>
                            <m:e>
                              <m:r>
                                <a:rPr lang="en-US" b="0" i="1" smtClean="0">
                                  <a:solidFill>
                                    <a:schemeClr val="tx1"/>
                                  </a:solidFill>
                                  <a:latin typeface="Cambria Math" panose="02040503050406030204" pitchFamily="18" charset="0"/>
                                  <a:ea typeface="Cambria Math" panose="02040503050406030204" pitchFamily="18" charset="0"/>
                                </a:rPr>
                                <m:t>𝜖</m:t>
                              </m:r>
                            </m:e>
                            <m:sup>
                              <m:r>
                                <a:rPr lang="en-US" b="0" i="1" smtClean="0">
                                  <a:solidFill>
                                    <a:schemeClr val="tx1"/>
                                  </a:solidFill>
                                  <a:latin typeface="Cambria Math" panose="02040503050406030204" pitchFamily="18" charset="0"/>
                                  <a:ea typeface="Cambria Math" panose="02040503050406030204" pitchFamily="18" charset="0"/>
                                </a:rPr>
                                <m:t>′</m:t>
                              </m:r>
                            </m:sup>
                          </m:sSup>
                          <m:r>
                            <a:rPr lang="en-US" b="0" i="1" smtClean="0">
                              <a:solidFill>
                                <a:schemeClr val="tx1"/>
                              </a:solidFill>
                              <a:latin typeface="Cambria Math" panose="02040503050406030204" pitchFamily="18" charset="0"/>
                              <a:ea typeface="Cambria Math" panose="02040503050406030204" pitchFamily="18" charset="0"/>
                            </a:rPr>
                            <m:t>=</m:t>
                          </m:r>
                          <m:sSub>
                            <m:sSubPr>
                              <m:ctrlPr>
                                <a:rPr lang="en-US" b="0" i="1" smtClean="0">
                                  <a:solidFill>
                                    <a:schemeClr val="tx1"/>
                                  </a:solidFill>
                                  <a:latin typeface="Cambria Math" panose="02040503050406030204" pitchFamily="18" charset="0"/>
                                  <a:ea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𝔼</m:t>
                              </m:r>
                            </m:e>
                            <m:sub>
                              <m:r>
                                <a:rPr lang="en-US" b="0" i="1" smtClean="0">
                                  <a:solidFill>
                                    <a:schemeClr val="tx1"/>
                                  </a:solidFill>
                                  <a:latin typeface="Cambria Math" panose="02040503050406030204" pitchFamily="18" charset="0"/>
                                  <a:ea typeface="Cambria Math" panose="02040503050406030204" pitchFamily="18" charset="0"/>
                                </a:rPr>
                                <m:t>𝜌</m:t>
                              </m:r>
                            </m:sub>
                          </m:sSub>
                          <m:d>
                            <m:dPr>
                              <m:begChr m:val="["/>
                              <m:endChr m:val="]"/>
                              <m:ctrlPr>
                                <a:rPr lang="en-US" b="0" i="1" smtClean="0">
                                  <a:solidFill>
                                    <a:schemeClr val="tx1"/>
                                  </a:solidFill>
                                  <a:latin typeface="Cambria Math" panose="02040503050406030204" pitchFamily="18" charset="0"/>
                                  <a:ea typeface="Cambria Math" panose="02040503050406030204" pitchFamily="18" charset="0"/>
                                </a:rPr>
                              </m:ctrlPr>
                            </m:dPr>
                            <m:e>
                              <m:r>
                                <m:rPr>
                                  <m:sty m:val="p"/>
                                </m:rPr>
                                <a:rPr lang="en-US" b="0" i="0" smtClean="0">
                                  <a:solidFill>
                                    <a:schemeClr val="tx1"/>
                                  </a:solidFill>
                                  <a:latin typeface="Cambria Math" panose="02040503050406030204" pitchFamily="18" charset="0"/>
                                  <a:ea typeface="Cambria Math" panose="02040503050406030204" pitchFamily="18" charset="0"/>
                                </a:rPr>
                                <m:t>weight</m:t>
                              </m:r>
                              <m:d>
                                <m:dPr>
                                  <m:ctrlPr>
                                    <a:rPr lang="en-US" b="0" i="1" smtClean="0">
                                      <a:solidFill>
                                        <a:schemeClr val="tx1"/>
                                      </a:solidFill>
                                      <a:latin typeface="Cambria Math" panose="02040503050406030204" pitchFamily="18" charset="0"/>
                                      <a:ea typeface="Cambria Math" panose="02040503050406030204" pitchFamily="18" charset="0"/>
                                    </a:rPr>
                                  </m:ctrlPr>
                                </m:dPr>
                                <m:e>
                                  <m:sSub>
                                    <m:sSubPr>
                                      <m:ctrlPr>
                                        <a:rPr lang="en-US" b="0" i="1" smtClean="0">
                                          <a:solidFill>
                                            <a:schemeClr val="tx1"/>
                                          </a:solidFill>
                                          <a:latin typeface="Cambria Math" panose="02040503050406030204" pitchFamily="18" charset="0"/>
                                          <a:ea typeface="Cambria Math" panose="02040503050406030204" pitchFamily="18" charset="0"/>
                                        </a:rPr>
                                      </m:ctrlPr>
                                    </m:sSubPr>
                                    <m:e>
                                      <m:r>
                                        <a:rPr lang="en-US" b="0" i="1" smtClean="0">
                                          <a:solidFill>
                                            <a:schemeClr val="tx1"/>
                                          </a:solidFill>
                                          <a:latin typeface="Cambria Math" panose="02040503050406030204" pitchFamily="18" charset="0"/>
                                          <a:ea typeface="Cambria Math" panose="02040503050406030204" pitchFamily="18" charset="0"/>
                                        </a:rPr>
                                        <m:t>𝑣</m:t>
                                      </m:r>
                                    </m:e>
                                    <m:sub>
                                      <m:r>
                                        <a:rPr lang="en-US" b="0" i="1" smtClean="0">
                                          <a:solidFill>
                                            <a:schemeClr val="tx1"/>
                                          </a:solidFill>
                                          <a:latin typeface="Cambria Math" panose="02040503050406030204" pitchFamily="18" charset="0"/>
                                          <a:ea typeface="Cambria Math" panose="02040503050406030204" pitchFamily="18" charset="0"/>
                                        </a:rPr>
                                        <m:t>𝜌</m:t>
                                      </m:r>
                                    </m:sub>
                                  </m:sSub>
                                </m:e>
                              </m:d>
                            </m:e>
                          </m:d>
                          <m:r>
                            <a:rPr lang="en-US" i="1">
                              <a:solidFill>
                                <a:schemeClr val="tx1"/>
                              </a:solidFill>
                              <a:latin typeface="Cambria Math" panose="02040503050406030204" pitchFamily="18" charset="0"/>
                              <a:ea typeface="Cambria Math" panose="02040503050406030204" pitchFamily="18" charset="0"/>
                            </a:rPr>
                            <m:t>⋅</m:t>
                          </m:r>
                          <m:sSup>
                            <m:sSupPr>
                              <m:ctrlPr>
                                <a:rPr lang="en-US" i="1">
                                  <a:solidFill>
                                    <a:schemeClr val="tx1"/>
                                  </a:solidFill>
                                  <a:latin typeface="Cambria Math" panose="02040503050406030204" pitchFamily="18" charset="0"/>
                                  <a:ea typeface="Cambria Math" panose="02040503050406030204" pitchFamily="18" charset="0"/>
                                </a:rPr>
                              </m:ctrlPr>
                            </m:sSupPr>
                            <m:e>
                              <m:r>
                                <a:rPr lang="en-US" i="1">
                                  <a:solidFill>
                                    <a:schemeClr val="tx1"/>
                                  </a:solidFill>
                                  <a:latin typeface="Cambria Math" panose="02040503050406030204" pitchFamily="18" charset="0"/>
                                  <a:ea typeface="Cambria Math" panose="02040503050406030204" pitchFamily="18" charset="0"/>
                                </a:rPr>
                                <m:t>𝜖</m:t>
                              </m:r>
                            </m:e>
                            <m:sup>
                              <m:r>
                                <a:rPr lang="en-US" i="1">
                                  <a:solidFill>
                                    <a:schemeClr val="tx1"/>
                                  </a:solidFill>
                                  <a:latin typeface="Cambria Math" panose="02040503050406030204" pitchFamily="18" charset="0"/>
                                  <a:ea typeface="Cambria Math" panose="02040503050406030204" pitchFamily="18" charset="0"/>
                                </a:rPr>
                                <m:t>′</m:t>
                              </m:r>
                            </m:sup>
                          </m:sSup>
                          <m:r>
                            <a:rPr lang="en-US" b="0" i="1" smtClean="0">
                              <a:solidFill>
                                <a:schemeClr val="tx1"/>
                              </a:solidFill>
                              <a:latin typeface="Cambria Math" panose="02040503050406030204" pitchFamily="18" charset="0"/>
                              <a:ea typeface="Cambria Math" panose="02040503050406030204" pitchFamily="18" charset="0"/>
                            </a:rPr>
                            <m:t>=</m:t>
                          </m:r>
                        </m:e>
                      </m:func>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𝛼</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𝛿</m:t>
                      </m:r>
                      <m:r>
                        <a:rPr lang="en-US" i="1">
                          <a:solidFill>
                            <a:schemeClr val="tx1"/>
                          </a:solidFill>
                          <a:latin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𝜖</m:t>
                          </m:r>
                        </m:e>
                        <m:sup>
                          <m:r>
                            <a:rPr lang="en-US" i="1">
                              <a:latin typeface="Cambria Math" panose="02040503050406030204" pitchFamily="18" charset="0"/>
                              <a:ea typeface="Cambria Math" panose="02040503050406030204" pitchFamily="18" charset="0"/>
                            </a:rPr>
                            <m:t>′</m:t>
                          </m:r>
                        </m:sup>
                      </m:sSup>
                    </m:oMath>
                  </m:oMathPara>
                </a14:m>
                <a:endParaRPr lang="en-IL" dirty="0">
                  <a:solidFill>
                    <a:schemeClr val="tx1"/>
                  </a:solidFill>
                </a:endParaRPr>
              </a:p>
            </p:txBody>
          </p:sp>
        </mc:Choice>
        <mc:Fallback xmlns="">
          <p:sp>
            <p:nvSpPr>
              <p:cNvPr id="33" name="TextBox 32">
                <a:extLst>
                  <a:ext uri="{FF2B5EF4-FFF2-40B4-BE49-F238E27FC236}">
                    <a16:creationId xmlns:a16="http://schemas.microsoft.com/office/drawing/2014/main" id="{56F5C40D-41BE-1007-4A5C-E1DD46E073F0}"/>
                  </a:ext>
                </a:extLst>
              </p:cNvPr>
              <p:cNvSpPr txBox="1">
                <a:spLocks noRot="1" noChangeAspect="1" noMove="1" noResize="1" noEditPoints="1" noAdjustHandles="1" noChangeArrowheads="1" noChangeShapeType="1" noTextEdit="1"/>
              </p:cNvSpPr>
              <p:nvPr/>
            </p:nvSpPr>
            <p:spPr>
              <a:xfrm>
                <a:off x="901694" y="5148477"/>
                <a:ext cx="8653074" cy="705962"/>
              </a:xfrm>
              <a:prstGeom prst="rect">
                <a:avLst/>
              </a:prstGeom>
              <a:blipFill>
                <a:blip r:embed="rId5"/>
                <a:stretch>
                  <a:fillRect l="-147" t="-139286" b="-187500"/>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2836A4A2-A8ED-4219-2A66-4190ACDD3C32}"/>
                  </a:ext>
                </a:extLst>
              </p:cNvPr>
              <p:cNvSpPr txBox="1"/>
              <p:nvPr/>
            </p:nvSpPr>
            <p:spPr>
              <a:xfrm>
                <a:off x="738959" y="5724792"/>
                <a:ext cx="6218112" cy="15027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solidFill>
                            <a:schemeClr val="tx1"/>
                          </a:solidFill>
                          <a:latin typeface="Cambria Math" panose="02040503050406030204" pitchFamily="18" charset="0"/>
                        </a:rPr>
                        <m:t>Π</m:t>
                      </m:r>
                      <m:r>
                        <a:rPr lang="en-US" b="0" i="1" smtClean="0">
                          <a:solidFill>
                            <a:schemeClr val="tx1"/>
                          </a:solidFill>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𝑡</m:t>
                              </m:r>
                            </m:sub>
                          </m:sSub>
                        </m:e>
                      </m:d>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panose="02040503050406030204" pitchFamily="18" charset="0"/>
                                </a:rPr>
                                <m:t>Π</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Π</m:t>
                              </m:r>
                            </m:e>
                            <m:sub>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𝑘</m:t>
                              </m:r>
                            </m:sub>
                          </m:sSub>
                        </m:e>
                      </m:d>
                      <m:r>
                        <a:rPr lang="en-US" b="0" i="1" smtClean="0">
                          <a:latin typeface="Cambria Math" panose="02040503050406030204" pitchFamily="18" charset="0"/>
                        </a:rPr>
                        <m:t>⇒ℓ=</m:t>
                      </m:r>
                      <m:r>
                        <a:rPr lang="en-US" b="0" i="1" smtClean="0">
                          <a:solidFill>
                            <a:schemeClr val="tx1"/>
                          </a:solidFill>
                          <a:latin typeface="Cambria Math" panose="02040503050406030204" pitchFamily="18" charset="0"/>
                        </a:rPr>
                        <m:t>𝑡</m:t>
                      </m:r>
                      <m:r>
                        <a:rPr lang="en-US" b="0" i="1" smtClean="0">
                          <a:solidFill>
                            <a:schemeClr val="tx1"/>
                          </a:solidFill>
                          <a:latin typeface="Cambria Math" panose="02040503050406030204" pitchFamily="18" charset="0"/>
                        </a:rPr>
                        <m:t>⋅</m:t>
                      </m:r>
                      <m:func>
                        <m:funcPr>
                          <m:ctrlPr>
                            <a:rPr lang="en-US" b="0" i="1" smtClean="0">
                              <a:solidFill>
                                <a:schemeClr val="tx1"/>
                              </a:solidFill>
                              <a:latin typeface="Cambria Math" panose="02040503050406030204" pitchFamily="18" charset="0"/>
                            </a:rPr>
                          </m:ctrlPr>
                        </m:funcPr>
                        <m:fName>
                          <m:r>
                            <m:rPr>
                              <m:sty m:val="p"/>
                            </m:rPr>
                            <a:rPr lang="en-US" b="0" i="0" smtClean="0">
                              <a:solidFill>
                                <a:schemeClr val="tx1"/>
                              </a:solidFill>
                              <a:latin typeface="Cambria Math" panose="02040503050406030204" pitchFamily="18" charset="0"/>
                            </a:rPr>
                            <m:t>log</m:t>
                          </m:r>
                        </m:fName>
                        <m:e>
                          <m:r>
                            <a:rPr lang="en-US" b="0" i="1" smtClean="0">
                              <a:solidFill>
                                <a:schemeClr val="tx1"/>
                              </a:solidFill>
                              <a:latin typeface="Cambria Math" panose="02040503050406030204" pitchFamily="18" charset="0"/>
                            </a:rPr>
                            <m:t>𝑛</m:t>
                          </m:r>
                        </m:e>
                      </m:func>
                      <m:r>
                        <a:rPr lang="en-US" b="0" i="1"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𝑛</m:t>
                          </m:r>
                        </m:num>
                        <m:den>
                          <m:r>
                            <a:rPr lang="en-US" b="0" i="1" smtClean="0">
                              <a:solidFill>
                                <a:schemeClr val="tx1"/>
                              </a:solidFill>
                              <a:latin typeface="Cambria Math" panose="02040503050406030204" pitchFamily="18" charset="0"/>
                            </a:rPr>
                            <m:t>𝑘</m:t>
                          </m:r>
                        </m:den>
                      </m:f>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ℓ</m:t>
                          </m:r>
                        </m:e>
                        <m:sup>
                          <m:r>
                            <a:rPr lang="en-US" b="0" i="1" smtClean="0">
                              <a:solidFill>
                                <a:schemeClr val="tx1"/>
                              </a:solidFill>
                              <a:latin typeface="Cambria Math" panose="02040503050406030204" pitchFamily="18" charset="0"/>
                            </a:rPr>
                            <m:t>𝑖𝑛</m:t>
                          </m:r>
                        </m:sup>
                      </m:sSup>
                    </m:oMath>
                  </m:oMathPara>
                </a14:m>
                <a:endParaRPr lang="en-US" b="0" dirty="0">
                  <a:solidFill>
                    <a:schemeClr val="tx1"/>
                  </a:solidFill>
                </a:endParaRP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𝑣</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𝑞</m:t>
                          </m:r>
                        </m:e>
                        <m:sub>
                          <m:r>
                            <a:rPr lang="en-US" b="0" i="1" smtClean="0">
                              <a:latin typeface="Cambria Math" panose="02040503050406030204" pitchFamily="18" charset="0"/>
                            </a:rPr>
                            <m:t>𝑣</m:t>
                          </m:r>
                        </m:sub>
                        <m:sup>
                          <m:r>
                            <a:rPr lang="en-US" b="0" i="1" smtClean="0">
                              <a:latin typeface="Cambria Math" panose="02040503050406030204" pitchFamily="18" charset="0"/>
                            </a:rPr>
                            <m:t>𝑖𝑛</m:t>
                          </m:r>
                        </m:sup>
                      </m:sSubSup>
                      <m:r>
                        <a:rPr lang="en-US" b="0" i="1" smtClean="0">
                          <a:solidFill>
                            <a:schemeClr val="tx1"/>
                          </a:solidFill>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𝑡</m:t>
                              </m:r>
                            </m:sub>
                          </m:sSub>
                        </m:e>
                      </m:d>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panose="02040503050406030204" pitchFamily="18" charset="0"/>
                                </a:rPr>
                                <m:t>Π</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Π</m:t>
                              </m:r>
                            </m:e>
                            <m:sub>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𝑘</m:t>
                              </m:r>
                            </m:sub>
                          </m:sSub>
                        </m:e>
                      </m:d>
                      <m:r>
                        <a:rPr lang="en-US" b="0" i="1" smtClean="0">
                          <a:latin typeface="Cambria Math" panose="02040503050406030204" pitchFamily="18" charset="0"/>
                        </a:rPr>
                        <m:t>⇒ℓ=</m:t>
                      </m:r>
                      <m:r>
                        <a:rPr lang="en-US" b="0" i="1" smtClean="0">
                          <a:solidFill>
                            <a:schemeClr val="tx1"/>
                          </a:solidFill>
                          <a:latin typeface="Cambria Math" panose="02040503050406030204" pitchFamily="18" charset="0"/>
                        </a:rPr>
                        <m:t>𝑡</m:t>
                      </m:r>
                      <m:r>
                        <a:rPr lang="en-US" b="0" i="1" smtClean="0">
                          <a:solidFill>
                            <a:schemeClr val="tx1"/>
                          </a:solidFill>
                          <a:latin typeface="Cambria Math" panose="02040503050406030204" pitchFamily="18" charset="0"/>
                        </a:rPr>
                        <m:t>⋅</m:t>
                      </m:r>
                      <m:func>
                        <m:funcPr>
                          <m:ctrlPr>
                            <a:rPr lang="en-US" b="0" i="1" smtClean="0">
                              <a:solidFill>
                                <a:schemeClr val="tx1"/>
                              </a:solidFill>
                              <a:latin typeface="Cambria Math" panose="02040503050406030204" pitchFamily="18" charset="0"/>
                            </a:rPr>
                          </m:ctrlPr>
                        </m:funcPr>
                        <m:fName>
                          <m:r>
                            <m:rPr>
                              <m:sty m:val="p"/>
                            </m:rPr>
                            <a:rPr lang="en-US" b="0" i="0" smtClean="0">
                              <a:solidFill>
                                <a:schemeClr val="tx1"/>
                              </a:solidFill>
                              <a:latin typeface="Cambria Math" panose="02040503050406030204" pitchFamily="18" charset="0"/>
                            </a:rPr>
                            <m:t>log</m:t>
                          </m:r>
                        </m:fName>
                        <m:e>
                          <m:r>
                            <a:rPr lang="en-US" b="0" i="1" smtClean="0">
                              <a:solidFill>
                                <a:schemeClr val="tx1"/>
                              </a:solidFill>
                              <a:latin typeface="Cambria Math" panose="02040503050406030204" pitchFamily="18" charset="0"/>
                            </a:rPr>
                            <m:t>𝑛</m:t>
                          </m:r>
                        </m:e>
                      </m:func>
                      <m:r>
                        <a:rPr lang="en-US" b="0" i="1"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𝑛</m:t>
                          </m:r>
                        </m:num>
                        <m:den>
                          <m:r>
                            <a:rPr lang="en-US" b="0" i="1" smtClean="0">
                              <a:solidFill>
                                <a:schemeClr val="tx1"/>
                              </a:solidFill>
                              <a:latin typeface="Cambria Math" panose="02040503050406030204" pitchFamily="18" charset="0"/>
                            </a:rPr>
                            <m:t>𝑘</m:t>
                          </m:r>
                        </m:den>
                      </m:f>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ℓ</m:t>
                          </m:r>
                        </m:e>
                        <m:sup>
                          <m:r>
                            <a:rPr lang="en-US" b="0" i="1" smtClean="0">
                              <a:solidFill>
                                <a:schemeClr val="tx1"/>
                              </a:solidFill>
                              <a:latin typeface="Cambria Math" panose="02040503050406030204" pitchFamily="18" charset="0"/>
                            </a:rPr>
                            <m:t>𝑖𝑛</m:t>
                          </m:r>
                        </m:sup>
                      </m:sSup>
                    </m:oMath>
                  </m:oMathPara>
                </a14:m>
                <a:endParaRPr lang="en-US" b="0" dirty="0">
                  <a:solidFill>
                    <a:schemeClr val="tx1"/>
                  </a:solidFill>
                </a:endParaRPr>
              </a:p>
              <a:p>
                <a:endParaRPr lang="en-IL" dirty="0">
                  <a:solidFill>
                    <a:schemeClr val="tx1"/>
                  </a:solidFill>
                </a:endParaRPr>
              </a:p>
              <a:p>
                <a:endParaRPr lang="en-IL" dirty="0">
                  <a:solidFill>
                    <a:schemeClr val="tx1"/>
                  </a:solidFill>
                </a:endParaRPr>
              </a:p>
            </p:txBody>
          </p:sp>
        </mc:Choice>
        <mc:Fallback xmlns="">
          <p:sp>
            <p:nvSpPr>
              <p:cNvPr id="34" name="TextBox 33">
                <a:extLst>
                  <a:ext uri="{FF2B5EF4-FFF2-40B4-BE49-F238E27FC236}">
                    <a16:creationId xmlns:a16="http://schemas.microsoft.com/office/drawing/2014/main" id="{2836A4A2-A8ED-4219-2A66-4190ACDD3C32}"/>
                  </a:ext>
                </a:extLst>
              </p:cNvPr>
              <p:cNvSpPr txBox="1">
                <a:spLocks noRot="1" noChangeAspect="1" noMove="1" noResize="1" noEditPoints="1" noAdjustHandles="1" noChangeArrowheads="1" noChangeShapeType="1" noTextEdit="1"/>
              </p:cNvSpPr>
              <p:nvPr/>
            </p:nvSpPr>
            <p:spPr>
              <a:xfrm>
                <a:off x="738959" y="5724792"/>
                <a:ext cx="6218112" cy="1502719"/>
              </a:xfrm>
              <a:prstGeom prst="rect">
                <a:avLst/>
              </a:prstGeom>
              <a:blipFill>
                <a:blip r:embed="rId6"/>
                <a:stretch>
                  <a:fillRect/>
                </a:stretch>
              </a:blipFill>
            </p:spPr>
            <p:txBody>
              <a:bodyPr/>
              <a:lstStyle/>
              <a:p>
                <a:r>
                  <a:rPr lang="en-IL">
                    <a:noFill/>
                  </a:rPr>
                  <a:t> </a:t>
                </a:r>
              </a:p>
            </p:txBody>
          </p:sp>
        </mc:Fallback>
      </mc:AlternateContent>
    </p:spTree>
    <p:extLst>
      <p:ext uri="{BB962C8B-B14F-4D97-AF65-F5344CB8AC3E}">
        <p14:creationId xmlns:p14="http://schemas.microsoft.com/office/powerpoint/2010/main" val="164633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546D68C-37FA-61D5-567A-CEF7BB9689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1BDBA1-9E8E-CDAE-0EAC-5A74FBA54895}"/>
              </a:ext>
            </a:extLst>
          </p:cNvPr>
          <p:cNvSpPr>
            <a:spLocks noGrp="1"/>
          </p:cNvSpPr>
          <p:nvPr>
            <p:ph type="title"/>
          </p:nvPr>
        </p:nvSpPr>
        <p:spPr/>
        <p:txBody>
          <a:bodyPr/>
          <a:lstStyle/>
          <a:p>
            <a:r>
              <a:rPr lang="en-IL" dirty="0"/>
              <a:t>PCPP Construction</a:t>
            </a:r>
          </a:p>
        </p:txBody>
      </p:sp>
      <p:sp>
        <p:nvSpPr>
          <p:cNvPr id="4" name="Slide Number Placeholder 3">
            <a:extLst>
              <a:ext uri="{FF2B5EF4-FFF2-40B4-BE49-F238E27FC236}">
                <a16:creationId xmlns:a16="http://schemas.microsoft.com/office/drawing/2014/main" id="{B0A906A8-412B-A264-B65C-3EBFEDD80D9F}"/>
              </a:ext>
            </a:extLst>
          </p:cNvPr>
          <p:cNvSpPr>
            <a:spLocks noGrp="1"/>
          </p:cNvSpPr>
          <p:nvPr>
            <p:ph type="sldNum" sz="quarter" idx="12"/>
          </p:nvPr>
        </p:nvSpPr>
        <p:spPr/>
        <p:txBody>
          <a:bodyPr/>
          <a:lstStyle/>
          <a:p>
            <a:fld id="{0C3A8BC7-B599-214C-BBAF-2BEB0125E7EF}" type="slidenum">
              <a:rPr lang="en-IL" smtClean="0"/>
              <a:t>19</a:t>
            </a:fld>
            <a:endParaRPr lang="en-IL"/>
          </a:p>
        </p:txBody>
      </p:sp>
      <mc:AlternateContent xmlns:mc="http://schemas.openxmlformats.org/markup-compatibility/2006" xmlns:a14="http://schemas.microsoft.com/office/drawing/2010/main">
        <mc:Choice Requires="a14">
          <p:sp>
            <p:nvSpPr>
              <p:cNvPr id="6" name="Rectangle: Rounded Corners 18">
                <a:extLst>
                  <a:ext uri="{FF2B5EF4-FFF2-40B4-BE49-F238E27FC236}">
                    <a16:creationId xmlns:a16="http://schemas.microsoft.com/office/drawing/2014/main" id="{35823167-B685-5E44-09B8-D3EEB750E8B4}"/>
                  </a:ext>
                </a:extLst>
              </p:cNvPr>
              <p:cNvSpPr/>
              <p:nvPr/>
            </p:nvSpPr>
            <p:spPr>
              <a:xfrm flipH="1">
                <a:off x="901694" y="1713441"/>
                <a:ext cx="9233289" cy="2388659"/>
              </a:xfrm>
              <a:prstGeom prst="roundRect">
                <a:avLst>
                  <a:gd name="adj" fmla="val 4420"/>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u="sng" dirty="0">
                    <a:solidFill>
                      <a:schemeClr val="tx1"/>
                    </a:solidFill>
                  </a:rPr>
                  <a:t>Prover</a:t>
                </a:r>
                <a:r>
                  <a:rPr lang="en-US" dirty="0">
                    <a:solidFill>
                      <a:schemeClr val="tx1"/>
                    </a:solidFill>
                  </a:rPr>
                  <a:t>: Split </a:t>
                </a:r>
                <a14:m>
                  <m:oMath xmlns:m="http://schemas.openxmlformats.org/officeDocument/2006/math">
                    <m:sSub>
                      <m:sSubPr>
                        <m:ctrlPr>
                          <a:rPr lang="en-US" i="1">
                            <a:solidFill>
                              <a:schemeClr val="tx1"/>
                            </a:solidFill>
                            <a:latin typeface="Cambria Math" panose="02040503050406030204" pitchFamily="18" charset="0"/>
                          </a:rPr>
                        </m:ctrlPr>
                      </m:sSubPr>
                      <m:e>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𝑣</m:t>
                                </m:r>
                              </m:e>
                              <m:sub>
                                <m:r>
                                  <a:rPr lang="en-US" i="1">
                                    <a:solidFill>
                                      <a:schemeClr val="tx1"/>
                                    </a:solidFill>
                                    <a:latin typeface="Cambria Math" panose="02040503050406030204" pitchFamily="18" charset="0"/>
                                  </a:rPr>
                                  <m:t>𝜌</m:t>
                                </m:r>
                              </m:sub>
                            </m:sSub>
                          </m:e>
                        </m:d>
                      </m:e>
                      <m:sub>
                        <m:r>
                          <a:rPr lang="en-US" i="1">
                            <a:solidFill>
                              <a:schemeClr val="tx1"/>
                            </a:solidFill>
                            <a:latin typeface="Cambria Math" panose="02040503050406030204" pitchFamily="18" charset="0"/>
                          </a:rPr>
                          <m:t>𝜌</m:t>
                        </m:r>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𝑛</m:t>
                        </m:r>
                        <m:r>
                          <a:rPr lang="en-US" i="1">
                            <a:solidFill>
                              <a:schemeClr val="tx1"/>
                            </a:solidFill>
                            <a:latin typeface="Cambria Math" panose="02040503050406030204" pitchFamily="18" charset="0"/>
                          </a:rPr>
                          <m:t>]</m:t>
                        </m:r>
                      </m:sub>
                    </m:sSub>
                    <m:r>
                      <a:rPr lang="en-US" i="1">
                        <a:solidFill>
                          <a:schemeClr val="tx1"/>
                        </a:solidFill>
                        <a:latin typeface="Cambria Math" panose="02040503050406030204" pitchFamily="18" charset="0"/>
                      </a:rPr>
                      <m:t> </m:t>
                    </m:r>
                  </m:oMath>
                </a14:m>
                <a:r>
                  <a:rPr lang="en-US" dirty="0">
                    <a:solidFill>
                      <a:schemeClr val="tx1"/>
                    </a:solidFill>
                  </a:rPr>
                  <a:t>into </a:t>
                </a:r>
                <a14:m>
                  <m:oMath xmlns:m="http://schemas.openxmlformats.org/officeDocument/2006/math">
                    <m:sSub>
                      <m:sSubPr>
                        <m:ctrlPr>
                          <a:rPr lang="en-US" b="0" i="1" dirty="0" smtClean="0">
                            <a:solidFill>
                              <a:schemeClr val="tx1"/>
                            </a:solidFill>
                            <a:latin typeface="Cambria Math" panose="02040503050406030204" pitchFamily="18" charset="0"/>
                          </a:rPr>
                        </m:ctrlPr>
                      </m:sSubPr>
                      <m:e>
                        <m:d>
                          <m:dPr>
                            <m:ctrlPr>
                              <a:rPr lang="en-US" b="0" i="1" dirty="0" smtClean="0">
                                <a:solidFill>
                                  <a:schemeClr val="tx1"/>
                                </a:solidFill>
                                <a:latin typeface="Cambria Math" panose="02040503050406030204" pitchFamily="18" charset="0"/>
                              </a:rPr>
                            </m:ctrlPr>
                          </m:dPr>
                          <m:e>
                            <m:sSub>
                              <m:sSubPr>
                                <m:ctrlPr>
                                  <a:rPr lang="en-US" b="0" i="1" dirty="0" smtClean="0">
                                    <a:solidFill>
                                      <a:schemeClr val="tx1"/>
                                    </a:solidFill>
                                    <a:latin typeface="Cambria Math" panose="02040503050406030204" pitchFamily="18" charset="0"/>
                                  </a:rPr>
                                </m:ctrlPr>
                              </m:sSubPr>
                              <m:e>
                                <m:r>
                                  <a:rPr lang="en-US" b="0" i="1" dirty="0" smtClean="0">
                                    <a:solidFill>
                                      <a:schemeClr val="tx1"/>
                                    </a:solidFill>
                                    <a:latin typeface="Cambria Math" panose="02040503050406030204" pitchFamily="18" charset="0"/>
                                  </a:rPr>
                                  <m:t>𝑉</m:t>
                                </m:r>
                              </m:e>
                              <m:sub>
                                <m:r>
                                  <a:rPr lang="en-US" b="0" i="1" dirty="0" smtClean="0">
                                    <a:solidFill>
                                      <a:schemeClr val="tx1"/>
                                    </a:solidFill>
                                    <a:latin typeface="Cambria Math" panose="02040503050406030204" pitchFamily="18" charset="0"/>
                                  </a:rPr>
                                  <m:t>𝑠</m:t>
                                </m:r>
                              </m:sub>
                            </m:sSub>
                          </m:e>
                        </m:d>
                      </m:e>
                      <m:sub>
                        <m:r>
                          <a:rPr lang="en-US" b="0" i="1" dirty="0" smtClean="0">
                            <a:solidFill>
                              <a:schemeClr val="tx1"/>
                            </a:solidFill>
                            <a:latin typeface="Cambria Math" panose="02040503050406030204" pitchFamily="18" charset="0"/>
                          </a:rPr>
                          <m:t>𝑠</m:t>
                        </m:r>
                        <m:r>
                          <a:rPr lang="en-US" b="0"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𝑛</m:t>
                        </m:r>
                        <m:r>
                          <a:rPr lang="en-US" b="0"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𝑘</m:t>
                        </m:r>
                        <m:r>
                          <a:rPr lang="en-US" b="0" i="1" dirty="0" smtClean="0">
                            <a:solidFill>
                              <a:schemeClr val="tx1"/>
                            </a:solidFill>
                            <a:latin typeface="Cambria Math" panose="02040503050406030204" pitchFamily="18" charset="0"/>
                          </a:rPr>
                          <m:t>]</m:t>
                        </m:r>
                      </m:sub>
                    </m:sSub>
                  </m:oMath>
                </a14:m>
                <a:r>
                  <a:rPr lang="en-US" dirty="0">
                    <a:solidFill>
                      <a:schemeClr val="tx1"/>
                    </a:solidFill>
                  </a:rPr>
                  <a:t>. </a:t>
                </a:r>
                <a:r>
                  <a:rPr lang="en-IL" dirty="0">
                    <a:solidFill>
                      <a:schemeClr val="tx1"/>
                    </a:solidFill>
                  </a:rPr>
                  <a:t>Prove that </a:t>
                </a:r>
                <a14:m>
                  <m:oMath xmlns:m="http://schemas.openxmlformats.org/officeDocument/2006/math">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𝑠</m:t>
                    </m:r>
                    <m:r>
                      <a:rPr lang="en-US" b="0" i="1" smtClean="0">
                        <a:solidFill>
                          <a:srgbClr val="C00000"/>
                        </a:solidFill>
                        <a:latin typeface="Cambria Math" panose="02040503050406030204" pitchFamily="18" charset="0"/>
                      </a:rPr>
                      <m:t>∈</m:t>
                    </m:r>
                    <m:d>
                      <m:dPr>
                        <m:begChr m:val="["/>
                        <m:endChr m:val="]"/>
                        <m:ctrlPr>
                          <a:rPr lang="en-US" i="1" smtClean="0">
                            <a:solidFill>
                              <a:srgbClr val="C00000"/>
                            </a:solidFill>
                            <a:latin typeface="Cambria Math" panose="02040503050406030204" pitchFamily="18" charset="0"/>
                          </a:rPr>
                        </m:ctrlPr>
                      </m:dPr>
                      <m:e>
                        <m:f>
                          <m:fPr>
                            <m:ctrlPr>
                              <a:rPr lang="en-US" i="1">
                                <a:solidFill>
                                  <a:srgbClr val="C00000"/>
                                </a:solidFill>
                                <a:latin typeface="Cambria Math" panose="02040503050406030204" pitchFamily="18" charset="0"/>
                              </a:rPr>
                            </m:ctrlPr>
                          </m:fPr>
                          <m:num>
                            <m:r>
                              <a:rPr lang="en-US" b="0" i="1">
                                <a:solidFill>
                                  <a:srgbClr val="C00000"/>
                                </a:solidFill>
                                <a:latin typeface="Cambria Math" panose="02040503050406030204" pitchFamily="18" charset="0"/>
                              </a:rPr>
                              <m:t>𝑛</m:t>
                            </m:r>
                          </m:num>
                          <m:den>
                            <m:r>
                              <a:rPr lang="en-US" b="0" i="1" smtClean="0">
                                <a:solidFill>
                                  <a:srgbClr val="C00000"/>
                                </a:solidFill>
                                <a:latin typeface="Cambria Math" panose="02040503050406030204" pitchFamily="18" charset="0"/>
                              </a:rPr>
                              <m:t>𝑘</m:t>
                            </m:r>
                          </m:den>
                        </m:f>
                      </m:e>
                    </m:d>
                    <m:r>
                      <a:rPr lang="en-US" b="0" i="0" smtClean="0">
                        <a:solidFill>
                          <a:srgbClr val="C00000"/>
                        </a:solidFill>
                        <a:latin typeface="Cambria Math" panose="02040503050406030204" pitchFamily="18" charset="0"/>
                      </a:rPr>
                      <m:t> </m:t>
                    </m:r>
                  </m:oMath>
                </a14:m>
                <a:r>
                  <a:rPr lang="en-IL" dirty="0">
                    <a:solidFill>
                      <a:srgbClr val="C00000"/>
                    </a:solidFill>
                  </a:rPr>
                  <a:t>every vector in </a:t>
                </a:r>
                <a14:m>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𝑉</m:t>
                        </m:r>
                      </m:e>
                      <m:sub>
                        <m:r>
                          <a:rPr lang="en-US" b="0" i="1" smtClean="0">
                            <a:solidFill>
                              <a:srgbClr val="C00000"/>
                            </a:solidFill>
                            <a:latin typeface="Cambria Math" panose="02040503050406030204" pitchFamily="18" charset="0"/>
                          </a:rPr>
                          <m:t>𝑠</m:t>
                        </m:r>
                      </m:sub>
                    </m:sSub>
                  </m:oMath>
                </a14:m>
                <a:r>
                  <a:rPr lang="en-IL" dirty="0">
                    <a:solidFill>
                      <a:srgbClr val="C00000"/>
                    </a:solidFill>
                  </a:rPr>
                  <a:t> is in </a:t>
                </a:r>
                <a14:m>
                  <m:oMath xmlns:m="http://schemas.openxmlformats.org/officeDocument/2006/math">
                    <m:r>
                      <a:rPr lang="en-US" i="1">
                        <a:solidFill>
                          <a:srgbClr val="C00000"/>
                        </a:solidFill>
                        <a:latin typeface="Cambria Math" panose="02040503050406030204" pitchFamily="18" charset="0"/>
                      </a:rPr>
                      <m:t>𝐻𝑎</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𝑚</m:t>
                        </m:r>
                      </m:e>
                      <m:sub>
                        <m:r>
                          <a:rPr lang="en-US" i="1">
                            <a:solidFill>
                              <a:srgbClr val="C00000"/>
                            </a:solidFill>
                            <a:latin typeface="Cambria Math" panose="02040503050406030204" pitchFamily="18" charset="0"/>
                          </a:rPr>
                          <m:t>0.95</m:t>
                        </m:r>
                        <m:r>
                          <a:rPr lang="en-US" i="1">
                            <a:solidFill>
                              <a:srgbClr val="C00000"/>
                            </a:solidFill>
                            <a:latin typeface="Cambria Math" panose="02040503050406030204" pitchFamily="18" charset="0"/>
                          </a:rPr>
                          <m:t>𝛼</m:t>
                        </m:r>
                      </m:sub>
                    </m:sSub>
                  </m:oMath>
                </a14:m>
                <a:endParaRPr lang="en-IL" strike="sngStrike" dirty="0">
                  <a:solidFill>
                    <a:schemeClr val="tx1"/>
                  </a:solidFill>
                </a:endParaRPr>
              </a:p>
              <a:p>
                <a:r>
                  <a:rPr lang="en-US" u="sng" dirty="0">
                    <a:solidFill>
                      <a:schemeClr val="tx1"/>
                    </a:solidFill>
                  </a:rPr>
                  <a:t>Verifier</a:t>
                </a:r>
                <a:r>
                  <a:rPr lang="en-US" dirty="0">
                    <a:solidFill>
                      <a:schemeClr val="tx1"/>
                    </a:solidFill>
                  </a:rPr>
                  <a:t>: Sample </a:t>
                </a:r>
                <a14:m>
                  <m:oMath xmlns:m="http://schemas.openxmlformats.org/officeDocument/2006/math">
                    <m:r>
                      <a:rPr lang="en-US" b="0" i="1" smtClean="0">
                        <a:solidFill>
                          <a:schemeClr val="tx1"/>
                        </a:solidFill>
                        <a:latin typeface="Cambria Math" panose="02040503050406030204" pitchFamily="18" charset="0"/>
                      </a:rPr>
                      <m:t>𝑠</m:t>
                    </m:r>
                  </m:oMath>
                </a14:m>
                <a:r>
                  <a:rPr lang="en-IL" dirty="0">
                    <a:solidFill>
                      <a:schemeClr val="tx1"/>
                    </a:solidFill>
                  </a:rPr>
                  <a:t> and verify the proof that every vector in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𝑠</m:t>
                        </m:r>
                      </m:sub>
                    </m:sSub>
                  </m:oMath>
                </a14:m>
                <a:r>
                  <a:rPr lang="en-IL" dirty="0">
                    <a:solidFill>
                      <a:schemeClr val="tx1"/>
                    </a:solidFill>
                  </a:rPr>
                  <a:t> is in </a:t>
                </a:r>
                <a14:m>
                  <m:oMath xmlns:m="http://schemas.openxmlformats.org/officeDocument/2006/math">
                    <m:r>
                      <a:rPr lang="en-US" i="1">
                        <a:solidFill>
                          <a:schemeClr val="tx1"/>
                        </a:solidFill>
                        <a:latin typeface="Cambria Math" panose="02040503050406030204" pitchFamily="18" charset="0"/>
                      </a:rPr>
                      <m:t>𝐻𝑎</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𝑚</m:t>
                        </m:r>
                      </m:e>
                      <m:sub>
                        <m:r>
                          <a:rPr lang="en-US" i="1">
                            <a:solidFill>
                              <a:schemeClr val="tx1"/>
                            </a:solidFill>
                            <a:latin typeface="Cambria Math" panose="02040503050406030204" pitchFamily="18" charset="0"/>
                          </a:rPr>
                          <m:t>0.95</m:t>
                        </m:r>
                        <m:r>
                          <a:rPr lang="en-US" i="1">
                            <a:solidFill>
                              <a:schemeClr val="tx1"/>
                            </a:solidFill>
                            <a:latin typeface="Cambria Math" panose="02040503050406030204" pitchFamily="18" charset="0"/>
                          </a:rPr>
                          <m:t>𝛼</m:t>
                        </m:r>
                      </m:sub>
                    </m:sSub>
                  </m:oMath>
                </a14:m>
                <a:endParaRPr lang="en-US" dirty="0">
                  <a:solidFill>
                    <a:schemeClr val="tx1"/>
                  </a:solidFill>
                </a:endParaRPr>
              </a:p>
              <a:p>
                <a:endParaRPr lang="en-US" dirty="0">
                  <a:solidFill>
                    <a:schemeClr val="tx1"/>
                  </a:solidFill>
                </a:endParaRPr>
              </a:p>
              <a:p>
                <a:endParaRPr lang="en-IL" dirty="0">
                  <a:solidFill>
                    <a:schemeClr val="tx1"/>
                  </a:solidFill>
                </a:endParaRPr>
              </a:p>
              <a:p>
                <a:endParaRPr lang="en-IL" dirty="0">
                  <a:solidFill>
                    <a:schemeClr val="tx1"/>
                  </a:solidFill>
                </a:endParaRPr>
              </a:p>
              <a:p>
                <a:endParaRPr lang="en-IL" dirty="0">
                  <a:solidFill>
                    <a:schemeClr val="tx1"/>
                  </a:solidFill>
                </a:endParaRPr>
              </a:p>
              <a:p>
                <a:endParaRPr lang="en-IL" dirty="0">
                  <a:solidFill>
                    <a:schemeClr val="tx1"/>
                  </a:solidFill>
                </a:endParaRPr>
              </a:p>
              <a:p>
                <a:endParaRPr lang="en-IL" dirty="0">
                  <a:solidFill>
                    <a:schemeClr val="tx1"/>
                  </a:solidFill>
                </a:endParaRPr>
              </a:p>
            </p:txBody>
          </p:sp>
        </mc:Choice>
        <mc:Fallback xmlns="">
          <p:sp>
            <p:nvSpPr>
              <p:cNvPr id="6" name="Rectangle: Rounded Corners 18">
                <a:extLst>
                  <a:ext uri="{FF2B5EF4-FFF2-40B4-BE49-F238E27FC236}">
                    <a16:creationId xmlns:a16="http://schemas.microsoft.com/office/drawing/2014/main" id="{35823167-B685-5E44-09B8-D3EEB750E8B4}"/>
                  </a:ext>
                </a:extLst>
              </p:cNvPr>
              <p:cNvSpPr>
                <a:spLocks noRot="1" noChangeAspect="1" noMove="1" noResize="1" noEditPoints="1" noAdjustHandles="1" noChangeArrowheads="1" noChangeShapeType="1" noTextEdit="1"/>
              </p:cNvSpPr>
              <p:nvPr/>
            </p:nvSpPr>
            <p:spPr>
              <a:xfrm flipH="1">
                <a:off x="901694" y="1713441"/>
                <a:ext cx="9233289" cy="2388659"/>
              </a:xfrm>
              <a:prstGeom prst="roundRect">
                <a:avLst>
                  <a:gd name="adj" fmla="val 4420"/>
                </a:avLst>
              </a:prstGeom>
              <a:blipFill>
                <a:blip r:embed="rId3"/>
                <a:stretch>
                  <a:fillRect l="-137"/>
                </a:stretch>
              </a:blipFill>
              <a:ln w="28575">
                <a:solidFill>
                  <a:schemeClr val="tx1"/>
                </a:solidFill>
              </a:ln>
            </p:spPr>
            <p:txBody>
              <a:bodyPr/>
              <a:lstStyle/>
              <a:p>
                <a:r>
                  <a:rPr lang="en-IL">
                    <a:noFill/>
                  </a:rPr>
                  <a:t> </a:t>
                </a:r>
              </a:p>
            </p:txBody>
          </p:sp>
        </mc:Fallback>
      </mc:AlternateContent>
      <p:sp>
        <p:nvSpPr>
          <p:cNvPr id="19" name="Rectangle: Rounded Corners 18">
            <a:extLst>
              <a:ext uri="{FF2B5EF4-FFF2-40B4-BE49-F238E27FC236}">
                <a16:creationId xmlns:a16="http://schemas.microsoft.com/office/drawing/2014/main" id="{7510C953-7D25-2C83-273A-80662E8CAB7E}"/>
              </a:ext>
            </a:extLst>
          </p:cNvPr>
          <p:cNvSpPr/>
          <p:nvPr/>
        </p:nvSpPr>
        <p:spPr>
          <a:xfrm flipH="1">
            <a:off x="5893183" y="744538"/>
            <a:ext cx="4241804" cy="930275"/>
          </a:xfrm>
          <a:prstGeom prst="roundRect">
            <a:avLst>
              <a:gd name="adj" fmla="val 4420"/>
            </a:avLst>
          </a:prstGeom>
          <a:solidFill>
            <a:srgbClr val="D7FED7"/>
          </a:solidFill>
          <a:ln w="28575">
            <a:solidFill>
              <a:srgbClr val="05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2400" dirty="0">
                <a:solidFill>
                  <a:schemeClr val="tx1"/>
                </a:solidFill>
              </a:rPr>
              <a:t>Focus: 1. minimizing input query</a:t>
            </a:r>
          </a:p>
          <a:p>
            <a:r>
              <a:rPr lang="en-US" sz="2400" dirty="0">
                <a:solidFill>
                  <a:schemeClr val="tx1"/>
                </a:solidFill>
              </a:rPr>
              <a:t>             2. sub-linear proof length</a:t>
            </a:r>
          </a:p>
        </p:txBody>
      </p:sp>
      <mc:AlternateContent xmlns:mc="http://schemas.openxmlformats.org/markup-compatibility/2006" xmlns:a14="http://schemas.microsoft.com/office/drawing/2010/main">
        <mc:Choice Requires="a14">
          <p:sp>
            <p:nvSpPr>
              <p:cNvPr id="22" name="Rectangle: Rounded Corners 18">
                <a:extLst>
                  <a:ext uri="{FF2B5EF4-FFF2-40B4-BE49-F238E27FC236}">
                    <a16:creationId xmlns:a16="http://schemas.microsoft.com/office/drawing/2014/main" id="{D21DD441-3E1F-DB27-4B62-6B8B7E478A1F}"/>
                  </a:ext>
                </a:extLst>
              </p:cNvPr>
              <p:cNvSpPr/>
              <p:nvPr/>
            </p:nvSpPr>
            <p:spPr>
              <a:xfrm flipH="1">
                <a:off x="1835528" y="2856180"/>
                <a:ext cx="7556505" cy="881744"/>
              </a:xfrm>
              <a:prstGeom prst="roundRect">
                <a:avLst>
                  <a:gd name="adj" fmla="val 4420"/>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IL" dirty="0">
                    <a:solidFill>
                      <a:schemeClr val="tx1"/>
                    </a:solidFill>
                  </a:rPr>
                  <a:t>Completeness: If every vector in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𝑉</m:t>
                        </m:r>
                      </m:e>
                      <m:sub>
                        <m:r>
                          <a:rPr lang="en-US" b="0" i="1" smtClean="0">
                            <a:solidFill>
                              <a:schemeClr val="tx1"/>
                            </a:solidFill>
                            <a:latin typeface="Cambria Math" panose="02040503050406030204" pitchFamily="18" charset="0"/>
                          </a:rPr>
                          <m:t>𝑠</m:t>
                        </m:r>
                      </m:sub>
                    </m:sSub>
                  </m:oMath>
                </a14:m>
                <a:r>
                  <a:rPr lang="en-IL" dirty="0">
                    <a:solidFill>
                      <a:schemeClr val="tx1"/>
                    </a:solidFill>
                  </a:rPr>
                  <a:t> is in </a:t>
                </a:r>
                <a14:m>
                  <m:oMath xmlns:m="http://schemas.openxmlformats.org/officeDocument/2006/math">
                    <m:r>
                      <a:rPr lang="en-US" i="1">
                        <a:solidFill>
                          <a:schemeClr val="tx1"/>
                        </a:solidFill>
                        <a:latin typeface="Cambria Math" panose="02040503050406030204" pitchFamily="18" charset="0"/>
                      </a:rPr>
                      <m:t>𝐻𝑎</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𝑚</m:t>
                        </m:r>
                      </m:e>
                      <m:sub>
                        <m:r>
                          <a:rPr lang="en-US" i="1">
                            <a:solidFill>
                              <a:schemeClr val="tx1"/>
                            </a:solidFill>
                            <a:latin typeface="Cambria Math" panose="02040503050406030204" pitchFamily="18" charset="0"/>
                          </a:rPr>
                          <m:t>0.95</m:t>
                        </m:r>
                        <m:r>
                          <a:rPr lang="en-US" i="1">
                            <a:solidFill>
                              <a:schemeClr val="tx1"/>
                            </a:solidFill>
                            <a:latin typeface="Cambria Math" panose="02040503050406030204" pitchFamily="18" charset="0"/>
                          </a:rPr>
                          <m:t>𝛼</m:t>
                        </m:r>
                      </m:sub>
                    </m:sSub>
                  </m:oMath>
                </a14:m>
                <a:r>
                  <a:rPr lang="en-IL" dirty="0">
                    <a:solidFill>
                      <a:schemeClr val="tx1"/>
                    </a:solidFill>
                  </a:rPr>
                  <a:t> then the verifier accepts </a:t>
                </a:r>
              </a:p>
              <a:p>
                <a:r>
                  <a:rPr lang="en-IL" dirty="0">
                    <a:solidFill>
                      <a:schemeClr val="tx1"/>
                    </a:solidFill>
                  </a:rPr>
                  <a:t>Soundness: If </a:t>
                </a:r>
                <a14:m>
                  <m:oMath xmlns:m="http://schemas.openxmlformats.org/officeDocument/2006/math">
                    <m:func>
                      <m:funcPr>
                        <m:ctrlPr>
                          <a:rPr lang="en-US" i="1">
                            <a:solidFill>
                              <a:srgbClr val="C00000"/>
                            </a:solidFill>
                            <a:latin typeface="Cambria Math" panose="02040503050406030204" pitchFamily="18" charset="0"/>
                          </a:rPr>
                        </m:ctrlPr>
                      </m:funcPr>
                      <m:fName>
                        <m:sSub>
                          <m:sSubPr>
                            <m:ctrlPr>
                              <a:rPr lang="en-US" i="1">
                                <a:solidFill>
                                  <a:srgbClr val="C00000"/>
                                </a:solidFill>
                                <a:latin typeface="Cambria Math" panose="02040503050406030204" pitchFamily="18" charset="0"/>
                              </a:rPr>
                            </m:ctrlPr>
                          </m:sSubPr>
                          <m:e>
                            <m:r>
                              <a:rPr lang="en-US" i="1" smtClean="0">
                                <a:solidFill>
                                  <a:srgbClr val="C00000"/>
                                </a:solidFill>
                                <a:latin typeface="Cambria Math" panose="02040503050406030204" pitchFamily="18" charset="0"/>
                                <a:ea typeface="Cambria Math" panose="02040503050406030204" pitchFamily="18" charset="0"/>
                              </a:rPr>
                              <m:t>𝔼</m:t>
                            </m:r>
                          </m:e>
                          <m:sub>
                            <m:r>
                              <a:rPr lang="en-US" b="0" i="1" smtClean="0">
                                <a:solidFill>
                                  <a:srgbClr val="C00000"/>
                                </a:solidFill>
                                <a:latin typeface="Cambria Math" panose="02040503050406030204" pitchFamily="18" charset="0"/>
                              </a:rPr>
                              <m:t>𝑖</m:t>
                            </m:r>
                          </m:sub>
                        </m:sSub>
                      </m:fName>
                      <m:e>
                        <m:d>
                          <m:dPr>
                            <m:begChr m:val="["/>
                            <m:endChr m:val="]"/>
                            <m:ctrlPr>
                              <a:rPr lang="en-US" i="1">
                                <a:solidFill>
                                  <a:srgbClr val="C00000"/>
                                </a:solidFill>
                                <a:latin typeface="Cambria Math" panose="02040503050406030204" pitchFamily="18" charset="0"/>
                              </a:rPr>
                            </m:ctrlPr>
                          </m:dPr>
                          <m:e>
                            <m:r>
                              <m:rPr>
                                <m:sty m:val="p"/>
                              </m:rPr>
                              <a:rPr lang="en-US" b="0" i="0" smtClean="0">
                                <a:solidFill>
                                  <a:srgbClr val="C00000"/>
                                </a:solidFill>
                                <a:latin typeface="Cambria Math" panose="02040503050406030204" pitchFamily="18" charset="0"/>
                              </a:rPr>
                              <m:t>weight</m:t>
                            </m:r>
                            <m:d>
                              <m:dPr>
                                <m:ctrlPr>
                                  <a:rPr lang="en-US" b="0" i="1" smtClean="0">
                                    <a:solidFill>
                                      <a:srgbClr val="C00000"/>
                                    </a:solidFill>
                                    <a:latin typeface="Cambria Math" panose="02040503050406030204" pitchFamily="18" charset="0"/>
                                  </a:rPr>
                                </m:ctrlPr>
                              </m:dPr>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𝑉</m:t>
                                    </m:r>
                                  </m:e>
                                  <m:sub>
                                    <m:r>
                                      <a:rPr lang="en-US" b="0" i="1" smtClean="0">
                                        <a:solidFill>
                                          <a:srgbClr val="C00000"/>
                                        </a:solidFill>
                                        <a:latin typeface="Cambria Math" panose="02040503050406030204" pitchFamily="18" charset="0"/>
                                      </a:rPr>
                                      <m:t>𝑠</m:t>
                                    </m:r>
                                  </m:sub>
                                </m:sSub>
                                <m:d>
                                  <m:dPr>
                                    <m:begChr m:val="["/>
                                    <m:endChr m:val="]"/>
                                    <m:ctrlPr>
                                      <a:rPr lang="en-US" b="0" i="1" smtClean="0">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𝑖</m:t>
                                    </m:r>
                                  </m:e>
                                </m:d>
                              </m:e>
                            </m:d>
                          </m:e>
                        </m:d>
                      </m:e>
                    </m:func>
                    <m:r>
                      <a:rPr lang="en-US" i="1">
                        <a:solidFill>
                          <a:srgbClr val="C00000"/>
                        </a:solidFill>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𝛽</m:t>
                        </m:r>
                      </m:e>
                      <m:sub>
                        <m:r>
                          <a:rPr lang="en-US" b="0" i="1" smtClean="0">
                            <a:solidFill>
                              <a:srgbClr val="C00000"/>
                            </a:solidFill>
                            <a:latin typeface="Cambria Math" panose="02040503050406030204" pitchFamily="18" charset="0"/>
                          </a:rPr>
                          <m:t>𝑠</m:t>
                        </m:r>
                      </m:sub>
                    </m:sSub>
                    <m:r>
                      <a:rPr lang="en-US" i="1">
                        <a:solidFill>
                          <a:schemeClr val="tx1"/>
                        </a:solidFill>
                        <a:latin typeface="Cambria Math" panose="02040503050406030204" pitchFamily="18" charset="0"/>
                      </a:rPr>
                      <m:t>, </m:t>
                    </m:r>
                  </m:oMath>
                </a14:m>
                <a:r>
                  <a:rPr lang="en-IL" dirty="0">
                    <a:solidFill>
                      <a:schemeClr val="tx1"/>
                    </a:solidFill>
                  </a:rPr>
                  <a:t>then</a:t>
                </a:r>
                <a14:m>
                  <m:oMath xmlns:m="http://schemas.openxmlformats.org/officeDocument/2006/math">
                    <m:func>
                      <m:funcPr>
                        <m:ctrlPr>
                          <a:rPr lang="en-US" i="1">
                            <a:solidFill>
                              <a:schemeClr val="tx1"/>
                            </a:solidFill>
                            <a:latin typeface="Cambria Math" panose="02040503050406030204" pitchFamily="18" charset="0"/>
                          </a:rPr>
                        </m:ctrlPr>
                      </m:funcPr>
                      <m:fName>
                        <m:r>
                          <a:rPr lang="en-US" i="1">
                            <a:solidFill>
                              <a:schemeClr val="tx1"/>
                            </a:solidFill>
                            <a:latin typeface="Cambria Math" panose="02040503050406030204" pitchFamily="18" charset="0"/>
                          </a:rPr>
                          <m:t> </m:t>
                        </m:r>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Pr</m:t>
                            </m:r>
                          </m:e>
                          <m:lim>
                            <m:r>
                              <a:rPr lang="en-US" i="1">
                                <a:solidFill>
                                  <a:schemeClr val="tx1"/>
                                </a:solidFill>
                                <a:latin typeface="Cambria Math" panose="02040503050406030204" pitchFamily="18" charset="0"/>
                              </a:rPr>
                              <m:t>𝑟</m:t>
                            </m:r>
                          </m:lim>
                        </m:limLow>
                      </m:fName>
                      <m:e>
                        <m:d>
                          <m:dPr>
                            <m:begChr m:val="["/>
                            <m:endChr m:val="]"/>
                            <m:ctrlPr>
                              <a:rPr lang="en-US" i="1">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𝑉</m:t>
                            </m:r>
                            <m:r>
                              <a:rPr lang="en-US" b="0" i="1" smtClean="0">
                                <a:solidFill>
                                  <a:schemeClr val="tx1"/>
                                </a:solidFill>
                                <a:latin typeface="Cambria Math" panose="02040503050406030204" pitchFamily="18" charset="0"/>
                              </a:rPr>
                              <m:t> </m:t>
                            </m:r>
                            <m:r>
                              <m:rPr>
                                <m:sty m:val="p"/>
                              </m:rPr>
                              <a:rPr lang="en-US" b="0" i="0" smtClean="0">
                                <a:solidFill>
                                  <a:schemeClr val="tx1"/>
                                </a:solidFill>
                                <a:latin typeface="Cambria Math" panose="02040503050406030204" pitchFamily="18" charset="0"/>
                              </a:rPr>
                              <m:t>accepts</m:t>
                            </m:r>
                          </m:e>
                        </m:d>
                        <m:r>
                          <a:rPr lang="en-US" i="1">
                            <a:solidFill>
                              <a:schemeClr val="tx1"/>
                            </a:solidFill>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𝛽</m:t>
                            </m:r>
                          </m:e>
                          <m:sub>
                            <m:r>
                              <a:rPr lang="en-US" i="1">
                                <a:solidFill>
                                  <a:srgbClr val="C00000"/>
                                </a:solidFill>
                                <a:latin typeface="Cambria Math" panose="02040503050406030204" pitchFamily="18" charset="0"/>
                              </a:rPr>
                              <m:t>𝑠</m:t>
                            </m:r>
                          </m:sub>
                        </m:sSub>
                        <m:r>
                          <a:rPr lang="en-US" b="0" i="1" smtClean="0">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𝜖</m:t>
                        </m:r>
                        <m:r>
                          <a:rPr lang="en-US" b="0" i="1" smtClean="0">
                            <a:solidFill>
                              <a:srgbClr val="C00000"/>
                            </a:solidFill>
                            <a:latin typeface="Cambria Math" panose="02040503050406030204" pitchFamily="18" charset="0"/>
                          </a:rPr>
                          <m:t>′</m:t>
                        </m:r>
                        <m:d>
                          <m:dPr>
                            <m:ctrlPr>
                              <a:rPr lang="en-US" i="1">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𝛼</m:t>
                            </m:r>
                          </m:e>
                        </m:d>
                      </m:e>
                    </m:func>
                  </m:oMath>
                </a14:m>
                <a:endParaRPr lang="en-IL" dirty="0">
                  <a:solidFill>
                    <a:schemeClr val="tx1"/>
                  </a:solidFill>
                </a:endParaRPr>
              </a:p>
            </p:txBody>
          </p:sp>
        </mc:Choice>
        <mc:Fallback xmlns="">
          <p:sp>
            <p:nvSpPr>
              <p:cNvPr id="22" name="Rectangle: Rounded Corners 18">
                <a:extLst>
                  <a:ext uri="{FF2B5EF4-FFF2-40B4-BE49-F238E27FC236}">
                    <a16:creationId xmlns:a16="http://schemas.microsoft.com/office/drawing/2014/main" id="{D21DD441-3E1F-DB27-4B62-6B8B7E478A1F}"/>
                  </a:ext>
                </a:extLst>
              </p:cNvPr>
              <p:cNvSpPr>
                <a:spLocks noRot="1" noChangeAspect="1" noMove="1" noResize="1" noEditPoints="1" noAdjustHandles="1" noChangeArrowheads="1" noChangeShapeType="1" noTextEdit="1"/>
              </p:cNvSpPr>
              <p:nvPr/>
            </p:nvSpPr>
            <p:spPr>
              <a:xfrm flipH="1">
                <a:off x="1835528" y="2856180"/>
                <a:ext cx="7556505" cy="881744"/>
              </a:xfrm>
              <a:prstGeom prst="roundRect">
                <a:avLst>
                  <a:gd name="adj" fmla="val 4420"/>
                </a:avLst>
              </a:prstGeom>
              <a:blipFill>
                <a:blip r:embed="rId4"/>
                <a:stretch>
                  <a:fillRect l="-334"/>
                </a:stretch>
              </a:blipFill>
              <a:ln w="28575">
                <a:solidFill>
                  <a:schemeClr val="tx1"/>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3" name="Rectangle: Rounded Corners 18">
                <a:extLst>
                  <a:ext uri="{FF2B5EF4-FFF2-40B4-BE49-F238E27FC236}">
                    <a16:creationId xmlns:a16="http://schemas.microsoft.com/office/drawing/2014/main" id="{87171498-8CCB-19CF-98B4-04DC606185D1}"/>
                  </a:ext>
                </a:extLst>
              </p:cNvPr>
              <p:cNvSpPr/>
              <p:nvPr/>
            </p:nvSpPr>
            <p:spPr>
              <a:xfrm flipH="1">
                <a:off x="883031" y="4749848"/>
                <a:ext cx="8788404" cy="1882727"/>
              </a:xfrm>
              <a:prstGeom prst="roundRect">
                <a:avLst>
                  <a:gd name="adj" fmla="val 4420"/>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IL" u="sng" dirty="0">
                    <a:solidFill>
                      <a:schemeClr val="tx1"/>
                    </a:solidFill>
                  </a:rPr>
                  <a:t>Large Hamming weight</a:t>
                </a:r>
                <a:r>
                  <a:rPr lang="en-IL" dirty="0">
                    <a:solidFill>
                      <a:schemeClr val="tx1"/>
                    </a:solidFill>
                  </a:rPr>
                  <a:t>: If </a:t>
                </a:r>
                <a14:m>
                  <m:oMath xmlns:m="http://schemas.openxmlformats.org/officeDocument/2006/math">
                    <m:r>
                      <a:rPr lang="en-US" b="0" i="1" smtClean="0">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𝐻𝑎</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𝑚</m:t>
                        </m:r>
                      </m:e>
                      <m:sub>
                        <m:r>
                          <a:rPr lang="en-US" i="1">
                            <a:solidFill>
                              <a:schemeClr val="tx1"/>
                            </a:solidFill>
                            <a:latin typeface="Cambria Math" panose="02040503050406030204" pitchFamily="18" charset="0"/>
                          </a:rPr>
                          <m:t>𝛼</m:t>
                        </m:r>
                      </m:sub>
                    </m:sSub>
                  </m:oMath>
                </a14:m>
                <a:r>
                  <a:rPr lang="en-IL" dirty="0">
                    <a:solidFill>
                      <a:schemeClr val="tx1"/>
                    </a:solidFill>
                  </a:rPr>
                  <a:t> then </a:t>
                </a:r>
                <a14:m>
                  <m:oMath xmlns:m="http://schemas.openxmlformats.org/officeDocument/2006/math">
                    <m:r>
                      <a:rPr lang="en-US" b="1" i="1">
                        <a:solidFill>
                          <a:schemeClr val="tx1"/>
                        </a:solidFill>
                        <a:latin typeface="Cambria Math" panose="02040503050406030204" pitchFamily="18" charset="0"/>
                      </a:rPr>
                      <m:t>∃</m:t>
                    </m:r>
                    <m:sSub>
                      <m:sSubPr>
                        <m:ctrlPr>
                          <a:rPr lang="en-US" b="1" i="1">
                            <a:solidFill>
                              <a:schemeClr val="tx1"/>
                            </a:solidFill>
                            <a:latin typeface="Cambria Math" panose="02040503050406030204" pitchFamily="18" charset="0"/>
                          </a:rPr>
                        </m:ctrlPr>
                      </m:sSubPr>
                      <m:e>
                        <m:r>
                          <a:rPr lang="en-US" b="1" i="1">
                            <a:solidFill>
                              <a:schemeClr val="tx1"/>
                            </a:solidFill>
                            <a:latin typeface="Cambria Math" panose="02040503050406030204" pitchFamily="18" charset="0"/>
                          </a:rPr>
                          <m:t>𝒛</m:t>
                        </m:r>
                      </m:e>
                      <m:sub>
                        <m:r>
                          <a:rPr lang="en-US" b="1" i="1">
                            <a:solidFill>
                              <a:schemeClr val="tx1"/>
                            </a:solidFill>
                            <a:latin typeface="Cambria Math" panose="02040503050406030204" pitchFamily="18" charset="0"/>
                          </a:rPr>
                          <m:t>𝟏</m:t>
                        </m:r>
                      </m:sub>
                    </m:sSub>
                    <m:r>
                      <a:rPr lang="en-US" b="1" i="1">
                        <a:solidFill>
                          <a:schemeClr val="tx1"/>
                        </a:solidFill>
                        <a:latin typeface="Cambria Math" panose="02040503050406030204" pitchFamily="18" charset="0"/>
                      </a:rPr>
                      <m:t>,…,</m:t>
                    </m:r>
                    <m:sSub>
                      <m:sSubPr>
                        <m:ctrlPr>
                          <a:rPr lang="en-US" b="1" i="1">
                            <a:solidFill>
                              <a:schemeClr val="tx1"/>
                            </a:solidFill>
                            <a:latin typeface="Cambria Math" panose="02040503050406030204" pitchFamily="18" charset="0"/>
                          </a:rPr>
                        </m:ctrlPr>
                      </m:sSubPr>
                      <m:e>
                        <m:r>
                          <a:rPr lang="en-US" b="1" i="1">
                            <a:solidFill>
                              <a:schemeClr val="tx1"/>
                            </a:solidFill>
                            <a:latin typeface="Cambria Math" panose="02040503050406030204" pitchFamily="18" charset="0"/>
                          </a:rPr>
                          <m:t>𝒛</m:t>
                        </m:r>
                      </m:e>
                      <m:sub>
                        <m:r>
                          <a:rPr lang="en-US" b="1" i="1">
                            <a:solidFill>
                              <a:schemeClr val="tx1"/>
                            </a:solidFill>
                            <a:latin typeface="Cambria Math" panose="02040503050406030204" pitchFamily="18" charset="0"/>
                          </a:rPr>
                          <m:t>𝒕</m:t>
                        </m:r>
                      </m:sub>
                    </m:sSub>
                  </m:oMath>
                </a14:m>
                <a:r>
                  <a:rPr lang="en-IL" b="1" dirty="0">
                    <a:solidFill>
                      <a:schemeClr val="tx1"/>
                    </a:solidFill>
                  </a:rPr>
                  <a:t> </a:t>
                </a:r>
                <a:r>
                  <a:rPr lang="en-IL" dirty="0">
                    <a:solidFill>
                      <a:schemeClr val="tx1"/>
                    </a:solidFill>
                  </a:rPr>
                  <a:t>s.t.</a:t>
                </a:r>
              </a:p>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m:t>
                      </m:r>
                      <m:r>
                        <a:rPr lang="en-US" i="1" smtClean="0">
                          <a:solidFill>
                            <a:schemeClr val="tx1"/>
                          </a:solidFill>
                          <a:latin typeface="Cambria Math" panose="02040503050406030204" pitchFamily="18" charset="0"/>
                        </a:rPr>
                        <m:t>𝜌</m:t>
                      </m:r>
                      <m:r>
                        <a:rPr lang="en-US" i="1" smtClean="0">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𝑛</m:t>
                          </m:r>
                        </m:e>
                      </m:d>
                      <m:r>
                        <a:rPr lang="en-US">
                          <a:solidFill>
                            <a:schemeClr val="tx1"/>
                          </a:solidFill>
                          <a:latin typeface="Cambria Math" panose="02040503050406030204" pitchFamily="18" charset="0"/>
                        </a:rPr>
                        <m:t>: </m:t>
                      </m:r>
                      <m:sSub>
                        <m:sSubPr>
                          <m:ctrlPr>
                            <a:rPr lang="en-US" i="1" smtClean="0">
                              <a:solidFill>
                                <a:schemeClr val="tx1"/>
                              </a:solidFill>
                              <a:latin typeface="Cambria Math" panose="02040503050406030204" pitchFamily="18" charset="0"/>
                            </a:rPr>
                          </m:ctrlPr>
                        </m:sSubPr>
                        <m:e>
                          <m:r>
                            <a:rPr lang="en-US" b="0" i="1">
                              <a:solidFill>
                                <a:schemeClr val="tx1"/>
                              </a:solidFill>
                              <a:latin typeface="Cambria Math" panose="02040503050406030204" pitchFamily="18" charset="0"/>
                            </a:rPr>
                            <m:t>𝑣</m:t>
                          </m:r>
                        </m:e>
                        <m:sub>
                          <m:r>
                            <a:rPr lang="en-US" b="0" i="1">
                              <a:solidFill>
                                <a:schemeClr val="tx1"/>
                              </a:solidFill>
                              <a:latin typeface="Cambria Math" panose="02040503050406030204" pitchFamily="18" charset="0"/>
                            </a:rPr>
                            <m:t>𝜌</m:t>
                          </m:r>
                        </m:sub>
                      </m:sSub>
                      <m:r>
                        <a:rPr lang="en-US" b="0"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𝐻𝑎</m:t>
                      </m:r>
                      <m:sSub>
                        <m:sSubPr>
                          <m:ctrlPr>
                            <a:rPr lang="en-US" i="1">
                              <a:solidFill>
                                <a:schemeClr val="tx1"/>
                              </a:solidFill>
                              <a:latin typeface="Cambria Math" panose="02040503050406030204" pitchFamily="18" charset="0"/>
                            </a:rPr>
                          </m:ctrlPr>
                        </m:sSubPr>
                        <m:e>
                          <m:r>
                            <a:rPr lang="en-US" b="0" i="1">
                              <a:solidFill>
                                <a:schemeClr val="tx1"/>
                              </a:solidFill>
                              <a:latin typeface="Cambria Math" panose="02040503050406030204" pitchFamily="18" charset="0"/>
                            </a:rPr>
                            <m:t>𝑚</m:t>
                          </m:r>
                        </m:e>
                        <m:sub>
                          <m:r>
                            <a:rPr lang="en-US" b="0" i="1" smtClean="0">
                              <a:solidFill>
                                <a:schemeClr val="tx1"/>
                              </a:solidFill>
                              <a:latin typeface="Cambria Math" panose="02040503050406030204" pitchFamily="18" charset="0"/>
                            </a:rPr>
                            <m:t>0.95</m:t>
                          </m:r>
                          <m:r>
                            <a:rPr lang="en-US" b="0" i="1">
                              <a:solidFill>
                                <a:schemeClr val="tx1"/>
                              </a:solidFill>
                              <a:latin typeface="Cambria Math" panose="02040503050406030204" pitchFamily="18" charset="0"/>
                            </a:rPr>
                            <m:t>𝛼</m:t>
                          </m:r>
                        </m:sub>
                      </m:sSub>
                    </m:oMath>
                  </m:oMathPara>
                </a14:m>
                <a:endParaRPr lang="en-US" dirty="0">
                  <a:solidFill>
                    <a:schemeClr val="tx1"/>
                  </a:solidFill>
                </a:endParaRPr>
              </a:p>
              <a:p>
                <a:endParaRPr lang="en-US" dirty="0">
                  <a:solidFill>
                    <a:schemeClr val="tx1"/>
                  </a:solidFill>
                </a:endParaRPr>
              </a:p>
              <a:p>
                <a:r>
                  <a:rPr lang="en-US" u="sng" dirty="0">
                    <a:solidFill>
                      <a:schemeClr val="tx1"/>
                    </a:solidFill>
                  </a:rPr>
                  <a:t>Small Hamming weight</a:t>
                </a:r>
                <a:r>
                  <a:rPr lang="en-US" dirty="0">
                    <a:solidFill>
                      <a:schemeClr val="tx1"/>
                    </a:solidFill>
                  </a:rPr>
                  <a:t>: If </a:t>
                </a:r>
                <a14:m>
                  <m:oMath xmlns:m="http://schemas.openxmlformats.org/officeDocument/2006/math">
                    <m:r>
                      <a:rPr lang="en-US" i="1">
                        <a:solidFill>
                          <a:schemeClr val="tx1"/>
                        </a:solidFill>
                        <a:latin typeface="Cambria Math" panose="02040503050406030204" pitchFamily="18" charset="0"/>
                      </a:rPr>
                      <m:t>𝛿</m:t>
                    </m:r>
                    <m:r>
                      <a:rPr lang="en-US">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𝐷𝑖𝑠𝑡</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𝐻𝑎</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𝑚</m:t>
                            </m:r>
                          </m:e>
                          <m:sub>
                            <m:r>
                              <a:rPr lang="en-US" i="1">
                                <a:solidFill>
                                  <a:schemeClr val="tx1"/>
                                </a:solidFill>
                                <a:latin typeface="Cambria Math" panose="02040503050406030204" pitchFamily="18" charset="0"/>
                              </a:rPr>
                              <m:t>𝛼</m:t>
                            </m:r>
                          </m:sub>
                        </m:sSub>
                      </m:e>
                    </m:d>
                  </m:oMath>
                </a14:m>
                <a:r>
                  <a:rPr lang="en-US" b="1" dirty="0">
                    <a:solidFill>
                      <a:schemeClr val="tx1"/>
                    </a:solidFill>
                  </a:rPr>
                  <a:t> </a:t>
                </a:r>
                <a:r>
                  <a:rPr lang="en-US" dirty="0">
                    <a:solidFill>
                      <a:schemeClr val="tx1"/>
                    </a:solidFill>
                  </a:rPr>
                  <a:t>then </a:t>
                </a:r>
                <a14:m>
                  <m:oMath xmlns:m="http://schemas.openxmlformats.org/officeDocument/2006/math">
                    <m:r>
                      <a:rPr lang="en-US" b="1" i="1" dirty="0" smtClean="0">
                        <a:solidFill>
                          <a:schemeClr val="tx1"/>
                        </a:solidFill>
                        <a:latin typeface="Cambria Math" panose="02040503050406030204" pitchFamily="18" charset="0"/>
                      </a:rPr>
                      <m:t>∀</m:t>
                    </m:r>
                    <m:sSub>
                      <m:sSubPr>
                        <m:ctrlPr>
                          <a:rPr lang="en-US" b="1" i="1">
                            <a:solidFill>
                              <a:schemeClr val="tx1"/>
                            </a:solidFill>
                            <a:latin typeface="Cambria Math" panose="02040503050406030204" pitchFamily="18" charset="0"/>
                          </a:rPr>
                        </m:ctrlPr>
                      </m:sSubPr>
                      <m:e>
                        <m:r>
                          <a:rPr lang="en-US" b="1" i="1">
                            <a:solidFill>
                              <a:schemeClr val="tx1"/>
                            </a:solidFill>
                            <a:latin typeface="Cambria Math" panose="02040503050406030204" pitchFamily="18" charset="0"/>
                          </a:rPr>
                          <m:t>𝒛</m:t>
                        </m:r>
                      </m:e>
                      <m:sub>
                        <m:r>
                          <a:rPr lang="en-US" b="1" i="1">
                            <a:solidFill>
                              <a:schemeClr val="tx1"/>
                            </a:solidFill>
                            <a:latin typeface="Cambria Math" panose="02040503050406030204" pitchFamily="18" charset="0"/>
                          </a:rPr>
                          <m:t>𝟏</m:t>
                        </m:r>
                      </m:sub>
                    </m:sSub>
                    <m:r>
                      <a:rPr lang="en-US" b="1" i="1">
                        <a:solidFill>
                          <a:schemeClr val="tx1"/>
                        </a:solidFill>
                        <a:latin typeface="Cambria Math" panose="02040503050406030204" pitchFamily="18" charset="0"/>
                      </a:rPr>
                      <m:t>,…,</m:t>
                    </m:r>
                    <m:sSub>
                      <m:sSubPr>
                        <m:ctrlPr>
                          <a:rPr lang="en-US" b="1" i="1">
                            <a:solidFill>
                              <a:schemeClr val="tx1"/>
                            </a:solidFill>
                            <a:latin typeface="Cambria Math" panose="02040503050406030204" pitchFamily="18" charset="0"/>
                          </a:rPr>
                        </m:ctrlPr>
                      </m:sSubPr>
                      <m:e>
                        <m:r>
                          <a:rPr lang="en-US" b="1" i="1">
                            <a:solidFill>
                              <a:schemeClr val="tx1"/>
                            </a:solidFill>
                            <a:latin typeface="Cambria Math" panose="02040503050406030204" pitchFamily="18" charset="0"/>
                          </a:rPr>
                          <m:t>𝒛</m:t>
                        </m:r>
                      </m:e>
                      <m:sub>
                        <m:r>
                          <a:rPr lang="en-US" b="1" i="1">
                            <a:solidFill>
                              <a:schemeClr val="tx1"/>
                            </a:solidFill>
                            <a:latin typeface="Cambria Math" panose="02040503050406030204" pitchFamily="18" charset="0"/>
                          </a:rPr>
                          <m:t>𝒕</m:t>
                        </m:r>
                      </m:sub>
                    </m:sSub>
                  </m:oMath>
                </a14:m>
                <a:r>
                  <a:rPr lang="en-US" dirty="0">
                    <a:solidFill>
                      <a:schemeClr val="tx1"/>
                    </a:solidFill>
                  </a:rPr>
                  <a:t> </a:t>
                </a:r>
                <a:endParaRPr lang="en-US" b="1" dirty="0">
                  <a:solidFill>
                    <a:schemeClr val="tx1"/>
                  </a:solidFill>
                </a:endParaRPr>
              </a:p>
              <a:p>
                <a:pPr/>
                <a14:m>
                  <m:oMathPara xmlns:m="http://schemas.openxmlformats.org/officeDocument/2006/math">
                    <m:oMathParaPr>
                      <m:jc m:val="centerGroup"/>
                    </m:oMathParaPr>
                    <m:oMath xmlns:m="http://schemas.openxmlformats.org/officeDocument/2006/math">
                      <m:func>
                        <m:funcPr>
                          <m:ctrlPr>
                            <a:rPr lang="en-US" i="1" smtClean="0">
                              <a:solidFill>
                                <a:schemeClr val="tx1"/>
                              </a:solidFill>
                              <a:latin typeface="Cambria Math" panose="02040503050406030204" pitchFamily="18" charset="0"/>
                            </a:rPr>
                          </m:ctrlPr>
                        </m:funcPr>
                        <m:fName>
                          <m:limLow>
                            <m:limLowPr>
                              <m:ctrlPr>
                                <a:rPr lang="en-US" b="0" i="1" smtClean="0">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Pr</m:t>
                              </m:r>
                            </m:e>
                            <m:lim>
                              <m:r>
                                <a:rPr lang="en-US" b="0" i="1" smtClean="0">
                                  <a:solidFill>
                                    <a:schemeClr val="tx1"/>
                                  </a:solidFill>
                                  <a:latin typeface="Cambria Math" panose="02040503050406030204" pitchFamily="18" charset="0"/>
                                </a:rPr>
                                <m:t>𝜌</m:t>
                              </m:r>
                            </m:lim>
                          </m:limLow>
                        </m:fName>
                        <m:e>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𝑣</m:t>
                                  </m:r>
                                </m:e>
                                <m:sub>
                                  <m:r>
                                    <a:rPr lang="en-US" i="1">
                                      <a:solidFill>
                                        <a:schemeClr val="tx1"/>
                                      </a:solidFill>
                                      <a:latin typeface="Cambria Math" panose="02040503050406030204" pitchFamily="18" charset="0"/>
                                    </a:rPr>
                                    <m:t>𝜌</m:t>
                                  </m:r>
                                </m:sub>
                              </m:sSub>
                              <m:r>
                                <a:rPr lang="en-US" i="1">
                                  <a:solidFill>
                                    <a:schemeClr val="tx1"/>
                                  </a:solidFill>
                                  <a:latin typeface="Cambria Math" panose="02040503050406030204" pitchFamily="18" charset="0"/>
                                </a:rPr>
                                <m:t>∈</m:t>
                              </m:r>
                              <m:r>
                                <a:rPr lang="en-US" i="1" smtClean="0">
                                  <a:solidFill>
                                    <a:schemeClr val="tx1"/>
                                  </a:solidFill>
                                  <a:latin typeface="Cambria Math" panose="02040503050406030204" pitchFamily="18" charset="0"/>
                                </a:rPr>
                                <m:t>𝐻𝑎</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𝑚</m:t>
                                  </m:r>
                                </m:e>
                                <m:sub>
                                  <m:r>
                                    <a:rPr lang="en-US" i="1" smtClean="0">
                                      <a:solidFill>
                                        <a:schemeClr val="tx1"/>
                                      </a:solidFill>
                                      <a:latin typeface="Cambria Math" panose="02040503050406030204" pitchFamily="18" charset="0"/>
                                    </a:rPr>
                                    <m:t>0.95</m:t>
                                  </m:r>
                                  <m:r>
                                    <a:rPr lang="en-US" i="1">
                                      <a:solidFill>
                                        <a:schemeClr val="tx1"/>
                                      </a:solidFill>
                                      <a:latin typeface="Cambria Math" panose="02040503050406030204" pitchFamily="18" charset="0"/>
                                    </a:rPr>
                                    <m:t>𝛼</m:t>
                                  </m:r>
                                </m:sub>
                              </m:sSub>
                            </m:e>
                          </m:d>
                        </m:e>
                      </m:func>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𝜖</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𝛼</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𝛿</m:t>
                          </m:r>
                        </m:e>
                      </m:d>
                    </m:oMath>
                  </m:oMathPara>
                </a14:m>
                <a:endParaRPr lang="en-IL" dirty="0">
                  <a:solidFill>
                    <a:schemeClr val="tx1"/>
                  </a:solidFill>
                </a:endParaRPr>
              </a:p>
              <a:p>
                <a:r>
                  <a:rPr lang="en-IL" dirty="0">
                    <a:solidFill>
                      <a:schemeClr val="tx1"/>
                    </a:solidFill>
                  </a:rPr>
                  <a:t>			  </a:t>
                </a:r>
                <a:r>
                  <a:rPr lang="en-US" dirty="0">
                    <a:solidFill>
                      <a:schemeClr val="tx1"/>
                    </a:solidFill>
                  </a:rPr>
                  <a:t> </a:t>
                </a:r>
                <a14:m>
                  <m:oMath xmlns:m="http://schemas.openxmlformats.org/officeDocument/2006/math">
                    <m:func>
                      <m:funcPr>
                        <m:ctrlPr>
                          <a:rPr lang="en-US" i="1" smtClean="0">
                            <a:solidFill>
                              <a:srgbClr val="C00000"/>
                            </a:solidFill>
                            <a:latin typeface="Cambria Math" panose="02040503050406030204" pitchFamily="18" charset="0"/>
                          </a:rPr>
                        </m:ctrlPr>
                      </m:funcPr>
                      <m:fName>
                        <m:sSub>
                          <m:sSubPr>
                            <m:ctrlPr>
                              <a:rPr lang="en-US" b="0"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ea typeface="Cambria Math" panose="02040503050406030204" pitchFamily="18" charset="0"/>
                              </a:rPr>
                              <m:t>𝔼</m:t>
                            </m:r>
                          </m:e>
                          <m:sub>
                            <m:r>
                              <a:rPr lang="en-US" b="0" i="1" smtClean="0">
                                <a:solidFill>
                                  <a:srgbClr val="C00000"/>
                                </a:solidFill>
                                <a:latin typeface="Cambria Math" panose="02040503050406030204" pitchFamily="18" charset="0"/>
                              </a:rPr>
                              <m:t>𝜌</m:t>
                            </m:r>
                          </m:sub>
                        </m:sSub>
                      </m:fName>
                      <m:e>
                        <m:d>
                          <m:dPr>
                            <m:begChr m:val="["/>
                            <m:endChr m:val="]"/>
                            <m:ctrlPr>
                              <a:rPr lang="en-US" i="1">
                                <a:solidFill>
                                  <a:srgbClr val="C00000"/>
                                </a:solidFill>
                                <a:latin typeface="Cambria Math" panose="02040503050406030204" pitchFamily="18" charset="0"/>
                              </a:rPr>
                            </m:ctrlPr>
                          </m:dPr>
                          <m:e>
                            <m:r>
                              <m:rPr>
                                <m:sty m:val="p"/>
                              </m:rPr>
                              <a:rPr lang="en-US" b="0" i="0" smtClean="0">
                                <a:solidFill>
                                  <a:srgbClr val="C00000"/>
                                </a:solidFill>
                                <a:latin typeface="Cambria Math" panose="02040503050406030204" pitchFamily="18" charset="0"/>
                              </a:rPr>
                              <m:t>weight</m:t>
                            </m:r>
                            <m:r>
                              <a:rPr lang="en-US" b="0" i="1" smtClean="0">
                                <a:solidFill>
                                  <a:srgbClr val="C00000"/>
                                </a:solidFill>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𝑣</m:t>
                                </m:r>
                              </m:e>
                              <m:sub>
                                <m:r>
                                  <a:rPr lang="en-US" i="1" smtClean="0">
                                    <a:solidFill>
                                      <a:srgbClr val="C00000"/>
                                    </a:solidFill>
                                    <a:latin typeface="Cambria Math" panose="02040503050406030204" pitchFamily="18" charset="0"/>
                                  </a:rPr>
                                  <m:t>𝜌</m:t>
                                </m:r>
                              </m:sub>
                            </m:sSub>
                            <m:r>
                              <a:rPr lang="en-US" b="0" i="1" smtClean="0">
                                <a:solidFill>
                                  <a:srgbClr val="C00000"/>
                                </a:solidFill>
                                <a:latin typeface="Cambria Math" panose="02040503050406030204" pitchFamily="18" charset="0"/>
                              </a:rPr>
                              <m:t>)</m:t>
                            </m:r>
                          </m:e>
                        </m:d>
                      </m:e>
                    </m:func>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𝛼</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𝛿</m:t>
                    </m:r>
                    <m:r>
                      <a:rPr lang="en-US" b="0" i="1" smtClean="0">
                        <a:solidFill>
                          <a:srgbClr val="C00000"/>
                        </a:solidFill>
                        <a:latin typeface="Cambria Math" panose="02040503050406030204" pitchFamily="18" charset="0"/>
                      </a:rPr>
                      <m:t>)</m:t>
                    </m:r>
                  </m:oMath>
                </a14:m>
                <a:endParaRPr lang="en-IL" dirty="0">
                  <a:solidFill>
                    <a:schemeClr val="tx1"/>
                  </a:solidFill>
                </a:endParaRPr>
              </a:p>
            </p:txBody>
          </p:sp>
        </mc:Choice>
        <mc:Fallback xmlns="">
          <p:sp>
            <p:nvSpPr>
              <p:cNvPr id="23" name="Rectangle: Rounded Corners 18">
                <a:extLst>
                  <a:ext uri="{FF2B5EF4-FFF2-40B4-BE49-F238E27FC236}">
                    <a16:creationId xmlns:a16="http://schemas.microsoft.com/office/drawing/2014/main" id="{87171498-8CCB-19CF-98B4-04DC606185D1}"/>
                  </a:ext>
                </a:extLst>
              </p:cNvPr>
              <p:cNvSpPr>
                <a:spLocks noRot="1" noChangeAspect="1" noMove="1" noResize="1" noEditPoints="1" noAdjustHandles="1" noChangeArrowheads="1" noChangeShapeType="1" noTextEdit="1"/>
              </p:cNvSpPr>
              <p:nvPr/>
            </p:nvSpPr>
            <p:spPr>
              <a:xfrm flipH="1">
                <a:off x="883031" y="4749848"/>
                <a:ext cx="8788404" cy="1882727"/>
              </a:xfrm>
              <a:prstGeom prst="roundRect">
                <a:avLst>
                  <a:gd name="adj" fmla="val 4420"/>
                </a:avLst>
              </a:prstGeom>
              <a:blipFill>
                <a:blip r:embed="rId5"/>
                <a:stretch>
                  <a:fillRect l="-144" t="-1974" b="-2632"/>
                </a:stretch>
              </a:blipFill>
              <a:ln w="28575">
                <a:solidFill>
                  <a:schemeClr val="tx1"/>
                </a:solidFill>
              </a:ln>
            </p:spPr>
            <p:txBody>
              <a:bodyPr/>
              <a:lstStyle/>
              <a:p>
                <a:r>
                  <a:rPr lang="en-IL">
                    <a:noFill/>
                  </a:rPr>
                  <a:t> </a:t>
                </a:r>
              </a:p>
            </p:txBody>
          </p:sp>
        </mc:Fallback>
      </mc:AlternateContent>
      <p:sp>
        <p:nvSpPr>
          <p:cNvPr id="24" name="TextBox 23">
            <a:extLst>
              <a:ext uri="{FF2B5EF4-FFF2-40B4-BE49-F238E27FC236}">
                <a16:creationId xmlns:a16="http://schemas.microsoft.com/office/drawing/2014/main" id="{24A7564E-1879-5E1E-361A-C1DDA0CA5266}"/>
              </a:ext>
            </a:extLst>
          </p:cNvPr>
          <p:cNvSpPr txBox="1"/>
          <p:nvPr/>
        </p:nvSpPr>
        <p:spPr>
          <a:xfrm>
            <a:off x="793365" y="4385672"/>
            <a:ext cx="3454400" cy="400110"/>
          </a:xfrm>
          <a:prstGeom prst="rect">
            <a:avLst/>
          </a:prstGeom>
          <a:noFill/>
        </p:spPr>
        <p:txBody>
          <a:bodyPr wrap="square" rtlCol="0">
            <a:spAutoFit/>
          </a:bodyPr>
          <a:lstStyle/>
          <a:p>
            <a:r>
              <a:rPr lang="en-IL" sz="2000" dirty="0"/>
              <a:t>Good shifts:</a:t>
            </a:r>
          </a:p>
        </p:txBody>
      </p:sp>
      <p:sp>
        <p:nvSpPr>
          <p:cNvPr id="32" name="TextBox 31">
            <a:extLst>
              <a:ext uri="{FF2B5EF4-FFF2-40B4-BE49-F238E27FC236}">
                <a16:creationId xmlns:a16="http://schemas.microsoft.com/office/drawing/2014/main" id="{4D3D4203-F63C-ACDB-FBF3-34D44DEB7611}"/>
              </a:ext>
            </a:extLst>
          </p:cNvPr>
          <p:cNvSpPr txBox="1"/>
          <p:nvPr/>
        </p:nvSpPr>
        <p:spPr>
          <a:xfrm>
            <a:off x="1701800" y="2541016"/>
            <a:ext cx="6096000" cy="369332"/>
          </a:xfrm>
          <a:prstGeom prst="rect">
            <a:avLst/>
          </a:prstGeom>
          <a:noFill/>
        </p:spPr>
        <p:txBody>
          <a:bodyPr wrap="square">
            <a:spAutoFit/>
          </a:bodyPr>
          <a:lstStyle/>
          <a:p>
            <a:r>
              <a:rPr lang="en-IL" dirty="0">
                <a:solidFill>
                  <a:schemeClr val="tx1"/>
                </a:solidFill>
              </a:rPr>
              <a:t>Inner protocol:</a:t>
            </a:r>
            <a:endParaRPr lang="en-IL" dirty="0"/>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3D4A302D-96A2-A44A-C2B7-7D890C887670}"/>
                  </a:ext>
                </a:extLst>
              </p:cNvPr>
              <p:cNvSpPr txBox="1"/>
              <p:nvPr/>
            </p:nvSpPr>
            <p:spPr>
              <a:xfrm>
                <a:off x="2057017" y="4043886"/>
                <a:ext cx="8653074" cy="7059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b="0" i="1" smtClean="0">
                              <a:solidFill>
                                <a:schemeClr val="tx1"/>
                              </a:solidFill>
                              <a:latin typeface="Cambria Math" panose="02040503050406030204" pitchFamily="18" charset="0"/>
                            </a:rPr>
                          </m:ctrlPr>
                        </m:funcPr>
                        <m:fName>
                          <m:r>
                            <m:rPr>
                              <m:sty m:val="p"/>
                            </m:rPr>
                            <a:rPr lang="en-US" b="0" i="0" smtClean="0">
                              <a:solidFill>
                                <a:schemeClr val="tx1"/>
                              </a:solidFill>
                              <a:latin typeface="Cambria Math" panose="02040503050406030204" pitchFamily="18" charset="0"/>
                            </a:rPr>
                            <m:t>Pr</m:t>
                          </m:r>
                        </m:fName>
                        <m:e>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𝑉</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𝑎𝑐𝑐𝑒𝑝𝑡𝑠</m:t>
                              </m:r>
                            </m:e>
                          </m:d>
                          <m:r>
                            <a:rPr lang="en-US" b="0" i="1" smtClean="0">
                              <a:solidFill>
                                <a:schemeClr val="tx1"/>
                              </a:solidFill>
                              <a:latin typeface="Cambria Math" panose="02040503050406030204" pitchFamily="18" charset="0"/>
                            </a:rPr>
                            <m:t>≤</m:t>
                          </m:r>
                          <m:nary>
                            <m:naryPr>
                              <m:chr m:val="∑"/>
                              <m:supHide m:val="on"/>
                              <m:ctrlPr>
                                <a:rPr lang="en-US" b="0" i="1" smtClean="0">
                                  <a:solidFill>
                                    <a:schemeClr val="tx1"/>
                                  </a:solidFill>
                                  <a:latin typeface="Cambria Math" panose="02040503050406030204" pitchFamily="18" charset="0"/>
                                </a:rPr>
                              </m:ctrlPr>
                            </m:naryPr>
                            <m:sub>
                              <m:r>
                                <a:rPr lang="en-US" b="0" i="1" smtClean="0">
                                  <a:solidFill>
                                    <a:schemeClr val="tx1"/>
                                  </a:solidFill>
                                  <a:latin typeface="Cambria Math" panose="02040503050406030204" pitchFamily="18" charset="0"/>
                                </a:rPr>
                                <m:t>𝛽</m:t>
                              </m:r>
                            </m:sub>
                            <m:sup/>
                            <m:e>
                              <m:func>
                                <m:funcPr>
                                  <m:ctrlPr>
                                    <a:rPr lang="en-US" b="0" i="1" smtClean="0">
                                      <a:solidFill>
                                        <a:schemeClr val="tx1"/>
                                      </a:solidFill>
                                      <a:latin typeface="Cambria Math" panose="02040503050406030204" pitchFamily="18" charset="0"/>
                                    </a:rPr>
                                  </m:ctrlPr>
                                </m:funcPr>
                                <m:fName>
                                  <m:limLow>
                                    <m:limLowPr>
                                      <m:ctrlPr>
                                        <a:rPr lang="en-US" b="0" i="1" smtClean="0">
                                          <a:solidFill>
                                            <a:schemeClr val="tx1"/>
                                          </a:solidFill>
                                          <a:latin typeface="Cambria Math" panose="02040503050406030204" pitchFamily="18" charset="0"/>
                                        </a:rPr>
                                      </m:ctrlPr>
                                    </m:limLowPr>
                                    <m:e>
                                      <m:r>
                                        <m:rPr>
                                          <m:sty m:val="p"/>
                                        </m:rPr>
                                        <a:rPr lang="en-US" b="0" i="0" smtClean="0">
                                          <a:solidFill>
                                            <a:schemeClr val="tx1"/>
                                          </a:solidFill>
                                          <a:latin typeface="Cambria Math" panose="02040503050406030204" pitchFamily="18" charset="0"/>
                                        </a:rPr>
                                        <m:t>Pr</m:t>
                                      </m:r>
                                    </m:e>
                                    <m:lim>
                                      <m:r>
                                        <a:rPr lang="en-US" b="0" i="1" smtClean="0">
                                          <a:solidFill>
                                            <a:schemeClr val="tx1"/>
                                          </a:solidFill>
                                          <a:latin typeface="Cambria Math" panose="02040503050406030204" pitchFamily="18" charset="0"/>
                                        </a:rPr>
                                        <m:t>𝑠</m:t>
                                      </m:r>
                                    </m:lim>
                                  </m:limLow>
                                </m:fName>
                                <m:e>
                                  <m:d>
                                    <m:dPr>
                                      <m:begChr m:val="["/>
                                      <m:endChr m:val="]"/>
                                      <m:ctrlPr>
                                        <a:rPr lang="en-US" b="0" i="1" smtClean="0">
                                          <a:solidFill>
                                            <a:schemeClr val="tx1"/>
                                          </a:solidFill>
                                          <a:latin typeface="Cambria Math" panose="02040503050406030204" pitchFamily="18" charset="0"/>
                                        </a:rPr>
                                      </m:ctrlPr>
                                    </m:dPr>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𝛽</m:t>
                                          </m:r>
                                        </m:e>
                                        <m:sub>
                                          <m:r>
                                            <a:rPr lang="en-US" b="0" i="1" smtClean="0">
                                              <a:solidFill>
                                                <a:schemeClr val="tx1"/>
                                              </a:solidFill>
                                              <a:latin typeface="Cambria Math" panose="02040503050406030204" pitchFamily="18" charset="0"/>
                                            </a:rPr>
                                            <m:t>𝑠</m:t>
                                          </m:r>
                                        </m:sub>
                                      </m:s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𝛽</m:t>
                                      </m:r>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𝛽</m:t>
                                  </m:r>
                                </m:e>
                              </m:func>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𝜖</m:t>
                                  </m:r>
                                </m:e>
                                <m:sup>
                                  <m:r>
                                    <a:rPr lang="en-US" b="0" i="1" smtClean="0">
                                      <a:solidFill>
                                        <a:schemeClr val="tx1"/>
                                      </a:solidFill>
                                      <a:latin typeface="Cambria Math" panose="02040503050406030204" pitchFamily="18" charset="0"/>
                                    </a:rPr>
                                    <m:t>′</m:t>
                                  </m:r>
                                </m:sup>
                              </m:sSup>
                            </m:e>
                          </m:nary>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ea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𝔼</m:t>
                              </m:r>
                            </m:e>
                            <m:sub>
                              <m:r>
                                <a:rPr lang="en-US" b="0" i="1" smtClean="0">
                                  <a:solidFill>
                                    <a:schemeClr val="tx1"/>
                                  </a:solidFill>
                                  <a:latin typeface="Cambria Math" panose="02040503050406030204" pitchFamily="18" charset="0"/>
                                  <a:ea typeface="Cambria Math" panose="02040503050406030204" pitchFamily="18" charset="0"/>
                                </a:rPr>
                                <m:t>𝑠</m:t>
                              </m:r>
                            </m:sub>
                          </m:sSub>
                          <m:d>
                            <m:dPr>
                              <m:begChr m:val="["/>
                              <m:endChr m:val="]"/>
                              <m:ctrlPr>
                                <a:rPr lang="en-US" b="0" i="1" smtClean="0">
                                  <a:solidFill>
                                    <a:schemeClr val="tx1"/>
                                  </a:solidFill>
                                  <a:latin typeface="Cambria Math" panose="02040503050406030204" pitchFamily="18" charset="0"/>
                                  <a:ea typeface="Cambria Math" panose="02040503050406030204" pitchFamily="18" charset="0"/>
                                </a:rPr>
                              </m:ctrlPr>
                            </m:dPr>
                            <m:e>
                              <m:sSub>
                                <m:sSubPr>
                                  <m:ctrlPr>
                                    <a:rPr lang="en-US" b="0" i="1" smtClean="0">
                                      <a:solidFill>
                                        <a:schemeClr val="tx1"/>
                                      </a:solidFill>
                                      <a:latin typeface="Cambria Math" panose="02040503050406030204" pitchFamily="18" charset="0"/>
                                      <a:ea typeface="Cambria Math" panose="02040503050406030204" pitchFamily="18" charset="0"/>
                                    </a:rPr>
                                  </m:ctrlPr>
                                </m:sSubPr>
                                <m:e>
                                  <m:r>
                                    <a:rPr lang="en-US" b="0" i="1" smtClean="0">
                                      <a:solidFill>
                                        <a:schemeClr val="tx1"/>
                                      </a:solidFill>
                                      <a:latin typeface="Cambria Math" panose="02040503050406030204" pitchFamily="18" charset="0"/>
                                      <a:ea typeface="Cambria Math" panose="02040503050406030204" pitchFamily="18" charset="0"/>
                                    </a:rPr>
                                    <m:t>𝛽</m:t>
                                  </m:r>
                                </m:e>
                                <m:sub>
                                  <m:r>
                                    <a:rPr lang="en-US" b="0" i="1" smtClean="0">
                                      <a:solidFill>
                                        <a:schemeClr val="tx1"/>
                                      </a:solidFill>
                                      <a:latin typeface="Cambria Math" panose="02040503050406030204" pitchFamily="18" charset="0"/>
                                      <a:ea typeface="Cambria Math" panose="02040503050406030204" pitchFamily="18" charset="0"/>
                                    </a:rPr>
                                    <m:t>𝑠</m:t>
                                  </m:r>
                                </m:sub>
                              </m:sSub>
                            </m:e>
                          </m:d>
                          <m:r>
                            <a:rPr lang="en-US" b="0" i="1" smtClean="0">
                              <a:solidFill>
                                <a:schemeClr val="tx1"/>
                              </a:solidFill>
                              <a:latin typeface="Cambria Math" panose="02040503050406030204" pitchFamily="18" charset="0"/>
                              <a:ea typeface="Cambria Math" panose="02040503050406030204" pitchFamily="18" charset="0"/>
                            </a:rPr>
                            <m:t>⋅</m:t>
                          </m:r>
                          <m:sSup>
                            <m:sSupPr>
                              <m:ctrlPr>
                                <a:rPr lang="en-US" b="0" i="1" smtClean="0">
                                  <a:solidFill>
                                    <a:schemeClr val="tx1"/>
                                  </a:solidFill>
                                  <a:latin typeface="Cambria Math" panose="02040503050406030204" pitchFamily="18" charset="0"/>
                                  <a:ea typeface="Cambria Math" panose="02040503050406030204" pitchFamily="18" charset="0"/>
                                </a:rPr>
                              </m:ctrlPr>
                            </m:sSupPr>
                            <m:e>
                              <m:r>
                                <a:rPr lang="en-US" b="0" i="1" smtClean="0">
                                  <a:solidFill>
                                    <a:schemeClr val="tx1"/>
                                  </a:solidFill>
                                  <a:latin typeface="Cambria Math" panose="02040503050406030204" pitchFamily="18" charset="0"/>
                                  <a:ea typeface="Cambria Math" panose="02040503050406030204" pitchFamily="18" charset="0"/>
                                </a:rPr>
                                <m:t>𝜖</m:t>
                              </m:r>
                            </m:e>
                            <m:sup>
                              <m:r>
                                <a:rPr lang="en-US" b="0" i="1" smtClean="0">
                                  <a:solidFill>
                                    <a:schemeClr val="tx1"/>
                                  </a:solidFill>
                                  <a:latin typeface="Cambria Math" panose="02040503050406030204" pitchFamily="18" charset="0"/>
                                  <a:ea typeface="Cambria Math" panose="02040503050406030204" pitchFamily="18" charset="0"/>
                                </a:rPr>
                                <m:t>′</m:t>
                              </m:r>
                            </m:sup>
                          </m:sSup>
                          <m:r>
                            <a:rPr lang="en-US" b="0" i="1" smtClean="0">
                              <a:solidFill>
                                <a:schemeClr val="tx1"/>
                              </a:solidFill>
                              <a:latin typeface="Cambria Math" panose="02040503050406030204" pitchFamily="18" charset="0"/>
                              <a:ea typeface="Cambria Math" panose="02040503050406030204" pitchFamily="18" charset="0"/>
                            </a:rPr>
                            <m:t>=</m:t>
                          </m:r>
                          <m:sSub>
                            <m:sSubPr>
                              <m:ctrlPr>
                                <a:rPr lang="en-US" b="0" i="1" smtClean="0">
                                  <a:solidFill>
                                    <a:schemeClr val="tx1"/>
                                  </a:solidFill>
                                  <a:latin typeface="Cambria Math" panose="02040503050406030204" pitchFamily="18" charset="0"/>
                                  <a:ea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𝔼</m:t>
                              </m:r>
                            </m:e>
                            <m:sub>
                              <m:r>
                                <a:rPr lang="en-US" b="0" i="1" smtClean="0">
                                  <a:solidFill>
                                    <a:schemeClr val="tx1"/>
                                  </a:solidFill>
                                  <a:latin typeface="Cambria Math" panose="02040503050406030204" pitchFamily="18" charset="0"/>
                                  <a:ea typeface="Cambria Math" panose="02040503050406030204" pitchFamily="18" charset="0"/>
                                </a:rPr>
                                <m:t>𝜌</m:t>
                              </m:r>
                            </m:sub>
                          </m:sSub>
                          <m:d>
                            <m:dPr>
                              <m:begChr m:val="["/>
                              <m:endChr m:val="]"/>
                              <m:ctrlPr>
                                <a:rPr lang="en-US" b="0" i="1" smtClean="0">
                                  <a:solidFill>
                                    <a:schemeClr val="tx1"/>
                                  </a:solidFill>
                                  <a:latin typeface="Cambria Math" panose="02040503050406030204" pitchFamily="18" charset="0"/>
                                  <a:ea typeface="Cambria Math" panose="02040503050406030204" pitchFamily="18" charset="0"/>
                                </a:rPr>
                              </m:ctrlPr>
                            </m:dPr>
                            <m:e>
                              <m:r>
                                <m:rPr>
                                  <m:sty m:val="p"/>
                                </m:rPr>
                                <a:rPr lang="en-US" b="0" i="0" smtClean="0">
                                  <a:solidFill>
                                    <a:schemeClr val="tx1"/>
                                  </a:solidFill>
                                  <a:latin typeface="Cambria Math" panose="02040503050406030204" pitchFamily="18" charset="0"/>
                                  <a:ea typeface="Cambria Math" panose="02040503050406030204" pitchFamily="18" charset="0"/>
                                </a:rPr>
                                <m:t>weight</m:t>
                              </m:r>
                              <m:d>
                                <m:dPr>
                                  <m:ctrlPr>
                                    <a:rPr lang="en-US" b="0" i="1" smtClean="0">
                                      <a:solidFill>
                                        <a:schemeClr val="tx1"/>
                                      </a:solidFill>
                                      <a:latin typeface="Cambria Math" panose="02040503050406030204" pitchFamily="18" charset="0"/>
                                      <a:ea typeface="Cambria Math" panose="02040503050406030204" pitchFamily="18" charset="0"/>
                                    </a:rPr>
                                  </m:ctrlPr>
                                </m:dPr>
                                <m:e>
                                  <m:sSub>
                                    <m:sSubPr>
                                      <m:ctrlPr>
                                        <a:rPr lang="en-US" b="0" i="1" smtClean="0">
                                          <a:solidFill>
                                            <a:schemeClr val="tx1"/>
                                          </a:solidFill>
                                          <a:latin typeface="Cambria Math" panose="02040503050406030204" pitchFamily="18" charset="0"/>
                                          <a:ea typeface="Cambria Math" panose="02040503050406030204" pitchFamily="18" charset="0"/>
                                        </a:rPr>
                                      </m:ctrlPr>
                                    </m:sSubPr>
                                    <m:e>
                                      <m:r>
                                        <a:rPr lang="en-US" b="0" i="1" smtClean="0">
                                          <a:solidFill>
                                            <a:schemeClr val="tx1"/>
                                          </a:solidFill>
                                          <a:latin typeface="Cambria Math" panose="02040503050406030204" pitchFamily="18" charset="0"/>
                                          <a:ea typeface="Cambria Math" panose="02040503050406030204" pitchFamily="18" charset="0"/>
                                        </a:rPr>
                                        <m:t>𝑣</m:t>
                                      </m:r>
                                    </m:e>
                                    <m:sub>
                                      <m:r>
                                        <a:rPr lang="en-US" b="0" i="1" smtClean="0">
                                          <a:solidFill>
                                            <a:schemeClr val="tx1"/>
                                          </a:solidFill>
                                          <a:latin typeface="Cambria Math" panose="02040503050406030204" pitchFamily="18" charset="0"/>
                                          <a:ea typeface="Cambria Math" panose="02040503050406030204" pitchFamily="18" charset="0"/>
                                        </a:rPr>
                                        <m:t>𝜌</m:t>
                                      </m:r>
                                    </m:sub>
                                  </m:sSub>
                                </m:e>
                              </m:d>
                            </m:e>
                          </m:d>
                          <m:r>
                            <a:rPr lang="en-US" i="1">
                              <a:solidFill>
                                <a:schemeClr val="tx1"/>
                              </a:solidFill>
                              <a:latin typeface="Cambria Math" panose="02040503050406030204" pitchFamily="18" charset="0"/>
                              <a:ea typeface="Cambria Math" panose="02040503050406030204" pitchFamily="18" charset="0"/>
                            </a:rPr>
                            <m:t>⋅</m:t>
                          </m:r>
                          <m:sSup>
                            <m:sSupPr>
                              <m:ctrlPr>
                                <a:rPr lang="en-US" i="1">
                                  <a:solidFill>
                                    <a:schemeClr val="tx1"/>
                                  </a:solidFill>
                                  <a:latin typeface="Cambria Math" panose="02040503050406030204" pitchFamily="18" charset="0"/>
                                  <a:ea typeface="Cambria Math" panose="02040503050406030204" pitchFamily="18" charset="0"/>
                                </a:rPr>
                              </m:ctrlPr>
                            </m:sSupPr>
                            <m:e>
                              <m:r>
                                <a:rPr lang="en-US" i="1">
                                  <a:solidFill>
                                    <a:schemeClr val="tx1"/>
                                  </a:solidFill>
                                  <a:latin typeface="Cambria Math" panose="02040503050406030204" pitchFamily="18" charset="0"/>
                                  <a:ea typeface="Cambria Math" panose="02040503050406030204" pitchFamily="18" charset="0"/>
                                </a:rPr>
                                <m:t>𝜖</m:t>
                              </m:r>
                            </m:e>
                            <m:sup>
                              <m:r>
                                <a:rPr lang="en-US" i="1">
                                  <a:solidFill>
                                    <a:schemeClr val="tx1"/>
                                  </a:solidFill>
                                  <a:latin typeface="Cambria Math" panose="02040503050406030204" pitchFamily="18" charset="0"/>
                                  <a:ea typeface="Cambria Math" panose="02040503050406030204" pitchFamily="18" charset="0"/>
                                </a:rPr>
                                <m:t>′</m:t>
                              </m:r>
                            </m:sup>
                          </m:sSup>
                          <m:r>
                            <a:rPr lang="en-US" b="0" i="1" smtClean="0">
                              <a:solidFill>
                                <a:schemeClr val="tx1"/>
                              </a:solidFill>
                              <a:latin typeface="Cambria Math" panose="02040503050406030204" pitchFamily="18" charset="0"/>
                              <a:ea typeface="Cambria Math" panose="02040503050406030204" pitchFamily="18" charset="0"/>
                            </a:rPr>
                            <m:t>=</m:t>
                          </m:r>
                        </m:e>
                      </m:func>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𝛼</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𝛿</m:t>
                      </m:r>
                      <m:r>
                        <a:rPr lang="en-US" i="1">
                          <a:solidFill>
                            <a:schemeClr val="tx1"/>
                          </a:solidFill>
                          <a:latin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𝜖</m:t>
                          </m:r>
                        </m:e>
                        <m:sup>
                          <m:r>
                            <a:rPr lang="en-US" i="1">
                              <a:latin typeface="Cambria Math" panose="02040503050406030204" pitchFamily="18" charset="0"/>
                              <a:ea typeface="Cambria Math" panose="02040503050406030204" pitchFamily="18" charset="0"/>
                            </a:rPr>
                            <m:t>′</m:t>
                          </m:r>
                        </m:sup>
                      </m:sSup>
                    </m:oMath>
                  </m:oMathPara>
                </a14:m>
                <a:endParaRPr lang="en-IL" dirty="0">
                  <a:solidFill>
                    <a:schemeClr val="tx1"/>
                  </a:solidFill>
                </a:endParaRPr>
              </a:p>
            </p:txBody>
          </p:sp>
        </mc:Choice>
        <mc:Fallback xmlns="">
          <p:sp>
            <p:nvSpPr>
              <p:cNvPr id="33" name="TextBox 32">
                <a:extLst>
                  <a:ext uri="{FF2B5EF4-FFF2-40B4-BE49-F238E27FC236}">
                    <a16:creationId xmlns:a16="http://schemas.microsoft.com/office/drawing/2014/main" id="{3D4A302D-96A2-A44A-C2B7-7D890C887670}"/>
                  </a:ext>
                </a:extLst>
              </p:cNvPr>
              <p:cNvSpPr txBox="1">
                <a:spLocks noRot="1" noChangeAspect="1" noMove="1" noResize="1" noEditPoints="1" noAdjustHandles="1" noChangeArrowheads="1" noChangeShapeType="1" noTextEdit="1"/>
              </p:cNvSpPr>
              <p:nvPr/>
            </p:nvSpPr>
            <p:spPr>
              <a:xfrm>
                <a:off x="2057017" y="4043886"/>
                <a:ext cx="8653074" cy="705962"/>
              </a:xfrm>
              <a:prstGeom prst="rect">
                <a:avLst/>
              </a:prstGeom>
              <a:blipFill>
                <a:blip r:embed="rId6"/>
                <a:stretch>
                  <a:fillRect t="-139286" b="-187500"/>
                </a:stretch>
              </a:blipFill>
            </p:spPr>
            <p:txBody>
              <a:bodyPr/>
              <a:lstStyle/>
              <a:p>
                <a:r>
                  <a:rPr lang="en-IL">
                    <a:noFill/>
                  </a:rPr>
                  <a:t> </a:t>
                </a:r>
              </a:p>
            </p:txBody>
          </p:sp>
        </mc:Fallback>
      </mc:AlternateContent>
    </p:spTree>
    <p:extLst>
      <p:ext uri="{BB962C8B-B14F-4D97-AF65-F5344CB8AC3E}">
        <p14:creationId xmlns:p14="http://schemas.microsoft.com/office/powerpoint/2010/main" val="66322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P spid="2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2E4D2-89B0-4865-437E-38436D82C1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8BD8C8-A0E2-8848-F038-CE7F239350DE}"/>
              </a:ext>
            </a:extLst>
          </p:cNvPr>
          <p:cNvSpPr>
            <a:spLocks noGrp="1"/>
          </p:cNvSpPr>
          <p:nvPr>
            <p:ph type="title"/>
          </p:nvPr>
        </p:nvSpPr>
        <p:spPr/>
        <p:txBody>
          <a:bodyPr/>
          <a:lstStyle/>
          <a:p>
            <a:r>
              <a:rPr lang="en-IL" dirty="0"/>
              <a:t>Motivating Example</a:t>
            </a:r>
          </a:p>
        </p:txBody>
      </p:sp>
      <p:sp>
        <p:nvSpPr>
          <p:cNvPr id="4" name="Slide Number Placeholder 3">
            <a:extLst>
              <a:ext uri="{FF2B5EF4-FFF2-40B4-BE49-F238E27FC236}">
                <a16:creationId xmlns:a16="http://schemas.microsoft.com/office/drawing/2014/main" id="{668308CD-485F-8AA0-9620-B0B211A8B498}"/>
              </a:ext>
            </a:extLst>
          </p:cNvPr>
          <p:cNvSpPr>
            <a:spLocks noGrp="1"/>
          </p:cNvSpPr>
          <p:nvPr>
            <p:ph type="sldNum" sz="quarter" idx="12"/>
          </p:nvPr>
        </p:nvSpPr>
        <p:spPr/>
        <p:txBody>
          <a:bodyPr/>
          <a:lstStyle/>
          <a:p>
            <a:fld id="{0C3A8BC7-B599-214C-BBAF-2BEB0125E7EF}" type="slidenum">
              <a:rPr lang="en-IL" smtClean="0"/>
              <a:t>2</a:t>
            </a:fld>
            <a:endParaRPr lang="en-IL" dirty="0"/>
          </a:p>
        </p:txBody>
      </p:sp>
      <p:graphicFrame>
        <p:nvGraphicFramePr>
          <p:cNvPr id="5" name="Table 4">
            <a:extLst>
              <a:ext uri="{FF2B5EF4-FFF2-40B4-BE49-F238E27FC236}">
                <a16:creationId xmlns:a16="http://schemas.microsoft.com/office/drawing/2014/main" id="{7FAB9091-5BE6-D079-DE40-69A0FEC228AF}"/>
              </a:ext>
            </a:extLst>
          </p:cNvPr>
          <p:cNvGraphicFramePr>
            <a:graphicFrameLocks noGrp="1"/>
          </p:cNvGraphicFramePr>
          <p:nvPr>
            <p:extLst>
              <p:ext uri="{D42A27DB-BD31-4B8C-83A1-F6EECF244321}">
                <p14:modId xmlns:p14="http://schemas.microsoft.com/office/powerpoint/2010/main" val="3183071782"/>
              </p:ext>
            </p:extLst>
          </p:nvPr>
        </p:nvGraphicFramePr>
        <p:xfrm>
          <a:off x="3330169" y="5393269"/>
          <a:ext cx="4720095" cy="370840"/>
        </p:xfrm>
        <a:graphic>
          <a:graphicData uri="http://schemas.openxmlformats.org/drawingml/2006/table">
            <a:tbl>
              <a:tblPr firstRow="1" bandRow="1">
                <a:tableStyleId>{F5AB1C69-6EDB-4FF4-983F-18BD219EF322}</a:tableStyleId>
              </a:tblPr>
              <a:tblGrid>
                <a:gridCol w="314673">
                  <a:extLst>
                    <a:ext uri="{9D8B030D-6E8A-4147-A177-3AD203B41FA5}">
                      <a16:colId xmlns:a16="http://schemas.microsoft.com/office/drawing/2014/main" val="1169754839"/>
                    </a:ext>
                  </a:extLst>
                </a:gridCol>
                <a:gridCol w="314673">
                  <a:extLst>
                    <a:ext uri="{9D8B030D-6E8A-4147-A177-3AD203B41FA5}">
                      <a16:colId xmlns:a16="http://schemas.microsoft.com/office/drawing/2014/main" val="2835268092"/>
                    </a:ext>
                  </a:extLst>
                </a:gridCol>
                <a:gridCol w="296569">
                  <a:extLst>
                    <a:ext uri="{9D8B030D-6E8A-4147-A177-3AD203B41FA5}">
                      <a16:colId xmlns:a16="http://schemas.microsoft.com/office/drawing/2014/main" val="1129904603"/>
                    </a:ext>
                  </a:extLst>
                </a:gridCol>
                <a:gridCol w="332777">
                  <a:extLst>
                    <a:ext uri="{9D8B030D-6E8A-4147-A177-3AD203B41FA5}">
                      <a16:colId xmlns:a16="http://schemas.microsoft.com/office/drawing/2014/main" val="4283849125"/>
                    </a:ext>
                  </a:extLst>
                </a:gridCol>
                <a:gridCol w="314673">
                  <a:extLst>
                    <a:ext uri="{9D8B030D-6E8A-4147-A177-3AD203B41FA5}">
                      <a16:colId xmlns:a16="http://schemas.microsoft.com/office/drawing/2014/main" val="3299545068"/>
                    </a:ext>
                  </a:extLst>
                </a:gridCol>
                <a:gridCol w="314673">
                  <a:extLst>
                    <a:ext uri="{9D8B030D-6E8A-4147-A177-3AD203B41FA5}">
                      <a16:colId xmlns:a16="http://schemas.microsoft.com/office/drawing/2014/main" val="4243383691"/>
                    </a:ext>
                  </a:extLst>
                </a:gridCol>
                <a:gridCol w="314673">
                  <a:extLst>
                    <a:ext uri="{9D8B030D-6E8A-4147-A177-3AD203B41FA5}">
                      <a16:colId xmlns:a16="http://schemas.microsoft.com/office/drawing/2014/main" val="2260473605"/>
                    </a:ext>
                  </a:extLst>
                </a:gridCol>
                <a:gridCol w="314673">
                  <a:extLst>
                    <a:ext uri="{9D8B030D-6E8A-4147-A177-3AD203B41FA5}">
                      <a16:colId xmlns:a16="http://schemas.microsoft.com/office/drawing/2014/main" val="947567567"/>
                    </a:ext>
                  </a:extLst>
                </a:gridCol>
                <a:gridCol w="314673">
                  <a:extLst>
                    <a:ext uri="{9D8B030D-6E8A-4147-A177-3AD203B41FA5}">
                      <a16:colId xmlns:a16="http://schemas.microsoft.com/office/drawing/2014/main" val="3159203738"/>
                    </a:ext>
                  </a:extLst>
                </a:gridCol>
                <a:gridCol w="314673">
                  <a:extLst>
                    <a:ext uri="{9D8B030D-6E8A-4147-A177-3AD203B41FA5}">
                      <a16:colId xmlns:a16="http://schemas.microsoft.com/office/drawing/2014/main" val="2946226346"/>
                    </a:ext>
                  </a:extLst>
                </a:gridCol>
                <a:gridCol w="314673">
                  <a:extLst>
                    <a:ext uri="{9D8B030D-6E8A-4147-A177-3AD203B41FA5}">
                      <a16:colId xmlns:a16="http://schemas.microsoft.com/office/drawing/2014/main" val="1196110987"/>
                    </a:ext>
                  </a:extLst>
                </a:gridCol>
                <a:gridCol w="314673">
                  <a:extLst>
                    <a:ext uri="{9D8B030D-6E8A-4147-A177-3AD203B41FA5}">
                      <a16:colId xmlns:a16="http://schemas.microsoft.com/office/drawing/2014/main" val="1508037962"/>
                    </a:ext>
                  </a:extLst>
                </a:gridCol>
                <a:gridCol w="314673">
                  <a:extLst>
                    <a:ext uri="{9D8B030D-6E8A-4147-A177-3AD203B41FA5}">
                      <a16:colId xmlns:a16="http://schemas.microsoft.com/office/drawing/2014/main" val="2665689074"/>
                    </a:ext>
                  </a:extLst>
                </a:gridCol>
                <a:gridCol w="314673">
                  <a:extLst>
                    <a:ext uri="{9D8B030D-6E8A-4147-A177-3AD203B41FA5}">
                      <a16:colId xmlns:a16="http://schemas.microsoft.com/office/drawing/2014/main" val="2322862665"/>
                    </a:ext>
                  </a:extLst>
                </a:gridCol>
                <a:gridCol w="314673">
                  <a:extLst>
                    <a:ext uri="{9D8B030D-6E8A-4147-A177-3AD203B41FA5}">
                      <a16:colId xmlns:a16="http://schemas.microsoft.com/office/drawing/2014/main" val="2698207282"/>
                    </a:ext>
                  </a:extLst>
                </a:gridCol>
              </a:tblGrid>
              <a:tr h="370840">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solidFill>
                            <a:schemeClr val="bg2">
                              <a:lumMod val="50000"/>
                            </a:schemeClr>
                          </a:solidFill>
                        </a:rPr>
                        <a:t>0</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solidFill>
                            <a:schemeClr val="bg2">
                              <a:lumMod val="50000"/>
                            </a:schemeClr>
                          </a:solidFill>
                        </a:rPr>
                        <a:t>0</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pPr marL="0" algn="l" defTabSz="914400" rtl="0" eaLnBrk="1" latinLnBrk="0" hangingPunct="1"/>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pPr marL="0" algn="l" defTabSz="914400" rtl="0" eaLnBrk="1" latinLnBrk="0" hangingPunct="1"/>
                      <a:r>
                        <a:rPr lang="en-IL" dirty="0"/>
                        <a:t>1</a:t>
                      </a:r>
                    </a:p>
                  </a:txBody>
                  <a:tcPr>
                    <a:solidFill>
                      <a:schemeClr val="bg1">
                        <a:lumMod val="85000"/>
                      </a:schemeClr>
                    </a:solidFill>
                  </a:tcPr>
                </a:tc>
                <a:extLst>
                  <a:ext uri="{0D108BD9-81ED-4DB2-BD59-A6C34878D82A}">
                    <a16:rowId xmlns:a16="http://schemas.microsoft.com/office/drawing/2014/main" val="1565684146"/>
                  </a:ext>
                </a:extLst>
              </a:tr>
            </a:tbl>
          </a:graphicData>
        </a:graphic>
      </p:graphicFrame>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DABA7A9-2D73-4096-8688-8E721166753E}"/>
                  </a:ext>
                </a:extLst>
              </p:cNvPr>
              <p:cNvSpPr txBox="1"/>
              <p:nvPr/>
            </p:nvSpPr>
            <p:spPr>
              <a:xfrm>
                <a:off x="5050626" y="3114951"/>
                <a:ext cx="206217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𝑣</m:t>
                          </m:r>
                          <m:r>
                            <a:rPr lang="en-US" sz="2400" b="0" i="1" smtClean="0">
                              <a:latin typeface="Cambria Math" panose="02040503050406030204" pitchFamily="18" charset="0"/>
                            </a:rPr>
                            <m:t>∈</m:t>
                          </m:r>
                          <m:r>
                            <a:rPr lang="en-US" sz="2400" i="1">
                              <a:latin typeface="Cambria Math" panose="02040503050406030204" pitchFamily="18" charset="0"/>
                            </a:rPr>
                            <m:t>𝐻𝑎𝑚</m:t>
                          </m:r>
                        </m:e>
                        <m:sub>
                          <m:r>
                            <a:rPr lang="en-US" sz="2400" b="0" i="1" smtClean="0">
                              <a:latin typeface="Cambria Math" panose="02040503050406030204" pitchFamily="18" charset="0"/>
                            </a:rPr>
                            <m:t>0.95</m:t>
                          </m:r>
                        </m:sub>
                      </m:sSub>
                    </m:oMath>
                  </m:oMathPara>
                </a14:m>
                <a:endParaRPr lang="en-IL" sz="2400" b="1" dirty="0">
                  <a:solidFill>
                    <a:srgbClr val="FF0000"/>
                  </a:solidFill>
                </a:endParaRPr>
              </a:p>
            </p:txBody>
          </p:sp>
        </mc:Choice>
        <mc:Fallback xmlns="">
          <p:sp>
            <p:nvSpPr>
              <p:cNvPr id="10" name="TextBox 9">
                <a:extLst>
                  <a:ext uri="{FF2B5EF4-FFF2-40B4-BE49-F238E27FC236}">
                    <a16:creationId xmlns:a16="http://schemas.microsoft.com/office/drawing/2014/main" id="{1DABA7A9-2D73-4096-8688-8E721166753E}"/>
                  </a:ext>
                </a:extLst>
              </p:cNvPr>
              <p:cNvSpPr txBox="1">
                <a:spLocks noRot="1" noChangeAspect="1" noMove="1" noResize="1" noEditPoints="1" noAdjustHandles="1" noChangeArrowheads="1" noChangeShapeType="1" noTextEdit="1"/>
              </p:cNvSpPr>
              <p:nvPr/>
            </p:nvSpPr>
            <p:spPr>
              <a:xfrm>
                <a:off x="5050626" y="3114951"/>
                <a:ext cx="2062171" cy="461665"/>
              </a:xfrm>
              <a:prstGeom prst="rect">
                <a:avLst/>
              </a:prstGeom>
              <a:blipFill>
                <a:blip r:embed="rId5"/>
                <a:stretch>
                  <a:fillRect b="-2703"/>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56C7586-1942-8F7F-0281-D48297BA4BD2}"/>
                  </a:ext>
                </a:extLst>
              </p:cNvPr>
              <p:cNvSpPr txBox="1"/>
              <p:nvPr/>
            </p:nvSpPr>
            <p:spPr>
              <a:xfrm>
                <a:off x="2651115" y="5327922"/>
                <a:ext cx="94695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𝑣</m:t>
                      </m:r>
                    </m:oMath>
                  </m:oMathPara>
                </a14:m>
                <a:endParaRPr lang="en-IL" sz="2400" dirty="0"/>
              </a:p>
            </p:txBody>
          </p:sp>
        </mc:Choice>
        <mc:Fallback xmlns="">
          <p:sp>
            <p:nvSpPr>
              <p:cNvPr id="12" name="TextBox 11">
                <a:extLst>
                  <a:ext uri="{FF2B5EF4-FFF2-40B4-BE49-F238E27FC236}">
                    <a16:creationId xmlns:a16="http://schemas.microsoft.com/office/drawing/2014/main" id="{B56C7586-1942-8F7F-0281-D48297BA4BD2}"/>
                  </a:ext>
                </a:extLst>
              </p:cNvPr>
              <p:cNvSpPr txBox="1">
                <a:spLocks noRot="1" noChangeAspect="1" noMove="1" noResize="1" noEditPoints="1" noAdjustHandles="1" noChangeArrowheads="1" noChangeShapeType="1" noTextEdit="1"/>
              </p:cNvSpPr>
              <p:nvPr/>
            </p:nvSpPr>
            <p:spPr>
              <a:xfrm>
                <a:off x="2651115" y="5327922"/>
                <a:ext cx="946954" cy="461665"/>
              </a:xfrm>
              <a:prstGeom prst="rect">
                <a:avLst/>
              </a:prstGeom>
              <a:blipFill>
                <a:blip r:embed="rId6"/>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0958D52-C013-BEFB-81A1-5A5F57B7EE39}"/>
                  </a:ext>
                </a:extLst>
              </p:cNvPr>
              <p:cNvSpPr txBox="1"/>
              <p:nvPr/>
            </p:nvSpPr>
            <p:spPr>
              <a:xfrm>
                <a:off x="4553103" y="6120342"/>
                <a:ext cx="2240360" cy="400110"/>
              </a:xfrm>
              <a:prstGeom prst="rect">
                <a:avLst/>
              </a:prstGeom>
              <a:noFill/>
            </p:spPr>
            <p:txBody>
              <a:bodyPr wrap="square" rtlCol="0">
                <a:spAutoFit/>
              </a:bodyPr>
              <a:lstStyle/>
              <a:p>
                <a14:m>
                  <m:oMath xmlns:m="http://schemas.openxmlformats.org/officeDocument/2006/math">
                    <m:r>
                      <a:rPr lang="en-US" sz="2000" b="0" i="1" smtClean="0">
                        <a:latin typeface="Cambria Math" panose="02040503050406030204" pitchFamily="18" charset="0"/>
                      </a:rPr>
                      <m:t>350~</m:t>
                    </m:r>
                  </m:oMath>
                </a14:m>
                <a:r>
                  <a:rPr lang="en-IL" sz="2000" dirty="0"/>
                  <a:t> million uses</a:t>
                </a:r>
              </a:p>
            </p:txBody>
          </p:sp>
        </mc:Choice>
        <mc:Fallback xmlns="">
          <p:sp>
            <p:nvSpPr>
              <p:cNvPr id="14" name="TextBox 13">
                <a:extLst>
                  <a:ext uri="{FF2B5EF4-FFF2-40B4-BE49-F238E27FC236}">
                    <a16:creationId xmlns:a16="http://schemas.microsoft.com/office/drawing/2014/main" id="{60958D52-C013-BEFB-81A1-5A5F57B7EE39}"/>
                  </a:ext>
                </a:extLst>
              </p:cNvPr>
              <p:cNvSpPr txBox="1">
                <a:spLocks noRot="1" noChangeAspect="1" noMove="1" noResize="1" noEditPoints="1" noAdjustHandles="1" noChangeArrowheads="1" noChangeShapeType="1" noTextEdit="1"/>
              </p:cNvSpPr>
              <p:nvPr/>
            </p:nvSpPr>
            <p:spPr>
              <a:xfrm>
                <a:off x="4553103" y="6120342"/>
                <a:ext cx="2240360" cy="400110"/>
              </a:xfrm>
              <a:prstGeom prst="rect">
                <a:avLst/>
              </a:prstGeom>
              <a:blipFill>
                <a:blip r:embed="rId7"/>
                <a:stretch>
                  <a:fillRect t="-6061" b="-24242"/>
                </a:stretch>
              </a:blipFill>
            </p:spPr>
            <p:txBody>
              <a:bodyPr/>
              <a:lstStyle/>
              <a:p>
                <a:r>
                  <a:rPr lang="en-IL">
                    <a:noFill/>
                  </a:rPr>
                  <a:t> </a:t>
                </a:r>
              </a:p>
            </p:txBody>
          </p:sp>
        </mc:Fallback>
      </mc:AlternateContent>
      <p:sp>
        <p:nvSpPr>
          <p:cNvPr id="17" name="Left Brace 16">
            <a:extLst>
              <a:ext uri="{FF2B5EF4-FFF2-40B4-BE49-F238E27FC236}">
                <a16:creationId xmlns:a16="http://schemas.microsoft.com/office/drawing/2014/main" id="{8F77330A-45E9-3EF0-FE29-6BB619C8A58C}"/>
              </a:ext>
            </a:extLst>
          </p:cNvPr>
          <p:cNvSpPr/>
          <p:nvPr/>
        </p:nvSpPr>
        <p:spPr>
          <a:xfrm rot="16200000">
            <a:off x="5502382" y="3666578"/>
            <a:ext cx="370838" cy="4691058"/>
          </a:xfrm>
          <a:prstGeom prst="leftBrace">
            <a:avLst>
              <a:gd name="adj1" fmla="val 69977"/>
              <a:gd name="adj2" fmla="val 50000"/>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IL">
              <a:solidFill>
                <a:sysClr val="windowText" lastClr="000000"/>
              </a:solidFill>
            </a:endParaRPr>
          </a:p>
        </p:txBody>
      </p:sp>
      <p:cxnSp>
        <p:nvCxnSpPr>
          <p:cNvPr id="23" name="Straight Arrow Connector 22">
            <a:extLst>
              <a:ext uri="{FF2B5EF4-FFF2-40B4-BE49-F238E27FC236}">
                <a16:creationId xmlns:a16="http://schemas.microsoft.com/office/drawing/2014/main" id="{5F244B9B-2B03-C486-1938-096DB75F0B42}"/>
              </a:ext>
            </a:extLst>
          </p:cNvPr>
          <p:cNvCxnSpPr/>
          <p:nvPr/>
        </p:nvCxnSpPr>
        <p:spPr>
          <a:xfrm>
            <a:off x="4419311" y="3566731"/>
            <a:ext cx="3281652"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pic>
        <p:nvPicPr>
          <p:cNvPr id="1026" name="Picture 2" descr="Twitter Accepts Elon Musk's $44 Billion Deal">
            <a:extLst>
              <a:ext uri="{FF2B5EF4-FFF2-40B4-BE49-F238E27FC236}">
                <a16:creationId xmlns:a16="http://schemas.microsoft.com/office/drawing/2014/main" id="{377402C7-031D-443F-D578-75A8FA96598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195" r="18920"/>
          <a:stretch/>
        </p:blipFill>
        <p:spPr bwMode="auto">
          <a:xfrm>
            <a:off x="7948448" y="2261719"/>
            <a:ext cx="2519314" cy="23275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blue bird with a black background&#10;&#10;Description automatically generated">
            <a:extLst>
              <a:ext uri="{FF2B5EF4-FFF2-40B4-BE49-F238E27FC236}">
                <a16:creationId xmlns:a16="http://schemas.microsoft.com/office/drawing/2014/main" id="{B16C06A2-D10E-4D7B-7472-0591EC40276A}"/>
              </a:ext>
            </a:extLst>
          </p:cNvPr>
          <p:cNvPicPr>
            <a:picLocks noChangeAspect="1"/>
          </p:cNvPicPr>
          <p:nvPr/>
        </p:nvPicPr>
        <p:blipFill>
          <a:blip r:embed="rId9"/>
          <a:stretch>
            <a:fillRect/>
          </a:stretch>
        </p:blipFill>
        <p:spPr>
          <a:xfrm>
            <a:off x="930115" y="1945836"/>
            <a:ext cx="3804853" cy="2959330"/>
          </a:xfrm>
          <a:prstGeom prst="rect">
            <a:avLst/>
          </a:prstGeom>
        </p:spPr>
      </p:pic>
      <p:cxnSp>
        <p:nvCxnSpPr>
          <p:cNvPr id="11" name="Curved Connector 10">
            <a:extLst>
              <a:ext uri="{FF2B5EF4-FFF2-40B4-BE49-F238E27FC236}">
                <a16:creationId xmlns:a16="http://schemas.microsoft.com/office/drawing/2014/main" id="{A601A4BD-3EC9-BD05-0B50-0D0D4A8BD2C0}"/>
              </a:ext>
            </a:extLst>
          </p:cNvPr>
          <p:cNvCxnSpPr>
            <a:cxnSpLocks/>
          </p:cNvCxnSpPr>
          <p:nvPr/>
        </p:nvCxnSpPr>
        <p:spPr>
          <a:xfrm rot="10800000" flipV="1">
            <a:off x="6911996" y="4640024"/>
            <a:ext cx="2293357" cy="687897"/>
          </a:xfrm>
          <a:prstGeom prst="curvedConnector3">
            <a:avLst>
              <a:gd name="adj1" fmla="val 100947"/>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E9870EB7-8745-CDEE-BAFF-C01C95652414}"/>
              </a:ext>
            </a:extLst>
          </p:cNvPr>
          <p:cNvCxnSpPr>
            <a:cxnSpLocks/>
          </p:cNvCxnSpPr>
          <p:nvPr/>
        </p:nvCxnSpPr>
        <p:spPr>
          <a:xfrm rot="10800000" flipV="1">
            <a:off x="7523830" y="4640026"/>
            <a:ext cx="1579923" cy="694686"/>
          </a:xfrm>
          <a:prstGeom prst="curvedConnector3">
            <a:avLst>
              <a:gd name="adj1" fmla="val 9930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380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F168646-54B1-40EC-7A67-1EC3F9AA01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60C402-FE38-8DB4-813E-C3A3AC39FE42}"/>
              </a:ext>
            </a:extLst>
          </p:cNvPr>
          <p:cNvSpPr>
            <a:spLocks noGrp="1"/>
          </p:cNvSpPr>
          <p:nvPr>
            <p:ph type="title"/>
          </p:nvPr>
        </p:nvSpPr>
        <p:spPr/>
        <p:txBody>
          <a:bodyPr/>
          <a:lstStyle/>
          <a:p>
            <a:r>
              <a:rPr lang="en-IL" dirty="0"/>
              <a:t>Previous Work</a:t>
            </a:r>
          </a:p>
        </p:txBody>
      </p:sp>
      <p:sp>
        <p:nvSpPr>
          <p:cNvPr id="4" name="Slide Number Placeholder 3">
            <a:extLst>
              <a:ext uri="{FF2B5EF4-FFF2-40B4-BE49-F238E27FC236}">
                <a16:creationId xmlns:a16="http://schemas.microsoft.com/office/drawing/2014/main" id="{2421C6B9-E28D-D218-79EE-77ED9B5EFED1}"/>
              </a:ext>
            </a:extLst>
          </p:cNvPr>
          <p:cNvSpPr>
            <a:spLocks noGrp="1"/>
          </p:cNvSpPr>
          <p:nvPr>
            <p:ph type="sldNum" sz="quarter" idx="12"/>
          </p:nvPr>
        </p:nvSpPr>
        <p:spPr/>
        <p:txBody>
          <a:bodyPr/>
          <a:lstStyle/>
          <a:p>
            <a:fld id="{0C3A8BC7-B599-214C-BBAF-2BEB0125E7EF}" type="slidenum">
              <a:rPr lang="en-IL" smtClean="0"/>
              <a:t>20</a:t>
            </a:fld>
            <a:endParaRPr lang="en-IL"/>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D529F5F6-731E-56EA-3974-DFDDD0D18C97}"/>
                  </a:ext>
                </a:extLst>
              </p:cNvPr>
              <p:cNvGraphicFramePr>
                <a:graphicFrameLocks noGrp="1"/>
              </p:cNvGraphicFramePr>
              <p:nvPr>
                <p:extLst>
                  <p:ext uri="{D42A27DB-BD31-4B8C-83A1-F6EECF244321}">
                    <p14:modId xmlns:p14="http://schemas.microsoft.com/office/powerpoint/2010/main" val="1754025881"/>
                  </p:ext>
                </p:extLst>
              </p:nvPr>
            </p:nvGraphicFramePr>
            <p:xfrm>
              <a:off x="1011583" y="1690688"/>
              <a:ext cx="8128002" cy="3239262"/>
            </p:xfrm>
            <a:graphic>
              <a:graphicData uri="http://schemas.openxmlformats.org/drawingml/2006/table">
                <a:tbl>
                  <a:tblPr firstRow="1" bandRow="1">
                    <a:tableStyleId>{5940675A-B579-460E-94D1-54222C63F5DA}</a:tableStyleId>
                  </a:tblPr>
                  <a:tblGrid>
                    <a:gridCol w="1354667">
                      <a:extLst>
                        <a:ext uri="{9D8B030D-6E8A-4147-A177-3AD203B41FA5}">
                          <a16:colId xmlns:a16="http://schemas.microsoft.com/office/drawing/2014/main" val="3150411494"/>
                        </a:ext>
                      </a:extLst>
                    </a:gridCol>
                    <a:gridCol w="1354667">
                      <a:extLst>
                        <a:ext uri="{9D8B030D-6E8A-4147-A177-3AD203B41FA5}">
                          <a16:colId xmlns:a16="http://schemas.microsoft.com/office/drawing/2014/main" val="213765890"/>
                        </a:ext>
                      </a:extLst>
                    </a:gridCol>
                    <a:gridCol w="1354667">
                      <a:extLst>
                        <a:ext uri="{9D8B030D-6E8A-4147-A177-3AD203B41FA5}">
                          <a16:colId xmlns:a16="http://schemas.microsoft.com/office/drawing/2014/main" val="2044647428"/>
                        </a:ext>
                      </a:extLst>
                    </a:gridCol>
                    <a:gridCol w="1354667">
                      <a:extLst>
                        <a:ext uri="{9D8B030D-6E8A-4147-A177-3AD203B41FA5}">
                          <a16:colId xmlns:a16="http://schemas.microsoft.com/office/drawing/2014/main" val="4200662585"/>
                        </a:ext>
                      </a:extLst>
                    </a:gridCol>
                    <a:gridCol w="1580688">
                      <a:extLst>
                        <a:ext uri="{9D8B030D-6E8A-4147-A177-3AD203B41FA5}">
                          <a16:colId xmlns:a16="http://schemas.microsoft.com/office/drawing/2014/main" val="3073927043"/>
                        </a:ext>
                      </a:extLst>
                    </a:gridCol>
                    <a:gridCol w="1128646">
                      <a:extLst>
                        <a:ext uri="{9D8B030D-6E8A-4147-A177-3AD203B41FA5}">
                          <a16:colId xmlns:a16="http://schemas.microsoft.com/office/drawing/2014/main" val="245395757"/>
                        </a:ext>
                      </a:extLst>
                    </a:gridCol>
                  </a:tblGrid>
                  <a:tr h="370840">
                    <a:tc>
                      <a:txBody>
                        <a:bodyPr/>
                        <a:lstStyle/>
                        <a:p>
                          <a:endParaRPr lang="en-IL" dirty="0"/>
                        </a:p>
                      </a:txBody>
                      <a:tcPr/>
                    </a:tc>
                    <a:tc>
                      <a:txBody>
                        <a:bodyPr/>
                        <a:lstStyle/>
                        <a:p>
                          <a:pPr algn="ctr"/>
                          <a:r>
                            <a:rPr lang="en-IL" dirty="0"/>
                            <a:t>Model</a:t>
                          </a:r>
                        </a:p>
                      </a:txBody>
                      <a:tcPr/>
                    </a:tc>
                    <a:tc>
                      <a:txBody>
                        <a:bodyPr/>
                        <a:lstStyle/>
                        <a:p>
                          <a:pPr algn="ctr"/>
                          <a:r>
                            <a:rPr lang="en-IL" dirty="0"/>
                            <a:t>Query to input</a:t>
                          </a:r>
                        </a:p>
                      </a:txBody>
                      <a:tcPr/>
                    </a:tc>
                    <a:tc>
                      <a:txBody>
                        <a:bodyPr/>
                        <a:lstStyle/>
                        <a:p>
                          <a:pPr algn="ctr"/>
                          <a:r>
                            <a:rPr lang="en-US" dirty="0"/>
                            <a:t>Q</a:t>
                          </a:r>
                          <a:r>
                            <a:rPr lang="en-IL" dirty="0"/>
                            <a:t>uery to proof</a:t>
                          </a:r>
                        </a:p>
                      </a:txBody>
                      <a:tcPr/>
                    </a:tc>
                    <a:tc>
                      <a:txBody>
                        <a:bodyPr/>
                        <a:lstStyle/>
                        <a:p>
                          <a:pPr algn="ctr"/>
                          <a:r>
                            <a:rPr lang="en-IL" dirty="0"/>
                            <a:t>Proof length</a:t>
                          </a:r>
                        </a:p>
                      </a:txBody>
                      <a:tcPr/>
                    </a:tc>
                    <a:tc>
                      <a:txBody>
                        <a:bodyPr/>
                        <a:lstStyle/>
                        <a:p>
                          <a:pPr algn="ctr"/>
                          <a:r>
                            <a:rPr lang="en-IL" dirty="0"/>
                            <a:t>Rounds</a:t>
                          </a:r>
                        </a:p>
                      </a:txBody>
                      <a:tcPr/>
                    </a:tc>
                    <a:extLst>
                      <a:ext uri="{0D108BD9-81ED-4DB2-BD59-A6C34878D82A}">
                        <a16:rowId xmlns:a16="http://schemas.microsoft.com/office/drawing/2014/main" val="192866312"/>
                      </a:ext>
                    </a:extLst>
                  </a:tr>
                  <a:tr h="370840">
                    <a:tc>
                      <a:txBody>
                        <a:bodyPr/>
                        <a:lstStyle/>
                        <a:p>
                          <a:pPr algn="ctr"/>
                          <a:r>
                            <a:rPr lang="en-IL" dirty="0"/>
                            <a:t>RVW13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L" dirty="0"/>
                            <a:t>IPP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𝑝𝑜𝑙𝑦𝑙𝑜𝑔</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m:oMathPara>
                          </a14:m>
                          <a:endParaRPr lang="en-I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I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𝑝𝑜𝑙𝑦𝑙𝑜𝑔</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m:oMathPara>
                          </a14:m>
                          <a:endParaRPr lang="en-I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e>
                                </m:d>
                              </m:oMath>
                            </m:oMathPara>
                          </a14:m>
                          <a:endParaRPr lang="en-IL" dirty="0"/>
                        </a:p>
                      </a:txBody>
                      <a:tcPr/>
                    </a:tc>
                    <a:extLst>
                      <a:ext uri="{0D108BD9-81ED-4DB2-BD59-A6C34878D82A}">
                        <a16:rowId xmlns:a16="http://schemas.microsoft.com/office/drawing/2014/main" val="2859937228"/>
                      </a:ext>
                    </a:extLst>
                  </a:tr>
                  <a:tr h="370840">
                    <a:tc>
                      <a:txBody>
                        <a:bodyPr/>
                        <a:lstStyle/>
                        <a:p>
                          <a:pPr algn="ctr"/>
                          <a:r>
                            <a:rPr lang="en-IL" dirty="0"/>
                            <a:t>ARGG23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L" dirty="0"/>
                            <a:t>IPP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oMath>
                            </m:oMathPara>
                          </a14:m>
                          <a:endParaRPr lang="en-I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IL"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log</m:t>
                                            </m:r>
                                          </m:e>
                                          <m:sup>
                                            <m:r>
                                              <a:rPr lang="en-US" b="0" i="1" smtClean="0">
                                                <a:latin typeface="Cambria Math" panose="02040503050406030204" pitchFamily="18" charset="0"/>
                                              </a:rPr>
                                              <m:t>2</m:t>
                                            </m:r>
                                          </m:sup>
                                        </m:sSup>
                                      </m:fName>
                                      <m:e>
                                        <m:r>
                                          <a:rPr lang="en-US" b="0" i="1" smtClean="0">
                                            <a:latin typeface="Cambria Math" panose="02040503050406030204" pitchFamily="18" charset="0"/>
                                          </a:rPr>
                                          <m:t>𝑛</m:t>
                                        </m:r>
                                      </m:e>
                                    </m:func>
                                  </m:e>
                                </m:d>
                              </m:oMath>
                            </m:oMathPara>
                          </a14:m>
                          <a:endParaRPr lang="en-I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e>
                                </m:d>
                              </m:oMath>
                            </m:oMathPara>
                          </a14:m>
                          <a:endParaRPr lang="en-IL" dirty="0"/>
                        </a:p>
                      </a:txBody>
                      <a:tcPr/>
                    </a:tc>
                    <a:extLst>
                      <a:ext uri="{0D108BD9-81ED-4DB2-BD59-A6C34878D82A}">
                        <a16:rowId xmlns:a16="http://schemas.microsoft.com/office/drawing/2014/main" val="2980627469"/>
                      </a:ext>
                    </a:extLst>
                  </a:tr>
                  <a:tr h="370840">
                    <a:tc>
                      <a:txBody>
                        <a:bodyPr/>
                        <a:lstStyle/>
                        <a:p>
                          <a:pPr algn="ctr"/>
                          <a:r>
                            <a:rPr lang="en-IL" dirty="0"/>
                            <a:t>GR18</a:t>
                          </a:r>
                        </a:p>
                      </a:txBody>
                      <a:tcPr/>
                    </a:tc>
                    <a:tc>
                      <a:txBody>
                        <a:bodyPr/>
                        <a:lstStyle/>
                        <a:p>
                          <a:pPr algn="ctr"/>
                          <a:r>
                            <a:rPr lang="en-IL" dirty="0"/>
                            <a:t>MAP</a:t>
                          </a:r>
                        </a:p>
                      </a:txBody>
                      <a:tcPr/>
                    </a:tc>
                    <a:tc>
                      <a:txBody>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𝑂</m:t>
                                    </m:r>
                                  </m:e>
                                </m:acc>
                                <m:d>
                                  <m:dPr>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e>
                                </m:d>
                              </m:oMath>
                            </m:oMathPara>
                          </a14:m>
                          <a:endParaRPr lang="en-I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I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𝑂</m:t>
                                    </m:r>
                                  </m:e>
                                </m:acc>
                                <m:d>
                                  <m:dPr>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log</m:t>
                                            </m:r>
                                          </m:e>
                                          <m:sup>
                                            <m:r>
                                              <a:rPr lang="en-US" b="0" i="1" smtClean="0">
                                                <a:latin typeface="Cambria Math" panose="02040503050406030204" pitchFamily="18" charset="0"/>
                                              </a:rPr>
                                              <m:t>2</m:t>
                                            </m:r>
                                          </m:sup>
                                        </m:sSup>
                                      </m:fName>
                                      <m:e>
                                        <m:r>
                                          <a:rPr lang="en-US" b="0" i="1" smtClean="0">
                                            <a:latin typeface="Cambria Math" panose="02040503050406030204" pitchFamily="18" charset="0"/>
                                          </a:rPr>
                                          <m:t>𝑛</m:t>
                                        </m:r>
                                      </m:e>
                                    </m:func>
                                  </m:e>
                                </m:d>
                              </m:oMath>
                            </m:oMathPara>
                          </a14:m>
                          <a:endParaRPr lang="en-IL"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IL" dirty="0"/>
                        </a:p>
                      </a:txBody>
                      <a:tcPr/>
                    </a:tc>
                    <a:extLst>
                      <a:ext uri="{0D108BD9-81ED-4DB2-BD59-A6C34878D82A}">
                        <a16:rowId xmlns:a16="http://schemas.microsoft.com/office/drawing/2014/main" val="2861912382"/>
                      </a:ext>
                    </a:extLst>
                  </a:tr>
                  <a:tr h="370840">
                    <a:tc>
                      <a:txBody>
                        <a:bodyPr/>
                        <a:lstStyle/>
                        <a:p>
                          <a:pPr algn="ctr"/>
                          <a:r>
                            <a:rPr lang="en-IL" dirty="0"/>
                            <a:t>This work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L" dirty="0"/>
                            <a:t>MAP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e>
                                </m:d>
                              </m:oMath>
                            </m:oMathPara>
                          </a14:m>
                          <a:endParaRPr lang="en-I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I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log</m:t>
                                            </m:r>
                                          </m:e>
                                          <m:sup>
                                            <m:r>
                                              <a:rPr lang="en-US" b="0" i="1" smtClean="0">
                                                <a:latin typeface="Cambria Math" panose="02040503050406030204" pitchFamily="18" charset="0"/>
                                              </a:rPr>
                                              <m:t>2</m:t>
                                            </m:r>
                                          </m:sup>
                                        </m:sSup>
                                      </m:fName>
                                      <m:e>
                                        <m:r>
                                          <a:rPr lang="en-US" b="0" i="1" smtClean="0">
                                            <a:latin typeface="Cambria Math" panose="02040503050406030204" pitchFamily="18" charset="0"/>
                                          </a:rPr>
                                          <m:t>𝑛</m:t>
                                        </m:r>
                                      </m:e>
                                    </m:func>
                                  </m:e>
                                </m:d>
                              </m:oMath>
                            </m:oMathPara>
                          </a14:m>
                          <a:endParaRPr lang="en-I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IL" dirty="0"/>
                        </a:p>
                      </a:txBody>
                      <a:tcPr/>
                    </a:tc>
                    <a:extLst>
                      <a:ext uri="{0D108BD9-81ED-4DB2-BD59-A6C34878D82A}">
                        <a16:rowId xmlns:a16="http://schemas.microsoft.com/office/drawing/2014/main" val="258030682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L" dirty="0"/>
                            <a:t>This work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L" dirty="0"/>
                            <a:t>PCPP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loglog</m:t>
                                        </m:r>
                                      </m:fName>
                                      <m:e>
                                        <m:r>
                                          <a:rPr lang="en-US" b="0" i="1" smtClean="0">
                                            <a:latin typeface="Cambria Math" panose="02040503050406030204" pitchFamily="18" charset="0"/>
                                          </a:rPr>
                                          <m:t>𝑛</m:t>
                                        </m:r>
                                      </m:e>
                                    </m:func>
                                  </m:e>
                                </m:d>
                              </m:oMath>
                            </m:oMathPara>
                          </a14:m>
                          <a:endParaRPr lang="en-IL" dirty="0"/>
                        </a:p>
                      </a:txBody>
                      <a:tcPr/>
                    </a:tc>
                    <a:tc>
                      <a:txBody>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𝑂</m:t>
                                    </m:r>
                                  </m:e>
                                </m:acc>
                                <m:d>
                                  <m:dPr>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e>
                                </m:d>
                              </m:oMath>
                            </m:oMathPara>
                          </a14:m>
                          <a:endParaRPr lang="en-I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log</m:t>
                                            </m:r>
                                          </m:e>
                                          <m:sup>
                                            <m:r>
                                              <a:rPr lang="en-US" b="0" i="1" smtClean="0">
                                                <a:latin typeface="Cambria Math" panose="02040503050406030204" pitchFamily="18" charset="0"/>
                                              </a:rPr>
                                              <m:t>2</m:t>
                                            </m:r>
                                          </m:sup>
                                        </m:sSup>
                                      </m:fName>
                                      <m:e>
                                        <m:r>
                                          <a:rPr lang="en-US" b="0" i="1" smtClean="0">
                                            <a:latin typeface="Cambria Math" panose="02040503050406030204" pitchFamily="18" charset="0"/>
                                          </a:rPr>
                                          <m:t>𝑛</m:t>
                                        </m:r>
                                      </m:e>
                                    </m:func>
                                  </m:e>
                                </m:d>
                              </m:oMath>
                            </m:oMathPara>
                          </a14:m>
                          <a:endParaRPr lang="en-I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L" dirty="0"/>
                        </a:p>
                      </a:txBody>
                      <a:tcPr/>
                    </a:tc>
                    <a:extLst>
                      <a:ext uri="{0D108BD9-81ED-4DB2-BD59-A6C34878D82A}">
                        <a16:rowId xmlns:a16="http://schemas.microsoft.com/office/drawing/2014/main" val="83444565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L" dirty="0"/>
                            <a:t>This work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L" dirty="0"/>
                            <a:t>IOPP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I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e>
                                </m:d>
                              </m:oMath>
                            </m:oMathPara>
                          </a14:m>
                          <a:endParaRPr lang="en-I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log</m:t>
                                            </m:r>
                                          </m:e>
                                          <m:sup>
                                            <m:r>
                                              <a:rPr lang="en-US" b="0" i="1" smtClean="0">
                                                <a:latin typeface="Cambria Math" panose="02040503050406030204" pitchFamily="18" charset="0"/>
                                              </a:rPr>
                                              <m:t>2</m:t>
                                            </m:r>
                                          </m:sup>
                                        </m:sSup>
                                      </m:fName>
                                      <m:e>
                                        <m:r>
                                          <a:rPr lang="en-US" b="0" i="1" smtClean="0">
                                            <a:latin typeface="Cambria Math" panose="02040503050406030204" pitchFamily="18" charset="0"/>
                                          </a:rPr>
                                          <m:t>𝑛</m:t>
                                        </m:r>
                                      </m:e>
                                    </m:func>
                                  </m:e>
                                </m:d>
                              </m:oMath>
                            </m:oMathPara>
                          </a14:m>
                          <a:endParaRPr lang="en-I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L" dirty="0"/>
                        </a:p>
                      </a:txBody>
                      <a:tcPr/>
                    </a:tc>
                    <a:extLst>
                      <a:ext uri="{0D108BD9-81ED-4DB2-BD59-A6C34878D82A}">
                        <a16:rowId xmlns:a16="http://schemas.microsoft.com/office/drawing/2014/main" val="2598661545"/>
                      </a:ext>
                    </a:extLst>
                  </a:tr>
                  <a:tr h="370840">
                    <a:tc>
                      <a:txBody>
                        <a:bodyPr/>
                        <a:lstStyle/>
                        <a:p>
                          <a:pPr algn="ctr"/>
                          <a:r>
                            <a:rPr lang="en-IL" dirty="0"/>
                            <a:t>Mie09?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I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L" dirty="0"/>
                        </a:p>
                      </a:txBody>
                      <a:tcPr/>
                    </a:tc>
                    <a:tc>
                      <a:txBody>
                        <a:bodyPr/>
                        <a:lstStyle/>
                        <a:p>
                          <a:endParaRPr lang="en-IL" dirty="0"/>
                        </a:p>
                      </a:txBody>
                      <a:tcPr/>
                    </a:tc>
                    <a:tc>
                      <a:txBody>
                        <a:bodyPr/>
                        <a:lstStyle/>
                        <a:p>
                          <a:endParaRPr lang="en-I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L" dirty="0"/>
                        </a:p>
                      </a:txBody>
                      <a:tcPr/>
                    </a:tc>
                    <a:extLst>
                      <a:ext uri="{0D108BD9-81ED-4DB2-BD59-A6C34878D82A}">
                        <a16:rowId xmlns:a16="http://schemas.microsoft.com/office/drawing/2014/main" val="3788504555"/>
                      </a:ext>
                    </a:extLst>
                  </a:tr>
                </a:tbl>
              </a:graphicData>
            </a:graphic>
          </p:graphicFrame>
        </mc:Choice>
        <mc:Fallback xmlns="">
          <p:graphicFrame>
            <p:nvGraphicFramePr>
              <p:cNvPr id="6" name="Table 5">
                <a:extLst>
                  <a:ext uri="{FF2B5EF4-FFF2-40B4-BE49-F238E27FC236}">
                    <a16:creationId xmlns:a16="http://schemas.microsoft.com/office/drawing/2014/main" id="{D529F5F6-731E-56EA-3974-DFDDD0D18C97}"/>
                  </a:ext>
                </a:extLst>
              </p:cNvPr>
              <p:cNvGraphicFramePr>
                <a:graphicFrameLocks noGrp="1"/>
              </p:cNvGraphicFramePr>
              <p:nvPr>
                <p:extLst>
                  <p:ext uri="{D42A27DB-BD31-4B8C-83A1-F6EECF244321}">
                    <p14:modId xmlns:p14="http://schemas.microsoft.com/office/powerpoint/2010/main" val="1754025881"/>
                  </p:ext>
                </p:extLst>
              </p:nvPr>
            </p:nvGraphicFramePr>
            <p:xfrm>
              <a:off x="1011583" y="1690688"/>
              <a:ext cx="8128002" cy="3239262"/>
            </p:xfrm>
            <a:graphic>
              <a:graphicData uri="http://schemas.openxmlformats.org/drawingml/2006/table">
                <a:tbl>
                  <a:tblPr firstRow="1" bandRow="1">
                    <a:tableStyleId>{5940675A-B579-460E-94D1-54222C63F5DA}</a:tableStyleId>
                  </a:tblPr>
                  <a:tblGrid>
                    <a:gridCol w="1354667">
                      <a:extLst>
                        <a:ext uri="{9D8B030D-6E8A-4147-A177-3AD203B41FA5}">
                          <a16:colId xmlns:a16="http://schemas.microsoft.com/office/drawing/2014/main" val="3150411494"/>
                        </a:ext>
                      </a:extLst>
                    </a:gridCol>
                    <a:gridCol w="1354667">
                      <a:extLst>
                        <a:ext uri="{9D8B030D-6E8A-4147-A177-3AD203B41FA5}">
                          <a16:colId xmlns:a16="http://schemas.microsoft.com/office/drawing/2014/main" val="213765890"/>
                        </a:ext>
                      </a:extLst>
                    </a:gridCol>
                    <a:gridCol w="1354667">
                      <a:extLst>
                        <a:ext uri="{9D8B030D-6E8A-4147-A177-3AD203B41FA5}">
                          <a16:colId xmlns:a16="http://schemas.microsoft.com/office/drawing/2014/main" val="2044647428"/>
                        </a:ext>
                      </a:extLst>
                    </a:gridCol>
                    <a:gridCol w="1354667">
                      <a:extLst>
                        <a:ext uri="{9D8B030D-6E8A-4147-A177-3AD203B41FA5}">
                          <a16:colId xmlns:a16="http://schemas.microsoft.com/office/drawing/2014/main" val="4200662585"/>
                        </a:ext>
                      </a:extLst>
                    </a:gridCol>
                    <a:gridCol w="1580688">
                      <a:extLst>
                        <a:ext uri="{9D8B030D-6E8A-4147-A177-3AD203B41FA5}">
                          <a16:colId xmlns:a16="http://schemas.microsoft.com/office/drawing/2014/main" val="3073927043"/>
                        </a:ext>
                      </a:extLst>
                    </a:gridCol>
                    <a:gridCol w="1128646">
                      <a:extLst>
                        <a:ext uri="{9D8B030D-6E8A-4147-A177-3AD203B41FA5}">
                          <a16:colId xmlns:a16="http://schemas.microsoft.com/office/drawing/2014/main" val="245395757"/>
                        </a:ext>
                      </a:extLst>
                    </a:gridCol>
                  </a:tblGrid>
                  <a:tr h="640080">
                    <a:tc>
                      <a:txBody>
                        <a:bodyPr/>
                        <a:lstStyle/>
                        <a:p>
                          <a:endParaRPr lang="en-IL" dirty="0"/>
                        </a:p>
                      </a:txBody>
                      <a:tcPr/>
                    </a:tc>
                    <a:tc>
                      <a:txBody>
                        <a:bodyPr/>
                        <a:lstStyle/>
                        <a:p>
                          <a:pPr algn="ctr"/>
                          <a:r>
                            <a:rPr lang="en-IL" dirty="0"/>
                            <a:t>Model</a:t>
                          </a:r>
                        </a:p>
                      </a:txBody>
                      <a:tcPr/>
                    </a:tc>
                    <a:tc>
                      <a:txBody>
                        <a:bodyPr/>
                        <a:lstStyle/>
                        <a:p>
                          <a:pPr algn="ctr"/>
                          <a:r>
                            <a:rPr lang="en-IL" dirty="0"/>
                            <a:t>Query to input</a:t>
                          </a:r>
                        </a:p>
                      </a:txBody>
                      <a:tcPr/>
                    </a:tc>
                    <a:tc>
                      <a:txBody>
                        <a:bodyPr/>
                        <a:lstStyle/>
                        <a:p>
                          <a:pPr algn="ctr"/>
                          <a:r>
                            <a:rPr lang="en-US" dirty="0"/>
                            <a:t>Q</a:t>
                          </a:r>
                          <a:r>
                            <a:rPr lang="en-IL" dirty="0"/>
                            <a:t>uery to proof</a:t>
                          </a:r>
                        </a:p>
                      </a:txBody>
                      <a:tcPr/>
                    </a:tc>
                    <a:tc>
                      <a:txBody>
                        <a:bodyPr/>
                        <a:lstStyle/>
                        <a:p>
                          <a:pPr algn="ctr"/>
                          <a:r>
                            <a:rPr lang="en-IL" dirty="0"/>
                            <a:t>Proof length</a:t>
                          </a:r>
                        </a:p>
                      </a:txBody>
                      <a:tcPr/>
                    </a:tc>
                    <a:tc>
                      <a:txBody>
                        <a:bodyPr/>
                        <a:lstStyle/>
                        <a:p>
                          <a:pPr algn="ctr"/>
                          <a:r>
                            <a:rPr lang="en-IL" dirty="0"/>
                            <a:t>Rounds</a:t>
                          </a:r>
                        </a:p>
                      </a:txBody>
                      <a:tcPr/>
                    </a:tc>
                    <a:extLst>
                      <a:ext uri="{0D108BD9-81ED-4DB2-BD59-A6C34878D82A}">
                        <a16:rowId xmlns:a16="http://schemas.microsoft.com/office/drawing/2014/main" val="192866312"/>
                      </a:ext>
                    </a:extLst>
                  </a:tr>
                  <a:tr h="370840">
                    <a:tc>
                      <a:txBody>
                        <a:bodyPr/>
                        <a:lstStyle/>
                        <a:p>
                          <a:pPr algn="ctr"/>
                          <a:r>
                            <a:rPr lang="en-IL" dirty="0"/>
                            <a:t>RVW13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L" dirty="0"/>
                            <a:t>IPP</a:t>
                          </a:r>
                        </a:p>
                      </a:txBody>
                      <a:tcPr/>
                    </a:tc>
                    <a:tc>
                      <a:txBody>
                        <a:bodyPr/>
                        <a:lstStyle/>
                        <a:p>
                          <a:endParaRPr lang="en-IL"/>
                        </a:p>
                      </a:txBody>
                      <a:tcPr>
                        <a:blipFill>
                          <a:blip r:embed="rId3"/>
                          <a:stretch>
                            <a:fillRect l="-200935" t="-182759" r="-300000" b="-631034"/>
                          </a:stretch>
                        </a:blipFill>
                      </a:tcPr>
                    </a:tc>
                    <a:tc>
                      <a:txBody>
                        <a:bodyPr/>
                        <a:lstStyle/>
                        <a:p>
                          <a:endParaRPr lang="en-IL"/>
                        </a:p>
                      </a:txBody>
                      <a:tcPr>
                        <a:blipFill>
                          <a:blip r:embed="rId3"/>
                          <a:stretch>
                            <a:fillRect l="-303774" t="-182759" r="-202830" b="-631034"/>
                          </a:stretch>
                        </a:blipFill>
                      </a:tcPr>
                    </a:tc>
                    <a:tc>
                      <a:txBody>
                        <a:bodyPr/>
                        <a:lstStyle/>
                        <a:p>
                          <a:endParaRPr lang="en-IL"/>
                        </a:p>
                      </a:txBody>
                      <a:tcPr>
                        <a:blipFill>
                          <a:blip r:embed="rId3"/>
                          <a:stretch>
                            <a:fillRect l="-342400" t="-182759" r="-72000" b="-631034"/>
                          </a:stretch>
                        </a:blipFill>
                      </a:tcPr>
                    </a:tc>
                    <a:tc>
                      <a:txBody>
                        <a:bodyPr/>
                        <a:lstStyle/>
                        <a:p>
                          <a:endParaRPr lang="en-IL"/>
                        </a:p>
                      </a:txBody>
                      <a:tcPr>
                        <a:blipFill>
                          <a:blip r:embed="rId3"/>
                          <a:stretch>
                            <a:fillRect l="-621348" t="-182759" r="-1124" b="-631034"/>
                          </a:stretch>
                        </a:blipFill>
                      </a:tcPr>
                    </a:tc>
                    <a:extLst>
                      <a:ext uri="{0D108BD9-81ED-4DB2-BD59-A6C34878D82A}">
                        <a16:rowId xmlns:a16="http://schemas.microsoft.com/office/drawing/2014/main" val="2859937228"/>
                      </a:ext>
                    </a:extLst>
                  </a:tr>
                  <a:tr h="370840">
                    <a:tc>
                      <a:txBody>
                        <a:bodyPr/>
                        <a:lstStyle/>
                        <a:p>
                          <a:pPr algn="ctr"/>
                          <a:r>
                            <a:rPr lang="en-IL" dirty="0"/>
                            <a:t>ARGG23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L" dirty="0"/>
                            <a:t>IPP</a:t>
                          </a:r>
                        </a:p>
                      </a:txBody>
                      <a:tcPr/>
                    </a:tc>
                    <a:tc>
                      <a:txBody>
                        <a:bodyPr/>
                        <a:lstStyle/>
                        <a:p>
                          <a:endParaRPr lang="en-IL"/>
                        </a:p>
                      </a:txBody>
                      <a:tcPr>
                        <a:blipFill>
                          <a:blip r:embed="rId3"/>
                          <a:stretch>
                            <a:fillRect l="-200935" t="-282759" r="-300000" b="-531034"/>
                          </a:stretch>
                        </a:blipFill>
                      </a:tcPr>
                    </a:tc>
                    <a:tc>
                      <a:txBody>
                        <a:bodyPr/>
                        <a:lstStyle/>
                        <a:p>
                          <a:endParaRPr lang="en-IL"/>
                        </a:p>
                      </a:txBody>
                      <a:tcPr>
                        <a:blipFill>
                          <a:blip r:embed="rId3"/>
                          <a:stretch>
                            <a:fillRect l="-303774" t="-282759" r="-202830" b="-531034"/>
                          </a:stretch>
                        </a:blipFill>
                      </a:tcPr>
                    </a:tc>
                    <a:tc>
                      <a:txBody>
                        <a:bodyPr/>
                        <a:lstStyle/>
                        <a:p>
                          <a:endParaRPr lang="en-IL"/>
                        </a:p>
                      </a:txBody>
                      <a:tcPr>
                        <a:blipFill>
                          <a:blip r:embed="rId3"/>
                          <a:stretch>
                            <a:fillRect l="-342400" t="-282759" r="-72000" b="-531034"/>
                          </a:stretch>
                        </a:blipFill>
                      </a:tcPr>
                    </a:tc>
                    <a:tc>
                      <a:txBody>
                        <a:bodyPr/>
                        <a:lstStyle/>
                        <a:p>
                          <a:endParaRPr lang="en-IL"/>
                        </a:p>
                      </a:txBody>
                      <a:tcPr>
                        <a:blipFill>
                          <a:blip r:embed="rId3"/>
                          <a:stretch>
                            <a:fillRect l="-621348" t="-282759" r="-1124" b="-531034"/>
                          </a:stretch>
                        </a:blipFill>
                      </a:tcPr>
                    </a:tc>
                    <a:extLst>
                      <a:ext uri="{0D108BD9-81ED-4DB2-BD59-A6C34878D82A}">
                        <a16:rowId xmlns:a16="http://schemas.microsoft.com/office/drawing/2014/main" val="2980627469"/>
                      </a:ext>
                    </a:extLst>
                  </a:tr>
                  <a:tr h="372491">
                    <a:tc>
                      <a:txBody>
                        <a:bodyPr/>
                        <a:lstStyle/>
                        <a:p>
                          <a:pPr algn="ctr"/>
                          <a:r>
                            <a:rPr lang="en-IL" dirty="0"/>
                            <a:t>GR18</a:t>
                          </a:r>
                        </a:p>
                      </a:txBody>
                      <a:tcPr/>
                    </a:tc>
                    <a:tc>
                      <a:txBody>
                        <a:bodyPr/>
                        <a:lstStyle/>
                        <a:p>
                          <a:pPr algn="ctr"/>
                          <a:r>
                            <a:rPr lang="en-IL" dirty="0"/>
                            <a:t>MAP</a:t>
                          </a:r>
                        </a:p>
                      </a:txBody>
                      <a:tcPr/>
                    </a:tc>
                    <a:tc>
                      <a:txBody>
                        <a:bodyPr/>
                        <a:lstStyle/>
                        <a:p>
                          <a:endParaRPr lang="en-IL"/>
                        </a:p>
                      </a:txBody>
                      <a:tcPr>
                        <a:blipFill>
                          <a:blip r:embed="rId3"/>
                          <a:stretch>
                            <a:fillRect l="-200935" t="-370000" r="-300000" b="-413333"/>
                          </a:stretch>
                        </a:blipFill>
                      </a:tcPr>
                    </a:tc>
                    <a:tc>
                      <a:txBody>
                        <a:bodyPr/>
                        <a:lstStyle/>
                        <a:p>
                          <a:endParaRPr lang="en-IL"/>
                        </a:p>
                      </a:txBody>
                      <a:tcPr>
                        <a:blipFill>
                          <a:blip r:embed="rId3"/>
                          <a:stretch>
                            <a:fillRect l="-303774" t="-370000" r="-202830" b="-413333"/>
                          </a:stretch>
                        </a:blipFill>
                      </a:tcPr>
                    </a:tc>
                    <a:tc>
                      <a:txBody>
                        <a:bodyPr/>
                        <a:lstStyle/>
                        <a:p>
                          <a:endParaRPr lang="en-IL"/>
                        </a:p>
                      </a:txBody>
                      <a:tcPr>
                        <a:blipFill>
                          <a:blip r:embed="rId3"/>
                          <a:stretch>
                            <a:fillRect l="-342400" t="-370000" r="-72000" b="-413333"/>
                          </a:stretch>
                        </a:blipFill>
                      </a:tcPr>
                    </a:tc>
                    <a:tc>
                      <a:txBody>
                        <a:bodyPr/>
                        <a:lstStyle/>
                        <a:p>
                          <a:endParaRPr lang="en-IL"/>
                        </a:p>
                      </a:txBody>
                      <a:tcPr>
                        <a:blipFill>
                          <a:blip r:embed="rId3"/>
                          <a:stretch>
                            <a:fillRect l="-621348" t="-370000" r="-1124" b="-413333"/>
                          </a:stretch>
                        </a:blipFill>
                      </a:tcPr>
                    </a:tc>
                    <a:extLst>
                      <a:ext uri="{0D108BD9-81ED-4DB2-BD59-A6C34878D82A}">
                        <a16:rowId xmlns:a16="http://schemas.microsoft.com/office/drawing/2014/main" val="2861912382"/>
                      </a:ext>
                    </a:extLst>
                  </a:tr>
                  <a:tr h="370840">
                    <a:tc>
                      <a:txBody>
                        <a:bodyPr/>
                        <a:lstStyle/>
                        <a:p>
                          <a:pPr algn="ctr"/>
                          <a:r>
                            <a:rPr lang="en-IL" dirty="0"/>
                            <a:t>This work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L" dirty="0"/>
                            <a:t>MAP</a:t>
                          </a:r>
                        </a:p>
                      </a:txBody>
                      <a:tcPr/>
                    </a:tc>
                    <a:tc>
                      <a:txBody>
                        <a:bodyPr/>
                        <a:lstStyle/>
                        <a:p>
                          <a:endParaRPr lang="en-IL"/>
                        </a:p>
                      </a:txBody>
                      <a:tcPr>
                        <a:blipFill>
                          <a:blip r:embed="rId3"/>
                          <a:stretch>
                            <a:fillRect l="-200935" t="-486207" r="-300000" b="-327586"/>
                          </a:stretch>
                        </a:blipFill>
                      </a:tcPr>
                    </a:tc>
                    <a:tc>
                      <a:txBody>
                        <a:bodyPr/>
                        <a:lstStyle/>
                        <a:p>
                          <a:endParaRPr lang="en-IL"/>
                        </a:p>
                      </a:txBody>
                      <a:tcPr>
                        <a:blipFill>
                          <a:blip r:embed="rId3"/>
                          <a:stretch>
                            <a:fillRect l="-303774" t="-486207" r="-202830" b="-327586"/>
                          </a:stretch>
                        </a:blipFill>
                      </a:tcPr>
                    </a:tc>
                    <a:tc>
                      <a:txBody>
                        <a:bodyPr/>
                        <a:lstStyle/>
                        <a:p>
                          <a:endParaRPr lang="en-IL"/>
                        </a:p>
                      </a:txBody>
                      <a:tcPr>
                        <a:blipFill>
                          <a:blip r:embed="rId3"/>
                          <a:stretch>
                            <a:fillRect l="-342400" t="-486207" r="-72000" b="-327586"/>
                          </a:stretch>
                        </a:blipFill>
                      </a:tcPr>
                    </a:tc>
                    <a:tc>
                      <a:txBody>
                        <a:bodyPr/>
                        <a:lstStyle/>
                        <a:p>
                          <a:endParaRPr lang="en-IL"/>
                        </a:p>
                      </a:txBody>
                      <a:tcPr>
                        <a:blipFill>
                          <a:blip r:embed="rId3"/>
                          <a:stretch>
                            <a:fillRect l="-621348" t="-486207" r="-1124" b="-327586"/>
                          </a:stretch>
                        </a:blipFill>
                      </a:tcPr>
                    </a:tc>
                    <a:extLst>
                      <a:ext uri="{0D108BD9-81ED-4DB2-BD59-A6C34878D82A}">
                        <a16:rowId xmlns:a16="http://schemas.microsoft.com/office/drawing/2014/main" val="2580306820"/>
                      </a:ext>
                    </a:extLst>
                  </a:tr>
                  <a:tr h="3724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L" dirty="0"/>
                            <a:t>This work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L" dirty="0"/>
                            <a:t>PCPP</a:t>
                          </a:r>
                        </a:p>
                      </a:txBody>
                      <a:tcPr/>
                    </a:tc>
                    <a:tc>
                      <a:txBody>
                        <a:bodyPr/>
                        <a:lstStyle/>
                        <a:p>
                          <a:endParaRPr lang="en-IL"/>
                        </a:p>
                      </a:txBody>
                      <a:tcPr>
                        <a:blipFill>
                          <a:blip r:embed="rId3"/>
                          <a:stretch>
                            <a:fillRect l="-200935" t="-586207" r="-300000" b="-227586"/>
                          </a:stretch>
                        </a:blipFill>
                      </a:tcPr>
                    </a:tc>
                    <a:tc>
                      <a:txBody>
                        <a:bodyPr/>
                        <a:lstStyle/>
                        <a:p>
                          <a:endParaRPr lang="en-IL"/>
                        </a:p>
                      </a:txBody>
                      <a:tcPr>
                        <a:blipFill>
                          <a:blip r:embed="rId3"/>
                          <a:stretch>
                            <a:fillRect l="-303774" t="-586207" r="-202830" b="-227586"/>
                          </a:stretch>
                        </a:blipFill>
                      </a:tcPr>
                    </a:tc>
                    <a:tc>
                      <a:txBody>
                        <a:bodyPr/>
                        <a:lstStyle/>
                        <a:p>
                          <a:endParaRPr lang="en-IL"/>
                        </a:p>
                      </a:txBody>
                      <a:tcPr>
                        <a:blipFill>
                          <a:blip r:embed="rId3"/>
                          <a:stretch>
                            <a:fillRect l="-342400" t="-586207" r="-72000" b="-227586"/>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L" dirty="0"/>
                        </a:p>
                      </a:txBody>
                      <a:tcPr/>
                    </a:tc>
                    <a:extLst>
                      <a:ext uri="{0D108BD9-81ED-4DB2-BD59-A6C34878D82A}">
                        <a16:rowId xmlns:a16="http://schemas.microsoft.com/office/drawing/2014/main" val="83444565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L" dirty="0"/>
                            <a:t>This work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L" dirty="0"/>
                            <a:t>IOPP</a:t>
                          </a:r>
                        </a:p>
                      </a:txBody>
                      <a:tcPr/>
                    </a:tc>
                    <a:tc>
                      <a:txBody>
                        <a:bodyPr/>
                        <a:lstStyle/>
                        <a:p>
                          <a:endParaRPr lang="en-IL"/>
                        </a:p>
                      </a:txBody>
                      <a:tcPr>
                        <a:blipFill>
                          <a:blip r:embed="rId3"/>
                          <a:stretch>
                            <a:fillRect l="-200935" t="-663333" r="-300000" b="-120000"/>
                          </a:stretch>
                        </a:blipFill>
                      </a:tcPr>
                    </a:tc>
                    <a:tc>
                      <a:txBody>
                        <a:bodyPr/>
                        <a:lstStyle/>
                        <a:p>
                          <a:endParaRPr lang="en-IL"/>
                        </a:p>
                      </a:txBody>
                      <a:tcPr>
                        <a:blipFill>
                          <a:blip r:embed="rId3"/>
                          <a:stretch>
                            <a:fillRect l="-303774" t="-663333" r="-202830" b="-120000"/>
                          </a:stretch>
                        </a:blipFill>
                      </a:tcPr>
                    </a:tc>
                    <a:tc>
                      <a:txBody>
                        <a:bodyPr/>
                        <a:lstStyle/>
                        <a:p>
                          <a:endParaRPr lang="en-IL"/>
                        </a:p>
                      </a:txBody>
                      <a:tcPr>
                        <a:blipFill>
                          <a:blip r:embed="rId3"/>
                          <a:stretch>
                            <a:fillRect l="-342400" t="-663333" r="-72000" b="-120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L" dirty="0"/>
                        </a:p>
                      </a:txBody>
                      <a:tcPr/>
                    </a:tc>
                    <a:extLst>
                      <a:ext uri="{0D108BD9-81ED-4DB2-BD59-A6C34878D82A}">
                        <a16:rowId xmlns:a16="http://schemas.microsoft.com/office/drawing/2014/main" val="2598661545"/>
                      </a:ext>
                    </a:extLst>
                  </a:tr>
                  <a:tr h="370840">
                    <a:tc>
                      <a:txBody>
                        <a:bodyPr/>
                        <a:lstStyle/>
                        <a:p>
                          <a:pPr algn="ctr"/>
                          <a:r>
                            <a:rPr lang="en-IL" dirty="0"/>
                            <a:t>Mie09?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I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L" dirty="0"/>
                        </a:p>
                      </a:txBody>
                      <a:tcPr/>
                    </a:tc>
                    <a:tc>
                      <a:txBody>
                        <a:bodyPr/>
                        <a:lstStyle/>
                        <a:p>
                          <a:endParaRPr lang="en-IL" dirty="0"/>
                        </a:p>
                      </a:txBody>
                      <a:tcPr/>
                    </a:tc>
                    <a:tc>
                      <a:txBody>
                        <a:bodyPr/>
                        <a:lstStyle/>
                        <a:p>
                          <a:pPr/>
                          <a:endParaRPr lang="en-I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L" dirty="0"/>
                        </a:p>
                      </a:txBody>
                      <a:tcPr/>
                    </a:tc>
                    <a:extLst>
                      <a:ext uri="{0D108BD9-81ED-4DB2-BD59-A6C34878D82A}">
                        <a16:rowId xmlns:a16="http://schemas.microsoft.com/office/drawing/2014/main" val="3788504555"/>
                      </a:ext>
                    </a:extLst>
                  </a:tr>
                </a:tbl>
              </a:graphicData>
            </a:graphic>
          </p:graphicFrame>
        </mc:Fallback>
      </mc:AlternateContent>
    </p:spTree>
    <p:extLst>
      <p:ext uri="{BB962C8B-B14F-4D97-AF65-F5344CB8AC3E}">
        <p14:creationId xmlns:p14="http://schemas.microsoft.com/office/powerpoint/2010/main" val="2349380615"/>
      </p:ext>
    </p:extLst>
  </p:cSld>
  <p:clrMapOvr>
    <a:masterClrMapping/>
  </p:clrMapOvr>
  <p:extLst>
    <p:ext uri="{6950BFC3-D8DA-4A85-94F7-54DA5524770B}">
      <p188:commentRel xmlns:p188="http://schemas.microsoft.com/office/powerpoint/2018/8/main" r:id="rId2"/>
    </p:ext>
  </p:extLs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4CE01CF-20D2-39FF-6486-091E615BF84D}"/>
            </a:ext>
          </a:extLst>
        </p:cNvPr>
        <p:cNvGrpSpPr/>
        <p:nvPr/>
      </p:nvGrpSpPr>
      <p:grpSpPr>
        <a:xfrm>
          <a:off x="0" y="0"/>
          <a:ext cx="0" cy="0"/>
          <a:chOff x="0" y="0"/>
          <a:chExt cx="0" cy="0"/>
        </a:xfrm>
      </p:grpSpPr>
      <p:cxnSp>
        <p:nvCxnSpPr>
          <p:cNvPr id="3" name="Google Shape;86;p15">
            <a:extLst>
              <a:ext uri="{FF2B5EF4-FFF2-40B4-BE49-F238E27FC236}">
                <a16:creationId xmlns:a16="http://schemas.microsoft.com/office/drawing/2014/main" id="{4B980390-5397-35A3-EDD8-3E86F616EE7D}"/>
              </a:ext>
            </a:extLst>
          </p:cNvPr>
          <p:cNvCxnSpPr>
            <a:cxnSpLocks/>
          </p:cNvCxnSpPr>
          <p:nvPr/>
        </p:nvCxnSpPr>
        <p:spPr>
          <a:xfrm>
            <a:off x="3876261" y="2819925"/>
            <a:ext cx="3279913" cy="0"/>
          </a:xfrm>
          <a:prstGeom prst="straightConnector1">
            <a:avLst/>
          </a:prstGeom>
          <a:noFill/>
          <a:ln w="38100" cap="flat" cmpd="sng">
            <a:solidFill>
              <a:schemeClr val="tx1"/>
            </a:solidFill>
            <a:prstDash val="solid"/>
            <a:round/>
            <a:headEnd type="none" w="med" len="med"/>
            <a:tailEnd type="triangle" w="med" len="med"/>
          </a:ln>
        </p:spPr>
      </p:cxnSp>
      <p:sp>
        <p:nvSpPr>
          <p:cNvPr id="2" name="Title 1">
            <a:extLst>
              <a:ext uri="{FF2B5EF4-FFF2-40B4-BE49-F238E27FC236}">
                <a16:creationId xmlns:a16="http://schemas.microsoft.com/office/drawing/2014/main" id="{CFB28884-B15C-E9B7-F77A-49CDA2E0DF2B}"/>
              </a:ext>
            </a:extLst>
          </p:cNvPr>
          <p:cNvSpPr>
            <a:spLocks noGrp="1"/>
          </p:cNvSpPr>
          <p:nvPr>
            <p:ph type="title"/>
          </p:nvPr>
        </p:nvSpPr>
        <p:spPr/>
        <p:txBody>
          <a:bodyPr>
            <a:noAutofit/>
          </a:bodyPr>
          <a:lstStyle/>
          <a:p>
            <a:r>
              <a:rPr lang="en-IL" sz="3600" dirty="0"/>
              <a:t>Hamming Weight Proofs of Proximity - MAP</a:t>
            </a:r>
            <a:endParaRPr lang="he-IL" sz="2400" dirty="0"/>
          </a:p>
        </p:txBody>
      </p:sp>
      <p:pic>
        <p:nvPicPr>
          <p:cNvPr id="5" name="Google Shape;83;p15">
            <a:extLst>
              <a:ext uri="{FF2B5EF4-FFF2-40B4-BE49-F238E27FC236}">
                <a16:creationId xmlns:a16="http://schemas.microsoft.com/office/drawing/2014/main" id="{9E491B73-3197-EAB9-7D3C-29E1C134B1C0}"/>
              </a:ext>
            </a:extLst>
          </p:cNvPr>
          <p:cNvPicPr preferRelativeResize="0"/>
          <p:nvPr/>
        </p:nvPicPr>
        <p:blipFill>
          <a:blip r:embed="rId3">
            <a:alphaModFix/>
          </a:blip>
          <a:stretch>
            <a:fillRect/>
          </a:stretch>
        </p:blipFill>
        <p:spPr>
          <a:xfrm>
            <a:off x="8216810" y="2586681"/>
            <a:ext cx="1842100" cy="2068033"/>
          </a:xfrm>
          <a:prstGeom prst="rect">
            <a:avLst/>
          </a:prstGeom>
          <a:noFill/>
          <a:ln>
            <a:noFill/>
          </a:ln>
        </p:spPr>
      </p:pic>
      <p:pic>
        <p:nvPicPr>
          <p:cNvPr id="6" name="Google Shape;84;p15">
            <a:extLst>
              <a:ext uri="{FF2B5EF4-FFF2-40B4-BE49-F238E27FC236}">
                <a16:creationId xmlns:a16="http://schemas.microsoft.com/office/drawing/2014/main" id="{A7152192-93D6-433F-0F1E-FF4E4ADC1389}"/>
              </a:ext>
            </a:extLst>
          </p:cNvPr>
          <p:cNvPicPr preferRelativeResize="0"/>
          <p:nvPr/>
        </p:nvPicPr>
        <p:blipFill>
          <a:blip r:embed="rId4">
            <a:alphaModFix/>
          </a:blip>
          <a:stretch>
            <a:fillRect/>
          </a:stretch>
        </p:blipFill>
        <p:spPr>
          <a:xfrm>
            <a:off x="1630094" y="2572209"/>
            <a:ext cx="1214001" cy="2068033"/>
          </a:xfrm>
          <a:prstGeom prst="rect">
            <a:avLst/>
          </a:prstGeom>
          <a:noFill/>
          <a:ln>
            <a:noFill/>
          </a:ln>
        </p:spPr>
      </p:pic>
      <p:sp>
        <p:nvSpPr>
          <p:cNvPr id="9" name="Google Shape;87;p15">
            <a:extLst>
              <a:ext uri="{FF2B5EF4-FFF2-40B4-BE49-F238E27FC236}">
                <a16:creationId xmlns:a16="http://schemas.microsoft.com/office/drawing/2014/main" id="{CE8CA229-0801-6C53-2E4B-59CC0DC39BB3}"/>
              </a:ext>
            </a:extLst>
          </p:cNvPr>
          <p:cNvSpPr txBox="1"/>
          <p:nvPr/>
        </p:nvSpPr>
        <p:spPr>
          <a:xfrm>
            <a:off x="8547805" y="1996959"/>
            <a:ext cx="1207439" cy="615513"/>
          </a:xfrm>
          <a:prstGeom prst="rect">
            <a:avLst/>
          </a:prstGeom>
          <a:noFill/>
          <a:ln>
            <a:noFill/>
          </a:ln>
        </p:spPr>
        <p:txBody>
          <a:bodyPr spcFirstLastPara="1" wrap="square" lIns="121900" tIns="121900" rIns="121900" bIns="121900" anchor="t" anchorCtr="0">
            <a:spAutoFit/>
          </a:bodyPr>
          <a:lstStyle/>
          <a:p>
            <a:pPr lvl="0"/>
            <a:r>
              <a:rPr lang="en-US" sz="2400" u="sng" dirty="0"/>
              <a:t>Verifier</a:t>
            </a:r>
            <a:endParaRPr lang="en-US" sz="2400" dirty="0">
              <a:solidFill>
                <a:srgbClr val="C00000"/>
              </a:solidFill>
            </a:endParaRPr>
          </a:p>
        </p:txBody>
      </p:sp>
      <p:sp>
        <p:nvSpPr>
          <p:cNvPr id="12" name="Google Shape;93;p15">
            <a:extLst>
              <a:ext uri="{FF2B5EF4-FFF2-40B4-BE49-F238E27FC236}">
                <a16:creationId xmlns:a16="http://schemas.microsoft.com/office/drawing/2014/main" id="{CEF05788-0A80-086D-904C-F2004187B5F6}"/>
              </a:ext>
            </a:extLst>
          </p:cNvPr>
          <p:cNvSpPr txBox="1"/>
          <p:nvPr/>
        </p:nvSpPr>
        <p:spPr>
          <a:xfrm>
            <a:off x="1735146" y="1996960"/>
            <a:ext cx="1395708" cy="984845"/>
          </a:xfrm>
          <a:prstGeom prst="rect">
            <a:avLst/>
          </a:prstGeom>
          <a:noFill/>
          <a:ln>
            <a:noFill/>
          </a:ln>
        </p:spPr>
        <p:txBody>
          <a:bodyPr spcFirstLastPara="1" wrap="square" lIns="121900" tIns="121900" rIns="121900" bIns="121900" anchor="t" anchorCtr="0">
            <a:spAutoFit/>
          </a:bodyPr>
          <a:lstStyle/>
          <a:p>
            <a:r>
              <a:rPr lang="en-US" sz="2400" u="sng" dirty="0"/>
              <a:t>Prover</a:t>
            </a:r>
            <a:endParaRPr lang="en-US" sz="2400" i="1" dirty="0">
              <a:solidFill>
                <a:srgbClr val="C00000"/>
              </a:solidFill>
            </a:endParaRPr>
          </a:p>
          <a:p>
            <a:pPr lvl="0"/>
            <a:endParaRPr lang="en-US" sz="2400" dirty="0">
              <a:ea typeface="Cambria Math" panose="02040503050406030204" pitchFamily="18" charset="0"/>
            </a:endParaRPr>
          </a:p>
        </p:txBody>
      </p:sp>
      <p:sp>
        <p:nvSpPr>
          <p:cNvPr id="4" name="Slide Number Placeholder 3">
            <a:extLst>
              <a:ext uri="{FF2B5EF4-FFF2-40B4-BE49-F238E27FC236}">
                <a16:creationId xmlns:a16="http://schemas.microsoft.com/office/drawing/2014/main" id="{79948B77-BC26-F61E-5DF5-080FEEABE5CB}"/>
              </a:ext>
            </a:extLst>
          </p:cNvPr>
          <p:cNvSpPr>
            <a:spLocks noGrp="1"/>
          </p:cNvSpPr>
          <p:nvPr>
            <p:ph type="sldNum" idx="12"/>
          </p:nvPr>
        </p:nvSpPr>
        <p:spPr/>
        <p:txBody>
          <a:bodyPr/>
          <a:lstStyle/>
          <a:p>
            <a:fld id="{00000000-1234-1234-1234-123412341234}" type="slidenum">
              <a:rPr lang="he" smtClean="0"/>
              <a:pPr/>
              <a:t>21</a:t>
            </a:fld>
            <a:endParaRPr lang="he"/>
          </a:p>
        </p:txBody>
      </p:sp>
      <p:cxnSp>
        <p:nvCxnSpPr>
          <p:cNvPr id="28" name="Curved Connector 27">
            <a:extLst>
              <a:ext uri="{FF2B5EF4-FFF2-40B4-BE49-F238E27FC236}">
                <a16:creationId xmlns:a16="http://schemas.microsoft.com/office/drawing/2014/main" id="{65821905-4C99-1EDC-E99C-1C01CA4BFFD7}"/>
              </a:ext>
            </a:extLst>
          </p:cNvPr>
          <p:cNvCxnSpPr>
            <a:cxnSpLocks/>
          </p:cNvCxnSpPr>
          <p:nvPr/>
        </p:nvCxnSpPr>
        <p:spPr>
          <a:xfrm rot="10800000">
            <a:off x="7407965" y="2190764"/>
            <a:ext cx="1170851" cy="1061700"/>
          </a:xfrm>
          <a:prstGeom prst="curvedConnector3">
            <a:avLst>
              <a:gd name="adj1" fmla="val 10263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Google Shape;90;p15">
                <a:extLst>
                  <a:ext uri="{FF2B5EF4-FFF2-40B4-BE49-F238E27FC236}">
                    <a16:creationId xmlns:a16="http://schemas.microsoft.com/office/drawing/2014/main" id="{3FE1840E-E62C-BD5D-5930-0E80FD25D317}"/>
                  </a:ext>
                </a:extLst>
              </p:cNvPr>
              <p:cNvSpPr txBox="1"/>
              <p:nvPr/>
            </p:nvSpPr>
            <p:spPr>
              <a:xfrm>
                <a:off x="4483039" y="2283924"/>
                <a:ext cx="2203167" cy="615513"/>
              </a:xfrm>
              <a:prstGeom prst="rect">
                <a:avLst/>
              </a:prstGeom>
              <a:noFill/>
              <a:ln>
                <a:noFill/>
              </a:ln>
            </p:spPr>
            <p:txBody>
              <a:bodyPr spcFirstLastPara="1" wrap="square" lIns="121900" tIns="121900" rIns="121900" bIns="121900" anchor="t" anchorCtr="0">
                <a:spAutoFit/>
              </a:bodyPr>
              <a:lstStyle/>
              <a:p>
                <a:pPr lvl="0" algn="ctr"/>
                <a14:m>
                  <m:oMathPara xmlns:m="http://schemas.openxmlformats.org/officeDocument/2006/math">
                    <m:oMathParaPr>
                      <m:jc m:val="centerGroup"/>
                    </m:oMathParaPr>
                    <m:oMath xmlns:m="http://schemas.openxmlformats.org/officeDocument/2006/math">
                      <m:r>
                        <a:rPr lang="en-US" sz="2400" b="0" i="1" dirty="0" smtClean="0">
                          <a:solidFill>
                            <a:schemeClr val="tx1">
                              <a:lumMod val="95000"/>
                              <a:lumOff val="5000"/>
                            </a:schemeClr>
                          </a:solidFill>
                          <a:latin typeface="Cambria Math" panose="02040503050406030204" pitchFamily="18" charset="0"/>
                        </a:rPr>
                        <m:t>𝛱</m:t>
                      </m:r>
                    </m:oMath>
                  </m:oMathPara>
                </a14:m>
                <a:endParaRPr sz="2400" i="1" dirty="0">
                  <a:solidFill>
                    <a:srgbClr val="C00000"/>
                  </a:solidFill>
                </a:endParaRPr>
              </a:p>
            </p:txBody>
          </p:sp>
        </mc:Choice>
        <mc:Fallback xmlns="">
          <p:sp>
            <p:nvSpPr>
              <p:cNvPr id="8" name="Google Shape;90;p15">
                <a:extLst>
                  <a:ext uri="{FF2B5EF4-FFF2-40B4-BE49-F238E27FC236}">
                    <a16:creationId xmlns:a16="http://schemas.microsoft.com/office/drawing/2014/main" id="{3FE1840E-E62C-BD5D-5930-0E80FD25D317}"/>
                  </a:ext>
                </a:extLst>
              </p:cNvPr>
              <p:cNvSpPr txBox="1">
                <a:spLocks noRot="1" noChangeAspect="1" noMove="1" noResize="1" noEditPoints="1" noAdjustHandles="1" noChangeArrowheads="1" noChangeShapeType="1" noTextEdit="1"/>
              </p:cNvSpPr>
              <p:nvPr/>
            </p:nvSpPr>
            <p:spPr>
              <a:xfrm>
                <a:off x="4483039" y="2283924"/>
                <a:ext cx="2203167" cy="615513"/>
              </a:xfrm>
              <a:prstGeom prst="rect">
                <a:avLst/>
              </a:prstGeom>
              <a:blipFill>
                <a:blip r:embed="rId5"/>
                <a:stretch>
                  <a:fillRect/>
                </a:stretch>
              </a:blipFill>
              <a:ln>
                <a:noFill/>
              </a:ln>
            </p:spPr>
            <p:txBody>
              <a:bodyPr/>
              <a:lstStyle/>
              <a:p>
                <a:r>
                  <a:rPr lang="en-IL">
                    <a:noFill/>
                  </a:rPr>
                  <a:t> </a:t>
                </a:r>
              </a:p>
            </p:txBody>
          </p:sp>
        </mc:Fallback>
      </mc:AlternateContent>
      <p:graphicFrame>
        <p:nvGraphicFramePr>
          <p:cNvPr id="7" name="Table 6">
            <a:extLst>
              <a:ext uri="{FF2B5EF4-FFF2-40B4-BE49-F238E27FC236}">
                <a16:creationId xmlns:a16="http://schemas.microsoft.com/office/drawing/2014/main" id="{73F0490A-2544-3756-526F-E12ADA79826D}"/>
              </a:ext>
            </a:extLst>
          </p:cNvPr>
          <p:cNvGraphicFramePr>
            <a:graphicFrameLocks noGrp="1"/>
          </p:cNvGraphicFramePr>
          <p:nvPr>
            <p:extLst>
              <p:ext uri="{D42A27DB-BD31-4B8C-83A1-F6EECF244321}">
                <p14:modId xmlns:p14="http://schemas.microsoft.com/office/powerpoint/2010/main" val="4105956160"/>
              </p:ext>
            </p:extLst>
          </p:nvPr>
        </p:nvGraphicFramePr>
        <p:xfrm>
          <a:off x="3530026" y="1756988"/>
          <a:ext cx="4368795" cy="370840"/>
        </p:xfrm>
        <a:graphic>
          <a:graphicData uri="http://schemas.openxmlformats.org/drawingml/2006/table">
            <a:tbl>
              <a:tblPr firstRow="1" bandRow="1">
                <a:tableStyleId>{F5AB1C69-6EDB-4FF4-983F-18BD219EF322}</a:tableStyleId>
              </a:tblPr>
              <a:tblGrid>
                <a:gridCol w="291253">
                  <a:extLst>
                    <a:ext uri="{9D8B030D-6E8A-4147-A177-3AD203B41FA5}">
                      <a16:colId xmlns:a16="http://schemas.microsoft.com/office/drawing/2014/main" val="1169754839"/>
                    </a:ext>
                  </a:extLst>
                </a:gridCol>
                <a:gridCol w="291253">
                  <a:extLst>
                    <a:ext uri="{9D8B030D-6E8A-4147-A177-3AD203B41FA5}">
                      <a16:colId xmlns:a16="http://schemas.microsoft.com/office/drawing/2014/main" val="2835268092"/>
                    </a:ext>
                  </a:extLst>
                </a:gridCol>
                <a:gridCol w="291253">
                  <a:extLst>
                    <a:ext uri="{9D8B030D-6E8A-4147-A177-3AD203B41FA5}">
                      <a16:colId xmlns:a16="http://schemas.microsoft.com/office/drawing/2014/main" val="1129904603"/>
                    </a:ext>
                  </a:extLst>
                </a:gridCol>
                <a:gridCol w="291253">
                  <a:extLst>
                    <a:ext uri="{9D8B030D-6E8A-4147-A177-3AD203B41FA5}">
                      <a16:colId xmlns:a16="http://schemas.microsoft.com/office/drawing/2014/main" val="4283849125"/>
                    </a:ext>
                  </a:extLst>
                </a:gridCol>
                <a:gridCol w="291253">
                  <a:extLst>
                    <a:ext uri="{9D8B030D-6E8A-4147-A177-3AD203B41FA5}">
                      <a16:colId xmlns:a16="http://schemas.microsoft.com/office/drawing/2014/main" val="3299545068"/>
                    </a:ext>
                  </a:extLst>
                </a:gridCol>
                <a:gridCol w="291253">
                  <a:extLst>
                    <a:ext uri="{9D8B030D-6E8A-4147-A177-3AD203B41FA5}">
                      <a16:colId xmlns:a16="http://schemas.microsoft.com/office/drawing/2014/main" val="4243383691"/>
                    </a:ext>
                  </a:extLst>
                </a:gridCol>
                <a:gridCol w="291253">
                  <a:extLst>
                    <a:ext uri="{9D8B030D-6E8A-4147-A177-3AD203B41FA5}">
                      <a16:colId xmlns:a16="http://schemas.microsoft.com/office/drawing/2014/main" val="2260473605"/>
                    </a:ext>
                  </a:extLst>
                </a:gridCol>
                <a:gridCol w="291253">
                  <a:extLst>
                    <a:ext uri="{9D8B030D-6E8A-4147-A177-3AD203B41FA5}">
                      <a16:colId xmlns:a16="http://schemas.microsoft.com/office/drawing/2014/main" val="947567567"/>
                    </a:ext>
                  </a:extLst>
                </a:gridCol>
                <a:gridCol w="291253">
                  <a:extLst>
                    <a:ext uri="{9D8B030D-6E8A-4147-A177-3AD203B41FA5}">
                      <a16:colId xmlns:a16="http://schemas.microsoft.com/office/drawing/2014/main" val="3159203738"/>
                    </a:ext>
                  </a:extLst>
                </a:gridCol>
                <a:gridCol w="291253">
                  <a:extLst>
                    <a:ext uri="{9D8B030D-6E8A-4147-A177-3AD203B41FA5}">
                      <a16:colId xmlns:a16="http://schemas.microsoft.com/office/drawing/2014/main" val="2946226346"/>
                    </a:ext>
                  </a:extLst>
                </a:gridCol>
                <a:gridCol w="291253">
                  <a:extLst>
                    <a:ext uri="{9D8B030D-6E8A-4147-A177-3AD203B41FA5}">
                      <a16:colId xmlns:a16="http://schemas.microsoft.com/office/drawing/2014/main" val="1196110987"/>
                    </a:ext>
                  </a:extLst>
                </a:gridCol>
                <a:gridCol w="374226">
                  <a:extLst>
                    <a:ext uri="{9D8B030D-6E8A-4147-A177-3AD203B41FA5}">
                      <a16:colId xmlns:a16="http://schemas.microsoft.com/office/drawing/2014/main" val="1508037962"/>
                    </a:ext>
                  </a:extLst>
                </a:gridCol>
                <a:gridCol w="208280">
                  <a:extLst>
                    <a:ext uri="{9D8B030D-6E8A-4147-A177-3AD203B41FA5}">
                      <a16:colId xmlns:a16="http://schemas.microsoft.com/office/drawing/2014/main" val="2665689074"/>
                    </a:ext>
                  </a:extLst>
                </a:gridCol>
                <a:gridCol w="291253">
                  <a:extLst>
                    <a:ext uri="{9D8B030D-6E8A-4147-A177-3AD203B41FA5}">
                      <a16:colId xmlns:a16="http://schemas.microsoft.com/office/drawing/2014/main" val="2322862665"/>
                    </a:ext>
                  </a:extLst>
                </a:gridCol>
                <a:gridCol w="291253">
                  <a:extLst>
                    <a:ext uri="{9D8B030D-6E8A-4147-A177-3AD203B41FA5}">
                      <a16:colId xmlns:a16="http://schemas.microsoft.com/office/drawing/2014/main" val="2698207282"/>
                    </a:ext>
                  </a:extLst>
                </a:gridCol>
              </a:tblGrid>
              <a:tr h="370840">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pPr marL="0" algn="r" defTabSz="914400" rtl="1" eaLnBrk="1" latinLnBrk="0" hangingPunct="1"/>
                      <a:endParaRPr lang="en-IL" dirty="0"/>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pPr marL="0" algn="l" defTabSz="914400" rtl="0" eaLnBrk="1" latinLnBrk="0" hangingPunct="1"/>
                      <a:endParaRPr lang="en-IL" dirty="0"/>
                    </a:p>
                  </a:txBody>
                  <a:tcPr>
                    <a:solidFill>
                      <a:schemeClr val="bg1">
                        <a:lumMod val="85000"/>
                      </a:schemeClr>
                    </a:solidFill>
                  </a:tcPr>
                </a:tc>
                <a:extLst>
                  <a:ext uri="{0D108BD9-81ED-4DB2-BD59-A6C34878D82A}">
                    <a16:rowId xmlns:a16="http://schemas.microsoft.com/office/drawing/2014/main" val="1565684146"/>
                  </a:ext>
                </a:extLst>
              </a:tr>
            </a:tbl>
          </a:graphicData>
        </a:graphic>
      </p:graphicFrame>
      <mc:AlternateContent xmlns:mc="http://schemas.openxmlformats.org/markup-compatibility/2006" xmlns:a14="http://schemas.microsoft.com/office/drawing/2010/main">
        <mc:Choice Requires="a14">
          <p:sp>
            <p:nvSpPr>
              <p:cNvPr id="11" name="Google Shape;90;p15">
                <a:extLst>
                  <a:ext uri="{FF2B5EF4-FFF2-40B4-BE49-F238E27FC236}">
                    <a16:creationId xmlns:a16="http://schemas.microsoft.com/office/drawing/2014/main" id="{AD37B349-9E19-782B-EB5A-765383280520}"/>
                  </a:ext>
                </a:extLst>
              </p:cNvPr>
              <p:cNvSpPr txBox="1"/>
              <p:nvPr/>
            </p:nvSpPr>
            <p:spPr>
              <a:xfrm>
                <a:off x="5277436" y="1304264"/>
                <a:ext cx="757213" cy="615513"/>
              </a:xfrm>
              <a:prstGeom prst="rect">
                <a:avLst/>
              </a:prstGeom>
              <a:noFill/>
              <a:ln>
                <a:noFill/>
              </a:ln>
            </p:spPr>
            <p:txBody>
              <a:bodyPr spcFirstLastPara="1" wrap="square" lIns="121900" tIns="121900" rIns="121900" bIns="121900" anchor="t" anchorCtr="0">
                <a:spAutoFit/>
              </a:bodyPr>
              <a:lstStyle/>
              <a:p>
                <a:pPr lvl="0"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𝑣</m:t>
                      </m:r>
                    </m:oMath>
                  </m:oMathPara>
                </a14:m>
                <a:endParaRPr sz="2400" i="1" dirty="0">
                  <a:solidFill>
                    <a:srgbClr val="C00000"/>
                  </a:solidFill>
                </a:endParaRPr>
              </a:p>
            </p:txBody>
          </p:sp>
        </mc:Choice>
        <mc:Fallback xmlns="">
          <p:sp>
            <p:nvSpPr>
              <p:cNvPr id="11" name="Google Shape;90;p15">
                <a:extLst>
                  <a:ext uri="{FF2B5EF4-FFF2-40B4-BE49-F238E27FC236}">
                    <a16:creationId xmlns:a16="http://schemas.microsoft.com/office/drawing/2014/main" id="{AD37B349-9E19-782B-EB5A-765383280520}"/>
                  </a:ext>
                </a:extLst>
              </p:cNvPr>
              <p:cNvSpPr txBox="1">
                <a:spLocks noRot="1" noChangeAspect="1" noMove="1" noResize="1" noEditPoints="1" noAdjustHandles="1" noChangeArrowheads="1" noChangeShapeType="1" noTextEdit="1"/>
              </p:cNvSpPr>
              <p:nvPr/>
            </p:nvSpPr>
            <p:spPr>
              <a:xfrm>
                <a:off x="5277436" y="1304264"/>
                <a:ext cx="757213" cy="615513"/>
              </a:xfrm>
              <a:prstGeom prst="rect">
                <a:avLst/>
              </a:prstGeom>
              <a:blipFill>
                <a:blip r:embed="rId6"/>
                <a:stretch>
                  <a:fillRect/>
                </a:stretch>
              </a:blipFill>
              <a:ln>
                <a:noFill/>
              </a:ln>
            </p:spPr>
            <p:txBody>
              <a:bodyPr/>
              <a:lstStyle/>
              <a:p>
                <a:r>
                  <a:rPr lang="en-IL">
                    <a:noFill/>
                  </a:rPr>
                  <a:t> </a:t>
                </a:r>
              </a:p>
            </p:txBody>
          </p:sp>
        </mc:Fallback>
      </mc:AlternateContent>
    </p:spTree>
    <p:extLst>
      <p:ext uri="{BB962C8B-B14F-4D97-AF65-F5344CB8AC3E}">
        <p14:creationId xmlns:p14="http://schemas.microsoft.com/office/powerpoint/2010/main" val="34901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down)">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8"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866805E-8C1E-8F75-9631-09C01A728799}"/>
            </a:ext>
          </a:extLst>
        </p:cNvPr>
        <p:cNvGrpSpPr/>
        <p:nvPr/>
      </p:nvGrpSpPr>
      <p:grpSpPr>
        <a:xfrm>
          <a:off x="0" y="0"/>
          <a:ext cx="0" cy="0"/>
          <a:chOff x="0" y="0"/>
          <a:chExt cx="0" cy="0"/>
        </a:xfrm>
      </p:grpSpPr>
      <p:cxnSp>
        <p:nvCxnSpPr>
          <p:cNvPr id="3" name="Google Shape;86;p15">
            <a:extLst>
              <a:ext uri="{FF2B5EF4-FFF2-40B4-BE49-F238E27FC236}">
                <a16:creationId xmlns:a16="http://schemas.microsoft.com/office/drawing/2014/main" id="{B0B880D3-8ECD-8127-2A8F-33CA7DBB7FB4}"/>
              </a:ext>
            </a:extLst>
          </p:cNvPr>
          <p:cNvCxnSpPr>
            <a:cxnSpLocks/>
          </p:cNvCxnSpPr>
          <p:nvPr/>
        </p:nvCxnSpPr>
        <p:spPr>
          <a:xfrm>
            <a:off x="3876261" y="2819925"/>
            <a:ext cx="3279913" cy="0"/>
          </a:xfrm>
          <a:prstGeom prst="straightConnector1">
            <a:avLst/>
          </a:prstGeom>
          <a:noFill/>
          <a:ln w="38100" cap="flat" cmpd="sng">
            <a:solidFill>
              <a:schemeClr val="tx1"/>
            </a:solidFill>
            <a:prstDash val="solid"/>
            <a:round/>
            <a:headEnd type="none" w="med" len="med"/>
            <a:tailEnd type="triangle" w="med" len="med"/>
          </a:ln>
        </p:spPr>
      </p:cxnSp>
      <p:sp>
        <p:nvSpPr>
          <p:cNvPr id="2" name="Title 1">
            <a:extLst>
              <a:ext uri="{FF2B5EF4-FFF2-40B4-BE49-F238E27FC236}">
                <a16:creationId xmlns:a16="http://schemas.microsoft.com/office/drawing/2014/main" id="{C895F960-0542-D802-D4FB-AFCB9B319B45}"/>
              </a:ext>
            </a:extLst>
          </p:cNvPr>
          <p:cNvSpPr>
            <a:spLocks noGrp="1"/>
          </p:cNvSpPr>
          <p:nvPr>
            <p:ph type="title"/>
          </p:nvPr>
        </p:nvSpPr>
        <p:spPr/>
        <p:txBody>
          <a:bodyPr>
            <a:noAutofit/>
          </a:bodyPr>
          <a:lstStyle/>
          <a:p>
            <a:r>
              <a:rPr lang="en-IL" sz="3600" dirty="0"/>
              <a:t>Hamming Weight Proofs of Proximity - PCPP</a:t>
            </a:r>
            <a:endParaRPr lang="he-IL" sz="2400" dirty="0"/>
          </a:p>
        </p:txBody>
      </p:sp>
      <p:pic>
        <p:nvPicPr>
          <p:cNvPr id="5" name="Google Shape;83;p15">
            <a:extLst>
              <a:ext uri="{FF2B5EF4-FFF2-40B4-BE49-F238E27FC236}">
                <a16:creationId xmlns:a16="http://schemas.microsoft.com/office/drawing/2014/main" id="{2C91E021-904C-B97B-1901-CD5033407810}"/>
              </a:ext>
            </a:extLst>
          </p:cNvPr>
          <p:cNvPicPr preferRelativeResize="0"/>
          <p:nvPr/>
        </p:nvPicPr>
        <p:blipFill>
          <a:blip r:embed="rId3">
            <a:alphaModFix/>
          </a:blip>
          <a:stretch>
            <a:fillRect/>
          </a:stretch>
        </p:blipFill>
        <p:spPr>
          <a:xfrm>
            <a:off x="8216810" y="2586681"/>
            <a:ext cx="1842100" cy="2068033"/>
          </a:xfrm>
          <a:prstGeom prst="rect">
            <a:avLst/>
          </a:prstGeom>
          <a:noFill/>
          <a:ln>
            <a:noFill/>
          </a:ln>
        </p:spPr>
      </p:pic>
      <p:pic>
        <p:nvPicPr>
          <p:cNvPr id="6" name="Google Shape;84;p15">
            <a:extLst>
              <a:ext uri="{FF2B5EF4-FFF2-40B4-BE49-F238E27FC236}">
                <a16:creationId xmlns:a16="http://schemas.microsoft.com/office/drawing/2014/main" id="{09623270-0D48-C974-BF58-B69AD930C8D3}"/>
              </a:ext>
            </a:extLst>
          </p:cNvPr>
          <p:cNvPicPr preferRelativeResize="0"/>
          <p:nvPr/>
        </p:nvPicPr>
        <p:blipFill>
          <a:blip r:embed="rId4">
            <a:alphaModFix/>
          </a:blip>
          <a:stretch>
            <a:fillRect/>
          </a:stretch>
        </p:blipFill>
        <p:spPr>
          <a:xfrm>
            <a:off x="1630094" y="2572209"/>
            <a:ext cx="1214001" cy="2068033"/>
          </a:xfrm>
          <a:prstGeom prst="rect">
            <a:avLst/>
          </a:prstGeom>
          <a:noFill/>
          <a:ln>
            <a:noFill/>
          </a:ln>
        </p:spPr>
      </p:pic>
      <p:sp>
        <p:nvSpPr>
          <p:cNvPr id="9" name="Google Shape;87;p15">
            <a:extLst>
              <a:ext uri="{FF2B5EF4-FFF2-40B4-BE49-F238E27FC236}">
                <a16:creationId xmlns:a16="http://schemas.microsoft.com/office/drawing/2014/main" id="{7EC70B3E-DEA6-F493-447A-0BDB10EC99A7}"/>
              </a:ext>
            </a:extLst>
          </p:cNvPr>
          <p:cNvSpPr txBox="1"/>
          <p:nvPr/>
        </p:nvSpPr>
        <p:spPr>
          <a:xfrm>
            <a:off x="8547805" y="1996959"/>
            <a:ext cx="1207439" cy="615513"/>
          </a:xfrm>
          <a:prstGeom prst="rect">
            <a:avLst/>
          </a:prstGeom>
          <a:noFill/>
          <a:ln>
            <a:noFill/>
          </a:ln>
        </p:spPr>
        <p:txBody>
          <a:bodyPr spcFirstLastPara="1" wrap="square" lIns="121900" tIns="121900" rIns="121900" bIns="121900" anchor="t" anchorCtr="0">
            <a:spAutoFit/>
          </a:bodyPr>
          <a:lstStyle/>
          <a:p>
            <a:pPr lvl="0"/>
            <a:r>
              <a:rPr lang="en-US" sz="2400" u="sng" dirty="0"/>
              <a:t>Verifier</a:t>
            </a:r>
            <a:endParaRPr lang="en-US" sz="2400" dirty="0">
              <a:solidFill>
                <a:srgbClr val="C00000"/>
              </a:solidFill>
            </a:endParaRPr>
          </a:p>
        </p:txBody>
      </p:sp>
      <p:sp>
        <p:nvSpPr>
          <p:cNvPr id="12" name="Google Shape;93;p15">
            <a:extLst>
              <a:ext uri="{FF2B5EF4-FFF2-40B4-BE49-F238E27FC236}">
                <a16:creationId xmlns:a16="http://schemas.microsoft.com/office/drawing/2014/main" id="{1D5928A9-F05C-7F81-F04B-7FFA2021AFB8}"/>
              </a:ext>
            </a:extLst>
          </p:cNvPr>
          <p:cNvSpPr txBox="1"/>
          <p:nvPr/>
        </p:nvSpPr>
        <p:spPr>
          <a:xfrm>
            <a:off x="1735146" y="1996960"/>
            <a:ext cx="1395708" cy="984845"/>
          </a:xfrm>
          <a:prstGeom prst="rect">
            <a:avLst/>
          </a:prstGeom>
          <a:noFill/>
          <a:ln>
            <a:noFill/>
          </a:ln>
        </p:spPr>
        <p:txBody>
          <a:bodyPr spcFirstLastPara="1" wrap="square" lIns="121900" tIns="121900" rIns="121900" bIns="121900" anchor="t" anchorCtr="0">
            <a:spAutoFit/>
          </a:bodyPr>
          <a:lstStyle/>
          <a:p>
            <a:r>
              <a:rPr lang="en-US" sz="2400" u="sng" dirty="0"/>
              <a:t>Prover</a:t>
            </a:r>
            <a:endParaRPr lang="en-US" sz="2400" i="1" dirty="0">
              <a:solidFill>
                <a:srgbClr val="C00000"/>
              </a:solidFill>
            </a:endParaRPr>
          </a:p>
          <a:p>
            <a:pPr lvl="0"/>
            <a:endParaRPr lang="en-US" sz="2400" dirty="0">
              <a:ea typeface="Cambria Math" panose="02040503050406030204" pitchFamily="18" charset="0"/>
            </a:endParaRPr>
          </a:p>
        </p:txBody>
      </p:sp>
      <p:sp>
        <p:nvSpPr>
          <p:cNvPr id="4" name="Slide Number Placeholder 3">
            <a:extLst>
              <a:ext uri="{FF2B5EF4-FFF2-40B4-BE49-F238E27FC236}">
                <a16:creationId xmlns:a16="http://schemas.microsoft.com/office/drawing/2014/main" id="{4A09EAF3-5ACC-C150-104A-4DED142F6C12}"/>
              </a:ext>
            </a:extLst>
          </p:cNvPr>
          <p:cNvSpPr>
            <a:spLocks noGrp="1"/>
          </p:cNvSpPr>
          <p:nvPr>
            <p:ph type="sldNum" idx="12"/>
          </p:nvPr>
        </p:nvSpPr>
        <p:spPr/>
        <p:txBody>
          <a:bodyPr/>
          <a:lstStyle/>
          <a:p>
            <a:fld id="{00000000-1234-1234-1234-123412341234}" type="slidenum">
              <a:rPr lang="he" smtClean="0"/>
              <a:pPr/>
              <a:t>22</a:t>
            </a:fld>
            <a:endParaRPr lang="he"/>
          </a:p>
        </p:txBody>
      </p:sp>
      <p:cxnSp>
        <p:nvCxnSpPr>
          <p:cNvPr id="28" name="Curved Connector 27">
            <a:extLst>
              <a:ext uri="{FF2B5EF4-FFF2-40B4-BE49-F238E27FC236}">
                <a16:creationId xmlns:a16="http://schemas.microsoft.com/office/drawing/2014/main" id="{734ED814-1E1C-6526-3A8A-FE7EC142E843}"/>
              </a:ext>
            </a:extLst>
          </p:cNvPr>
          <p:cNvCxnSpPr>
            <a:cxnSpLocks/>
          </p:cNvCxnSpPr>
          <p:nvPr/>
        </p:nvCxnSpPr>
        <p:spPr>
          <a:xfrm rot="10800000">
            <a:off x="7407965" y="2190764"/>
            <a:ext cx="1170851" cy="1061700"/>
          </a:xfrm>
          <a:prstGeom prst="curvedConnector3">
            <a:avLst>
              <a:gd name="adj1" fmla="val 10263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Google Shape;90;p15">
                <a:extLst>
                  <a:ext uri="{FF2B5EF4-FFF2-40B4-BE49-F238E27FC236}">
                    <a16:creationId xmlns:a16="http://schemas.microsoft.com/office/drawing/2014/main" id="{6A8FD1DE-FF80-3DAA-1DFA-BCC4E80AF920}"/>
                  </a:ext>
                </a:extLst>
              </p:cNvPr>
              <p:cNvSpPr txBox="1"/>
              <p:nvPr/>
            </p:nvSpPr>
            <p:spPr>
              <a:xfrm>
                <a:off x="4582429" y="2204412"/>
                <a:ext cx="2203167" cy="615513"/>
              </a:xfrm>
              <a:prstGeom prst="rect">
                <a:avLst/>
              </a:prstGeom>
              <a:noFill/>
              <a:ln>
                <a:noFill/>
              </a:ln>
            </p:spPr>
            <p:txBody>
              <a:bodyPr spcFirstLastPara="1" wrap="square" lIns="121900" tIns="121900" rIns="121900" bIns="121900" anchor="t" anchorCtr="0">
                <a:spAutoFit/>
              </a:bodyPr>
              <a:lstStyle/>
              <a:p>
                <a:pPr lvl="0" algn="ctr"/>
                <a14:m>
                  <m:oMathPara xmlns:m="http://schemas.openxmlformats.org/officeDocument/2006/math">
                    <m:oMathParaPr>
                      <m:jc m:val="centerGroup"/>
                    </m:oMathParaPr>
                    <m:oMath xmlns:m="http://schemas.openxmlformats.org/officeDocument/2006/math">
                      <m:r>
                        <a:rPr lang="en-US" sz="2400" b="0" i="1" dirty="0" smtClean="0">
                          <a:solidFill>
                            <a:schemeClr val="tx1">
                              <a:lumMod val="95000"/>
                              <a:lumOff val="5000"/>
                            </a:schemeClr>
                          </a:solidFill>
                          <a:latin typeface="Cambria Math" panose="02040503050406030204" pitchFamily="18" charset="0"/>
                        </a:rPr>
                        <m:t>𝛱</m:t>
                      </m:r>
                    </m:oMath>
                  </m:oMathPara>
                </a14:m>
                <a:endParaRPr sz="2400" i="1" dirty="0">
                  <a:solidFill>
                    <a:srgbClr val="C00000"/>
                  </a:solidFill>
                </a:endParaRPr>
              </a:p>
            </p:txBody>
          </p:sp>
        </mc:Choice>
        <mc:Fallback xmlns="">
          <p:sp>
            <p:nvSpPr>
              <p:cNvPr id="8" name="Google Shape;90;p15">
                <a:extLst>
                  <a:ext uri="{FF2B5EF4-FFF2-40B4-BE49-F238E27FC236}">
                    <a16:creationId xmlns:a16="http://schemas.microsoft.com/office/drawing/2014/main" id="{6A8FD1DE-FF80-3DAA-1DFA-BCC4E80AF920}"/>
                  </a:ext>
                </a:extLst>
              </p:cNvPr>
              <p:cNvSpPr txBox="1">
                <a:spLocks noRot="1" noChangeAspect="1" noMove="1" noResize="1" noEditPoints="1" noAdjustHandles="1" noChangeArrowheads="1" noChangeShapeType="1" noTextEdit="1"/>
              </p:cNvSpPr>
              <p:nvPr/>
            </p:nvSpPr>
            <p:spPr>
              <a:xfrm>
                <a:off x="4582429" y="2204412"/>
                <a:ext cx="2203167" cy="615513"/>
              </a:xfrm>
              <a:prstGeom prst="rect">
                <a:avLst/>
              </a:prstGeom>
              <a:blipFill>
                <a:blip r:embed="rId5"/>
                <a:stretch>
                  <a:fillRect/>
                </a:stretch>
              </a:blipFill>
              <a:ln>
                <a:noFill/>
              </a:ln>
            </p:spPr>
            <p:txBody>
              <a:bodyPr/>
              <a:lstStyle/>
              <a:p>
                <a:r>
                  <a:rPr lang="en-IL">
                    <a:noFill/>
                  </a:rPr>
                  <a:t> </a:t>
                </a:r>
              </a:p>
            </p:txBody>
          </p:sp>
        </mc:Fallback>
      </mc:AlternateContent>
      <p:graphicFrame>
        <p:nvGraphicFramePr>
          <p:cNvPr id="7" name="Table 6">
            <a:extLst>
              <a:ext uri="{FF2B5EF4-FFF2-40B4-BE49-F238E27FC236}">
                <a16:creationId xmlns:a16="http://schemas.microsoft.com/office/drawing/2014/main" id="{21A5EB37-3116-BFF0-3056-19675C1C3F9A}"/>
              </a:ext>
            </a:extLst>
          </p:cNvPr>
          <p:cNvGraphicFramePr>
            <a:graphicFrameLocks noGrp="1"/>
          </p:cNvGraphicFramePr>
          <p:nvPr/>
        </p:nvGraphicFramePr>
        <p:xfrm>
          <a:off x="3530026" y="1756988"/>
          <a:ext cx="4368795" cy="370840"/>
        </p:xfrm>
        <a:graphic>
          <a:graphicData uri="http://schemas.openxmlformats.org/drawingml/2006/table">
            <a:tbl>
              <a:tblPr firstRow="1" bandRow="1">
                <a:tableStyleId>{F5AB1C69-6EDB-4FF4-983F-18BD219EF322}</a:tableStyleId>
              </a:tblPr>
              <a:tblGrid>
                <a:gridCol w="291253">
                  <a:extLst>
                    <a:ext uri="{9D8B030D-6E8A-4147-A177-3AD203B41FA5}">
                      <a16:colId xmlns:a16="http://schemas.microsoft.com/office/drawing/2014/main" val="1169754839"/>
                    </a:ext>
                  </a:extLst>
                </a:gridCol>
                <a:gridCol w="291253">
                  <a:extLst>
                    <a:ext uri="{9D8B030D-6E8A-4147-A177-3AD203B41FA5}">
                      <a16:colId xmlns:a16="http://schemas.microsoft.com/office/drawing/2014/main" val="2835268092"/>
                    </a:ext>
                  </a:extLst>
                </a:gridCol>
                <a:gridCol w="291253">
                  <a:extLst>
                    <a:ext uri="{9D8B030D-6E8A-4147-A177-3AD203B41FA5}">
                      <a16:colId xmlns:a16="http://schemas.microsoft.com/office/drawing/2014/main" val="1129904603"/>
                    </a:ext>
                  </a:extLst>
                </a:gridCol>
                <a:gridCol w="291253">
                  <a:extLst>
                    <a:ext uri="{9D8B030D-6E8A-4147-A177-3AD203B41FA5}">
                      <a16:colId xmlns:a16="http://schemas.microsoft.com/office/drawing/2014/main" val="4283849125"/>
                    </a:ext>
                  </a:extLst>
                </a:gridCol>
                <a:gridCol w="291253">
                  <a:extLst>
                    <a:ext uri="{9D8B030D-6E8A-4147-A177-3AD203B41FA5}">
                      <a16:colId xmlns:a16="http://schemas.microsoft.com/office/drawing/2014/main" val="3299545068"/>
                    </a:ext>
                  </a:extLst>
                </a:gridCol>
                <a:gridCol w="291253">
                  <a:extLst>
                    <a:ext uri="{9D8B030D-6E8A-4147-A177-3AD203B41FA5}">
                      <a16:colId xmlns:a16="http://schemas.microsoft.com/office/drawing/2014/main" val="4243383691"/>
                    </a:ext>
                  </a:extLst>
                </a:gridCol>
                <a:gridCol w="291253">
                  <a:extLst>
                    <a:ext uri="{9D8B030D-6E8A-4147-A177-3AD203B41FA5}">
                      <a16:colId xmlns:a16="http://schemas.microsoft.com/office/drawing/2014/main" val="2260473605"/>
                    </a:ext>
                  </a:extLst>
                </a:gridCol>
                <a:gridCol w="291253">
                  <a:extLst>
                    <a:ext uri="{9D8B030D-6E8A-4147-A177-3AD203B41FA5}">
                      <a16:colId xmlns:a16="http://schemas.microsoft.com/office/drawing/2014/main" val="947567567"/>
                    </a:ext>
                  </a:extLst>
                </a:gridCol>
                <a:gridCol w="291253">
                  <a:extLst>
                    <a:ext uri="{9D8B030D-6E8A-4147-A177-3AD203B41FA5}">
                      <a16:colId xmlns:a16="http://schemas.microsoft.com/office/drawing/2014/main" val="3159203738"/>
                    </a:ext>
                  </a:extLst>
                </a:gridCol>
                <a:gridCol w="291253">
                  <a:extLst>
                    <a:ext uri="{9D8B030D-6E8A-4147-A177-3AD203B41FA5}">
                      <a16:colId xmlns:a16="http://schemas.microsoft.com/office/drawing/2014/main" val="2946226346"/>
                    </a:ext>
                  </a:extLst>
                </a:gridCol>
                <a:gridCol w="291253">
                  <a:extLst>
                    <a:ext uri="{9D8B030D-6E8A-4147-A177-3AD203B41FA5}">
                      <a16:colId xmlns:a16="http://schemas.microsoft.com/office/drawing/2014/main" val="1196110987"/>
                    </a:ext>
                  </a:extLst>
                </a:gridCol>
                <a:gridCol w="374226">
                  <a:extLst>
                    <a:ext uri="{9D8B030D-6E8A-4147-A177-3AD203B41FA5}">
                      <a16:colId xmlns:a16="http://schemas.microsoft.com/office/drawing/2014/main" val="1508037962"/>
                    </a:ext>
                  </a:extLst>
                </a:gridCol>
                <a:gridCol w="208280">
                  <a:extLst>
                    <a:ext uri="{9D8B030D-6E8A-4147-A177-3AD203B41FA5}">
                      <a16:colId xmlns:a16="http://schemas.microsoft.com/office/drawing/2014/main" val="2665689074"/>
                    </a:ext>
                  </a:extLst>
                </a:gridCol>
                <a:gridCol w="291253">
                  <a:extLst>
                    <a:ext uri="{9D8B030D-6E8A-4147-A177-3AD203B41FA5}">
                      <a16:colId xmlns:a16="http://schemas.microsoft.com/office/drawing/2014/main" val="2322862665"/>
                    </a:ext>
                  </a:extLst>
                </a:gridCol>
                <a:gridCol w="291253">
                  <a:extLst>
                    <a:ext uri="{9D8B030D-6E8A-4147-A177-3AD203B41FA5}">
                      <a16:colId xmlns:a16="http://schemas.microsoft.com/office/drawing/2014/main" val="2698207282"/>
                    </a:ext>
                  </a:extLst>
                </a:gridCol>
              </a:tblGrid>
              <a:tr h="370840">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pPr marL="0" algn="r" defTabSz="914400" rtl="1" eaLnBrk="1" latinLnBrk="0" hangingPunct="1"/>
                      <a:endParaRPr lang="en-IL" dirty="0"/>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pPr marL="0" algn="l" defTabSz="914400" rtl="0" eaLnBrk="1" latinLnBrk="0" hangingPunct="1"/>
                      <a:endParaRPr lang="en-IL" dirty="0"/>
                    </a:p>
                  </a:txBody>
                  <a:tcPr>
                    <a:solidFill>
                      <a:schemeClr val="bg1">
                        <a:lumMod val="85000"/>
                      </a:schemeClr>
                    </a:solidFill>
                  </a:tcPr>
                </a:tc>
                <a:extLst>
                  <a:ext uri="{0D108BD9-81ED-4DB2-BD59-A6C34878D82A}">
                    <a16:rowId xmlns:a16="http://schemas.microsoft.com/office/drawing/2014/main" val="1565684146"/>
                  </a:ext>
                </a:extLst>
              </a:tr>
            </a:tbl>
          </a:graphicData>
        </a:graphic>
      </p:graphicFrame>
      <mc:AlternateContent xmlns:mc="http://schemas.openxmlformats.org/markup-compatibility/2006" xmlns:a14="http://schemas.microsoft.com/office/drawing/2010/main">
        <mc:Choice Requires="a14">
          <p:sp>
            <p:nvSpPr>
              <p:cNvPr id="11" name="Google Shape;90;p15">
                <a:extLst>
                  <a:ext uri="{FF2B5EF4-FFF2-40B4-BE49-F238E27FC236}">
                    <a16:creationId xmlns:a16="http://schemas.microsoft.com/office/drawing/2014/main" id="{9E61CAF7-D88E-162E-95F0-AA1D0AD04D46}"/>
                  </a:ext>
                </a:extLst>
              </p:cNvPr>
              <p:cNvSpPr txBox="1"/>
              <p:nvPr/>
            </p:nvSpPr>
            <p:spPr>
              <a:xfrm>
                <a:off x="5277436" y="1304264"/>
                <a:ext cx="757213" cy="615513"/>
              </a:xfrm>
              <a:prstGeom prst="rect">
                <a:avLst/>
              </a:prstGeom>
              <a:noFill/>
              <a:ln>
                <a:noFill/>
              </a:ln>
            </p:spPr>
            <p:txBody>
              <a:bodyPr spcFirstLastPara="1" wrap="square" lIns="121900" tIns="121900" rIns="121900" bIns="121900" anchor="t" anchorCtr="0">
                <a:spAutoFit/>
              </a:bodyPr>
              <a:lstStyle/>
              <a:p>
                <a:pPr lvl="0"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𝑣</m:t>
                      </m:r>
                    </m:oMath>
                  </m:oMathPara>
                </a14:m>
                <a:endParaRPr sz="2400" i="1" dirty="0">
                  <a:solidFill>
                    <a:srgbClr val="C00000"/>
                  </a:solidFill>
                </a:endParaRPr>
              </a:p>
            </p:txBody>
          </p:sp>
        </mc:Choice>
        <mc:Fallback xmlns="">
          <p:sp>
            <p:nvSpPr>
              <p:cNvPr id="11" name="Google Shape;90;p15">
                <a:extLst>
                  <a:ext uri="{FF2B5EF4-FFF2-40B4-BE49-F238E27FC236}">
                    <a16:creationId xmlns:a16="http://schemas.microsoft.com/office/drawing/2014/main" id="{9E61CAF7-D88E-162E-95F0-AA1D0AD04D46}"/>
                  </a:ext>
                </a:extLst>
              </p:cNvPr>
              <p:cNvSpPr txBox="1">
                <a:spLocks noRot="1" noChangeAspect="1" noMove="1" noResize="1" noEditPoints="1" noAdjustHandles="1" noChangeArrowheads="1" noChangeShapeType="1" noTextEdit="1"/>
              </p:cNvSpPr>
              <p:nvPr/>
            </p:nvSpPr>
            <p:spPr>
              <a:xfrm>
                <a:off x="5277436" y="1304264"/>
                <a:ext cx="757213" cy="615513"/>
              </a:xfrm>
              <a:prstGeom prst="rect">
                <a:avLst/>
              </a:prstGeom>
              <a:blipFill>
                <a:blip r:embed="rId6"/>
                <a:stretch>
                  <a:fillRect/>
                </a:stretch>
              </a:blipFill>
              <a:ln>
                <a:noFill/>
              </a:ln>
            </p:spPr>
            <p:txBody>
              <a:bodyPr/>
              <a:lstStyle/>
              <a:p>
                <a:r>
                  <a:rPr lang="en-IL">
                    <a:noFill/>
                  </a:rPr>
                  <a:t> </a:t>
                </a:r>
              </a:p>
            </p:txBody>
          </p:sp>
        </mc:Fallback>
      </mc:AlternateContent>
      <p:graphicFrame>
        <p:nvGraphicFramePr>
          <p:cNvPr id="10" name="Table 9">
            <a:extLst>
              <a:ext uri="{FF2B5EF4-FFF2-40B4-BE49-F238E27FC236}">
                <a16:creationId xmlns:a16="http://schemas.microsoft.com/office/drawing/2014/main" id="{0DBA6BD4-F171-E109-0674-588E488543E6}"/>
              </a:ext>
            </a:extLst>
          </p:cNvPr>
          <p:cNvGraphicFramePr>
            <a:graphicFrameLocks noGrp="1"/>
          </p:cNvGraphicFramePr>
          <p:nvPr/>
        </p:nvGraphicFramePr>
        <p:xfrm>
          <a:off x="4182562" y="2606559"/>
          <a:ext cx="2603030" cy="422127"/>
        </p:xfrm>
        <a:graphic>
          <a:graphicData uri="http://schemas.openxmlformats.org/drawingml/2006/table">
            <a:tbl>
              <a:tblPr firstRow="1" bandRow="1">
                <a:tableStyleId>{F5AB1C69-6EDB-4FF4-983F-18BD219EF322}</a:tableStyleId>
              </a:tblPr>
              <a:tblGrid>
                <a:gridCol w="260303">
                  <a:extLst>
                    <a:ext uri="{9D8B030D-6E8A-4147-A177-3AD203B41FA5}">
                      <a16:colId xmlns:a16="http://schemas.microsoft.com/office/drawing/2014/main" val="1169754839"/>
                    </a:ext>
                  </a:extLst>
                </a:gridCol>
                <a:gridCol w="260303">
                  <a:extLst>
                    <a:ext uri="{9D8B030D-6E8A-4147-A177-3AD203B41FA5}">
                      <a16:colId xmlns:a16="http://schemas.microsoft.com/office/drawing/2014/main" val="4283849125"/>
                    </a:ext>
                  </a:extLst>
                </a:gridCol>
                <a:gridCol w="260303">
                  <a:extLst>
                    <a:ext uri="{9D8B030D-6E8A-4147-A177-3AD203B41FA5}">
                      <a16:colId xmlns:a16="http://schemas.microsoft.com/office/drawing/2014/main" val="3299545068"/>
                    </a:ext>
                  </a:extLst>
                </a:gridCol>
                <a:gridCol w="260303">
                  <a:extLst>
                    <a:ext uri="{9D8B030D-6E8A-4147-A177-3AD203B41FA5}">
                      <a16:colId xmlns:a16="http://schemas.microsoft.com/office/drawing/2014/main" val="4243383691"/>
                    </a:ext>
                  </a:extLst>
                </a:gridCol>
                <a:gridCol w="260303">
                  <a:extLst>
                    <a:ext uri="{9D8B030D-6E8A-4147-A177-3AD203B41FA5}">
                      <a16:colId xmlns:a16="http://schemas.microsoft.com/office/drawing/2014/main" val="2946226346"/>
                    </a:ext>
                  </a:extLst>
                </a:gridCol>
                <a:gridCol w="260303">
                  <a:extLst>
                    <a:ext uri="{9D8B030D-6E8A-4147-A177-3AD203B41FA5}">
                      <a16:colId xmlns:a16="http://schemas.microsoft.com/office/drawing/2014/main" val="1196110987"/>
                    </a:ext>
                  </a:extLst>
                </a:gridCol>
                <a:gridCol w="260303">
                  <a:extLst>
                    <a:ext uri="{9D8B030D-6E8A-4147-A177-3AD203B41FA5}">
                      <a16:colId xmlns:a16="http://schemas.microsoft.com/office/drawing/2014/main" val="1508037962"/>
                    </a:ext>
                  </a:extLst>
                </a:gridCol>
                <a:gridCol w="260303">
                  <a:extLst>
                    <a:ext uri="{9D8B030D-6E8A-4147-A177-3AD203B41FA5}">
                      <a16:colId xmlns:a16="http://schemas.microsoft.com/office/drawing/2014/main" val="2665689074"/>
                    </a:ext>
                  </a:extLst>
                </a:gridCol>
                <a:gridCol w="260303">
                  <a:extLst>
                    <a:ext uri="{9D8B030D-6E8A-4147-A177-3AD203B41FA5}">
                      <a16:colId xmlns:a16="http://schemas.microsoft.com/office/drawing/2014/main" val="2322862665"/>
                    </a:ext>
                  </a:extLst>
                </a:gridCol>
                <a:gridCol w="260303">
                  <a:extLst>
                    <a:ext uri="{9D8B030D-6E8A-4147-A177-3AD203B41FA5}">
                      <a16:colId xmlns:a16="http://schemas.microsoft.com/office/drawing/2014/main" val="2698207282"/>
                    </a:ext>
                  </a:extLst>
                </a:gridCol>
              </a:tblGrid>
              <a:tr h="422127">
                <a:tc>
                  <a:txBody>
                    <a:bodyPr/>
                    <a:lstStyle/>
                    <a:p>
                      <a:endParaRPr lang="en-IL"/>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pPr marL="0" algn="r" defTabSz="914400" rtl="1" eaLnBrk="1" latinLnBrk="0" hangingPunct="1"/>
                      <a:endParaRPr lang="en-IL" dirty="0"/>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pPr marL="0" algn="l" defTabSz="914400" rtl="0" eaLnBrk="1" latinLnBrk="0" hangingPunct="1"/>
                      <a:endParaRPr lang="en-IL" dirty="0"/>
                    </a:p>
                  </a:txBody>
                  <a:tcPr>
                    <a:solidFill>
                      <a:schemeClr val="bg1">
                        <a:lumMod val="85000"/>
                      </a:schemeClr>
                    </a:solidFill>
                  </a:tcPr>
                </a:tc>
                <a:extLst>
                  <a:ext uri="{0D108BD9-81ED-4DB2-BD59-A6C34878D82A}">
                    <a16:rowId xmlns:a16="http://schemas.microsoft.com/office/drawing/2014/main" val="1565684146"/>
                  </a:ext>
                </a:extLst>
              </a:tr>
            </a:tbl>
          </a:graphicData>
        </a:graphic>
      </p:graphicFrame>
      <p:cxnSp>
        <p:nvCxnSpPr>
          <p:cNvPr id="16" name="Curved Connector 15">
            <a:extLst>
              <a:ext uri="{FF2B5EF4-FFF2-40B4-BE49-F238E27FC236}">
                <a16:creationId xmlns:a16="http://schemas.microsoft.com/office/drawing/2014/main" id="{3C38C8DC-5353-693D-3F52-D76EFEA57685}"/>
              </a:ext>
            </a:extLst>
          </p:cNvPr>
          <p:cNvCxnSpPr>
            <a:cxnSpLocks/>
          </p:cNvCxnSpPr>
          <p:nvPr/>
        </p:nvCxnSpPr>
        <p:spPr>
          <a:xfrm rot="10800000">
            <a:off x="6069497" y="3019028"/>
            <a:ext cx="2286461" cy="601671"/>
          </a:xfrm>
          <a:prstGeom prst="curvedConnector3">
            <a:avLst>
              <a:gd name="adj1" fmla="val 99555"/>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94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down)">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down)">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8"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CF92D1C-FB33-927A-4A6B-50FCB185060E}"/>
            </a:ext>
          </a:extLst>
        </p:cNvPr>
        <p:cNvGrpSpPr/>
        <p:nvPr/>
      </p:nvGrpSpPr>
      <p:grpSpPr>
        <a:xfrm>
          <a:off x="0" y="0"/>
          <a:ext cx="0" cy="0"/>
          <a:chOff x="0" y="0"/>
          <a:chExt cx="0" cy="0"/>
        </a:xfrm>
      </p:grpSpPr>
      <p:cxnSp>
        <p:nvCxnSpPr>
          <p:cNvPr id="3" name="Google Shape;86;p15">
            <a:extLst>
              <a:ext uri="{FF2B5EF4-FFF2-40B4-BE49-F238E27FC236}">
                <a16:creationId xmlns:a16="http://schemas.microsoft.com/office/drawing/2014/main" id="{047B63E2-3DA6-DCF2-42BC-A28CA8536BF1}"/>
              </a:ext>
            </a:extLst>
          </p:cNvPr>
          <p:cNvCxnSpPr>
            <a:cxnSpLocks/>
          </p:cNvCxnSpPr>
          <p:nvPr/>
        </p:nvCxnSpPr>
        <p:spPr>
          <a:xfrm>
            <a:off x="3876261" y="2819925"/>
            <a:ext cx="3279913" cy="0"/>
          </a:xfrm>
          <a:prstGeom prst="straightConnector1">
            <a:avLst/>
          </a:prstGeom>
          <a:noFill/>
          <a:ln w="38100" cap="flat" cmpd="sng">
            <a:solidFill>
              <a:schemeClr val="tx1"/>
            </a:solidFill>
            <a:prstDash val="solid"/>
            <a:round/>
            <a:headEnd type="none" w="med" len="med"/>
            <a:tailEnd type="triangle" w="med" len="med"/>
          </a:ln>
        </p:spPr>
      </p:cxnSp>
      <p:sp>
        <p:nvSpPr>
          <p:cNvPr id="2" name="Title 1">
            <a:extLst>
              <a:ext uri="{FF2B5EF4-FFF2-40B4-BE49-F238E27FC236}">
                <a16:creationId xmlns:a16="http://schemas.microsoft.com/office/drawing/2014/main" id="{28AC5B42-8D3C-0CED-323D-83CE530B40E7}"/>
              </a:ext>
            </a:extLst>
          </p:cNvPr>
          <p:cNvSpPr>
            <a:spLocks noGrp="1"/>
          </p:cNvSpPr>
          <p:nvPr>
            <p:ph type="title"/>
          </p:nvPr>
        </p:nvSpPr>
        <p:spPr/>
        <p:txBody>
          <a:bodyPr>
            <a:noAutofit/>
          </a:bodyPr>
          <a:lstStyle/>
          <a:p>
            <a:r>
              <a:rPr lang="en-IL" sz="3600" dirty="0"/>
              <a:t>Hamming Weight Proofs of Proximity - PCPP</a:t>
            </a:r>
            <a:endParaRPr lang="he-IL" sz="2400" dirty="0"/>
          </a:p>
        </p:txBody>
      </p:sp>
      <p:pic>
        <p:nvPicPr>
          <p:cNvPr id="5" name="Google Shape;83;p15">
            <a:extLst>
              <a:ext uri="{FF2B5EF4-FFF2-40B4-BE49-F238E27FC236}">
                <a16:creationId xmlns:a16="http://schemas.microsoft.com/office/drawing/2014/main" id="{7B85F12F-BF8F-538B-2326-95D8C5A3F3D8}"/>
              </a:ext>
            </a:extLst>
          </p:cNvPr>
          <p:cNvPicPr preferRelativeResize="0"/>
          <p:nvPr/>
        </p:nvPicPr>
        <p:blipFill>
          <a:blip r:embed="rId3">
            <a:alphaModFix/>
          </a:blip>
          <a:stretch>
            <a:fillRect/>
          </a:stretch>
        </p:blipFill>
        <p:spPr>
          <a:xfrm>
            <a:off x="8216810" y="2586681"/>
            <a:ext cx="1842100" cy="2068033"/>
          </a:xfrm>
          <a:prstGeom prst="rect">
            <a:avLst/>
          </a:prstGeom>
          <a:noFill/>
          <a:ln>
            <a:noFill/>
          </a:ln>
        </p:spPr>
      </p:pic>
      <p:pic>
        <p:nvPicPr>
          <p:cNvPr id="6" name="Google Shape;84;p15">
            <a:extLst>
              <a:ext uri="{FF2B5EF4-FFF2-40B4-BE49-F238E27FC236}">
                <a16:creationId xmlns:a16="http://schemas.microsoft.com/office/drawing/2014/main" id="{039B0B4F-D1CE-D986-35B9-E5DFC38166EE}"/>
              </a:ext>
            </a:extLst>
          </p:cNvPr>
          <p:cNvPicPr preferRelativeResize="0"/>
          <p:nvPr/>
        </p:nvPicPr>
        <p:blipFill>
          <a:blip r:embed="rId4">
            <a:alphaModFix/>
          </a:blip>
          <a:stretch>
            <a:fillRect/>
          </a:stretch>
        </p:blipFill>
        <p:spPr>
          <a:xfrm>
            <a:off x="1630094" y="2572209"/>
            <a:ext cx="1214001" cy="2068033"/>
          </a:xfrm>
          <a:prstGeom prst="rect">
            <a:avLst/>
          </a:prstGeom>
          <a:noFill/>
          <a:ln>
            <a:noFill/>
          </a:ln>
        </p:spPr>
      </p:pic>
      <p:sp>
        <p:nvSpPr>
          <p:cNvPr id="9" name="Google Shape;87;p15">
            <a:extLst>
              <a:ext uri="{FF2B5EF4-FFF2-40B4-BE49-F238E27FC236}">
                <a16:creationId xmlns:a16="http://schemas.microsoft.com/office/drawing/2014/main" id="{5BFC129C-1EDC-E146-7F71-46FE5BE85E41}"/>
              </a:ext>
            </a:extLst>
          </p:cNvPr>
          <p:cNvSpPr txBox="1"/>
          <p:nvPr/>
        </p:nvSpPr>
        <p:spPr>
          <a:xfrm>
            <a:off x="8547805" y="1996959"/>
            <a:ext cx="1207439" cy="615513"/>
          </a:xfrm>
          <a:prstGeom prst="rect">
            <a:avLst/>
          </a:prstGeom>
          <a:noFill/>
          <a:ln>
            <a:noFill/>
          </a:ln>
        </p:spPr>
        <p:txBody>
          <a:bodyPr spcFirstLastPara="1" wrap="square" lIns="121900" tIns="121900" rIns="121900" bIns="121900" anchor="t" anchorCtr="0">
            <a:spAutoFit/>
          </a:bodyPr>
          <a:lstStyle/>
          <a:p>
            <a:pPr lvl="0"/>
            <a:r>
              <a:rPr lang="en-US" sz="2400" u="sng" dirty="0"/>
              <a:t>Verifier</a:t>
            </a:r>
            <a:endParaRPr lang="en-US" sz="2400" dirty="0">
              <a:solidFill>
                <a:srgbClr val="C00000"/>
              </a:solidFill>
            </a:endParaRPr>
          </a:p>
        </p:txBody>
      </p:sp>
      <p:sp>
        <p:nvSpPr>
          <p:cNvPr id="12" name="Google Shape;93;p15">
            <a:extLst>
              <a:ext uri="{FF2B5EF4-FFF2-40B4-BE49-F238E27FC236}">
                <a16:creationId xmlns:a16="http://schemas.microsoft.com/office/drawing/2014/main" id="{B442C640-C536-51F2-8DA8-31FDD3EAA8B9}"/>
              </a:ext>
            </a:extLst>
          </p:cNvPr>
          <p:cNvSpPr txBox="1"/>
          <p:nvPr/>
        </p:nvSpPr>
        <p:spPr>
          <a:xfrm>
            <a:off x="1735146" y="1996960"/>
            <a:ext cx="1395708" cy="984845"/>
          </a:xfrm>
          <a:prstGeom prst="rect">
            <a:avLst/>
          </a:prstGeom>
          <a:noFill/>
          <a:ln>
            <a:noFill/>
          </a:ln>
        </p:spPr>
        <p:txBody>
          <a:bodyPr spcFirstLastPara="1" wrap="square" lIns="121900" tIns="121900" rIns="121900" bIns="121900" anchor="t" anchorCtr="0">
            <a:spAutoFit/>
          </a:bodyPr>
          <a:lstStyle/>
          <a:p>
            <a:r>
              <a:rPr lang="en-US" sz="2400" u="sng" dirty="0"/>
              <a:t>Prover</a:t>
            </a:r>
            <a:endParaRPr lang="en-US" sz="2400" i="1" dirty="0">
              <a:solidFill>
                <a:srgbClr val="C00000"/>
              </a:solidFill>
            </a:endParaRPr>
          </a:p>
          <a:p>
            <a:pPr lvl="0"/>
            <a:endParaRPr lang="en-US" sz="2400" dirty="0">
              <a:ea typeface="Cambria Math" panose="02040503050406030204" pitchFamily="18" charset="0"/>
            </a:endParaRPr>
          </a:p>
        </p:txBody>
      </p:sp>
      <p:sp>
        <p:nvSpPr>
          <p:cNvPr id="4" name="Slide Number Placeholder 3">
            <a:extLst>
              <a:ext uri="{FF2B5EF4-FFF2-40B4-BE49-F238E27FC236}">
                <a16:creationId xmlns:a16="http://schemas.microsoft.com/office/drawing/2014/main" id="{A89CC6C1-776B-09C2-AE39-5E465648C03E}"/>
              </a:ext>
            </a:extLst>
          </p:cNvPr>
          <p:cNvSpPr>
            <a:spLocks noGrp="1"/>
          </p:cNvSpPr>
          <p:nvPr>
            <p:ph type="sldNum" idx="12"/>
          </p:nvPr>
        </p:nvSpPr>
        <p:spPr/>
        <p:txBody>
          <a:bodyPr/>
          <a:lstStyle/>
          <a:p>
            <a:fld id="{00000000-1234-1234-1234-123412341234}" type="slidenum">
              <a:rPr lang="he" smtClean="0"/>
              <a:pPr/>
              <a:t>23</a:t>
            </a:fld>
            <a:endParaRPr lang="he"/>
          </a:p>
        </p:txBody>
      </p:sp>
      <p:cxnSp>
        <p:nvCxnSpPr>
          <p:cNvPr id="28" name="Curved Connector 27">
            <a:extLst>
              <a:ext uri="{FF2B5EF4-FFF2-40B4-BE49-F238E27FC236}">
                <a16:creationId xmlns:a16="http://schemas.microsoft.com/office/drawing/2014/main" id="{5DA83B58-DC75-0E5E-F6F8-31E74FB42018}"/>
              </a:ext>
            </a:extLst>
          </p:cNvPr>
          <p:cNvCxnSpPr>
            <a:cxnSpLocks/>
          </p:cNvCxnSpPr>
          <p:nvPr/>
        </p:nvCxnSpPr>
        <p:spPr>
          <a:xfrm rot="10800000">
            <a:off x="7400470" y="2190764"/>
            <a:ext cx="1170851" cy="1061700"/>
          </a:xfrm>
          <a:prstGeom prst="curvedConnector3">
            <a:avLst>
              <a:gd name="adj1" fmla="val 10263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Google Shape;90;p15">
                <a:extLst>
                  <a:ext uri="{FF2B5EF4-FFF2-40B4-BE49-F238E27FC236}">
                    <a16:creationId xmlns:a16="http://schemas.microsoft.com/office/drawing/2014/main" id="{9E5BECAF-4EF1-8CB0-D120-334DAD2DF107}"/>
                  </a:ext>
                </a:extLst>
              </p:cNvPr>
              <p:cNvSpPr txBox="1"/>
              <p:nvPr/>
            </p:nvSpPr>
            <p:spPr>
              <a:xfrm>
                <a:off x="4582429" y="2204412"/>
                <a:ext cx="2203167" cy="615513"/>
              </a:xfrm>
              <a:prstGeom prst="rect">
                <a:avLst/>
              </a:prstGeom>
              <a:noFill/>
              <a:ln>
                <a:noFill/>
              </a:ln>
            </p:spPr>
            <p:txBody>
              <a:bodyPr spcFirstLastPara="1" wrap="square" lIns="121900" tIns="121900" rIns="121900" bIns="121900" anchor="t" anchorCtr="0">
                <a:spAutoFit/>
              </a:bodyPr>
              <a:lstStyle/>
              <a:p>
                <a:pPr lvl="0" algn="ctr"/>
                <a14:m>
                  <m:oMathPara xmlns:m="http://schemas.openxmlformats.org/officeDocument/2006/math">
                    <m:oMathParaPr>
                      <m:jc m:val="centerGroup"/>
                    </m:oMathParaPr>
                    <m:oMath xmlns:m="http://schemas.openxmlformats.org/officeDocument/2006/math">
                      <m:r>
                        <a:rPr lang="en-US" sz="2400" b="0" i="1" dirty="0" smtClean="0">
                          <a:solidFill>
                            <a:schemeClr val="tx1">
                              <a:lumMod val="95000"/>
                              <a:lumOff val="5000"/>
                            </a:schemeClr>
                          </a:solidFill>
                          <a:latin typeface="Cambria Math" panose="02040503050406030204" pitchFamily="18" charset="0"/>
                        </a:rPr>
                        <m:t>𝛱</m:t>
                      </m:r>
                    </m:oMath>
                  </m:oMathPara>
                </a14:m>
                <a:endParaRPr sz="2400" i="1" dirty="0">
                  <a:solidFill>
                    <a:srgbClr val="C00000"/>
                  </a:solidFill>
                </a:endParaRPr>
              </a:p>
            </p:txBody>
          </p:sp>
        </mc:Choice>
        <mc:Fallback xmlns="">
          <p:sp>
            <p:nvSpPr>
              <p:cNvPr id="8" name="Google Shape;90;p15">
                <a:extLst>
                  <a:ext uri="{FF2B5EF4-FFF2-40B4-BE49-F238E27FC236}">
                    <a16:creationId xmlns:a16="http://schemas.microsoft.com/office/drawing/2014/main" id="{9E5BECAF-4EF1-8CB0-D120-334DAD2DF107}"/>
                  </a:ext>
                </a:extLst>
              </p:cNvPr>
              <p:cNvSpPr txBox="1">
                <a:spLocks noRot="1" noChangeAspect="1" noMove="1" noResize="1" noEditPoints="1" noAdjustHandles="1" noChangeArrowheads="1" noChangeShapeType="1" noTextEdit="1"/>
              </p:cNvSpPr>
              <p:nvPr/>
            </p:nvSpPr>
            <p:spPr>
              <a:xfrm>
                <a:off x="4582429" y="2204412"/>
                <a:ext cx="2203167" cy="615513"/>
              </a:xfrm>
              <a:prstGeom prst="rect">
                <a:avLst/>
              </a:prstGeom>
              <a:blipFill>
                <a:blip r:embed="rId5"/>
                <a:stretch>
                  <a:fillRect/>
                </a:stretch>
              </a:blipFill>
              <a:ln>
                <a:noFill/>
              </a:ln>
            </p:spPr>
            <p:txBody>
              <a:bodyPr/>
              <a:lstStyle/>
              <a:p>
                <a:r>
                  <a:rPr lang="en-IL">
                    <a:noFill/>
                  </a:rPr>
                  <a:t> </a:t>
                </a:r>
              </a:p>
            </p:txBody>
          </p:sp>
        </mc:Fallback>
      </mc:AlternateContent>
      <p:graphicFrame>
        <p:nvGraphicFramePr>
          <p:cNvPr id="7" name="Table 6">
            <a:extLst>
              <a:ext uri="{FF2B5EF4-FFF2-40B4-BE49-F238E27FC236}">
                <a16:creationId xmlns:a16="http://schemas.microsoft.com/office/drawing/2014/main" id="{CDEC1374-4742-B3BD-04DB-035071ACA7AB}"/>
              </a:ext>
            </a:extLst>
          </p:cNvPr>
          <p:cNvGraphicFramePr>
            <a:graphicFrameLocks noGrp="1"/>
          </p:cNvGraphicFramePr>
          <p:nvPr>
            <p:extLst>
              <p:ext uri="{D42A27DB-BD31-4B8C-83A1-F6EECF244321}">
                <p14:modId xmlns:p14="http://schemas.microsoft.com/office/powerpoint/2010/main" val="2635078467"/>
              </p:ext>
            </p:extLst>
          </p:nvPr>
        </p:nvGraphicFramePr>
        <p:xfrm>
          <a:off x="3530026" y="1756988"/>
          <a:ext cx="4229837" cy="370840"/>
        </p:xfrm>
        <a:graphic>
          <a:graphicData uri="http://schemas.openxmlformats.org/drawingml/2006/table">
            <a:tbl>
              <a:tblPr firstRow="1" bandRow="1">
                <a:tableStyleId>{F5AB1C69-6EDB-4FF4-983F-18BD219EF322}</a:tableStyleId>
              </a:tblPr>
              <a:tblGrid>
                <a:gridCol w="291253">
                  <a:extLst>
                    <a:ext uri="{9D8B030D-6E8A-4147-A177-3AD203B41FA5}">
                      <a16:colId xmlns:a16="http://schemas.microsoft.com/office/drawing/2014/main" val="1169754839"/>
                    </a:ext>
                  </a:extLst>
                </a:gridCol>
                <a:gridCol w="291253">
                  <a:extLst>
                    <a:ext uri="{9D8B030D-6E8A-4147-A177-3AD203B41FA5}">
                      <a16:colId xmlns:a16="http://schemas.microsoft.com/office/drawing/2014/main" val="2835268092"/>
                    </a:ext>
                  </a:extLst>
                </a:gridCol>
                <a:gridCol w="291253">
                  <a:extLst>
                    <a:ext uri="{9D8B030D-6E8A-4147-A177-3AD203B41FA5}">
                      <a16:colId xmlns:a16="http://schemas.microsoft.com/office/drawing/2014/main" val="1129904603"/>
                    </a:ext>
                  </a:extLst>
                </a:gridCol>
                <a:gridCol w="291253">
                  <a:extLst>
                    <a:ext uri="{9D8B030D-6E8A-4147-A177-3AD203B41FA5}">
                      <a16:colId xmlns:a16="http://schemas.microsoft.com/office/drawing/2014/main" val="4283849125"/>
                    </a:ext>
                  </a:extLst>
                </a:gridCol>
                <a:gridCol w="291253">
                  <a:extLst>
                    <a:ext uri="{9D8B030D-6E8A-4147-A177-3AD203B41FA5}">
                      <a16:colId xmlns:a16="http://schemas.microsoft.com/office/drawing/2014/main" val="3299545068"/>
                    </a:ext>
                  </a:extLst>
                </a:gridCol>
                <a:gridCol w="291253">
                  <a:extLst>
                    <a:ext uri="{9D8B030D-6E8A-4147-A177-3AD203B41FA5}">
                      <a16:colId xmlns:a16="http://schemas.microsoft.com/office/drawing/2014/main" val="4243383691"/>
                    </a:ext>
                  </a:extLst>
                </a:gridCol>
                <a:gridCol w="291253">
                  <a:extLst>
                    <a:ext uri="{9D8B030D-6E8A-4147-A177-3AD203B41FA5}">
                      <a16:colId xmlns:a16="http://schemas.microsoft.com/office/drawing/2014/main" val="2260473605"/>
                    </a:ext>
                  </a:extLst>
                </a:gridCol>
                <a:gridCol w="291253">
                  <a:extLst>
                    <a:ext uri="{9D8B030D-6E8A-4147-A177-3AD203B41FA5}">
                      <a16:colId xmlns:a16="http://schemas.microsoft.com/office/drawing/2014/main" val="947567567"/>
                    </a:ext>
                  </a:extLst>
                </a:gridCol>
                <a:gridCol w="291253">
                  <a:extLst>
                    <a:ext uri="{9D8B030D-6E8A-4147-A177-3AD203B41FA5}">
                      <a16:colId xmlns:a16="http://schemas.microsoft.com/office/drawing/2014/main" val="3159203738"/>
                    </a:ext>
                  </a:extLst>
                </a:gridCol>
                <a:gridCol w="291253">
                  <a:extLst>
                    <a:ext uri="{9D8B030D-6E8A-4147-A177-3AD203B41FA5}">
                      <a16:colId xmlns:a16="http://schemas.microsoft.com/office/drawing/2014/main" val="2946226346"/>
                    </a:ext>
                  </a:extLst>
                </a:gridCol>
                <a:gridCol w="291253">
                  <a:extLst>
                    <a:ext uri="{9D8B030D-6E8A-4147-A177-3AD203B41FA5}">
                      <a16:colId xmlns:a16="http://schemas.microsoft.com/office/drawing/2014/main" val="1196110987"/>
                    </a:ext>
                  </a:extLst>
                </a:gridCol>
                <a:gridCol w="235268">
                  <a:extLst>
                    <a:ext uri="{9D8B030D-6E8A-4147-A177-3AD203B41FA5}">
                      <a16:colId xmlns:a16="http://schemas.microsoft.com/office/drawing/2014/main" val="1508037962"/>
                    </a:ext>
                  </a:extLst>
                </a:gridCol>
                <a:gridCol w="208280">
                  <a:extLst>
                    <a:ext uri="{9D8B030D-6E8A-4147-A177-3AD203B41FA5}">
                      <a16:colId xmlns:a16="http://schemas.microsoft.com/office/drawing/2014/main" val="2665689074"/>
                    </a:ext>
                  </a:extLst>
                </a:gridCol>
                <a:gridCol w="291253">
                  <a:extLst>
                    <a:ext uri="{9D8B030D-6E8A-4147-A177-3AD203B41FA5}">
                      <a16:colId xmlns:a16="http://schemas.microsoft.com/office/drawing/2014/main" val="2322862665"/>
                    </a:ext>
                  </a:extLst>
                </a:gridCol>
                <a:gridCol w="291253">
                  <a:extLst>
                    <a:ext uri="{9D8B030D-6E8A-4147-A177-3AD203B41FA5}">
                      <a16:colId xmlns:a16="http://schemas.microsoft.com/office/drawing/2014/main" val="2698207282"/>
                    </a:ext>
                  </a:extLst>
                </a:gridCol>
              </a:tblGrid>
              <a:tr h="370840">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pPr marL="0" algn="r" defTabSz="914400" rtl="1" eaLnBrk="1" latinLnBrk="0" hangingPunct="1"/>
                      <a:endParaRPr lang="en-IL" dirty="0"/>
                    </a:p>
                  </a:txBody>
                  <a:tcPr>
                    <a:solidFill>
                      <a:schemeClr val="bg1">
                        <a:lumMod val="85000"/>
                      </a:schemeClr>
                    </a:solidFill>
                  </a:tcPr>
                </a:tc>
                <a:tc>
                  <a:txBody>
                    <a:bodyPr/>
                    <a:lstStyle/>
                    <a:p>
                      <a:endParaRPr lang="en-IL"/>
                    </a:p>
                  </a:txBody>
                  <a:tcPr>
                    <a:solidFill>
                      <a:schemeClr val="bg1">
                        <a:lumMod val="85000"/>
                      </a:schemeClr>
                    </a:solidFill>
                  </a:tcPr>
                </a:tc>
                <a:tc>
                  <a:txBody>
                    <a:bodyPr/>
                    <a:lstStyle/>
                    <a:p>
                      <a:r>
                        <a:rPr lang="en-IL" dirty="0">
                          <a:solidFill>
                            <a:schemeClr val="tx1"/>
                          </a:solidFill>
                        </a:rPr>
                        <a:t>1</a:t>
                      </a:r>
                    </a:p>
                  </a:txBody>
                  <a:tcPr>
                    <a:solidFill>
                      <a:schemeClr val="bg1">
                        <a:lumMod val="85000"/>
                      </a:schemeClr>
                    </a:solidFill>
                  </a:tcPr>
                </a:tc>
                <a:tc>
                  <a:txBody>
                    <a:bodyPr/>
                    <a:lstStyle/>
                    <a:p>
                      <a:pPr marL="0" algn="l" defTabSz="914400" rtl="0" eaLnBrk="1" latinLnBrk="0" hangingPunct="1"/>
                      <a:endParaRPr lang="en-IL" dirty="0"/>
                    </a:p>
                  </a:txBody>
                  <a:tcPr>
                    <a:solidFill>
                      <a:schemeClr val="bg1">
                        <a:lumMod val="85000"/>
                      </a:schemeClr>
                    </a:solidFill>
                  </a:tcPr>
                </a:tc>
                <a:extLst>
                  <a:ext uri="{0D108BD9-81ED-4DB2-BD59-A6C34878D82A}">
                    <a16:rowId xmlns:a16="http://schemas.microsoft.com/office/drawing/2014/main" val="1565684146"/>
                  </a:ext>
                </a:extLst>
              </a:tr>
            </a:tbl>
          </a:graphicData>
        </a:graphic>
      </p:graphicFrame>
      <mc:AlternateContent xmlns:mc="http://schemas.openxmlformats.org/markup-compatibility/2006" xmlns:a14="http://schemas.microsoft.com/office/drawing/2010/main">
        <mc:Choice Requires="a14">
          <p:sp>
            <p:nvSpPr>
              <p:cNvPr id="11" name="Google Shape;90;p15">
                <a:extLst>
                  <a:ext uri="{FF2B5EF4-FFF2-40B4-BE49-F238E27FC236}">
                    <a16:creationId xmlns:a16="http://schemas.microsoft.com/office/drawing/2014/main" id="{B830066C-A95D-B144-1134-17927AC1F47C}"/>
                  </a:ext>
                </a:extLst>
              </p:cNvPr>
              <p:cNvSpPr txBox="1"/>
              <p:nvPr/>
            </p:nvSpPr>
            <p:spPr>
              <a:xfrm>
                <a:off x="5277436" y="1304264"/>
                <a:ext cx="757213" cy="615513"/>
              </a:xfrm>
              <a:prstGeom prst="rect">
                <a:avLst/>
              </a:prstGeom>
              <a:noFill/>
              <a:ln>
                <a:noFill/>
              </a:ln>
            </p:spPr>
            <p:txBody>
              <a:bodyPr spcFirstLastPara="1" wrap="square" lIns="121900" tIns="121900" rIns="121900" bIns="121900" anchor="t" anchorCtr="0">
                <a:spAutoFit/>
              </a:bodyPr>
              <a:lstStyle/>
              <a:p>
                <a:pPr lvl="0"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𝑣</m:t>
                      </m:r>
                    </m:oMath>
                  </m:oMathPara>
                </a14:m>
                <a:endParaRPr sz="2400" i="1" dirty="0">
                  <a:solidFill>
                    <a:srgbClr val="C00000"/>
                  </a:solidFill>
                </a:endParaRPr>
              </a:p>
            </p:txBody>
          </p:sp>
        </mc:Choice>
        <mc:Fallback xmlns="">
          <p:sp>
            <p:nvSpPr>
              <p:cNvPr id="11" name="Google Shape;90;p15">
                <a:extLst>
                  <a:ext uri="{FF2B5EF4-FFF2-40B4-BE49-F238E27FC236}">
                    <a16:creationId xmlns:a16="http://schemas.microsoft.com/office/drawing/2014/main" id="{B830066C-A95D-B144-1134-17927AC1F47C}"/>
                  </a:ext>
                </a:extLst>
              </p:cNvPr>
              <p:cNvSpPr txBox="1">
                <a:spLocks noRot="1" noChangeAspect="1" noMove="1" noResize="1" noEditPoints="1" noAdjustHandles="1" noChangeArrowheads="1" noChangeShapeType="1" noTextEdit="1"/>
              </p:cNvSpPr>
              <p:nvPr/>
            </p:nvSpPr>
            <p:spPr>
              <a:xfrm>
                <a:off x="5277436" y="1304264"/>
                <a:ext cx="757213" cy="615513"/>
              </a:xfrm>
              <a:prstGeom prst="rect">
                <a:avLst/>
              </a:prstGeom>
              <a:blipFill>
                <a:blip r:embed="rId6"/>
                <a:stretch>
                  <a:fillRect/>
                </a:stretch>
              </a:blipFill>
              <a:ln>
                <a:noFill/>
              </a:ln>
            </p:spPr>
            <p:txBody>
              <a:bodyPr/>
              <a:lstStyle/>
              <a:p>
                <a:r>
                  <a:rPr lang="en-IL">
                    <a:noFill/>
                  </a:rPr>
                  <a:t> </a:t>
                </a:r>
              </a:p>
            </p:txBody>
          </p:sp>
        </mc:Fallback>
      </mc:AlternateContent>
      <p:graphicFrame>
        <p:nvGraphicFramePr>
          <p:cNvPr id="10" name="Table 9">
            <a:extLst>
              <a:ext uri="{FF2B5EF4-FFF2-40B4-BE49-F238E27FC236}">
                <a16:creationId xmlns:a16="http://schemas.microsoft.com/office/drawing/2014/main" id="{374B6952-5FD5-3B29-4A9D-CADE579CF460}"/>
              </a:ext>
            </a:extLst>
          </p:cNvPr>
          <p:cNvGraphicFramePr>
            <a:graphicFrameLocks noGrp="1"/>
          </p:cNvGraphicFramePr>
          <p:nvPr/>
        </p:nvGraphicFramePr>
        <p:xfrm>
          <a:off x="4182562" y="2606559"/>
          <a:ext cx="2603030" cy="422127"/>
        </p:xfrm>
        <a:graphic>
          <a:graphicData uri="http://schemas.openxmlformats.org/drawingml/2006/table">
            <a:tbl>
              <a:tblPr firstRow="1" bandRow="1">
                <a:tableStyleId>{F5AB1C69-6EDB-4FF4-983F-18BD219EF322}</a:tableStyleId>
              </a:tblPr>
              <a:tblGrid>
                <a:gridCol w="260303">
                  <a:extLst>
                    <a:ext uri="{9D8B030D-6E8A-4147-A177-3AD203B41FA5}">
                      <a16:colId xmlns:a16="http://schemas.microsoft.com/office/drawing/2014/main" val="1169754839"/>
                    </a:ext>
                  </a:extLst>
                </a:gridCol>
                <a:gridCol w="260303">
                  <a:extLst>
                    <a:ext uri="{9D8B030D-6E8A-4147-A177-3AD203B41FA5}">
                      <a16:colId xmlns:a16="http://schemas.microsoft.com/office/drawing/2014/main" val="4283849125"/>
                    </a:ext>
                  </a:extLst>
                </a:gridCol>
                <a:gridCol w="260303">
                  <a:extLst>
                    <a:ext uri="{9D8B030D-6E8A-4147-A177-3AD203B41FA5}">
                      <a16:colId xmlns:a16="http://schemas.microsoft.com/office/drawing/2014/main" val="3299545068"/>
                    </a:ext>
                  </a:extLst>
                </a:gridCol>
                <a:gridCol w="260303">
                  <a:extLst>
                    <a:ext uri="{9D8B030D-6E8A-4147-A177-3AD203B41FA5}">
                      <a16:colId xmlns:a16="http://schemas.microsoft.com/office/drawing/2014/main" val="4243383691"/>
                    </a:ext>
                  </a:extLst>
                </a:gridCol>
                <a:gridCol w="260303">
                  <a:extLst>
                    <a:ext uri="{9D8B030D-6E8A-4147-A177-3AD203B41FA5}">
                      <a16:colId xmlns:a16="http://schemas.microsoft.com/office/drawing/2014/main" val="2946226346"/>
                    </a:ext>
                  </a:extLst>
                </a:gridCol>
                <a:gridCol w="260303">
                  <a:extLst>
                    <a:ext uri="{9D8B030D-6E8A-4147-A177-3AD203B41FA5}">
                      <a16:colId xmlns:a16="http://schemas.microsoft.com/office/drawing/2014/main" val="1196110987"/>
                    </a:ext>
                  </a:extLst>
                </a:gridCol>
                <a:gridCol w="260303">
                  <a:extLst>
                    <a:ext uri="{9D8B030D-6E8A-4147-A177-3AD203B41FA5}">
                      <a16:colId xmlns:a16="http://schemas.microsoft.com/office/drawing/2014/main" val="1508037962"/>
                    </a:ext>
                  </a:extLst>
                </a:gridCol>
                <a:gridCol w="260303">
                  <a:extLst>
                    <a:ext uri="{9D8B030D-6E8A-4147-A177-3AD203B41FA5}">
                      <a16:colId xmlns:a16="http://schemas.microsoft.com/office/drawing/2014/main" val="2665689074"/>
                    </a:ext>
                  </a:extLst>
                </a:gridCol>
                <a:gridCol w="260303">
                  <a:extLst>
                    <a:ext uri="{9D8B030D-6E8A-4147-A177-3AD203B41FA5}">
                      <a16:colId xmlns:a16="http://schemas.microsoft.com/office/drawing/2014/main" val="2322862665"/>
                    </a:ext>
                  </a:extLst>
                </a:gridCol>
                <a:gridCol w="260303">
                  <a:extLst>
                    <a:ext uri="{9D8B030D-6E8A-4147-A177-3AD203B41FA5}">
                      <a16:colId xmlns:a16="http://schemas.microsoft.com/office/drawing/2014/main" val="2698207282"/>
                    </a:ext>
                  </a:extLst>
                </a:gridCol>
              </a:tblGrid>
              <a:tr h="422127">
                <a:tc>
                  <a:txBody>
                    <a:bodyPr/>
                    <a:lstStyle/>
                    <a:p>
                      <a:endParaRPr lang="en-IL"/>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pPr marL="0" algn="r" defTabSz="914400" rtl="1" eaLnBrk="1" latinLnBrk="0" hangingPunct="1"/>
                      <a:endParaRPr lang="en-IL" dirty="0"/>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pPr marL="0" algn="l" defTabSz="914400" rtl="0" eaLnBrk="1" latinLnBrk="0" hangingPunct="1"/>
                      <a:endParaRPr lang="en-IL" dirty="0"/>
                    </a:p>
                  </a:txBody>
                  <a:tcPr>
                    <a:solidFill>
                      <a:schemeClr val="bg1">
                        <a:lumMod val="85000"/>
                      </a:schemeClr>
                    </a:solidFill>
                  </a:tcPr>
                </a:tc>
                <a:extLst>
                  <a:ext uri="{0D108BD9-81ED-4DB2-BD59-A6C34878D82A}">
                    <a16:rowId xmlns:a16="http://schemas.microsoft.com/office/drawing/2014/main" val="1565684146"/>
                  </a:ext>
                </a:extLst>
              </a:tr>
            </a:tbl>
          </a:graphicData>
        </a:graphic>
      </p:graphicFrame>
      <p:cxnSp>
        <p:nvCxnSpPr>
          <p:cNvPr id="16" name="Curved Connector 15">
            <a:extLst>
              <a:ext uri="{FF2B5EF4-FFF2-40B4-BE49-F238E27FC236}">
                <a16:creationId xmlns:a16="http://schemas.microsoft.com/office/drawing/2014/main" id="{71349D5D-C692-31C4-4AFA-B27A823A537A}"/>
              </a:ext>
            </a:extLst>
          </p:cNvPr>
          <p:cNvCxnSpPr>
            <a:cxnSpLocks/>
          </p:cNvCxnSpPr>
          <p:nvPr/>
        </p:nvCxnSpPr>
        <p:spPr>
          <a:xfrm rot="10800000">
            <a:off x="6069497" y="3019028"/>
            <a:ext cx="2286461" cy="601671"/>
          </a:xfrm>
          <a:prstGeom prst="curvedConnector3">
            <a:avLst>
              <a:gd name="adj1" fmla="val 99555"/>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urved Connector 19">
            <a:extLst>
              <a:ext uri="{FF2B5EF4-FFF2-40B4-BE49-F238E27FC236}">
                <a16:creationId xmlns:a16="http://schemas.microsoft.com/office/drawing/2014/main" id="{5B20F57D-704E-865E-F5D3-A28F24E83CE8}"/>
              </a:ext>
            </a:extLst>
          </p:cNvPr>
          <p:cNvCxnSpPr>
            <a:cxnSpLocks/>
          </p:cNvCxnSpPr>
          <p:nvPr/>
        </p:nvCxnSpPr>
        <p:spPr>
          <a:xfrm rot="10800000">
            <a:off x="5632497" y="3167800"/>
            <a:ext cx="2286461" cy="601671"/>
          </a:xfrm>
          <a:prstGeom prst="curvedConnector3">
            <a:avLst>
              <a:gd name="adj1" fmla="val 99555"/>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451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down)">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down)">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8"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3" name="Google Shape;86;p15">
            <a:extLst>
              <a:ext uri="{FF2B5EF4-FFF2-40B4-BE49-F238E27FC236}">
                <a16:creationId xmlns:a16="http://schemas.microsoft.com/office/drawing/2014/main" id="{DFB7B978-DE0D-AF93-5E9D-EDC66E48B0FD}"/>
              </a:ext>
            </a:extLst>
          </p:cNvPr>
          <p:cNvCxnSpPr>
            <a:cxnSpLocks/>
          </p:cNvCxnSpPr>
          <p:nvPr/>
        </p:nvCxnSpPr>
        <p:spPr>
          <a:xfrm>
            <a:off x="3309637" y="2828182"/>
            <a:ext cx="4815911" cy="0"/>
          </a:xfrm>
          <a:prstGeom prst="straightConnector1">
            <a:avLst/>
          </a:prstGeom>
          <a:noFill/>
          <a:ln w="38100" cap="flat" cmpd="sng">
            <a:solidFill>
              <a:schemeClr val="dk2"/>
            </a:solidFill>
            <a:prstDash val="solid"/>
            <a:round/>
            <a:headEnd type="none" w="med" len="med"/>
            <a:tailEnd type="triangle" w="med" len="med"/>
          </a:ln>
        </p:spPr>
      </p:cxnSp>
      <p:sp>
        <p:nvSpPr>
          <p:cNvPr id="2" name="Title 1">
            <a:extLst>
              <a:ext uri="{FF2B5EF4-FFF2-40B4-BE49-F238E27FC236}">
                <a16:creationId xmlns:a16="http://schemas.microsoft.com/office/drawing/2014/main" id="{823966C3-8976-E13E-5D5D-110747420A9C}"/>
              </a:ext>
            </a:extLst>
          </p:cNvPr>
          <p:cNvSpPr>
            <a:spLocks noGrp="1"/>
          </p:cNvSpPr>
          <p:nvPr>
            <p:ph type="title"/>
          </p:nvPr>
        </p:nvSpPr>
        <p:spPr/>
        <p:txBody>
          <a:bodyPr>
            <a:noAutofit/>
          </a:bodyPr>
          <a:lstStyle/>
          <a:p>
            <a:r>
              <a:rPr lang="en-US" sz="3600" dirty="0"/>
              <a:t>Probabilistically Checkable Proofs (PCPs) - Completeness</a:t>
            </a:r>
            <a:endParaRPr lang="he-IL" sz="2400" dirty="0"/>
          </a:p>
        </p:txBody>
      </p:sp>
      <p:pic>
        <p:nvPicPr>
          <p:cNvPr id="5" name="Google Shape;83;p15">
            <a:extLst>
              <a:ext uri="{FF2B5EF4-FFF2-40B4-BE49-F238E27FC236}">
                <a16:creationId xmlns:a16="http://schemas.microsoft.com/office/drawing/2014/main" id="{95F4400F-62D0-0C0E-77FD-E13F5427445B}"/>
              </a:ext>
            </a:extLst>
          </p:cNvPr>
          <p:cNvPicPr preferRelativeResize="0"/>
          <p:nvPr/>
        </p:nvPicPr>
        <p:blipFill>
          <a:blip r:embed="rId3">
            <a:alphaModFix/>
          </a:blip>
          <a:stretch>
            <a:fillRect/>
          </a:stretch>
        </p:blipFill>
        <p:spPr>
          <a:xfrm>
            <a:off x="8216810" y="2586681"/>
            <a:ext cx="1842100" cy="2068033"/>
          </a:xfrm>
          <a:prstGeom prst="rect">
            <a:avLst/>
          </a:prstGeom>
          <a:noFill/>
          <a:ln>
            <a:noFill/>
          </a:ln>
        </p:spPr>
      </p:pic>
      <p:pic>
        <p:nvPicPr>
          <p:cNvPr id="6" name="Google Shape;84;p15">
            <a:extLst>
              <a:ext uri="{FF2B5EF4-FFF2-40B4-BE49-F238E27FC236}">
                <a16:creationId xmlns:a16="http://schemas.microsoft.com/office/drawing/2014/main" id="{FD3F3B57-2600-14C8-2D8C-6C1EAF17C5CB}"/>
              </a:ext>
            </a:extLst>
          </p:cNvPr>
          <p:cNvPicPr preferRelativeResize="0"/>
          <p:nvPr/>
        </p:nvPicPr>
        <p:blipFill>
          <a:blip r:embed="rId4">
            <a:alphaModFix/>
          </a:blip>
          <a:stretch>
            <a:fillRect/>
          </a:stretch>
        </p:blipFill>
        <p:spPr>
          <a:xfrm>
            <a:off x="1630094" y="2572209"/>
            <a:ext cx="1214001" cy="2068033"/>
          </a:xfrm>
          <a:prstGeom prst="rect">
            <a:avLst/>
          </a:prstGeom>
          <a:noFill/>
          <a:ln>
            <a:noFill/>
          </a:ln>
        </p:spPr>
      </p:pic>
      <mc:AlternateContent xmlns:mc="http://schemas.openxmlformats.org/markup-compatibility/2006" xmlns:a14="http://schemas.microsoft.com/office/drawing/2010/main">
        <mc:Choice Requires="a14">
          <p:sp>
            <p:nvSpPr>
              <p:cNvPr id="9" name="Google Shape;87;p15">
                <a:extLst>
                  <a:ext uri="{FF2B5EF4-FFF2-40B4-BE49-F238E27FC236}">
                    <a16:creationId xmlns:a16="http://schemas.microsoft.com/office/drawing/2014/main" id="{C6B4AC34-0910-1366-65BA-800EC4D43906}"/>
                  </a:ext>
                </a:extLst>
              </p:cNvPr>
              <p:cNvSpPr txBox="1"/>
              <p:nvPr/>
            </p:nvSpPr>
            <p:spPr>
              <a:xfrm>
                <a:off x="8587561" y="1996959"/>
                <a:ext cx="3147599" cy="615513"/>
              </a:xfrm>
              <a:prstGeom prst="rect">
                <a:avLst/>
              </a:prstGeom>
              <a:noFill/>
              <a:ln>
                <a:noFill/>
              </a:ln>
            </p:spPr>
            <p:txBody>
              <a:bodyPr spcFirstLastPara="1" wrap="square" lIns="121900" tIns="121900" rIns="121900" bIns="121900" anchor="t" anchorCtr="0">
                <a:spAutoFit/>
              </a:bodyPr>
              <a:lstStyle/>
              <a:p>
                <a:pPr lvl="0"/>
                <a:r>
                  <a:rPr lang="en-US" sz="2400" u="sng" dirty="0"/>
                  <a:t>Verifier</a:t>
                </a:r>
                <a:r>
                  <a:rPr lang="en-US" sz="2400" dirty="0"/>
                  <a:t>: </a:t>
                </a:r>
                <a14:m>
                  <m:oMath xmlns:m="http://schemas.openxmlformats.org/officeDocument/2006/math">
                    <m:r>
                      <a:rPr lang="en-US" sz="2400" i="1" smtClean="0">
                        <a:solidFill>
                          <a:schemeClr val="tx1"/>
                        </a:solidFill>
                        <a:latin typeface="Cambria Math" panose="02040503050406030204" pitchFamily="18" charset="0"/>
                      </a:rPr>
                      <m:t>𝑥</m:t>
                    </m:r>
                  </m:oMath>
                </a14:m>
                <a:endParaRPr lang="en-US" sz="2400" dirty="0">
                  <a:solidFill>
                    <a:srgbClr val="C00000"/>
                  </a:solidFill>
                </a:endParaRPr>
              </a:p>
            </p:txBody>
          </p:sp>
        </mc:Choice>
        <mc:Fallback xmlns="">
          <p:sp>
            <p:nvSpPr>
              <p:cNvPr id="9" name="Google Shape;87;p15">
                <a:extLst>
                  <a:ext uri="{FF2B5EF4-FFF2-40B4-BE49-F238E27FC236}">
                    <a16:creationId xmlns:a16="http://schemas.microsoft.com/office/drawing/2014/main" id="{C6B4AC34-0910-1366-65BA-800EC4D43906}"/>
                  </a:ext>
                </a:extLst>
              </p:cNvPr>
              <p:cNvSpPr txBox="1">
                <a:spLocks noRot="1" noChangeAspect="1" noMove="1" noResize="1" noEditPoints="1" noAdjustHandles="1" noChangeArrowheads="1" noChangeShapeType="1" noTextEdit="1"/>
              </p:cNvSpPr>
              <p:nvPr/>
            </p:nvSpPr>
            <p:spPr>
              <a:xfrm>
                <a:off x="8587561" y="1996959"/>
                <a:ext cx="3147599" cy="615513"/>
              </a:xfrm>
              <a:prstGeom prst="rect">
                <a:avLst/>
              </a:prstGeom>
              <a:blipFill>
                <a:blip r:embed="rId7"/>
                <a:stretch>
                  <a:fillRect l="-2008" b="-10204"/>
                </a:stretch>
              </a:blipFill>
              <a:ln>
                <a:no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2" name="Google Shape;93;p15">
                <a:extLst>
                  <a:ext uri="{FF2B5EF4-FFF2-40B4-BE49-F238E27FC236}">
                    <a16:creationId xmlns:a16="http://schemas.microsoft.com/office/drawing/2014/main" id="{83505BA5-81B9-5FCA-3C27-EAF89D6A7CC7}"/>
                  </a:ext>
                </a:extLst>
              </p:cNvPr>
              <p:cNvSpPr txBox="1"/>
              <p:nvPr/>
            </p:nvSpPr>
            <p:spPr>
              <a:xfrm>
                <a:off x="1496610" y="1996960"/>
                <a:ext cx="4066832" cy="615513"/>
              </a:xfrm>
              <a:prstGeom prst="rect">
                <a:avLst/>
              </a:prstGeom>
              <a:noFill/>
              <a:ln>
                <a:noFill/>
              </a:ln>
            </p:spPr>
            <p:txBody>
              <a:bodyPr spcFirstLastPara="1" wrap="square" lIns="121900" tIns="121900" rIns="121900" bIns="121900" anchor="t" anchorCtr="0">
                <a:spAutoFit/>
              </a:bodyPr>
              <a:lstStyle/>
              <a:p>
                <a:pPr lvl="0"/>
                <a:r>
                  <a:rPr lang="en-US" sz="2400" u="sng" dirty="0"/>
                  <a:t>Prover</a:t>
                </a:r>
                <a:r>
                  <a:rPr lang="en-US" sz="2400" dirty="0"/>
                  <a:t>: </a:t>
                </a:r>
                <a14:m>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𝑤</m:t>
                        </m:r>
                      </m:e>
                    </m:d>
                    <m:r>
                      <a:rPr lang="en-US" sz="2400" b="0" i="1" smtClean="0">
                        <a:latin typeface="Cambria Math" panose="02040503050406030204" pitchFamily="18" charset="0"/>
                      </a:rPr>
                      <m:t>∈</m:t>
                    </m:r>
                    <m:r>
                      <a:rPr lang="en-US" sz="2400" i="1" dirty="0">
                        <a:latin typeface="Cambria Math" panose="02040503050406030204" pitchFamily="18" charset="0"/>
                        <a:ea typeface="Cambria Math" panose="02040503050406030204" pitchFamily="18" charset="0"/>
                      </a:rPr>
                      <m:t>ℛ</m:t>
                    </m:r>
                  </m:oMath>
                </a14:m>
                <a:endParaRPr lang="en-US" sz="2400" dirty="0">
                  <a:ea typeface="Cambria Math" panose="02040503050406030204" pitchFamily="18" charset="0"/>
                </a:endParaRPr>
              </a:p>
            </p:txBody>
          </p:sp>
        </mc:Choice>
        <mc:Fallback xmlns="">
          <p:sp>
            <p:nvSpPr>
              <p:cNvPr id="12" name="Google Shape;93;p15">
                <a:extLst>
                  <a:ext uri="{FF2B5EF4-FFF2-40B4-BE49-F238E27FC236}">
                    <a16:creationId xmlns:a16="http://schemas.microsoft.com/office/drawing/2014/main" id="{83505BA5-81B9-5FCA-3C27-EAF89D6A7CC7}"/>
                  </a:ext>
                </a:extLst>
              </p:cNvPr>
              <p:cNvSpPr txBox="1">
                <a:spLocks noRot="1" noChangeAspect="1" noMove="1" noResize="1" noEditPoints="1" noAdjustHandles="1" noChangeArrowheads="1" noChangeShapeType="1" noTextEdit="1"/>
              </p:cNvSpPr>
              <p:nvPr/>
            </p:nvSpPr>
            <p:spPr>
              <a:xfrm>
                <a:off x="1496610" y="1996960"/>
                <a:ext cx="4066832" cy="615513"/>
              </a:xfrm>
              <a:prstGeom prst="rect">
                <a:avLst/>
              </a:prstGeom>
              <a:blipFill>
                <a:blip r:embed="rId8"/>
                <a:stretch>
                  <a:fillRect l="-1869" b="-10204"/>
                </a:stretch>
              </a:blipFill>
              <a:ln>
                <a:noFill/>
              </a:ln>
            </p:spPr>
            <p:txBody>
              <a:bodyPr/>
              <a:lstStyle/>
              <a:p>
                <a:r>
                  <a:rPr lang="en-IL">
                    <a:noFill/>
                  </a:rPr>
                  <a:t> </a:t>
                </a:r>
              </a:p>
            </p:txBody>
          </p:sp>
        </mc:Fallback>
      </mc:AlternateContent>
      <p:sp>
        <p:nvSpPr>
          <p:cNvPr id="4" name="Slide Number Placeholder 3">
            <a:extLst>
              <a:ext uri="{FF2B5EF4-FFF2-40B4-BE49-F238E27FC236}">
                <a16:creationId xmlns:a16="http://schemas.microsoft.com/office/drawing/2014/main" id="{7D2C0148-A5C3-3713-6CA3-AA25E1663334}"/>
              </a:ext>
            </a:extLst>
          </p:cNvPr>
          <p:cNvSpPr>
            <a:spLocks noGrp="1"/>
          </p:cNvSpPr>
          <p:nvPr>
            <p:ph type="sldNum" idx="12"/>
          </p:nvPr>
        </p:nvSpPr>
        <p:spPr/>
        <p:txBody>
          <a:bodyPr/>
          <a:lstStyle/>
          <a:p>
            <a:fld id="{00000000-1234-1234-1234-123412341234}" type="slidenum">
              <a:rPr lang="he" smtClean="0"/>
              <a:pPr/>
              <a:t>24</a:t>
            </a:fld>
            <a:endParaRPr lang="he"/>
          </a:p>
        </p:txBody>
      </p:sp>
      <p:graphicFrame>
        <p:nvGraphicFramePr>
          <p:cNvPr id="26" name="Table 25">
            <a:extLst>
              <a:ext uri="{FF2B5EF4-FFF2-40B4-BE49-F238E27FC236}">
                <a16:creationId xmlns:a16="http://schemas.microsoft.com/office/drawing/2014/main" id="{1E744640-5922-4939-1308-840D391319CA}"/>
              </a:ext>
            </a:extLst>
          </p:cNvPr>
          <p:cNvGraphicFramePr>
            <a:graphicFrameLocks noGrp="1"/>
          </p:cNvGraphicFramePr>
          <p:nvPr>
            <p:extLst>
              <p:ext uri="{D42A27DB-BD31-4B8C-83A1-F6EECF244321}">
                <p14:modId xmlns:p14="http://schemas.microsoft.com/office/powerpoint/2010/main" val="4274939764"/>
              </p:ext>
            </p:extLst>
          </p:nvPr>
        </p:nvGraphicFramePr>
        <p:xfrm>
          <a:off x="3507233" y="2643048"/>
          <a:ext cx="4368795" cy="370840"/>
        </p:xfrm>
        <a:graphic>
          <a:graphicData uri="http://schemas.openxmlformats.org/drawingml/2006/table">
            <a:tbl>
              <a:tblPr firstRow="1" bandRow="1">
                <a:tableStyleId>{F5AB1C69-6EDB-4FF4-983F-18BD219EF322}</a:tableStyleId>
              </a:tblPr>
              <a:tblGrid>
                <a:gridCol w="291253">
                  <a:extLst>
                    <a:ext uri="{9D8B030D-6E8A-4147-A177-3AD203B41FA5}">
                      <a16:colId xmlns:a16="http://schemas.microsoft.com/office/drawing/2014/main" val="1169754839"/>
                    </a:ext>
                  </a:extLst>
                </a:gridCol>
                <a:gridCol w="291253">
                  <a:extLst>
                    <a:ext uri="{9D8B030D-6E8A-4147-A177-3AD203B41FA5}">
                      <a16:colId xmlns:a16="http://schemas.microsoft.com/office/drawing/2014/main" val="2835268092"/>
                    </a:ext>
                  </a:extLst>
                </a:gridCol>
                <a:gridCol w="291253">
                  <a:extLst>
                    <a:ext uri="{9D8B030D-6E8A-4147-A177-3AD203B41FA5}">
                      <a16:colId xmlns:a16="http://schemas.microsoft.com/office/drawing/2014/main" val="1129904603"/>
                    </a:ext>
                  </a:extLst>
                </a:gridCol>
                <a:gridCol w="291253">
                  <a:extLst>
                    <a:ext uri="{9D8B030D-6E8A-4147-A177-3AD203B41FA5}">
                      <a16:colId xmlns:a16="http://schemas.microsoft.com/office/drawing/2014/main" val="4283849125"/>
                    </a:ext>
                  </a:extLst>
                </a:gridCol>
                <a:gridCol w="291253">
                  <a:extLst>
                    <a:ext uri="{9D8B030D-6E8A-4147-A177-3AD203B41FA5}">
                      <a16:colId xmlns:a16="http://schemas.microsoft.com/office/drawing/2014/main" val="3299545068"/>
                    </a:ext>
                  </a:extLst>
                </a:gridCol>
                <a:gridCol w="291253">
                  <a:extLst>
                    <a:ext uri="{9D8B030D-6E8A-4147-A177-3AD203B41FA5}">
                      <a16:colId xmlns:a16="http://schemas.microsoft.com/office/drawing/2014/main" val="4243383691"/>
                    </a:ext>
                  </a:extLst>
                </a:gridCol>
                <a:gridCol w="291253">
                  <a:extLst>
                    <a:ext uri="{9D8B030D-6E8A-4147-A177-3AD203B41FA5}">
                      <a16:colId xmlns:a16="http://schemas.microsoft.com/office/drawing/2014/main" val="2260473605"/>
                    </a:ext>
                  </a:extLst>
                </a:gridCol>
                <a:gridCol w="291253">
                  <a:extLst>
                    <a:ext uri="{9D8B030D-6E8A-4147-A177-3AD203B41FA5}">
                      <a16:colId xmlns:a16="http://schemas.microsoft.com/office/drawing/2014/main" val="947567567"/>
                    </a:ext>
                  </a:extLst>
                </a:gridCol>
                <a:gridCol w="291253">
                  <a:extLst>
                    <a:ext uri="{9D8B030D-6E8A-4147-A177-3AD203B41FA5}">
                      <a16:colId xmlns:a16="http://schemas.microsoft.com/office/drawing/2014/main" val="3159203738"/>
                    </a:ext>
                  </a:extLst>
                </a:gridCol>
                <a:gridCol w="291253">
                  <a:extLst>
                    <a:ext uri="{9D8B030D-6E8A-4147-A177-3AD203B41FA5}">
                      <a16:colId xmlns:a16="http://schemas.microsoft.com/office/drawing/2014/main" val="2946226346"/>
                    </a:ext>
                  </a:extLst>
                </a:gridCol>
                <a:gridCol w="291253">
                  <a:extLst>
                    <a:ext uri="{9D8B030D-6E8A-4147-A177-3AD203B41FA5}">
                      <a16:colId xmlns:a16="http://schemas.microsoft.com/office/drawing/2014/main" val="1196110987"/>
                    </a:ext>
                  </a:extLst>
                </a:gridCol>
                <a:gridCol w="291253">
                  <a:extLst>
                    <a:ext uri="{9D8B030D-6E8A-4147-A177-3AD203B41FA5}">
                      <a16:colId xmlns:a16="http://schemas.microsoft.com/office/drawing/2014/main" val="1508037962"/>
                    </a:ext>
                  </a:extLst>
                </a:gridCol>
                <a:gridCol w="291253">
                  <a:extLst>
                    <a:ext uri="{9D8B030D-6E8A-4147-A177-3AD203B41FA5}">
                      <a16:colId xmlns:a16="http://schemas.microsoft.com/office/drawing/2014/main" val="2665689074"/>
                    </a:ext>
                  </a:extLst>
                </a:gridCol>
                <a:gridCol w="291253">
                  <a:extLst>
                    <a:ext uri="{9D8B030D-6E8A-4147-A177-3AD203B41FA5}">
                      <a16:colId xmlns:a16="http://schemas.microsoft.com/office/drawing/2014/main" val="2322862665"/>
                    </a:ext>
                  </a:extLst>
                </a:gridCol>
                <a:gridCol w="291253">
                  <a:extLst>
                    <a:ext uri="{9D8B030D-6E8A-4147-A177-3AD203B41FA5}">
                      <a16:colId xmlns:a16="http://schemas.microsoft.com/office/drawing/2014/main" val="2698207282"/>
                    </a:ext>
                  </a:extLst>
                </a:gridCol>
              </a:tblGrid>
              <a:tr h="370840">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pPr marL="0" algn="r" defTabSz="914400" rtl="1" eaLnBrk="1" latinLnBrk="0" hangingPunct="1"/>
                      <a:endParaRPr lang="en-IL" dirty="0"/>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pPr marL="0" algn="l" defTabSz="914400" rtl="0" eaLnBrk="1" latinLnBrk="0" hangingPunct="1"/>
                      <a:endParaRPr lang="en-IL" dirty="0"/>
                    </a:p>
                  </a:txBody>
                  <a:tcPr>
                    <a:solidFill>
                      <a:schemeClr val="bg1">
                        <a:lumMod val="85000"/>
                      </a:schemeClr>
                    </a:solidFill>
                  </a:tcPr>
                </a:tc>
                <a:extLst>
                  <a:ext uri="{0D108BD9-81ED-4DB2-BD59-A6C34878D82A}">
                    <a16:rowId xmlns:a16="http://schemas.microsoft.com/office/drawing/2014/main" val="1565684146"/>
                  </a:ext>
                </a:extLst>
              </a:tr>
            </a:tbl>
          </a:graphicData>
        </a:graphic>
      </p:graphicFrame>
      <p:cxnSp>
        <p:nvCxnSpPr>
          <p:cNvPr id="28" name="Curved Connector 27">
            <a:extLst>
              <a:ext uri="{FF2B5EF4-FFF2-40B4-BE49-F238E27FC236}">
                <a16:creationId xmlns:a16="http://schemas.microsoft.com/office/drawing/2014/main" id="{50B1ACD8-876E-12D3-EED7-FFF338A0DAC9}"/>
              </a:ext>
            </a:extLst>
          </p:cNvPr>
          <p:cNvCxnSpPr>
            <a:cxnSpLocks/>
          </p:cNvCxnSpPr>
          <p:nvPr/>
        </p:nvCxnSpPr>
        <p:spPr>
          <a:xfrm flipH="1" flipV="1">
            <a:off x="7121304" y="3087742"/>
            <a:ext cx="1116000" cy="540000"/>
          </a:xfrm>
          <a:prstGeom prst="curvedConnector3">
            <a:avLst>
              <a:gd name="adj1" fmla="val 100555"/>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urved Connector 32">
            <a:extLst>
              <a:ext uri="{FF2B5EF4-FFF2-40B4-BE49-F238E27FC236}">
                <a16:creationId xmlns:a16="http://schemas.microsoft.com/office/drawing/2014/main" id="{FF19DB67-D145-4829-3DBE-68A84C403182}"/>
              </a:ext>
            </a:extLst>
          </p:cNvPr>
          <p:cNvCxnSpPr>
            <a:cxnSpLocks/>
          </p:cNvCxnSpPr>
          <p:nvPr/>
        </p:nvCxnSpPr>
        <p:spPr>
          <a:xfrm flipH="1" flipV="1">
            <a:off x="6259841" y="3084346"/>
            <a:ext cx="1996690" cy="712473"/>
          </a:xfrm>
          <a:prstGeom prst="curvedConnector3">
            <a:avLst>
              <a:gd name="adj1" fmla="val 10068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Google Shape;90;p15">
                <a:extLst>
                  <a:ext uri="{FF2B5EF4-FFF2-40B4-BE49-F238E27FC236}">
                    <a16:creationId xmlns:a16="http://schemas.microsoft.com/office/drawing/2014/main" id="{E761BB63-368B-692F-E398-C3CF95A9EAF1}"/>
                  </a:ext>
                </a:extLst>
              </p:cNvPr>
              <p:cNvSpPr txBox="1"/>
              <p:nvPr/>
            </p:nvSpPr>
            <p:spPr>
              <a:xfrm>
                <a:off x="4680905" y="2063734"/>
                <a:ext cx="2203167" cy="615513"/>
              </a:xfrm>
              <a:prstGeom prst="rect">
                <a:avLst/>
              </a:prstGeom>
              <a:noFill/>
              <a:ln>
                <a:noFill/>
              </a:ln>
            </p:spPr>
            <p:txBody>
              <a:bodyPr spcFirstLastPara="1" wrap="square" lIns="121900" tIns="121900" rIns="121900" bIns="121900" anchor="t" anchorCtr="0">
                <a:spAutoFit/>
              </a:bodyPr>
              <a:lstStyle/>
              <a:p>
                <a:pPr lvl="0" algn="ctr"/>
                <a14:m>
                  <m:oMathPara xmlns:m="http://schemas.openxmlformats.org/officeDocument/2006/math">
                    <m:oMathParaPr>
                      <m:jc m:val="centerGroup"/>
                    </m:oMathParaPr>
                    <m:oMath xmlns:m="http://schemas.openxmlformats.org/officeDocument/2006/math">
                      <m:r>
                        <a:rPr lang="en-US" sz="2400" i="1" dirty="0" smtClean="0">
                          <a:solidFill>
                            <a:schemeClr val="tx1">
                              <a:lumMod val="95000"/>
                              <a:lumOff val="5000"/>
                            </a:schemeClr>
                          </a:solidFill>
                          <a:latin typeface="Cambria Math" panose="02040503050406030204" pitchFamily="18" charset="0"/>
                        </a:rPr>
                        <m:t>𝛱</m:t>
                      </m:r>
                    </m:oMath>
                  </m:oMathPara>
                </a14:m>
                <a:endParaRPr sz="2400" i="1" dirty="0">
                  <a:solidFill>
                    <a:srgbClr val="C00000"/>
                  </a:solidFill>
                </a:endParaRPr>
              </a:p>
            </p:txBody>
          </p:sp>
        </mc:Choice>
        <mc:Fallback xmlns="">
          <p:sp>
            <p:nvSpPr>
              <p:cNvPr id="8" name="Google Shape;90;p15">
                <a:extLst>
                  <a:ext uri="{FF2B5EF4-FFF2-40B4-BE49-F238E27FC236}">
                    <a16:creationId xmlns:a16="http://schemas.microsoft.com/office/drawing/2014/main" id="{E761BB63-368B-692F-E398-C3CF95A9EAF1}"/>
                  </a:ext>
                </a:extLst>
              </p:cNvPr>
              <p:cNvSpPr txBox="1">
                <a:spLocks noRot="1" noChangeAspect="1" noMove="1" noResize="1" noEditPoints="1" noAdjustHandles="1" noChangeArrowheads="1" noChangeShapeType="1" noTextEdit="1"/>
              </p:cNvSpPr>
              <p:nvPr/>
            </p:nvSpPr>
            <p:spPr>
              <a:xfrm>
                <a:off x="4680905" y="2063734"/>
                <a:ext cx="2203167" cy="615513"/>
              </a:xfrm>
              <a:prstGeom prst="rect">
                <a:avLst/>
              </a:prstGeom>
              <a:blipFill>
                <a:blip r:embed="rId9"/>
                <a:stretch>
                  <a:fillRect/>
                </a:stretch>
              </a:blipFill>
              <a:ln>
                <a:no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300020F-CEF3-8796-16BB-AE05926F1ED3}"/>
                  </a:ext>
                </a:extLst>
              </p:cNvPr>
              <p:cNvSpPr txBox="1"/>
              <p:nvPr/>
            </p:nvSpPr>
            <p:spPr>
              <a:xfrm>
                <a:off x="2732757" y="1259881"/>
                <a:ext cx="6099462" cy="461665"/>
              </a:xfrm>
              <a:prstGeom prst="rect">
                <a:avLst/>
              </a:prstGeom>
              <a:noFill/>
            </p:spPr>
            <p:txBody>
              <a:bodyPr wrap="square">
                <a:spAutoFit/>
              </a:bodyPr>
              <a:lstStyle/>
              <a:p>
                <a:pPr>
                  <a:buClr>
                    <a:schemeClr val="dk1"/>
                  </a:buClr>
                  <a:buSzPts val="1100"/>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ea typeface="Cambria Math" panose="02040503050406030204" pitchFamily="18" charset="0"/>
                        </a:rPr>
                        <m:t>ℛ</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𝑁𝑃</m:t>
                      </m:r>
                    </m:oMath>
                  </m:oMathPara>
                </a14:m>
                <a:endParaRPr lang="ar-AE" sz="2400" i="1" dirty="0">
                  <a:solidFill>
                    <a:schemeClr val="tx1"/>
                  </a:solidFill>
                </a:endParaRPr>
              </a:p>
            </p:txBody>
          </p:sp>
        </mc:Choice>
        <mc:Fallback xmlns="">
          <p:sp>
            <p:nvSpPr>
              <p:cNvPr id="10" name="TextBox 9">
                <a:extLst>
                  <a:ext uri="{FF2B5EF4-FFF2-40B4-BE49-F238E27FC236}">
                    <a16:creationId xmlns:a16="http://schemas.microsoft.com/office/drawing/2014/main" id="{B300020F-CEF3-8796-16BB-AE05926F1ED3}"/>
                  </a:ext>
                </a:extLst>
              </p:cNvPr>
              <p:cNvSpPr txBox="1">
                <a:spLocks noRot="1" noChangeAspect="1" noMove="1" noResize="1" noEditPoints="1" noAdjustHandles="1" noChangeArrowheads="1" noChangeShapeType="1" noTextEdit="1"/>
              </p:cNvSpPr>
              <p:nvPr/>
            </p:nvSpPr>
            <p:spPr>
              <a:xfrm>
                <a:off x="2732757" y="1259881"/>
                <a:ext cx="6099462" cy="461665"/>
              </a:xfrm>
              <a:prstGeom prst="rect">
                <a:avLst/>
              </a:prstGeom>
              <a:blipFill>
                <a:blip r:embed="rId10"/>
                <a:stretch>
                  <a:fillRect t="-10811" b="-27027"/>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4EF448D-1AC4-70E2-CD7E-448926EA9E46}"/>
                  </a:ext>
                </a:extLst>
              </p:cNvPr>
              <p:cNvSpPr txBox="1"/>
              <p:nvPr/>
            </p:nvSpPr>
            <p:spPr>
              <a:xfrm>
                <a:off x="2025689" y="4685289"/>
                <a:ext cx="6099859" cy="707886"/>
              </a:xfrm>
              <a:prstGeom prst="rect">
                <a:avLst/>
              </a:prstGeom>
              <a:noFill/>
            </p:spPr>
            <p:txBody>
              <a:bodyPr wrap="square">
                <a:spAutoFit/>
              </a:bodyPr>
              <a:lstStyle/>
              <a:p>
                <a:r>
                  <a:rPr lang="en-US" sz="2000" dirty="0">
                    <a:solidFill>
                      <a:schemeClr val="tx1">
                        <a:lumMod val="95000"/>
                        <a:lumOff val="5000"/>
                      </a:schemeClr>
                    </a:solidFill>
                  </a:rPr>
                  <a:t>Completeness: </a:t>
                </a:r>
                <a14:m>
                  <m:oMath xmlns:m="http://schemas.openxmlformats.org/officeDocument/2006/math">
                    <m:r>
                      <a:rPr lang="en-US" sz="2000" b="0" i="1" smtClean="0">
                        <a:solidFill>
                          <a:schemeClr val="tx1">
                            <a:lumMod val="95000"/>
                            <a:lumOff val="5000"/>
                          </a:schemeClr>
                        </a:solidFill>
                        <a:latin typeface="Cambria Math" panose="02040503050406030204" pitchFamily="18" charset="0"/>
                      </a:rPr>
                      <m:t>∀</m:t>
                    </m:r>
                    <m:d>
                      <m:dPr>
                        <m:ctrlPr>
                          <a:rPr lang="en-US" sz="2000" b="0" i="1" smtClean="0">
                            <a:solidFill>
                              <a:schemeClr val="tx1">
                                <a:lumMod val="95000"/>
                                <a:lumOff val="5000"/>
                              </a:schemeClr>
                            </a:solidFill>
                            <a:latin typeface="Cambria Math" panose="02040503050406030204" pitchFamily="18" charset="0"/>
                          </a:rPr>
                        </m:ctrlPr>
                      </m:dPr>
                      <m:e>
                        <m:r>
                          <a:rPr lang="en-US" sz="2000" i="1">
                            <a:solidFill>
                              <a:schemeClr val="tx1">
                                <a:lumMod val="95000"/>
                                <a:lumOff val="5000"/>
                              </a:schemeClr>
                            </a:solidFill>
                            <a:latin typeface="Cambria Math" panose="02040503050406030204" pitchFamily="18" charset="0"/>
                          </a:rPr>
                          <m:t>𝑥</m:t>
                        </m:r>
                        <m:r>
                          <a:rPr lang="en-US" sz="2000" b="0" i="1" smtClean="0">
                            <a:solidFill>
                              <a:schemeClr val="tx1">
                                <a:lumMod val="95000"/>
                                <a:lumOff val="5000"/>
                              </a:schemeClr>
                            </a:solidFill>
                            <a:latin typeface="Cambria Math" panose="02040503050406030204" pitchFamily="18" charset="0"/>
                          </a:rPr>
                          <m:t>,</m:t>
                        </m:r>
                        <m:r>
                          <a:rPr lang="en-US" sz="2000" b="0" i="1" smtClean="0">
                            <a:solidFill>
                              <a:schemeClr val="tx1">
                                <a:lumMod val="95000"/>
                                <a:lumOff val="5000"/>
                              </a:schemeClr>
                            </a:solidFill>
                            <a:latin typeface="Cambria Math" panose="02040503050406030204" pitchFamily="18" charset="0"/>
                          </a:rPr>
                          <m:t>𝑤</m:t>
                        </m:r>
                      </m:e>
                    </m:d>
                    <m:r>
                      <a:rPr lang="en-US" sz="2000" b="0" i="1" smtClean="0">
                        <a:solidFill>
                          <a:schemeClr val="tx1">
                            <a:lumMod val="95000"/>
                            <a:lumOff val="5000"/>
                          </a:schemeClr>
                        </a:solidFill>
                        <a:latin typeface="Cambria Math" panose="02040503050406030204" pitchFamily="18" charset="0"/>
                      </a:rPr>
                      <m:t>∈</m:t>
                    </m:r>
                    <m:r>
                      <a:rPr lang="en-US" sz="2000" i="1" dirty="0">
                        <a:latin typeface="Cambria Math" panose="02040503050406030204" pitchFamily="18" charset="0"/>
                        <a:ea typeface="Cambria Math" panose="02040503050406030204" pitchFamily="18" charset="0"/>
                      </a:rPr>
                      <m:t>ℛ</m:t>
                    </m:r>
                  </m:oMath>
                </a14:m>
                <a:endParaRPr lang="en-US" sz="2000" i="1" dirty="0">
                  <a:solidFill>
                    <a:schemeClr val="tx1">
                      <a:lumMod val="95000"/>
                      <a:lumOff val="5000"/>
                    </a:schemeClr>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unc>
                        <m:funcPr>
                          <m:ctrlPr>
                            <a:rPr lang="en-US" sz="2000" i="1">
                              <a:solidFill>
                                <a:schemeClr val="tx1">
                                  <a:lumMod val="95000"/>
                                  <a:lumOff val="5000"/>
                                </a:schemeClr>
                              </a:solidFill>
                              <a:latin typeface="Cambria Math" panose="02040503050406030204" pitchFamily="18" charset="0"/>
                            </a:rPr>
                          </m:ctrlPr>
                        </m:funcPr>
                        <m:fName>
                          <m:r>
                            <m:rPr>
                              <m:sty m:val="p"/>
                            </m:rPr>
                            <a:rPr lang="en-US" sz="2000" b="0" i="0" smtClean="0">
                              <a:solidFill>
                                <a:schemeClr val="tx1">
                                  <a:lumMod val="95000"/>
                                  <a:lumOff val="5000"/>
                                </a:schemeClr>
                              </a:solidFill>
                              <a:latin typeface="Cambria Math" panose="02040503050406030204" pitchFamily="18" charset="0"/>
                            </a:rPr>
                            <m:t>Pr</m:t>
                          </m:r>
                        </m:fName>
                        <m:e>
                          <m:r>
                            <a:rPr lang="en-US" sz="2000" i="1">
                              <a:solidFill>
                                <a:schemeClr val="tx1">
                                  <a:lumMod val="95000"/>
                                  <a:lumOff val="5000"/>
                                </a:schemeClr>
                              </a:solidFill>
                              <a:latin typeface="Cambria Math" panose="02040503050406030204" pitchFamily="18" charset="0"/>
                            </a:rPr>
                            <m:t>[</m:t>
                          </m:r>
                          <m:sSup>
                            <m:sSupPr>
                              <m:ctrlPr>
                                <a:rPr lang="en-US" sz="2000" i="1">
                                  <a:solidFill>
                                    <a:schemeClr val="tx1">
                                      <a:lumMod val="95000"/>
                                      <a:lumOff val="5000"/>
                                    </a:schemeClr>
                                  </a:solidFill>
                                  <a:latin typeface="Cambria Math" panose="02040503050406030204" pitchFamily="18" charset="0"/>
                                </a:rPr>
                              </m:ctrlPr>
                            </m:sSupPr>
                            <m:e>
                              <m:r>
                                <a:rPr lang="en-US" sz="2000" i="1">
                                  <a:solidFill>
                                    <a:schemeClr val="tx1">
                                      <a:lumMod val="95000"/>
                                      <a:lumOff val="5000"/>
                                    </a:schemeClr>
                                  </a:solidFill>
                                  <a:latin typeface="Cambria Math" panose="02040503050406030204" pitchFamily="18" charset="0"/>
                                </a:rPr>
                                <m:t>𝑉</m:t>
                              </m:r>
                            </m:e>
                            <m:sup>
                              <m:r>
                                <a:rPr lang="en-US" sz="2000" i="1">
                                  <a:solidFill>
                                    <a:schemeClr val="tx1">
                                      <a:lumMod val="95000"/>
                                      <a:lumOff val="5000"/>
                                    </a:schemeClr>
                                  </a:solidFill>
                                  <a:latin typeface="Cambria Math" panose="02040503050406030204" pitchFamily="18" charset="0"/>
                                </a:rPr>
                                <m:t>𝛱</m:t>
                              </m:r>
                            </m:sup>
                          </m:sSup>
                          <m:d>
                            <m:dPr>
                              <m:ctrlPr>
                                <a:rPr lang="en-US" sz="2000" i="1">
                                  <a:solidFill>
                                    <a:schemeClr val="tx1">
                                      <a:lumMod val="95000"/>
                                      <a:lumOff val="5000"/>
                                    </a:schemeClr>
                                  </a:solidFill>
                                  <a:latin typeface="Cambria Math" panose="02040503050406030204" pitchFamily="18" charset="0"/>
                                </a:rPr>
                              </m:ctrlPr>
                            </m:dPr>
                            <m:e>
                              <m:r>
                                <a:rPr lang="en-US" sz="2000" i="1">
                                  <a:solidFill>
                                    <a:schemeClr val="tx1">
                                      <a:lumMod val="95000"/>
                                      <a:lumOff val="5000"/>
                                    </a:schemeClr>
                                  </a:solidFill>
                                  <a:latin typeface="Cambria Math" panose="02040503050406030204" pitchFamily="18" charset="0"/>
                                </a:rPr>
                                <m:t>𝑥</m:t>
                              </m:r>
                            </m:e>
                          </m:d>
                          <m:r>
                            <a:rPr lang="en-US" sz="2000" i="1">
                              <a:solidFill>
                                <a:schemeClr val="tx1">
                                  <a:lumMod val="95000"/>
                                  <a:lumOff val="5000"/>
                                </a:schemeClr>
                              </a:solidFill>
                              <a:latin typeface="Cambria Math" panose="02040503050406030204" pitchFamily="18" charset="0"/>
                            </a:rPr>
                            <m:t>=1 | </m:t>
                          </m:r>
                          <m:r>
                            <a:rPr lang="en-US" sz="2000" i="1">
                              <a:solidFill>
                                <a:schemeClr val="tx1">
                                  <a:lumMod val="95000"/>
                                  <a:lumOff val="5000"/>
                                </a:schemeClr>
                              </a:solidFill>
                              <a:latin typeface="Cambria Math" panose="02040503050406030204" pitchFamily="18" charset="0"/>
                            </a:rPr>
                            <m:t>𝛱</m:t>
                          </m:r>
                          <m:r>
                            <a:rPr lang="en-US" sz="2000" i="1">
                              <a:solidFill>
                                <a:schemeClr val="tx1">
                                  <a:lumMod val="95000"/>
                                  <a:lumOff val="5000"/>
                                </a:schemeClr>
                              </a:solidFill>
                              <a:latin typeface="Cambria Math" panose="02040503050406030204" pitchFamily="18" charset="0"/>
                            </a:rPr>
                            <m:t>←</m:t>
                          </m:r>
                          <m:r>
                            <a:rPr lang="en-US" sz="2000" b="0" i="1" smtClean="0">
                              <a:solidFill>
                                <a:schemeClr val="tx1">
                                  <a:lumMod val="95000"/>
                                  <a:lumOff val="5000"/>
                                </a:schemeClr>
                              </a:solidFill>
                              <a:latin typeface="Cambria Math" panose="02040503050406030204" pitchFamily="18" charset="0"/>
                            </a:rPr>
                            <m:t>𝑃</m:t>
                          </m:r>
                          <m:d>
                            <m:dPr>
                              <m:ctrlPr>
                                <a:rPr lang="en-US" sz="2000" i="1">
                                  <a:solidFill>
                                    <a:schemeClr val="tx1">
                                      <a:lumMod val="95000"/>
                                      <a:lumOff val="5000"/>
                                    </a:schemeClr>
                                  </a:solidFill>
                                  <a:latin typeface="Cambria Math" panose="02040503050406030204" pitchFamily="18" charset="0"/>
                                </a:rPr>
                              </m:ctrlPr>
                            </m:dPr>
                            <m:e>
                              <m:r>
                                <a:rPr lang="en-US" sz="2000" i="1">
                                  <a:solidFill>
                                    <a:schemeClr val="tx1">
                                      <a:lumMod val="95000"/>
                                      <a:lumOff val="5000"/>
                                    </a:schemeClr>
                                  </a:solidFill>
                                  <a:latin typeface="Cambria Math" panose="02040503050406030204" pitchFamily="18" charset="0"/>
                                </a:rPr>
                                <m:t>𝑥</m:t>
                              </m:r>
                              <m:r>
                                <a:rPr lang="en-US" sz="2000">
                                  <a:solidFill>
                                    <a:schemeClr val="tx1">
                                      <a:lumMod val="95000"/>
                                      <a:lumOff val="5000"/>
                                    </a:schemeClr>
                                  </a:solidFill>
                                  <a:latin typeface="Cambria Math" panose="02040503050406030204" pitchFamily="18" charset="0"/>
                                </a:rPr>
                                <m:t>,</m:t>
                              </m:r>
                              <m:r>
                                <a:rPr lang="en-US" sz="2000" i="1">
                                  <a:solidFill>
                                    <a:schemeClr val="tx1">
                                      <a:lumMod val="95000"/>
                                      <a:lumOff val="5000"/>
                                    </a:schemeClr>
                                  </a:solidFill>
                                  <a:latin typeface="Cambria Math" panose="02040503050406030204" pitchFamily="18" charset="0"/>
                                </a:rPr>
                                <m:t>𝑤</m:t>
                              </m:r>
                            </m:e>
                          </m:d>
                          <m:r>
                            <a:rPr lang="en-US" sz="2000" i="1">
                              <a:solidFill>
                                <a:schemeClr val="tx1">
                                  <a:lumMod val="95000"/>
                                  <a:lumOff val="5000"/>
                                </a:schemeClr>
                              </a:solidFill>
                              <a:latin typeface="Cambria Math" panose="02040503050406030204" pitchFamily="18" charset="0"/>
                            </a:rPr>
                            <m:t>]</m:t>
                          </m:r>
                          <m:r>
                            <a:rPr lang="en-US" sz="2000" b="0" i="1" smtClean="0">
                              <a:solidFill>
                                <a:schemeClr val="tx1">
                                  <a:lumMod val="95000"/>
                                  <a:lumOff val="5000"/>
                                </a:schemeClr>
                              </a:solidFill>
                              <a:latin typeface="Cambria Math" panose="02040503050406030204" pitchFamily="18" charset="0"/>
                            </a:rPr>
                            <m:t>=1</m:t>
                          </m:r>
                        </m:e>
                      </m:func>
                    </m:oMath>
                  </m:oMathPara>
                </a14:m>
                <a:endParaRPr lang="en-US" sz="2000" i="1" dirty="0">
                  <a:solidFill>
                    <a:schemeClr val="tx1">
                      <a:lumMod val="95000"/>
                      <a:lumOff val="5000"/>
                    </a:schemeClr>
                  </a:solidFill>
                  <a:latin typeface="Cambria Math" panose="02040503050406030204" pitchFamily="18" charset="0"/>
                </a:endParaRPr>
              </a:p>
            </p:txBody>
          </p:sp>
        </mc:Choice>
        <mc:Fallback xmlns="">
          <p:sp>
            <p:nvSpPr>
              <p:cNvPr id="22" name="TextBox 21">
                <a:extLst>
                  <a:ext uri="{FF2B5EF4-FFF2-40B4-BE49-F238E27FC236}">
                    <a16:creationId xmlns:a16="http://schemas.microsoft.com/office/drawing/2014/main" id="{A4EF448D-1AC4-70E2-CD7E-448926EA9E46}"/>
                  </a:ext>
                </a:extLst>
              </p:cNvPr>
              <p:cNvSpPr txBox="1">
                <a:spLocks noRot="1" noChangeAspect="1" noMove="1" noResize="1" noEditPoints="1" noAdjustHandles="1" noChangeArrowheads="1" noChangeShapeType="1" noTextEdit="1"/>
              </p:cNvSpPr>
              <p:nvPr/>
            </p:nvSpPr>
            <p:spPr>
              <a:xfrm>
                <a:off x="2025689" y="4685289"/>
                <a:ext cx="6099859" cy="707886"/>
              </a:xfrm>
              <a:prstGeom prst="rect">
                <a:avLst/>
              </a:prstGeom>
              <a:blipFill>
                <a:blip r:embed="rId11"/>
                <a:stretch>
                  <a:fillRect l="-1040" t="-5357" b="-10714"/>
                </a:stretch>
              </a:blipFill>
            </p:spPr>
            <p:txBody>
              <a:bodyPr/>
              <a:lstStyle/>
              <a:p>
                <a:r>
                  <a:rPr lang="en-IL">
                    <a:noFill/>
                  </a:rPr>
                  <a:t> </a:t>
                </a:r>
              </a:p>
            </p:txBody>
          </p:sp>
        </mc:Fallback>
      </mc:AlternateContent>
    </p:spTree>
    <p:extLst>
      <p:ext uri="{BB962C8B-B14F-4D97-AF65-F5344CB8AC3E}">
        <p14:creationId xmlns:p14="http://schemas.microsoft.com/office/powerpoint/2010/main" val="417508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down)">
                                      <p:cBhvr>
                                        <p:cTn id="29" dur="500"/>
                                        <p:tgtEl>
                                          <p:spTgt spid="28"/>
                                        </p:tgtEl>
                                      </p:cBhvr>
                                    </p:animEffect>
                                  </p:childTnLst>
                                </p:cTn>
                              </p:par>
                              <p:par>
                                <p:cTn id="30" presetID="22" presetClass="entr" presetSubtype="4"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down)">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8" grpId="0"/>
      <p:bldP spid="10"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41D21-AC6B-8464-ACF0-9A329DA56589}"/>
            </a:ext>
          </a:extLst>
        </p:cNvPr>
        <p:cNvGrpSpPr/>
        <p:nvPr/>
      </p:nvGrpSpPr>
      <p:grpSpPr>
        <a:xfrm>
          <a:off x="0" y="0"/>
          <a:ext cx="0" cy="0"/>
          <a:chOff x="0" y="0"/>
          <a:chExt cx="0" cy="0"/>
        </a:xfrm>
      </p:grpSpPr>
      <p:pic>
        <p:nvPicPr>
          <p:cNvPr id="3080" name="Picture 8" descr="Court - Free professions and jobs icons">
            <a:extLst>
              <a:ext uri="{FF2B5EF4-FFF2-40B4-BE49-F238E27FC236}">
                <a16:creationId xmlns:a16="http://schemas.microsoft.com/office/drawing/2014/main" id="{B4F718E9-88CC-6ACF-8761-F54D488DCC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4319" y="927997"/>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49C9B31-A8D6-632E-19B4-032007B2D5AB}"/>
              </a:ext>
            </a:extLst>
          </p:cNvPr>
          <p:cNvSpPr>
            <a:spLocks noGrp="1"/>
          </p:cNvSpPr>
          <p:nvPr>
            <p:ph type="title"/>
          </p:nvPr>
        </p:nvSpPr>
        <p:spPr/>
        <p:txBody>
          <a:bodyPr/>
          <a:lstStyle/>
          <a:p>
            <a:r>
              <a:rPr lang="en-IL" dirty="0"/>
              <a:t>Framing Free</a:t>
            </a:r>
          </a:p>
        </p:txBody>
      </p:sp>
      <p:sp>
        <p:nvSpPr>
          <p:cNvPr id="4" name="Slide Number Placeholder 3">
            <a:extLst>
              <a:ext uri="{FF2B5EF4-FFF2-40B4-BE49-F238E27FC236}">
                <a16:creationId xmlns:a16="http://schemas.microsoft.com/office/drawing/2014/main" id="{6590E29F-18B2-2633-F07D-4E49BB2CD95F}"/>
              </a:ext>
            </a:extLst>
          </p:cNvPr>
          <p:cNvSpPr>
            <a:spLocks noGrp="1"/>
          </p:cNvSpPr>
          <p:nvPr>
            <p:ph type="sldNum" sz="quarter" idx="12"/>
          </p:nvPr>
        </p:nvSpPr>
        <p:spPr/>
        <p:txBody>
          <a:bodyPr/>
          <a:lstStyle/>
          <a:p>
            <a:fld id="{0C3A8BC7-B599-214C-BBAF-2BEB0125E7EF}" type="slidenum">
              <a:rPr lang="en-IL" smtClean="0"/>
              <a:t>3</a:t>
            </a:fld>
            <a:endParaRPr lang="en-IL"/>
          </a:p>
        </p:txBody>
      </p:sp>
      <p:cxnSp>
        <p:nvCxnSpPr>
          <p:cNvPr id="3" name="Google Shape;86;p15">
            <a:extLst>
              <a:ext uri="{FF2B5EF4-FFF2-40B4-BE49-F238E27FC236}">
                <a16:creationId xmlns:a16="http://schemas.microsoft.com/office/drawing/2014/main" id="{152D0EF8-0B45-8FFA-4CE6-C055C69E893B}"/>
              </a:ext>
            </a:extLst>
          </p:cNvPr>
          <p:cNvCxnSpPr>
            <a:cxnSpLocks/>
          </p:cNvCxnSpPr>
          <p:nvPr/>
        </p:nvCxnSpPr>
        <p:spPr>
          <a:xfrm>
            <a:off x="4333461" y="4211407"/>
            <a:ext cx="2961861" cy="0"/>
          </a:xfrm>
          <a:prstGeom prst="straightConnector1">
            <a:avLst/>
          </a:prstGeom>
          <a:noFill/>
          <a:ln w="19050" cap="flat" cmpd="sng">
            <a:solidFill>
              <a:schemeClr val="tx1"/>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7" name="Google Shape;90;p15">
                <a:extLst>
                  <a:ext uri="{FF2B5EF4-FFF2-40B4-BE49-F238E27FC236}">
                    <a16:creationId xmlns:a16="http://schemas.microsoft.com/office/drawing/2014/main" id="{3BCD10F1-6D8F-AB72-2B25-823E7972AD02}"/>
                  </a:ext>
                </a:extLst>
              </p:cNvPr>
              <p:cNvSpPr txBox="1"/>
              <p:nvPr/>
            </p:nvSpPr>
            <p:spPr>
              <a:xfrm>
                <a:off x="4721577" y="3672094"/>
                <a:ext cx="2203167" cy="615513"/>
              </a:xfrm>
              <a:prstGeom prst="rect">
                <a:avLst/>
              </a:prstGeom>
              <a:noFill/>
              <a:ln>
                <a:noFill/>
              </a:ln>
            </p:spPr>
            <p:txBody>
              <a:bodyPr spcFirstLastPara="1" wrap="square" lIns="121900" tIns="121900" rIns="121900" bIns="121900" anchor="t" anchorCtr="0">
                <a:spAutoFit/>
              </a:bodyPr>
              <a:lstStyle/>
              <a:p>
                <a:pPr lvl="0" algn="ctr"/>
                <a14:m>
                  <m:oMathPara xmlns:m="http://schemas.openxmlformats.org/officeDocument/2006/math">
                    <m:oMathParaPr>
                      <m:jc m:val="centerGroup"/>
                    </m:oMathParaPr>
                    <m:oMath xmlns:m="http://schemas.openxmlformats.org/officeDocument/2006/math">
                      <m:r>
                        <a:rPr lang="en-US" sz="2400" b="0" i="1" dirty="0" smtClean="0">
                          <a:solidFill>
                            <a:schemeClr val="tx1">
                              <a:lumMod val="95000"/>
                              <a:lumOff val="5000"/>
                            </a:schemeClr>
                          </a:solidFill>
                          <a:latin typeface="Cambria Math" panose="02040503050406030204" pitchFamily="18" charset="0"/>
                        </a:rPr>
                        <m:t>𝛱</m:t>
                      </m:r>
                    </m:oMath>
                  </m:oMathPara>
                </a14:m>
                <a:endParaRPr sz="2400" i="1" dirty="0">
                  <a:solidFill>
                    <a:srgbClr val="C00000"/>
                  </a:solidFill>
                </a:endParaRPr>
              </a:p>
            </p:txBody>
          </p:sp>
        </mc:Choice>
        <mc:Fallback xmlns="">
          <p:sp>
            <p:nvSpPr>
              <p:cNvPr id="7" name="Google Shape;90;p15">
                <a:extLst>
                  <a:ext uri="{FF2B5EF4-FFF2-40B4-BE49-F238E27FC236}">
                    <a16:creationId xmlns:a16="http://schemas.microsoft.com/office/drawing/2014/main" id="{3BCD10F1-6D8F-AB72-2B25-823E7972AD02}"/>
                  </a:ext>
                </a:extLst>
              </p:cNvPr>
              <p:cNvSpPr txBox="1">
                <a:spLocks noRot="1" noChangeAspect="1" noMove="1" noResize="1" noEditPoints="1" noAdjustHandles="1" noChangeArrowheads="1" noChangeShapeType="1" noTextEdit="1"/>
              </p:cNvSpPr>
              <p:nvPr/>
            </p:nvSpPr>
            <p:spPr>
              <a:xfrm>
                <a:off x="4721577" y="3672094"/>
                <a:ext cx="2203167" cy="615513"/>
              </a:xfrm>
              <a:prstGeom prst="rect">
                <a:avLst/>
              </a:prstGeom>
              <a:blipFill>
                <a:blip r:embed="rId6"/>
                <a:stretch>
                  <a:fillRect/>
                </a:stretch>
              </a:blipFill>
              <a:ln>
                <a:noFill/>
              </a:ln>
            </p:spPr>
            <p:txBody>
              <a:bodyPr/>
              <a:lstStyle/>
              <a:p>
                <a:r>
                  <a:rPr lang="en-IL">
                    <a:noFill/>
                  </a:rPr>
                  <a:t> </a:t>
                </a:r>
              </a:p>
            </p:txBody>
          </p:sp>
        </mc:Fallback>
      </mc:AlternateContent>
      <p:cxnSp>
        <p:nvCxnSpPr>
          <p:cNvPr id="15" name="Straight Arrow Connector 14">
            <a:extLst>
              <a:ext uri="{FF2B5EF4-FFF2-40B4-BE49-F238E27FC236}">
                <a16:creationId xmlns:a16="http://schemas.microsoft.com/office/drawing/2014/main" id="{9552D8BC-8DFC-2C5A-76EC-968247E4A678}"/>
              </a:ext>
            </a:extLst>
          </p:cNvPr>
          <p:cNvCxnSpPr>
            <a:cxnSpLocks/>
          </p:cNvCxnSpPr>
          <p:nvPr/>
        </p:nvCxnSpPr>
        <p:spPr>
          <a:xfrm flipV="1">
            <a:off x="3670006" y="2896492"/>
            <a:ext cx="1082942" cy="54462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Google Shape;87;p15">
            <a:extLst>
              <a:ext uri="{FF2B5EF4-FFF2-40B4-BE49-F238E27FC236}">
                <a16:creationId xmlns:a16="http://schemas.microsoft.com/office/drawing/2014/main" id="{388E6804-79EF-3238-F909-BF2FA9AAFBCD}"/>
              </a:ext>
            </a:extLst>
          </p:cNvPr>
          <p:cNvSpPr txBox="1"/>
          <p:nvPr/>
        </p:nvSpPr>
        <p:spPr>
          <a:xfrm>
            <a:off x="8610600" y="3028911"/>
            <a:ext cx="1207439" cy="615513"/>
          </a:xfrm>
          <a:prstGeom prst="rect">
            <a:avLst/>
          </a:prstGeom>
          <a:noFill/>
          <a:ln>
            <a:noFill/>
          </a:ln>
        </p:spPr>
        <p:txBody>
          <a:bodyPr spcFirstLastPara="1" wrap="square" lIns="121900" tIns="121900" rIns="121900" bIns="121900" anchor="t" anchorCtr="0">
            <a:spAutoFit/>
          </a:bodyPr>
          <a:lstStyle/>
          <a:p>
            <a:pPr lvl="0"/>
            <a:r>
              <a:rPr lang="en-US" sz="2400" u="sng" dirty="0"/>
              <a:t>Verifier</a:t>
            </a:r>
            <a:endParaRPr lang="en-US" sz="2400" dirty="0">
              <a:solidFill>
                <a:srgbClr val="C00000"/>
              </a:solidFill>
            </a:endParaRPr>
          </a:p>
        </p:txBody>
      </p:sp>
      <p:sp>
        <p:nvSpPr>
          <p:cNvPr id="19" name="Google Shape;93;p15">
            <a:extLst>
              <a:ext uri="{FF2B5EF4-FFF2-40B4-BE49-F238E27FC236}">
                <a16:creationId xmlns:a16="http://schemas.microsoft.com/office/drawing/2014/main" id="{22717723-4850-2A2A-5985-718B603C2F0C}"/>
              </a:ext>
            </a:extLst>
          </p:cNvPr>
          <p:cNvSpPr txBox="1"/>
          <p:nvPr/>
        </p:nvSpPr>
        <p:spPr>
          <a:xfrm>
            <a:off x="2416722" y="3028911"/>
            <a:ext cx="1395708" cy="615513"/>
          </a:xfrm>
          <a:prstGeom prst="rect">
            <a:avLst/>
          </a:prstGeom>
          <a:noFill/>
          <a:ln>
            <a:noFill/>
          </a:ln>
        </p:spPr>
        <p:txBody>
          <a:bodyPr spcFirstLastPara="1" wrap="square" lIns="121900" tIns="121900" rIns="121900" bIns="121900" anchor="t" anchorCtr="0">
            <a:spAutoFit/>
          </a:bodyPr>
          <a:lstStyle/>
          <a:p>
            <a:r>
              <a:rPr lang="en-US" sz="2400" u="sng" dirty="0"/>
              <a:t>Prover</a:t>
            </a:r>
            <a:endParaRPr lang="en-US" sz="2400" i="1" dirty="0">
              <a:solidFill>
                <a:srgbClr val="C00000"/>
              </a:solidFill>
            </a:endParaRP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E383A8E6-9524-874C-242F-23E7C8C5D2B5}"/>
                  </a:ext>
                </a:extLst>
              </p:cNvPr>
              <p:cNvSpPr txBox="1"/>
              <p:nvPr/>
            </p:nvSpPr>
            <p:spPr>
              <a:xfrm>
                <a:off x="3598069" y="1774952"/>
                <a:ext cx="2062171" cy="6095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𝑣</m:t>
                          </m:r>
                          <m:limUpp>
                            <m:limUppPr>
                              <m:ctrlPr>
                                <a:rPr lang="en-US" sz="2400" b="0" i="1" smtClean="0">
                                  <a:latin typeface="Cambria Math" panose="02040503050406030204" pitchFamily="18" charset="0"/>
                                </a:rPr>
                              </m:ctrlPr>
                            </m:limUppPr>
                            <m:e>
                              <m:r>
                                <a:rPr lang="en-US" sz="2400" b="0" i="1" smtClean="0">
                                  <a:latin typeface="Cambria Math" panose="02040503050406030204" pitchFamily="18" charset="0"/>
                                </a:rPr>
                                <m:t>∈</m:t>
                              </m:r>
                            </m:e>
                            <m:lim>
                              <m:r>
                                <a:rPr lang="en-US" sz="2400" b="0" i="1" smtClean="0">
                                  <a:solidFill>
                                    <a:srgbClr val="C00000"/>
                                  </a:solidFill>
                                  <a:latin typeface="Cambria Math" panose="02040503050406030204" pitchFamily="18" charset="0"/>
                                </a:rPr>
                                <m:t>?</m:t>
                              </m:r>
                            </m:lim>
                          </m:limUpp>
                          <m:r>
                            <a:rPr lang="en-US" sz="2400" i="1">
                              <a:latin typeface="Cambria Math" panose="02040503050406030204" pitchFamily="18" charset="0"/>
                            </a:rPr>
                            <m:t>𝐻𝑎𝑚</m:t>
                          </m:r>
                        </m:e>
                        <m:sub>
                          <m:r>
                            <a:rPr lang="en-US" sz="2400" b="0" i="1" smtClean="0">
                              <a:latin typeface="Cambria Math" panose="02040503050406030204" pitchFamily="18" charset="0"/>
                            </a:rPr>
                            <m:t>0.95</m:t>
                          </m:r>
                        </m:sub>
                      </m:sSub>
                    </m:oMath>
                  </m:oMathPara>
                </a14:m>
                <a:endParaRPr lang="en-IL" sz="2400" b="1" dirty="0">
                  <a:solidFill>
                    <a:srgbClr val="FF0000"/>
                  </a:solidFill>
                </a:endParaRPr>
              </a:p>
            </p:txBody>
          </p:sp>
        </mc:Choice>
        <mc:Fallback xmlns="">
          <p:sp>
            <p:nvSpPr>
              <p:cNvPr id="32" name="TextBox 31">
                <a:extLst>
                  <a:ext uri="{FF2B5EF4-FFF2-40B4-BE49-F238E27FC236}">
                    <a16:creationId xmlns:a16="http://schemas.microsoft.com/office/drawing/2014/main" id="{E383A8E6-9524-874C-242F-23E7C8C5D2B5}"/>
                  </a:ext>
                </a:extLst>
              </p:cNvPr>
              <p:cNvSpPr txBox="1">
                <a:spLocks noRot="1" noChangeAspect="1" noMove="1" noResize="1" noEditPoints="1" noAdjustHandles="1" noChangeArrowheads="1" noChangeShapeType="1" noTextEdit="1"/>
              </p:cNvSpPr>
              <p:nvPr/>
            </p:nvSpPr>
            <p:spPr>
              <a:xfrm>
                <a:off x="3598069" y="1774952"/>
                <a:ext cx="2062171" cy="609526"/>
              </a:xfrm>
              <a:prstGeom prst="rect">
                <a:avLst/>
              </a:prstGeom>
              <a:blipFill>
                <a:blip r:embed="rId9"/>
                <a:stretch>
                  <a:fillRect b="-2041"/>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6" name="Google Shape;90;p15">
                <a:extLst>
                  <a:ext uri="{FF2B5EF4-FFF2-40B4-BE49-F238E27FC236}">
                    <a16:creationId xmlns:a16="http://schemas.microsoft.com/office/drawing/2014/main" id="{1BA0D840-22B3-301F-47BA-370BBC2472E2}"/>
                  </a:ext>
                </a:extLst>
              </p:cNvPr>
              <p:cNvSpPr txBox="1"/>
              <p:nvPr/>
            </p:nvSpPr>
            <p:spPr>
              <a:xfrm>
                <a:off x="7939157" y="2639129"/>
                <a:ext cx="370578" cy="615513"/>
              </a:xfrm>
              <a:prstGeom prst="rect">
                <a:avLst/>
              </a:prstGeom>
              <a:noFill/>
              <a:ln>
                <a:noFill/>
              </a:ln>
            </p:spPr>
            <p:txBody>
              <a:bodyPr spcFirstLastPara="1" wrap="square" lIns="121900" tIns="121900" rIns="121900" bIns="121900" anchor="t" anchorCtr="0">
                <a:spAutoFit/>
              </a:bodyPr>
              <a:lstStyle/>
              <a:p>
                <a:pPr lvl="0" algn="ct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𝑟</m:t>
                      </m:r>
                    </m:oMath>
                  </m:oMathPara>
                </a14:m>
                <a:endParaRPr lang="en-US" sz="2400" i="1" dirty="0">
                  <a:solidFill>
                    <a:srgbClr val="C00000"/>
                  </a:solidFill>
                </a:endParaRPr>
              </a:p>
            </p:txBody>
          </p:sp>
        </mc:Choice>
        <mc:Fallback xmlns="">
          <p:sp>
            <p:nvSpPr>
              <p:cNvPr id="36" name="Google Shape;90;p15">
                <a:extLst>
                  <a:ext uri="{FF2B5EF4-FFF2-40B4-BE49-F238E27FC236}">
                    <a16:creationId xmlns:a16="http://schemas.microsoft.com/office/drawing/2014/main" id="{1BA0D840-22B3-301F-47BA-370BBC2472E2}"/>
                  </a:ext>
                </a:extLst>
              </p:cNvPr>
              <p:cNvSpPr txBox="1">
                <a:spLocks noRot="1" noChangeAspect="1" noMove="1" noResize="1" noEditPoints="1" noAdjustHandles="1" noChangeArrowheads="1" noChangeShapeType="1" noTextEdit="1"/>
              </p:cNvSpPr>
              <p:nvPr/>
            </p:nvSpPr>
            <p:spPr>
              <a:xfrm>
                <a:off x="7939157" y="2639129"/>
                <a:ext cx="370578" cy="615513"/>
              </a:xfrm>
              <a:prstGeom prst="rect">
                <a:avLst/>
              </a:prstGeom>
              <a:blipFill>
                <a:blip r:embed="rId10"/>
                <a:stretch>
                  <a:fillRect/>
                </a:stretch>
              </a:blipFill>
              <a:ln>
                <a:noFill/>
              </a:ln>
            </p:spPr>
            <p:txBody>
              <a:bodyPr/>
              <a:lstStyle/>
              <a:p>
                <a:r>
                  <a:rPr lang="en-IL">
                    <a:noFill/>
                  </a:rPr>
                  <a:t> </a:t>
                </a:r>
              </a:p>
            </p:txBody>
          </p:sp>
        </mc:Fallback>
      </mc:AlternateContent>
      <p:cxnSp>
        <p:nvCxnSpPr>
          <p:cNvPr id="37" name="Straight Arrow Connector 36">
            <a:extLst>
              <a:ext uri="{FF2B5EF4-FFF2-40B4-BE49-F238E27FC236}">
                <a16:creationId xmlns:a16="http://schemas.microsoft.com/office/drawing/2014/main" id="{BB61F8F8-E227-5E36-3B52-986683C3C5BB}"/>
              </a:ext>
            </a:extLst>
          </p:cNvPr>
          <p:cNvCxnSpPr>
            <a:cxnSpLocks/>
          </p:cNvCxnSpPr>
          <p:nvPr/>
        </p:nvCxnSpPr>
        <p:spPr>
          <a:xfrm flipH="1" flipV="1">
            <a:off x="7379445" y="2858405"/>
            <a:ext cx="1082942" cy="54462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descr="A blue bird with a black background&#10;&#10;Description automatically generated">
            <a:extLst>
              <a:ext uri="{FF2B5EF4-FFF2-40B4-BE49-F238E27FC236}">
                <a16:creationId xmlns:a16="http://schemas.microsoft.com/office/drawing/2014/main" id="{8FEE89FB-C619-D899-4AD3-09370A7E5031}"/>
              </a:ext>
            </a:extLst>
          </p:cNvPr>
          <p:cNvPicPr>
            <a:picLocks noChangeAspect="1"/>
          </p:cNvPicPr>
          <p:nvPr/>
        </p:nvPicPr>
        <p:blipFill>
          <a:blip r:embed="rId11"/>
          <a:stretch>
            <a:fillRect/>
          </a:stretch>
        </p:blipFill>
        <p:spPr>
          <a:xfrm>
            <a:off x="1461224" y="3441113"/>
            <a:ext cx="2822441" cy="2195232"/>
          </a:xfrm>
          <a:prstGeom prst="rect">
            <a:avLst/>
          </a:prstGeom>
        </p:spPr>
      </p:pic>
      <p:pic>
        <p:nvPicPr>
          <p:cNvPr id="2050" name="Picture 2">
            <a:extLst>
              <a:ext uri="{FF2B5EF4-FFF2-40B4-BE49-F238E27FC236}">
                <a16:creationId xmlns:a16="http://schemas.microsoft.com/office/drawing/2014/main" id="{408280BA-3CB1-05E1-3D5A-55077A49F107}"/>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7870" t="7940" r="7841" b="9626"/>
          <a:stretch/>
        </p:blipFill>
        <p:spPr bwMode="auto">
          <a:xfrm>
            <a:off x="8141388" y="3575442"/>
            <a:ext cx="2203168" cy="184185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4691F23B-7038-E585-10F6-96DC80312150}"/>
              </a:ext>
            </a:extLst>
          </p:cNvPr>
          <p:cNvGraphicFramePr>
            <a:graphicFrameLocks noGrp="1"/>
          </p:cNvGraphicFramePr>
          <p:nvPr>
            <p:extLst>
              <p:ext uri="{D42A27DB-BD31-4B8C-83A1-F6EECF244321}">
                <p14:modId xmlns:p14="http://schemas.microsoft.com/office/powerpoint/2010/main" val="1291124729"/>
              </p:ext>
            </p:extLst>
          </p:nvPr>
        </p:nvGraphicFramePr>
        <p:xfrm>
          <a:off x="3668834" y="5664203"/>
          <a:ext cx="4720095" cy="370840"/>
        </p:xfrm>
        <a:graphic>
          <a:graphicData uri="http://schemas.openxmlformats.org/drawingml/2006/table">
            <a:tbl>
              <a:tblPr firstRow="1" bandRow="1">
                <a:tableStyleId>{F5AB1C69-6EDB-4FF4-983F-18BD219EF322}</a:tableStyleId>
              </a:tblPr>
              <a:tblGrid>
                <a:gridCol w="314673">
                  <a:extLst>
                    <a:ext uri="{9D8B030D-6E8A-4147-A177-3AD203B41FA5}">
                      <a16:colId xmlns:a16="http://schemas.microsoft.com/office/drawing/2014/main" val="1169754839"/>
                    </a:ext>
                  </a:extLst>
                </a:gridCol>
                <a:gridCol w="314673">
                  <a:extLst>
                    <a:ext uri="{9D8B030D-6E8A-4147-A177-3AD203B41FA5}">
                      <a16:colId xmlns:a16="http://schemas.microsoft.com/office/drawing/2014/main" val="2835268092"/>
                    </a:ext>
                  </a:extLst>
                </a:gridCol>
                <a:gridCol w="296569">
                  <a:extLst>
                    <a:ext uri="{9D8B030D-6E8A-4147-A177-3AD203B41FA5}">
                      <a16:colId xmlns:a16="http://schemas.microsoft.com/office/drawing/2014/main" val="1129904603"/>
                    </a:ext>
                  </a:extLst>
                </a:gridCol>
                <a:gridCol w="332777">
                  <a:extLst>
                    <a:ext uri="{9D8B030D-6E8A-4147-A177-3AD203B41FA5}">
                      <a16:colId xmlns:a16="http://schemas.microsoft.com/office/drawing/2014/main" val="4283849125"/>
                    </a:ext>
                  </a:extLst>
                </a:gridCol>
                <a:gridCol w="314673">
                  <a:extLst>
                    <a:ext uri="{9D8B030D-6E8A-4147-A177-3AD203B41FA5}">
                      <a16:colId xmlns:a16="http://schemas.microsoft.com/office/drawing/2014/main" val="3299545068"/>
                    </a:ext>
                  </a:extLst>
                </a:gridCol>
                <a:gridCol w="314673">
                  <a:extLst>
                    <a:ext uri="{9D8B030D-6E8A-4147-A177-3AD203B41FA5}">
                      <a16:colId xmlns:a16="http://schemas.microsoft.com/office/drawing/2014/main" val="4243383691"/>
                    </a:ext>
                  </a:extLst>
                </a:gridCol>
                <a:gridCol w="314673">
                  <a:extLst>
                    <a:ext uri="{9D8B030D-6E8A-4147-A177-3AD203B41FA5}">
                      <a16:colId xmlns:a16="http://schemas.microsoft.com/office/drawing/2014/main" val="2260473605"/>
                    </a:ext>
                  </a:extLst>
                </a:gridCol>
                <a:gridCol w="314673">
                  <a:extLst>
                    <a:ext uri="{9D8B030D-6E8A-4147-A177-3AD203B41FA5}">
                      <a16:colId xmlns:a16="http://schemas.microsoft.com/office/drawing/2014/main" val="947567567"/>
                    </a:ext>
                  </a:extLst>
                </a:gridCol>
                <a:gridCol w="314673">
                  <a:extLst>
                    <a:ext uri="{9D8B030D-6E8A-4147-A177-3AD203B41FA5}">
                      <a16:colId xmlns:a16="http://schemas.microsoft.com/office/drawing/2014/main" val="3159203738"/>
                    </a:ext>
                  </a:extLst>
                </a:gridCol>
                <a:gridCol w="314673">
                  <a:extLst>
                    <a:ext uri="{9D8B030D-6E8A-4147-A177-3AD203B41FA5}">
                      <a16:colId xmlns:a16="http://schemas.microsoft.com/office/drawing/2014/main" val="2946226346"/>
                    </a:ext>
                  </a:extLst>
                </a:gridCol>
                <a:gridCol w="314673">
                  <a:extLst>
                    <a:ext uri="{9D8B030D-6E8A-4147-A177-3AD203B41FA5}">
                      <a16:colId xmlns:a16="http://schemas.microsoft.com/office/drawing/2014/main" val="1196110987"/>
                    </a:ext>
                  </a:extLst>
                </a:gridCol>
                <a:gridCol w="314673">
                  <a:extLst>
                    <a:ext uri="{9D8B030D-6E8A-4147-A177-3AD203B41FA5}">
                      <a16:colId xmlns:a16="http://schemas.microsoft.com/office/drawing/2014/main" val="1508037962"/>
                    </a:ext>
                  </a:extLst>
                </a:gridCol>
                <a:gridCol w="314673">
                  <a:extLst>
                    <a:ext uri="{9D8B030D-6E8A-4147-A177-3AD203B41FA5}">
                      <a16:colId xmlns:a16="http://schemas.microsoft.com/office/drawing/2014/main" val="2665689074"/>
                    </a:ext>
                  </a:extLst>
                </a:gridCol>
                <a:gridCol w="314673">
                  <a:extLst>
                    <a:ext uri="{9D8B030D-6E8A-4147-A177-3AD203B41FA5}">
                      <a16:colId xmlns:a16="http://schemas.microsoft.com/office/drawing/2014/main" val="2322862665"/>
                    </a:ext>
                  </a:extLst>
                </a:gridCol>
                <a:gridCol w="314673">
                  <a:extLst>
                    <a:ext uri="{9D8B030D-6E8A-4147-A177-3AD203B41FA5}">
                      <a16:colId xmlns:a16="http://schemas.microsoft.com/office/drawing/2014/main" val="2698207282"/>
                    </a:ext>
                  </a:extLst>
                </a:gridCol>
              </a:tblGrid>
              <a:tr h="370840">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solidFill>
                            <a:schemeClr val="bg2">
                              <a:lumMod val="50000"/>
                            </a:schemeClr>
                          </a:solidFill>
                        </a:rPr>
                        <a:t>0</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solidFill>
                            <a:schemeClr val="bg2">
                              <a:lumMod val="50000"/>
                            </a:schemeClr>
                          </a:solidFill>
                        </a:rPr>
                        <a:t>0</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pPr marL="0" algn="l" defTabSz="914400" rtl="0" eaLnBrk="1" latinLnBrk="0" hangingPunct="1"/>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pPr marL="0" algn="l" defTabSz="914400" rtl="0" eaLnBrk="1" latinLnBrk="0" hangingPunct="1"/>
                      <a:r>
                        <a:rPr lang="en-IL" dirty="0"/>
                        <a:t>1</a:t>
                      </a:r>
                    </a:p>
                  </a:txBody>
                  <a:tcPr>
                    <a:solidFill>
                      <a:schemeClr val="bg1">
                        <a:lumMod val="85000"/>
                      </a:schemeClr>
                    </a:solidFill>
                  </a:tcPr>
                </a:tc>
                <a:extLst>
                  <a:ext uri="{0D108BD9-81ED-4DB2-BD59-A6C34878D82A}">
                    <a16:rowId xmlns:a16="http://schemas.microsoft.com/office/drawing/2014/main" val="1565684146"/>
                  </a:ext>
                </a:extLst>
              </a:tr>
            </a:tbl>
          </a:graphicData>
        </a:graphic>
      </p:graphicFrame>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47699E4-354B-C126-134A-7FD2AF9BA227}"/>
                  </a:ext>
                </a:extLst>
              </p:cNvPr>
              <p:cNvSpPr txBox="1"/>
              <p:nvPr/>
            </p:nvSpPr>
            <p:spPr>
              <a:xfrm>
                <a:off x="2989780" y="5598856"/>
                <a:ext cx="94695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𝑣</m:t>
                      </m:r>
                    </m:oMath>
                  </m:oMathPara>
                </a14:m>
                <a:endParaRPr lang="en-IL" sz="2400" dirty="0"/>
              </a:p>
            </p:txBody>
          </p:sp>
        </mc:Choice>
        <mc:Fallback xmlns="">
          <p:sp>
            <p:nvSpPr>
              <p:cNvPr id="8" name="TextBox 7">
                <a:extLst>
                  <a:ext uri="{FF2B5EF4-FFF2-40B4-BE49-F238E27FC236}">
                    <a16:creationId xmlns:a16="http://schemas.microsoft.com/office/drawing/2014/main" id="{647699E4-354B-C126-134A-7FD2AF9BA227}"/>
                  </a:ext>
                </a:extLst>
              </p:cNvPr>
              <p:cNvSpPr txBox="1">
                <a:spLocks noRot="1" noChangeAspect="1" noMove="1" noResize="1" noEditPoints="1" noAdjustHandles="1" noChangeArrowheads="1" noChangeShapeType="1" noTextEdit="1"/>
              </p:cNvSpPr>
              <p:nvPr/>
            </p:nvSpPr>
            <p:spPr>
              <a:xfrm>
                <a:off x="2989780" y="5598856"/>
                <a:ext cx="946954" cy="461665"/>
              </a:xfrm>
              <a:prstGeom prst="rect">
                <a:avLst/>
              </a:prstGeom>
              <a:blipFill>
                <a:blip r:embed="rId13"/>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C3EC44F-94E1-601C-C500-2160ABC6FE0C}"/>
                  </a:ext>
                </a:extLst>
              </p:cNvPr>
              <p:cNvSpPr txBox="1"/>
              <p:nvPr/>
            </p:nvSpPr>
            <p:spPr>
              <a:xfrm>
                <a:off x="4891768" y="6391276"/>
                <a:ext cx="2240360" cy="400110"/>
              </a:xfrm>
              <a:prstGeom prst="rect">
                <a:avLst/>
              </a:prstGeom>
              <a:noFill/>
            </p:spPr>
            <p:txBody>
              <a:bodyPr wrap="square" rtlCol="0">
                <a:spAutoFit/>
              </a:bodyPr>
              <a:lstStyle/>
              <a:p>
                <a14:m>
                  <m:oMath xmlns:m="http://schemas.openxmlformats.org/officeDocument/2006/math">
                    <m:r>
                      <a:rPr lang="en-US" sz="2000" b="0" i="1" smtClean="0">
                        <a:latin typeface="Cambria Math" panose="02040503050406030204" pitchFamily="18" charset="0"/>
                      </a:rPr>
                      <m:t>350~</m:t>
                    </m:r>
                  </m:oMath>
                </a14:m>
                <a:r>
                  <a:rPr lang="en-IL" sz="2000" dirty="0"/>
                  <a:t> million uses</a:t>
                </a:r>
              </a:p>
            </p:txBody>
          </p:sp>
        </mc:Choice>
        <mc:Fallback xmlns="">
          <p:sp>
            <p:nvSpPr>
              <p:cNvPr id="9" name="TextBox 8">
                <a:extLst>
                  <a:ext uri="{FF2B5EF4-FFF2-40B4-BE49-F238E27FC236}">
                    <a16:creationId xmlns:a16="http://schemas.microsoft.com/office/drawing/2014/main" id="{CC3EC44F-94E1-601C-C500-2160ABC6FE0C}"/>
                  </a:ext>
                </a:extLst>
              </p:cNvPr>
              <p:cNvSpPr txBox="1">
                <a:spLocks noRot="1" noChangeAspect="1" noMove="1" noResize="1" noEditPoints="1" noAdjustHandles="1" noChangeArrowheads="1" noChangeShapeType="1" noTextEdit="1"/>
              </p:cNvSpPr>
              <p:nvPr/>
            </p:nvSpPr>
            <p:spPr>
              <a:xfrm>
                <a:off x="4891768" y="6391276"/>
                <a:ext cx="2240360" cy="400110"/>
              </a:xfrm>
              <a:prstGeom prst="rect">
                <a:avLst/>
              </a:prstGeom>
              <a:blipFill>
                <a:blip r:embed="rId14"/>
                <a:stretch>
                  <a:fillRect t="-9375" b="-25000"/>
                </a:stretch>
              </a:blipFill>
            </p:spPr>
            <p:txBody>
              <a:bodyPr/>
              <a:lstStyle/>
              <a:p>
                <a:r>
                  <a:rPr lang="en-IL">
                    <a:noFill/>
                  </a:rPr>
                  <a:t> </a:t>
                </a:r>
              </a:p>
            </p:txBody>
          </p:sp>
        </mc:Fallback>
      </mc:AlternateContent>
      <p:sp>
        <p:nvSpPr>
          <p:cNvPr id="10" name="Left Brace 9">
            <a:extLst>
              <a:ext uri="{FF2B5EF4-FFF2-40B4-BE49-F238E27FC236}">
                <a16:creationId xmlns:a16="http://schemas.microsoft.com/office/drawing/2014/main" id="{FC9070AA-558D-CB95-8587-68E42D900E22}"/>
              </a:ext>
            </a:extLst>
          </p:cNvPr>
          <p:cNvSpPr/>
          <p:nvPr/>
        </p:nvSpPr>
        <p:spPr>
          <a:xfrm rot="16200000">
            <a:off x="5841047" y="3937512"/>
            <a:ext cx="370838" cy="4691058"/>
          </a:xfrm>
          <a:prstGeom prst="leftBrace">
            <a:avLst>
              <a:gd name="adj1" fmla="val 69977"/>
              <a:gd name="adj2" fmla="val 50000"/>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IL">
              <a:solidFill>
                <a:sysClr val="windowText" lastClr="000000"/>
              </a:solidFill>
            </a:endParaRPr>
          </a:p>
        </p:txBody>
      </p:sp>
    </p:spTree>
    <p:extLst>
      <p:ext uri="{BB962C8B-B14F-4D97-AF65-F5344CB8AC3E}">
        <p14:creationId xmlns:p14="http://schemas.microsoft.com/office/powerpoint/2010/main" val="1175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8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E28B7-8722-4F78-83D7-70C3789E7406}"/>
            </a:ext>
          </a:extLst>
        </p:cNvPr>
        <p:cNvGrpSpPr/>
        <p:nvPr/>
      </p:nvGrpSpPr>
      <p:grpSpPr>
        <a:xfrm>
          <a:off x="0" y="0"/>
          <a:ext cx="0" cy="0"/>
          <a:chOff x="0" y="0"/>
          <a:chExt cx="0" cy="0"/>
        </a:xfrm>
      </p:grpSpPr>
      <p:sp>
        <p:nvSpPr>
          <p:cNvPr id="21" name="Rounded Rectangle 20">
            <a:extLst>
              <a:ext uri="{FF2B5EF4-FFF2-40B4-BE49-F238E27FC236}">
                <a16:creationId xmlns:a16="http://schemas.microsoft.com/office/drawing/2014/main" id="{07CE339C-E767-3B82-4832-47B9E2C23B05}"/>
              </a:ext>
            </a:extLst>
          </p:cNvPr>
          <p:cNvSpPr/>
          <p:nvPr/>
        </p:nvSpPr>
        <p:spPr>
          <a:xfrm>
            <a:off x="3651134" y="3105111"/>
            <a:ext cx="3756832" cy="2289201"/>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cxnSp>
        <p:nvCxnSpPr>
          <p:cNvPr id="18" name="Google Shape;86;p15">
            <a:extLst>
              <a:ext uri="{FF2B5EF4-FFF2-40B4-BE49-F238E27FC236}">
                <a16:creationId xmlns:a16="http://schemas.microsoft.com/office/drawing/2014/main" id="{BAC5FD5F-0CE7-593D-5AE7-09EBC16F098E}"/>
              </a:ext>
            </a:extLst>
          </p:cNvPr>
          <p:cNvCxnSpPr>
            <a:cxnSpLocks/>
          </p:cNvCxnSpPr>
          <p:nvPr/>
        </p:nvCxnSpPr>
        <p:spPr>
          <a:xfrm>
            <a:off x="3982280" y="3520989"/>
            <a:ext cx="2961861" cy="0"/>
          </a:xfrm>
          <a:prstGeom prst="straightConnector1">
            <a:avLst/>
          </a:prstGeom>
          <a:noFill/>
          <a:ln w="38100" cap="flat" cmpd="sng">
            <a:solidFill>
              <a:schemeClr val="tx1"/>
            </a:solidFill>
            <a:prstDash val="solid"/>
            <a:round/>
            <a:headEnd type="none" w="med" len="med"/>
            <a:tailEnd type="triangle" w="med" len="med"/>
          </a:ln>
        </p:spPr>
      </p:cxnSp>
      <p:sp>
        <p:nvSpPr>
          <p:cNvPr id="2" name="Title 1">
            <a:extLst>
              <a:ext uri="{FF2B5EF4-FFF2-40B4-BE49-F238E27FC236}">
                <a16:creationId xmlns:a16="http://schemas.microsoft.com/office/drawing/2014/main" id="{835093CB-0587-3DAC-F6BD-9E4D54AB7FB0}"/>
              </a:ext>
            </a:extLst>
          </p:cNvPr>
          <p:cNvSpPr>
            <a:spLocks noGrp="1"/>
          </p:cNvSpPr>
          <p:nvPr>
            <p:ph type="title"/>
          </p:nvPr>
        </p:nvSpPr>
        <p:spPr/>
        <p:txBody>
          <a:bodyPr>
            <a:noAutofit/>
          </a:bodyPr>
          <a:lstStyle/>
          <a:p>
            <a:r>
              <a:rPr lang="en-IL" sz="3600" dirty="0"/>
              <a:t>Hamming Weight Proofs of Proximity</a:t>
            </a:r>
            <a:endParaRPr lang="he-IL" sz="2400" dirty="0"/>
          </a:p>
        </p:txBody>
      </p:sp>
      <p:pic>
        <p:nvPicPr>
          <p:cNvPr id="6" name="Google Shape;84;p15">
            <a:extLst>
              <a:ext uri="{FF2B5EF4-FFF2-40B4-BE49-F238E27FC236}">
                <a16:creationId xmlns:a16="http://schemas.microsoft.com/office/drawing/2014/main" id="{66B71ACF-5A8E-5244-A750-EF6200B744B6}"/>
              </a:ext>
            </a:extLst>
          </p:cNvPr>
          <p:cNvPicPr preferRelativeResize="0"/>
          <p:nvPr/>
        </p:nvPicPr>
        <p:blipFill>
          <a:blip r:embed="rId3">
            <a:alphaModFix/>
          </a:blip>
          <a:stretch>
            <a:fillRect/>
          </a:stretch>
        </p:blipFill>
        <p:spPr>
          <a:xfrm>
            <a:off x="1630094" y="3326279"/>
            <a:ext cx="1214001" cy="2068033"/>
          </a:xfrm>
          <a:prstGeom prst="rect">
            <a:avLst/>
          </a:prstGeom>
          <a:noFill/>
          <a:ln>
            <a:noFill/>
          </a:ln>
        </p:spPr>
      </p:pic>
      <p:sp>
        <p:nvSpPr>
          <p:cNvPr id="9" name="Google Shape;87;p15">
            <a:extLst>
              <a:ext uri="{FF2B5EF4-FFF2-40B4-BE49-F238E27FC236}">
                <a16:creationId xmlns:a16="http://schemas.microsoft.com/office/drawing/2014/main" id="{5F0FC5D6-7B2B-7A16-C595-8F5A84998616}"/>
              </a:ext>
            </a:extLst>
          </p:cNvPr>
          <p:cNvSpPr txBox="1"/>
          <p:nvPr/>
        </p:nvSpPr>
        <p:spPr>
          <a:xfrm>
            <a:off x="8547805" y="2751029"/>
            <a:ext cx="1207439" cy="615513"/>
          </a:xfrm>
          <a:prstGeom prst="rect">
            <a:avLst/>
          </a:prstGeom>
          <a:noFill/>
          <a:ln>
            <a:noFill/>
          </a:ln>
        </p:spPr>
        <p:txBody>
          <a:bodyPr spcFirstLastPara="1" wrap="square" lIns="121900" tIns="121900" rIns="121900" bIns="121900" anchor="t" anchorCtr="0">
            <a:spAutoFit/>
          </a:bodyPr>
          <a:lstStyle/>
          <a:p>
            <a:pPr lvl="0"/>
            <a:r>
              <a:rPr lang="en-US" sz="2400" u="sng" dirty="0"/>
              <a:t>Verifier</a:t>
            </a:r>
            <a:endParaRPr lang="en-US" sz="2400" dirty="0">
              <a:solidFill>
                <a:srgbClr val="C00000"/>
              </a:solidFill>
            </a:endParaRPr>
          </a:p>
        </p:txBody>
      </p:sp>
      <p:sp>
        <p:nvSpPr>
          <p:cNvPr id="12" name="Google Shape;93;p15">
            <a:extLst>
              <a:ext uri="{FF2B5EF4-FFF2-40B4-BE49-F238E27FC236}">
                <a16:creationId xmlns:a16="http://schemas.microsoft.com/office/drawing/2014/main" id="{3407089B-EBFE-D951-70B9-63CF9D4AD370}"/>
              </a:ext>
            </a:extLst>
          </p:cNvPr>
          <p:cNvSpPr txBox="1"/>
          <p:nvPr/>
        </p:nvSpPr>
        <p:spPr>
          <a:xfrm>
            <a:off x="1735146" y="2751030"/>
            <a:ext cx="1395708" cy="984845"/>
          </a:xfrm>
          <a:prstGeom prst="rect">
            <a:avLst/>
          </a:prstGeom>
          <a:noFill/>
          <a:ln>
            <a:noFill/>
          </a:ln>
        </p:spPr>
        <p:txBody>
          <a:bodyPr spcFirstLastPara="1" wrap="square" lIns="121900" tIns="121900" rIns="121900" bIns="121900" anchor="t" anchorCtr="0">
            <a:spAutoFit/>
          </a:bodyPr>
          <a:lstStyle/>
          <a:p>
            <a:r>
              <a:rPr lang="en-US" sz="2400" u="sng" dirty="0"/>
              <a:t>Prover</a:t>
            </a:r>
            <a:endParaRPr lang="en-US" sz="2400" i="1" dirty="0">
              <a:solidFill>
                <a:srgbClr val="C00000"/>
              </a:solidFill>
            </a:endParaRPr>
          </a:p>
          <a:p>
            <a:pPr lvl="0"/>
            <a:endParaRPr lang="en-US" sz="2400" dirty="0">
              <a:ea typeface="Cambria Math" panose="02040503050406030204" pitchFamily="18" charset="0"/>
            </a:endParaRPr>
          </a:p>
        </p:txBody>
      </p:sp>
      <p:sp>
        <p:nvSpPr>
          <p:cNvPr id="4" name="Slide Number Placeholder 3">
            <a:extLst>
              <a:ext uri="{FF2B5EF4-FFF2-40B4-BE49-F238E27FC236}">
                <a16:creationId xmlns:a16="http://schemas.microsoft.com/office/drawing/2014/main" id="{B44736BC-A696-C1E5-7B3B-CDEBE7C4A26C}"/>
              </a:ext>
            </a:extLst>
          </p:cNvPr>
          <p:cNvSpPr>
            <a:spLocks noGrp="1"/>
          </p:cNvSpPr>
          <p:nvPr>
            <p:ph type="sldNum" idx="12"/>
          </p:nvPr>
        </p:nvSpPr>
        <p:spPr/>
        <p:txBody>
          <a:bodyPr/>
          <a:lstStyle/>
          <a:p>
            <a:fld id="{00000000-1234-1234-1234-123412341234}" type="slidenum">
              <a:rPr lang="he" smtClean="0"/>
              <a:pPr/>
              <a:t>4</a:t>
            </a:fld>
            <a:endParaRPr lang="he"/>
          </a:p>
        </p:txBody>
      </p:sp>
      <p:cxnSp>
        <p:nvCxnSpPr>
          <p:cNvPr id="28" name="Curved Connector 27">
            <a:extLst>
              <a:ext uri="{FF2B5EF4-FFF2-40B4-BE49-F238E27FC236}">
                <a16:creationId xmlns:a16="http://schemas.microsoft.com/office/drawing/2014/main" id="{84080CCD-4CA4-9F4F-4F84-D5B7A18F98DC}"/>
              </a:ext>
            </a:extLst>
          </p:cNvPr>
          <p:cNvCxnSpPr>
            <a:cxnSpLocks/>
          </p:cNvCxnSpPr>
          <p:nvPr/>
        </p:nvCxnSpPr>
        <p:spPr>
          <a:xfrm rot="10800000">
            <a:off x="7407965" y="2944834"/>
            <a:ext cx="1170851" cy="1061700"/>
          </a:xfrm>
          <a:prstGeom prst="curvedConnector3">
            <a:avLst>
              <a:gd name="adj1" fmla="val 10263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id="{F78257B1-91EC-0494-DB7C-DC2B3B7CF3E1}"/>
              </a:ext>
            </a:extLst>
          </p:cNvPr>
          <p:cNvGraphicFramePr>
            <a:graphicFrameLocks noGrp="1"/>
          </p:cNvGraphicFramePr>
          <p:nvPr>
            <p:extLst>
              <p:ext uri="{D42A27DB-BD31-4B8C-83A1-F6EECF244321}">
                <p14:modId xmlns:p14="http://schemas.microsoft.com/office/powerpoint/2010/main" val="1166634546"/>
              </p:ext>
            </p:extLst>
          </p:nvPr>
        </p:nvGraphicFramePr>
        <p:xfrm>
          <a:off x="3358572" y="2511058"/>
          <a:ext cx="4686781" cy="370840"/>
        </p:xfrm>
        <a:graphic>
          <a:graphicData uri="http://schemas.openxmlformats.org/drawingml/2006/table">
            <a:tbl>
              <a:tblPr firstRow="1" bandRow="1">
                <a:tableStyleId>{F5AB1C69-6EDB-4FF4-983F-18BD219EF322}</a:tableStyleId>
              </a:tblPr>
              <a:tblGrid>
                <a:gridCol w="308289">
                  <a:extLst>
                    <a:ext uri="{9D8B030D-6E8A-4147-A177-3AD203B41FA5}">
                      <a16:colId xmlns:a16="http://schemas.microsoft.com/office/drawing/2014/main" val="1169754839"/>
                    </a:ext>
                  </a:extLst>
                </a:gridCol>
                <a:gridCol w="308289">
                  <a:extLst>
                    <a:ext uri="{9D8B030D-6E8A-4147-A177-3AD203B41FA5}">
                      <a16:colId xmlns:a16="http://schemas.microsoft.com/office/drawing/2014/main" val="2835268092"/>
                    </a:ext>
                  </a:extLst>
                </a:gridCol>
                <a:gridCol w="308289">
                  <a:extLst>
                    <a:ext uri="{9D8B030D-6E8A-4147-A177-3AD203B41FA5}">
                      <a16:colId xmlns:a16="http://schemas.microsoft.com/office/drawing/2014/main" val="1129904603"/>
                    </a:ext>
                  </a:extLst>
                </a:gridCol>
                <a:gridCol w="308289">
                  <a:extLst>
                    <a:ext uri="{9D8B030D-6E8A-4147-A177-3AD203B41FA5}">
                      <a16:colId xmlns:a16="http://schemas.microsoft.com/office/drawing/2014/main" val="4283849125"/>
                    </a:ext>
                  </a:extLst>
                </a:gridCol>
                <a:gridCol w="308289">
                  <a:extLst>
                    <a:ext uri="{9D8B030D-6E8A-4147-A177-3AD203B41FA5}">
                      <a16:colId xmlns:a16="http://schemas.microsoft.com/office/drawing/2014/main" val="3299545068"/>
                    </a:ext>
                  </a:extLst>
                </a:gridCol>
                <a:gridCol w="308289">
                  <a:extLst>
                    <a:ext uri="{9D8B030D-6E8A-4147-A177-3AD203B41FA5}">
                      <a16:colId xmlns:a16="http://schemas.microsoft.com/office/drawing/2014/main" val="4243383691"/>
                    </a:ext>
                  </a:extLst>
                </a:gridCol>
                <a:gridCol w="308289">
                  <a:extLst>
                    <a:ext uri="{9D8B030D-6E8A-4147-A177-3AD203B41FA5}">
                      <a16:colId xmlns:a16="http://schemas.microsoft.com/office/drawing/2014/main" val="2260473605"/>
                    </a:ext>
                  </a:extLst>
                </a:gridCol>
                <a:gridCol w="308289">
                  <a:extLst>
                    <a:ext uri="{9D8B030D-6E8A-4147-A177-3AD203B41FA5}">
                      <a16:colId xmlns:a16="http://schemas.microsoft.com/office/drawing/2014/main" val="947567567"/>
                    </a:ext>
                  </a:extLst>
                </a:gridCol>
                <a:gridCol w="308289">
                  <a:extLst>
                    <a:ext uri="{9D8B030D-6E8A-4147-A177-3AD203B41FA5}">
                      <a16:colId xmlns:a16="http://schemas.microsoft.com/office/drawing/2014/main" val="3159203738"/>
                    </a:ext>
                  </a:extLst>
                </a:gridCol>
                <a:gridCol w="308289">
                  <a:extLst>
                    <a:ext uri="{9D8B030D-6E8A-4147-A177-3AD203B41FA5}">
                      <a16:colId xmlns:a16="http://schemas.microsoft.com/office/drawing/2014/main" val="2946226346"/>
                    </a:ext>
                  </a:extLst>
                </a:gridCol>
                <a:gridCol w="308289">
                  <a:extLst>
                    <a:ext uri="{9D8B030D-6E8A-4147-A177-3AD203B41FA5}">
                      <a16:colId xmlns:a16="http://schemas.microsoft.com/office/drawing/2014/main" val="1196110987"/>
                    </a:ext>
                  </a:extLst>
                </a:gridCol>
                <a:gridCol w="278824">
                  <a:extLst>
                    <a:ext uri="{9D8B030D-6E8A-4147-A177-3AD203B41FA5}">
                      <a16:colId xmlns:a16="http://schemas.microsoft.com/office/drawing/2014/main" val="1508037962"/>
                    </a:ext>
                  </a:extLst>
                </a:gridCol>
                <a:gridCol w="317447">
                  <a:extLst>
                    <a:ext uri="{9D8B030D-6E8A-4147-A177-3AD203B41FA5}">
                      <a16:colId xmlns:a16="http://schemas.microsoft.com/office/drawing/2014/main" val="2665689074"/>
                    </a:ext>
                  </a:extLst>
                </a:gridCol>
                <a:gridCol w="346476">
                  <a:extLst>
                    <a:ext uri="{9D8B030D-6E8A-4147-A177-3AD203B41FA5}">
                      <a16:colId xmlns:a16="http://schemas.microsoft.com/office/drawing/2014/main" val="2322862665"/>
                    </a:ext>
                  </a:extLst>
                </a:gridCol>
                <a:gridCol w="352855">
                  <a:extLst>
                    <a:ext uri="{9D8B030D-6E8A-4147-A177-3AD203B41FA5}">
                      <a16:colId xmlns:a16="http://schemas.microsoft.com/office/drawing/2014/main" val="2698207282"/>
                    </a:ext>
                  </a:extLst>
                </a:gridCol>
              </a:tblGrid>
              <a:tr h="370840">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0</a:t>
                      </a:r>
                    </a:p>
                  </a:txBody>
                  <a:tcPr>
                    <a:solidFill>
                      <a:schemeClr val="bg1">
                        <a:lumMod val="85000"/>
                      </a:schemeClr>
                    </a:solidFill>
                  </a:tcPr>
                </a:tc>
                <a:tc>
                  <a:txBody>
                    <a:bodyPr/>
                    <a:lstStyle/>
                    <a:p>
                      <a:r>
                        <a:rPr lang="en-IL" dirty="0"/>
                        <a:t>0</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0</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pPr marL="0" algn="l" defTabSz="914400" rtl="0" eaLnBrk="1" latinLnBrk="0" hangingPunct="1"/>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r>
                        <a:rPr lang="en-IL" dirty="0"/>
                        <a:t>1</a:t>
                      </a:r>
                    </a:p>
                  </a:txBody>
                  <a:tcPr>
                    <a:solidFill>
                      <a:schemeClr val="bg1">
                        <a:lumMod val="85000"/>
                      </a:schemeClr>
                    </a:solidFill>
                  </a:tcPr>
                </a:tc>
                <a:tc>
                  <a:txBody>
                    <a:bodyPr/>
                    <a:lstStyle/>
                    <a:p>
                      <a:pPr marL="0" algn="l" defTabSz="914400" rtl="0" eaLnBrk="1" latinLnBrk="0" hangingPunct="1"/>
                      <a:r>
                        <a:rPr lang="en-IL" dirty="0"/>
                        <a:t>1</a:t>
                      </a:r>
                    </a:p>
                  </a:txBody>
                  <a:tcPr>
                    <a:solidFill>
                      <a:schemeClr val="bg1">
                        <a:lumMod val="85000"/>
                      </a:schemeClr>
                    </a:solidFill>
                  </a:tcPr>
                </a:tc>
                <a:extLst>
                  <a:ext uri="{0D108BD9-81ED-4DB2-BD59-A6C34878D82A}">
                    <a16:rowId xmlns:a16="http://schemas.microsoft.com/office/drawing/2014/main" val="1565684146"/>
                  </a:ext>
                </a:extLst>
              </a:tr>
            </a:tbl>
          </a:graphicData>
        </a:graphic>
      </p:graphicFrame>
      <mc:AlternateContent xmlns:mc="http://schemas.openxmlformats.org/markup-compatibility/2006" xmlns:a14="http://schemas.microsoft.com/office/drawing/2010/main">
        <mc:Choice Requires="a14">
          <p:sp>
            <p:nvSpPr>
              <p:cNvPr id="11" name="Google Shape;90;p15">
                <a:extLst>
                  <a:ext uri="{FF2B5EF4-FFF2-40B4-BE49-F238E27FC236}">
                    <a16:creationId xmlns:a16="http://schemas.microsoft.com/office/drawing/2014/main" id="{F0E5B8F7-7721-900E-95E2-AED5DC4FA405}"/>
                  </a:ext>
                </a:extLst>
              </p:cNvPr>
              <p:cNvSpPr txBox="1"/>
              <p:nvPr/>
            </p:nvSpPr>
            <p:spPr>
              <a:xfrm>
                <a:off x="5277436" y="2029758"/>
                <a:ext cx="757213" cy="615513"/>
              </a:xfrm>
              <a:prstGeom prst="rect">
                <a:avLst/>
              </a:prstGeom>
              <a:noFill/>
              <a:ln>
                <a:noFill/>
              </a:ln>
            </p:spPr>
            <p:txBody>
              <a:bodyPr spcFirstLastPara="1" wrap="square" lIns="121900" tIns="121900" rIns="121900" bIns="121900" anchor="t" anchorCtr="0">
                <a:spAutoFit/>
              </a:bodyPr>
              <a:lstStyle/>
              <a:p>
                <a:pPr lvl="0"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𝑣</m:t>
                      </m:r>
                    </m:oMath>
                  </m:oMathPara>
                </a14:m>
                <a:endParaRPr sz="2400" i="1" dirty="0">
                  <a:solidFill>
                    <a:srgbClr val="C00000"/>
                  </a:solidFill>
                </a:endParaRPr>
              </a:p>
            </p:txBody>
          </p:sp>
        </mc:Choice>
        <mc:Fallback xmlns="">
          <p:sp>
            <p:nvSpPr>
              <p:cNvPr id="11" name="Google Shape;90;p15">
                <a:extLst>
                  <a:ext uri="{FF2B5EF4-FFF2-40B4-BE49-F238E27FC236}">
                    <a16:creationId xmlns:a16="http://schemas.microsoft.com/office/drawing/2014/main" id="{F0E5B8F7-7721-900E-95E2-AED5DC4FA405}"/>
                  </a:ext>
                </a:extLst>
              </p:cNvPr>
              <p:cNvSpPr txBox="1">
                <a:spLocks noRot="1" noChangeAspect="1" noMove="1" noResize="1" noEditPoints="1" noAdjustHandles="1" noChangeArrowheads="1" noChangeShapeType="1" noTextEdit="1"/>
              </p:cNvSpPr>
              <p:nvPr/>
            </p:nvSpPr>
            <p:spPr>
              <a:xfrm>
                <a:off x="5277436" y="2029758"/>
                <a:ext cx="757213" cy="615513"/>
              </a:xfrm>
              <a:prstGeom prst="rect">
                <a:avLst/>
              </a:prstGeom>
              <a:blipFill>
                <a:blip r:embed="rId4"/>
                <a:stretch>
                  <a:fillRect/>
                </a:stretch>
              </a:blipFill>
              <a:ln>
                <a:noFill/>
              </a:ln>
            </p:spPr>
            <p:txBody>
              <a:bodyPr/>
              <a:lstStyle/>
              <a:p>
                <a:r>
                  <a:rPr lang="en-IL">
                    <a:noFill/>
                  </a:rPr>
                  <a:t> </a:t>
                </a:r>
              </a:p>
            </p:txBody>
          </p:sp>
        </mc:Fallback>
      </mc:AlternateContent>
      <p:graphicFrame>
        <p:nvGraphicFramePr>
          <p:cNvPr id="10" name="Table 9">
            <a:extLst>
              <a:ext uri="{FF2B5EF4-FFF2-40B4-BE49-F238E27FC236}">
                <a16:creationId xmlns:a16="http://schemas.microsoft.com/office/drawing/2014/main" id="{53214535-9A1F-2F24-E79D-0513F88A3188}"/>
              </a:ext>
            </a:extLst>
          </p:cNvPr>
          <p:cNvGraphicFramePr>
            <a:graphicFrameLocks noGrp="1"/>
          </p:cNvGraphicFramePr>
          <p:nvPr>
            <p:extLst>
              <p:ext uri="{D42A27DB-BD31-4B8C-83A1-F6EECF244321}">
                <p14:modId xmlns:p14="http://schemas.microsoft.com/office/powerpoint/2010/main" val="3173006184"/>
              </p:ext>
            </p:extLst>
          </p:nvPr>
        </p:nvGraphicFramePr>
        <p:xfrm>
          <a:off x="4182562" y="3360629"/>
          <a:ext cx="2603030" cy="422127"/>
        </p:xfrm>
        <a:graphic>
          <a:graphicData uri="http://schemas.openxmlformats.org/drawingml/2006/table">
            <a:tbl>
              <a:tblPr firstRow="1" bandRow="1">
                <a:tableStyleId>{F5AB1C69-6EDB-4FF4-983F-18BD219EF322}</a:tableStyleId>
              </a:tblPr>
              <a:tblGrid>
                <a:gridCol w="260303">
                  <a:extLst>
                    <a:ext uri="{9D8B030D-6E8A-4147-A177-3AD203B41FA5}">
                      <a16:colId xmlns:a16="http://schemas.microsoft.com/office/drawing/2014/main" val="1169754839"/>
                    </a:ext>
                  </a:extLst>
                </a:gridCol>
                <a:gridCol w="260303">
                  <a:extLst>
                    <a:ext uri="{9D8B030D-6E8A-4147-A177-3AD203B41FA5}">
                      <a16:colId xmlns:a16="http://schemas.microsoft.com/office/drawing/2014/main" val="4283849125"/>
                    </a:ext>
                  </a:extLst>
                </a:gridCol>
                <a:gridCol w="260303">
                  <a:extLst>
                    <a:ext uri="{9D8B030D-6E8A-4147-A177-3AD203B41FA5}">
                      <a16:colId xmlns:a16="http://schemas.microsoft.com/office/drawing/2014/main" val="3299545068"/>
                    </a:ext>
                  </a:extLst>
                </a:gridCol>
                <a:gridCol w="260303">
                  <a:extLst>
                    <a:ext uri="{9D8B030D-6E8A-4147-A177-3AD203B41FA5}">
                      <a16:colId xmlns:a16="http://schemas.microsoft.com/office/drawing/2014/main" val="4243383691"/>
                    </a:ext>
                  </a:extLst>
                </a:gridCol>
                <a:gridCol w="260303">
                  <a:extLst>
                    <a:ext uri="{9D8B030D-6E8A-4147-A177-3AD203B41FA5}">
                      <a16:colId xmlns:a16="http://schemas.microsoft.com/office/drawing/2014/main" val="2946226346"/>
                    </a:ext>
                  </a:extLst>
                </a:gridCol>
                <a:gridCol w="260303">
                  <a:extLst>
                    <a:ext uri="{9D8B030D-6E8A-4147-A177-3AD203B41FA5}">
                      <a16:colId xmlns:a16="http://schemas.microsoft.com/office/drawing/2014/main" val="1196110987"/>
                    </a:ext>
                  </a:extLst>
                </a:gridCol>
                <a:gridCol w="260303">
                  <a:extLst>
                    <a:ext uri="{9D8B030D-6E8A-4147-A177-3AD203B41FA5}">
                      <a16:colId xmlns:a16="http://schemas.microsoft.com/office/drawing/2014/main" val="1508037962"/>
                    </a:ext>
                  </a:extLst>
                </a:gridCol>
                <a:gridCol w="260303">
                  <a:extLst>
                    <a:ext uri="{9D8B030D-6E8A-4147-A177-3AD203B41FA5}">
                      <a16:colId xmlns:a16="http://schemas.microsoft.com/office/drawing/2014/main" val="2665689074"/>
                    </a:ext>
                  </a:extLst>
                </a:gridCol>
                <a:gridCol w="260303">
                  <a:extLst>
                    <a:ext uri="{9D8B030D-6E8A-4147-A177-3AD203B41FA5}">
                      <a16:colId xmlns:a16="http://schemas.microsoft.com/office/drawing/2014/main" val="2322862665"/>
                    </a:ext>
                  </a:extLst>
                </a:gridCol>
                <a:gridCol w="260303">
                  <a:extLst>
                    <a:ext uri="{9D8B030D-6E8A-4147-A177-3AD203B41FA5}">
                      <a16:colId xmlns:a16="http://schemas.microsoft.com/office/drawing/2014/main" val="2698207282"/>
                    </a:ext>
                  </a:extLst>
                </a:gridCol>
              </a:tblGrid>
              <a:tr h="422127">
                <a:tc>
                  <a:txBody>
                    <a:bodyPr/>
                    <a:lstStyle/>
                    <a:p>
                      <a:endParaRPr lang="en-IL"/>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pPr marL="0" algn="r" defTabSz="914400" rtl="1" eaLnBrk="1" latinLnBrk="0" hangingPunct="1"/>
                      <a:endParaRPr lang="en-IL" dirty="0"/>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pPr marL="0" algn="l" defTabSz="914400" rtl="0" eaLnBrk="1" latinLnBrk="0" hangingPunct="1"/>
                      <a:endParaRPr lang="en-IL" dirty="0"/>
                    </a:p>
                  </a:txBody>
                  <a:tcPr>
                    <a:solidFill>
                      <a:schemeClr val="bg1">
                        <a:lumMod val="85000"/>
                      </a:schemeClr>
                    </a:solidFill>
                  </a:tcPr>
                </a:tc>
                <a:extLst>
                  <a:ext uri="{0D108BD9-81ED-4DB2-BD59-A6C34878D82A}">
                    <a16:rowId xmlns:a16="http://schemas.microsoft.com/office/drawing/2014/main" val="1565684146"/>
                  </a:ext>
                </a:extLst>
              </a:tr>
            </a:tbl>
          </a:graphicData>
        </a:graphic>
      </p:graphicFrame>
      <p:cxnSp>
        <p:nvCxnSpPr>
          <p:cNvPr id="13" name="Google Shape;86;p15">
            <a:extLst>
              <a:ext uri="{FF2B5EF4-FFF2-40B4-BE49-F238E27FC236}">
                <a16:creationId xmlns:a16="http://schemas.microsoft.com/office/drawing/2014/main" id="{B89DAFED-84C7-E622-EC13-8A14692807C7}"/>
              </a:ext>
            </a:extLst>
          </p:cNvPr>
          <p:cNvCxnSpPr>
            <a:cxnSpLocks/>
          </p:cNvCxnSpPr>
          <p:nvPr/>
        </p:nvCxnSpPr>
        <p:spPr>
          <a:xfrm flipH="1">
            <a:off x="3995533" y="4074264"/>
            <a:ext cx="2961861" cy="0"/>
          </a:xfrm>
          <a:prstGeom prst="straightConnector1">
            <a:avLst/>
          </a:prstGeom>
          <a:noFill/>
          <a:ln w="38100" cap="flat" cmpd="sng">
            <a:solidFill>
              <a:schemeClr val="tx1"/>
            </a:solidFill>
            <a:prstDash val="solid"/>
            <a:round/>
            <a:headEnd type="none" w="med" len="med"/>
            <a:tailEnd type="triangle" w="med" len="med"/>
          </a:ln>
        </p:spPr>
      </p:cxnSp>
      <p:cxnSp>
        <p:nvCxnSpPr>
          <p:cNvPr id="14" name="Google Shape;86;p15">
            <a:extLst>
              <a:ext uri="{FF2B5EF4-FFF2-40B4-BE49-F238E27FC236}">
                <a16:creationId xmlns:a16="http://schemas.microsoft.com/office/drawing/2014/main" id="{C7EB099F-CB50-936D-7688-23674CC8552E}"/>
              </a:ext>
            </a:extLst>
          </p:cNvPr>
          <p:cNvCxnSpPr>
            <a:cxnSpLocks/>
          </p:cNvCxnSpPr>
          <p:nvPr/>
        </p:nvCxnSpPr>
        <p:spPr>
          <a:xfrm>
            <a:off x="4068419" y="5038365"/>
            <a:ext cx="2961861" cy="0"/>
          </a:xfrm>
          <a:prstGeom prst="straightConnector1">
            <a:avLst/>
          </a:prstGeom>
          <a:noFill/>
          <a:ln w="38100" cap="flat" cmpd="sng">
            <a:solidFill>
              <a:schemeClr val="tx1"/>
            </a:solidFill>
            <a:prstDash val="solid"/>
            <a:round/>
            <a:headEnd type="none" w="med" len="med"/>
            <a:tailEnd type="triangle" w="med" len="med"/>
          </a:ln>
        </p:spPr>
      </p:cxnSp>
      <p:sp>
        <p:nvSpPr>
          <p:cNvPr id="15" name="TextBox 14">
            <a:extLst>
              <a:ext uri="{FF2B5EF4-FFF2-40B4-BE49-F238E27FC236}">
                <a16:creationId xmlns:a16="http://schemas.microsoft.com/office/drawing/2014/main" id="{0CC96798-AAED-1393-1A9E-1D612C483E8D}"/>
              </a:ext>
            </a:extLst>
          </p:cNvPr>
          <p:cNvSpPr txBox="1"/>
          <p:nvPr/>
        </p:nvSpPr>
        <p:spPr>
          <a:xfrm rot="5400000">
            <a:off x="5267743" y="3785465"/>
            <a:ext cx="151938" cy="1569660"/>
          </a:xfrm>
          <a:prstGeom prst="rect">
            <a:avLst/>
          </a:prstGeom>
          <a:noFill/>
        </p:spPr>
        <p:txBody>
          <a:bodyPr wrap="square" rtlCol="0">
            <a:spAutoFit/>
          </a:bodyPr>
          <a:lstStyle/>
          <a:p>
            <a:r>
              <a:rPr lang="en-IL" sz="2400" b="1" dirty="0">
                <a:solidFill>
                  <a:sysClr val="windowText" lastClr="000000"/>
                </a:solidFill>
              </a:rPr>
              <a:t>.</a:t>
            </a:r>
          </a:p>
          <a:p>
            <a:r>
              <a:rPr lang="en-IL" sz="2400" b="1" dirty="0">
                <a:solidFill>
                  <a:sysClr val="windowText" lastClr="000000"/>
                </a:solidFill>
              </a:rPr>
              <a:t>.</a:t>
            </a:r>
          </a:p>
          <a:p>
            <a:r>
              <a:rPr lang="en-IL" sz="2400" b="1" dirty="0">
                <a:solidFill>
                  <a:sysClr val="windowText" lastClr="000000"/>
                </a:solidFill>
              </a:rPr>
              <a:t>.</a:t>
            </a:r>
          </a:p>
          <a:p>
            <a:endParaRPr lang="en-IL" sz="2400" b="1" dirty="0">
              <a:solidFill>
                <a:sysClr val="windowText" lastClr="000000"/>
              </a:solidFill>
            </a:endParaRPr>
          </a:p>
        </p:txBody>
      </p:sp>
      <p:graphicFrame>
        <p:nvGraphicFramePr>
          <p:cNvPr id="19" name="Table 18">
            <a:extLst>
              <a:ext uri="{FF2B5EF4-FFF2-40B4-BE49-F238E27FC236}">
                <a16:creationId xmlns:a16="http://schemas.microsoft.com/office/drawing/2014/main" id="{DA8BE083-9470-854D-0967-CA430686EEEF}"/>
              </a:ext>
            </a:extLst>
          </p:cNvPr>
          <p:cNvGraphicFramePr>
            <a:graphicFrameLocks noGrp="1"/>
          </p:cNvGraphicFramePr>
          <p:nvPr>
            <p:extLst>
              <p:ext uri="{D42A27DB-BD31-4B8C-83A1-F6EECF244321}">
                <p14:modId xmlns:p14="http://schemas.microsoft.com/office/powerpoint/2010/main" val="68456404"/>
              </p:ext>
            </p:extLst>
          </p:nvPr>
        </p:nvGraphicFramePr>
        <p:xfrm>
          <a:off x="4215693" y="4818150"/>
          <a:ext cx="2577995" cy="422127"/>
        </p:xfrm>
        <a:graphic>
          <a:graphicData uri="http://schemas.openxmlformats.org/drawingml/2006/table">
            <a:tbl>
              <a:tblPr firstRow="1" bandRow="1">
                <a:tableStyleId>{F5AB1C69-6EDB-4FF4-983F-18BD219EF322}</a:tableStyleId>
              </a:tblPr>
              <a:tblGrid>
                <a:gridCol w="260303">
                  <a:extLst>
                    <a:ext uri="{9D8B030D-6E8A-4147-A177-3AD203B41FA5}">
                      <a16:colId xmlns:a16="http://schemas.microsoft.com/office/drawing/2014/main" val="1169754839"/>
                    </a:ext>
                  </a:extLst>
                </a:gridCol>
                <a:gridCol w="260303">
                  <a:extLst>
                    <a:ext uri="{9D8B030D-6E8A-4147-A177-3AD203B41FA5}">
                      <a16:colId xmlns:a16="http://schemas.microsoft.com/office/drawing/2014/main" val="4283849125"/>
                    </a:ext>
                  </a:extLst>
                </a:gridCol>
                <a:gridCol w="235268">
                  <a:extLst>
                    <a:ext uri="{9D8B030D-6E8A-4147-A177-3AD203B41FA5}">
                      <a16:colId xmlns:a16="http://schemas.microsoft.com/office/drawing/2014/main" val="3299545068"/>
                    </a:ext>
                  </a:extLst>
                </a:gridCol>
                <a:gridCol w="260303">
                  <a:extLst>
                    <a:ext uri="{9D8B030D-6E8A-4147-A177-3AD203B41FA5}">
                      <a16:colId xmlns:a16="http://schemas.microsoft.com/office/drawing/2014/main" val="4243383691"/>
                    </a:ext>
                  </a:extLst>
                </a:gridCol>
                <a:gridCol w="260303">
                  <a:extLst>
                    <a:ext uri="{9D8B030D-6E8A-4147-A177-3AD203B41FA5}">
                      <a16:colId xmlns:a16="http://schemas.microsoft.com/office/drawing/2014/main" val="2946226346"/>
                    </a:ext>
                  </a:extLst>
                </a:gridCol>
                <a:gridCol w="260303">
                  <a:extLst>
                    <a:ext uri="{9D8B030D-6E8A-4147-A177-3AD203B41FA5}">
                      <a16:colId xmlns:a16="http://schemas.microsoft.com/office/drawing/2014/main" val="1196110987"/>
                    </a:ext>
                  </a:extLst>
                </a:gridCol>
                <a:gridCol w="260303">
                  <a:extLst>
                    <a:ext uri="{9D8B030D-6E8A-4147-A177-3AD203B41FA5}">
                      <a16:colId xmlns:a16="http://schemas.microsoft.com/office/drawing/2014/main" val="1508037962"/>
                    </a:ext>
                  </a:extLst>
                </a:gridCol>
                <a:gridCol w="260303">
                  <a:extLst>
                    <a:ext uri="{9D8B030D-6E8A-4147-A177-3AD203B41FA5}">
                      <a16:colId xmlns:a16="http://schemas.microsoft.com/office/drawing/2014/main" val="2665689074"/>
                    </a:ext>
                  </a:extLst>
                </a:gridCol>
                <a:gridCol w="260303">
                  <a:extLst>
                    <a:ext uri="{9D8B030D-6E8A-4147-A177-3AD203B41FA5}">
                      <a16:colId xmlns:a16="http://schemas.microsoft.com/office/drawing/2014/main" val="2322862665"/>
                    </a:ext>
                  </a:extLst>
                </a:gridCol>
                <a:gridCol w="260303">
                  <a:extLst>
                    <a:ext uri="{9D8B030D-6E8A-4147-A177-3AD203B41FA5}">
                      <a16:colId xmlns:a16="http://schemas.microsoft.com/office/drawing/2014/main" val="2698207282"/>
                    </a:ext>
                  </a:extLst>
                </a:gridCol>
              </a:tblGrid>
              <a:tr h="422127">
                <a:tc>
                  <a:txBody>
                    <a:bodyPr/>
                    <a:lstStyle/>
                    <a:p>
                      <a:endParaRPr lang="en-IL" dirty="0"/>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pPr marL="0" algn="l" defTabSz="914400" rtl="0" eaLnBrk="1" latinLnBrk="0" hangingPunct="1"/>
                      <a:endParaRPr lang="en-IL" dirty="0"/>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pPr marL="0" algn="l" defTabSz="914400" rtl="0" eaLnBrk="1" latinLnBrk="0" hangingPunct="1"/>
                      <a:endParaRPr lang="en-IL" dirty="0"/>
                    </a:p>
                  </a:txBody>
                  <a:tcPr>
                    <a:solidFill>
                      <a:schemeClr val="bg1">
                        <a:lumMod val="85000"/>
                      </a:schemeClr>
                    </a:solidFill>
                  </a:tcPr>
                </a:tc>
                <a:extLst>
                  <a:ext uri="{0D108BD9-81ED-4DB2-BD59-A6C34878D82A}">
                    <a16:rowId xmlns:a16="http://schemas.microsoft.com/office/drawing/2014/main" val="1565684146"/>
                  </a:ext>
                </a:extLst>
              </a:tr>
            </a:tbl>
          </a:graphicData>
        </a:graphic>
      </p:graphicFrame>
      <p:graphicFrame>
        <p:nvGraphicFramePr>
          <p:cNvPr id="20" name="Table 19">
            <a:extLst>
              <a:ext uri="{FF2B5EF4-FFF2-40B4-BE49-F238E27FC236}">
                <a16:creationId xmlns:a16="http://schemas.microsoft.com/office/drawing/2014/main" id="{4101F1D8-DE24-7A35-FE91-B03E7714A0F2}"/>
              </a:ext>
            </a:extLst>
          </p:cNvPr>
          <p:cNvGraphicFramePr>
            <a:graphicFrameLocks noGrp="1"/>
          </p:cNvGraphicFramePr>
          <p:nvPr>
            <p:extLst>
              <p:ext uri="{D42A27DB-BD31-4B8C-83A1-F6EECF244321}">
                <p14:modId xmlns:p14="http://schemas.microsoft.com/office/powerpoint/2010/main" val="1074002277"/>
              </p:ext>
            </p:extLst>
          </p:nvPr>
        </p:nvGraphicFramePr>
        <p:xfrm>
          <a:off x="4189689" y="3894719"/>
          <a:ext cx="2603030" cy="422127"/>
        </p:xfrm>
        <a:graphic>
          <a:graphicData uri="http://schemas.openxmlformats.org/drawingml/2006/table">
            <a:tbl>
              <a:tblPr firstRow="1" bandRow="1">
                <a:tableStyleId>{F5AB1C69-6EDB-4FF4-983F-18BD219EF322}</a:tableStyleId>
              </a:tblPr>
              <a:tblGrid>
                <a:gridCol w="260303">
                  <a:extLst>
                    <a:ext uri="{9D8B030D-6E8A-4147-A177-3AD203B41FA5}">
                      <a16:colId xmlns:a16="http://schemas.microsoft.com/office/drawing/2014/main" val="1169754839"/>
                    </a:ext>
                  </a:extLst>
                </a:gridCol>
                <a:gridCol w="260303">
                  <a:extLst>
                    <a:ext uri="{9D8B030D-6E8A-4147-A177-3AD203B41FA5}">
                      <a16:colId xmlns:a16="http://schemas.microsoft.com/office/drawing/2014/main" val="4283849125"/>
                    </a:ext>
                  </a:extLst>
                </a:gridCol>
                <a:gridCol w="260303">
                  <a:extLst>
                    <a:ext uri="{9D8B030D-6E8A-4147-A177-3AD203B41FA5}">
                      <a16:colId xmlns:a16="http://schemas.microsoft.com/office/drawing/2014/main" val="3299545068"/>
                    </a:ext>
                  </a:extLst>
                </a:gridCol>
                <a:gridCol w="260303">
                  <a:extLst>
                    <a:ext uri="{9D8B030D-6E8A-4147-A177-3AD203B41FA5}">
                      <a16:colId xmlns:a16="http://schemas.microsoft.com/office/drawing/2014/main" val="4243383691"/>
                    </a:ext>
                  </a:extLst>
                </a:gridCol>
                <a:gridCol w="260303">
                  <a:extLst>
                    <a:ext uri="{9D8B030D-6E8A-4147-A177-3AD203B41FA5}">
                      <a16:colId xmlns:a16="http://schemas.microsoft.com/office/drawing/2014/main" val="2946226346"/>
                    </a:ext>
                  </a:extLst>
                </a:gridCol>
                <a:gridCol w="260303">
                  <a:extLst>
                    <a:ext uri="{9D8B030D-6E8A-4147-A177-3AD203B41FA5}">
                      <a16:colId xmlns:a16="http://schemas.microsoft.com/office/drawing/2014/main" val="1196110987"/>
                    </a:ext>
                  </a:extLst>
                </a:gridCol>
                <a:gridCol w="260303">
                  <a:extLst>
                    <a:ext uri="{9D8B030D-6E8A-4147-A177-3AD203B41FA5}">
                      <a16:colId xmlns:a16="http://schemas.microsoft.com/office/drawing/2014/main" val="1508037962"/>
                    </a:ext>
                  </a:extLst>
                </a:gridCol>
                <a:gridCol w="260303">
                  <a:extLst>
                    <a:ext uri="{9D8B030D-6E8A-4147-A177-3AD203B41FA5}">
                      <a16:colId xmlns:a16="http://schemas.microsoft.com/office/drawing/2014/main" val="2665689074"/>
                    </a:ext>
                  </a:extLst>
                </a:gridCol>
                <a:gridCol w="260303">
                  <a:extLst>
                    <a:ext uri="{9D8B030D-6E8A-4147-A177-3AD203B41FA5}">
                      <a16:colId xmlns:a16="http://schemas.microsoft.com/office/drawing/2014/main" val="2322862665"/>
                    </a:ext>
                  </a:extLst>
                </a:gridCol>
                <a:gridCol w="260303">
                  <a:extLst>
                    <a:ext uri="{9D8B030D-6E8A-4147-A177-3AD203B41FA5}">
                      <a16:colId xmlns:a16="http://schemas.microsoft.com/office/drawing/2014/main" val="2698207282"/>
                    </a:ext>
                  </a:extLst>
                </a:gridCol>
              </a:tblGrid>
              <a:tr h="422127">
                <a:tc>
                  <a:txBody>
                    <a:bodyPr/>
                    <a:lstStyle/>
                    <a:p>
                      <a:endParaRPr lang="en-IL"/>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pPr marL="0" algn="r" defTabSz="914400" rtl="1" eaLnBrk="1" latinLnBrk="0" hangingPunct="1"/>
                      <a:endParaRPr lang="en-IL" dirty="0"/>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pPr marL="0" algn="l" defTabSz="914400" rtl="0" eaLnBrk="1" latinLnBrk="0" hangingPunct="1"/>
                      <a:endParaRPr lang="en-IL" dirty="0"/>
                    </a:p>
                  </a:txBody>
                  <a:tcPr>
                    <a:solidFill>
                      <a:schemeClr val="bg1">
                        <a:lumMod val="85000"/>
                      </a:schemeClr>
                    </a:solidFill>
                  </a:tcPr>
                </a:tc>
                <a:extLst>
                  <a:ext uri="{0D108BD9-81ED-4DB2-BD59-A6C34878D82A}">
                    <a16:rowId xmlns:a16="http://schemas.microsoft.com/office/drawing/2014/main" val="1565684146"/>
                  </a:ext>
                </a:extLst>
              </a:tr>
            </a:tbl>
          </a:graphicData>
        </a:graphic>
      </p:graphicFrame>
      <p:pic>
        <p:nvPicPr>
          <p:cNvPr id="5" name="Google Shape;83;p15">
            <a:extLst>
              <a:ext uri="{FF2B5EF4-FFF2-40B4-BE49-F238E27FC236}">
                <a16:creationId xmlns:a16="http://schemas.microsoft.com/office/drawing/2014/main" id="{B3EED0D0-CBDD-06E4-D9C0-820281113DE6}"/>
              </a:ext>
            </a:extLst>
          </p:cNvPr>
          <p:cNvPicPr preferRelativeResize="0"/>
          <p:nvPr/>
        </p:nvPicPr>
        <p:blipFill>
          <a:blip r:embed="rId5">
            <a:alphaModFix/>
          </a:blip>
          <a:stretch>
            <a:fillRect/>
          </a:stretch>
        </p:blipFill>
        <p:spPr>
          <a:xfrm>
            <a:off x="8216810" y="3340751"/>
            <a:ext cx="1842100" cy="2068033"/>
          </a:xfrm>
          <a:prstGeom prst="rect">
            <a:avLst/>
          </a:prstGeom>
          <a:noFill/>
          <a:ln>
            <a:noFill/>
          </a:ln>
        </p:spPr>
      </p:pic>
      <mc:AlternateContent xmlns:mc="http://schemas.openxmlformats.org/markup-compatibility/2006" xmlns:a14="http://schemas.microsoft.com/office/drawing/2010/main">
        <mc:Choice Requires="a14">
          <p:sp>
            <p:nvSpPr>
              <p:cNvPr id="24" name="Rectangle: Rounded Corners 18">
                <a:extLst>
                  <a:ext uri="{FF2B5EF4-FFF2-40B4-BE49-F238E27FC236}">
                    <a16:creationId xmlns:a16="http://schemas.microsoft.com/office/drawing/2014/main" id="{2BBF3346-D3ED-F11C-60BD-F5B6652B8B77}"/>
                  </a:ext>
                </a:extLst>
              </p:cNvPr>
              <p:cNvSpPr/>
              <p:nvPr/>
            </p:nvSpPr>
            <p:spPr>
              <a:xfrm flipH="1">
                <a:off x="3358570" y="1355478"/>
                <a:ext cx="4686781" cy="558345"/>
              </a:xfrm>
              <a:prstGeom prst="roundRect">
                <a:avLst>
                  <a:gd name="adj" fmla="val 8990"/>
                </a:avLst>
              </a:prstGeom>
              <a:solidFill>
                <a:srgbClr val="D7FED7"/>
              </a:solidFill>
              <a:ln w="28575">
                <a:solidFill>
                  <a:srgbClr val="05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14:m>
                  <m:oMathPara xmlns:m="http://schemas.openxmlformats.org/officeDocument/2006/math">
                    <m:oMathParaPr>
                      <m:jc m:val="centerGroup"/>
                    </m:oMathParaPr>
                    <m:oMath xmlns:m="http://schemas.openxmlformats.org/officeDocument/2006/math">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𝐻𝑎𝑚</m:t>
                          </m:r>
                        </m:e>
                        <m:sub>
                          <m:r>
                            <a:rPr lang="en-US" sz="2400" i="1">
                              <a:solidFill>
                                <a:schemeClr val="tx1"/>
                              </a:solidFill>
                              <a:latin typeface="Cambria Math" panose="02040503050406030204" pitchFamily="18" charset="0"/>
                            </a:rPr>
                            <m:t>𝛼</m:t>
                          </m:r>
                        </m:sub>
                      </m:sSub>
                      <m:r>
                        <a:rPr lang="en-US" sz="2400" i="1">
                          <a:solidFill>
                            <a:schemeClr val="tx1"/>
                          </a:solidFill>
                          <a:latin typeface="Cambria Math" panose="02040503050406030204" pitchFamily="18" charset="0"/>
                        </a:rPr>
                        <m:t>=</m:t>
                      </m:r>
                      <m:d>
                        <m:dPr>
                          <m:begChr m:val="{"/>
                          <m:endChr m:val="|"/>
                          <m:ctrlPr>
                            <a:rPr lang="en-US" sz="2400" i="1">
                              <a:solidFill>
                                <a:schemeClr val="tx1"/>
                              </a:solidFill>
                              <a:latin typeface="Cambria Math" panose="02040503050406030204" pitchFamily="18" charset="0"/>
                            </a:rPr>
                          </m:ctrlPr>
                        </m:dPr>
                        <m:e>
                          <m:r>
                            <a:rPr lang="en-US" sz="2400" i="1">
                              <a:solidFill>
                                <a:schemeClr val="tx1"/>
                              </a:solidFill>
                              <a:latin typeface="Cambria Math" panose="02040503050406030204" pitchFamily="18" charset="0"/>
                            </a:rPr>
                            <m:t> </m:t>
                          </m:r>
                          <m:r>
                            <a:rPr lang="en-US" sz="2400" i="1">
                              <a:solidFill>
                                <a:schemeClr val="tx1"/>
                              </a:solidFill>
                              <a:latin typeface="Cambria Math" panose="02040503050406030204" pitchFamily="18" charset="0"/>
                            </a:rPr>
                            <m:t>𝑣</m:t>
                          </m:r>
                          <m:r>
                            <a:rPr lang="en-US" sz="2400" i="1">
                              <a:solidFill>
                                <a:schemeClr val="tx1"/>
                              </a:solidFill>
                              <a:latin typeface="Cambria Math" panose="02040503050406030204" pitchFamily="18" charset="0"/>
                            </a:rPr>
                            <m:t> </m:t>
                          </m:r>
                        </m:e>
                      </m:d>
                      <m:r>
                        <a:rPr lang="en-US" sz="2400" i="1">
                          <a:solidFill>
                            <a:schemeClr val="tx1"/>
                          </a:solidFill>
                          <a:latin typeface="Cambria Math" panose="02040503050406030204" pitchFamily="18" charset="0"/>
                        </a:rPr>
                        <m:t> </m:t>
                      </m:r>
                      <m:r>
                        <m:rPr>
                          <m:sty m:val="p"/>
                        </m:rPr>
                        <a:rPr lang="en-US" sz="2400" i="0">
                          <a:solidFill>
                            <a:schemeClr val="tx1"/>
                          </a:solidFill>
                          <a:latin typeface="Cambria Math" panose="02040503050406030204" pitchFamily="18" charset="0"/>
                        </a:rPr>
                        <m:t>weight</m:t>
                      </m:r>
                      <m:d>
                        <m:dPr>
                          <m:ctrlPr>
                            <a:rPr lang="en-US" sz="2400" i="1">
                              <a:solidFill>
                                <a:schemeClr val="tx1"/>
                              </a:solidFill>
                              <a:latin typeface="Cambria Math" panose="02040503050406030204" pitchFamily="18" charset="0"/>
                            </a:rPr>
                          </m:ctrlPr>
                        </m:dPr>
                        <m:e>
                          <m:r>
                            <a:rPr lang="en-US" sz="2400" i="1">
                              <a:solidFill>
                                <a:schemeClr val="tx1"/>
                              </a:solidFill>
                              <a:latin typeface="Cambria Math" panose="02040503050406030204" pitchFamily="18" charset="0"/>
                            </a:rPr>
                            <m:t>𝑣</m:t>
                          </m:r>
                        </m:e>
                      </m:d>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𝛼</m:t>
                      </m:r>
                      <m:r>
                        <a:rPr lang="en-US" sz="2400" i="1">
                          <a:solidFill>
                            <a:schemeClr val="tx1"/>
                          </a:solidFill>
                          <a:latin typeface="Cambria Math" panose="02040503050406030204" pitchFamily="18" charset="0"/>
                        </a:rPr>
                        <m:t> }  </m:t>
                      </m:r>
                    </m:oMath>
                  </m:oMathPara>
                </a14:m>
                <a:endParaRPr lang="en-IL" sz="2400" dirty="0"/>
              </a:p>
            </p:txBody>
          </p:sp>
        </mc:Choice>
        <mc:Fallback xmlns="">
          <p:sp>
            <p:nvSpPr>
              <p:cNvPr id="24" name="Rectangle: Rounded Corners 18">
                <a:extLst>
                  <a:ext uri="{FF2B5EF4-FFF2-40B4-BE49-F238E27FC236}">
                    <a16:creationId xmlns:a16="http://schemas.microsoft.com/office/drawing/2014/main" id="{2BBF3346-D3ED-F11C-60BD-F5B6652B8B77}"/>
                  </a:ext>
                </a:extLst>
              </p:cNvPr>
              <p:cNvSpPr>
                <a:spLocks noRot="1" noChangeAspect="1" noMove="1" noResize="1" noEditPoints="1" noAdjustHandles="1" noChangeArrowheads="1" noChangeShapeType="1" noTextEdit="1"/>
              </p:cNvSpPr>
              <p:nvPr/>
            </p:nvSpPr>
            <p:spPr>
              <a:xfrm flipH="1">
                <a:off x="3358570" y="1355478"/>
                <a:ext cx="4686781" cy="558345"/>
              </a:xfrm>
              <a:prstGeom prst="roundRect">
                <a:avLst>
                  <a:gd name="adj" fmla="val 8990"/>
                </a:avLst>
              </a:prstGeom>
              <a:blipFill>
                <a:blip r:embed="rId6"/>
                <a:stretch>
                  <a:fillRect b="-6250"/>
                </a:stretch>
              </a:blipFill>
              <a:ln w="28575">
                <a:solidFill>
                  <a:srgbClr val="05B050"/>
                </a:solidFill>
              </a:ln>
            </p:spPr>
            <p:txBody>
              <a:bodyPr/>
              <a:lstStyle/>
              <a:p>
                <a:r>
                  <a:rPr lang="en-IL">
                    <a:noFill/>
                  </a:rPr>
                  <a:t> </a:t>
                </a:r>
              </a:p>
            </p:txBody>
          </p:sp>
        </mc:Fallback>
      </mc:AlternateContent>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CCC72C30-0E38-52CF-2235-F4F41AC52ACB}"/>
                  </a:ext>
                </a:extLst>
              </p:cNvPr>
              <p:cNvSpPr txBox="1"/>
              <p:nvPr/>
            </p:nvSpPr>
            <p:spPr>
              <a:xfrm>
                <a:off x="2574730" y="5615517"/>
                <a:ext cx="7021950" cy="451470"/>
              </a:xfrm>
              <a:prstGeom prst="rect">
                <a:avLst/>
              </a:prstGeom>
              <a:noFill/>
            </p:spPr>
            <p:txBody>
              <a:bodyPr wrap="square" rtlCol="0">
                <a:spAutoFit/>
              </a:bodyPr>
              <a:lstStyle/>
              <a:p>
                <a:r>
                  <a:rPr lang="en-IL" b="1" dirty="0"/>
                  <a:t>Perfect Completeness</a:t>
                </a:r>
                <a:r>
                  <a:rPr lang="en-IL" dirty="0"/>
                  <a:t>: If </a:t>
                </a:r>
                <a14:m>
                  <m:oMath xmlns:m="http://schemas.openxmlformats.org/officeDocument/2006/math">
                    <m:r>
                      <a:rPr lang="en-US" sz="1800" i="1" smtClean="0">
                        <a:solidFill>
                          <a:schemeClr val="tx1"/>
                        </a:solidFill>
                        <a:latin typeface="Cambria Math" panose="02040503050406030204" pitchFamily="18" charset="0"/>
                      </a:rPr>
                      <m:t>𝑣</m:t>
                    </m:r>
                    <m:r>
                      <a:rPr lang="en-US" sz="1800" b="0" i="1" smtClean="0">
                        <a:solidFill>
                          <a:schemeClr val="tx1"/>
                        </a:solidFill>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𝐻𝑎𝑚</m:t>
                        </m:r>
                      </m:e>
                      <m:sub>
                        <m:r>
                          <a:rPr lang="en-US" i="1">
                            <a:latin typeface="Cambria Math" panose="02040503050406030204" pitchFamily="18" charset="0"/>
                          </a:rPr>
                          <m:t>𝛼</m:t>
                        </m:r>
                      </m:sub>
                    </m:sSub>
                    <m:r>
                      <a:rPr lang="en-US" b="0" i="1" smtClean="0">
                        <a:latin typeface="Cambria Math" panose="02040503050406030204" pitchFamily="18" charset="0"/>
                      </a:rPr>
                      <m:t> </m:t>
                    </m:r>
                  </m:oMath>
                </a14:m>
                <a:r>
                  <a:rPr lang="en-IL" dirty="0"/>
                  <a:t>then </a:t>
                </a:r>
                <a14:m>
                  <m:oMath xmlns:m="http://schemas.openxmlformats.org/officeDocument/2006/math">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Pr</m:t>
                            </m:r>
                          </m:e>
                          <m:lim>
                            <m:r>
                              <a:rPr lang="en-US" i="1">
                                <a:latin typeface="Cambria Math" panose="02040503050406030204" pitchFamily="18" charset="0"/>
                              </a:rPr>
                              <m:t>𝑟</m:t>
                            </m:r>
                          </m:lim>
                        </m:limLow>
                      </m:fName>
                      <m:e>
                        <m:d>
                          <m:dPr>
                            <m:begChr m:val="["/>
                            <m:endChr m:val="]"/>
                            <m:ctrlPr>
                              <a:rPr lang="en-US" i="1">
                                <a:latin typeface="Cambria Math" panose="02040503050406030204" pitchFamily="18" charset="0"/>
                              </a:rPr>
                            </m:ctrlPr>
                          </m:dPr>
                          <m:e>
                            <m:r>
                              <a:rPr lang="en-US" i="1">
                                <a:latin typeface="Cambria Math" panose="02040503050406030204" pitchFamily="18" charset="0"/>
                              </a:rPr>
                              <m:t>&lt;</m:t>
                            </m:r>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𝑉</m:t>
                            </m:r>
                            <m:r>
                              <a:rPr lang="en-US" i="1">
                                <a:latin typeface="Cambria Math" panose="02040503050406030204" pitchFamily="18" charset="0"/>
                              </a:rPr>
                              <m:t>&gt;</m:t>
                            </m:r>
                            <m:d>
                              <m:dPr>
                                <m:ctrlPr>
                                  <a:rPr lang="en-US" i="1">
                                    <a:latin typeface="Cambria Math" panose="02040503050406030204" pitchFamily="18" charset="0"/>
                                  </a:rPr>
                                </m:ctrlPr>
                              </m:dPr>
                              <m:e>
                                <m:r>
                                  <a:rPr lang="en-US" i="1">
                                    <a:latin typeface="Cambria Math" panose="02040503050406030204" pitchFamily="18" charset="0"/>
                                  </a:rPr>
                                  <m:t>𝑣</m:t>
                                </m:r>
                              </m:e>
                            </m:d>
                            <m:r>
                              <a:rPr lang="en-US" i="1">
                                <a:latin typeface="Cambria Math" panose="02040503050406030204" pitchFamily="18" charset="0"/>
                              </a:rPr>
                              <m:t>=1</m:t>
                            </m:r>
                          </m:e>
                        </m:d>
                        <m:r>
                          <a:rPr lang="en-US" i="1">
                            <a:latin typeface="Cambria Math" panose="02040503050406030204" pitchFamily="18" charset="0"/>
                          </a:rPr>
                          <m:t>=1</m:t>
                        </m:r>
                      </m:e>
                    </m:func>
                  </m:oMath>
                </a14:m>
                <a:endParaRPr lang="en-IL" dirty="0"/>
              </a:p>
            </p:txBody>
          </p:sp>
        </mc:Choice>
        <mc:Fallback>
          <p:sp>
            <p:nvSpPr>
              <p:cNvPr id="26" name="TextBox 25">
                <a:extLst>
                  <a:ext uri="{FF2B5EF4-FFF2-40B4-BE49-F238E27FC236}">
                    <a16:creationId xmlns:a16="http://schemas.microsoft.com/office/drawing/2014/main" id="{CCC72C30-0E38-52CF-2235-F4F41AC52ACB}"/>
                  </a:ext>
                </a:extLst>
              </p:cNvPr>
              <p:cNvSpPr txBox="1">
                <a:spLocks noRot="1" noChangeAspect="1" noMove="1" noResize="1" noEditPoints="1" noAdjustHandles="1" noChangeArrowheads="1" noChangeShapeType="1" noTextEdit="1"/>
              </p:cNvSpPr>
              <p:nvPr/>
            </p:nvSpPr>
            <p:spPr>
              <a:xfrm>
                <a:off x="2574730" y="5615517"/>
                <a:ext cx="7021950" cy="451470"/>
              </a:xfrm>
              <a:prstGeom prst="rect">
                <a:avLst/>
              </a:prstGeom>
              <a:blipFill>
                <a:blip r:embed="rId7"/>
                <a:stretch>
                  <a:fillRect l="-722" t="-5556" b="-5556"/>
                </a:stretch>
              </a:blipFill>
            </p:spPr>
            <p:txBody>
              <a:bodyPr/>
              <a:lstStyle/>
              <a:p>
                <a:r>
                  <a:rPr lang="en-IL">
                    <a:noFill/>
                  </a:rPr>
                  <a:t> </a:t>
                </a:r>
              </a:p>
            </p:txBody>
          </p:sp>
        </mc:Fallback>
      </mc:AlternateContent>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E7B3B5F7-0F3C-8A05-8564-F75C51134905}"/>
                  </a:ext>
                </a:extLst>
              </p:cNvPr>
              <p:cNvSpPr txBox="1"/>
              <p:nvPr/>
            </p:nvSpPr>
            <p:spPr>
              <a:xfrm>
                <a:off x="2574730" y="6001531"/>
                <a:ext cx="7130746" cy="462755"/>
              </a:xfrm>
              <a:prstGeom prst="rect">
                <a:avLst/>
              </a:prstGeom>
              <a:noFill/>
            </p:spPr>
            <p:txBody>
              <a:bodyPr wrap="square" rtlCol="0">
                <a:spAutoFit/>
              </a:bodyPr>
              <a:lstStyle/>
              <a:p>
                <a:r>
                  <a:rPr lang="en-IL" b="1" dirty="0"/>
                  <a:t>Soundness</a:t>
                </a:r>
                <a:r>
                  <a:rPr lang="en-IL" dirty="0"/>
                  <a:t>: If </a:t>
                </a:r>
                <a14:m>
                  <m:oMath xmlns:m="http://schemas.openxmlformats.org/officeDocument/2006/math">
                    <m:r>
                      <m:rPr>
                        <m:sty m:val="p"/>
                      </m:rPr>
                      <a:rPr lang="en-US" sz="1800" b="0" i="0" smtClean="0">
                        <a:solidFill>
                          <a:schemeClr val="tx1"/>
                        </a:solidFill>
                        <a:latin typeface="Cambria Math" panose="02040503050406030204" pitchFamily="18" charset="0"/>
                      </a:rPr>
                      <m:t>weight</m:t>
                    </m:r>
                    <m:d>
                      <m:dPr>
                        <m:ctrlPr>
                          <a:rPr lang="en-US" sz="1800" b="0" i="1" smtClean="0">
                            <a:solidFill>
                              <a:schemeClr val="tx1"/>
                            </a:solidFill>
                            <a:latin typeface="Cambria Math" panose="02040503050406030204" pitchFamily="18" charset="0"/>
                          </a:rPr>
                        </m:ctrlPr>
                      </m:dPr>
                      <m:e>
                        <m:r>
                          <a:rPr lang="en-US" sz="1800" b="0" i="1" smtClean="0">
                            <a:solidFill>
                              <a:schemeClr val="tx1"/>
                            </a:solidFill>
                            <a:latin typeface="Cambria Math" panose="02040503050406030204" pitchFamily="18" charset="0"/>
                          </a:rPr>
                          <m:t>𝑣</m:t>
                        </m:r>
                      </m:e>
                    </m:d>
                    <m:r>
                      <a:rPr lang="en-US" sz="1800" b="0" i="0" smtClean="0">
                        <a:solidFill>
                          <a:schemeClr val="tx1"/>
                        </a:solidFill>
                        <a:latin typeface="Cambria Math" panose="02040503050406030204" pitchFamily="18" charset="0"/>
                      </a:rPr>
                      <m:t>=</m:t>
                    </m:r>
                    <m:r>
                      <a:rPr lang="en-US" sz="1800" b="0" i="1" smtClean="0">
                        <a:solidFill>
                          <a:schemeClr val="tx1"/>
                        </a:solidFill>
                        <a:latin typeface="Cambria Math" panose="02040503050406030204" pitchFamily="18" charset="0"/>
                      </a:rPr>
                      <m:t>𝛼</m:t>
                    </m:r>
                    <m:r>
                      <a:rPr lang="en-US" sz="1800" b="0" i="1" smtClean="0">
                        <a:solidFill>
                          <a:schemeClr val="tx1"/>
                        </a:solidFill>
                        <a:latin typeface="Cambria Math" panose="02040503050406030204" pitchFamily="18" charset="0"/>
                      </a:rPr>
                      <m:t>−</m:t>
                    </m:r>
                    <m:r>
                      <a:rPr lang="en-US" sz="1800" b="0" i="1" smtClean="0">
                        <a:solidFill>
                          <a:schemeClr val="tx1"/>
                        </a:solidFill>
                        <a:latin typeface="Cambria Math" panose="02040503050406030204" pitchFamily="18" charset="0"/>
                      </a:rPr>
                      <m:t>𝛿</m:t>
                    </m:r>
                    <m:r>
                      <a:rPr lang="en-US" sz="1800" b="0" i="1" smtClean="0">
                        <a:solidFill>
                          <a:schemeClr val="tx1"/>
                        </a:solidFill>
                        <a:latin typeface="Cambria Math" panose="02040503050406030204" pitchFamily="18" charset="0"/>
                      </a:rPr>
                      <m:t> </m:t>
                    </m:r>
                  </m:oMath>
                </a14:m>
                <a:r>
                  <a:rPr lang="en-IL" dirty="0"/>
                  <a:t>then </a:t>
                </a:r>
                <a14:m>
                  <m:oMath xmlns:m="http://schemas.openxmlformats.org/officeDocument/2006/math">
                    <m:func>
                      <m:funcPr>
                        <m:ctrlPr>
                          <a:rPr lang="en-US" i="1" smtClean="0">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Pr</m:t>
                            </m:r>
                          </m:e>
                          <m:lim>
                            <m:r>
                              <a:rPr lang="en-US" i="1">
                                <a:latin typeface="Cambria Math" panose="02040503050406030204" pitchFamily="18" charset="0"/>
                              </a:rPr>
                              <m:t>𝑟</m:t>
                            </m:r>
                          </m:lim>
                        </m:limLow>
                      </m:fName>
                      <m:e>
                        <m:d>
                          <m:dPr>
                            <m:begChr m:val="["/>
                            <m:endChr m:val="]"/>
                            <m:ctrlPr>
                              <a:rPr lang="en-US" i="1">
                                <a:latin typeface="Cambria Math" panose="02040503050406030204" pitchFamily="18" charset="0"/>
                              </a:rPr>
                            </m:ctrlPr>
                          </m:dPr>
                          <m:e>
                            <m:r>
                              <a:rPr lang="en-US" i="1" smtClean="0">
                                <a:latin typeface="Cambria Math" panose="02040503050406030204" pitchFamily="18" charset="0"/>
                              </a:rPr>
                              <m:t>&lt;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𝑃</m:t>
                                </m:r>
                              </m:e>
                            </m:acc>
                            <m:r>
                              <a:rPr lang="en-US" i="1" smtClean="0">
                                <a:latin typeface="Cambria Math" panose="02040503050406030204" pitchFamily="18" charset="0"/>
                              </a:rPr>
                              <m:t>,</m:t>
                            </m:r>
                            <m:r>
                              <a:rPr lang="en-US" i="1">
                                <a:latin typeface="Cambria Math" panose="02040503050406030204" pitchFamily="18" charset="0"/>
                              </a:rPr>
                              <m:t>𝑉</m:t>
                            </m:r>
                            <m:r>
                              <a:rPr lang="en-US" i="1" smtClean="0">
                                <a:latin typeface="Cambria Math" panose="02040503050406030204" pitchFamily="18" charset="0"/>
                              </a:rPr>
                              <m:t>&gt;</m:t>
                            </m:r>
                            <m:d>
                              <m:dPr>
                                <m:ctrlPr>
                                  <a:rPr lang="en-US" i="1" smtClean="0">
                                    <a:latin typeface="Cambria Math" panose="02040503050406030204" pitchFamily="18" charset="0"/>
                                  </a:rPr>
                                </m:ctrlPr>
                              </m:dPr>
                              <m:e>
                                <m:r>
                                  <a:rPr lang="en-US" i="1">
                                    <a:latin typeface="Cambria Math" panose="02040503050406030204" pitchFamily="18" charset="0"/>
                                  </a:rPr>
                                  <m:t>𝑣</m:t>
                                </m:r>
                              </m:e>
                            </m:d>
                            <m:r>
                              <a:rPr lang="en-US" i="1">
                                <a:latin typeface="Cambria Math" panose="02040503050406030204" pitchFamily="18" charset="0"/>
                              </a:rPr>
                              <m:t>=1</m:t>
                            </m:r>
                          </m:e>
                        </m:d>
                        <m:r>
                          <a:rPr lang="en-US" i="1">
                            <a:latin typeface="Cambria Math" panose="02040503050406030204" pitchFamily="18" charset="0"/>
                          </a:rPr>
                          <m:t>≤</m:t>
                        </m:r>
                        <m:r>
                          <a:rPr lang="en-US" i="1">
                            <a:latin typeface="Cambria Math" panose="02040503050406030204" pitchFamily="18" charset="0"/>
                          </a:rPr>
                          <m:t>𝜖</m:t>
                        </m:r>
                      </m:e>
                    </m:func>
                  </m:oMath>
                </a14:m>
                <a:endParaRPr lang="en-IL" dirty="0"/>
              </a:p>
            </p:txBody>
          </p:sp>
        </mc:Choice>
        <mc:Fallback>
          <p:sp>
            <p:nvSpPr>
              <p:cNvPr id="27" name="TextBox 26">
                <a:extLst>
                  <a:ext uri="{FF2B5EF4-FFF2-40B4-BE49-F238E27FC236}">
                    <a16:creationId xmlns:a16="http://schemas.microsoft.com/office/drawing/2014/main" id="{E7B3B5F7-0F3C-8A05-8564-F75C51134905}"/>
                  </a:ext>
                </a:extLst>
              </p:cNvPr>
              <p:cNvSpPr txBox="1">
                <a:spLocks noRot="1" noChangeAspect="1" noMove="1" noResize="1" noEditPoints="1" noAdjustHandles="1" noChangeArrowheads="1" noChangeShapeType="1" noTextEdit="1"/>
              </p:cNvSpPr>
              <p:nvPr/>
            </p:nvSpPr>
            <p:spPr>
              <a:xfrm>
                <a:off x="2574730" y="6001531"/>
                <a:ext cx="7130746" cy="462755"/>
              </a:xfrm>
              <a:prstGeom prst="rect">
                <a:avLst/>
              </a:prstGeom>
              <a:blipFill>
                <a:blip r:embed="rId8"/>
                <a:stretch>
                  <a:fillRect l="-710" t="-2703" b="-5405"/>
                </a:stretch>
              </a:blipFill>
            </p:spPr>
            <p:txBody>
              <a:bodyPr/>
              <a:lstStyle/>
              <a:p>
                <a:r>
                  <a:rPr lang="en-IL">
                    <a:noFill/>
                  </a:rPr>
                  <a:t> </a:t>
                </a:r>
              </a:p>
            </p:txBody>
          </p:sp>
        </mc:Fallback>
      </mc:AlternateContent>
      <p:cxnSp>
        <p:nvCxnSpPr>
          <p:cNvPr id="29" name="Google Shape;86;p15">
            <a:extLst>
              <a:ext uri="{FF2B5EF4-FFF2-40B4-BE49-F238E27FC236}">
                <a16:creationId xmlns:a16="http://schemas.microsoft.com/office/drawing/2014/main" id="{FA6656E1-7737-65C6-D478-EFF079C4CD07}"/>
              </a:ext>
            </a:extLst>
          </p:cNvPr>
          <p:cNvCxnSpPr>
            <a:cxnSpLocks/>
          </p:cNvCxnSpPr>
          <p:nvPr/>
        </p:nvCxnSpPr>
        <p:spPr>
          <a:xfrm>
            <a:off x="10058910" y="5190765"/>
            <a:ext cx="469390" cy="0"/>
          </a:xfrm>
          <a:prstGeom prst="straightConnector1">
            <a:avLst/>
          </a:prstGeom>
          <a:noFill/>
          <a:ln w="38100" cap="flat" cmpd="sng">
            <a:solidFill>
              <a:schemeClr val="tx1"/>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8D01313-07A5-3F27-0B61-A434E1C1F916}"/>
                  </a:ext>
                </a:extLst>
              </p:cNvPr>
              <p:cNvSpPr txBox="1"/>
              <p:nvPr/>
            </p:nvSpPr>
            <p:spPr>
              <a:xfrm>
                <a:off x="10392154" y="5005122"/>
                <a:ext cx="838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0/1</m:t>
                      </m:r>
                    </m:oMath>
                  </m:oMathPara>
                </a14:m>
                <a:endParaRPr lang="en-IL" dirty="0"/>
              </a:p>
            </p:txBody>
          </p:sp>
        </mc:Choice>
        <mc:Fallback xmlns="">
          <p:sp>
            <p:nvSpPr>
              <p:cNvPr id="31" name="TextBox 30">
                <a:extLst>
                  <a:ext uri="{FF2B5EF4-FFF2-40B4-BE49-F238E27FC236}">
                    <a16:creationId xmlns:a16="http://schemas.microsoft.com/office/drawing/2014/main" id="{18D01313-07A5-3F27-0B61-A434E1C1F916}"/>
                  </a:ext>
                </a:extLst>
              </p:cNvPr>
              <p:cNvSpPr txBox="1">
                <a:spLocks noRot="1" noChangeAspect="1" noMove="1" noResize="1" noEditPoints="1" noAdjustHandles="1" noChangeArrowheads="1" noChangeShapeType="1" noTextEdit="1"/>
              </p:cNvSpPr>
              <p:nvPr/>
            </p:nvSpPr>
            <p:spPr>
              <a:xfrm>
                <a:off x="10392154" y="5005122"/>
                <a:ext cx="838200" cy="369332"/>
              </a:xfrm>
              <a:prstGeom prst="rect">
                <a:avLst/>
              </a:prstGeom>
              <a:blipFill>
                <a:blip r:embed="rId9"/>
                <a:stretch>
                  <a:fillRect b="-13333"/>
                </a:stretch>
              </a:blipFill>
            </p:spPr>
            <p:txBody>
              <a:bodyPr/>
              <a:lstStyle/>
              <a:p>
                <a:r>
                  <a:rPr lang="en-IL">
                    <a:noFill/>
                  </a:rPr>
                  <a:t> </a:t>
                </a:r>
              </a:p>
            </p:txBody>
          </p:sp>
        </mc:Fallback>
      </mc:AlternateContent>
    </p:spTree>
    <p:extLst>
      <p:ext uri="{BB962C8B-B14F-4D97-AF65-F5344CB8AC3E}">
        <p14:creationId xmlns:p14="http://schemas.microsoft.com/office/powerpoint/2010/main" val="66235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5" grpId="0"/>
      <p:bldP spid="26" grpId="0"/>
      <p:bldP spid="27"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4129B-78B4-ED30-31A6-A2DF5E52A568}"/>
              </a:ext>
            </a:extLst>
          </p:cNvPr>
          <p:cNvSpPr>
            <a:spLocks noGrp="1"/>
          </p:cNvSpPr>
          <p:nvPr>
            <p:ph type="title"/>
          </p:nvPr>
        </p:nvSpPr>
        <p:spPr/>
        <p:txBody>
          <a:bodyPr/>
          <a:lstStyle/>
          <a:p>
            <a:r>
              <a:rPr lang="en-IL" dirty="0"/>
              <a:t>Hamming Weight Proofs of Proximity</a:t>
            </a:r>
          </a:p>
        </p:txBody>
      </p:sp>
      <p:sp>
        <p:nvSpPr>
          <p:cNvPr id="4" name="Slide Number Placeholder 3">
            <a:extLst>
              <a:ext uri="{FF2B5EF4-FFF2-40B4-BE49-F238E27FC236}">
                <a16:creationId xmlns:a16="http://schemas.microsoft.com/office/drawing/2014/main" id="{105270D7-F533-11EA-5447-0EDC2D22C86F}"/>
              </a:ext>
            </a:extLst>
          </p:cNvPr>
          <p:cNvSpPr>
            <a:spLocks noGrp="1"/>
          </p:cNvSpPr>
          <p:nvPr>
            <p:ph type="sldNum" sz="quarter" idx="12"/>
          </p:nvPr>
        </p:nvSpPr>
        <p:spPr/>
        <p:txBody>
          <a:bodyPr/>
          <a:lstStyle/>
          <a:p>
            <a:fld id="{0C3A8BC7-B599-214C-BBAF-2BEB0125E7EF}" type="slidenum">
              <a:rPr lang="en-IL" smtClean="0"/>
              <a:t>5</a:t>
            </a:fld>
            <a:endParaRPr lang="en-IL"/>
          </a:p>
        </p:txBody>
      </p:sp>
      <p:pic>
        <p:nvPicPr>
          <p:cNvPr id="15" name="Picture 14">
            <a:extLst>
              <a:ext uri="{FF2B5EF4-FFF2-40B4-BE49-F238E27FC236}">
                <a16:creationId xmlns:a16="http://schemas.microsoft.com/office/drawing/2014/main" id="{2E64F6E7-DDD5-7FF0-7E23-8A6E65A0D879}"/>
              </a:ext>
            </a:extLst>
          </p:cNvPr>
          <p:cNvPicPr>
            <a:picLocks noChangeAspect="1"/>
          </p:cNvPicPr>
          <p:nvPr/>
        </p:nvPicPr>
        <p:blipFill>
          <a:blip r:embed="rId3"/>
          <a:stretch>
            <a:fillRect/>
          </a:stretch>
        </p:blipFill>
        <p:spPr>
          <a:xfrm>
            <a:off x="3636117" y="4773238"/>
            <a:ext cx="4881621" cy="1948237"/>
          </a:xfrm>
          <a:prstGeom prst="rect">
            <a:avLst/>
          </a:prstGeom>
          <a:ln>
            <a:solidFill>
              <a:schemeClr val="tx1"/>
            </a:solidFill>
          </a:ln>
        </p:spPr>
      </p:pic>
      <p:pic>
        <p:nvPicPr>
          <p:cNvPr id="27" name="Picture 26">
            <a:extLst>
              <a:ext uri="{FF2B5EF4-FFF2-40B4-BE49-F238E27FC236}">
                <a16:creationId xmlns:a16="http://schemas.microsoft.com/office/drawing/2014/main" id="{65541B09-C1B3-E044-E68E-3DF03AEEC698}"/>
              </a:ext>
            </a:extLst>
          </p:cNvPr>
          <p:cNvPicPr>
            <a:picLocks noChangeAspect="1"/>
          </p:cNvPicPr>
          <p:nvPr/>
        </p:nvPicPr>
        <p:blipFill>
          <a:blip r:embed="rId4"/>
          <a:stretch>
            <a:fillRect/>
          </a:stretch>
        </p:blipFill>
        <p:spPr>
          <a:xfrm>
            <a:off x="5898082" y="2636507"/>
            <a:ext cx="4881623" cy="1926044"/>
          </a:xfrm>
          <a:prstGeom prst="rect">
            <a:avLst/>
          </a:prstGeom>
          <a:ln>
            <a:solidFill>
              <a:schemeClr val="tx1"/>
            </a:solidFill>
          </a:ln>
        </p:spPr>
      </p:pic>
      <p:sp>
        <p:nvSpPr>
          <p:cNvPr id="77" name="TextBox 76">
            <a:extLst>
              <a:ext uri="{FF2B5EF4-FFF2-40B4-BE49-F238E27FC236}">
                <a16:creationId xmlns:a16="http://schemas.microsoft.com/office/drawing/2014/main" id="{1F01FA85-0E3A-9B86-B10A-250CC3639B96}"/>
              </a:ext>
            </a:extLst>
          </p:cNvPr>
          <p:cNvSpPr txBox="1"/>
          <p:nvPr/>
        </p:nvSpPr>
        <p:spPr>
          <a:xfrm>
            <a:off x="1916211" y="4710279"/>
            <a:ext cx="1744965" cy="369332"/>
          </a:xfrm>
          <a:prstGeom prst="rect">
            <a:avLst/>
          </a:prstGeom>
          <a:noFill/>
        </p:spPr>
        <p:txBody>
          <a:bodyPr wrap="none" rtlCol="0">
            <a:spAutoFit/>
          </a:bodyPr>
          <a:lstStyle/>
          <a:p>
            <a:r>
              <a:rPr lang="en-IL" b="1" u="sng" dirty="0"/>
              <a:t>MA of proximity</a:t>
            </a:r>
          </a:p>
        </p:txBody>
      </p:sp>
      <p:sp>
        <p:nvSpPr>
          <p:cNvPr id="80" name="TextBox 79">
            <a:extLst>
              <a:ext uri="{FF2B5EF4-FFF2-40B4-BE49-F238E27FC236}">
                <a16:creationId xmlns:a16="http://schemas.microsoft.com/office/drawing/2014/main" id="{5E2BB4A3-1626-2499-88B7-E42096D8B5DE}"/>
              </a:ext>
            </a:extLst>
          </p:cNvPr>
          <p:cNvSpPr txBox="1"/>
          <p:nvPr/>
        </p:nvSpPr>
        <p:spPr>
          <a:xfrm>
            <a:off x="800745" y="2288296"/>
            <a:ext cx="1743362" cy="369332"/>
          </a:xfrm>
          <a:prstGeom prst="rect">
            <a:avLst/>
          </a:prstGeom>
          <a:noFill/>
        </p:spPr>
        <p:txBody>
          <a:bodyPr wrap="none" rtlCol="0">
            <a:spAutoFit/>
          </a:bodyPr>
          <a:lstStyle/>
          <a:p>
            <a:r>
              <a:rPr lang="en-IL" b="1" u="sng" dirty="0"/>
              <a:t>IOP of proximity</a:t>
            </a:r>
          </a:p>
        </p:txBody>
      </p:sp>
      <p:pic>
        <p:nvPicPr>
          <p:cNvPr id="97" name="Picture 96">
            <a:extLst>
              <a:ext uri="{FF2B5EF4-FFF2-40B4-BE49-F238E27FC236}">
                <a16:creationId xmlns:a16="http://schemas.microsoft.com/office/drawing/2014/main" id="{AD720E10-804C-BAE1-4B4F-A7F77B27F52C}"/>
              </a:ext>
            </a:extLst>
          </p:cNvPr>
          <p:cNvPicPr>
            <a:picLocks noChangeAspect="1"/>
          </p:cNvPicPr>
          <p:nvPr/>
        </p:nvPicPr>
        <p:blipFill>
          <a:blip r:embed="rId5"/>
          <a:stretch>
            <a:fillRect/>
          </a:stretch>
        </p:blipFill>
        <p:spPr>
          <a:xfrm>
            <a:off x="890506" y="2632228"/>
            <a:ext cx="4881622" cy="1948237"/>
          </a:xfrm>
          <a:prstGeom prst="rect">
            <a:avLst/>
          </a:prstGeom>
          <a:ln>
            <a:solidFill>
              <a:schemeClr val="tx1"/>
            </a:solidFill>
          </a:ln>
        </p:spPr>
      </p:pic>
      <p:sp>
        <p:nvSpPr>
          <p:cNvPr id="5" name="Rectangle: Rounded Corners 18">
            <a:extLst>
              <a:ext uri="{FF2B5EF4-FFF2-40B4-BE49-F238E27FC236}">
                <a16:creationId xmlns:a16="http://schemas.microsoft.com/office/drawing/2014/main" id="{6B12C988-A558-5163-7CDA-1DE37E5D460B}"/>
              </a:ext>
            </a:extLst>
          </p:cNvPr>
          <p:cNvSpPr/>
          <p:nvPr/>
        </p:nvSpPr>
        <p:spPr>
          <a:xfrm flipH="1">
            <a:off x="3060695" y="1396538"/>
            <a:ext cx="5473703" cy="1088610"/>
          </a:xfrm>
          <a:prstGeom prst="roundRect">
            <a:avLst>
              <a:gd name="adj" fmla="val 8990"/>
            </a:avLst>
          </a:prstGeom>
          <a:solidFill>
            <a:srgbClr val="D7FED7"/>
          </a:solidFill>
          <a:ln w="28575">
            <a:solidFill>
              <a:srgbClr val="05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IL" sz="2400" dirty="0">
                <a:solidFill>
                  <a:schemeClr val="tx1"/>
                </a:solidFill>
              </a:rPr>
              <a:t>A systematic study of</a:t>
            </a:r>
          </a:p>
          <a:p>
            <a:pPr algn="ctr"/>
            <a:r>
              <a:rPr lang="en-IL" sz="2400" b="1" dirty="0">
                <a:solidFill>
                  <a:schemeClr val="tx1"/>
                </a:solidFill>
              </a:rPr>
              <a:t>Hamming weight proof of proximity</a:t>
            </a:r>
          </a:p>
          <a:p>
            <a:pPr algn="ctr"/>
            <a:r>
              <a:rPr lang="en-US" sz="2400" dirty="0">
                <a:solidFill>
                  <a:schemeClr val="tx1"/>
                </a:solidFill>
              </a:rPr>
              <a:t>F</a:t>
            </a:r>
            <a:r>
              <a:rPr lang="en-IL" sz="2400" dirty="0">
                <a:solidFill>
                  <a:schemeClr val="tx1"/>
                </a:solidFill>
              </a:rPr>
              <a:t>ocusing on practically efficient prover</a:t>
            </a:r>
          </a:p>
        </p:txBody>
      </p:sp>
      <p:sp>
        <p:nvSpPr>
          <p:cNvPr id="79" name="TextBox 78">
            <a:extLst>
              <a:ext uri="{FF2B5EF4-FFF2-40B4-BE49-F238E27FC236}">
                <a16:creationId xmlns:a16="http://schemas.microsoft.com/office/drawing/2014/main" id="{6F33AEDA-B70B-4B0D-81E8-E860A73C1FEE}"/>
              </a:ext>
            </a:extLst>
          </p:cNvPr>
          <p:cNvSpPr txBox="1"/>
          <p:nvPr/>
        </p:nvSpPr>
        <p:spPr>
          <a:xfrm>
            <a:off x="9108792" y="2290592"/>
            <a:ext cx="1772216" cy="369332"/>
          </a:xfrm>
          <a:prstGeom prst="rect">
            <a:avLst/>
          </a:prstGeom>
          <a:noFill/>
        </p:spPr>
        <p:txBody>
          <a:bodyPr wrap="none" rtlCol="0">
            <a:spAutoFit/>
          </a:bodyPr>
          <a:lstStyle/>
          <a:p>
            <a:r>
              <a:rPr lang="en-IL" b="1" u="sng" dirty="0"/>
              <a:t>PCP of proximity</a:t>
            </a:r>
          </a:p>
        </p:txBody>
      </p:sp>
    </p:spTree>
    <p:extLst>
      <p:ext uri="{BB962C8B-B14F-4D97-AF65-F5344CB8AC3E}">
        <p14:creationId xmlns:p14="http://schemas.microsoft.com/office/powerpoint/2010/main" val="100752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80" grpId="0"/>
      <p:bldP spid="7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58616-9492-6CB4-0EE4-CB66CCBC65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32F8E5-8F96-4693-A6AF-ED3542631D94}"/>
              </a:ext>
            </a:extLst>
          </p:cNvPr>
          <p:cNvSpPr>
            <a:spLocks noGrp="1"/>
          </p:cNvSpPr>
          <p:nvPr>
            <p:ph type="ctrTitle"/>
          </p:nvPr>
        </p:nvSpPr>
        <p:spPr/>
        <p:txBody>
          <a:bodyPr/>
          <a:lstStyle/>
          <a:p>
            <a:r>
              <a:rPr lang="en-IL" dirty="0"/>
              <a:t>Results</a:t>
            </a:r>
          </a:p>
        </p:txBody>
      </p:sp>
      <p:sp>
        <p:nvSpPr>
          <p:cNvPr id="3" name="Subtitle 2">
            <a:extLst>
              <a:ext uri="{FF2B5EF4-FFF2-40B4-BE49-F238E27FC236}">
                <a16:creationId xmlns:a16="http://schemas.microsoft.com/office/drawing/2014/main" id="{12DE0DA2-5EF8-599D-F2B3-1617946A85D8}"/>
              </a:ext>
            </a:extLst>
          </p:cNvPr>
          <p:cNvSpPr>
            <a:spLocks noGrp="1"/>
          </p:cNvSpPr>
          <p:nvPr>
            <p:ph type="subTitle" idx="1"/>
          </p:nvPr>
        </p:nvSpPr>
        <p:spPr/>
        <p:txBody>
          <a:bodyPr/>
          <a:lstStyle/>
          <a:p>
            <a:endParaRPr lang="en-IL" dirty="0"/>
          </a:p>
        </p:txBody>
      </p:sp>
      <p:sp>
        <p:nvSpPr>
          <p:cNvPr id="4" name="Slide Number Placeholder 3">
            <a:extLst>
              <a:ext uri="{FF2B5EF4-FFF2-40B4-BE49-F238E27FC236}">
                <a16:creationId xmlns:a16="http://schemas.microsoft.com/office/drawing/2014/main" id="{0F253F0F-420C-533C-E0E5-A7A3C5D08B51}"/>
              </a:ext>
            </a:extLst>
          </p:cNvPr>
          <p:cNvSpPr>
            <a:spLocks noGrp="1"/>
          </p:cNvSpPr>
          <p:nvPr>
            <p:ph type="sldNum" sz="quarter" idx="12"/>
          </p:nvPr>
        </p:nvSpPr>
        <p:spPr/>
        <p:txBody>
          <a:bodyPr/>
          <a:lstStyle/>
          <a:p>
            <a:fld id="{0C3A8BC7-B599-214C-BBAF-2BEB0125E7EF}" type="slidenum">
              <a:rPr lang="en-IL" smtClean="0"/>
              <a:t>6</a:t>
            </a:fld>
            <a:endParaRPr lang="en-IL"/>
          </a:p>
        </p:txBody>
      </p:sp>
    </p:spTree>
    <p:extLst>
      <p:ext uri="{BB962C8B-B14F-4D97-AF65-F5344CB8AC3E}">
        <p14:creationId xmlns:p14="http://schemas.microsoft.com/office/powerpoint/2010/main" val="3564763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AEC9B-96D4-6C80-9535-EA50203766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387C26-E240-5686-F4BB-DFA6FB312C85}"/>
              </a:ext>
            </a:extLst>
          </p:cNvPr>
          <p:cNvSpPr>
            <a:spLocks noGrp="1"/>
          </p:cNvSpPr>
          <p:nvPr>
            <p:ph type="title"/>
          </p:nvPr>
        </p:nvSpPr>
        <p:spPr/>
        <p:txBody>
          <a:bodyPr/>
          <a:lstStyle/>
          <a:p>
            <a:r>
              <a:rPr lang="en-IL" dirty="0"/>
              <a:t>Our Results – MA </a:t>
            </a:r>
          </a:p>
        </p:txBody>
      </p:sp>
      <p:sp>
        <p:nvSpPr>
          <p:cNvPr id="4" name="Slide Number Placeholder 3">
            <a:extLst>
              <a:ext uri="{FF2B5EF4-FFF2-40B4-BE49-F238E27FC236}">
                <a16:creationId xmlns:a16="http://schemas.microsoft.com/office/drawing/2014/main" id="{30C4B654-D82B-3F63-2003-7C7129A0C5D6}"/>
              </a:ext>
            </a:extLst>
          </p:cNvPr>
          <p:cNvSpPr>
            <a:spLocks noGrp="1"/>
          </p:cNvSpPr>
          <p:nvPr>
            <p:ph type="sldNum" sz="quarter" idx="12"/>
          </p:nvPr>
        </p:nvSpPr>
        <p:spPr/>
        <p:txBody>
          <a:bodyPr/>
          <a:lstStyle/>
          <a:p>
            <a:fld id="{0C3A8BC7-B599-214C-BBAF-2BEB0125E7EF}" type="slidenum">
              <a:rPr lang="en-IL" smtClean="0"/>
              <a:t>7</a:t>
            </a:fld>
            <a:endParaRPr lang="en-IL"/>
          </a:p>
        </p:txBody>
      </p:sp>
      <mc:AlternateContent xmlns:mc="http://schemas.openxmlformats.org/markup-compatibility/2006" xmlns:a14="http://schemas.microsoft.com/office/drawing/2010/main">
        <mc:Choice Requires="a14">
          <p:sp>
            <p:nvSpPr>
              <p:cNvPr id="5" name="Rectangle: Rounded Corners 18">
                <a:extLst>
                  <a:ext uri="{FF2B5EF4-FFF2-40B4-BE49-F238E27FC236}">
                    <a16:creationId xmlns:a16="http://schemas.microsoft.com/office/drawing/2014/main" id="{0BB7141A-3DB0-6971-14FC-488E80A1D66C}"/>
                  </a:ext>
                </a:extLst>
              </p:cNvPr>
              <p:cNvSpPr/>
              <p:nvPr/>
            </p:nvSpPr>
            <p:spPr>
              <a:xfrm flipH="1">
                <a:off x="838197" y="1891776"/>
                <a:ext cx="10515599" cy="786573"/>
              </a:xfrm>
              <a:prstGeom prst="roundRect">
                <a:avLst>
                  <a:gd name="adj" fmla="val 4420"/>
                </a:avLst>
              </a:prstGeom>
              <a:solidFill>
                <a:srgbClr val="D7FED7"/>
              </a:solidFill>
              <a:ln w="28575">
                <a:solidFill>
                  <a:srgbClr val="05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2400" u="sng" dirty="0">
                    <a:solidFill>
                      <a:schemeClr val="tx1"/>
                    </a:solidFill>
                  </a:rPr>
                  <a:t>MA</a:t>
                </a:r>
                <a:r>
                  <a:rPr lang="en-US" sz="2400" dirty="0">
                    <a:solidFill>
                      <a:schemeClr val="tx1"/>
                    </a:solidFill>
                  </a:rPr>
                  <a:t>: we give a proximity protocol with </a:t>
                </a:r>
                <a14:m>
                  <m:oMath xmlns:m="http://schemas.openxmlformats.org/officeDocument/2006/math">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𝑞</m:t>
                        </m:r>
                      </m:e>
                      <m:sub>
                        <m:r>
                          <a:rPr lang="en-US" sz="2400" i="1">
                            <a:solidFill>
                              <a:schemeClr val="tx1"/>
                            </a:solidFill>
                            <a:latin typeface="Cambria Math" panose="02040503050406030204" pitchFamily="18" charset="0"/>
                          </a:rPr>
                          <m:t>𝑣</m:t>
                        </m:r>
                      </m:sub>
                    </m:sSub>
                    <m:r>
                      <a:rPr lang="en-US" sz="2400" b="0" i="1" smtClean="0">
                        <a:solidFill>
                          <a:schemeClr val="tx1"/>
                        </a:solidFill>
                        <a:latin typeface="Cambria Math" panose="02040503050406030204" pitchFamily="18" charset="0"/>
                      </a:rPr>
                      <m:t>=</m:t>
                    </m:r>
                    <m:func>
                      <m:funcPr>
                        <m:ctrlPr>
                          <a:rPr lang="en-US" sz="2400" i="1">
                            <a:solidFill>
                              <a:schemeClr val="tx1"/>
                            </a:solidFill>
                            <a:latin typeface="Cambria Math" panose="02040503050406030204" pitchFamily="18" charset="0"/>
                          </a:rPr>
                        </m:ctrlPr>
                      </m:funcPr>
                      <m:fName>
                        <m:r>
                          <m:rPr>
                            <m:sty m:val="p"/>
                          </m:rPr>
                          <a:rPr lang="en-US" sz="2400">
                            <a:solidFill>
                              <a:schemeClr val="tx1"/>
                            </a:solidFill>
                            <a:latin typeface="Cambria Math" panose="02040503050406030204" pitchFamily="18" charset="0"/>
                          </a:rPr>
                          <m:t>O</m:t>
                        </m:r>
                        <m:r>
                          <a:rPr lang="en-US" sz="2400">
                            <a:solidFill>
                              <a:schemeClr val="tx1"/>
                            </a:solidFill>
                            <a:latin typeface="Cambria Math" panose="02040503050406030204" pitchFamily="18" charset="0"/>
                          </a:rPr>
                          <m:t>(</m:t>
                        </m:r>
                      </m:fName>
                      <m:e>
                        <m:func>
                          <m:funcPr>
                            <m:ctrlPr>
                              <a:rPr lang="en-US" sz="2400" b="0" i="1" smtClean="0">
                                <a:solidFill>
                                  <a:schemeClr val="tx1"/>
                                </a:solidFill>
                                <a:latin typeface="Cambria Math" panose="02040503050406030204" pitchFamily="18" charset="0"/>
                              </a:rPr>
                            </m:ctrlPr>
                          </m:funcPr>
                          <m:fName>
                            <m:r>
                              <m:rPr>
                                <m:sty m:val="p"/>
                              </m:rPr>
                              <a:rPr lang="en-US" sz="2400" b="0" i="0" smtClean="0">
                                <a:solidFill>
                                  <a:schemeClr val="tx1"/>
                                </a:solidFill>
                                <a:latin typeface="Cambria Math" panose="02040503050406030204" pitchFamily="18" charset="0"/>
                              </a:rPr>
                              <m:t>log</m:t>
                            </m:r>
                          </m:fName>
                          <m:e>
                            <m:r>
                              <a:rPr lang="en-US" sz="2400" b="0" i="1" smtClean="0">
                                <a:solidFill>
                                  <a:schemeClr val="tx1"/>
                                </a:solidFill>
                                <a:latin typeface="Cambria Math" panose="02040503050406030204" pitchFamily="18" charset="0"/>
                              </a:rPr>
                              <m:t>𝑛</m:t>
                            </m:r>
                          </m:e>
                        </m:func>
                      </m:e>
                    </m:func>
                    <m:r>
                      <a:rPr lang="en-US" sz="2400" i="1">
                        <a:solidFill>
                          <a:schemeClr val="tx1"/>
                        </a:solidFill>
                        <a:latin typeface="Cambria Math" panose="02040503050406030204" pitchFamily="18" charset="0"/>
                      </a:rPr>
                      <m:t>)</m:t>
                    </m:r>
                  </m:oMath>
                </a14:m>
                <a:r>
                  <a:rPr lang="en-US" sz="2400" dirty="0">
                    <a:solidFill>
                      <a:schemeClr val="tx1"/>
                    </a:solidFill>
                  </a:rPr>
                  <a:t> and </a:t>
                </a:r>
                <a14:m>
                  <m:oMath xmlns:m="http://schemas.openxmlformats.org/officeDocument/2006/math">
                    <m:r>
                      <a:rPr lang="en-US" sz="2400" i="1">
                        <a:solidFill>
                          <a:schemeClr val="tx1"/>
                        </a:solidFill>
                        <a:latin typeface="Cambria Math" panose="02040503050406030204" pitchFamily="18" charset="0"/>
                      </a:rPr>
                      <m:t>ℓ</m:t>
                    </m:r>
                    <m:r>
                      <a:rPr lang="en-US" sz="2400" b="0" i="1" smtClean="0">
                        <a:solidFill>
                          <a:schemeClr val="tx1"/>
                        </a:solidFill>
                        <a:latin typeface="Cambria Math" panose="02040503050406030204" pitchFamily="18" charset="0"/>
                      </a:rPr>
                      <m:t>=</m:t>
                    </m:r>
                    <m:func>
                      <m:funcPr>
                        <m:ctrlPr>
                          <a:rPr lang="en-US" sz="2400" i="1" smtClean="0">
                            <a:solidFill>
                              <a:schemeClr val="tx1"/>
                            </a:solidFill>
                            <a:latin typeface="Cambria Math" panose="02040503050406030204" pitchFamily="18" charset="0"/>
                          </a:rPr>
                        </m:ctrlPr>
                      </m:funcPr>
                      <m:fName>
                        <m:r>
                          <m:rPr>
                            <m:sty m:val="p"/>
                          </m:rPr>
                          <a:rPr lang="en-US" sz="2400">
                            <a:solidFill>
                              <a:schemeClr val="tx1"/>
                            </a:solidFill>
                            <a:latin typeface="Cambria Math" panose="02040503050406030204" pitchFamily="18" charset="0"/>
                          </a:rPr>
                          <m:t>O</m:t>
                        </m:r>
                        <m:r>
                          <a:rPr lang="en-US" sz="2400">
                            <a:solidFill>
                              <a:schemeClr val="tx1"/>
                            </a:solidFill>
                            <a:latin typeface="Cambria Math" panose="02040503050406030204" pitchFamily="18" charset="0"/>
                          </a:rPr>
                          <m:t>(</m:t>
                        </m:r>
                        <m:sSup>
                          <m:sSupPr>
                            <m:ctrlPr>
                              <a:rPr lang="en-US" sz="2400" b="0" i="1" smtClean="0">
                                <a:solidFill>
                                  <a:schemeClr val="tx1"/>
                                </a:solidFill>
                                <a:latin typeface="Cambria Math" panose="02040503050406030204" pitchFamily="18" charset="0"/>
                              </a:rPr>
                            </m:ctrlPr>
                          </m:sSupPr>
                          <m:e>
                            <m:r>
                              <m:rPr>
                                <m:sty m:val="p"/>
                              </m:rPr>
                              <a:rPr lang="en-US" sz="2400">
                                <a:solidFill>
                                  <a:schemeClr val="tx1"/>
                                </a:solidFill>
                                <a:latin typeface="Cambria Math" panose="02040503050406030204" pitchFamily="18" charset="0"/>
                              </a:rPr>
                              <m:t>log</m:t>
                            </m:r>
                          </m:e>
                          <m:sup>
                            <m:r>
                              <a:rPr lang="en-US" sz="2400" b="0" i="1" smtClean="0">
                                <a:solidFill>
                                  <a:schemeClr val="tx1"/>
                                </a:solidFill>
                                <a:latin typeface="Cambria Math" panose="02040503050406030204" pitchFamily="18" charset="0"/>
                              </a:rPr>
                              <m:t>2</m:t>
                            </m:r>
                          </m:sup>
                        </m:sSup>
                      </m:fName>
                      <m:e>
                        <m:r>
                          <a:rPr lang="en-US" sz="2400" i="1">
                            <a:solidFill>
                              <a:schemeClr val="tx1"/>
                            </a:solidFill>
                            <a:latin typeface="Cambria Math" panose="02040503050406030204" pitchFamily="18" charset="0"/>
                          </a:rPr>
                          <m:t>𝑛</m:t>
                        </m:r>
                      </m:e>
                    </m:func>
                    <m:r>
                      <a:rPr lang="en-US" sz="2400" i="1">
                        <a:solidFill>
                          <a:schemeClr val="tx1"/>
                        </a:solidFill>
                        <a:latin typeface="Cambria Math" panose="02040503050406030204" pitchFamily="18" charset="0"/>
                      </a:rPr>
                      <m:t>)</m:t>
                    </m:r>
                  </m:oMath>
                </a14:m>
                <a:endParaRPr lang="en-US" sz="2400" dirty="0">
                  <a:solidFill>
                    <a:schemeClr val="tx1"/>
                  </a:solidFill>
                </a:endParaRPr>
              </a:p>
            </p:txBody>
          </p:sp>
        </mc:Choice>
        <mc:Fallback xmlns="">
          <p:sp>
            <p:nvSpPr>
              <p:cNvPr id="5" name="Rectangle: Rounded Corners 18">
                <a:extLst>
                  <a:ext uri="{FF2B5EF4-FFF2-40B4-BE49-F238E27FC236}">
                    <a16:creationId xmlns:a16="http://schemas.microsoft.com/office/drawing/2014/main" id="{0BB7141A-3DB0-6971-14FC-488E80A1D66C}"/>
                  </a:ext>
                </a:extLst>
              </p:cNvPr>
              <p:cNvSpPr>
                <a:spLocks noRot="1" noChangeAspect="1" noMove="1" noResize="1" noEditPoints="1" noAdjustHandles="1" noChangeArrowheads="1" noChangeShapeType="1" noTextEdit="1"/>
              </p:cNvSpPr>
              <p:nvPr/>
            </p:nvSpPr>
            <p:spPr>
              <a:xfrm flipH="1">
                <a:off x="838197" y="1891776"/>
                <a:ext cx="10515599" cy="786573"/>
              </a:xfrm>
              <a:prstGeom prst="roundRect">
                <a:avLst>
                  <a:gd name="adj" fmla="val 4420"/>
                </a:avLst>
              </a:prstGeom>
              <a:blipFill>
                <a:blip r:embed="rId3"/>
                <a:stretch>
                  <a:fillRect l="-601"/>
                </a:stretch>
              </a:blipFill>
              <a:ln w="28575">
                <a:solidFill>
                  <a:srgbClr val="05B050"/>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F38FCBA-A7E4-18EC-A890-21FF16B82A3C}"/>
                  </a:ext>
                </a:extLst>
              </p:cNvPr>
              <p:cNvSpPr txBox="1"/>
              <p:nvPr/>
            </p:nvSpPr>
            <p:spPr>
              <a:xfrm>
                <a:off x="737292" y="5956240"/>
                <a:ext cx="9968808" cy="400110"/>
              </a:xfrm>
              <a:prstGeom prst="rect">
                <a:avLst/>
              </a:prstGeom>
              <a:noFill/>
            </p:spPr>
            <p:txBody>
              <a:bodyPr wrap="square" rtlCol="0">
                <a:spAutoFit/>
              </a:bodyPr>
              <a:lstStyle/>
              <a:p>
                <a14:m>
                  <m:oMath xmlns:m="http://schemas.openxmlformats.org/officeDocument/2006/math">
                    <m:r>
                      <a:rPr lang="en-US" sz="2000" i="1" smtClean="0">
                        <a:latin typeface="Cambria Math" panose="02040503050406030204" pitchFamily="18" charset="0"/>
                      </a:rPr>
                      <m:t>𝑛</m:t>
                    </m:r>
                  </m:oMath>
                </a14:m>
                <a:r>
                  <a:rPr lang="en-US" sz="2000" i="1" dirty="0">
                    <a:solidFill>
                      <a:schemeClr val="tx1"/>
                    </a:solidFill>
                    <a:latin typeface="Cambria Math" panose="02040503050406030204" pitchFamily="18" charset="0"/>
                  </a:rPr>
                  <a:t>- </a:t>
                </a:r>
                <a:r>
                  <a:rPr lang="en-US" sz="2000" dirty="0">
                    <a:solidFill>
                      <a:schemeClr val="tx1"/>
                    </a:solidFill>
                    <a:latin typeface="Cambria Math" panose="02040503050406030204" pitchFamily="18" charset="0"/>
                  </a:rPr>
                  <a:t>input size</a:t>
                </a:r>
                <a:r>
                  <a:rPr lang="en-US" sz="2000" i="1" dirty="0">
                    <a:latin typeface="Cambria Math" panose="02040503050406030204" pitchFamily="18" charset="0"/>
                  </a:rPr>
                  <a:t>; </a:t>
                </a:r>
                <a14:m>
                  <m:oMath xmlns:m="http://schemas.openxmlformats.org/officeDocument/2006/math">
                    <m:r>
                      <a:rPr lang="en-US" sz="2000" i="1" smtClean="0">
                        <a:solidFill>
                          <a:schemeClr val="tx1"/>
                        </a:solidFill>
                        <a:latin typeface="Cambria Math" panose="02040503050406030204" pitchFamily="18" charset="0"/>
                      </a:rPr>
                      <m:t>ℓ</m:t>
                    </m:r>
                  </m:oMath>
                </a14:m>
                <a:r>
                  <a:rPr lang="en-IL" sz="2000" dirty="0"/>
                  <a:t> - proof length;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m:rPr>
                            <m:sty m:val="p"/>
                          </m:rPr>
                          <a:rPr lang="en-US" sz="2000">
                            <a:latin typeface="Cambria Math" panose="02040503050406030204" pitchFamily="18" charset="0"/>
                          </a:rPr>
                          <m:t>v</m:t>
                        </m:r>
                      </m:sub>
                    </m:sSub>
                  </m:oMath>
                </a14:m>
                <a:r>
                  <a:rPr lang="en-IL" sz="2000" dirty="0"/>
                  <a:t> - input query complexity</a:t>
                </a:r>
              </a:p>
            </p:txBody>
          </p:sp>
        </mc:Choice>
        <mc:Fallback xmlns="">
          <p:sp>
            <p:nvSpPr>
              <p:cNvPr id="12" name="TextBox 11">
                <a:extLst>
                  <a:ext uri="{FF2B5EF4-FFF2-40B4-BE49-F238E27FC236}">
                    <a16:creationId xmlns:a16="http://schemas.microsoft.com/office/drawing/2014/main" id="{4F38FCBA-A7E4-18EC-A890-21FF16B82A3C}"/>
                  </a:ext>
                </a:extLst>
              </p:cNvPr>
              <p:cNvSpPr txBox="1">
                <a:spLocks noRot="1" noChangeAspect="1" noMove="1" noResize="1" noEditPoints="1" noAdjustHandles="1" noChangeArrowheads="1" noChangeShapeType="1" noTextEdit="1"/>
              </p:cNvSpPr>
              <p:nvPr/>
            </p:nvSpPr>
            <p:spPr>
              <a:xfrm>
                <a:off x="737292" y="5956240"/>
                <a:ext cx="9968808" cy="400110"/>
              </a:xfrm>
              <a:prstGeom prst="rect">
                <a:avLst/>
              </a:prstGeom>
              <a:blipFill>
                <a:blip r:embed="rId4"/>
                <a:stretch>
                  <a:fillRect t="-6061" b="-24242"/>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3" name="Rounded Rectangular Callout 12">
                <a:extLst>
                  <a:ext uri="{FF2B5EF4-FFF2-40B4-BE49-F238E27FC236}">
                    <a16:creationId xmlns:a16="http://schemas.microsoft.com/office/drawing/2014/main" id="{E088CD3A-A56B-1345-8742-67A6DB47EDB1}"/>
                  </a:ext>
                </a:extLst>
              </p:cNvPr>
              <p:cNvSpPr/>
              <p:nvPr/>
            </p:nvSpPr>
            <p:spPr>
              <a:xfrm>
                <a:off x="5295900" y="1176226"/>
                <a:ext cx="5715000" cy="537099"/>
              </a:xfrm>
              <a:prstGeom prst="wedgeRoundRectCallout">
                <a:avLst>
                  <a:gd name="adj1" fmla="val -35062"/>
                  <a:gd name="adj2" fmla="val 123231"/>
                  <a:gd name="adj3" fmla="val 16667"/>
                </a:avLst>
              </a:prstGeom>
              <a:solidFill>
                <a:schemeClr val="bg1">
                  <a:lumMod val="9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a:t>
                </a:r>
                <a:r>
                  <a:rPr lang="en-US" dirty="0">
                    <a:solidFill>
                      <a:schemeClr val="tx1"/>
                    </a:solidFill>
                  </a:rPr>
                  <a:t>GR18]: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𝑞</m:t>
                        </m:r>
                      </m:e>
                      <m:sub>
                        <m:r>
                          <a:rPr lang="en-US" i="1">
                            <a:solidFill>
                              <a:schemeClr val="tx1"/>
                            </a:solidFill>
                            <a:latin typeface="Cambria Math" panose="02040503050406030204" pitchFamily="18" charset="0"/>
                          </a:rPr>
                          <m:t>𝑣</m:t>
                        </m:r>
                      </m:sub>
                    </m:sSub>
                    <m:r>
                      <a:rPr lang="en-US" i="1">
                        <a:solidFill>
                          <a:schemeClr val="tx1"/>
                        </a:solidFill>
                        <a:latin typeface="Cambria Math" panose="02040503050406030204" pitchFamily="18" charset="0"/>
                      </a:rPr>
                      <m:t>=</m:t>
                    </m:r>
                    <m:func>
                      <m:funcPr>
                        <m:ctrlPr>
                          <a:rPr lang="en-US" i="1">
                            <a:solidFill>
                              <a:schemeClr val="tx1"/>
                            </a:solidFill>
                            <a:latin typeface="Cambria Math" panose="02040503050406030204" pitchFamily="18" charset="0"/>
                          </a:rPr>
                        </m:ctrlPr>
                      </m:funcPr>
                      <m:fName>
                        <m:r>
                          <m:rPr>
                            <m:sty m:val="p"/>
                          </m:rPr>
                          <a:rPr lang="en-US">
                            <a:solidFill>
                              <a:schemeClr val="tx1"/>
                            </a:solidFill>
                            <a:latin typeface="Cambria Math" panose="02040503050406030204" pitchFamily="18" charset="0"/>
                          </a:rPr>
                          <m:t>O</m:t>
                        </m:r>
                        <m:r>
                          <a:rPr lang="en-US">
                            <a:solidFill>
                              <a:schemeClr val="tx1"/>
                            </a:solidFill>
                            <a:latin typeface="Cambria Math" panose="02040503050406030204" pitchFamily="18" charset="0"/>
                          </a:rPr>
                          <m:t>(</m:t>
                        </m:r>
                        <m:func>
                          <m:funcPr>
                            <m:ctrlPr>
                              <a:rPr lang="en-US" i="1">
                                <a:solidFill>
                                  <a:schemeClr val="tx1"/>
                                </a:solidFill>
                                <a:latin typeface="Cambria Math" panose="02040503050406030204" pitchFamily="18" charset="0"/>
                              </a:rPr>
                            </m:ctrlPr>
                          </m:funcPr>
                          <m:fName>
                            <m:r>
                              <m:rPr>
                                <m:sty m:val="p"/>
                              </m:rPr>
                              <a:rPr lang="en-US">
                                <a:solidFill>
                                  <a:schemeClr val="tx1"/>
                                </a:solidFill>
                                <a:latin typeface="Cambria Math" panose="02040503050406030204" pitchFamily="18" charset="0"/>
                              </a:rPr>
                              <m:t>log</m:t>
                            </m:r>
                          </m:fName>
                          <m:e>
                            <m:r>
                              <a:rPr lang="en-US" i="1">
                                <a:solidFill>
                                  <a:schemeClr val="tx1"/>
                                </a:solidFill>
                                <a:latin typeface="Cambria Math" panose="02040503050406030204" pitchFamily="18" charset="0"/>
                              </a:rPr>
                              <m:t>𝑛</m:t>
                            </m:r>
                          </m:e>
                        </m:func>
                        <m:r>
                          <a:rPr lang="en-US" b="0" i="1" smtClean="0">
                            <a:solidFill>
                              <a:schemeClr val="tx1"/>
                            </a:solidFill>
                            <a:latin typeface="Cambria Math" panose="02040503050406030204" pitchFamily="18" charset="0"/>
                          </a:rPr>
                          <m:t>⋅</m:t>
                        </m:r>
                        <m:r>
                          <m:rPr>
                            <m:sty m:val="p"/>
                          </m:rPr>
                          <a:rPr lang="en-US" b="0" i="0" smtClean="0">
                            <a:solidFill>
                              <a:schemeClr val="tx1"/>
                            </a:solidFill>
                            <a:latin typeface="Cambria Math" panose="02040503050406030204" pitchFamily="18" charset="0"/>
                          </a:rPr>
                          <m:t>log</m:t>
                        </m:r>
                        <m:r>
                          <m:rPr>
                            <m:sty m:val="p"/>
                          </m:rPr>
                          <a:rPr lang="en-US">
                            <a:solidFill>
                              <a:schemeClr val="tx1"/>
                            </a:solidFill>
                            <a:latin typeface="Cambria Math" panose="02040503050406030204" pitchFamily="18" charset="0"/>
                          </a:rPr>
                          <m:t>log</m:t>
                        </m:r>
                      </m:fName>
                      <m:e>
                        <m:r>
                          <a:rPr lang="en-US" i="1">
                            <a:solidFill>
                              <a:schemeClr val="tx1"/>
                            </a:solidFill>
                            <a:latin typeface="Cambria Math" panose="02040503050406030204" pitchFamily="18" charset="0"/>
                          </a:rPr>
                          <m:t>𝑛</m:t>
                        </m:r>
                      </m:e>
                    </m:func>
                    <m:r>
                      <a:rPr lang="en-US" i="1">
                        <a:solidFill>
                          <a:schemeClr val="tx1"/>
                        </a:solidFill>
                        <a:latin typeface="Cambria Math" panose="02040503050406030204" pitchFamily="18" charset="0"/>
                      </a:rPr>
                      <m:t>)</m:t>
                    </m:r>
                    <m:r>
                      <a:rPr lang="en-US" b="0" i="0" smtClean="0">
                        <a:solidFill>
                          <a:schemeClr val="tx1"/>
                        </a:solidFill>
                        <a:latin typeface="Cambria Math" panose="02040503050406030204" pitchFamily="18" charset="0"/>
                      </a:rPr>
                      <m:t>, </m:t>
                    </m:r>
                    <m:r>
                      <a:rPr lang="en-US" i="1">
                        <a:solidFill>
                          <a:schemeClr val="tx1"/>
                        </a:solidFill>
                        <a:latin typeface="Cambria Math" panose="02040503050406030204" pitchFamily="18" charset="0"/>
                      </a:rPr>
                      <m:t>ℓ=</m:t>
                    </m:r>
                    <m:func>
                      <m:funcPr>
                        <m:ctrlPr>
                          <a:rPr lang="en-US" i="1">
                            <a:solidFill>
                              <a:schemeClr val="tx1"/>
                            </a:solidFill>
                            <a:latin typeface="Cambria Math" panose="02040503050406030204" pitchFamily="18" charset="0"/>
                          </a:rPr>
                        </m:ctrlPr>
                      </m:funcPr>
                      <m:fName>
                        <m:r>
                          <m:rPr>
                            <m:sty m:val="p"/>
                          </m:rPr>
                          <a:rPr lang="en-US">
                            <a:solidFill>
                              <a:schemeClr val="tx1"/>
                            </a:solidFill>
                            <a:latin typeface="Cambria Math" panose="02040503050406030204" pitchFamily="18" charset="0"/>
                          </a:rPr>
                          <m:t>O</m:t>
                        </m:r>
                        <m:r>
                          <a:rPr lang="en-US">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m:rPr>
                                <m:sty m:val="p"/>
                              </m:rPr>
                              <a:rPr lang="en-US">
                                <a:solidFill>
                                  <a:schemeClr val="tx1"/>
                                </a:solidFill>
                                <a:latin typeface="Cambria Math" panose="02040503050406030204" pitchFamily="18" charset="0"/>
                              </a:rPr>
                              <m:t>log</m:t>
                            </m:r>
                          </m:e>
                          <m:sup>
                            <m:r>
                              <a:rPr lang="en-US" i="1">
                                <a:solidFill>
                                  <a:schemeClr val="tx1"/>
                                </a:solidFill>
                                <a:latin typeface="Cambria Math" panose="02040503050406030204" pitchFamily="18" charset="0"/>
                              </a:rPr>
                              <m:t>2</m:t>
                            </m:r>
                          </m:sup>
                        </m:sSup>
                      </m:fName>
                      <m:e>
                        <m:r>
                          <a:rPr lang="en-US" i="1">
                            <a:solidFill>
                              <a:schemeClr val="tx1"/>
                            </a:solidFill>
                            <a:latin typeface="Cambria Math" panose="02040503050406030204" pitchFamily="18" charset="0"/>
                          </a:rPr>
                          <m:t>𝑛</m:t>
                        </m:r>
                      </m:e>
                    </m:func>
                    <m:r>
                      <a:rPr lang="en-US" b="0" i="1" smtClean="0">
                        <a:solidFill>
                          <a:schemeClr val="tx1"/>
                        </a:solidFill>
                        <a:latin typeface="Cambria Math" panose="02040503050406030204" pitchFamily="18" charset="0"/>
                      </a:rPr>
                      <m:t>⋅</m:t>
                    </m:r>
                    <m:r>
                      <m:rPr>
                        <m:sty m:val="p"/>
                      </m:rPr>
                      <a:rPr lang="en-US">
                        <a:solidFill>
                          <a:schemeClr val="tx1"/>
                        </a:solidFill>
                        <a:latin typeface="Cambria Math" panose="02040503050406030204" pitchFamily="18" charset="0"/>
                      </a:rPr>
                      <m:t>loglog</m:t>
                    </m:r>
                    <m:r>
                      <a:rPr lang="en-US" b="0" i="0"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𝑛</m:t>
                    </m:r>
                    <m:r>
                      <a:rPr lang="en-US" i="1">
                        <a:solidFill>
                          <a:schemeClr val="tx1"/>
                        </a:solidFill>
                        <a:latin typeface="Cambria Math" panose="02040503050406030204" pitchFamily="18" charset="0"/>
                      </a:rPr>
                      <m:t>)</m:t>
                    </m:r>
                  </m:oMath>
                </a14:m>
                <a:endParaRPr lang="en-US" sz="1800" dirty="0">
                  <a:solidFill>
                    <a:schemeClr val="tx1"/>
                  </a:solidFill>
                </a:endParaRPr>
              </a:p>
            </p:txBody>
          </p:sp>
        </mc:Choice>
        <mc:Fallback xmlns="">
          <p:sp>
            <p:nvSpPr>
              <p:cNvPr id="13" name="Rounded Rectangular Callout 12">
                <a:extLst>
                  <a:ext uri="{FF2B5EF4-FFF2-40B4-BE49-F238E27FC236}">
                    <a16:creationId xmlns:a16="http://schemas.microsoft.com/office/drawing/2014/main" id="{E088CD3A-A56B-1345-8742-67A6DB47EDB1}"/>
                  </a:ext>
                </a:extLst>
              </p:cNvPr>
              <p:cNvSpPr>
                <a:spLocks noRot="1" noChangeAspect="1" noMove="1" noResize="1" noEditPoints="1" noAdjustHandles="1" noChangeArrowheads="1" noChangeShapeType="1" noTextEdit="1"/>
              </p:cNvSpPr>
              <p:nvPr/>
            </p:nvSpPr>
            <p:spPr>
              <a:xfrm>
                <a:off x="5295900" y="1176226"/>
                <a:ext cx="5715000" cy="537099"/>
              </a:xfrm>
              <a:prstGeom prst="wedgeRoundRectCallout">
                <a:avLst>
                  <a:gd name="adj1" fmla="val -35062"/>
                  <a:gd name="adj2" fmla="val 123231"/>
                  <a:gd name="adj3" fmla="val 16667"/>
                </a:avLst>
              </a:prstGeom>
              <a:blipFill>
                <a:blip r:embed="rId5"/>
                <a:stretch>
                  <a:fillRect/>
                </a:stretch>
              </a:blipFill>
              <a:ln w="28575">
                <a:solidFill>
                  <a:schemeClr val="tx1"/>
                </a:solidFill>
              </a:ln>
            </p:spPr>
            <p:txBody>
              <a:bodyPr/>
              <a:lstStyle/>
              <a:p>
                <a:r>
                  <a:rPr lang="en-IL">
                    <a:noFill/>
                  </a:rPr>
                  <a:t> </a:t>
                </a:r>
              </a:p>
            </p:txBody>
          </p:sp>
        </mc:Fallback>
      </mc:AlternateContent>
      <mc:AlternateContent xmlns:mc="http://schemas.openxmlformats.org/markup-compatibility/2006">
        <mc:Choice xmlns:a14="http://schemas.microsoft.com/office/drawing/2010/main" Requires="a14">
          <p:sp>
            <p:nvSpPr>
              <p:cNvPr id="14" name="Rectangle: Rounded Corners 18">
                <a:extLst>
                  <a:ext uri="{FF2B5EF4-FFF2-40B4-BE49-F238E27FC236}">
                    <a16:creationId xmlns:a16="http://schemas.microsoft.com/office/drawing/2014/main" id="{56BC57FD-A497-A212-13AD-7553570110B2}"/>
                  </a:ext>
                </a:extLst>
              </p:cNvPr>
              <p:cNvSpPr/>
              <p:nvPr/>
            </p:nvSpPr>
            <p:spPr>
              <a:xfrm flipH="1">
                <a:off x="838192" y="2934916"/>
                <a:ext cx="10515599" cy="1014865"/>
              </a:xfrm>
              <a:prstGeom prst="roundRect">
                <a:avLst>
                  <a:gd name="adj" fmla="val 4420"/>
                </a:avLst>
              </a:prstGeom>
              <a:solidFill>
                <a:srgbClr val="FFEFB7"/>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2400" u="sng" dirty="0">
                    <a:solidFill>
                      <a:schemeClr val="tx1"/>
                    </a:solidFill>
                  </a:rPr>
                  <a:t>Lower bound</a:t>
                </a:r>
                <a:r>
                  <a:rPr lang="en-US" sz="2400" dirty="0">
                    <a:solidFill>
                      <a:schemeClr val="tx1"/>
                    </a:solidFill>
                  </a:rPr>
                  <a:t>: Any </a:t>
                </a:r>
                <a:r>
                  <a:rPr lang="en-US" sz="2400" b="1" dirty="0">
                    <a:solidFill>
                      <a:schemeClr val="tx1"/>
                    </a:solidFill>
                  </a:rPr>
                  <a:t>perfectly complete IP of proximity</a:t>
                </a:r>
                <a:r>
                  <a:rPr lang="en-US" sz="2400" dirty="0">
                    <a:solidFill>
                      <a:schemeClr val="tx1"/>
                    </a:solidFill>
                  </a:rPr>
                  <a:t> for </a:t>
                </a:r>
                <a14:m>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𝐻𝑎𝑚</m:t>
                        </m:r>
                      </m:e>
                      <m:sub>
                        <m:r>
                          <a:rPr lang="en-US" sz="2400" i="1" smtClean="0">
                            <a:solidFill>
                              <a:schemeClr val="tx1"/>
                            </a:solidFill>
                            <a:latin typeface="Cambria Math" panose="02040503050406030204" pitchFamily="18" charset="0"/>
                          </a:rPr>
                          <m:t>𝛼</m:t>
                        </m:r>
                      </m:sub>
                    </m:sSub>
                    <m:r>
                      <a:rPr lang="en-US" sz="2400" b="0" i="0" smtClean="0">
                        <a:solidFill>
                          <a:schemeClr val="tx1"/>
                        </a:solidFill>
                        <a:latin typeface="Cambria Math" panose="02040503050406030204" pitchFamily="18" charset="0"/>
                      </a:rPr>
                      <m:t>: </m:t>
                    </m:r>
                  </m:oMath>
                </a14:m>
                <a:endParaRPr lang="en-US" sz="2400" b="0" i="0"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i="1">
                          <a:solidFill>
                            <a:schemeClr val="tx1"/>
                          </a:solidFill>
                          <a:latin typeface="Cambria Math" panose="02040503050406030204" pitchFamily="18" charset="0"/>
                        </a:rPr>
                        <m:t>ℓ=</m:t>
                      </m:r>
                      <m:r>
                        <m:rPr>
                          <m:sty m:val="p"/>
                        </m:rPr>
                        <a:rPr lang="en-US" sz="2400" b="0" i="0" smtClean="0">
                          <a:solidFill>
                            <a:schemeClr val="tx1"/>
                          </a:solidFill>
                          <a:latin typeface="Cambria Math" panose="02040503050406030204" pitchFamily="18" charset="0"/>
                        </a:rPr>
                        <m:t>Ω</m:t>
                      </m:r>
                      <m:d>
                        <m:dPr>
                          <m:ctrlPr>
                            <a:rPr lang="en-US" sz="2400" i="1">
                              <a:solidFill>
                                <a:schemeClr val="tx1"/>
                              </a:solidFill>
                              <a:latin typeface="Cambria Math" panose="02040503050406030204" pitchFamily="18" charset="0"/>
                            </a:rPr>
                          </m:ctrlPr>
                        </m:dPr>
                        <m:e>
                          <m:func>
                            <m:funcPr>
                              <m:ctrlPr>
                                <a:rPr lang="en-US" sz="2400" i="1">
                                  <a:solidFill>
                                    <a:schemeClr val="tx1"/>
                                  </a:solidFill>
                                  <a:latin typeface="Cambria Math" panose="02040503050406030204" pitchFamily="18" charset="0"/>
                                </a:rPr>
                              </m:ctrlPr>
                            </m:funcPr>
                            <m:fName>
                              <m:r>
                                <m:rPr>
                                  <m:sty m:val="p"/>
                                </m:rPr>
                                <a:rPr lang="en-US" sz="2400">
                                  <a:solidFill>
                                    <a:schemeClr val="tx1"/>
                                  </a:solidFill>
                                  <a:latin typeface="Cambria Math" panose="02040503050406030204" pitchFamily="18" charset="0"/>
                                </a:rPr>
                                <m:t>log</m:t>
                              </m:r>
                            </m:fName>
                            <m:e>
                              <m:r>
                                <a:rPr lang="en-US" sz="2400" b="0" i="1" smtClean="0">
                                  <a:solidFill>
                                    <a:schemeClr val="tx1"/>
                                  </a:solidFill>
                                  <a:latin typeface="Cambria Math" panose="02040503050406030204" pitchFamily="18" charset="0"/>
                                </a:rPr>
                                <m:t>𝑛</m:t>
                              </m:r>
                            </m:e>
                          </m:func>
                          <m:r>
                            <a:rPr lang="en-US" sz="2400" b="0" i="1" smtClean="0">
                              <a:solidFill>
                                <a:schemeClr val="tx1"/>
                              </a:solidFill>
                              <a:latin typeface="Cambria Math" panose="02040503050406030204" pitchFamily="18" charset="0"/>
                            </a:rPr>
                            <m:t>−</m:t>
                          </m:r>
                          <m:func>
                            <m:funcPr>
                              <m:ctrlPr>
                                <a:rPr lang="en-US" sz="2400" b="0" i="1" smtClean="0">
                                  <a:solidFill>
                                    <a:schemeClr val="tx1"/>
                                  </a:solidFill>
                                  <a:latin typeface="Cambria Math" panose="02040503050406030204" pitchFamily="18" charset="0"/>
                                </a:rPr>
                              </m:ctrlPr>
                            </m:funcPr>
                            <m:fName>
                              <m:r>
                                <m:rPr>
                                  <m:sty m:val="p"/>
                                </m:rPr>
                                <a:rPr lang="en-US" sz="2400" b="0" i="0" smtClean="0">
                                  <a:solidFill>
                                    <a:schemeClr val="tx1"/>
                                  </a:solidFill>
                                  <a:latin typeface="Cambria Math" panose="02040503050406030204" pitchFamily="18" charset="0"/>
                                </a:rPr>
                                <m:t>log</m:t>
                              </m:r>
                            </m:fName>
                            <m:e>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𝑞</m:t>
                                  </m:r>
                                </m:e>
                                <m:sub>
                                  <m:r>
                                    <a:rPr lang="en-US" sz="2400" b="0" i="1" smtClean="0">
                                      <a:solidFill>
                                        <a:schemeClr val="tx1"/>
                                      </a:solidFill>
                                      <a:latin typeface="Cambria Math" panose="02040503050406030204" pitchFamily="18" charset="0"/>
                                    </a:rPr>
                                    <m:t>𝑣</m:t>
                                  </m:r>
                                </m:sub>
                              </m:sSub>
                            </m:e>
                          </m:func>
                        </m:e>
                      </m:d>
                    </m:oMath>
                  </m:oMathPara>
                </a14:m>
                <a:endParaRPr lang="en-US" sz="2400" dirty="0">
                  <a:solidFill>
                    <a:schemeClr val="tx1"/>
                  </a:solidFill>
                </a:endParaRPr>
              </a:p>
            </p:txBody>
          </p:sp>
        </mc:Choice>
        <mc:Fallback>
          <p:sp>
            <p:nvSpPr>
              <p:cNvPr id="14" name="Rectangle: Rounded Corners 18">
                <a:extLst>
                  <a:ext uri="{FF2B5EF4-FFF2-40B4-BE49-F238E27FC236}">
                    <a16:creationId xmlns:a16="http://schemas.microsoft.com/office/drawing/2014/main" id="{56BC57FD-A497-A212-13AD-7553570110B2}"/>
                  </a:ext>
                </a:extLst>
              </p:cNvPr>
              <p:cNvSpPr>
                <a:spLocks noRot="1" noChangeAspect="1" noMove="1" noResize="1" noEditPoints="1" noAdjustHandles="1" noChangeArrowheads="1" noChangeShapeType="1" noTextEdit="1"/>
              </p:cNvSpPr>
              <p:nvPr/>
            </p:nvSpPr>
            <p:spPr>
              <a:xfrm flipH="1">
                <a:off x="838192" y="2934916"/>
                <a:ext cx="10515599" cy="1014865"/>
              </a:xfrm>
              <a:prstGeom prst="roundRect">
                <a:avLst>
                  <a:gd name="adj" fmla="val 4420"/>
                </a:avLst>
              </a:prstGeom>
              <a:blipFill>
                <a:blip r:embed="rId6"/>
                <a:stretch>
                  <a:fillRect l="-601"/>
                </a:stretch>
              </a:blipFill>
              <a:ln w="28575">
                <a:solidFill>
                  <a:srgbClr val="FFC000"/>
                </a:solidFill>
              </a:ln>
            </p:spPr>
            <p:txBody>
              <a:bodyPr/>
              <a:lstStyle/>
              <a:p>
                <a:r>
                  <a:rPr lang="en-IL">
                    <a:noFill/>
                  </a:rPr>
                  <a:t> </a:t>
                </a:r>
              </a:p>
            </p:txBody>
          </p:sp>
        </mc:Fallback>
      </mc:AlternateContent>
      <mc:AlternateContent xmlns:mc="http://schemas.openxmlformats.org/markup-compatibility/2006">
        <mc:Choice xmlns:a14="http://schemas.microsoft.com/office/drawing/2010/main" Requires="a14">
          <p:sp>
            <p:nvSpPr>
              <p:cNvPr id="15" name="Rectangle: Rounded Corners 18">
                <a:extLst>
                  <a:ext uri="{FF2B5EF4-FFF2-40B4-BE49-F238E27FC236}">
                    <a16:creationId xmlns:a16="http://schemas.microsoft.com/office/drawing/2014/main" id="{DA606DC9-10F9-2D90-A73F-08D6FA4F8218}"/>
                  </a:ext>
                </a:extLst>
              </p:cNvPr>
              <p:cNvSpPr/>
              <p:nvPr/>
            </p:nvSpPr>
            <p:spPr>
              <a:xfrm flipH="1">
                <a:off x="838192" y="4179652"/>
                <a:ext cx="10515599" cy="1014865"/>
              </a:xfrm>
              <a:prstGeom prst="roundRect">
                <a:avLst>
                  <a:gd name="adj" fmla="val 4420"/>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2400" u="sng" dirty="0">
                    <a:solidFill>
                      <a:schemeClr val="tx1"/>
                    </a:solidFill>
                  </a:rPr>
                  <a:t>Corollary:</a:t>
                </a:r>
                <a:r>
                  <a:rPr lang="en-US" sz="2400" dirty="0">
                    <a:solidFill>
                      <a:schemeClr val="tx1"/>
                    </a:solidFill>
                  </a:rPr>
                  <a:t> For input query </a:t>
                </a:r>
                <a14:m>
                  <m:oMath xmlns:m="http://schemas.openxmlformats.org/officeDocument/2006/math">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𝑞</m:t>
                        </m:r>
                      </m:e>
                      <m:sub>
                        <m:r>
                          <a:rPr lang="en-US" sz="2400" i="1">
                            <a:solidFill>
                              <a:schemeClr val="tx1"/>
                            </a:solidFill>
                            <a:latin typeface="Cambria Math" panose="02040503050406030204" pitchFamily="18" charset="0"/>
                          </a:rPr>
                          <m:t>𝑣</m:t>
                        </m:r>
                      </m:sub>
                    </m:sSub>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𝑛</m:t>
                    </m:r>
                  </m:oMath>
                </a14:m>
                <a:r>
                  <a:rPr lang="en-US" sz="2400" dirty="0">
                    <a:solidFill>
                      <a:schemeClr val="tx1"/>
                    </a:solidFill>
                  </a:rPr>
                  <a:t> the proof length is: </a:t>
                </a:r>
              </a:p>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ℓ=</m:t>
                      </m:r>
                      <m:r>
                        <m:rPr>
                          <m:sty m:val="p"/>
                        </m:rPr>
                        <a:rPr lang="en-US" sz="2400">
                          <a:solidFill>
                            <a:schemeClr val="tx1"/>
                          </a:solidFill>
                          <a:latin typeface="Cambria Math" panose="02040503050406030204" pitchFamily="18" charset="0"/>
                        </a:rPr>
                        <m:t>Ω</m:t>
                      </m:r>
                      <m:d>
                        <m:dPr>
                          <m:ctrlPr>
                            <a:rPr lang="en-US" sz="2400" i="1">
                              <a:solidFill>
                                <a:schemeClr val="tx1"/>
                              </a:solidFill>
                              <a:latin typeface="Cambria Math" panose="02040503050406030204" pitchFamily="18" charset="0"/>
                            </a:rPr>
                          </m:ctrlPr>
                        </m:dPr>
                        <m:e>
                          <m:func>
                            <m:funcPr>
                              <m:ctrlPr>
                                <a:rPr lang="en-US" sz="2400" i="1">
                                  <a:solidFill>
                                    <a:schemeClr val="tx1"/>
                                  </a:solidFill>
                                  <a:latin typeface="Cambria Math" panose="02040503050406030204" pitchFamily="18" charset="0"/>
                                </a:rPr>
                              </m:ctrlPr>
                            </m:funcPr>
                            <m:fName>
                              <m:r>
                                <m:rPr>
                                  <m:sty m:val="p"/>
                                </m:rPr>
                                <a:rPr lang="en-US" sz="2400">
                                  <a:solidFill>
                                    <a:schemeClr val="tx1"/>
                                  </a:solidFill>
                                  <a:latin typeface="Cambria Math" panose="02040503050406030204" pitchFamily="18" charset="0"/>
                                </a:rPr>
                                <m:t>log</m:t>
                              </m:r>
                            </m:fName>
                            <m:e>
                              <m:r>
                                <a:rPr lang="en-US" sz="2400" b="0" i="1" smtClean="0">
                                  <a:solidFill>
                                    <a:schemeClr val="tx1"/>
                                  </a:solidFill>
                                  <a:latin typeface="Cambria Math" panose="02040503050406030204" pitchFamily="18" charset="0"/>
                                </a:rPr>
                                <m:t>𝑛</m:t>
                              </m:r>
                            </m:e>
                          </m:func>
                        </m:e>
                      </m:d>
                    </m:oMath>
                  </m:oMathPara>
                </a14:m>
                <a:endParaRPr lang="en-US" sz="2400" dirty="0">
                  <a:solidFill>
                    <a:schemeClr val="tx1"/>
                  </a:solidFill>
                </a:endParaRPr>
              </a:p>
            </p:txBody>
          </p:sp>
        </mc:Choice>
        <mc:Fallback>
          <p:sp>
            <p:nvSpPr>
              <p:cNvPr id="15" name="Rectangle: Rounded Corners 18">
                <a:extLst>
                  <a:ext uri="{FF2B5EF4-FFF2-40B4-BE49-F238E27FC236}">
                    <a16:creationId xmlns:a16="http://schemas.microsoft.com/office/drawing/2014/main" id="{DA606DC9-10F9-2D90-A73F-08D6FA4F8218}"/>
                  </a:ext>
                </a:extLst>
              </p:cNvPr>
              <p:cNvSpPr>
                <a:spLocks noRot="1" noChangeAspect="1" noMove="1" noResize="1" noEditPoints="1" noAdjustHandles="1" noChangeArrowheads="1" noChangeShapeType="1" noTextEdit="1"/>
              </p:cNvSpPr>
              <p:nvPr/>
            </p:nvSpPr>
            <p:spPr>
              <a:xfrm flipH="1">
                <a:off x="838192" y="4179652"/>
                <a:ext cx="10515599" cy="1014865"/>
              </a:xfrm>
              <a:prstGeom prst="roundRect">
                <a:avLst>
                  <a:gd name="adj" fmla="val 4420"/>
                </a:avLst>
              </a:prstGeom>
              <a:blipFill>
                <a:blip r:embed="rId7"/>
                <a:stretch>
                  <a:fillRect l="-601"/>
                </a:stretch>
              </a:blipFill>
              <a:ln w="28575">
                <a:solidFill>
                  <a:schemeClr val="tx1"/>
                </a:solidFill>
              </a:ln>
            </p:spPr>
            <p:txBody>
              <a:bodyPr/>
              <a:lstStyle/>
              <a:p>
                <a:r>
                  <a:rPr lang="en-IL">
                    <a:noFill/>
                  </a:rPr>
                  <a:t> </a:t>
                </a:r>
              </a:p>
            </p:txBody>
          </p:sp>
        </mc:Fallback>
      </mc:AlternateContent>
    </p:spTree>
    <p:extLst>
      <p:ext uri="{BB962C8B-B14F-4D97-AF65-F5344CB8AC3E}">
        <p14:creationId xmlns:p14="http://schemas.microsoft.com/office/powerpoint/2010/main" val="339650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E60A1-BFCE-042A-F1C8-7D477F0C24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CFAED6-144A-7C69-495D-F228233FF949}"/>
              </a:ext>
            </a:extLst>
          </p:cNvPr>
          <p:cNvSpPr>
            <a:spLocks noGrp="1"/>
          </p:cNvSpPr>
          <p:nvPr>
            <p:ph type="title"/>
          </p:nvPr>
        </p:nvSpPr>
        <p:spPr/>
        <p:txBody>
          <a:bodyPr/>
          <a:lstStyle/>
          <a:p>
            <a:r>
              <a:rPr lang="en-IL" dirty="0"/>
              <a:t>Our Results - PCP</a:t>
            </a:r>
          </a:p>
        </p:txBody>
      </p:sp>
      <p:sp>
        <p:nvSpPr>
          <p:cNvPr id="4" name="Slide Number Placeholder 3">
            <a:extLst>
              <a:ext uri="{FF2B5EF4-FFF2-40B4-BE49-F238E27FC236}">
                <a16:creationId xmlns:a16="http://schemas.microsoft.com/office/drawing/2014/main" id="{A44C4949-A15A-3F07-8BBA-F353F3937158}"/>
              </a:ext>
            </a:extLst>
          </p:cNvPr>
          <p:cNvSpPr>
            <a:spLocks noGrp="1"/>
          </p:cNvSpPr>
          <p:nvPr>
            <p:ph type="sldNum" sz="quarter" idx="12"/>
          </p:nvPr>
        </p:nvSpPr>
        <p:spPr/>
        <p:txBody>
          <a:bodyPr/>
          <a:lstStyle/>
          <a:p>
            <a:fld id="{0C3A8BC7-B599-214C-BBAF-2BEB0125E7EF}" type="slidenum">
              <a:rPr lang="en-IL" smtClean="0"/>
              <a:t>8</a:t>
            </a:fld>
            <a:endParaRPr lang="en-IL"/>
          </a:p>
        </p:txBody>
      </p:sp>
      <mc:AlternateContent xmlns:mc="http://schemas.openxmlformats.org/markup-compatibility/2006" xmlns:a14="http://schemas.microsoft.com/office/drawing/2010/main">
        <mc:Choice Requires="a14">
          <p:sp>
            <p:nvSpPr>
              <p:cNvPr id="5" name="Rectangle: Rounded Corners 18">
                <a:extLst>
                  <a:ext uri="{FF2B5EF4-FFF2-40B4-BE49-F238E27FC236}">
                    <a16:creationId xmlns:a16="http://schemas.microsoft.com/office/drawing/2014/main" id="{02A1D003-A6E6-41DD-FF2D-1B0676C5BD58}"/>
                  </a:ext>
                </a:extLst>
              </p:cNvPr>
              <p:cNvSpPr/>
              <p:nvPr/>
            </p:nvSpPr>
            <p:spPr>
              <a:xfrm flipH="1">
                <a:off x="838194" y="1521404"/>
                <a:ext cx="10515599" cy="1088460"/>
              </a:xfrm>
              <a:prstGeom prst="roundRect">
                <a:avLst>
                  <a:gd name="adj" fmla="val 4420"/>
                </a:avLst>
              </a:prstGeom>
              <a:solidFill>
                <a:srgbClr val="D7FED7"/>
              </a:solidFill>
              <a:ln w="28575">
                <a:solidFill>
                  <a:srgbClr val="05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2400" u="sng" dirty="0">
                    <a:solidFill>
                      <a:schemeClr val="tx1"/>
                    </a:solidFill>
                  </a:rPr>
                  <a:t>PCP</a:t>
                </a:r>
                <a:r>
                  <a:rPr lang="en-US" sz="2400" dirty="0">
                    <a:solidFill>
                      <a:schemeClr val="tx1"/>
                    </a:solidFill>
                  </a:rPr>
                  <a:t>: we give a proximity proof with</a:t>
                </a:r>
              </a:p>
              <a:p>
                <a:pPr algn="ctr"/>
                <a:r>
                  <a:rPr lang="en-US" sz="2400" dirty="0">
                    <a:solidFill>
                      <a:srgbClr val="C00000"/>
                    </a:solidFill>
                  </a:rPr>
                  <a:t> </a:t>
                </a:r>
                <a14:m>
                  <m:oMath xmlns:m="http://schemas.openxmlformats.org/officeDocument/2006/math">
                    <m:sSub>
                      <m:sSubPr>
                        <m:ctrlPr>
                          <a:rPr lang="en-US" sz="2400" i="1">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𝑞</m:t>
                        </m:r>
                      </m:e>
                      <m:sub>
                        <m:r>
                          <a:rPr lang="en-US" sz="2400" i="1">
                            <a:solidFill>
                              <a:srgbClr val="C00000"/>
                            </a:solidFill>
                            <a:latin typeface="Cambria Math" panose="02040503050406030204" pitchFamily="18" charset="0"/>
                          </a:rPr>
                          <m:t>𝑣</m:t>
                        </m:r>
                      </m:sub>
                    </m:sSub>
                    <m:r>
                      <a:rPr lang="en-US" sz="2400" b="0" i="1" smtClean="0">
                        <a:solidFill>
                          <a:srgbClr val="C00000"/>
                        </a:solidFill>
                        <a:latin typeface="Cambria Math" panose="02040503050406030204" pitchFamily="18" charset="0"/>
                      </a:rPr>
                      <m:t>=</m:t>
                    </m:r>
                    <m:func>
                      <m:funcPr>
                        <m:ctrlPr>
                          <a:rPr lang="en-US" sz="2400" b="0" i="1" smtClean="0">
                            <a:solidFill>
                              <a:srgbClr val="C00000"/>
                            </a:solidFill>
                            <a:latin typeface="Cambria Math" panose="02040503050406030204" pitchFamily="18" charset="0"/>
                          </a:rPr>
                        </m:ctrlPr>
                      </m:funcPr>
                      <m:fName>
                        <m:r>
                          <m:rPr>
                            <m:sty m:val="p"/>
                          </m:rPr>
                          <a:rPr lang="en-US" sz="2400" b="0" i="0" smtClean="0">
                            <a:solidFill>
                              <a:srgbClr val="C00000"/>
                            </a:solidFill>
                            <a:latin typeface="Cambria Math" panose="02040503050406030204" pitchFamily="18" charset="0"/>
                          </a:rPr>
                          <m:t>O</m:t>
                        </m:r>
                        <m:r>
                          <a:rPr lang="en-US" sz="2400" b="0" i="0" smtClean="0">
                            <a:solidFill>
                              <a:srgbClr val="C00000"/>
                            </a:solidFill>
                            <a:latin typeface="Cambria Math" panose="02040503050406030204" pitchFamily="18" charset="0"/>
                          </a:rPr>
                          <m:t>(</m:t>
                        </m:r>
                        <m:r>
                          <m:rPr>
                            <m:sty m:val="p"/>
                          </m:rPr>
                          <a:rPr lang="en-US" sz="2400" b="0" i="0" smtClean="0">
                            <a:solidFill>
                              <a:srgbClr val="C00000"/>
                            </a:solidFill>
                            <a:latin typeface="Cambria Math" panose="02040503050406030204" pitchFamily="18" charset="0"/>
                          </a:rPr>
                          <m:t>loglog</m:t>
                        </m:r>
                      </m:fName>
                      <m:e>
                        <m:r>
                          <a:rPr lang="en-US" sz="2400" b="0" i="1" smtClean="0">
                            <a:solidFill>
                              <a:srgbClr val="C00000"/>
                            </a:solidFill>
                            <a:latin typeface="Cambria Math" panose="02040503050406030204" pitchFamily="18" charset="0"/>
                          </a:rPr>
                          <m:t>𝑛</m:t>
                        </m:r>
                      </m:e>
                    </m:func>
                    <m:r>
                      <a:rPr lang="en-US" sz="2400" b="0" i="1" smtClean="0">
                        <a:solidFill>
                          <a:srgbClr val="C00000"/>
                        </a:solidFill>
                        <a:latin typeface="Cambria Math" panose="02040503050406030204" pitchFamily="18" charset="0"/>
                      </a:rPr>
                      <m:t>)</m:t>
                    </m:r>
                    <m:r>
                      <a:rPr lang="en-US" sz="2400" b="0" i="0" smtClean="0">
                        <a:solidFill>
                          <a:schemeClr val="tx1"/>
                        </a:solidFill>
                        <a:latin typeface="Cambria Math" panose="02040503050406030204" pitchFamily="18" charset="0"/>
                      </a:rPr>
                      <m:t>,  </m:t>
                    </m:r>
                    <m:r>
                      <a:rPr lang="en-US" sz="2400" i="1">
                        <a:solidFill>
                          <a:schemeClr val="tx1"/>
                        </a:solidFill>
                        <a:latin typeface="Cambria Math" panose="02040503050406030204" pitchFamily="18" charset="0"/>
                      </a:rPr>
                      <m:t>ℓ</m:t>
                    </m:r>
                    <m:r>
                      <a:rPr lang="en-US" sz="2400" b="0" i="1" smtClean="0">
                        <a:solidFill>
                          <a:schemeClr val="tx1"/>
                        </a:solidFill>
                        <a:latin typeface="Cambria Math" panose="02040503050406030204" pitchFamily="18" charset="0"/>
                      </a:rPr>
                      <m:t>=</m:t>
                    </m:r>
                    <m:r>
                      <a:rPr lang="en-US" sz="2400" i="1" smtClean="0">
                        <a:solidFill>
                          <a:schemeClr val="tx1"/>
                        </a:solidFill>
                        <a:latin typeface="Cambria Math" panose="02040503050406030204" pitchFamily="18" charset="0"/>
                      </a:rPr>
                      <m:t>𝑂</m:t>
                    </m:r>
                    <m:d>
                      <m:dPr>
                        <m:ctrlPr>
                          <a:rPr lang="en-US" sz="2400" b="0" i="1" smtClean="0">
                            <a:solidFill>
                              <a:schemeClr val="tx1"/>
                            </a:solidFill>
                            <a:latin typeface="Cambria Math" panose="02040503050406030204" pitchFamily="18" charset="0"/>
                          </a:rPr>
                        </m:ctrlPr>
                      </m:dPr>
                      <m:e>
                        <m:f>
                          <m:fPr>
                            <m:ctrlPr>
                              <a:rPr lang="en-US" sz="2400" b="0" i="1" smtClean="0">
                                <a:solidFill>
                                  <a:schemeClr val="tx1"/>
                                </a:solidFill>
                                <a:latin typeface="Cambria Math" panose="02040503050406030204" pitchFamily="18" charset="0"/>
                              </a:rPr>
                            </m:ctrlPr>
                          </m:fPr>
                          <m:num>
                            <m:r>
                              <a:rPr lang="en-US" sz="2400" b="0" i="1" smtClean="0">
                                <a:solidFill>
                                  <a:schemeClr val="tx1"/>
                                </a:solidFill>
                                <a:latin typeface="Cambria Math" panose="02040503050406030204" pitchFamily="18" charset="0"/>
                              </a:rPr>
                              <m:t>𝑛</m:t>
                            </m:r>
                          </m:num>
                          <m:den>
                            <m:func>
                              <m:funcPr>
                                <m:ctrlPr>
                                  <a:rPr lang="en-US" sz="2400" b="0" i="1" smtClean="0">
                                    <a:solidFill>
                                      <a:schemeClr val="tx1"/>
                                    </a:solidFill>
                                    <a:latin typeface="Cambria Math" panose="02040503050406030204" pitchFamily="18" charset="0"/>
                                  </a:rPr>
                                </m:ctrlPr>
                              </m:funcPr>
                              <m:fName>
                                <m:sSup>
                                  <m:sSupPr>
                                    <m:ctrlPr>
                                      <a:rPr lang="en-US" sz="2400" b="0" i="1" smtClean="0">
                                        <a:solidFill>
                                          <a:schemeClr val="tx1"/>
                                        </a:solidFill>
                                        <a:latin typeface="Cambria Math" panose="02040503050406030204" pitchFamily="18" charset="0"/>
                                      </a:rPr>
                                    </m:ctrlPr>
                                  </m:sSupPr>
                                  <m:e>
                                    <m:r>
                                      <m:rPr>
                                        <m:sty m:val="p"/>
                                      </m:rPr>
                                      <a:rPr lang="en-US" sz="2400" b="0" i="0" smtClean="0">
                                        <a:solidFill>
                                          <a:schemeClr val="tx1"/>
                                        </a:solidFill>
                                        <a:latin typeface="Cambria Math" panose="02040503050406030204" pitchFamily="18" charset="0"/>
                                      </a:rPr>
                                      <m:t>log</m:t>
                                    </m:r>
                                  </m:e>
                                  <m:sup>
                                    <m:r>
                                      <a:rPr lang="en-US" sz="2400" b="0" i="1" smtClean="0">
                                        <a:solidFill>
                                          <a:schemeClr val="tx1"/>
                                        </a:solidFill>
                                        <a:latin typeface="Cambria Math" panose="02040503050406030204" pitchFamily="18" charset="0"/>
                                      </a:rPr>
                                      <m:t>2</m:t>
                                    </m:r>
                                  </m:sup>
                                </m:sSup>
                              </m:fName>
                              <m:e>
                                <m:r>
                                  <a:rPr lang="en-US" sz="2400" b="0" i="1" smtClean="0">
                                    <a:solidFill>
                                      <a:schemeClr val="tx1"/>
                                    </a:solidFill>
                                    <a:latin typeface="Cambria Math" panose="02040503050406030204" pitchFamily="18" charset="0"/>
                                  </a:rPr>
                                  <m:t>𝑛</m:t>
                                </m:r>
                              </m:e>
                            </m:func>
                          </m:den>
                        </m:f>
                      </m:e>
                    </m:d>
                  </m:oMath>
                </a14:m>
                <a:r>
                  <a:rPr lang="en-US" sz="2400" dirty="0">
                    <a:solidFill>
                      <a:schemeClr val="tx1"/>
                    </a:solidFill>
                  </a:rPr>
                  <a:t>, </a:t>
                </a:r>
                <a14:m>
                  <m:oMath xmlns:m="http://schemas.openxmlformats.org/officeDocument/2006/math">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𝑞</m:t>
                        </m:r>
                      </m:e>
                      <m:sub>
                        <m:r>
                          <m:rPr>
                            <m:sty m:val="p"/>
                          </m:rPr>
                          <a:rPr lang="en-US" sz="2400" b="0" i="0" smtClean="0">
                            <a:solidFill>
                              <a:schemeClr val="tx1"/>
                            </a:solidFill>
                            <a:latin typeface="Cambria Math" panose="02040503050406030204" pitchFamily="18" charset="0"/>
                          </a:rPr>
                          <m:t>Π</m:t>
                        </m:r>
                      </m:sub>
                    </m:sSub>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𝑂</m:t>
                    </m:r>
                    <m:d>
                      <m:dPr>
                        <m:ctrlPr>
                          <a:rPr lang="en-US" sz="2400" b="0" i="1" smtClean="0">
                            <a:solidFill>
                              <a:schemeClr val="tx1"/>
                            </a:solidFill>
                            <a:latin typeface="Cambria Math" panose="02040503050406030204" pitchFamily="18" charset="0"/>
                          </a:rPr>
                        </m:ctrlPr>
                      </m:dPr>
                      <m:e>
                        <m:func>
                          <m:funcPr>
                            <m:ctrlPr>
                              <a:rPr lang="en-US" sz="2400" i="1">
                                <a:solidFill>
                                  <a:schemeClr val="tx1"/>
                                </a:solidFill>
                                <a:latin typeface="Cambria Math" panose="02040503050406030204" pitchFamily="18" charset="0"/>
                              </a:rPr>
                            </m:ctrlPr>
                          </m:funcPr>
                          <m:fName>
                            <m:r>
                              <m:rPr>
                                <m:sty m:val="p"/>
                              </m:rPr>
                              <a:rPr lang="en-US" sz="2400">
                                <a:solidFill>
                                  <a:schemeClr val="tx1"/>
                                </a:solidFill>
                                <a:latin typeface="Cambria Math" panose="02040503050406030204" pitchFamily="18" charset="0"/>
                              </a:rPr>
                              <m:t>log</m:t>
                            </m:r>
                          </m:fName>
                          <m:e>
                            <m:r>
                              <a:rPr lang="en-US" sz="2400" i="1">
                                <a:solidFill>
                                  <a:schemeClr val="tx1"/>
                                </a:solidFill>
                                <a:latin typeface="Cambria Math" panose="02040503050406030204" pitchFamily="18" charset="0"/>
                              </a:rPr>
                              <m:t>𝑛</m:t>
                            </m:r>
                          </m:e>
                        </m:func>
                        <m:r>
                          <a:rPr lang="en-US" sz="2400" i="1">
                            <a:solidFill>
                              <a:schemeClr val="tx1"/>
                            </a:solidFill>
                            <a:latin typeface="Cambria Math" panose="02040503050406030204" pitchFamily="18" charset="0"/>
                          </a:rPr>
                          <m:t>⋅</m:t>
                        </m:r>
                        <m:func>
                          <m:funcPr>
                            <m:ctrlPr>
                              <a:rPr lang="en-US" sz="2400" i="1">
                                <a:solidFill>
                                  <a:schemeClr val="tx1"/>
                                </a:solidFill>
                                <a:latin typeface="Cambria Math" panose="02040503050406030204" pitchFamily="18" charset="0"/>
                              </a:rPr>
                            </m:ctrlPr>
                          </m:funcPr>
                          <m:fName>
                            <m:r>
                              <m:rPr>
                                <m:sty m:val="p"/>
                              </m:rPr>
                              <a:rPr lang="en-US" sz="2400">
                                <a:solidFill>
                                  <a:schemeClr val="tx1"/>
                                </a:solidFill>
                                <a:latin typeface="Cambria Math" panose="02040503050406030204" pitchFamily="18" charset="0"/>
                              </a:rPr>
                              <m:t>loglog</m:t>
                            </m:r>
                          </m:fName>
                          <m:e>
                            <m:r>
                              <a:rPr lang="en-US" sz="2400" i="1">
                                <a:solidFill>
                                  <a:schemeClr val="tx1"/>
                                </a:solidFill>
                                <a:latin typeface="Cambria Math" panose="02040503050406030204" pitchFamily="18" charset="0"/>
                              </a:rPr>
                              <m:t>𝑛</m:t>
                            </m:r>
                          </m:e>
                        </m:func>
                      </m:e>
                    </m:d>
                  </m:oMath>
                </a14:m>
                <a:endParaRPr lang="en-US" sz="2400" dirty="0">
                  <a:solidFill>
                    <a:schemeClr val="tx1"/>
                  </a:solidFill>
                </a:endParaRPr>
              </a:p>
            </p:txBody>
          </p:sp>
        </mc:Choice>
        <mc:Fallback xmlns="">
          <p:sp>
            <p:nvSpPr>
              <p:cNvPr id="5" name="Rectangle: Rounded Corners 18">
                <a:extLst>
                  <a:ext uri="{FF2B5EF4-FFF2-40B4-BE49-F238E27FC236}">
                    <a16:creationId xmlns:a16="http://schemas.microsoft.com/office/drawing/2014/main" id="{02A1D003-A6E6-41DD-FF2D-1B0676C5BD58}"/>
                  </a:ext>
                </a:extLst>
              </p:cNvPr>
              <p:cNvSpPr>
                <a:spLocks noRot="1" noChangeAspect="1" noMove="1" noResize="1" noEditPoints="1" noAdjustHandles="1" noChangeArrowheads="1" noChangeShapeType="1" noTextEdit="1"/>
              </p:cNvSpPr>
              <p:nvPr/>
            </p:nvSpPr>
            <p:spPr>
              <a:xfrm flipH="1">
                <a:off x="838194" y="1521404"/>
                <a:ext cx="10515599" cy="1088460"/>
              </a:xfrm>
              <a:prstGeom prst="roundRect">
                <a:avLst>
                  <a:gd name="adj" fmla="val 4420"/>
                </a:avLst>
              </a:prstGeom>
              <a:blipFill>
                <a:blip r:embed="rId3"/>
                <a:stretch>
                  <a:fillRect l="-601" t="-2273" b="-2273"/>
                </a:stretch>
              </a:blipFill>
              <a:ln w="28575">
                <a:solidFill>
                  <a:srgbClr val="05B050"/>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A857410-43EF-29FB-EB4F-F73D8743EECB}"/>
                  </a:ext>
                </a:extLst>
              </p:cNvPr>
              <p:cNvSpPr txBox="1"/>
              <p:nvPr/>
            </p:nvSpPr>
            <p:spPr>
              <a:xfrm>
                <a:off x="737292" y="5956240"/>
                <a:ext cx="9968808" cy="400110"/>
              </a:xfrm>
              <a:prstGeom prst="rect">
                <a:avLst/>
              </a:prstGeom>
              <a:noFill/>
            </p:spPr>
            <p:txBody>
              <a:bodyPr wrap="square" rtlCol="0">
                <a:spAutoFit/>
              </a:bodyPr>
              <a:lstStyle/>
              <a:p>
                <a14:m>
                  <m:oMath xmlns:m="http://schemas.openxmlformats.org/officeDocument/2006/math">
                    <m:r>
                      <a:rPr lang="en-US" sz="2000" i="1" smtClean="0">
                        <a:latin typeface="Cambria Math" panose="02040503050406030204" pitchFamily="18" charset="0"/>
                      </a:rPr>
                      <m:t>𝑛</m:t>
                    </m:r>
                  </m:oMath>
                </a14:m>
                <a:r>
                  <a:rPr lang="en-US" sz="2000" i="1" dirty="0">
                    <a:solidFill>
                      <a:schemeClr val="tx1"/>
                    </a:solidFill>
                    <a:latin typeface="Cambria Math" panose="02040503050406030204" pitchFamily="18" charset="0"/>
                  </a:rPr>
                  <a:t>- </a:t>
                </a:r>
                <a:r>
                  <a:rPr lang="en-US" sz="2000" dirty="0">
                    <a:solidFill>
                      <a:schemeClr val="tx1"/>
                    </a:solidFill>
                    <a:latin typeface="Cambria Math" panose="02040503050406030204" pitchFamily="18" charset="0"/>
                  </a:rPr>
                  <a:t>input size</a:t>
                </a:r>
                <a:r>
                  <a:rPr lang="en-US" sz="2000" i="1" dirty="0">
                    <a:latin typeface="Cambria Math" panose="02040503050406030204" pitchFamily="18" charset="0"/>
                  </a:rPr>
                  <a:t>; </a:t>
                </a:r>
                <a14:m>
                  <m:oMath xmlns:m="http://schemas.openxmlformats.org/officeDocument/2006/math">
                    <m:r>
                      <a:rPr lang="en-US" sz="2000" i="1" smtClean="0">
                        <a:solidFill>
                          <a:schemeClr val="tx1"/>
                        </a:solidFill>
                        <a:latin typeface="Cambria Math" panose="02040503050406030204" pitchFamily="18" charset="0"/>
                      </a:rPr>
                      <m:t>ℓ</m:t>
                    </m:r>
                  </m:oMath>
                </a14:m>
                <a:r>
                  <a:rPr lang="en-IL" sz="2000" dirty="0"/>
                  <a:t> - proof length;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m:rPr>
                            <m:sty m:val="p"/>
                          </m:rPr>
                          <a:rPr lang="en-US" sz="2000">
                            <a:latin typeface="Cambria Math" panose="02040503050406030204" pitchFamily="18" charset="0"/>
                          </a:rPr>
                          <m:t>v</m:t>
                        </m:r>
                      </m:sub>
                    </m:sSub>
                  </m:oMath>
                </a14:m>
                <a:r>
                  <a:rPr lang="en-IL" sz="2000" dirty="0"/>
                  <a:t> - input query complexity; </a:t>
                </a:r>
                <a14:m>
                  <m:oMath xmlns:m="http://schemas.openxmlformats.org/officeDocument/2006/math">
                    <m:sSub>
                      <m:sSubPr>
                        <m:ctrlPr>
                          <a:rPr lang="en-US" sz="2000" i="1" smtClean="0">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𝑞</m:t>
                        </m:r>
                      </m:e>
                      <m:sub>
                        <m:r>
                          <m:rPr>
                            <m:sty m:val="p"/>
                          </m:rPr>
                          <a:rPr lang="en-US" sz="2000" b="0" i="0" smtClean="0">
                            <a:solidFill>
                              <a:schemeClr val="tx1"/>
                            </a:solidFill>
                            <a:latin typeface="Cambria Math" panose="02040503050406030204" pitchFamily="18" charset="0"/>
                          </a:rPr>
                          <m:t>Π</m:t>
                        </m:r>
                      </m:sub>
                    </m:sSub>
                  </m:oMath>
                </a14:m>
                <a:r>
                  <a:rPr lang="en-IL" sz="2000" dirty="0"/>
                  <a:t> - proof query complexity</a:t>
                </a:r>
              </a:p>
            </p:txBody>
          </p:sp>
        </mc:Choice>
        <mc:Fallback xmlns="">
          <p:sp>
            <p:nvSpPr>
              <p:cNvPr id="9" name="TextBox 8">
                <a:extLst>
                  <a:ext uri="{FF2B5EF4-FFF2-40B4-BE49-F238E27FC236}">
                    <a16:creationId xmlns:a16="http://schemas.microsoft.com/office/drawing/2014/main" id="{9A857410-43EF-29FB-EB4F-F73D8743EECB}"/>
                  </a:ext>
                </a:extLst>
              </p:cNvPr>
              <p:cNvSpPr txBox="1">
                <a:spLocks noRot="1" noChangeAspect="1" noMove="1" noResize="1" noEditPoints="1" noAdjustHandles="1" noChangeArrowheads="1" noChangeShapeType="1" noTextEdit="1"/>
              </p:cNvSpPr>
              <p:nvPr/>
            </p:nvSpPr>
            <p:spPr>
              <a:xfrm>
                <a:off x="737292" y="5956240"/>
                <a:ext cx="9968808" cy="400110"/>
              </a:xfrm>
              <a:prstGeom prst="rect">
                <a:avLst/>
              </a:prstGeom>
              <a:blipFill>
                <a:blip r:embed="rId4"/>
                <a:stretch>
                  <a:fillRect t="-6061" b="-24242"/>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6" name="Rectangle: Rounded Corners 18">
                <a:extLst>
                  <a:ext uri="{FF2B5EF4-FFF2-40B4-BE49-F238E27FC236}">
                    <a16:creationId xmlns:a16="http://schemas.microsoft.com/office/drawing/2014/main" id="{E0718C69-ADD8-7A7E-F032-3B21E3EA8A6E}"/>
                  </a:ext>
                </a:extLst>
              </p:cNvPr>
              <p:cNvSpPr/>
              <p:nvPr/>
            </p:nvSpPr>
            <p:spPr>
              <a:xfrm flipH="1">
                <a:off x="838196" y="3331685"/>
                <a:ext cx="10515599" cy="1088460"/>
              </a:xfrm>
              <a:prstGeom prst="roundRect">
                <a:avLst>
                  <a:gd name="adj" fmla="val 4420"/>
                </a:avLst>
              </a:prstGeom>
              <a:solidFill>
                <a:srgbClr val="D7FED7"/>
              </a:solidFill>
              <a:ln w="28575">
                <a:solidFill>
                  <a:srgbClr val="05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2400" u="sng" dirty="0">
                    <a:solidFill>
                      <a:schemeClr val="tx1"/>
                    </a:solidFill>
                  </a:rPr>
                  <a:t>SIQ-PCP</a:t>
                </a:r>
                <a:r>
                  <a:rPr lang="en-US" sz="2400" dirty="0">
                    <a:solidFill>
                      <a:schemeClr val="tx1"/>
                    </a:solidFill>
                  </a:rPr>
                  <a:t>: we give a proximity proof with</a:t>
                </a:r>
              </a:p>
              <a:p>
                <a:pPr algn="ctr"/>
                <a:r>
                  <a:rPr lang="en-US" sz="2400" dirty="0">
                    <a:solidFill>
                      <a:schemeClr val="tx1"/>
                    </a:solidFill>
                  </a:rPr>
                  <a:t> </a:t>
                </a:r>
                <a14:m>
                  <m:oMath xmlns:m="http://schemas.openxmlformats.org/officeDocument/2006/math">
                    <m:sSub>
                      <m:sSubPr>
                        <m:ctrlPr>
                          <a:rPr lang="en-US" sz="2400" i="1" smtClean="0">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𝑞</m:t>
                        </m:r>
                      </m:e>
                      <m:sub>
                        <m:r>
                          <a:rPr lang="en-US" sz="2400" i="1">
                            <a:solidFill>
                              <a:srgbClr val="C00000"/>
                            </a:solidFill>
                            <a:latin typeface="Cambria Math" panose="02040503050406030204" pitchFamily="18" charset="0"/>
                          </a:rPr>
                          <m:t>𝑣</m:t>
                        </m:r>
                      </m:sub>
                    </m:sSub>
                    <m:r>
                      <a:rPr lang="en-US" sz="2400" b="0" i="1" smtClean="0">
                        <a:solidFill>
                          <a:srgbClr val="C00000"/>
                        </a:solidFill>
                        <a:latin typeface="Cambria Math" panose="02040503050406030204" pitchFamily="18" charset="0"/>
                      </a:rPr>
                      <m:t>=1</m:t>
                    </m:r>
                    <m:r>
                      <a:rPr lang="en-US" sz="2400" b="0" i="0" smtClean="0">
                        <a:solidFill>
                          <a:srgbClr val="C00000"/>
                        </a:solidFill>
                        <a:latin typeface="Cambria Math" panose="02040503050406030204" pitchFamily="18" charset="0"/>
                      </a:rPr>
                      <m:t>,</m:t>
                    </m:r>
                    <m:r>
                      <a:rPr lang="en-US" sz="2400" b="0" i="0" smtClean="0">
                        <a:solidFill>
                          <a:schemeClr val="tx1"/>
                        </a:solidFill>
                        <a:latin typeface="Cambria Math" panose="02040503050406030204" pitchFamily="18" charset="0"/>
                      </a:rPr>
                      <m:t>  </m:t>
                    </m:r>
                    <m:r>
                      <a:rPr lang="en-US" sz="2400" i="1" smtClean="0">
                        <a:solidFill>
                          <a:schemeClr val="tx1"/>
                        </a:solidFill>
                        <a:latin typeface="Cambria Math" panose="02040503050406030204" pitchFamily="18" charset="0"/>
                      </a:rPr>
                      <m:t>ℓ</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𝑛</m:t>
                    </m:r>
                    <m:r>
                      <a:rPr lang="en-US" sz="2400" b="0" i="1" smtClean="0">
                        <a:solidFill>
                          <a:schemeClr val="tx1"/>
                        </a:solidFill>
                        <a:latin typeface="Cambria Math" panose="02040503050406030204" pitchFamily="18" charset="0"/>
                      </a:rPr>
                      <m:t>+</m:t>
                    </m:r>
                    <m:r>
                      <a:rPr lang="en-US" sz="2400" i="1" smtClean="0">
                        <a:solidFill>
                          <a:schemeClr val="tx1"/>
                        </a:solidFill>
                        <a:latin typeface="Cambria Math" panose="02040503050406030204" pitchFamily="18" charset="0"/>
                      </a:rPr>
                      <m:t>𝑂</m:t>
                    </m:r>
                    <m:d>
                      <m:dPr>
                        <m:ctrlPr>
                          <a:rPr lang="en-US" sz="2400" b="0" i="1" smtClean="0">
                            <a:solidFill>
                              <a:schemeClr val="tx1"/>
                            </a:solidFill>
                            <a:latin typeface="Cambria Math" panose="02040503050406030204" pitchFamily="18" charset="0"/>
                          </a:rPr>
                        </m:ctrlPr>
                      </m:dPr>
                      <m:e>
                        <m:func>
                          <m:funcPr>
                            <m:ctrlPr>
                              <a:rPr lang="en-US" sz="2400" b="0" i="1" smtClean="0">
                                <a:solidFill>
                                  <a:schemeClr val="tx1"/>
                                </a:solidFill>
                                <a:latin typeface="Cambria Math" panose="02040503050406030204" pitchFamily="18" charset="0"/>
                              </a:rPr>
                            </m:ctrlPr>
                          </m:funcPr>
                          <m:fName>
                            <m:sSup>
                              <m:sSupPr>
                                <m:ctrlPr>
                                  <a:rPr lang="en-US" sz="2400" b="0" i="1" smtClean="0">
                                    <a:solidFill>
                                      <a:schemeClr val="tx1"/>
                                    </a:solidFill>
                                    <a:latin typeface="Cambria Math" panose="02040503050406030204" pitchFamily="18" charset="0"/>
                                  </a:rPr>
                                </m:ctrlPr>
                              </m:sSupPr>
                              <m:e>
                                <m:r>
                                  <m:rPr>
                                    <m:sty m:val="p"/>
                                  </m:rPr>
                                  <a:rPr lang="en-US" sz="2400" b="0" i="0" smtClean="0">
                                    <a:solidFill>
                                      <a:schemeClr val="tx1"/>
                                    </a:solidFill>
                                    <a:latin typeface="Cambria Math" panose="02040503050406030204" pitchFamily="18" charset="0"/>
                                  </a:rPr>
                                  <m:t>log</m:t>
                                </m:r>
                              </m:e>
                              <m:sup>
                                <m:r>
                                  <a:rPr lang="en-US" sz="2400" b="0" i="1" smtClean="0">
                                    <a:solidFill>
                                      <a:schemeClr val="tx1"/>
                                    </a:solidFill>
                                    <a:latin typeface="Cambria Math" panose="02040503050406030204" pitchFamily="18" charset="0"/>
                                  </a:rPr>
                                  <m:t>2</m:t>
                                </m:r>
                              </m:sup>
                            </m:sSup>
                          </m:fName>
                          <m:e>
                            <m:r>
                              <a:rPr lang="en-US" sz="2400" b="0" i="1" smtClean="0">
                                <a:solidFill>
                                  <a:schemeClr val="tx1"/>
                                </a:solidFill>
                                <a:latin typeface="Cambria Math" panose="02040503050406030204" pitchFamily="18" charset="0"/>
                              </a:rPr>
                              <m:t>𝑛</m:t>
                            </m:r>
                          </m:e>
                        </m:func>
                      </m:e>
                    </m:d>
                  </m:oMath>
                </a14:m>
                <a:r>
                  <a:rPr lang="en-US" sz="2400" dirty="0">
                    <a:solidFill>
                      <a:schemeClr val="tx1"/>
                    </a:solidFill>
                  </a:rPr>
                  <a:t>, and </a:t>
                </a:r>
                <a14:m>
                  <m:oMath xmlns:m="http://schemas.openxmlformats.org/officeDocument/2006/math">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𝑞</m:t>
                        </m:r>
                      </m:e>
                      <m:sub>
                        <m:r>
                          <m:rPr>
                            <m:sty m:val="p"/>
                          </m:rPr>
                          <a:rPr lang="en-US" sz="2400" b="0" i="0" smtClean="0">
                            <a:solidFill>
                              <a:schemeClr val="tx1"/>
                            </a:solidFill>
                            <a:latin typeface="Cambria Math" panose="02040503050406030204" pitchFamily="18" charset="0"/>
                          </a:rPr>
                          <m:t>Π</m:t>
                        </m:r>
                      </m:sub>
                    </m:sSub>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𝑂</m:t>
                    </m:r>
                    <m:d>
                      <m:dPr>
                        <m:ctrlPr>
                          <a:rPr lang="en-US" sz="2400" b="0" i="1" smtClean="0">
                            <a:solidFill>
                              <a:schemeClr val="tx1"/>
                            </a:solidFill>
                            <a:latin typeface="Cambria Math" panose="02040503050406030204" pitchFamily="18" charset="0"/>
                          </a:rPr>
                        </m:ctrlPr>
                      </m:dPr>
                      <m:e>
                        <m:func>
                          <m:funcPr>
                            <m:ctrlPr>
                              <a:rPr lang="en-US" sz="2400" i="1">
                                <a:solidFill>
                                  <a:schemeClr val="tx1"/>
                                </a:solidFill>
                                <a:latin typeface="Cambria Math" panose="02040503050406030204" pitchFamily="18" charset="0"/>
                              </a:rPr>
                            </m:ctrlPr>
                          </m:funcPr>
                          <m:fName>
                            <m:sSup>
                              <m:sSupPr>
                                <m:ctrlPr>
                                  <a:rPr lang="en-US" sz="2400" b="0" i="1" smtClean="0">
                                    <a:solidFill>
                                      <a:schemeClr val="tx1"/>
                                    </a:solidFill>
                                    <a:latin typeface="Cambria Math" panose="02040503050406030204" pitchFamily="18" charset="0"/>
                                  </a:rPr>
                                </m:ctrlPr>
                              </m:sSupPr>
                              <m:e>
                                <m:r>
                                  <m:rPr>
                                    <m:sty m:val="p"/>
                                  </m:rPr>
                                  <a:rPr lang="en-US" sz="2400">
                                    <a:solidFill>
                                      <a:schemeClr val="tx1"/>
                                    </a:solidFill>
                                    <a:latin typeface="Cambria Math" panose="02040503050406030204" pitchFamily="18" charset="0"/>
                                  </a:rPr>
                                  <m:t>log</m:t>
                                </m:r>
                              </m:e>
                              <m:sup>
                                <m:r>
                                  <a:rPr lang="en-US" sz="2400" b="0" i="1" smtClean="0">
                                    <a:solidFill>
                                      <a:schemeClr val="tx1"/>
                                    </a:solidFill>
                                    <a:latin typeface="Cambria Math" panose="02040503050406030204" pitchFamily="18" charset="0"/>
                                  </a:rPr>
                                  <m:t>2</m:t>
                                </m:r>
                              </m:sup>
                            </m:sSup>
                          </m:fName>
                          <m:e>
                            <m:r>
                              <a:rPr lang="en-US" sz="2400" i="1">
                                <a:solidFill>
                                  <a:schemeClr val="tx1"/>
                                </a:solidFill>
                                <a:latin typeface="Cambria Math" panose="02040503050406030204" pitchFamily="18" charset="0"/>
                              </a:rPr>
                              <m:t>𝑛</m:t>
                            </m:r>
                          </m:e>
                        </m:func>
                      </m:e>
                    </m:d>
                  </m:oMath>
                </a14:m>
                <a:endParaRPr lang="en-US" sz="2400" dirty="0">
                  <a:solidFill>
                    <a:schemeClr val="tx1"/>
                  </a:solidFill>
                </a:endParaRPr>
              </a:p>
            </p:txBody>
          </p:sp>
        </mc:Choice>
        <mc:Fallback xmlns="">
          <p:sp>
            <p:nvSpPr>
              <p:cNvPr id="6" name="Rectangle: Rounded Corners 18">
                <a:extLst>
                  <a:ext uri="{FF2B5EF4-FFF2-40B4-BE49-F238E27FC236}">
                    <a16:creationId xmlns:a16="http://schemas.microsoft.com/office/drawing/2014/main" id="{E0718C69-ADD8-7A7E-F032-3B21E3EA8A6E}"/>
                  </a:ext>
                </a:extLst>
              </p:cNvPr>
              <p:cNvSpPr>
                <a:spLocks noRot="1" noChangeAspect="1" noMove="1" noResize="1" noEditPoints="1" noAdjustHandles="1" noChangeArrowheads="1" noChangeShapeType="1" noTextEdit="1"/>
              </p:cNvSpPr>
              <p:nvPr/>
            </p:nvSpPr>
            <p:spPr>
              <a:xfrm flipH="1">
                <a:off x="838196" y="3331685"/>
                <a:ext cx="10515599" cy="1088460"/>
              </a:xfrm>
              <a:prstGeom prst="roundRect">
                <a:avLst>
                  <a:gd name="adj" fmla="val 4420"/>
                </a:avLst>
              </a:prstGeom>
              <a:blipFill>
                <a:blip r:embed="rId5"/>
                <a:stretch>
                  <a:fillRect l="-601"/>
                </a:stretch>
              </a:blipFill>
              <a:ln w="28575">
                <a:solidFill>
                  <a:srgbClr val="05B050"/>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8" name="Rectangle: Rounded Corners 18">
                <a:extLst>
                  <a:ext uri="{FF2B5EF4-FFF2-40B4-BE49-F238E27FC236}">
                    <a16:creationId xmlns:a16="http://schemas.microsoft.com/office/drawing/2014/main" id="{4F3B1F31-62FB-1610-FDF1-CFCBC27AB3AD}"/>
                  </a:ext>
                </a:extLst>
              </p:cNvPr>
              <p:cNvSpPr/>
              <p:nvPr/>
            </p:nvSpPr>
            <p:spPr>
              <a:xfrm flipH="1">
                <a:off x="838194" y="4570210"/>
                <a:ext cx="10515599" cy="1088461"/>
              </a:xfrm>
              <a:prstGeom prst="roundRect">
                <a:avLst>
                  <a:gd name="adj" fmla="val 4420"/>
                </a:avLst>
              </a:prstGeom>
              <a:solidFill>
                <a:srgbClr val="FFEFB7"/>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2400" u="sng" dirty="0">
                    <a:solidFill>
                      <a:schemeClr val="tx1"/>
                    </a:solidFill>
                  </a:rPr>
                  <a:t>Lower bound</a:t>
                </a:r>
                <a:r>
                  <a:rPr lang="en-US" sz="2400" dirty="0">
                    <a:solidFill>
                      <a:schemeClr val="tx1"/>
                    </a:solidFill>
                  </a:rPr>
                  <a:t>: For any </a:t>
                </a:r>
                <a14:m>
                  <m:oMath xmlns:m="http://schemas.openxmlformats.org/officeDocument/2006/math">
                    <m:r>
                      <a:rPr lang="en-US" sz="2400" b="0" i="1" smtClean="0">
                        <a:solidFill>
                          <a:schemeClr val="tx1"/>
                        </a:solidFill>
                        <a:latin typeface="Cambria Math" panose="02040503050406030204" pitchFamily="18" charset="0"/>
                      </a:rPr>
                      <m:t>𝛼</m:t>
                    </m:r>
                    <m:r>
                      <a:rPr lang="en-US" sz="2400" b="0" i="1" smtClean="0">
                        <a:solidFill>
                          <a:schemeClr val="tx1"/>
                        </a:solidFill>
                        <a:latin typeface="Cambria Math" panose="02040503050406030204" pitchFamily="18" charset="0"/>
                      </a:rPr>
                      <m:t>∈</m:t>
                    </m:r>
                    <m:d>
                      <m:dPr>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0.5, 0.77</m:t>
                        </m:r>
                      </m:e>
                    </m:d>
                    <m:r>
                      <a:rPr lang="en-US" sz="2400" b="0" i="0" smtClean="0">
                        <a:solidFill>
                          <a:schemeClr val="tx1"/>
                        </a:solidFill>
                        <a:latin typeface="Cambria Math" panose="02040503050406030204" pitchFamily="18" charset="0"/>
                      </a:rPr>
                      <m:t>, </m:t>
                    </m:r>
                  </m:oMath>
                </a14:m>
                <a:r>
                  <a:rPr lang="en-US" sz="2400" dirty="0">
                    <a:solidFill>
                      <a:schemeClr val="tx1"/>
                    </a:solidFill>
                  </a:rPr>
                  <a:t>every perfectly complete SIQ-PCP of proximity for </a:t>
                </a:r>
                <a14:m>
                  <m:oMath xmlns:m="http://schemas.openxmlformats.org/officeDocument/2006/math">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𝐻𝑎𝑚</m:t>
                        </m:r>
                      </m:e>
                      <m:sub>
                        <m:r>
                          <a:rPr lang="en-US" sz="2400" i="1">
                            <a:solidFill>
                              <a:schemeClr val="tx1"/>
                            </a:solidFill>
                            <a:latin typeface="Cambria Math" panose="02040503050406030204" pitchFamily="18" charset="0"/>
                          </a:rPr>
                          <m:t>𝛼</m:t>
                        </m:r>
                      </m:sub>
                    </m:sSub>
                    <m:r>
                      <a:rPr lang="en-US" sz="2400" i="1">
                        <a:solidFill>
                          <a:schemeClr val="tx1"/>
                        </a:solidFill>
                        <a:latin typeface="Cambria Math" panose="02040503050406030204" pitchFamily="18" charset="0"/>
                      </a:rPr>
                      <m:t> </m:t>
                    </m:r>
                  </m:oMath>
                </a14:m>
                <a:r>
                  <a:rPr lang="en-US" sz="2400" dirty="0">
                    <a:solidFill>
                      <a:srgbClr val="C00000"/>
                    </a:solidFill>
                  </a:rPr>
                  <a:t> </a:t>
                </a:r>
                <a:r>
                  <a:rPr lang="en-US" sz="2400" dirty="0">
                    <a:solidFill>
                      <a:schemeClr val="tx1"/>
                    </a:solidFill>
                  </a:rPr>
                  <a:t>has</a:t>
                </a:r>
                <a:r>
                  <a:rPr lang="en-US" sz="2400" dirty="0">
                    <a:solidFill>
                      <a:srgbClr val="C00000"/>
                    </a:solidFill>
                  </a:rPr>
                  <a:t> proof length </a:t>
                </a:r>
                <a14:m>
                  <m:oMath xmlns:m="http://schemas.openxmlformats.org/officeDocument/2006/math">
                    <m:r>
                      <m:rPr>
                        <m:sty m:val="p"/>
                      </m:rPr>
                      <a:rPr lang="en-US" sz="2400" b="0" i="0" smtClean="0">
                        <a:solidFill>
                          <a:srgbClr val="C00000"/>
                        </a:solidFill>
                        <a:latin typeface="Cambria Math" panose="02040503050406030204" pitchFamily="18" charset="0"/>
                      </a:rPr>
                      <m:t>Ω</m:t>
                    </m:r>
                    <m:r>
                      <a:rPr lang="en-US" sz="2400" i="1">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𝑛</m:t>
                    </m:r>
                    <m:r>
                      <a:rPr lang="en-US" sz="2400" i="1">
                        <a:solidFill>
                          <a:srgbClr val="C00000"/>
                        </a:solidFill>
                        <a:latin typeface="Cambria Math" panose="02040503050406030204" pitchFamily="18" charset="0"/>
                      </a:rPr>
                      <m:t>)</m:t>
                    </m:r>
                  </m:oMath>
                </a14:m>
                <a:endParaRPr lang="en-US" sz="2400" dirty="0">
                  <a:solidFill>
                    <a:schemeClr val="tx1"/>
                  </a:solidFill>
                </a:endParaRPr>
              </a:p>
            </p:txBody>
          </p:sp>
        </mc:Choice>
        <mc:Fallback xmlns="">
          <p:sp>
            <p:nvSpPr>
              <p:cNvPr id="8" name="Rectangle: Rounded Corners 18">
                <a:extLst>
                  <a:ext uri="{FF2B5EF4-FFF2-40B4-BE49-F238E27FC236}">
                    <a16:creationId xmlns:a16="http://schemas.microsoft.com/office/drawing/2014/main" id="{4F3B1F31-62FB-1610-FDF1-CFCBC27AB3AD}"/>
                  </a:ext>
                </a:extLst>
              </p:cNvPr>
              <p:cNvSpPr>
                <a:spLocks noRot="1" noChangeAspect="1" noMove="1" noResize="1" noEditPoints="1" noAdjustHandles="1" noChangeArrowheads="1" noChangeShapeType="1" noTextEdit="1"/>
              </p:cNvSpPr>
              <p:nvPr/>
            </p:nvSpPr>
            <p:spPr>
              <a:xfrm flipH="1">
                <a:off x="838194" y="4570210"/>
                <a:ext cx="10515599" cy="1088461"/>
              </a:xfrm>
              <a:prstGeom prst="roundRect">
                <a:avLst>
                  <a:gd name="adj" fmla="val 4420"/>
                </a:avLst>
              </a:prstGeom>
              <a:blipFill>
                <a:blip r:embed="rId6"/>
                <a:stretch>
                  <a:fillRect l="-601"/>
                </a:stretch>
              </a:blipFill>
              <a:ln w="28575">
                <a:solidFill>
                  <a:srgbClr val="FFC000"/>
                </a:solidFill>
              </a:ln>
            </p:spPr>
            <p:txBody>
              <a:bodyPr/>
              <a:lstStyle/>
              <a:p>
                <a:r>
                  <a:rPr lang="en-IL">
                    <a:noFill/>
                  </a:rPr>
                  <a:t> </a:t>
                </a:r>
              </a:p>
            </p:txBody>
          </p:sp>
        </mc:Fallback>
      </mc:AlternateContent>
      <p:sp>
        <p:nvSpPr>
          <p:cNvPr id="13" name="TextBox 12">
            <a:extLst>
              <a:ext uri="{FF2B5EF4-FFF2-40B4-BE49-F238E27FC236}">
                <a16:creationId xmlns:a16="http://schemas.microsoft.com/office/drawing/2014/main" id="{A11BB2E4-6C37-46CB-F55A-7894B8B7AC0E}"/>
              </a:ext>
            </a:extLst>
          </p:cNvPr>
          <p:cNvSpPr txBox="1"/>
          <p:nvPr/>
        </p:nvSpPr>
        <p:spPr>
          <a:xfrm>
            <a:off x="809618" y="2895301"/>
            <a:ext cx="6100762" cy="400110"/>
          </a:xfrm>
          <a:prstGeom prst="rect">
            <a:avLst/>
          </a:prstGeom>
          <a:noFill/>
        </p:spPr>
        <p:txBody>
          <a:bodyPr wrap="square">
            <a:spAutoFit/>
          </a:bodyPr>
          <a:lstStyle/>
          <a:p>
            <a:r>
              <a:rPr lang="en-US" sz="2000" dirty="0">
                <a:solidFill>
                  <a:schemeClr val="accent4">
                    <a:lumMod val="75000"/>
                  </a:schemeClr>
                </a:solidFill>
              </a:rPr>
              <a:t>SIQ - Single Input Query</a:t>
            </a:r>
            <a:endParaRPr lang="en-IL" sz="2000" dirty="0">
              <a:solidFill>
                <a:schemeClr val="accent4">
                  <a:lumMod val="75000"/>
                </a:schemeClr>
              </a:solidFill>
            </a:endParaRPr>
          </a:p>
        </p:txBody>
      </p:sp>
    </p:spTree>
    <p:extLst>
      <p:ext uri="{BB962C8B-B14F-4D97-AF65-F5344CB8AC3E}">
        <p14:creationId xmlns:p14="http://schemas.microsoft.com/office/powerpoint/2010/main" val="339423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6A992-6F11-B700-8197-588CF4DABF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164B4E-B7D8-BC91-C84F-F42B25368C9A}"/>
              </a:ext>
            </a:extLst>
          </p:cNvPr>
          <p:cNvSpPr>
            <a:spLocks noGrp="1"/>
          </p:cNvSpPr>
          <p:nvPr>
            <p:ph type="title"/>
          </p:nvPr>
        </p:nvSpPr>
        <p:spPr/>
        <p:txBody>
          <a:bodyPr/>
          <a:lstStyle/>
          <a:p>
            <a:r>
              <a:rPr lang="en-IL" dirty="0"/>
              <a:t>Our Results - IOP</a:t>
            </a:r>
          </a:p>
        </p:txBody>
      </p:sp>
      <p:sp>
        <p:nvSpPr>
          <p:cNvPr id="4" name="Slide Number Placeholder 3">
            <a:extLst>
              <a:ext uri="{FF2B5EF4-FFF2-40B4-BE49-F238E27FC236}">
                <a16:creationId xmlns:a16="http://schemas.microsoft.com/office/drawing/2014/main" id="{7348743A-FB74-06E5-0974-EABF2A4550D8}"/>
              </a:ext>
            </a:extLst>
          </p:cNvPr>
          <p:cNvSpPr>
            <a:spLocks noGrp="1"/>
          </p:cNvSpPr>
          <p:nvPr>
            <p:ph type="sldNum" sz="quarter" idx="12"/>
          </p:nvPr>
        </p:nvSpPr>
        <p:spPr/>
        <p:txBody>
          <a:bodyPr/>
          <a:lstStyle/>
          <a:p>
            <a:fld id="{0C3A8BC7-B599-214C-BBAF-2BEB0125E7EF}" type="slidenum">
              <a:rPr lang="en-IL" smtClean="0"/>
              <a:t>9</a:t>
            </a:fld>
            <a:endParaRPr lang="en-IL"/>
          </a:p>
        </p:txBody>
      </p:sp>
      <mc:AlternateContent xmlns:mc="http://schemas.openxmlformats.org/markup-compatibility/2006" xmlns:a14="http://schemas.microsoft.com/office/drawing/2010/main">
        <mc:Choice Requires="a14">
          <p:sp>
            <p:nvSpPr>
              <p:cNvPr id="5" name="Rectangle: Rounded Corners 18">
                <a:extLst>
                  <a:ext uri="{FF2B5EF4-FFF2-40B4-BE49-F238E27FC236}">
                    <a16:creationId xmlns:a16="http://schemas.microsoft.com/office/drawing/2014/main" id="{1C3D782D-6A72-370D-DE5F-CBABCB3185C7}"/>
                  </a:ext>
                </a:extLst>
              </p:cNvPr>
              <p:cNvSpPr/>
              <p:nvPr/>
            </p:nvSpPr>
            <p:spPr>
              <a:xfrm flipH="1">
                <a:off x="838191" y="1435928"/>
                <a:ext cx="10071107" cy="1002472"/>
              </a:xfrm>
              <a:prstGeom prst="roundRect">
                <a:avLst>
                  <a:gd name="adj" fmla="val 4420"/>
                </a:avLst>
              </a:prstGeom>
              <a:solidFill>
                <a:srgbClr val="D7FED7"/>
              </a:solidFill>
              <a:ln w="28575">
                <a:solidFill>
                  <a:srgbClr val="05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2400" u="sng" dirty="0">
                    <a:solidFill>
                      <a:schemeClr val="tx1"/>
                    </a:solidFill>
                  </a:rPr>
                  <a:t>IOP</a:t>
                </a:r>
                <a:r>
                  <a:rPr lang="en-US" sz="2400" dirty="0">
                    <a:solidFill>
                      <a:schemeClr val="tx1"/>
                    </a:solidFill>
                  </a:rPr>
                  <a:t>: we give a </a:t>
                </a:r>
                <a:r>
                  <a:rPr lang="en-US" sz="2400" dirty="0">
                    <a:solidFill>
                      <a:srgbClr val="C00000"/>
                    </a:solidFill>
                  </a:rPr>
                  <a:t>2-round </a:t>
                </a:r>
                <a:r>
                  <a:rPr lang="en-US" sz="2400" dirty="0">
                    <a:solidFill>
                      <a:schemeClr val="tx1"/>
                    </a:solidFill>
                  </a:rPr>
                  <a:t>proximity</a:t>
                </a:r>
                <a:r>
                  <a:rPr lang="en-US" sz="2400" dirty="0">
                    <a:solidFill>
                      <a:srgbClr val="C00000"/>
                    </a:solidFill>
                  </a:rPr>
                  <a:t> </a:t>
                </a:r>
                <a:r>
                  <a:rPr lang="en-US" sz="2400" dirty="0">
                    <a:solidFill>
                      <a:schemeClr val="tx1"/>
                    </a:solidFill>
                  </a:rPr>
                  <a:t>protocol with</a:t>
                </a:r>
              </a:p>
              <a:p>
                <a:pPr algn="ctr"/>
                <a:r>
                  <a:rPr lang="en-US" sz="2400" dirty="0">
                    <a:solidFill>
                      <a:srgbClr val="C00000"/>
                    </a:solidFill>
                  </a:rPr>
                  <a:t> </a:t>
                </a:r>
                <a14:m>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𝑞</m:t>
                        </m:r>
                      </m:e>
                      <m:sub>
                        <m:r>
                          <a:rPr lang="en-US" sz="2400" i="1">
                            <a:solidFill>
                              <a:schemeClr val="tx1"/>
                            </a:solidFill>
                            <a:latin typeface="Cambria Math" panose="02040503050406030204" pitchFamily="18" charset="0"/>
                          </a:rPr>
                          <m:t>𝑣</m:t>
                        </m:r>
                      </m:sub>
                    </m:sSub>
                    <m:r>
                      <a:rPr lang="en-US" sz="2400" b="0" i="1" smtClean="0">
                        <a:solidFill>
                          <a:schemeClr val="tx1"/>
                        </a:solidFill>
                        <a:latin typeface="Cambria Math" panose="02040503050406030204" pitchFamily="18" charset="0"/>
                      </a:rPr>
                      <m:t>=1</m:t>
                    </m:r>
                    <m:r>
                      <a:rPr lang="en-US" sz="2400" b="0" i="0" smtClean="0">
                        <a:solidFill>
                          <a:schemeClr val="tx1"/>
                        </a:solidFill>
                        <a:latin typeface="Cambria Math" panose="02040503050406030204" pitchFamily="18" charset="0"/>
                      </a:rPr>
                      <m:t>,  </m:t>
                    </m:r>
                    <m:r>
                      <a:rPr lang="en-US" sz="2400" i="1">
                        <a:solidFill>
                          <a:schemeClr val="tx1"/>
                        </a:solidFill>
                        <a:latin typeface="Cambria Math" panose="02040503050406030204" pitchFamily="18" charset="0"/>
                      </a:rPr>
                      <m:t>ℓ</m:t>
                    </m:r>
                    <m:r>
                      <a:rPr lang="en-US" sz="2400" b="0" i="1" smtClean="0">
                        <a:solidFill>
                          <a:schemeClr val="tx1"/>
                        </a:solidFill>
                        <a:latin typeface="Cambria Math" panose="02040503050406030204" pitchFamily="18" charset="0"/>
                      </a:rPr>
                      <m:t>=</m:t>
                    </m:r>
                    <m:r>
                      <a:rPr lang="en-US" sz="2400" i="1" smtClean="0">
                        <a:solidFill>
                          <a:schemeClr val="tx1"/>
                        </a:solidFill>
                        <a:latin typeface="Cambria Math" panose="02040503050406030204" pitchFamily="18" charset="0"/>
                      </a:rPr>
                      <m:t>𝑂</m:t>
                    </m:r>
                    <m:d>
                      <m:dPr>
                        <m:ctrlPr>
                          <a:rPr lang="en-US" sz="2400" b="0" i="1" smtClean="0">
                            <a:solidFill>
                              <a:schemeClr val="tx1"/>
                            </a:solidFill>
                            <a:latin typeface="Cambria Math" panose="02040503050406030204" pitchFamily="18" charset="0"/>
                          </a:rPr>
                        </m:ctrlPr>
                      </m:dPr>
                      <m:e>
                        <m:func>
                          <m:funcPr>
                            <m:ctrlPr>
                              <a:rPr lang="en-US" sz="2400" b="0" i="1" smtClean="0">
                                <a:solidFill>
                                  <a:schemeClr val="tx1"/>
                                </a:solidFill>
                                <a:latin typeface="Cambria Math" panose="02040503050406030204" pitchFamily="18" charset="0"/>
                              </a:rPr>
                            </m:ctrlPr>
                          </m:funcPr>
                          <m:fName>
                            <m:sSup>
                              <m:sSupPr>
                                <m:ctrlPr>
                                  <a:rPr lang="en-US" sz="2400" b="0" i="1" smtClean="0">
                                    <a:solidFill>
                                      <a:schemeClr val="tx1"/>
                                    </a:solidFill>
                                    <a:latin typeface="Cambria Math" panose="02040503050406030204" pitchFamily="18" charset="0"/>
                                  </a:rPr>
                                </m:ctrlPr>
                              </m:sSupPr>
                              <m:e>
                                <m:r>
                                  <m:rPr>
                                    <m:sty m:val="p"/>
                                  </m:rPr>
                                  <a:rPr lang="en-US" sz="2400" b="0" i="0" smtClean="0">
                                    <a:solidFill>
                                      <a:schemeClr val="tx1"/>
                                    </a:solidFill>
                                    <a:latin typeface="Cambria Math" panose="02040503050406030204" pitchFamily="18" charset="0"/>
                                  </a:rPr>
                                  <m:t>log</m:t>
                                </m:r>
                              </m:e>
                              <m:sup>
                                <m:r>
                                  <a:rPr lang="en-US" sz="2400" b="0" i="1" smtClean="0">
                                    <a:solidFill>
                                      <a:schemeClr val="tx1"/>
                                    </a:solidFill>
                                    <a:latin typeface="Cambria Math" panose="02040503050406030204" pitchFamily="18" charset="0"/>
                                  </a:rPr>
                                  <m:t>2</m:t>
                                </m:r>
                              </m:sup>
                            </m:sSup>
                          </m:fName>
                          <m:e>
                            <m:r>
                              <a:rPr lang="en-US" sz="2400" b="0" i="1" smtClean="0">
                                <a:solidFill>
                                  <a:schemeClr val="tx1"/>
                                </a:solidFill>
                                <a:latin typeface="Cambria Math" panose="02040503050406030204" pitchFamily="18" charset="0"/>
                              </a:rPr>
                              <m:t>𝑛</m:t>
                            </m:r>
                          </m:e>
                        </m:func>
                      </m:e>
                    </m:d>
                  </m:oMath>
                </a14:m>
                <a:r>
                  <a:rPr lang="en-US" sz="2400" dirty="0">
                    <a:solidFill>
                      <a:schemeClr val="tx1"/>
                    </a:solidFill>
                  </a:rPr>
                  <a:t>, </a:t>
                </a:r>
                <a14:m>
                  <m:oMath xmlns:m="http://schemas.openxmlformats.org/officeDocument/2006/math">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𝑞</m:t>
                        </m:r>
                      </m:e>
                      <m:sub>
                        <m:r>
                          <m:rPr>
                            <m:sty m:val="p"/>
                          </m:rPr>
                          <a:rPr lang="en-US" sz="2400" b="0" i="0" smtClean="0">
                            <a:solidFill>
                              <a:schemeClr val="tx1"/>
                            </a:solidFill>
                            <a:latin typeface="Cambria Math" panose="02040503050406030204" pitchFamily="18" charset="0"/>
                          </a:rPr>
                          <m:t>Π</m:t>
                        </m:r>
                      </m:sub>
                    </m:sSub>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𝑂</m:t>
                    </m:r>
                    <m:d>
                      <m:dPr>
                        <m:ctrlPr>
                          <a:rPr lang="en-US" sz="2400" b="0" i="1" smtClean="0">
                            <a:solidFill>
                              <a:schemeClr val="tx1"/>
                            </a:solidFill>
                            <a:latin typeface="Cambria Math" panose="02040503050406030204" pitchFamily="18" charset="0"/>
                          </a:rPr>
                        </m:ctrlPr>
                      </m:dPr>
                      <m:e>
                        <m:func>
                          <m:funcPr>
                            <m:ctrlPr>
                              <a:rPr lang="en-US" sz="2400" b="0" i="1" smtClean="0">
                                <a:solidFill>
                                  <a:schemeClr val="tx1"/>
                                </a:solidFill>
                                <a:latin typeface="Cambria Math" panose="02040503050406030204" pitchFamily="18" charset="0"/>
                              </a:rPr>
                            </m:ctrlPr>
                          </m:funcPr>
                          <m:fName>
                            <m:r>
                              <m:rPr>
                                <m:sty m:val="p"/>
                              </m:rPr>
                              <a:rPr lang="en-US" sz="2400" b="0" i="0" smtClean="0">
                                <a:solidFill>
                                  <a:schemeClr val="tx1"/>
                                </a:solidFill>
                                <a:latin typeface="Cambria Math" panose="02040503050406030204" pitchFamily="18" charset="0"/>
                              </a:rPr>
                              <m:t>log</m:t>
                            </m:r>
                          </m:fName>
                          <m:e>
                            <m:r>
                              <a:rPr lang="en-US" sz="2400" b="0" i="1" smtClean="0">
                                <a:solidFill>
                                  <a:schemeClr val="tx1"/>
                                </a:solidFill>
                                <a:latin typeface="Cambria Math" panose="02040503050406030204" pitchFamily="18" charset="0"/>
                              </a:rPr>
                              <m:t>𝑛</m:t>
                            </m:r>
                          </m:e>
                        </m:func>
                      </m:e>
                    </m:d>
                  </m:oMath>
                </a14:m>
                <a:endParaRPr lang="en-US" sz="2400" dirty="0">
                  <a:solidFill>
                    <a:schemeClr val="tx1"/>
                  </a:solidFill>
                </a:endParaRPr>
              </a:p>
            </p:txBody>
          </p:sp>
        </mc:Choice>
        <mc:Fallback xmlns="">
          <p:sp>
            <p:nvSpPr>
              <p:cNvPr id="5" name="Rectangle: Rounded Corners 18">
                <a:extLst>
                  <a:ext uri="{FF2B5EF4-FFF2-40B4-BE49-F238E27FC236}">
                    <a16:creationId xmlns:a16="http://schemas.microsoft.com/office/drawing/2014/main" id="{1C3D782D-6A72-370D-DE5F-CBABCB3185C7}"/>
                  </a:ext>
                </a:extLst>
              </p:cNvPr>
              <p:cNvSpPr>
                <a:spLocks noRot="1" noChangeAspect="1" noMove="1" noResize="1" noEditPoints="1" noAdjustHandles="1" noChangeArrowheads="1" noChangeShapeType="1" noTextEdit="1"/>
              </p:cNvSpPr>
              <p:nvPr/>
            </p:nvSpPr>
            <p:spPr>
              <a:xfrm flipH="1">
                <a:off x="838191" y="1435928"/>
                <a:ext cx="10071107" cy="1002472"/>
              </a:xfrm>
              <a:prstGeom prst="roundRect">
                <a:avLst>
                  <a:gd name="adj" fmla="val 4420"/>
                </a:avLst>
              </a:prstGeom>
              <a:blipFill>
                <a:blip r:embed="rId3"/>
                <a:stretch>
                  <a:fillRect l="-627" b="-2439"/>
                </a:stretch>
              </a:blipFill>
              <a:ln w="28575">
                <a:solidFill>
                  <a:srgbClr val="05B050"/>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76A2432-7110-9655-DCBF-64951B112512}"/>
                  </a:ext>
                </a:extLst>
              </p:cNvPr>
              <p:cNvSpPr txBox="1"/>
              <p:nvPr/>
            </p:nvSpPr>
            <p:spPr>
              <a:xfrm>
                <a:off x="737292" y="6286440"/>
                <a:ext cx="9968808" cy="400110"/>
              </a:xfrm>
              <a:prstGeom prst="rect">
                <a:avLst/>
              </a:prstGeom>
              <a:noFill/>
            </p:spPr>
            <p:txBody>
              <a:bodyPr wrap="square" rtlCol="0">
                <a:spAutoFit/>
              </a:bodyPr>
              <a:lstStyle/>
              <a:p>
                <a14:m>
                  <m:oMath xmlns:m="http://schemas.openxmlformats.org/officeDocument/2006/math">
                    <m:r>
                      <a:rPr lang="en-US" sz="2000" i="1" smtClean="0">
                        <a:latin typeface="Cambria Math" panose="02040503050406030204" pitchFamily="18" charset="0"/>
                      </a:rPr>
                      <m:t>𝑛</m:t>
                    </m:r>
                  </m:oMath>
                </a14:m>
                <a:r>
                  <a:rPr lang="en-US" sz="2000" i="1" dirty="0">
                    <a:solidFill>
                      <a:schemeClr val="tx1"/>
                    </a:solidFill>
                    <a:latin typeface="Cambria Math" panose="02040503050406030204" pitchFamily="18" charset="0"/>
                  </a:rPr>
                  <a:t>- </a:t>
                </a:r>
                <a:r>
                  <a:rPr lang="en-US" sz="2000" dirty="0">
                    <a:solidFill>
                      <a:schemeClr val="tx1"/>
                    </a:solidFill>
                    <a:latin typeface="Cambria Math" panose="02040503050406030204" pitchFamily="18" charset="0"/>
                  </a:rPr>
                  <a:t>input size</a:t>
                </a:r>
                <a:r>
                  <a:rPr lang="en-US" sz="2000" i="1" dirty="0">
                    <a:latin typeface="Cambria Math" panose="02040503050406030204" pitchFamily="18" charset="0"/>
                  </a:rPr>
                  <a:t>; </a:t>
                </a:r>
                <a14:m>
                  <m:oMath xmlns:m="http://schemas.openxmlformats.org/officeDocument/2006/math">
                    <m:r>
                      <a:rPr lang="en-US" sz="2000" i="1" smtClean="0">
                        <a:solidFill>
                          <a:schemeClr val="tx1"/>
                        </a:solidFill>
                        <a:latin typeface="Cambria Math" panose="02040503050406030204" pitchFamily="18" charset="0"/>
                      </a:rPr>
                      <m:t>ℓ</m:t>
                    </m:r>
                  </m:oMath>
                </a14:m>
                <a:r>
                  <a:rPr lang="en-IL" sz="2000" dirty="0"/>
                  <a:t> - proof length;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m:rPr>
                            <m:sty m:val="p"/>
                          </m:rPr>
                          <a:rPr lang="en-US" sz="2000">
                            <a:latin typeface="Cambria Math" panose="02040503050406030204" pitchFamily="18" charset="0"/>
                          </a:rPr>
                          <m:t>v</m:t>
                        </m:r>
                      </m:sub>
                    </m:sSub>
                  </m:oMath>
                </a14:m>
                <a:r>
                  <a:rPr lang="en-IL" sz="2000" dirty="0"/>
                  <a:t> - input query complexity; </a:t>
                </a:r>
                <a14:m>
                  <m:oMath xmlns:m="http://schemas.openxmlformats.org/officeDocument/2006/math">
                    <m:sSub>
                      <m:sSubPr>
                        <m:ctrlPr>
                          <a:rPr lang="en-US" sz="2000" i="1" smtClean="0">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𝑞</m:t>
                        </m:r>
                      </m:e>
                      <m:sub>
                        <m:r>
                          <m:rPr>
                            <m:sty m:val="p"/>
                          </m:rPr>
                          <a:rPr lang="en-US" sz="2000" b="0" i="0" smtClean="0">
                            <a:solidFill>
                              <a:schemeClr val="tx1"/>
                            </a:solidFill>
                            <a:latin typeface="Cambria Math" panose="02040503050406030204" pitchFamily="18" charset="0"/>
                          </a:rPr>
                          <m:t>Π</m:t>
                        </m:r>
                      </m:sub>
                    </m:sSub>
                  </m:oMath>
                </a14:m>
                <a:r>
                  <a:rPr lang="en-IL" sz="2000" dirty="0"/>
                  <a:t> - proof query complexity</a:t>
                </a:r>
              </a:p>
            </p:txBody>
          </p:sp>
        </mc:Choice>
        <mc:Fallback xmlns="">
          <p:sp>
            <p:nvSpPr>
              <p:cNvPr id="9" name="TextBox 8">
                <a:extLst>
                  <a:ext uri="{FF2B5EF4-FFF2-40B4-BE49-F238E27FC236}">
                    <a16:creationId xmlns:a16="http://schemas.microsoft.com/office/drawing/2014/main" id="{376A2432-7110-9655-DCBF-64951B112512}"/>
                  </a:ext>
                </a:extLst>
              </p:cNvPr>
              <p:cNvSpPr txBox="1">
                <a:spLocks noRot="1" noChangeAspect="1" noMove="1" noResize="1" noEditPoints="1" noAdjustHandles="1" noChangeArrowheads="1" noChangeShapeType="1" noTextEdit="1"/>
              </p:cNvSpPr>
              <p:nvPr/>
            </p:nvSpPr>
            <p:spPr>
              <a:xfrm>
                <a:off x="737292" y="6286440"/>
                <a:ext cx="9968808" cy="400110"/>
              </a:xfrm>
              <a:prstGeom prst="rect">
                <a:avLst/>
              </a:prstGeom>
              <a:blipFill>
                <a:blip r:embed="rId4"/>
                <a:stretch>
                  <a:fillRect t="-6061" b="-24242"/>
                </a:stretch>
              </a:blipFill>
            </p:spPr>
            <p:txBody>
              <a:bodyPr/>
              <a:lstStyle/>
              <a:p>
                <a:r>
                  <a:rPr lang="en-IL">
                    <a:noFill/>
                  </a:rPr>
                  <a:t> </a:t>
                </a:r>
              </a:p>
            </p:txBody>
          </p:sp>
        </mc:Fallback>
      </mc:AlternateContent>
      <mc:AlternateContent xmlns:mc="http://schemas.openxmlformats.org/markup-compatibility/2006">
        <mc:Choice xmlns:a14="http://schemas.microsoft.com/office/drawing/2010/main" Requires="a14">
          <p:sp>
            <p:nvSpPr>
              <p:cNvPr id="3" name="Rectangle: Rounded Corners 18">
                <a:extLst>
                  <a:ext uri="{FF2B5EF4-FFF2-40B4-BE49-F238E27FC236}">
                    <a16:creationId xmlns:a16="http://schemas.microsoft.com/office/drawing/2014/main" id="{3466815B-4CF3-3F4E-1273-269DE031187D}"/>
                  </a:ext>
                </a:extLst>
              </p:cNvPr>
              <p:cNvSpPr/>
              <p:nvPr/>
            </p:nvSpPr>
            <p:spPr>
              <a:xfrm flipH="1">
                <a:off x="838186" y="2691989"/>
                <a:ext cx="10071109" cy="1474022"/>
              </a:xfrm>
              <a:prstGeom prst="roundRect">
                <a:avLst>
                  <a:gd name="adj" fmla="val 4420"/>
                </a:avLst>
              </a:prstGeom>
              <a:solidFill>
                <a:srgbClr val="FFEFB7"/>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2400" u="sng" dirty="0">
                    <a:solidFill>
                      <a:schemeClr val="tx1"/>
                    </a:solidFill>
                  </a:rPr>
                  <a:t>Lower bound</a:t>
                </a:r>
                <a:r>
                  <a:rPr lang="en-US" sz="2400" dirty="0">
                    <a:solidFill>
                      <a:schemeClr val="tx1"/>
                    </a:solidFill>
                  </a:rPr>
                  <a:t>: Any </a:t>
                </a:r>
                <a:r>
                  <a:rPr lang="en-US" sz="2400" b="1" dirty="0">
                    <a:solidFill>
                      <a:schemeClr val="tx1"/>
                    </a:solidFill>
                  </a:rPr>
                  <a:t>semi-adaptive* perfectly complete IOP of proximity </a:t>
                </a:r>
                <a:r>
                  <a:rPr lang="en-US" sz="2400" dirty="0">
                    <a:solidFill>
                      <a:schemeClr val="tx1"/>
                    </a:solidFill>
                  </a:rPr>
                  <a:t>for </a:t>
                </a:r>
                <a14:m>
                  <m:oMath xmlns:m="http://schemas.openxmlformats.org/officeDocument/2006/math">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𝐻𝑎𝑚</m:t>
                        </m:r>
                      </m:e>
                      <m:sub>
                        <m:r>
                          <a:rPr lang="en-US" sz="2400" i="1">
                            <a:solidFill>
                              <a:schemeClr val="tx1"/>
                            </a:solidFill>
                            <a:latin typeface="Cambria Math" panose="02040503050406030204" pitchFamily="18" charset="0"/>
                          </a:rPr>
                          <m:t>𝛼</m:t>
                        </m:r>
                      </m:sub>
                    </m:sSub>
                  </m:oMath>
                </a14:m>
                <a:r>
                  <a:rPr lang="he-IL" sz="2400" b="0" i="1" dirty="0">
                    <a:solidFill>
                      <a:schemeClr val="tx1"/>
                    </a:solidFill>
                    <a:latin typeface="Cambria Math" panose="02040503050406030204" pitchFamily="18" charset="0"/>
                  </a:rPr>
                  <a:t> </a:t>
                </a:r>
                <a:r>
                  <a:rPr lang="en-US" sz="2400" dirty="0">
                    <a:solidFill>
                      <a:schemeClr val="tx1"/>
                    </a:solidFill>
                    <a:latin typeface="Cambria Math" panose="02040503050406030204" pitchFamily="18" charset="0"/>
                  </a:rPr>
                  <a:t>satisfies</a:t>
                </a:r>
                <a:endParaRPr lang="he-IL" sz="2400" b="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𝑞</m:t>
                          </m:r>
                        </m:e>
                        <m:sub>
                          <m:r>
                            <m:rPr>
                              <m:sty m:val="p"/>
                            </m:rPr>
                            <a:rPr lang="en-US" sz="2400">
                              <a:solidFill>
                                <a:schemeClr val="tx1"/>
                              </a:solidFill>
                              <a:latin typeface="Cambria Math" panose="02040503050406030204" pitchFamily="18" charset="0"/>
                            </a:rPr>
                            <m:t>Π</m:t>
                          </m:r>
                        </m:sub>
                      </m:sSub>
                      <m:r>
                        <a:rPr lang="en-US" sz="2400" i="1">
                          <a:solidFill>
                            <a:schemeClr val="tx1"/>
                          </a:solidFill>
                          <a:latin typeface="Cambria Math" panose="02040503050406030204" pitchFamily="18" charset="0"/>
                        </a:rPr>
                        <m:t>⋅</m:t>
                      </m:r>
                      <m:func>
                        <m:funcPr>
                          <m:ctrlPr>
                            <a:rPr lang="en-US" sz="2400" i="1">
                              <a:solidFill>
                                <a:schemeClr val="tx1"/>
                              </a:solidFill>
                              <a:latin typeface="Cambria Math" panose="02040503050406030204" pitchFamily="18" charset="0"/>
                            </a:rPr>
                          </m:ctrlPr>
                        </m:funcPr>
                        <m:fName>
                          <m:r>
                            <m:rPr>
                              <m:sty m:val="p"/>
                            </m:rPr>
                            <a:rPr lang="en-US" sz="2400">
                              <a:solidFill>
                                <a:schemeClr val="tx1"/>
                              </a:solidFill>
                              <a:latin typeface="Cambria Math" panose="02040503050406030204" pitchFamily="18" charset="0"/>
                            </a:rPr>
                            <m:t>log</m:t>
                          </m:r>
                        </m:fName>
                        <m:e>
                          <m:r>
                            <a:rPr lang="en-US" sz="2400" i="1">
                              <a:solidFill>
                                <a:schemeClr val="tx1"/>
                              </a:solidFill>
                              <a:latin typeface="Cambria Math" panose="02040503050406030204" pitchFamily="18" charset="0"/>
                            </a:rPr>
                            <m:t>ℓ</m:t>
                          </m:r>
                        </m:e>
                      </m:func>
                      <m:r>
                        <a:rPr lang="en-US" sz="2400" i="1">
                          <a:solidFill>
                            <a:schemeClr val="tx1"/>
                          </a:solidFill>
                          <a:latin typeface="Cambria Math" panose="02040503050406030204" pitchFamily="18" charset="0"/>
                        </a:rPr>
                        <m:t>=</m:t>
                      </m:r>
                      <m:r>
                        <m:rPr>
                          <m:sty m:val="p"/>
                        </m:rPr>
                        <a:rPr lang="en-US" sz="2400">
                          <a:solidFill>
                            <a:schemeClr val="tx1"/>
                          </a:solidFill>
                          <a:latin typeface="Cambria Math" panose="02040503050406030204" pitchFamily="18" charset="0"/>
                        </a:rPr>
                        <m:t>Ω</m:t>
                      </m:r>
                      <m:d>
                        <m:dPr>
                          <m:ctrlPr>
                            <a:rPr lang="en-US" sz="2400" i="1">
                              <a:solidFill>
                                <a:schemeClr val="tx1"/>
                              </a:solidFill>
                              <a:latin typeface="Cambria Math" panose="02040503050406030204" pitchFamily="18" charset="0"/>
                            </a:rPr>
                          </m:ctrlPr>
                        </m:dPr>
                        <m:e>
                          <m:func>
                            <m:funcPr>
                              <m:ctrlPr>
                                <a:rPr lang="en-US" sz="2400" i="1">
                                  <a:solidFill>
                                    <a:schemeClr val="tx1"/>
                                  </a:solidFill>
                                  <a:latin typeface="Cambria Math" panose="02040503050406030204" pitchFamily="18" charset="0"/>
                                </a:rPr>
                              </m:ctrlPr>
                            </m:funcPr>
                            <m:fName>
                              <m:r>
                                <m:rPr>
                                  <m:sty m:val="p"/>
                                </m:rPr>
                                <a:rPr lang="en-US" sz="2400">
                                  <a:solidFill>
                                    <a:schemeClr val="tx1"/>
                                  </a:solidFill>
                                  <a:latin typeface="Cambria Math" panose="02040503050406030204" pitchFamily="18" charset="0"/>
                                </a:rPr>
                                <m:t>log</m:t>
                              </m:r>
                            </m:fName>
                            <m:e>
                              <m:r>
                                <a:rPr lang="en-US" sz="2400" i="1">
                                  <a:solidFill>
                                    <a:schemeClr val="tx1"/>
                                  </a:solidFill>
                                  <a:latin typeface="Cambria Math" panose="02040503050406030204" pitchFamily="18" charset="0"/>
                                </a:rPr>
                                <m:t>𝑛</m:t>
                              </m:r>
                            </m:e>
                          </m:func>
                          <m:r>
                            <a:rPr lang="en-US" sz="2400" i="1">
                              <a:solidFill>
                                <a:schemeClr val="tx1"/>
                              </a:solidFill>
                              <a:latin typeface="Cambria Math" panose="02040503050406030204" pitchFamily="18" charset="0"/>
                            </a:rPr>
                            <m:t>−</m:t>
                          </m:r>
                          <m:func>
                            <m:funcPr>
                              <m:ctrlPr>
                                <a:rPr lang="en-US" sz="2400" i="1">
                                  <a:solidFill>
                                    <a:schemeClr val="tx1"/>
                                  </a:solidFill>
                                  <a:latin typeface="Cambria Math" panose="02040503050406030204" pitchFamily="18" charset="0"/>
                                </a:rPr>
                              </m:ctrlPr>
                            </m:funcPr>
                            <m:fName>
                              <m:r>
                                <m:rPr>
                                  <m:sty m:val="p"/>
                                </m:rPr>
                                <a:rPr lang="en-US" sz="2400">
                                  <a:solidFill>
                                    <a:schemeClr val="tx1"/>
                                  </a:solidFill>
                                  <a:latin typeface="Cambria Math" panose="02040503050406030204" pitchFamily="18" charset="0"/>
                                </a:rPr>
                                <m:t>log</m:t>
                              </m:r>
                            </m:fName>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𝑞</m:t>
                                  </m:r>
                                </m:e>
                                <m:sub>
                                  <m:r>
                                    <a:rPr lang="en-US" sz="2400" i="1">
                                      <a:solidFill>
                                        <a:schemeClr val="tx1"/>
                                      </a:solidFill>
                                      <a:latin typeface="Cambria Math" panose="02040503050406030204" pitchFamily="18" charset="0"/>
                                    </a:rPr>
                                    <m:t>𝑣</m:t>
                                  </m:r>
                                </m:sub>
                              </m:sSub>
                            </m:e>
                          </m:func>
                        </m:e>
                      </m:d>
                    </m:oMath>
                  </m:oMathPara>
                </a14:m>
                <a:endParaRPr lang="en-US" sz="2400" dirty="0">
                  <a:solidFill>
                    <a:schemeClr val="tx1"/>
                  </a:solidFill>
                </a:endParaRPr>
              </a:p>
            </p:txBody>
          </p:sp>
        </mc:Choice>
        <mc:Fallback>
          <p:sp>
            <p:nvSpPr>
              <p:cNvPr id="3" name="Rectangle: Rounded Corners 18">
                <a:extLst>
                  <a:ext uri="{FF2B5EF4-FFF2-40B4-BE49-F238E27FC236}">
                    <a16:creationId xmlns:a16="http://schemas.microsoft.com/office/drawing/2014/main" id="{3466815B-4CF3-3F4E-1273-269DE031187D}"/>
                  </a:ext>
                </a:extLst>
              </p:cNvPr>
              <p:cNvSpPr>
                <a:spLocks noRot="1" noChangeAspect="1" noMove="1" noResize="1" noEditPoints="1" noAdjustHandles="1" noChangeArrowheads="1" noChangeShapeType="1" noTextEdit="1"/>
              </p:cNvSpPr>
              <p:nvPr/>
            </p:nvSpPr>
            <p:spPr>
              <a:xfrm flipH="1">
                <a:off x="838186" y="2691989"/>
                <a:ext cx="10071109" cy="1474022"/>
              </a:xfrm>
              <a:prstGeom prst="roundRect">
                <a:avLst>
                  <a:gd name="adj" fmla="val 4420"/>
                </a:avLst>
              </a:prstGeom>
              <a:blipFill>
                <a:blip r:embed="rId5"/>
                <a:stretch>
                  <a:fillRect l="-502"/>
                </a:stretch>
              </a:blipFill>
              <a:ln w="28575">
                <a:solidFill>
                  <a:srgbClr val="FFC000"/>
                </a:solidFill>
              </a:ln>
            </p:spPr>
            <p:txBody>
              <a:bodyPr/>
              <a:lstStyle/>
              <a:p>
                <a:r>
                  <a:rPr lang="en-IL">
                    <a:noFill/>
                  </a:rPr>
                  <a:t> </a:t>
                </a:r>
              </a:p>
            </p:txBody>
          </p:sp>
        </mc:Fallback>
      </mc:AlternateContent>
      <mc:AlternateContent xmlns:mc="http://schemas.openxmlformats.org/markup-compatibility/2006">
        <mc:Choice xmlns:a14="http://schemas.microsoft.com/office/drawing/2010/main" Requires="a14">
          <p:sp>
            <p:nvSpPr>
              <p:cNvPr id="12" name="Rectangle: Rounded Corners 18">
                <a:extLst>
                  <a:ext uri="{FF2B5EF4-FFF2-40B4-BE49-F238E27FC236}">
                    <a16:creationId xmlns:a16="http://schemas.microsoft.com/office/drawing/2014/main" id="{E55487A7-A31F-1629-763F-D12B4867240A}"/>
                  </a:ext>
                </a:extLst>
              </p:cNvPr>
              <p:cNvSpPr/>
              <p:nvPr/>
            </p:nvSpPr>
            <p:spPr>
              <a:xfrm flipH="1">
                <a:off x="838186" y="4413505"/>
                <a:ext cx="10071109" cy="1474023"/>
              </a:xfrm>
              <a:prstGeom prst="roundRect">
                <a:avLst>
                  <a:gd name="adj" fmla="val 4420"/>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2400" u="sng" dirty="0">
                    <a:solidFill>
                      <a:schemeClr val="tx1"/>
                    </a:solidFill>
                  </a:rPr>
                  <a:t>Corollary:</a:t>
                </a:r>
                <a:r>
                  <a:rPr lang="en-US" sz="2400" dirty="0">
                    <a:solidFill>
                      <a:schemeClr val="tx1"/>
                    </a:solidFill>
                  </a:rPr>
                  <a:t> For proof length </a:t>
                </a:r>
                <a14:m>
                  <m:oMath xmlns:m="http://schemas.openxmlformats.org/officeDocument/2006/math">
                    <m:r>
                      <a:rPr lang="en-US" sz="2400" b="0" i="1" smtClean="0">
                        <a:solidFill>
                          <a:schemeClr val="tx1"/>
                        </a:solidFill>
                        <a:latin typeface="Cambria Math" panose="02040503050406030204" pitchFamily="18" charset="0"/>
                      </a:rPr>
                      <m:t>ℓ=</m:t>
                    </m:r>
                    <m:r>
                      <m:rPr>
                        <m:sty m:val="p"/>
                      </m:rPr>
                      <a:rPr lang="en-US" sz="2400" i="0">
                        <a:solidFill>
                          <a:schemeClr val="tx1"/>
                        </a:solidFill>
                        <a:latin typeface="Cambria Math" panose="02040503050406030204" pitchFamily="18" charset="0"/>
                      </a:rPr>
                      <m:t>polylog</m:t>
                    </m:r>
                    <m:d>
                      <m:dPr>
                        <m:ctrlPr>
                          <a:rPr lang="en-US" sz="2400" i="1">
                            <a:solidFill>
                              <a:schemeClr val="tx1"/>
                            </a:solidFill>
                            <a:latin typeface="Cambria Math" panose="02040503050406030204" pitchFamily="18" charset="0"/>
                          </a:rPr>
                        </m:ctrlPr>
                      </m:dPr>
                      <m:e>
                        <m:r>
                          <a:rPr lang="en-US" sz="2400" i="1">
                            <a:solidFill>
                              <a:schemeClr val="tx1"/>
                            </a:solidFill>
                            <a:latin typeface="Cambria Math" panose="02040503050406030204" pitchFamily="18" charset="0"/>
                          </a:rPr>
                          <m:t>𝑛</m:t>
                        </m:r>
                      </m:e>
                    </m:d>
                    <m:r>
                      <a:rPr lang="en-US" sz="2400" i="1">
                        <a:solidFill>
                          <a:schemeClr val="tx1"/>
                        </a:solidFill>
                        <a:latin typeface="Cambria Math" panose="02040503050406030204" pitchFamily="18" charset="0"/>
                      </a:rPr>
                      <m:t> </m:t>
                    </m:r>
                  </m:oMath>
                </a14:m>
                <a:r>
                  <a:rPr lang="en-US" sz="2400" dirty="0">
                    <a:solidFill>
                      <a:schemeClr val="tx1"/>
                    </a:solidFill>
                  </a:rPr>
                  <a:t>and input query </a:t>
                </a:r>
                <a14:m>
                  <m:oMath xmlns:m="http://schemas.openxmlformats.org/officeDocument/2006/math">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𝑞</m:t>
                        </m:r>
                      </m:e>
                      <m:sub>
                        <m:r>
                          <a:rPr lang="en-US" sz="2400" i="1">
                            <a:solidFill>
                              <a:schemeClr val="tx1"/>
                            </a:solidFill>
                            <a:latin typeface="Cambria Math" panose="02040503050406030204" pitchFamily="18" charset="0"/>
                          </a:rPr>
                          <m:t>𝑣</m:t>
                        </m:r>
                      </m:sub>
                    </m:sSub>
                    <m:r>
                      <a:rPr lang="en-US" sz="2400" i="1">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𝑛</m:t>
                    </m:r>
                  </m:oMath>
                </a14:m>
                <a:r>
                  <a:rPr lang="en-US" sz="2400" dirty="0">
                    <a:solidFill>
                      <a:schemeClr val="tx1"/>
                    </a:solidFill>
                  </a:rPr>
                  <a:t>:</a:t>
                </a:r>
              </a:p>
              <a:p>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𝑞</m:t>
                          </m:r>
                        </m:e>
                        <m:sub>
                          <m:r>
                            <m:rPr>
                              <m:sty m:val="p"/>
                            </m:rPr>
                            <a:rPr lang="en-US" sz="2400" b="0" i="0" smtClean="0">
                              <a:solidFill>
                                <a:schemeClr val="tx1"/>
                              </a:solidFill>
                              <a:latin typeface="Cambria Math" panose="02040503050406030204" pitchFamily="18" charset="0"/>
                            </a:rPr>
                            <m:t>Π</m:t>
                          </m:r>
                        </m:sub>
                      </m:sSub>
                      <m:r>
                        <a:rPr lang="en-US" sz="2400" b="0" i="0" smtClean="0">
                          <a:solidFill>
                            <a:schemeClr val="tx1"/>
                          </a:solidFill>
                          <a:latin typeface="Cambria Math" panose="02040503050406030204" pitchFamily="18" charset="0"/>
                        </a:rPr>
                        <m:t>=</m:t>
                      </m:r>
                      <m:r>
                        <m:rPr>
                          <m:sty m:val="p"/>
                        </m:rPr>
                        <a:rPr lang="en-US" sz="2400">
                          <a:solidFill>
                            <a:schemeClr val="tx1"/>
                          </a:solidFill>
                          <a:latin typeface="Cambria Math" panose="02040503050406030204" pitchFamily="18" charset="0"/>
                        </a:rPr>
                        <m:t>Ω</m:t>
                      </m:r>
                      <m:d>
                        <m:dPr>
                          <m:ctrlPr>
                            <a:rPr lang="en-US" sz="2400" i="1">
                              <a:solidFill>
                                <a:schemeClr val="tx1"/>
                              </a:solidFill>
                              <a:latin typeface="Cambria Math" panose="02040503050406030204" pitchFamily="18" charset="0"/>
                            </a:rPr>
                          </m:ctrlPr>
                        </m:dPr>
                        <m:e>
                          <m:f>
                            <m:fPr>
                              <m:ctrlPr>
                                <a:rPr lang="en-US" sz="2400" i="1">
                                  <a:solidFill>
                                    <a:schemeClr val="tx1"/>
                                  </a:solidFill>
                                  <a:latin typeface="Cambria Math" panose="02040503050406030204" pitchFamily="18" charset="0"/>
                                </a:rPr>
                              </m:ctrlPr>
                            </m:fPr>
                            <m:num>
                              <m:func>
                                <m:funcPr>
                                  <m:ctrlPr>
                                    <a:rPr lang="en-US" sz="2400" i="1">
                                      <a:solidFill>
                                        <a:schemeClr val="tx1"/>
                                      </a:solidFill>
                                      <a:latin typeface="Cambria Math" panose="02040503050406030204" pitchFamily="18" charset="0"/>
                                    </a:rPr>
                                  </m:ctrlPr>
                                </m:funcPr>
                                <m:fName>
                                  <m:r>
                                    <m:rPr>
                                      <m:sty m:val="p"/>
                                    </m:rPr>
                                    <a:rPr lang="en-US" sz="2400">
                                      <a:solidFill>
                                        <a:schemeClr val="tx1"/>
                                      </a:solidFill>
                                      <a:latin typeface="Cambria Math" panose="02040503050406030204" pitchFamily="18" charset="0"/>
                                    </a:rPr>
                                    <m:t>log</m:t>
                                  </m:r>
                                </m:fName>
                                <m:e>
                                  <m:r>
                                    <a:rPr lang="en-US" sz="2400" i="1">
                                      <a:solidFill>
                                        <a:schemeClr val="tx1"/>
                                      </a:solidFill>
                                      <a:latin typeface="Cambria Math" panose="02040503050406030204" pitchFamily="18" charset="0"/>
                                    </a:rPr>
                                    <m:t>𝑛</m:t>
                                  </m:r>
                                </m:e>
                              </m:func>
                            </m:num>
                            <m:den>
                              <m:r>
                                <m:rPr>
                                  <m:sty m:val="p"/>
                                </m:rPr>
                                <a:rPr lang="en-US" sz="2400">
                                  <a:solidFill>
                                    <a:schemeClr val="tx1"/>
                                  </a:solidFill>
                                  <a:latin typeface="Cambria Math" panose="02040503050406030204" pitchFamily="18" charset="0"/>
                                </a:rPr>
                                <m:t>loglog</m:t>
                              </m:r>
                              <m:r>
                                <a:rPr lang="en-US" sz="2400" i="1">
                                  <a:solidFill>
                                    <a:schemeClr val="tx1"/>
                                  </a:solidFill>
                                  <a:latin typeface="Cambria Math" panose="02040503050406030204" pitchFamily="18" charset="0"/>
                                </a:rPr>
                                <m:t> </m:t>
                              </m:r>
                              <m:r>
                                <a:rPr lang="en-US" sz="2400" i="1">
                                  <a:solidFill>
                                    <a:schemeClr val="tx1"/>
                                  </a:solidFill>
                                  <a:latin typeface="Cambria Math" panose="02040503050406030204" pitchFamily="18" charset="0"/>
                                </a:rPr>
                                <m:t>𝑛</m:t>
                              </m:r>
                            </m:den>
                          </m:f>
                        </m:e>
                      </m:d>
                    </m:oMath>
                  </m:oMathPara>
                </a14:m>
                <a:endParaRPr lang="en-US" sz="2400" dirty="0">
                  <a:solidFill>
                    <a:schemeClr val="tx1"/>
                  </a:solidFill>
                </a:endParaRPr>
              </a:p>
            </p:txBody>
          </p:sp>
        </mc:Choice>
        <mc:Fallback>
          <p:sp>
            <p:nvSpPr>
              <p:cNvPr id="12" name="Rectangle: Rounded Corners 18">
                <a:extLst>
                  <a:ext uri="{FF2B5EF4-FFF2-40B4-BE49-F238E27FC236}">
                    <a16:creationId xmlns:a16="http://schemas.microsoft.com/office/drawing/2014/main" id="{E55487A7-A31F-1629-763F-D12B4867240A}"/>
                  </a:ext>
                </a:extLst>
              </p:cNvPr>
              <p:cNvSpPr>
                <a:spLocks noRot="1" noChangeAspect="1" noMove="1" noResize="1" noEditPoints="1" noAdjustHandles="1" noChangeArrowheads="1" noChangeShapeType="1" noTextEdit="1"/>
              </p:cNvSpPr>
              <p:nvPr/>
            </p:nvSpPr>
            <p:spPr>
              <a:xfrm flipH="1">
                <a:off x="838186" y="4413505"/>
                <a:ext cx="10071109" cy="1474023"/>
              </a:xfrm>
              <a:prstGeom prst="roundRect">
                <a:avLst>
                  <a:gd name="adj" fmla="val 4420"/>
                </a:avLst>
              </a:prstGeom>
              <a:blipFill>
                <a:blip r:embed="rId6"/>
                <a:stretch>
                  <a:fillRect l="-502"/>
                </a:stretch>
              </a:blipFill>
              <a:ln w="28575">
                <a:solidFill>
                  <a:schemeClr val="tx1"/>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5" name="Rounded Rectangular Callout 14">
                <a:extLst>
                  <a:ext uri="{FF2B5EF4-FFF2-40B4-BE49-F238E27FC236}">
                    <a16:creationId xmlns:a16="http://schemas.microsoft.com/office/drawing/2014/main" id="{55C3DE5E-3481-63D7-4F91-F49989CE0C89}"/>
                  </a:ext>
                </a:extLst>
              </p:cNvPr>
              <p:cNvSpPr/>
              <p:nvPr/>
            </p:nvSpPr>
            <p:spPr>
              <a:xfrm>
                <a:off x="3587750" y="326643"/>
                <a:ext cx="5194300" cy="696950"/>
              </a:xfrm>
              <a:prstGeom prst="wedgeRoundRectCallout">
                <a:avLst>
                  <a:gd name="adj1" fmla="val -44676"/>
                  <a:gd name="adj2" fmla="val 127070"/>
                  <a:gd name="adj3" fmla="val 16667"/>
                </a:avLst>
              </a:prstGeom>
              <a:solidFill>
                <a:schemeClr val="bg1">
                  <a:lumMod val="9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[GGR18]: </a:t>
                </a:r>
                <a14:m>
                  <m:oMath xmlns:m="http://schemas.openxmlformats.org/officeDocument/2006/math">
                    <m:r>
                      <m:rPr>
                        <m:sty m:val="p"/>
                      </m:rPr>
                      <a:rPr lang="en-US" smtClean="0">
                        <a:solidFill>
                          <a:srgbClr val="C00000"/>
                        </a:solidFill>
                        <a:latin typeface="Cambria Math" panose="02040503050406030204" pitchFamily="18" charset="0"/>
                      </a:rPr>
                      <m:t>O</m:t>
                    </m:r>
                    <m:d>
                      <m:dPr>
                        <m:ctrlPr>
                          <a:rPr lang="en-US" i="1" smtClean="0">
                            <a:solidFill>
                              <a:srgbClr val="C00000"/>
                            </a:solidFill>
                            <a:latin typeface="Cambria Math" panose="02040503050406030204" pitchFamily="18" charset="0"/>
                          </a:rPr>
                        </m:ctrlPr>
                      </m:dPr>
                      <m:e>
                        <m:func>
                          <m:funcPr>
                            <m:ctrlPr>
                              <a:rPr lang="en-US" i="1">
                                <a:solidFill>
                                  <a:srgbClr val="C00000"/>
                                </a:solidFill>
                                <a:latin typeface="Cambria Math" panose="02040503050406030204" pitchFamily="18" charset="0"/>
                              </a:rPr>
                            </m:ctrlPr>
                          </m:funcPr>
                          <m:fName>
                            <m:r>
                              <m:rPr>
                                <m:sty m:val="p"/>
                              </m:rPr>
                              <a:rPr lang="en-US">
                                <a:solidFill>
                                  <a:srgbClr val="C00000"/>
                                </a:solidFill>
                                <a:latin typeface="Cambria Math" panose="02040503050406030204" pitchFamily="18" charset="0"/>
                              </a:rPr>
                              <m:t>log</m:t>
                            </m:r>
                          </m:fName>
                          <m:e>
                            <m:r>
                              <a:rPr lang="en-US" i="1">
                                <a:solidFill>
                                  <a:srgbClr val="C00000"/>
                                </a:solidFill>
                                <a:latin typeface="Cambria Math" panose="02040503050406030204" pitchFamily="18" charset="0"/>
                              </a:rPr>
                              <m:t>𝑛</m:t>
                            </m:r>
                          </m:e>
                        </m:func>
                      </m:e>
                    </m:d>
                  </m:oMath>
                </a14:m>
                <a:r>
                  <a:rPr lang="en-US" dirty="0">
                    <a:solidFill>
                      <a:srgbClr val="C00000"/>
                    </a:solidFill>
                  </a:rPr>
                  <a:t>-rounds</a:t>
                </a:r>
                <a:r>
                  <a:rPr lang="en-US" dirty="0">
                    <a:solidFill>
                      <a:schemeClr val="tx1"/>
                    </a:solidFill>
                  </a:rPr>
                  <a:t>,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𝑞</m:t>
                        </m:r>
                      </m:e>
                      <m:sub>
                        <m:r>
                          <a:rPr lang="en-US" i="1">
                            <a:solidFill>
                              <a:schemeClr val="tx1"/>
                            </a:solidFill>
                            <a:latin typeface="Cambria Math" panose="02040503050406030204" pitchFamily="18" charset="0"/>
                          </a:rPr>
                          <m:t>𝑣</m:t>
                        </m:r>
                      </m:sub>
                    </m:sSub>
                    <m:r>
                      <a:rPr lang="en-US" i="1">
                        <a:solidFill>
                          <a:schemeClr val="tx1"/>
                        </a:solidFill>
                        <a:latin typeface="Cambria Math" panose="02040503050406030204" pitchFamily="18" charset="0"/>
                      </a:rPr>
                      <m:t>=1</m:t>
                    </m:r>
                    <m:r>
                      <a:rPr lang="en-US">
                        <a:solidFill>
                          <a:schemeClr val="tx1"/>
                        </a:solidFill>
                        <a:latin typeface="Cambria Math" panose="02040503050406030204" pitchFamily="18" charset="0"/>
                      </a:rPr>
                      <m:t>,  </m:t>
                    </m:r>
                    <m:r>
                      <a:rPr lang="en-US" i="1">
                        <a:solidFill>
                          <a:schemeClr val="tx1"/>
                        </a:solidFill>
                        <a:latin typeface="Cambria Math" panose="02040503050406030204" pitchFamily="18" charset="0"/>
                      </a:rPr>
                      <m:t>ℓ=</m:t>
                    </m:r>
                    <m:r>
                      <m:rPr>
                        <m:sty m:val="p"/>
                      </m:rPr>
                      <a:rPr lang="en-US">
                        <a:solidFill>
                          <a:schemeClr val="tx1"/>
                        </a:solidFill>
                        <a:latin typeface="Cambria Math" panose="02040503050406030204" pitchFamily="18" charset="0"/>
                      </a:rPr>
                      <m:t>polylog</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𝑛</m:t>
                    </m:r>
                    <m:r>
                      <a:rPr lang="en-US" i="1">
                        <a:solidFill>
                          <a:schemeClr val="tx1"/>
                        </a:solidFill>
                        <a:latin typeface="Cambria Math" panose="02040503050406030204" pitchFamily="18" charset="0"/>
                      </a:rPr>
                      <m:t>)</m:t>
                    </m:r>
                  </m:oMath>
                </a14:m>
                <a:endParaRPr lang="en-US" dirty="0">
                  <a:solidFill>
                    <a:schemeClr val="tx1"/>
                  </a:solidFill>
                </a:endParaRPr>
              </a:p>
            </p:txBody>
          </p:sp>
        </mc:Choice>
        <mc:Fallback xmlns="">
          <p:sp>
            <p:nvSpPr>
              <p:cNvPr id="15" name="Rounded Rectangular Callout 14">
                <a:extLst>
                  <a:ext uri="{FF2B5EF4-FFF2-40B4-BE49-F238E27FC236}">
                    <a16:creationId xmlns:a16="http://schemas.microsoft.com/office/drawing/2014/main" id="{55C3DE5E-3481-63D7-4F91-F49989CE0C89}"/>
                  </a:ext>
                </a:extLst>
              </p:cNvPr>
              <p:cNvSpPr>
                <a:spLocks noRot="1" noChangeAspect="1" noMove="1" noResize="1" noEditPoints="1" noAdjustHandles="1" noChangeArrowheads="1" noChangeShapeType="1" noTextEdit="1"/>
              </p:cNvSpPr>
              <p:nvPr/>
            </p:nvSpPr>
            <p:spPr>
              <a:xfrm>
                <a:off x="3587750" y="326643"/>
                <a:ext cx="5194300" cy="696950"/>
              </a:xfrm>
              <a:prstGeom prst="wedgeRoundRectCallout">
                <a:avLst>
                  <a:gd name="adj1" fmla="val -44676"/>
                  <a:gd name="adj2" fmla="val 127070"/>
                  <a:gd name="adj3" fmla="val 16667"/>
                </a:avLst>
              </a:prstGeom>
              <a:blipFill>
                <a:blip r:embed="rId7"/>
                <a:stretch>
                  <a:fillRect/>
                </a:stretch>
              </a:blipFill>
              <a:ln w="28575">
                <a:solidFill>
                  <a:schemeClr val="tx1"/>
                </a:solidFill>
              </a:ln>
            </p:spPr>
            <p:txBody>
              <a:bodyPr/>
              <a:lstStyle/>
              <a:p>
                <a:r>
                  <a:rPr lang="en-IL">
                    <a:noFill/>
                  </a:rPr>
                  <a:t> </a:t>
                </a:r>
              </a:p>
            </p:txBody>
          </p:sp>
        </mc:Fallback>
      </mc:AlternateContent>
    </p:spTree>
    <p:extLst>
      <p:ext uri="{BB962C8B-B14F-4D97-AF65-F5344CB8AC3E}">
        <p14:creationId xmlns:p14="http://schemas.microsoft.com/office/powerpoint/2010/main" val="291087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1234e14-5b87-4b67-ac19-8feaa8ba8f12}" enabled="0" method="" siteId="{61234e14-5b87-4b67-ac19-8feaa8ba8f12}" removed="1"/>
</clbl:labelList>
</file>

<file path=docProps/app.xml><?xml version="1.0" encoding="utf-8"?>
<Properties xmlns="http://schemas.openxmlformats.org/officeDocument/2006/extended-properties" xmlns:vt="http://schemas.openxmlformats.org/officeDocument/2006/docPropsVTypes">
  <TotalTime>90006</TotalTime>
  <Words>3949</Words>
  <Application>Microsoft Macintosh PowerPoint</Application>
  <PresentationFormat>Widescreen</PresentationFormat>
  <Paragraphs>697</Paragraphs>
  <Slides>24</Slides>
  <Notes>23</Notes>
  <HiddenSlides>9</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Cambria Math</vt:lpstr>
      <vt:lpstr>Office Theme</vt:lpstr>
      <vt:lpstr>Hamming Weight Proofs of Proximity with One-Sided Error</vt:lpstr>
      <vt:lpstr>Motivating Example</vt:lpstr>
      <vt:lpstr>Framing Free</vt:lpstr>
      <vt:lpstr>Hamming Weight Proofs of Proximity</vt:lpstr>
      <vt:lpstr>Hamming Weight Proofs of Proximity</vt:lpstr>
      <vt:lpstr>Results</vt:lpstr>
      <vt:lpstr>Our Results – MA </vt:lpstr>
      <vt:lpstr>Our Results - PCP</vt:lpstr>
      <vt:lpstr>Our Results - IOP</vt:lpstr>
      <vt:lpstr>Additional Applications</vt:lpstr>
      <vt:lpstr>PCP Construction</vt:lpstr>
      <vt:lpstr>PCP Construction</vt:lpstr>
      <vt:lpstr>PCP Construction</vt:lpstr>
      <vt:lpstr>PCP Construction</vt:lpstr>
      <vt:lpstr>PCP Construction</vt:lpstr>
      <vt:lpstr>PCP Construction</vt:lpstr>
      <vt:lpstr>Additional Applications</vt:lpstr>
      <vt:lpstr>PCPP Construction</vt:lpstr>
      <vt:lpstr>PCPP Construction</vt:lpstr>
      <vt:lpstr>Previous Work</vt:lpstr>
      <vt:lpstr>Hamming Weight Proofs of Proximity - MAP</vt:lpstr>
      <vt:lpstr>Hamming Weight Proofs of Proximity - PCPP</vt:lpstr>
      <vt:lpstr>Hamming Weight Proofs of Proximity - PCPP</vt:lpstr>
      <vt:lpstr>Probabilistically Checkable Proofs (PCPs) - Completeness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Shany Ben David</dc:creator>
  <cp:lastModifiedBy>Shany Ben David</cp:lastModifiedBy>
  <cp:revision>34</cp:revision>
  <dcterms:created xsi:type="dcterms:W3CDTF">2024-02-12T17:10:54Z</dcterms:created>
  <dcterms:modified xsi:type="dcterms:W3CDTF">2024-12-02T21:18:07Z</dcterms:modified>
</cp:coreProperties>
</file>