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301" r:id="rId4"/>
    <p:sldId id="311" r:id="rId5"/>
    <p:sldId id="295" r:id="rId6"/>
    <p:sldId id="296" r:id="rId7"/>
    <p:sldId id="273" r:id="rId8"/>
    <p:sldId id="302" r:id="rId9"/>
    <p:sldId id="275" r:id="rId10"/>
    <p:sldId id="304" r:id="rId11"/>
    <p:sldId id="309" r:id="rId12"/>
    <p:sldId id="303" r:id="rId13"/>
    <p:sldId id="310" r:id="rId14"/>
    <p:sldId id="284" r:id="rId15"/>
    <p:sldId id="286" r:id="rId16"/>
    <p:sldId id="314" r:id="rId17"/>
    <p:sldId id="290" r:id="rId18"/>
    <p:sldId id="31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>
        <p:scale>
          <a:sx n="60" d="100"/>
          <a:sy n="60" d="100"/>
        </p:scale>
        <p:origin x="12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25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077DC-6F4F-7283-1741-32EAC7B7CB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5DF968-EC25-3CE9-C14B-59079B7430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D2321E-1E9B-DF1D-1BF4-E2B94BEA3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B6704-F024-4F4C-9D2A-BD9BD76CC3E9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F51C5E-D6FE-E2F3-0EA8-7E2EECFF7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31682F-B77C-5666-95E6-A47D2E6CA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63D00-36AD-43E5-A728-3805A55FB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84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6FCE7-D431-84D4-DE20-3D6D0655D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5690F7-57F1-F50D-CD02-F6647A8447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44DD82-C89B-D6C1-1917-5FCBF7898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B6704-F024-4F4C-9D2A-BD9BD76CC3E9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AC3081-65FF-60B2-63F7-67A930D35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9E49EB-152B-0009-4EE2-9EDCC752F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63D00-36AD-43E5-A728-3805A55FB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65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0324651-E74C-BB33-5494-0F66493D2C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429C2B-BE9F-4376-49F9-85DAF850C4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202744-72C3-DB4C-043B-0D18BC443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B6704-F024-4F4C-9D2A-BD9BD76CC3E9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23D0F-07C3-C1C5-8161-CCFB248F4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A8CF7-21D7-E1F3-F2D5-70CDBD91E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63D00-36AD-43E5-A728-3805A55FB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65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8482D-18B3-27D5-450D-948FF237E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9707C9-4FB1-A7DD-7955-C1BA1BA99E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3EA9E8-D3EA-FAB7-C001-C750A161C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B6704-F024-4F4C-9D2A-BD9BD76CC3E9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E75D84-09E3-332A-3FB4-0F76E5D0B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82AEB3-75E9-3858-4407-72577C6D5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63D00-36AD-43E5-A728-3805A55FB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794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9E73D-36E8-0C78-D123-E52C7B58D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9E34C0-AA0B-E989-C6F9-EB90718CEB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9D907B-765B-713C-EA13-C3FEDE260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B6704-F024-4F4C-9D2A-BD9BD76CC3E9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CF4E8F-2232-6A16-ECD4-A196D9955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8720A6-52FD-8426-4114-3C0B430F5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63D00-36AD-43E5-A728-3805A55FB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443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7B45C-D098-7D1C-85BA-615525517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091230-36C8-2E41-78E5-20564B8244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E923A6-8943-D99B-9257-652BBBCC49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A26C5B-EA04-7522-B038-9BFC02B17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B6704-F024-4F4C-9D2A-BD9BD76CC3E9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037C9E-692A-39A6-2E25-F87417AFE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0D4EC3-E3A3-BEC1-B479-44F325EF1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63D00-36AD-43E5-A728-3805A55FB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402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16A0C-F110-F895-D496-5999E2958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C5F35C-125F-8118-E7ED-69B8D7E278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ED916A-F38C-CF9D-CCF5-AB880E9CD6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465079-5705-E1D5-EAE4-7899AF527B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329836-E717-1057-D804-A1D28967B3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650A05-8980-6303-9BB8-497F3C9E9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B6704-F024-4F4C-9D2A-BD9BD76CC3E9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4EB2CB-D0F1-7698-0239-DD60F729D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D1DAB7-809E-4333-CEB3-4B4405CE0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63D00-36AD-43E5-A728-3805A55FB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344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8BE8B-4990-1923-F464-72C220009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478774-6036-B217-7104-3F14C768C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B6704-F024-4F4C-9D2A-BD9BD76CC3E9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063D80-700E-6016-CF52-600C5D0E4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647306-0563-6217-7259-61DBA83FF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63D00-36AD-43E5-A728-3805A55FB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125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49454C-6B6C-C9F5-E2EC-F5204CD33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B6704-F024-4F4C-9D2A-BD9BD76CC3E9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74DFC3-93CF-B9E1-4DAE-EA140D4C9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03DA3A-5231-DA0F-014D-DDF1C93C1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63D00-36AD-43E5-A728-3805A55FB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4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2B867-D965-7FB5-2655-4F93E90C6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5F3866-ADD4-A1E1-1A04-AD74CF6B6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8CD3FF-82BA-013C-6357-F85E7FCE0C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D24B0E-57A6-D499-0207-0B2838162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B6704-F024-4F4C-9D2A-BD9BD76CC3E9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A9F9CC-C8C6-746A-E658-C4EE28503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844A42-A293-A993-07F6-31D57E71B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63D00-36AD-43E5-A728-3805A55FB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643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B7F1E-E699-F9D4-B11D-91EC4E84F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7141B2-13BF-F3AD-1BDE-B05B50BB70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A38A65-3130-784D-BB85-CDDD7C6085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1A1BFD-22CF-A7FF-FFBE-834EC1809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B6704-F024-4F4C-9D2A-BD9BD76CC3E9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A91542-77D8-A5F3-15C5-30EF37CA1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4B2B27-DA08-BCD9-FB8F-AE7266C4C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63D00-36AD-43E5-A728-3805A55FB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65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F56497-85BD-0AC6-E97D-26353AB41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29D338-F4EE-01FF-F91A-084F881902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FAA68A-6C17-EF76-0FBF-380CAFAAF3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B6704-F024-4F4C-9D2A-BD9BD76CC3E9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02D73E-5773-2615-DB88-8EEB254192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CE7601-D8A1-24F1-AF37-D27659284E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63D00-36AD-43E5-A728-3805A55FB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973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5.png"/><Relationship Id="rId7" Type="http://schemas.openxmlformats.org/officeDocument/2006/relationships/image" Target="../media/image70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0.png"/><Relationship Id="rId5" Type="http://schemas.openxmlformats.org/officeDocument/2006/relationships/image" Target="../media/image56.png"/><Relationship Id="rId4" Type="http://schemas.openxmlformats.org/officeDocument/2006/relationships/image" Target="../media/image150.png"/><Relationship Id="rId9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10" Type="http://schemas.openxmlformats.org/officeDocument/2006/relationships/image" Target="../media/image37.png"/><Relationship Id="rId4" Type="http://schemas.openxmlformats.org/officeDocument/2006/relationships/image" Target="../media/image30.png"/><Relationship Id="rId9" Type="http://schemas.openxmlformats.org/officeDocument/2006/relationships/image" Target="../media/image3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5.png"/><Relationship Id="rId7" Type="http://schemas.openxmlformats.org/officeDocument/2006/relationships/image" Target="../media/image7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png"/><Relationship Id="rId5" Type="http://schemas.openxmlformats.org/officeDocument/2006/relationships/image" Target="../media/image56.png"/><Relationship Id="rId10" Type="http://schemas.openxmlformats.org/officeDocument/2006/relationships/image" Target="../media/image10.png"/><Relationship Id="rId4" Type="http://schemas.openxmlformats.org/officeDocument/2006/relationships/image" Target="../media/image410.png"/><Relationship Id="rId9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67A52-A37A-242C-B18C-B9B2308908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7962" y="1122363"/>
            <a:ext cx="11856877" cy="1757997"/>
          </a:xfrm>
        </p:spPr>
        <p:txBody>
          <a:bodyPr>
            <a:normAutofit/>
          </a:bodyPr>
          <a:lstStyle/>
          <a:p>
            <a:r>
              <a:rPr lang="en-US" sz="3600" b="1" dirty="0"/>
              <a:t>Towards general-purpose program obfuscation via local mixing</a:t>
            </a:r>
            <a:endParaRPr lang="en-US" sz="36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3FE185-1403-C7B7-C7ED-8EB84C8CCD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2680" y="4422170"/>
            <a:ext cx="9857295" cy="1655762"/>
          </a:xfrm>
        </p:spPr>
        <p:txBody>
          <a:bodyPr/>
          <a:lstStyle/>
          <a:p>
            <a:r>
              <a:rPr lang="en-US" dirty="0"/>
              <a:t>Ran Canetti       Claudio </a:t>
            </a:r>
            <a:r>
              <a:rPr lang="en-US" dirty="0" err="1"/>
              <a:t>Chamon</a:t>
            </a:r>
            <a:r>
              <a:rPr lang="en-US" dirty="0"/>
              <a:t>      Eduardo </a:t>
            </a:r>
            <a:r>
              <a:rPr lang="en-US" dirty="0" err="1"/>
              <a:t>Mucciolo</a:t>
            </a:r>
            <a:r>
              <a:rPr lang="en-US" dirty="0"/>
              <a:t>       Andrei </a:t>
            </a:r>
            <a:r>
              <a:rPr lang="en-US" dirty="0" err="1"/>
              <a:t>Ruckenstein</a:t>
            </a:r>
            <a:endParaRPr lang="en-US" dirty="0"/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BU CS                BU Physics                 UCF Physics                    BU Physics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6896" y="6231835"/>
            <a:ext cx="2141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TCC’24 presentation</a:t>
            </a:r>
          </a:p>
        </p:txBody>
      </p:sp>
    </p:spTree>
    <p:extLst>
      <p:ext uri="{BB962C8B-B14F-4D97-AF65-F5344CB8AC3E}">
        <p14:creationId xmlns:p14="http://schemas.microsoft.com/office/powerpoint/2010/main" val="6260332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BD3CB-E87D-A943-34DE-CD1D01FC6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250" y="365125"/>
            <a:ext cx="11423650" cy="1325563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rgbClr val="7030A0"/>
                </a:solidFill>
              </a:rPr>
              <a:t>Property 1:</a:t>
            </a:r>
            <a:br>
              <a:rPr lang="en-US" sz="3600" b="1" dirty="0"/>
            </a:br>
            <a:r>
              <a:rPr lang="en-US" sz="3600" b="1" dirty="0"/>
              <a:t>Random reversible circuits are almost k-wise independent</a:t>
            </a:r>
            <a:endParaRPr lang="en-US" sz="40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0A5FF6E-63AE-B25B-FB7D-A71F48100EE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2264" y="1690688"/>
                <a:ext cx="11031621" cy="4876833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={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m:rPr>
                        <m:nor/>
                      </m:rPr>
                      <a:rPr lang="en-US" sz="2400" dirty="0" smtClean="0"/>
                      <m:t>−</m:t>
                    </m:r>
                    <m:r>
                      <m:rPr>
                        <m:nor/>
                      </m:rPr>
                      <a:rPr lang="en-US" sz="2400" b="0" i="0" dirty="0" smtClean="0"/>
                      <m:t>wire</m:t>
                    </m:r>
                  </m:oMath>
                </a14:m>
                <a:r>
                  <a:rPr lang="en-US" sz="2400" b="0" i="1" dirty="0">
                    <a:latin typeface="Cambria Math" panose="02040503050406030204" pitchFamily="18" charset="0"/>
                  </a:rPr>
                  <a:t>,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400" dirty="0"/>
                  <a:t>-gate circuits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sz="2400" dirty="0"/>
                  <a:t>      (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|=</m:t>
                    </m:r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2400" dirty="0"/>
                  <a:t> )</a:t>
                </a:r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r>
                  <a:rPr lang="en-US" sz="2400" b="1" dirty="0"/>
                  <a:t>Theorem</a:t>
                </a:r>
                <a:r>
                  <a:rPr lang="en-US" sz="2400" dirty="0"/>
                  <a:t> </a:t>
                </a:r>
                <a:r>
                  <a:rPr lang="en-US" sz="1900" dirty="0"/>
                  <a:t>[Gowers 96, Hoory-Magen-Myers-Rackoff04, Brodsky-Hoory05, Odonnel-He24,Gretta-He-Pelecanos24]</a:t>
                </a:r>
                <a:r>
                  <a:rPr lang="en-US" sz="2200" dirty="0"/>
                  <a:t>:</a:t>
                </a:r>
                <a:endParaRPr lang="en-US" sz="2400" dirty="0"/>
              </a:p>
              <a:p>
                <a:pPr marL="0" indent="0">
                  <a:buNone/>
                </a:pPr>
                <a:r>
                  <a:rPr lang="en-US" sz="2400" b="0" dirty="0"/>
                  <a:t> For any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&lt;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2400" b="0" dirty="0"/>
                  <a:t> </a:t>
                </a:r>
                <a:r>
                  <a:rPr lang="en-US" sz="2400" dirty="0"/>
                  <a:t> </a:t>
                </a:r>
                <a:r>
                  <a:rPr lang="en-US" sz="2400" b="0" dirty="0"/>
                  <a:t>and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≥</m:t>
                    </m:r>
                    <m:acc>
                      <m:accPr>
                        <m:chr m:val="̃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m:rPr>
                        <m:sty m:val="p"/>
                      </m:rPr>
                      <a:rPr lang="en-US" sz="2400" b="0" i="1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1/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𝜖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</m:sub>
                    </m:sSub>
                  </m:oMath>
                </a14:m>
                <a:r>
                  <a:rPr lang="en-US" sz="2400" dirty="0"/>
                  <a:t>is an adaptive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US" sz="2400" dirty="0"/>
                  <a:t>-almost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m:rPr>
                        <m:nor/>
                      </m:rPr>
                      <a:rPr lang="en-US" sz="2400" dirty="0" smtClean="0"/>
                      <m:t>−</m:t>
                    </m:r>
                    <m:r>
                      <m:rPr>
                        <m:nor/>
                      </m:rPr>
                      <a:rPr lang="en-US" sz="2400" b="0" i="0" dirty="0" smtClean="0"/>
                      <m:t>wise</m:t>
                    </m:r>
                    <m:r>
                      <m:rPr>
                        <m:nor/>
                      </m:rPr>
                      <a:rPr lang="en-US" sz="2400" b="0" i="0" dirty="0" smtClean="0"/>
                      <m:t> </m:t>
                    </m:r>
                  </m:oMath>
                </a14:m>
                <a:r>
                  <a:rPr lang="en-US" sz="2400" dirty="0"/>
                  <a:t>independent hash family.</a:t>
                </a:r>
              </a:p>
              <a:p>
                <a:pPr marL="0" indent="0">
                  <a:buNone/>
                </a:pPr>
                <a:r>
                  <a:rPr lang="en-US" sz="1800" dirty="0"/>
                  <a:t>(Proof: The reduced Cayley graph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={</m:t>
                    </m:r>
                    <m:d>
                      <m:dPr>
                        <m:endChr m:val="}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…</m:t>
                        </m:r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  <m:e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∈</m:t>
                        </m:r>
                        <m:sSup>
                          <m:sSup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{"/>
                                <m:endChr m:val="}"/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0,1</m:t>
                                </m:r>
                              </m:e>
                            </m:d>
                          </m:e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≠</m:t>
                        </m:r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⃗"/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acc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acc>
                              <m:accPr>
                                <m:chr m:val="⃗"/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acc>
                          </m:e>
                        </m:d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 ∃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∈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/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. </m:t>
                    </m:r>
                    <m:acc>
                      <m:accPr>
                        <m:chr m:val="⃗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  ∀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1800" dirty="0"/>
                  <a:t>mixes well.)</a:t>
                </a:r>
              </a:p>
              <a:p>
                <a:pPr marL="0" indent="0">
                  <a:buNone/>
                </a:pPr>
                <a:endParaRPr lang="en-US" sz="2400" b="1" dirty="0"/>
              </a:p>
              <a:p>
                <a:pPr marL="0" indent="0">
                  <a:buNone/>
                </a:pPr>
                <a:r>
                  <a:rPr lang="en-US" sz="2400" b="1" dirty="0"/>
                  <a:t>Conjecture</a:t>
                </a:r>
                <a:r>
                  <a:rPr lang="en-US" sz="2400" dirty="0"/>
                  <a:t> </a:t>
                </a:r>
                <a:r>
                  <a:rPr lang="en-US" sz="2000" dirty="0"/>
                  <a:t>[Gowers96, Barak18] </a:t>
                </a:r>
                <a:r>
                  <a:rPr lang="en-US" sz="2400" dirty="0"/>
                  <a:t>: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∃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𝑝𝑜𝑙𝑦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dirty="0" err="1"/>
                  <a:t>s.t.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  {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}</m:t>
                        </m:r>
                      </m:e>
                      <m:sub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</m:sub>
                    </m:sSub>
                  </m:oMath>
                </a14:m>
                <a:r>
                  <a:rPr lang="en-US" sz="2400" dirty="0"/>
                  <a:t> is a (strong) pseudorandom permutation family (PRP).</a:t>
                </a:r>
              </a:p>
              <a:p>
                <a:pPr marL="0" indent="0">
                  <a:buNone/>
                </a:pPr>
                <a:r>
                  <a:rPr lang="en-US" sz="2400" dirty="0"/>
                  <a:t>(</a:t>
                </a:r>
                <a:r>
                  <a:rPr lang="en-US" sz="2400" dirty="0">
                    <a:sym typeface="Wingdings" panose="05000000000000000000" pitchFamily="2" charset="2"/>
                  </a:rPr>
                  <a:t>  “The quintessential   block cipher”)</a:t>
                </a:r>
              </a:p>
              <a:p>
                <a:pPr marL="0" indent="0">
                  <a:buNone/>
                </a:pPr>
                <a:endParaRPr lang="en-US" sz="2400" dirty="0">
                  <a:sym typeface="Wingdings" panose="05000000000000000000" pitchFamily="2" charset="2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0A5FF6E-63AE-B25B-FB7D-A71F48100EE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2264" y="1690688"/>
                <a:ext cx="11031621" cy="4876833"/>
              </a:xfrm>
              <a:blipFill>
                <a:blip r:embed="rId2"/>
                <a:stretch>
                  <a:fillRect l="-829" t="-2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57B51BD9-1693-39AA-8A65-EB16F68B6630}"/>
              </a:ext>
            </a:extLst>
          </p:cNvPr>
          <p:cNvSpPr txBox="1"/>
          <p:nvPr/>
        </p:nvSpPr>
        <p:spPr>
          <a:xfrm rot="238090">
            <a:off x="7144562" y="640560"/>
            <a:ext cx="3377848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/>
              <a:t>   Pseudorandom    </a:t>
            </a:r>
          </a:p>
        </p:txBody>
      </p:sp>
    </p:spTree>
    <p:extLst>
      <p:ext uri="{BB962C8B-B14F-4D97-AF65-F5344CB8AC3E}">
        <p14:creationId xmlns:p14="http://schemas.microsoft.com/office/powerpoint/2010/main" val="851228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140" y="375757"/>
            <a:ext cx="11515061" cy="1325563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rgbClr val="7030A0"/>
                </a:solidFill>
              </a:rPr>
              <a:t>Property 2</a:t>
            </a:r>
            <a:r>
              <a:rPr lang="en-US" sz="3200" b="1" dirty="0">
                <a:solidFill>
                  <a:srgbClr val="7030A0"/>
                </a:solidFill>
              </a:rPr>
              <a:t>: </a:t>
            </a:r>
            <a:br>
              <a:rPr lang="en-US" sz="2800" dirty="0"/>
            </a:br>
            <a:r>
              <a:rPr lang="en-US" sz="2800" dirty="0"/>
              <a:t> “white box </a:t>
            </a:r>
            <a:r>
              <a:rPr lang="en-US" sz="2800" dirty="0" err="1"/>
              <a:t>pseudorandomness</a:t>
            </a:r>
            <a:r>
              <a:rPr lang="en-US" sz="2800" dirty="0"/>
              <a:t>” of reversible circuits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BD7E44F-425D-D98B-1858-13583F450BD7}"/>
                  </a:ext>
                </a:extLst>
              </p:cNvPr>
              <p:cNvSpPr txBox="1"/>
              <p:nvPr/>
            </p:nvSpPr>
            <p:spPr>
              <a:xfrm>
                <a:off x="5158136" y="2213169"/>
                <a:ext cx="1383520" cy="381515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b="0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dirty="0"/>
                  <a:t>    </a:t>
                </a: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BD7E44F-425D-D98B-1858-13583F450B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8136" y="2213169"/>
                <a:ext cx="1383520" cy="38151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667399E-7DB6-08E7-0AF5-CC80858CD845}"/>
                  </a:ext>
                </a:extLst>
              </p:cNvPr>
              <p:cNvSpPr txBox="1"/>
              <p:nvPr/>
            </p:nvSpPr>
            <p:spPr>
              <a:xfrm>
                <a:off x="1214971" y="5020163"/>
                <a:ext cx="3187558" cy="409856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 </m:t>
                      </m:r>
                      <m:acc>
                        <m:accPr>
                          <m:chr m:val="̂"/>
                          <m:ctrlP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</m:t>
                          </m:r>
                        </m:e>
                      </m:acc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←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$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667399E-7DB6-08E7-0AF5-CC80858CD8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4971" y="5020163"/>
                <a:ext cx="3187558" cy="4098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A5CF6BD-4C7A-7A87-F954-A2AAF8653388}"/>
                  </a:ext>
                </a:extLst>
              </p:cNvPr>
              <p:cNvSpPr txBox="1"/>
              <p:nvPr/>
            </p:nvSpPr>
            <p:spPr>
              <a:xfrm>
                <a:off x="6858050" y="5010930"/>
                <a:ext cx="3407383" cy="42344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←</m:t>
                      </m:r>
                      <m:sSub>
                        <m:sSubPr>
                          <m:ctrlP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𝜇</m:t>
                          </m:r>
                        </m:sub>
                      </m:sSub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 </m:t>
                      </m:r>
                      <m:acc>
                        <m:accPr>
                          <m:chr m:val="̂"/>
                          <m:ctrlP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</m:t>
                          </m:r>
                        </m:e>
                      </m:acc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←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$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−1)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A5CF6BD-4C7A-7A87-F954-A2AAF86533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50" y="5010930"/>
                <a:ext cx="3407383" cy="423449"/>
              </a:xfrm>
              <a:prstGeom prst="rect">
                <a:avLst/>
              </a:prstGeom>
              <a:blipFill>
                <a:blip r:embed="rId4"/>
                <a:stretch>
                  <a:fillRect b="-4167"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8196033-B514-97E7-1AB8-E7266B5EEF27}"/>
              </a:ext>
            </a:extLst>
          </p:cNvPr>
          <p:cNvCxnSpPr>
            <a:cxnSpLocks/>
          </p:cNvCxnSpPr>
          <p:nvPr/>
        </p:nvCxnSpPr>
        <p:spPr>
          <a:xfrm>
            <a:off x="8163302" y="5010930"/>
            <a:ext cx="0" cy="40985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7205AC5-76B3-B85F-0E7D-AE12A3664A65}"/>
              </a:ext>
            </a:extLst>
          </p:cNvPr>
          <p:cNvCxnSpPr/>
          <p:nvPr/>
        </p:nvCxnSpPr>
        <p:spPr>
          <a:xfrm flipH="1">
            <a:off x="3269411" y="2812211"/>
            <a:ext cx="2182483" cy="185468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03CC799-B948-30E7-6559-55B0F61C7A28}"/>
              </a:ext>
            </a:extLst>
          </p:cNvPr>
          <p:cNvCxnSpPr>
            <a:cxnSpLocks/>
          </p:cNvCxnSpPr>
          <p:nvPr/>
        </p:nvCxnSpPr>
        <p:spPr>
          <a:xfrm>
            <a:off x="6249377" y="2828541"/>
            <a:ext cx="2454676" cy="1752085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41ECF92-5E34-D56A-6274-A3F15415DD82}"/>
                  </a:ext>
                </a:extLst>
              </p:cNvPr>
              <p:cNvSpPr txBox="1"/>
              <p:nvPr/>
            </p:nvSpPr>
            <p:spPr>
              <a:xfrm>
                <a:off x="5349116" y="5020163"/>
                <a:ext cx="68711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≈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41ECF92-5E34-D56A-6274-A3F15415DD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9116" y="5020163"/>
                <a:ext cx="687111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62325F7F-EBB7-F40E-3251-D6DFB8A16A77}"/>
              </a:ext>
            </a:extLst>
          </p:cNvPr>
          <p:cNvSpPr txBox="1"/>
          <p:nvPr/>
        </p:nvSpPr>
        <p:spPr>
          <a:xfrm>
            <a:off x="5809631" y="6112911"/>
            <a:ext cx="5936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Split Circuit </a:t>
            </a:r>
            <a:r>
              <a:rPr lang="en-US" dirty="0" err="1"/>
              <a:t>Pseudorandomness</a:t>
            </a:r>
            <a:r>
              <a:rPr lang="en-US" dirty="0"/>
              <a:t> (SCP) assumption (simplified)</a:t>
            </a:r>
          </a:p>
        </p:txBody>
      </p:sp>
    </p:spTree>
    <p:extLst>
      <p:ext uri="{BB962C8B-B14F-4D97-AF65-F5344CB8AC3E}">
        <p14:creationId xmlns:p14="http://schemas.microsoft.com/office/powerpoint/2010/main" val="3872675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BD3CB-E87D-A943-34DE-CD1D01FC6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728" y="142584"/>
            <a:ext cx="11010507" cy="1325563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rgbClr val="7030A0"/>
                </a:solidFill>
              </a:rPr>
              <a:t>Property 3:</a:t>
            </a:r>
            <a:r>
              <a:rPr lang="en-US" sz="4000" b="1" dirty="0">
                <a:solidFill>
                  <a:srgbClr val="7030A0"/>
                </a:solidFill>
              </a:rPr>
              <a:t>  </a:t>
            </a:r>
            <a:r>
              <a:rPr lang="en-US" sz="4000" dirty="0"/>
              <a:t>Potential </a:t>
            </a:r>
            <a:r>
              <a:rPr lang="en-US" sz="4000" dirty="0" err="1"/>
              <a:t>rerandomizability</a:t>
            </a:r>
            <a:r>
              <a:rPr lang="en-US" sz="4000" dirty="0"/>
              <a:t> of RRC’s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0A5FF6E-63AE-B25B-FB7D-A71F48100EE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10690" y="3548347"/>
                <a:ext cx="11787963" cy="3309653"/>
              </a:xfrm>
            </p:spPr>
            <p:txBody>
              <a:bodyPr>
                <a:normAutofit/>
              </a:bodyPr>
              <a:lstStyle/>
              <a:p>
                <a:pPr marL="914400" lvl="2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r>
                  <a:rPr lang="en-US" dirty="0"/>
                  <a:t>1. </a:t>
                </a:r>
                <a:r>
                  <a:rPr lang="en-US" sz="2400" dirty="0"/>
                  <a:t>Each segment potentially randomizes the entire state</a:t>
                </a:r>
              </a:p>
              <a:p>
                <a:pPr marL="0" indent="0">
                  <a:buNone/>
                </a:pPr>
                <a:r>
                  <a:rPr lang="en-US" sz="2400" dirty="0">
                    <a:sym typeface="Wingdings" panose="05000000000000000000" pitchFamily="2" charset="2"/>
                  </a:rPr>
                  <a:t>2.  Reversibility guarantees that information </a:t>
                </a:r>
                <a:r>
                  <a:rPr lang="en-US" sz="2400" i="1" dirty="0">
                    <a:sym typeface="Wingdings" panose="05000000000000000000" pitchFamily="2" charset="2"/>
                  </a:rPr>
                  <a:t>about the circuit </a:t>
                </a:r>
                <a:r>
                  <a:rPr lang="en-US" sz="2400" dirty="0">
                    <a:sym typeface="Wingdings" panose="05000000000000000000" pitchFamily="2" charset="2"/>
                  </a:rPr>
                  <a:t>can be effectively erased</a:t>
                </a:r>
              </a:p>
              <a:p>
                <a:pPr marL="0" indent="0">
                  <a:buNone/>
                </a:pPr>
                <a:r>
                  <a:rPr lang="en-US" sz="2400" dirty="0">
                    <a:sym typeface="Wingdings" panose="05000000000000000000" pitchFamily="2" charset="2"/>
                  </a:rPr>
                  <a:t>3. Random walks on the Cayley graph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𝐴</m:t>
                        </m:r>
                      </m:e>
                      <m:sub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𝑛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2400" dirty="0"/>
                  <a:t> are studied objects with significant structure…  </a:t>
                </a:r>
              </a:p>
              <a:p>
                <a:pPr marL="0" indent="0">
                  <a:buNone/>
                </a:pPr>
                <a:r>
                  <a:rPr lang="en-US" sz="2400" dirty="0"/>
                  <a:t>4. The growth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={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∈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r>
                      <a:rPr lang="en-US" sz="2400" b="0" i="0" dirty="0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′≡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2400" dirty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sz="2400" dirty="0">
                    <a:sym typeface="Wingdings" panose="05000000000000000000" pitchFamily="2" charset="2"/>
                  </a:rPr>
                  <a:t> as a function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/>
                    </m:sSub>
                  </m:oMath>
                </a14:m>
                <a:r>
                  <a:rPr lang="en-US" sz="2400" dirty="0">
                    <a:sym typeface="Wingdings" panose="05000000000000000000" pitchFamily="2" charset="2"/>
                  </a:rPr>
                  <a:t>is relatively well understood </a:t>
                </a:r>
              </a:p>
              <a:p>
                <a:pPr marL="0" indent="0">
                  <a:buNone/>
                </a:pPr>
                <a:r>
                  <a:rPr lang="en-US" sz="2400" dirty="0">
                    <a:sym typeface="Wingdings" panose="05000000000000000000" pitchFamily="2" charset="2"/>
                  </a:rPr>
                  <a:t> After initial growth, can keep the circuit size fixed and eventually reach stationarity.</a:t>
                </a:r>
                <a:endParaRPr lang="en-US" sz="4800" dirty="0"/>
              </a:p>
              <a:p>
                <a:pPr marL="457200" lvl="1" indent="0">
                  <a:buNone/>
                </a:pPr>
                <a:endParaRPr lang="en-US" sz="2800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0A5FF6E-63AE-B25B-FB7D-A71F48100EE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10690" y="3548347"/>
                <a:ext cx="11787963" cy="3309653"/>
              </a:xfrm>
              <a:blipFill>
                <a:blip r:embed="rId2"/>
                <a:stretch>
                  <a:fillRect l="-1086" r="-6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82E645F-6DD0-A1AB-89EB-51FACFFCEE5F}"/>
              </a:ext>
            </a:extLst>
          </p:cNvPr>
          <p:cNvCxnSpPr/>
          <p:nvPr/>
        </p:nvCxnSpPr>
        <p:spPr>
          <a:xfrm flipH="1">
            <a:off x="5115665" y="1854522"/>
            <a:ext cx="1" cy="705543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A7357C7-6968-353F-AC21-5D8CF2986F83}"/>
              </a:ext>
            </a:extLst>
          </p:cNvPr>
          <p:cNvCxnSpPr>
            <a:cxnSpLocks/>
            <a:stCxn id="54" idx="0"/>
          </p:cNvCxnSpPr>
          <p:nvPr/>
        </p:nvCxnSpPr>
        <p:spPr>
          <a:xfrm flipH="1">
            <a:off x="7263341" y="1638351"/>
            <a:ext cx="2395" cy="1093521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1CC2C98-3FBC-5EA9-6793-E0A1027346D2}"/>
              </a:ext>
            </a:extLst>
          </p:cNvPr>
          <p:cNvCxnSpPr>
            <a:cxnSpLocks/>
          </p:cNvCxnSpPr>
          <p:nvPr/>
        </p:nvCxnSpPr>
        <p:spPr>
          <a:xfrm>
            <a:off x="3648546" y="1690113"/>
            <a:ext cx="530729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511C4ED-BAAC-3E3A-050D-A59E18D7488A}"/>
              </a:ext>
            </a:extLst>
          </p:cNvPr>
          <p:cNvCxnSpPr>
            <a:cxnSpLocks/>
          </p:cNvCxnSpPr>
          <p:nvPr/>
        </p:nvCxnSpPr>
        <p:spPr>
          <a:xfrm>
            <a:off x="3551027" y="1827135"/>
            <a:ext cx="530729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DEBD8D4-B64E-E3AB-B958-78B7DD9D5290}"/>
              </a:ext>
            </a:extLst>
          </p:cNvPr>
          <p:cNvCxnSpPr>
            <a:cxnSpLocks/>
          </p:cNvCxnSpPr>
          <p:nvPr/>
        </p:nvCxnSpPr>
        <p:spPr>
          <a:xfrm>
            <a:off x="3659737" y="1994913"/>
            <a:ext cx="530729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A2337C0-84BB-0944-D3C4-74C4AD92452D}"/>
              </a:ext>
            </a:extLst>
          </p:cNvPr>
          <p:cNvCxnSpPr>
            <a:cxnSpLocks/>
          </p:cNvCxnSpPr>
          <p:nvPr/>
        </p:nvCxnSpPr>
        <p:spPr>
          <a:xfrm>
            <a:off x="3648546" y="2426713"/>
            <a:ext cx="530729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B464D0B-9E8C-94FC-4EB7-0EE793EDD421}"/>
              </a:ext>
            </a:extLst>
          </p:cNvPr>
          <p:cNvCxnSpPr>
            <a:cxnSpLocks/>
          </p:cNvCxnSpPr>
          <p:nvPr/>
        </p:nvCxnSpPr>
        <p:spPr>
          <a:xfrm>
            <a:off x="3653387" y="2579113"/>
            <a:ext cx="530729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D9EA188-0547-836E-CB8E-31182783C843}"/>
              </a:ext>
            </a:extLst>
          </p:cNvPr>
          <p:cNvCxnSpPr>
            <a:cxnSpLocks/>
          </p:cNvCxnSpPr>
          <p:nvPr/>
        </p:nvCxnSpPr>
        <p:spPr>
          <a:xfrm>
            <a:off x="3634337" y="2731513"/>
            <a:ext cx="530729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A288BFD6-0BB4-02FE-B596-F5854380B6CE}"/>
              </a:ext>
            </a:extLst>
          </p:cNvPr>
          <p:cNvSpPr txBox="1"/>
          <p:nvPr/>
        </p:nvSpPr>
        <p:spPr>
          <a:xfrm rot="5400000">
            <a:off x="3597220" y="2095852"/>
            <a:ext cx="45076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 . . .  </a:t>
            </a:r>
            <a:endParaRPr lang="en-US" sz="1400" dirty="0"/>
          </a:p>
        </p:txBody>
      </p:sp>
      <p:sp>
        <p:nvSpPr>
          <p:cNvPr id="37" name="Left Brace 36">
            <a:extLst>
              <a:ext uri="{FF2B5EF4-FFF2-40B4-BE49-F238E27FC236}">
                <a16:creationId xmlns:a16="http://schemas.microsoft.com/office/drawing/2014/main" id="{6C902955-3C01-C1E6-C3AA-EF5677DFD70B}"/>
              </a:ext>
            </a:extLst>
          </p:cNvPr>
          <p:cNvSpPr/>
          <p:nvPr/>
        </p:nvSpPr>
        <p:spPr>
          <a:xfrm>
            <a:off x="3154948" y="1658363"/>
            <a:ext cx="155448" cy="1134620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A2C9DAB5-AE7C-0EFC-6FE6-79C07734CEDB}"/>
                  </a:ext>
                </a:extLst>
              </p:cNvPr>
              <p:cNvSpPr txBox="1"/>
              <p:nvPr/>
            </p:nvSpPr>
            <p:spPr>
              <a:xfrm>
                <a:off x="2803231" y="2056396"/>
                <a:ext cx="46524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A2C9DAB5-AE7C-0EFC-6FE6-79C07734CE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3231" y="2056396"/>
                <a:ext cx="465244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Oval 39">
            <a:extLst>
              <a:ext uri="{FF2B5EF4-FFF2-40B4-BE49-F238E27FC236}">
                <a16:creationId xmlns:a16="http://schemas.microsoft.com/office/drawing/2014/main" id="{1DBC5137-54D8-E0E8-1238-A618A2C0DBDF}"/>
              </a:ext>
            </a:extLst>
          </p:cNvPr>
          <p:cNvSpPr/>
          <p:nvPr/>
        </p:nvSpPr>
        <p:spPr>
          <a:xfrm>
            <a:off x="4347478" y="1668473"/>
            <a:ext cx="45719" cy="5269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94C36C3D-5CFB-3CB1-4A4B-251D4922BA80}"/>
              </a:ext>
            </a:extLst>
          </p:cNvPr>
          <p:cNvCxnSpPr>
            <a:stCxn id="40" idx="4"/>
          </p:cNvCxnSpPr>
          <p:nvPr/>
        </p:nvCxnSpPr>
        <p:spPr>
          <a:xfrm flipH="1">
            <a:off x="4370337" y="1721170"/>
            <a:ext cx="1" cy="705543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4" name="Flowchart: Or 43">
            <a:extLst>
              <a:ext uri="{FF2B5EF4-FFF2-40B4-BE49-F238E27FC236}">
                <a16:creationId xmlns:a16="http://schemas.microsoft.com/office/drawing/2014/main" id="{DA3101E5-D5C3-F93C-3FBC-257B76D1C92E}"/>
              </a:ext>
            </a:extLst>
          </p:cNvPr>
          <p:cNvSpPr/>
          <p:nvPr/>
        </p:nvSpPr>
        <p:spPr>
          <a:xfrm>
            <a:off x="4319537" y="2369965"/>
            <a:ext cx="101600" cy="116453"/>
          </a:xfrm>
          <a:prstGeom prst="flowChar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2866C868-3FED-EEF8-574B-575CDE31F723}"/>
              </a:ext>
            </a:extLst>
          </p:cNvPr>
          <p:cNvSpPr/>
          <p:nvPr/>
        </p:nvSpPr>
        <p:spPr>
          <a:xfrm>
            <a:off x="4345462" y="1803537"/>
            <a:ext cx="45719" cy="5269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72193453-2946-A52B-09B9-449B2AC7DAB0}"/>
                  </a:ext>
                </a:extLst>
              </p:cNvPr>
              <p:cNvSpPr txBox="1"/>
              <p:nvPr/>
            </p:nvSpPr>
            <p:spPr>
              <a:xfrm>
                <a:off x="3374729" y="1530580"/>
                <a:ext cx="352597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1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100" dirty="0"/>
                  <a:t> </a:t>
                </a:r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72193453-2946-A52B-09B9-449B2AC7DA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4729" y="1530580"/>
                <a:ext cx="352597" cy="261610"/>
              </a:xfrm>
              <a:prstGeom prst="rect">
                <a:avLst/>
              </a:prstGeom>
              <a:blipFill>
                <a:blip r:embed="rId4"/>
                <a:stretch>
                  <a:fillRect b="-162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A2CBE265-454E-A488-3D2D-B76677EC8911}"/>
                  </a:ext>
                </a:extLst>
              </p:cNvPr>
              <p:cNvSpPr txBox="1"/>
              <p:nvPr/>
            </p:nvSpPr>
            <p:spPr>
              <a:xfrm>
                <a:off x="3374729" y="1689342"/>
                <a:ext cx="355867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1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100" dirty="0"/>
                  <a:t> </a:t>
                </a:r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A2CBE265-454E-A488-3D2D-B76677EC8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4729" y="1689342"/>
                <a:ext cx="355867" cy="2616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FC44B3F3-1806-15AE-BF71-F6481325947E}"/>
                  </a:ext>
                </a:extLst>
              </p:cNvPr>
              <p:cNvSpPr txBox="1"/>
              <p:nvPr/>
            </p:nvSpPr>
            <p:spPr>
              <a:xfrm>
                <a:off x="3374764" y="2253966"/>
                <a:ext cx="355867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1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b>
                    </m:sSub>
                  </m:oMath>
                </a14:m>
                <a:r>
                  <a:rPr lang="en-US" sz="1100" dirty="0"/>
                  <a:t> </a:t>
                </a:r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FC44B3F3-1806-15AE-BF71-F648132594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4764" y="2253966"/>
                <a:ext cx="355867" cy="2616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14B7365F-56B9-2C22-5F03-0A8D51F25C21}"/>
                  </a:ext>
                </a:extLst>
              </p:cNvPr>
              <p:cNvSpPr txBox="1"/>
              <p:nvPr/>
            </p:nvSpPr>
            <p:spPr>
              <a:xfrm>
                <a:off x="4166435" y="2816350"/>
                <a:ext cx="4078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14B7365F-56B9-2C22-5F03-0A8D51F25C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6435" y="2816350"/>
                <a:ext cx="407804" cy="307777"/>
              </a:xfrm>
              <a:prstGeom prst="rect">
                <a:avLst/>
              </a:prstGeom>
              <a:blipFill>
                <a:blip r:embed="rId7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Flowchart: Or 50">
            <a:extLst>
              <a:ext uri="{FF2B5EF4-FFF2-40B4-BE49-F238E27FC236}">
                <a16:creationId xmlns:a16="http://schemas.microsoft.com/office/drawing/2014/main" id="{20900A81-CB62-BA6D-F90A-1A4D2F9FC4BA}"/>
              </a:ext>
            </a:extLst>
          </p:cNvPr>
          <p:cNvSpPr/>
          <p:nvPr/>
        </p:nvSpPr>
        <p:spPr>
          <a:xfrm>
            <a:off x="5065049" y="1936686"/>
            <a:ext cx="101600" cy="116453"/>
          </a:xfrm>
          <a:prstGeom prst="flowChar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B12147B3-C06E-9D34-2357-8A12ED9B3F81}"/>
              </a:ext>
            </a:extLst>
          </p:cNvPr>
          <p:cNvSpPr/>
          <p:nvPr/>
        </p:nvSpPr>
        <p:spPr>
          <a:xfrm>
            <a:off x="5094418" y="1808336"/>
            <a:ext cx="45719" cy="5269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BFF535B9-62C9-5ED8-7755-4B5397568BC2}"/>
              </a:ext>
            </a:extLst>
          </p:cNvPr>
          <p:cNvSpPr/>
          <p:nvPr/>
        </p:nvSpPr>
        <p:spPr>
          <a:xfrm>
            <a:off x="5092591" y="2549918"/>
            <a:ext cx="45719" cy="5269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lowchart: Or 53">
            <a:extLst>
              <a:ext uri="{FF2B5EF4-FFF2-40B4-BE49-F238E27FC236}">
                <a16:creationId xmlns:a16="http://schemas.microsoft.com/office/drawing/2014/main" id="{7FD619E4-7D65-3436-AABF-51BB7DADB166}"/>
              </a:ext>
            </a:extLst>
          </p:cNvPr>
          <p:cNvSpPr/>
          <p:nvPr/>
        </p:nvSpPr>
        <p:spPr>
          <a:xfrm>
            <a:off x="7214936" y="1638351"/>
            <a:ext cx="101600" cy="116453"/>
          </a:xfrm>
          <a:prstGeom prst="flowChar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5A34F78F-E854-6F89-EF21-4F3F825B290D}"/>
              </a:ext>
            </a:extLst>
          </p:cNvPr>
          <p:cNvSpPr/>
          <p:nvPr/>
        </p:nvSpPr>
        <p:spPr>
          <a:xfrm>
            <a:off x="7240822" y="2552764"/>
            <a:ext cx="45719" cy="5269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09F19AC7-080F-FB7C-D31D-68E986B3F3F7}"/>
              </a:ext>
            </a:extLst>
          </p:cNvPr>
          <p:cNvSpPr/>
          <p:nvPr/>
        </p:nvSpPr>
        <p:spPr>
          <a:xfrm>
            <a:off x="7239156" y="2709893"/>
            <a:ext cx="45719" cy="5269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4BC5DB98-E37B-AB97-55CE-28124858141C}"/>
                  </a:ext>
                </a:extLst>
              </p:cNvPr>
              <p:cNvSpPr txBox="1"/>
              <p:nvPr/>
            </p:nvSpPr>
            <p:spPr>
              <a:xfrm>
                <a:off x="4906232" y="2811087"/>
                <a:ext cx="4119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4BC5DB98-E37B-AB97-55CE-2812485814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6232" y="2811087"/>
                <a:ext cx="411972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E0F39890-F574-016C-A854-C1F002E91ABC}"/>
                  </a:ext>
                </a:extLst>
              </p:cNvPr>
              <p:cNvSpPr txBox="1"/>
              <p:nvPr/>
            </p:nvSpPr>
            <p:spPr>
              <a:xfrm>
                <a:off x="7151582" y="2821398"/>
                <a:ext cx="4630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E0F39890-F574-016C-A854-C1F002E91A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1582" y="2821398"/>
                <a:ext cx="463012" cy="307777"/>
              </a:xfrm>
              <a:prstGeom prst="rect">
                <a:avLst/>
              </a:prstGeom>
              <a:blipFill>
                <a:blip r:embed="rId9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TextBox 59">
            <a:extLst>
              <a:ext uri="{FF2B5EF4-FFF2-40B4-BE49-F238E27FC236}">
                <a16:creationId xmlns:a16="http://schemas.microsoft.com/office/drawing/2014/main" id="{417281DD-51BA-90E6-65EA-89D44E6FF14D}"/>
              </a:ext>
            </a:extLst>
          </p:cNvPr>
          <p:cNvSpPr txBox="1"/>
          <p:nvPr/>
        </p:nvSpPr>
        <p:spPr>
          <a:xfrm>
            <a:off x="5926767" y="2056656"/>
            <a:ext cx="45076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 . . .  </a:t>
            </a:r>
            <a:endParaRPr lang="en-US" sz="1400" dirty="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DCF980C9-EB1D-6A1B-BEA4-EB301098E31A}"/>
              </a:ext>
            </a:extLst>
          </p:cNvPr>
          <p:cNvSpPr/>
          <p:nvPr/>
        </p:nvSpPr>
        <p:spPr>
          <a:xfrm>
            <a:off x="4808112" y="1530579"/>
            <a:ext cx="704170" cy="140126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3"/>
            <a:endParaRPr lang="en-US" sz="1800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7A8BB4E1-C8CA-8174-7CB4-07453F87A8E3}"/>
              </a:ext>
            </a:extLst>
          </p:cNvPr>
          <p:cNvSpPr/>
          <p:nvPr/>
        </p:nvSpPr>
        <p:spPr>
          <a:xfrm>
            <a:off x="5989212" y="1530579"/>
            <a:ext cx="704170" cy="140126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3"/>
            <a:endParaRPr lang="en-US" sz="1800" dirty="0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68853E90-ECE6-B0D7-C805-68067A16A662}"/>
              </a:ext>
            </a:extLst>
          </p:cNvPr>
          <p:cNvSpPr/>
          <p:nvPr/>
        </p:nvSpPr>
        <p:spPr>
          <a:xfrm>
            <a:off x="5328812" y="1530579"/>
            <a:ext cx="704170" cy="1401261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3"/>
            <a:endParaRPr lang="en-US" sz="1800" dirty="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A42EF2AE-35EE-DA9D-C8CB-9F59942587C9}"/>
              </a:ext>
            </a:extLst>
          </p:cNvPr>
          <p:cNvSpPr/>
          <p:nvPr/>
        </p:nvSpPr>
        <p:spPr>
          <a:xfrm>
            <a:off x="6598812" y="1530579"/>
            <a:ext cx="704170" cy="14012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3"/>
            <a:endParaRPr lang="en-US" sz="1800" dirty="0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35E3E9B2-A55F-2FC3-4A26-7E8E39DC91C6}"/>
              </a:ext>
            </a:extLst>
          </p:cNvPr>
          <p:cNvSpPr/>
          <p:nvPr/>
        </p:nvSpPr>
        <p:spPr>
          <a:xfrm>
            <a:off x="3995312" y="1530579"/>
            <a:ext cx="704170" cy="140126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3"/>
            <a:endParaRPr lang="en-US" sz="1800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35E408A0-874F-DD60-5A97-BFB5489A4D63}"/>
              </a:ext>
            </a:extLst>
          </p:cNvPr>
          <p:cNvSpPr/>
          <p:nvPr/>
        </p:nvSpPr>
        <p:spPr>
          <a:xfrm>
            <a:off x="4427112" y="1530579"/>
            <a:ext cx="704170" cy="1401261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3"/>
            <a:endParaRPr lang="en-US" sz="1800" dirty="0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787C1E6D-66BD-077B-A75A-10027CF92020}"/>
              </a:ext>
            </a:extLst>
          </p:cNvPr>
          <p:cNvSpPr/>
          <p:nvPr/>
        </p:nvSpPr>
        <p:spPr>
          <a:xfrm>
            <a:off x="4770012" y="1530579"/>
            <a:ext cx="704170" cy="140126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3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070243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3" grpId="0" animBg="1"/>
      <p:bldP spid="64" grpId="0" animBg="1"/>
      <p:bldP spid="66" grpId="0" animBg="1"/>
      <p:bldP spid="69" grpId="0" animBg="1"/>
      <p:bldP spid="70" grpId="0" animBg="1"/>
      <p:bldP spid="68" grpId="0" animBg="1"/>
      <p:bldP spid="6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0A5FF6E-63AE-B25B-FB7D-A71F48100EE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79040" y="938100"/>
                <a:ext cx="11510128" cy="5338748"/>
              </a:xfrm>
            </p:spPr>
            <p:txBody>
              <a:bodyPr>
                <a:normAutofit/>
              </a:bodyPr>
              <a:lstStyle/>
              <a:p>
                <a:pPr marL="914400" lvl="2" indent="0">
                  <a:buNone/>
                </a:pPr>
                <a:endParaRPr lang="en-US" sz="2400" dirty="0"/>
              </a:p>
              <a:p>
                <a:pPr marL="914400" lvl="2" indent="0">
                  <a:buNone/>
                </a:pPr>
                <a:r>
                  <a:rPr lang="en-US" sz="3200" dirty="0"/>
                  <a:t>The candidate construction:   Outline </a:t>
                </a:r>
              </a:p>
              <a:p>
                <a:pPr marL="914400" lvl="2" indent="0">
                  <a:buNone/>
                </a:pPr>
                <a:endParaRPr lang="en-US" sz="2400" dirty="0"/>
              </a:p>
              <a:p>
                <a:pPr marL="1371600" lvl="2" indent="-457200">
                  <a:buFont typeface="+mj-lt"/>
                  <a:buAutoNum type="arabicPeriod"/>
                </a:pPr>
                <a:r>
                  <a:rPr lang="en-US" sz="2400" dirty="0"/>
                  <a:t>Define and construct Random  Circuit Obfuscators  (RCOs) 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for </a:t>
                </a:r>
                <a:r>
                  <a:rPr lang="en-US" sz="2400" i="1" dirty="0"/>
                  <a:t>random</a:t>
                </a:r>
                <a:r>
                  <a:rPr lang="en-US" sz="2400" dirty="0"/>
                  <a:t> reversible circuits. </a:t>
                </a:r>
              </a:p>
              <a:p>
                <a:pPr marL="1371600" lvl="2" indent="-457200">
                  <a:buFont typeface="+mj-lt"/>
                  <a:buAutoNum type="arabicPeriod"/>
                </a:pPr>
                <a:endParaRPr lang="en-US" sz="2400" dirty="0"/>
              </a:p>
              <a:p>
                <a:pPr marL="1371600" lvl="2" indent="-457200">
                  <a:buFont typeface="+mj-lt"/>
                  <a:buAutoNum type="arabicPeriod"/>
                </a:pPr>
                <a:r>
                  <a:rPr lang="en-US" sz="2400" dirty="0"/>
                  <a:t>Use RCOs for random </a:t>
                </a:r>
                <a14:m>
                  <m:oMath xmlns:m="http://schemas.openxmlformats.org/officeDocument/2006/math">
                    <m:r>
                      <a:rPr lang="en-US" sz="2400" b="0" i="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sz="2400" dirty="0"/>
                  <a:t>-gate circuits to construct  IO for all circuits.</a:t>
                </a:r>
              </a:p>
              <a:p>
                <a:pPr marL="1371600" lvl="3" indent="0">
                  <a:buNone/>
                </a:pPr>
                <a:endParaRPr lang="en-US" sz="2200" dirty="0"/>
              </a:p>
              <a:p>
                <a:pPr marL="1371600" lvl="2" indent="-457200">
                  <a:buFont typeface="+mj-lt"/>
                  <a:buAutoNum type="arabicPeriod"/>
                </a:pPr>
                <a:endParaRPr lang="en-US" sz="2400" dirty="0"/>
              </a:p>
              <a:p>
                <a:pPr marL="1371600" lvl="2" indent="-457200">
                  <a:buFont typeface="+mj-lt"/>
                  <a:buAutoNum type="arabicPeriod"/>
                </a:pPr>
                <a:endParaRPr lang="en-US" sz="2400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0A5FF6E-63AE-B25B-FB7D-A71F48100EE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79040" y="938100"/>
                <a:ext cx="11510128" cy="533874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8788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BD3CB-E87D-A943-34DE-CD1D01FC6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337" y="163106"/>
            <a:ext cx="10831399" cy="1325563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r>
              <a:rPr lang="en-US" sz="3600" dirty="0"/>
              <a:t>Random Circuit Obfuscation  (RCO)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0A5FF6E-63AE-B25B-FB7D-A71F48100EE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-125674" y="1222638"/>
                <a:ext cx="13018714" cy="5109611"/>
              </a:xfrm>
            </p:spPr>
            <p:txBody>
              <a:bodyPr>
                <a:normAutofit fontScale="92500" lnSpcReduction="10000"/>
              </a:bodyPr>
              <a:lstStyle/>
              <a:p>
                <a:pPr marL="914400" lvl="2" indent="0">
                  <a:buNone/>
                </a:pPr>
                <a:endParaRPr lang="en-US" sz="2400" dirty="0"/>
              </a:p>
              <a:p>
                <a:pPr marL="457200" lvl="1" indent="0">
                  <a:buNone/>
                </a:pP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US" sz="2400" dirty="0">
                    <a:sym typeface="Wingdings" panose="05000000000000000000" pitchFamily="2" charset="2"/>
                  </a:rPr>
                  <a:t> is an RC </a:t>
                </a:r>
                <a:r>
                  <a:rPr lang="en-US" dirty="0">
                    <a:sym typeface="Wingdings" panose="05000000000000000000" pitchFamily="2" charset="2"/>
                  </a:rPr>
                  <a:t>obfuscator for input length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</m:oMath>
                </a14:m>
                <a:r>
                  <a:rPr lang="en-US" dirty="0">
                    <a:sym typeface="Wingdings" panose="05000000000000000000" pitchFamily="2" charset="2"/>
                  </a:rPr>
                  <a:t>and with stretch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en-US" dirty="0">
                    <a:sym typeface="Wingdings" panose="05000000000000000000" pitchFamily="2" charset="2"/>
                  </a:rPr>
                  <a:t> if it satisfies: </a:t>
                </a:r>
              </a:p>
              <a:p>
                <a:pPr lvl="2"/>
                <a:endParaRPr lang="en-US" dirty="0">
                  <a:sym typeface="Wingdings" panose="05000000000000000000" pitchFamily="2" charset="2"/>
                </a:endParaRPr>
              </a:p>
              <a:p>
                <a:pPr lvl="2"/>
                <a:r>
                  <a:rPr lang="en-US" sz="2400" dirty="0">
                    <a:sym typeface="Wingdings" panose="05000000000000000000" pitchFamily="2" charset="2"/>
                  </a:rPr>
                  <a:t>Preservation of functionality: 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∀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C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≡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US" sz="2400" dirty="0">
                  <a:sym typeface="Wingdings" panose="05000000000000000000" pitchFamily="2" charset="2"/>
                </a:endParaRPr>
              </a:p>
              <a:p>
                <a:pPr marL="914400" lvl="2" indent="0">
                  <a:buNone/>
                </a:pPr>
                <a:endParaRPr lang="en-US" sz="2400" dirty="0">
                  <a:sym typeface="Wingdings" panose="05000000000000000000" pitchFamily="2" charset="2"/>
                </a:endParaRPr>
              </a:p>
              <a:p>
                <a:pPr lvl="2"/>
                <a:r>
                  <a:rPr lang="en-US" sz="2400" b="0" dirty="0"/>
                  <a:t>Hiding of structure for random programs:</a:t>
                </a:r>
              </a:p>
              <a:p>
                <a:pPr lvl="2"/>
                <a:endParaRPr lang="en-US" sz="2400" b="0" i="1" dirty="0">
                  <a:latin typeface="Cambria Math" panose="02040503050406030204" pitchFamily="18" charset="0"/>
                  <a:sym typeface="Wingdings" panose="05000000000000000000" pitchFamily="2" charset="2"/>
                </a:endParaRPr>
              </a:p>
              <a:p>
                <a:pPr marL="9144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</m:d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</m:d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←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$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≈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′,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′′</m:t>
                              </m:r>
                            </m:e>
                          </m:d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←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$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  ;   </m:t>
                              </m:r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′′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←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$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⋅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sub>
                              </m:sSub>
                            </m:sub>
                          </m:sSub>
                        </m:e>
                      </m:d>
                    </m:oMath>
                  </m:oMathPara>
                </a14:m>
                <a:endParaRPr lang="en-US" sz="2400" dirty="0">
                  <a:sym typeface="Wingdings" panose="05000000000000000000" pitchFamily="2" charset="2"/>
                </a:endParaRPr>
              </a:p>
              <a:p>
                <a:pPr lvl="2"/>
                <a:endParaRPr lang="en-US" sz="2400" dirty="0">
                  <a:sym typeface="Wingdings" panose="05000000000000000000" pitchFamily="2" charset="2"/>
                </a:endParaRPr>
              </a:p>
              <a:p>
                <a:pPr lvl="2"/>
                <a:r>
                  <a:rPr lang="en-US" sz="2400" dirty="0">
                    <a:sym typeface="Wingdings" panose="05000000000000000000" pitchFamily="2" charset="2"/>
                  </a:rPr>
                  <a:t>Hiding of “halfway functionality” for random programs:     for all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𝑍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: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𝑆</m:t>
                        </m:r>
                      </m:e>
                      <m:sub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𝑛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 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→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𝑝𝑜𝑙𝑦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𝑚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US" sz="2400" b="0" i="1" dirty="0">
                    <a:latin typeface="Cambria Math" panose="02040503050406030204" pitchFamily="18" charset="0"/>
                  </a:rPr>
                  <a:t>,</a:t>
                </a:r>
              </a:p>
              <a:p>
                <a:pPr marL="914400" lvl="2" indent="0">
                  <a:buNone/>
                </a:pPr>
                <a:endParaRPr lang="en-US" sz="2400" b="0" i="1" dirty="0">
                  <a:latin typeface="Cambria Math" panose="02040503050406030204" pitchFamily="18" charset="0"/>
                </a:endParaRPr>
              </a:p>
              <a:p>
                <a:pPr marL="914400" lvl="2" indent="0">
                  <a:buNone/>
                </a:pP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𝑂</m:t>
                            </m:r>
                            <m:d>
                              <m:d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</m:d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sz="24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e>
                              <m:sub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sub>
                            </m:sSub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: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←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$</m:t>
                            </m:r>
                          </m:sub>
                        </m:sSub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latin typeface="Cambria Math" panose="02040503050406030204" pitchFamily="18" charset="0"/>
                              </a:rPr>
                              <m:t>𝑪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≈</m:t>
                    </m:r>
                    <m:d>
                      <m:dPr>
                        <m:begChr m:val="{"/>
                        <m:endChr m:val="}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𝑂</m:t>
                            </m:r>
                            <m:d>
                              <m:d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</m:d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𝑍</m:t>
                            </m:r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sz="240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 dirty="0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e>
                              <m:sub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sub>
                            </m:sSub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d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: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sz="2400" i="1" smtClean="0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←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$</m:t>
                            </m:r>
                          </m:sub>
                        </m:sSub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latin typeface="Cambria Math" panose="02040503050406030204" pitchFamily="18" charset="0"/>
                              </a:rPr>
                              <m:t>𝑪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</m:s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𝐶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←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$</m:t>
                            </m:r>
                          </m:sub>
                        </m:sSub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e>
                    </m:d>
                  </m:oMath>
                </a14:m>
                <a:endParaRPr lang="en-US" sz="2400" dirty="0">
                  <a:sym typeface="Wingdings" panose="05000000000000000000" pitchFamily="2" charset="2"/>
                </a:endParaRPr>
              </a:p>
              <a:p>
                <a:pPr marL="914400" lvl="2" indent="0">
                  <a:buNone/>
                </a:pPr>
                <a:endParaRPr lang="en-US" sz="2400" dirty="0">
                  <a:sym typeface="Wingdings" panose="05000000000000000000" pitchFamily="2" charset="2"/>
                </a:endParaRPr>
              </a:p>
              <a:p>
                <a:pPr marL="914400" lvl="2" indent="0">
                  <a:buNone/>
                </a:pPr>
                <a:r>
                  <a:rPr lang="en-US" sz="2400" dirty="0">
                    <a:solidFill>
                      <a:srgbClr val="7030A0"/>
                    </a:solidFill>
                    <a:sym typeface="Wingdings" panose="05000000000000000000" pitchFamily="2" charset="2"/>
                  </a:rPr>
                  <a:t>Note:  Adversary never sees the input circuit!  (as opposed to IO)</a:t>
                </a:r>
              </a:p>
              <a:p>
                <a:pPr lvl="2">
                  <a:buFont typeface="Wingdings" panose="05000000000000000000" pitchFamily="2" charset="2"/>
                  <a:buChar char="è"/>
                </a:pPr>
                <a:endParaRPr lang="en-US" sz="2400" dirty="0">
                  <a:sym typeface="Wingdings" panose="05000000000000000000" pitchFamily="2" charset="2"/>
                </a:endParaRPr>
              </a:p>
              <a:p>
                <a:pPr lvl="2"/>
                <a:endParaRPr lang="en-US" sz="2400" dirty="0">
                  <a:sym typeface="Wingdings" panose="05000000000000000000" pitchFamily="2" charset="2"/>
                </a:endParaRPr>
              </a:p>
              <a:p>
                <a:pPr marL="914400" lvl="2" indent="0">
                  <a:buNone/>
                </a:pPr>
                <a:endParaRPr lang="en-US" sz="2400" dirty="0">
                  <a:sym typeface="Wingdings" panose="05000000000000000000" pitchFamily="2" charset="2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0A5FF6E-63AE-B25B-FB7D-A71F48100EE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-125674" y="1222638"/>
                <a:ext cx="13018714" cy="510961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8176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BD3CB-E87D-A943-34DE-CD1D01FC6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337" y="163106"/>
            <a:ext cx="10831399" cy="1325563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r>
              <a:rPr lang="en-US" sz="3600" dirty="0"/>
              <a:t>From RCO for short circuits to IO for all circuits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0A5FF6E-63AE-B25B-FB7D-A71F48100EE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-125674" y="1222638"/>
                <a:ext cx="12025423" cy="5109611"/>
              </a:xfrm>
            </p:spPr>
            <p:txBody>
              <a:bodyPr>
                <a:normAutofit/>
              </a:bodyPr>
              <a:lstStyle/>
              <a:p>
                <a:pPr marL="914400" lvl="2" indent="0">
                  <a:buNone/>
                </a:pPr>
                <a:endParaRPr lang="en-US" sz="2400" dirty="0"/>
              </a:p>
              <a:p>
                <a:pPr marL="914400" lvl="2" indent="0">
                  <a:buNone/>
                </a:pPr>
                <a:r>
                  <a:rPr lang="en-US" sz="2400" dirty="0">
                    <a:sym typeface="Wingdings" panose="05000000000000000000" pitchFamily="2" charset="2"/>
                  </a:rPr>
                  <a:t>Construction  in three steps:   (given an RCO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: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→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 smtClean="0">
                            <a:latin typeface="Cambria Math" panose="02040503050406030204" pitchFamily="18" charset="0"/>
                          </a:rPr>
                          <m:t>𝜇</m:t>
                        </m:r>
                        <m:r>
                          <a:rPr lang="en-US" sz="200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b>
                    </m:sSub>
                  </m:oMath>
                </a14:m>
                <a:r>
                  <a:rPr lang="en-US" sz="2400" dirty="0">
                    <a:sym typeface="Wingdings" panose="05000000000000000000" pitchFamily="2" charset="2"/>
                  </a:rPr>
                  <a:t> )</a:t>
                </a:r>
              </a:p>
              <a:p>
                <a:pPr marL="914400" lvl="2" indent="0">
                  <a:buNone/>
                </a:pPr>
                <a:endParaRPr lang="en-US" sz="2400" dirty="0">
                  <a:sym typeface="Wingdings" panose="05000000000000000000" pitchFamily="2" charset="2"/>
                </a:endParaRPr>
              </a:p>
              <a:p>
                <a:pPr marL="914400" lvl="2" indent="0">
                  <a:buNone/>
                </a:pPr>
                <a:r>
                  <a:rPr lang="en-US" sz="2400" dirty="0">
                    <a:sym typeface="Wingdings" panose="05000000000000000000" pitchFamily="2" charset="2"/>
                  </a:rPr>
                  <a:t>1. Build a  </a:t>
                </a:r>
                <a:r>
                  <a:rPr lang="en-US" sz="2400" b="1" dirty="0">
                    <a:sym typeface="Wingdings" panose="05000000000000000000" pitchFamily="2" charset="2"/>
                  </a:rPr>
                  <a:t>random  identity-circuit  generator:</a:t>
                </a:r>
                <a:r>
                  <a:rPr lang="en-US" sz="2400" dirty="0">
                    <a:sym typeface="Wingdings" panose="05000000000000000000" pitchFamily="2" charset="2"/>
                  </a:rPr>
                  <a:t>  </a:t>
                </a:r>
              </a:p>
              <a:p>
                <a:pPr marL="914400" lvl="2" indent="0">
                  <a:buNone/>
                </a:pPr>
                <a:r>
                  <a:rPr lang="en-US" sz="2400" dirty="0">
                    <a:sym typeface="Wingdings" panose="05000000000000000000" pitchFamily="2" charset="2"/>
                  </a:rPr>
                  <a:t>    </a:t>
                </a:r>
              </a:p>
              <a:p>
                <a:pPr marL="914400" lvl="2" indent="0">
                  <a:buNone/>
                </a:pPr>
                <a:r>
                  <a:rPr lang="en-US" sz="2400" dirty="0">
                    <a:sym typeface="Wingdings" panose="05000000000000000000" pitchFamily="2" charset="2"/>
                  </a:rPr>
                  <a:t>           Choose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𝐶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←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$</m:t>
                        </m:r>
                      </m:sub>
                    </m:sSub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sub>
                    </m:sSub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,</m:t>
                    </m:r>
                  </m:oMath>
                </a14:m>
                <a:r>
                  <a:rPr lang="en-US" sz="2400" dirty="0">
                    <a:sym typeface="Wingdings" panose="05000000000000000000" pitchFamily="2" charset="2"/>
                  </a:rPr>
                  <a:t>   compute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sz="240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←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$</m:t>
                        </m:r>
                      </m:sub>
                    </m:sSub>
                    <m:r>
                      <a:rPr lang="en-US" sz="240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</m:oMath>
                </a14:m>
                <a:r>
                  <a:rPr lang="en-US" sz="2400" dirty="0">
                    <a:sym typeface="Wingdings" panose="05000000000000000000" pitchFamily="2" charset="2"/>
                  </a:rPr>
                  <a:t> ,     output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|</m:t>
                    </m:r>
                    <m:sSubSup>
                      <m:sSub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†</m:t>
                        </m:r>
                      </m:sup>
                    </m:sSubSup>
                  </m:oMath>
                </a14:m>
                <a:r>
                  <a:rPr lang="en-US" sz="2400" dirty="0">
                    <a:sym typeface="Wingdings" panose="05000000000000000000" pitchFamily="2" charset="2"/>
                  </a:rPr>
                  <a:t>.</a:t>
                </a:r>
              </a:p>
              <a:p>
                <a:pPr marL="914400" lvl="2" indent="0">
                  <a:buNone/>
                </a:pPr>
                <a:r>
                  <a:rPr lang="en-US" sz="2400" dirty="0">
                    <a:sym typeface="Wingdings" panose="05000000000000000000" pitchFamily="2" charset="2"/>
                  </a:rPr>
                  <a:t>	</a:t>
                </a:r>
              </a:p>
              <a:p>
                <a:pPr marL="914400" lvl="2" indent="0">
                  <a:buNone/>
                </a:pPr>
                <a:r>
                  <a:rPr lang="en-US" sz="2400" dirty="0">
                    <a:sym typeface="Wingdings" panose="05000000000000000000" pitchFamily="2" charset="2"/>
                  </a:rPr>
                  <a:t>2: For each gate (base permutation)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𝒈</m:t>
                    </m:r>
                  </m:oMath>
                </a14:m>
                <a:r>
                  <a:rPr lang="en-US" sz="2400" dirty="0">
                    <a:sym typeface="Wingdings" panose="05000000000000000000" pitchFamily="2" charset="2"/>
                  </a:rPr>
                  <a:t>,  Build a </a:t>
                </a:r>
                <a:r>
                  <a:rPr lang="en-US" sz="2400" b="1" dirty="0">
                    <a:sym typeface="Wingdings" panose="05000000000000000000" pitchFamily="2" charset="2"/>
                  </a:rPr>
                  <a:t>random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𝒈</m:t>
                    </m:r>
                  </m:oMath>
                </a14:m>
                <a:r>
                  <a:rPr lang="en-US" sz="2400" b="1" dirty="0">
                    <a:sym typeface="Wingdings" panose="05000000000000000000" pitchFamily="2" charset="2"/>
                  </a:rPr>
                  <a:t>-circuit generator:</a:t>
                </a:r>
              </a:p>
              <a:p>
                <a:pPr marL="914400" lvl="2" indent="0">
                  <a:buNone/>
                </a:pPr>
                <a:endParaRPr lang="en-US" sz="2400" b="1" dirty="0">
                  <a:sym typeface="Wingdings" panose="05000000000000000000" pitchFamily="2" charset="2"/>
                </a:endParaRPr>
              </a:p>
              <a:p>
                <a:pPr marL="914400" lvl="2" indent="0">
                  <a:buNone/>
                </a:pPr>
                <a:r>
                  <a:rPr lang="en-US" sz="2400" b="1" dirty="0">
                    <a:sym typeface="Wingdings" panose="05000000000000000000" pitchFamily="2" charset="2"/>
                  </a:rPr>
                  <a:t>          </a:t>
                </a:r>
                <a:r>
                  <a:rPr lang="en-US" sz="2400" dirty="0">
                    <a:sym typeface="Wingdings" panose="05000000000000000000" pitchFamily="2" charset="2"/>
                  </a:rPr>
                  <a:t> Reject-sample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𝐽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←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$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𝑅𝑂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𝐼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𝑛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r>
                  <a:rPr lang="en-US" sz="2400" dirty="0">
                    <a:sym typeface="Wingdings" panose="05000000000000000000" pitchFamily="2" charset="2"/>
                  </a:rPr>
                  <a:t>    until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𝐽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g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|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𝐽</m:t>
                        </m:r>
                      </m:e>
                      <m:sup>
                        <m:r>
                          <a:rPr lang="en-US" sz="2400" b="0" i="0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′</m:t>
                        </m:r>
                      </m:sup>
                    </m:sSup>
                    <m:r>
                      <a:rPr lang="en-US" sz="2400" b="0" i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. </m:t>
                    </m:r>
                  </m:oMath>
                </a14:m>
                <a:r>
                  <a:rPr lang="en-US" sz="2400" dirty="0">
                    <a:sym typeface="Wingdings" panose="05000000000000000000" pitchFamily="2" charset="2"/>
                  </a:rPr>
                  <a:t>  Output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𝐽</m:t>
                    </m:r>
                  </m:oMath>
                </a14:m>
                <a:r>
                  <a:rPr lang="en-US" sz="2400" dirty="0">
                    <a:sym typeface="Wingdings" panose="05000000000000000000" pitchFamily="2" charset="2"/>
                  </a:rPr>
                  <a:t>’.</a:t>
                </a:r>
              </a:p>
              <a:p>
                <a:pPr marL="914400" lvl="2" indent="0">
                  <a:buNone/>
                </a:pPr>
                <a:endParaRPr lang="en-US" sz="2400" dirty="0">
                  <a:sym typeface="Wingdings" panose="05000000000000000000" pitchFamily="2" charset="2"/>
                </a:endParaRPr>
              </a:p>
              <a:p>
                <a:pPr marL="1371600" lvl="2" indent="-457200">
                  <a:buAutoNum type="arabicPeriod"/>
                </a:pPr>
                <a:endParaRPr lang="en-US" sz="2400" dirty="0">
                  <a:sym typeface="Wingdings" panose="05000000000000000000" pitchFamily="2" charset="2"/>
                </a:endParaRPr>
              </a:p>
              <a:p>
                <a:pPr marL="457200" lvl="1" indent="0">
                  <a:buNone/>
                </a:pPr>
                <a:endParaRPr lang="en-US" sz="2800" dirty="0">
                  <a:sym typeface="Wingdings" panose="05000000000000000000" pitchFamily="2" charset="2"/>
                </a:endParaRPr>
              </a:p>
              <a:p>
                <a:pPr marL="457200" lvl="1" indent="0">
                  <a:buNone/>
                </a:pPr>
                <a:endParaRPr lang="en-US" sz="2800" dirty="0"/>
              </a:p>
              <a:p>
                <a:pPr lvl="1"/>
                <a:endParaRPr lang="en-US" sz="2800" dirty="0"/>
              </a:p>
              <a:p>
                <a:pPr lvl="2"/>
                <a:endParaRPr lang="en-US" sz="2400" dirty="0"/>
              </a:p>
              <a:p>
                <a:pPr lvl="1"/>
                <a:endParaRPr lang="en-US" sz="2800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0A5FF6E-63AE-B25B-FB7D-A71F48100EE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-125674" y="1222638"/>
                <a:ext cx="12025423" cy="510961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8313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BD3CB-E87D-A943-34DE-CD1D01FC6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337" y="163106"/>
            <a:ext cx="10831399" cy="1325563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r>
              <a:rPr lang="en-US" sz="3600" dirty="0"/>
              <a:t>From RCO for short circuits to IO for all circuits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0A5FF6E-63AE-B25B-FB7D-A71F48100EE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1088445"/>
                <a:ext cx="12025423" cy="5769555"/>
              </a:xfrm>
            </p:spPr>
            <p:txBody>
              <a:bodyPr>
                <a:normAutofit fontScale="92500" lnSpcReduction="20000"/>
              </a:bodyPr>
              <a:lstStyle/>
              <a:p>
                <a:pPr marL="914400" lvl="2" indent="0">
                  <a:buNone/>
                </a:pPr>
                <a:endParaRPr lang="en-US" sz="2400" dirty="0"/>
              </a:p>
              <a:p>
                <a:pPr marL="914400" lvl="2" indent="0">
                  <a:buNone/>
                </a:pPr>
                <a:endParaRPr lang="en-US" sz="2400" dirty="0">
                  <a:sym typeface="Wingdings" panose="05000000000000000000" pitchFamily="2" charset="2"/>
                </a:endParaRPr>
              </a:p>
              <a:p>
                <a:pPr marL="914400" lvl="2" indent="0">
                  <a:buNone/>
                </a:pPr>
                <a:r>
                  <a:rPr lang="en-US" sz="2400" dirty="0">
                    <a:sym typeface="Wingdings" panose="05000000000000000000" pitchFamily="2" charset="2"/>
                  </a:rPr>
                  <a:t>3.   Given a circuit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𝐶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𝑔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…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𝑔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sz="2400" dirty="0">
                    <a:sym typeface="Wingdings" panose="05000000000000000000" pitchFamily="2" charset="2"/>
                  </a:rPr>
                  <a:t>:</a:t>
                </a:r>
              </a:p>
              <a:p>
                <a:pPr marL="1371600" lvl="2" indent="-457200">
                  <a:buAutoNum type="arabicPlain" startAt="3"/>
                </a:pPr>
                <a:endParaRPr lang="en-US" sz="2400" dirty="0">
                  <a:sym typeface="Wingdings" panose="05000000000000000000" pitchFamily="2" charset="2"/>
                </a:endParaRPr>
              </a:p>
              <a:p>
                <a:pPr marL="914400" lvl="2" indent="0">
                  <a:buNone/>
                </a:pPr>
                <a:r>
                  <a:rPr lang="en-US" sz="2400" dirty="0">
                    <a:sym typeface="Wingdings" panose="05000000000000000000" pitchFamily="2" charset="2"/>
                  </a:rPr>
                  <a:t>      (a)   Sample a random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𝑔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𝑖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2400" dirty="0">
                    <a:sym typeface="Wingdings" panose="05000000000000000000" pitchFamily="2" charset="2"/>
                  </a:rPr>
                  <a:t>-circuit for each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𝑖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:</m:t>
                    </m:r>
                  </m:oMath>
                </a14:m>
                <a:endParaRPr lang="en-US" sz="2400" dirty="0">
                  <a:sym typeface="Wingdings" panose="05000000000000000000" pitchFamily="2" charset="2"/>
                </a:endParaRPr>
              </a:p>
              <a:p>
                <a:pPr marL="914400" lvl="2" indent="0">
                  <a:buNone/>
                </a:pPr>
                <a:r>
                  <a:rPr lang="en-US" sz="2400" dirty="0">
                    <a:sym typeface="Wingdings" panose="05000000000000000000" pitchFamily="2" charset="2"/>
                  </a:rPr>
                  <a:t>                                                                               </a:t>
                </a:r>
              </a:p>
              <a:p>
                <a:pPr marL="914400" lvl="2" indent="0">
                  <a:buNone/>
                </a:pPr>
                <a:endParaRPr lang="en-US" sz="2400" dirty="0">
                  <a:sym typeface="Wingdings" panose="05000000000000000000" pitchFamily="2" charset="2"/>
                </a:endParaRPr>
              </a:p>
              <a:p>
                <a:pPr marL="914400" lvl="2" indent="0">
                  <a:buNone/>
                </a:pPr>
                <a:r>
                  <a:rPr lang="en-US" sz="2400" dirty="0">
                    <a:sym typeface="Wingdings" panose="05000000000000000000" pitchFamily="2" charset="2"/>
                  </a:rPr>
                  <a:t>                                                                                    …</a:t>
                </a:r>
              </a:p>
              <a:p>
                <a:pPr marL="914400" lvl="2" indent="0">
                  <a:buNone/>
                </a:pPr>
                <a:endParaRPr lang="en-US" sz="2400" dirty="0">
                  <a:sym typeface="Wingdings" panose="05000000000000000000" pitchFamily="2" charset="2"/>
                </a:endParaRPr>
              </a:p>
              <a:p>
                <a:pPr marL="914400" lvl="2" indent="0">
                  <a:buNone/>
                </a:pPr>
                <a:r>
                  <a:rPr lang="en-US" sz="2400" dirty="0">
                    <a:sym typeface="Wingdings" panose="05000000000000000000" pitchFamily="2" charset="2"/>
                  </a:rPr>
                  <a:t>     (b)    Solder each two adjacent blocks:</a:t>
                </a:r>
              </a:p>
              <a:p>
                <a:pPr marL="914400" lvl="2" indent="0">
                  <a:buNone/>
                </a:pPr>
                <a:endParaRPr lang="en-US" sz="2400" dirty="0">
                  <a:sym typeface="Wingdings" panose="05000000000000000000" pitchFamily="2" charset="2"/>
                </a:endParaRPr>
              </a:p>
              <a:p>
                <a:pPr marL="457200" lvl="1" indent="0">
                  <a:buNone/>
                </a:pPr>
                <a:endParaRPr lang="en-US" sz="2800" dirty="0">
                  <a:sym typeface="Wingdings" panose="05000000000000000000" pitchFamily="2" charset="2"/>
                </a:endParaRPr>
              </a:p>
              <a:p>
                <a:pPr marL="457200" lvl="1" indent="0">
                  <a:buNone/>
                </a:pPr>
                <a:endParaRPr lang="en-US" sz="2800" dirty="0"/>
              </a:p>
              <a:p>
                <a:pPr lvl="1"/>
                <a:endParaRPr lang="en-US" sz="2800" dirty="0"/>
              </a:p>
              <a:p>
                <a:pPr lvl="2"/>
                <a:endParaRPr lang="en-US" sz="2400" dirty="0"/>
              </a:p>
              <a:p>
                <a:pPr marL="457200" lvl="1" indent="0">
                  <a:buNone/>
                </a:pPr>
                <a:endParaRPr lang="en-US" sz="2800" dirty="0"/>
              </a:p>
              <a:p>
                <a:pPr marL="457200" lvl="1" indent="0">
                  <a:buNone/>
                </a:pPr>
                <a:endParaRPr lang="en-US" sz="2800" dirty="0"/>
              </a:p>
              <a:p>
                <a:pPr marL="457200" lvl="1" indent="0">
                  <a:buNone/>
                </a:pPr>
                <a:r>
                  <a:rPr lang="en-US" sz="2800" dirty="0"/>
                  <a:t>- Secure under the SCP assumption.</a:t>
                </a:r>
              </a:p>
              <a:p>
                <a:pPr marL="457200" lvl="1" indent="0">
                  <a:buNone/>
                </a:pPr>
                <a:endParaRPr lang="en-US" sz="2800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0A5FF6E-63AE-B25B-FB7D-A71F48100EE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088445"/>
                <a:ext cx="12025423" cy="5769555"/>
              </a:xfrm>
              <a:blipFill>
                <a:blip r:embed="rId2"/>
                <a:stretch>
                  <a:fillRect b="-10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53AB844-FA10-947C-116E-AC42239D56DA}"/>
                  </a:ext>
                </a:extLst>
              </p:cNvPr>
              <p:cNvSpPr txBox="1"/>
              <p:nvPr/>
            </p:nvSpPr>
            <p:spPr>
              <a:xfrm>
                <a:off x="1244015" y="2975801"/>
                <a:ext cx="2195708" cy="381515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sSub>
                        <m:sSubPr>
                          <m:ctrlP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53AB844-FA10-947C-116E-AC42239D56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4015" y="2975801"/>
                <a:ext cx="2195708" cy="38151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CCCA7A1-2B49-DCEA-2400-B39978D49CE3}"/>
                  </a:ext>
                </a:extLst>
              </p:cNvPr>
              <p:cNvSpPr txBox="1"/>
              <p:nvPr/>
            </p:nvSpPr>
            <p:spPr>
              <a:xfrm>
                <a:off x="3054315" y="4761438"/>
                <a:ext cx="2602844" cy="37223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CCCA7A1-2B49-DCEA-2400-B39978D49C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4315" y="4761438"/>
                <a:ext cx="2602844" cy="372236"/>
              </a:xfrm>
              <a:prstGeom prst="rect">
                <a:avLst/>
              </a:prstGeom>
              <a:blipFill>
                <a:blip r:embed="rId4"/>
                <a:stretch>
                  <a:fillRect b="-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A4F29AA-3C68-90E3-CB98-31929CBA5C2E}"/>
                  </a:ext>
                </a:extLst>
              </p:cNvPr>
              <p:cNvSpPr txBox="1"/>
              <p:nvPr/>
            </p:nvSpPr>
            <p:spPr>
              <a:xfrm>
                <a:off x="5657160" y="4761437"/>
                <a:ext cx="2534584" cy="36933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                     </m:t>
                    </m:r>
                    <m:sSub>
                      <m:sSubPr>
                        <m:ctrlP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A4F29AA-3C68-90E3-CB98-31929CBA5C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7160" y="4761437"/>
                <a:ext cx="2534584" cy="369332"/>
              </a:xfrm>
              <a:prstGeom prst="rect">
                <a:avLst/>
              </a:prstGeom>
              <a:blipFill>
                <a:blip r:embed="rId5"/>
                <a:stretch>
                  <a:fillRect b="-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>
            <a:extLst>
              <a:ext uri="{FF2B5EF4-FFF2-40B4-BE49-F238E27FC236}">
                <a16:creationId xmlns:a16="http://schemas.microsoft.com/office/drawing/2014/main" id="{B590EB16-B0DE-7170-C4DC-2CE2E2B93968}"/>
              </a:ext>
            </a:extLst>
          </p:cNvPr>
          <p:cNvSpPr/>
          <p:nvPr/>
        </p:nvSpPr>
        <p:spPr>
          <a:xfrm>
            <a:off x="4810995" y="4662298"/>
            <a:ext cx="1624068" cy="58740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BB17D02-FCF8-9F5A-B7B7-D210D6A75865}"/>
              </a:ext>
            </a:extLst>
          </p:cNvPr>
          <p:cNvCxnSpPr/>
          <p:nvPr/>
        </p:nvCxnSpPr>
        <p:spPr>
          <a:xfrm>
            <a:off x="5657159" y="5249703"/>
            <a:ext cx="0" cy="46981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04EEE94-D9B9-FA8D-B5E7-D9465F0BFAAF}"/>
                  </a:ext>
                </a:extLst>
              </p:cNvPr>
              <p:cNvSpPr txBox="1"/>
              <p:nvPr/>
            </p:nvSpPr>
            <p:spPr>
              <a:xfrm>
                <a:off x="5650440" y="5295630"/>
                <a:ext cx="6840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𝑅𝐶𝑂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04EEE94-D9B9-FA8D-B5E7-D9465F0BFA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0440" y="5295630"/>
                <a:ext cx="684033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2F2E33E5-C854-D32B-6D3E-748E1D3B9395}"/>
              </a:ext>
            </a:extLst>
          </p:cNvPr>
          <p:cNvSpPr txBox="1"/>
          <p:nvPr/>
        </p:nvSpPr>
        <p:spPr>
          <a:xfrm>
            <a:off x="4063558" y="5708880"/>
            <a:ext cx="2975212" cy="38151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/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7EFEAD0-7012-20E0-510B-17B616860819}"/>
                  </a:ext>
                </a:extLst>
              </p:cNvPr>
              <p:cNvSpPr txBox="1"/>
              <p:nvPr/>
            </p:nvSpPr>
            <p:spPr>
              <a:xfrm>
                <a:off x="2132927" y="5714824"/>
                <a:ext cx="1927271" cy="36933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7EFEAD0-7012-20E0-510B-17B6168608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2927" y="5714824"/>
                <a:ext cx="1927271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43B3A1B-1AEC-8430-1EFF-51B430603B8E}"/>
                  </a:ext>
                </a:extLst>
              </p:cNvPr>
              <p:cNvSpPr txBox="1"/>
              <p:nvPr/>
            </p:nvSpPr>
            <p:spPr>
              <a:xfrm>
                <a:off x="7046445" y="5719514"/>
                <a:ext cx="1831742" cy="36933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43B3A1B-1AEC-8430-1EFF-51B430603B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6445" y="5719514"/>
                <a:ext cx="1831742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FC0E47A2-5CE7-AAE1-FDEB-D98A977A7346}"/>
                  </a:ext>
                </a:extLst>
              </p:cNvPr>
              <p:cNvSpPr txBox="1"/>
              <p:nvPr/>
            </p:nvSpPr>
            <p:spPr>
              <a:xfrm>
                <a:off x="3830089" y="2975801"/>
                <a:ext cx="2195708" cy="36933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sSub>
                        <m:sSubPr>
                          <m:ctrlP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FC0E47A2-5CE7-AAE1-FDEB-D98A977A73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0089" y="2975801"/>
                <a:ext cx="2195708" cy="369332"/>
              </a:xfrm>
              <a:prstGeom prst="rect">
                <a:avLst/>
              </a:prstGeom>
              <a:blipFill>
                <a:blip r:embed="rId9"/>
                <a:stretch>
                  <a:fillRect b="-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4194D91A-019C-28D1-35AC-3F982D6CB460}"/>
                  </a:ext>
                </a:extLst>
              </p:cNvPr>
              <p:cNvSpPr txBox="1"/>
              <p:nvPr/>
            </p:nvSpPr>
            <p:spPr>
              <a:xfrm>
                <a:off x="6900033" y="3002158"/>
                <a:ext cx="2195708" cy="36933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sSub>
                        <m:sSubPr>
                          <m:ctrlP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4194D91A-019C-28D1-35AC-3F982D6CB4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0033" y="3002158"/>
                <a:ext cx="2195708" cy="369332"/>
              </a:xfrm>
              <a:prstGeom prst="rect">
                <a:avLst/>
              </a:prstGeom>
              <a:blipFill>
                <a:blip r:embed="rId10"/>
                <a:stretch>
                  <a:fillRect b="-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>
            <a:extLst>
              <a:ext uri="{FF2B5EF4-FFF2-40B4-BE49-F238E27FC236}">
                <a16:creationId xmlns:a16="http://schemas.microsoft.com/office/drawing/2014/main" id="{CECA73E3-85E6-1EB4-9233-63B6DCB98386}"/>
              </a:ext>
            </a:extLst>
          </p:cNvPr>
          <p:cNvSpPr txBox="1"/>
          <p:nvPr/>
        </p:nvSpPr>
        <p:spPr>
          <a:xfrm>
            <a:off x="6775357" y="29928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F7ECCE9B-DE6A-FD62-831C-4EB44ACF7175}"/>
              </a:ext>
            </a:extLst>
          </p:cNvPr>
          <p:cNvCxnSpPr>
            <a:cxnSpLocks/>
          </p:cNvCxnSpPr>
          <p:nvPr/>
        </p:nvCxnSpPr>
        <p:spPr>
          <a:xfrm flipH="1">
            <a:off x="2132927" y="5133674"/>
            <a:ext cx="921387" cy="570516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63E7D36B-46AA-9565-BFDD-31CF14CA9F81}"/>
              </a:ext>
            </a:extLst>
          </p:cNvPr>
          <p:cNvCxnSpPr>
            <a:cxnSpLocks/>
          </p:cNvCxnSpPr>
          <p:nvPr/>
        </p:nvCxnSpPr>
        <p:spPr>
          <a:xfrm flipH="1">
            <a:off x="4033091" y="5133674"/>
            <a:ext cx="762891" cy="585839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DB60C35F-B813-C828-341E-DD9114278B40}"/>
              </a:ext>
            </a:extLst>
          </p:cNvPr>
          <p:cNvCxnSpPr>
            <a:cxnSpLocks/>
          </p:cNvCxnSpPr>
          <p:nvPr/>
        </p:nvCxnSpPr>
        <p:spPr>
          <a:xfrm>
            <a:off x="6435063" y="5147541"/>
            <a:ext cx="611381" cy="559789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C2874EF2-CFB0-F0B7-B66E-3746AFB43C75}"/>
              </a:ext>
            </a:extLst>
          </p:cNvPr>
          <p:cNvCxnSpPr>
            <a:cxnSpLocks/>
          </p:cNvCxnSpPr>
          <p:nvPr/>
        </p:nvCxnSpPr>
        <p:spPr>
          <a:xfrm>
            <a:off x="8185796" y="5116785"/>
            <a:ext cx="692391" cy="587405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1942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uiExpand="1" animBg="1"/>
      <p:bldP spid="12" grpId="0" uiExpand="1" animBg="1"/>
      <p:bldP spid="13" grpId="0" uiExpand="1" animBg="1"/>
      <p:bldP spid="18" grpId="0" animBg="1"/>
      <p:bldP spid="20" grpId="0"/>
      <p:bldP spid="21" grpId="0" animBg="1"/>
      <p:bldP spid="22" grpId="0" animBg="1"/>
      <p:bldP spid="23" grpId="0" animBg="1"/>
      <p:bldP spid="24" grpId="0" animBg="1"/>
      <p:bldP spid="25" grpId="0" animBg="1"/>
      <p:bldP spid="2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E5BD3CB-E87D-A943-34DE-CD1D01FC6935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471337" y="163106"/>
                <a:ext cx="10831399" cy="1325563"/>
              </a:xfrm>
            </p:spPr>
            <p:txBody>
              <a:bodyPr>
                <a:normAutofit/>
              </a:bodyPr>
              <a:lstStyle/>
              <a:p>
                <a:pPr marL="914400" lvl="2" indent="0">
                  <a:buNone/>
                </a:pPr>
                <a:r>
                  <a:rPr lang="en-US" sz="3600" dirty="0"/>
                  <a:t>A candidate  RC obfuscator (for bounded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3600" dirty="0"/>
                  <a:t>)</a:t>
                </a:r>
              </a:p>
            </p:txBody>
          </p:sp>
        </mc:Choice>
        <mc:Fallback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E5BD3CB-E87D-A943-34DE-CD1D01FC693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71337" y="163106"/>
                <a:ext cx="10831399" cy="132556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0A5FF6E-63AE-B25B-FB7D-A71F48100EE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-125674" y="1222638"/>
                <a:ext cx="12025423" cy="5382699"/>
              </a:xfrm>
            </p:spPr>
            <p:txBody>
              <a:bodyPr>
                <a:normAutofit/>
              </a:bodyPr>
              <a:lstStyle/>
              <a:p>
                <a:pPr marL="457200" lvl="1" indent="0">
                  <a:buNone/>
                </a:pPr>
                <a:endParaRPr lang="en-US" sz="2600" dirty="0">
                  <a:sym typeface="Wingdings" panose="05000000000000000000" pitchFamily="2" charset="2"/>
                </a:endParaRPr>
              </a:p>
              <a:p>
                <a:pPr lvl="1"/>
                <a:r>
                  <a:rPr lang="en-US" sz="2600" dirty="0">
                    <a:sym typeface="Wingdings" panose="05000000000000000000" pitchFamily="2" charset="2"/>
                  </a:rPr>
                  <a:t>Fix </a:t>
                </a:r>
                <a14:m>
                  <m:oMath xmlns:m="http://schemas.openxmlformats.org/officeDocument/2006/math">
                    <m:r>
                      <a:rPr lang="en-US" sz="2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𝑙</m:t>
                    </m:r>
                    <m:r>
                      <a:rPr lang="en-US" sz="2600" b="0" i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m:rPr>
                        <m:sty m:val="p"/>
                      </m:rPr>
                      <a:rPr lang="en-US" sz="2600" b="0" i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O</m:t>
                    </m:r>
                    <m:d>
                      <m:dPr>
                        <m:ctrlPr>
                          <a:rPr lang="en-US" sz="2600" b="0" i="0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2600" b="0" i="0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e>
                    </m:d>
                    <m:r>
                      <a:rPr lang="en-US" sz="2600" b="0" i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.</m:t>
                    </m:r>
                  </m:oMath>
                </a14:m>
                <a:r>
                  <a:rPr lang="en-US" sz="2600" dirty="0">
                    <a:sym typeface="Wingdings" panose="05000000000000000000" pitchFamily="2" charset="2"/>
                  </a:rPr>
                  <a:t> </a:t>
                </a:r>
              </a:p>
              <a:p>
                <a:pPr marL="1428750" lvl="2" indent="-514350">
                  <a:buAutoNum type="arabicPeriod"/>
                </a:pPr>
                <a:r>
                  <a:rPr lang="en-US" sz="2600" b="1" dirty="0">
                    <a:sym typeface="Wingdings" panose="05000000000000000000" pitchFamily="2" charset="2"/>
                  </a:rPr>
                  <a:t>Repeat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600" b="1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2600" b="1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𝒎</m:t>
                        </m:r>
                      </m:e>
                      <m:sup>
                        <m:r>
                          <a:rPr lang="en-US" sz="2600" b="1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𝒄</m:t>
                        </m:r>
                      </m:sup>
                    </m:sSup>
                  </m:oMath>
                </a14:m>
                <a:r>
                  <a:rPr lang="en-US" sz="2600" b="1" dirty="0">
                    <a:sym typeface="Wingdings" panose="05000000000000000000" pitchFamily="2" charset="2"/>
                  </a:rPr>
                  <a:t> times: </a:t>
                </a:r>
                <a:r>
                  <a:rPr lang="en-US" sz="2600" dirty="0">
                    <a:sym typeface="Wingdings" panose="05000000000000000000" pitchFamily="2" charset="2"/>
                  </a:rPr>
                  <a:t>Choose random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𝑙</m:t>
                    </m:r>
                  </m:oMath>
                </a14:m>
                <a:r>
                  <a:rPr lang="en-US" sz="2600" dirty="0">
                    <a:sym typeface="Wingdings" panose="05000000000000000000" pitchFamily="2" charset="2"/>
                  </a:rPr>
                  <a:t>-gate slice, replace by a random functionally equivalent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2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𝑙</m:t>
                        </m:r>
                      </m:e>
                      <m:sup>
                        <m:r>
                          <a:rPr lang="en-US" sz="2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600" dirty="0">
                    <a:sym typeface="Wingdings" panose="05000000000000000000" pitchFamily="2" charset="2"/>
                  </a:rPr>
                  <a:t>-gate slice   (“inject fat”)</a:t>
                </a:r>
              </a:p>
              <a:p>
                <a:pPr marL="1428750" lvl="2" indent="-514350">
                  <a:buFont typeface="Arial" panose="020B0604020202020204" pitchFamily="34" charset="0"/>
                  <a:buAutoNum type="arabicPeriod"/>
                </a:pPr>
                <a:r>
                  <a:rPr lang="en-US" sz="2600" b="1" dirty="0">
                    <a:sym typeface="Wingdings" panose="05000000000000000000" pitchFamily="2" charset="2"/>
                  </a:rPr>
                  <a:t>Repeat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600" b="1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2600" b="1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𝒎</m:t>
                        </m:r>
                      </m:e>
                      <m:sup>
                        <m:r>
                          <a:rPr lang="en-US" sz="2600" b="1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𝒄</m:t>
                        </m:r>
                      </m:sup>
                    </m:sSup>
                  </m:oMath>
                </a14:m>
                <a:r>
                  <a:rPr lang="en-US" sz="2600" b="1" dirty="0">
                    <a:sym typeface="Wingdings" panose="05000000000000000000" pitchFamily="2" charset="2"/>
                  </a:rPr>
                  <a:t> times: </a:t>
                </a:r>
                <a:r>
                  <a:rPr lang="en-US" sz="2600" dirty="0">
                    <a:sym typeface="Wingdings" panose="05000000000000000000" pitchFamily="2" charset="2"/>
                  </a:rPr>
                  <a:t>Choose random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2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𝑙</m:t>
                        </m:r>
                      </m:e>
                      <m:sup>
                        <m:r>
                          <a:rPr lang="en-US" sz="2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10</m:t>
                        </m:r>
                      </m:sup>
                    </m:sSup>
                  </m:oMath>
                </a14:m>
                <a:r>
                  <a:rPr lang="en-US" sz="2600" dirty="0">
                    <a:sym typeface="Wingdings" panose="05000000000000000000" pitchFamily="2" charset="2"/>
                  </a:rPr>
                  <a:t>-gate slice, replace by a random functionally equivalent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26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𝑙</m:t>
                        </m:r>
                      </m:e>
                      <m:sup>
                        <m:r>
                          <a:rPr lang="en-US" sz="2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10</m:t>
                        </m:r>
                      </m:sup>
                    </m:sSup>
                  </m:oMath>
                </a14:m>
                <a:r>
                  <a:rPr lang="en-US" sz="2600" dirty="0">
                    <a:sym typeface="Wingdings" panose="05000000000000000000" pitchFamily="2" charset="2"/>
                  </a:rPr>
                  <a:t>-gate slice   (“knead fat”)</a:t>
                </a:r>
              </a:p>
              <a:p>
                <a:pPr marL="914400" lvl="2" indent="0">
                  <a:buNone/>
                </a:pPr>
                <a:endParaRPr lang="en-US" sz="2200" dirty="0">
                  <a:sym typeface="Wingdings" panose="05000000000000000000" pitchFamily="2" charset="2"/>
                </a:endParaRPr>
              </a:p>
              <a:p>
                <a:pPr lvl="1"/>
                <a:r>
                  <a:rPr lang="en-US" sz="2600" dirty="0">
                    <a:sym typeface="Wingdings" panose="05000000000000000000" pitchFamily="2" charset="2"/>
                  </a:rPr>
                  <a:t>Questions:</a:t>
                </a:r>
                <a:endParaRPr lang="en-US" sz="2200" dirty="0">
                  <a:sym typeface="Wingdings" panose="05000000000000000000" pitchFamily="2" charset="2"/>
                </a:endParaRPr>
              </a:p>
              <a:p>
                <a:pPr lvl="3"/>
                <a:r>
                  <a:rPr lang="en-US" sz="2000" dirty="0">
                    <a:sym typeface="Wingdings" panose="05000000000000000000" pitchFamily="2" charset="2"/>
                  </a:rPr>
                  <a:t>How fast does this process reach a stationary distribution?</a:t>
                </a:r>
              </a:p>
              <a:p>
                <a:pPr lvl="3"/>
                <a:r>
                  <a:rPr lang="en-US" sz="2000" dirty="0">
                    <a:sym typeface="Wingdings" panose="05000000000000000000" pitchFamily="2" charset="2"/>
                  </a:rPr>
                  <a:t>Is the stationary distribution the same for most circuits?   (it cannot be so for all…)</a:t>
                </a:r>
              </a:p>
              <a:p>
                <a:pPr lvl="3"/>
                <a:r>
                  <a:rPr lang="en-US" sz="2000" dirty="0">
                    <a:sym typeface="Wingdings" panose="05000000000000000000" pitchFamily="2" charset="2"/>
                  </a:rPr>
                  <a:t>Is it statistically close to random?   (might be,  if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𝜇</m:t>
                    </m:r>
                  </m:oMath>
                </a14:m>
                <a:r>
                  <a:rPr lang="en-US" sz="2000" dirty="0">
                    <a:sym typeface="Wingdings" panose="05000000000000000000" pitchFamily="2" charset="2"/>
                  </a:rPr>
                  <a:t>  is small enough… ) </a:t>
                </a:r>
              </a:p>
              <a:p>
                <a:pPr lvl="3"/>
                <a:r>
                  <a:rPr lang="en-US" sz="2000" dirty="0">
                    <a:sym typeface="Wingdings" panose="05000000000000000000" pitchFamily="2" charset="2"/>
                  </a:rPr>
                  <a:t>Is it pseudorandom?</a:t>
                </a:r>
                <a:endParaRPr lang="en-US" sz="2800" dirty="0"/>
              </a:p>
              <a:p>
                <a:pPr lvl="2"/>
                <a:endParaRPr lang="en-US" sz="2400" dirty="0"/>
              </a:p>
              <a:p>
                <a:pPr lvl="1"/>
                <a:endParaRPr lang="en-US" sz="2800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0A5FF6E-63AE-B25B-FB7D-A71F48100EE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-125674" y="1222638"/>
                <a:ext cx="12025423" cy="5382699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5976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open  questions / future directions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038" y="1690688"/>
            <a:ext cx="10956758" cy="4351338"/>
          </a:xfrm>
        </p:spPr>
        <p:txBody>
          <a:bodyPr>
            <a:normAutofit fontScale="70000" lnSpcReduction="20000"/>
          </a:bodyPr>
          <a:lstStyle/>
          <a:p>
            <a:pPr marL="457200" lvl="1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Can we use presentation theory to  analyze local mixing? </a:t>
            </a:r>
          </a:p>
          <a:p>
            <a:pPr lvl="1">
              <a:buFontTx/>
              <a:buChar char="-"/>
            </a:pPr>
            <a:r>
              <a:rPr lang="en-US" dirty="0"/>
              <a:t>The word problem:  How to generate /enumerate/ sample Identity circuits</a:t>
            </a:r>
          </a:p>
          <a:p>
            <a:pPr lvl="1">
              <a:buFontTx/>
              <a:buChar char="-"/>
            </a:pPr>
            <a:r>
              <a:rPr lang="en-US" dirty="0"/>
              <a:t>Sampling identity circuits seems closely related to randomizing a circuit</a:t>
            </a:r>
          </a:p>
          <a:p>
            <a:pPr marL="457200" lvl="1" indent="0">
              <a:buNone/>
            </a:pPr>
            <a:r>
              <a:rPr lang="en-US" dirty="0"/>
              <a:t>   </a:t>
            </a:r>
          </a:p>
          <a:p>
            <a:pPr>
              <a:buFontTx/>
              <a:buChar char="-"/>
            </a:pPr>
            <a:r>
              <a:rPr lang="en-US" dirty="0"/>
              <a:t>Better understand the </a:t>
            </a:r>
            <a:r>
              <a:rPr lang="en-US" dirty="0" err="1"/>
              <a:t>black+white</a:t>
            </a:r>
            <a:r>
              <a:rPr lang="en-US" dirty="0"/>
              <a:t> box  </a:t>
            </a:r>
            <a:r>
              <a:rPr lang="en-US" dirty="0" err="1"/>
              <a:t>pseudorandomness</a:t>
            </a:r>
            <a:r>
              <a:rPr lang="en-US" dirty="0"/>
              <a:t> of RRC’s</a:t>
            </a:r>
          </a:p>
          <a:p>
            <a:pPr lvl="1">
              <a:buFontTx/>
              <a:buChar char="-"/>
            </a:pPr>
            <a:r>
              <a:rPr lang="en-US" dirty="0"/>
              <a:t>Connection between  SCP  and K-complexity?   MCSP? </a:t>
            </a:r>
          </a:p>
          <a:p>
            <a:pPr lvl="1">
              <a:buFontTx/>
              <a:buChar char="-"/>
            </a:pPr>
            <a:r>
              <a:rPr lang="en-US" dirty="0"/>
              <a:t>Can we show that RRC’s are “universal PRPs”? </a:t>
            </a:r>
          </a:p>
          <a:p>
            <a:pPr lvl="1"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How about other animals in the crypto zoo? </a:t>
            </a:r>
          </a:p>
          <a:p>
            <a:pPr lvl="1">
              <a:buFontTx/>
              <a:buChar char="-"/>
            </a:pPr>
            <a:r>
              <a:rPr lang="en-US" dirty="0"/>
              <a:t>OWFs from RRC’s?   CRHs from RRC’s?   PKE?   FHE?</a:t>
            </a:r>
          </a:p>
          <a:p>
            <a:pPr marL="457200" lvl="1" indent="0">
              <a:buNone/>
            </a:pPr>
            <a:r>
              <a:rPr lang="en-US" dirty="0"/>
              <a:t>     (Chamon-Mucciolo-Ruckenstein23  propose FHE candidates) </a:t>
            </a:r>
          </a:p>
          <a:p>
            <a:pPr marL="0" indent="0">
              <a:buNone/>
            </a:pPr>
            <a:r>
              <a:rPr lang="en-US" dirty="0"/>
              <a:t>      	</a:t>
            </a:r>
          </a:p>
          <a:p>
            <a:pPr>
              <a:buFontTx/>
              <a:buChar char="-"/>
            </a:pPr>
            <a:r>
              <a:rPr lang="en-US" dirty="0"/>
              <a:t>How about Quantum mixing of classical circuits?</a:t>
            </a:r>
          </a:p>
          <a:p>
            <a:pPr marL="0" indent="0">
              <a:buNone/>
            </a:pPr>
            <a:r>
              <a:rPr lang="en-US" dirty="0"/>
              <a:t>-  How about mixing of quantum circuits?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155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BD3CB-E87D-A943-34DE-CD1D01FC6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8359" y="412065"/>
            <a:ext cx="72644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Indistinguishability Obfuscation </a:t>
            </a:r>
            <a:br>
              <a:rPr lang="en-US" sz="4000" dirty="0"/>
            </a:br>
            <a:r>
              <a:rPr lang="en-US" sz="4000" dirty="0"/>
              <a:t>is an intriguing beast…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0A5FF6E-63AE-B25B-FB7D-A71F48100EE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1508289"/>
                <a:ext cx="12111318" cy="534971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US" dirty="0"/>
              </a:p>
              <a:p>
                <a:pPr lvl="1"/>
                <a:r>
                  <a:rPr lang="en-US" sz="2800" dirty="0"/>
                  <a:t>Carries no  “intrinsic computational hardness”: exists even  if  P=NP…</a:t>
                </a:r>
              </a:p>
              <a:p>
                <a:pPr marL="457200" lvl="1" indent="0">
                  <a:buNone/>
                </a:pPr>
                <a:endParaRPr lang="en-US" sz="2800" dirty="0"/>
              </a:p>
              <a:p>
                <a:pPr lvl="1"/>
                <a:r>
                  <a:rPr lang="en-US" sz="2800" dirty="0"/>
                  <a:t>Yet it enables molding and amplifying “raw hardness” in  many ways:</a:t>
                </a:r>
              </a:p>
              <a:p>
                <a:pPr lvl="2"/>
                <a:endParaRPr lang="en-US" dirty="0"/>
              </a:p>
              <a:p>
                <a:pPr lvl="2"/>
                <a:r>
                  <a:rPr lang="en-US" dirty="0"/>
                  <a:t>(P&lt;NP)  &amp; IO =&gt;   OWFs, ..PRFs, NIZK,… PKE, OT,  FE, Den-Enc, Trapdoor Perms, Multi-linear maps, …</a:t>
                </a:r>
              </a:p>
              <a:p>
                <a:pPr marL="914400" lvl="2" indent="0">
                  <a:buNone/>
                </a:pPr>
                <a:r>
                  <a:rPr lang="en-US" sz="1800" dirty="0"/>
                  <a:t>     [Sahai-Waters14,Komargodski-Naor-Pass-Rosen-Yogev14, Paneth-Sahai14, Bitansky-Paneth-Wichs16,…]</a:t>
                </a:r>
              </a:p>
              <a:p>
                <a:pPr lvl="2"/>
                <a:endParaRPr lang="en-US" dirty="0"/>
              </a:p>
              <a:p>
                <a:pPr lvl="2"/>
                <a:r>
                  <a:rPr lang="en-US" dirty="0"/>
                  <a:t>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∃</m:t>
                    </m:r>
                  </m:oMath>
                </a14:m>
                <a:r>
                  <a:rPr lang="en-US" dirty="0"/>
                  <a:t> lossy f’s) &amp; </a:t>
                </a:r>
                <a:r>
                  <a:rPr lang="en-US" sz="1400" dirty="0" err="1">
                    <a:solidFill>
                      <a:schemeClr val="bg1">
                        <a:lumMod val="65000"/>
                      </a:schemeClr>
                    </a:solidFill>
                  </a:rPr>
                  <a:t>sexp</a:t>
                </a:r>
                <a:r>
                  <a:rPr lang="en-US" dirty="0" err="1"/>
                  <a:t>IO</a:t>
                </a:r>
                <a:r>
                  <a:rPr lang="en-US" dirty="0"/>
                  <a:t>  =&gt;  CRH,  FHE,…   </a:t>
                </a:r>
                <a:r>
                  <a:rPr lang="en-US" sz="1800" dirty="0"/>
                  <a:t>  [Canetti-Lin-Tessaro-Vaikuntanathan15,…]</a:t>
                </a:r>
              </a:p>
              <a:p>
                <a:pPr lvl="1"/>
                <a:endParaRPr lang="en-US" sz="2800" dirty="0"/>
              </a:p>
              <a:p>
                <a:pPr lvl="2"/>
                <a:endParaRPr lang="en-US" sz="2400" dirty="0"/>
              </a:p>
              <a:p>
                <a:pPr lvl="1"/>
                <a:r>
                  <a:rPr lang="en-US" sz="2800" dirty="0"/>
                  <a:t>IO +  “minimal raw hardness” </a:t>
                </a:r>
                <a:r>
                  <a:rPr lang="en-US" sz="2800" dirty="0">
                    <a:sym typeface="Wingdings" panose="05000000000000000000" pitchFamily="2" charset="2"/>
                  </a:rPr>
                  <a:t> “all of crypto” ?</a:t>
                </a:r>
                <a:endParaRPr lang="en-US" sz="2800" dirty="0"/>
              </a:p>
              <a:p>
                <a:pPr lvl="1"/>
                <a:endParaRPr lang="en-US" sz="2800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0A5FF6E-63AE-B25B-FB7D-A71F48100EE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508289"/>
                <a:ext cx="12111318" cy="534971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2D53C882-A0D4-9101-169D-6DE7442F5374}"/>
              </a:ext>
            </a:extLst>
          </p:cNvPr>
          <p:cNvSpPr txBox="1"/>
          <p:nvPr/>
        </p:nvSpPr>
        <p:spPr>
          <a:xfrm>
            <a:off x="9297814" y="613181"/>
            <a:ext cx="22758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[Barak-</a:t>
            </a:r>
            <a:r>
              <a:rPr lang="en-US" sz="1800" dirty="0" err="1"/>
              <a:t>Goldreich</a:t>
            </a:r>
            <a:r>
              <a:rPr lang="en-US" sz="1800" dirty="0"/>
              <a:t>-</a:t>
            </a:r>
          </a:p>
          <a:p>
            <a:r>
              <a:rPr lang="en-US" sz="1800" dirty="0" err="1"/>
              <a:t>Impagliazzo-Rudich</a:t>
            </a:r>
            <a:r>
              <a:rPr lang="en-US" sz="1800" dirty="0"/>
              <a:t>-</a:t>
            </a:r>
          </a:p>
          <a:p>
            <a:r>
              <a:rPr lang="en-US" sz="1800" dirty="0"/>
              <a:t>Sahai-Vadhan-Yang01]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264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BD3CB-E87D-A943-34DE-CD1D01FC6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339" y="365125"/>
            <a:ext cx="11010507" cy="1325563"/>
          </a:xfrm>
        </p:spPr>
        <p:txBody>
          <a:bodyPr>
            <a:normAutofit/>
          </a:bodyPr>
          <a:lstStyle/>
          <a:p>
            <a:r>
              <a:rPr lang="en-US" sz="4000" dirty="0"/>
              <a:t>Constructing IO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A5FF6E-63AE-B25B-FB7D-A71F48100E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08289"/>
            <a:ext cx="12111318" cy="534971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lvl="1"/>
            <a:r>
              <a:rPr lang="en-US" sz="2800" dirty="0"/>
              <a:t>Known constructions are amazing feats </a:t>
            </a:r>
          </a:p>
          <a:p>
            <a:pPr marL="457200" lvl="1" indent="0">
              <a:buNone/>
            </a:pPr>
            <a:r>
              <a:rPr lang="en-US" sz="1800" dirty="0"/>
              <a:t>    [Garg-Gentry-Halevi-Raykova-Sahai-Waters13,…,Jain-Lin-Sahai20,21,…,Ragavan-Vafa-Vaikutanathan24]</a:t>
            </a:r>
            <a:r>
              <a:rPr lang="en-US" sz="1900" dirty="0"/>
              <a:t>    </a:t>
            </a:r>
          </a:p>
          <a:p>
            <a:pPr marL="457200" lvl="1" indent="0">
              <a:buNone/>
            </a:pPr>
            <a:endParaRPr lang="en-US" sz="2600" dirty="0"/>
          </a:p>
          <a:p>
            <a:pPr marL="457200" lvl="1" indent="0">
              <a:buNone/>
            </a:pPr>
            <a:r>
              <a:rPr lang="en-US" sz="2600" dirty="0"/>
              <a:t>But:</a:t>
            </a:r>
            <a:endParaRPr lang="en-US" sz="3900" dirty="0"/>
          </a:p>
          <a:p>
            <a:pPr lvl="2"/>
            <a:r>
              <a:rPr lang="en-US" sz="2400" dirty="0"/>
              <a:t> use highly structured primitives </a:t>
            </a:r>
            <a:r>
              <a:rPr lang="en-US" sz="1900" dirty="0"/>
              <a:t>(Multi-linear maps,  Evasive LWE, LPN, …)</a:t>
            </a:r>
          </a:p>
          <a:p>
            <a:pPr lvl="2"/>
            <a:r>
              <a:rPr lang="en-US" sz="2400" dirty="0"/>
              <a:t> have high overhead</a:t>
            </a:r>
          </a:p>
          <a:p>
            <a:pPr lvl="2"/>
            <a:r>
              <a:rPr lang="en-US" sz="2400" dirty="0"/>
              <a:t> are complex (“roundabout”?)  </a:t>
            </a:r>
          </a:p>
          <a:p>
            <a:pPr marL="457200" lvl="1" indent="0">
              <a:buNone/>
            </a:pPr>
            <a:r>
              <a:rPr lang="en-US" dirty="0"/>
              <a:t>   </a:t>
            </a:r>
          </a:p>
          <a:p>
            <a:pPr marL="457200" lvl="1" indent="0">
              <a:buNone/>
            </a:pPr>
            <a:r>
              <a:rPr lang="en-US" sz="1800" dirty="0"/>
              <a:t>              </a:t>
            </a:r>
            <a:endParaRPr lang="en-US" dirty="0"/>
          </a:p>
          <a:p>
            <a:pPr lvl="2"/>
            <a:endParaRPr lang="en-US" sz="2400" dirty="0"/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344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A5FF6E-63AE-B25B-FB7D-A71F48100E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040" y="938100"/>
            <a:ext cx="11510128" cy="5338748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endParaRPr lang="en-US" sz="2400" dirty="0"/>
          </a:p>
          <a:p>
            <a:pPr marL="457200" lvl="1" indent="0">
              <a:buNone/>
            </a:pPr>
            <a:r>
              <a:rPr lang="en-US" dirty="0">
                <a:sym typeface="Wingdings" panose="05000000000000000000" pitchFamily="2" charset="2"/>
              </a:rPr>
              <a:t>    </a:t>
            </a:r>
            <a:r>
              <a:rPr lang="en-US" sz="3300" dirty="0">
                <a:sym typeface="Wingdings" panose="05000000000000000000" pitchFamily="2" charset="2"/>
              </a:rPr>
              <a:t> Can  IO  be constructed  “from first principles”?    </a:t>
            </a:r>
            <a:endParaRPr lang="en-US" sz="2800" dirty="0"/>
          </a:p>
          <a:p>
            <a:pPr marL="914400" lvl="2" indent="0">
              <a:buNone/>
            </a:pPr>
            <a:endParaRPr lang="en-US" sz="2400" dirty="0"/>
          </a:p>
          <a:p>
            <a:pPr marL="914400" lvl="2" indent="0">
              <a:buNone/>
            </a:pPr>
            <a:endParaRPr lang="en-US" sz="2400" dirty="0"/>
          </a:p>
          <a:p>
            <a:pPr marL="914400" lvl="2" indent="0">
              <a:buNone/>
            </a:pPr>
            <a:r>
              <a:rPr lang="en-US" sz="2400" dirty="0"/>
              <a:t>This work:  an attempt at  a “first principles” approach. </a:t>
            </a:r>
          </a:p>
          <a:p>
            <a:pPr marL="914400" lvl="2" indent="0">
              <a:buNone/>
            </a:pPr>
            <a:endParaRPr lang="en-US" sz="2400" dirty="0"/>
          </a:p>
          <a:p>
            <a:pPr marL="1371600" lvl="3" indent="0">
              <a:buNone/>
            </a:pPr>
            <a:endParaRPr lang="en-US" sz="2600" dirty="0"/>
          </a:p>
          <a:p>
            <a:pPr lvl="2"/>
            <a:endParaRPr lang="en-US" sz="2400" dirty="0"/>
          </a:p>
          <a:p>
            <a:pPr lvl="2"/>
            <a:endParaRPr lang="en-US" sz="2400" dirty="0"/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628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rapezoid 42">
            <a:extLst>
              <a:ext uri="{FF2B5EF4-FFF2-40B4-BE49-F238E27FC236}">
                <a16:creationId xmlns:a16="http://schemas.microsoft.com/office/drawing/2014/main" id="{1467D41F-3BA6-D0DE-1A16-6CB77648A1E5}"/>
              </a:ext>
            </a:extLst>
          </p:cNvPr>
          <p:cNvSpPr/>
          <p:nvPr/>
        </p:nvSpPr>
        <p:spPr>
          <a:xfrm rot="5400000">
            <a:off x="5756146" y="2121402"/>
            <a:ext cx="914400" cy="1216152"/>
          </a:xfrm>
          <a:prstGeom prst="trapezoid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2103AA-2794-A343-3D47-A36C9973B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5" y="365125"/>
            <a:ext cx="10990545" cy="1392237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The basic idea:  iteratively rerandomize small program segments.</a:t>
            </a:r>
            <a:br>
              <a:rPr lang="en-US" sz="3200" dirty="0"/>
            </a:br>
            <a:br>
              <a:rPr lang="en-US" sz="3200" dirty="0"/>
            </a:br>
            <a:endParaRPr lang="en-US" sz="320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856EFFE-2E1F-EC6F-B2BF-7D152A4ECB85}"/>
              </a:ext>
            </a:extLst>
          </p:cNvPr>
          <p:cNvCxnSpPr>
            <a:cxnSpLocks/>
          </p:cNvCxnSpPr>
          <p:nvPr/>
        </p:nvCxnSpPr>
        <p:spPr>
          <a:xfrm>
            <a:off x="3829050" y="2308860"/>
            <a:ext cx="0" cy="249174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8BD50C7-8A00-D8B0-3F38-70ED867E7452}"/>
              </a:ext>
            </a:extLst>
          </p:cNvPr>
          <p:cNvCxnSpPr>
            <a:cxnSpLocks/>
          </p:cNvCxnSpPr>
          <p:nvPr/>
        </p:nvCxnSpPr>
        <p:spPr>
          <a:xfrm>
            <a:off x="10553700" y="2541270"/>
            <a:ext cx="0" cy="202692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AACB484-B792-9FAA-2EAD-F0BC4B4C026F}"/>
              </a:ext>
            </a:extLst>
          </p:cNvPr>
          <p:cNvCxnSpPr>
            <a:cxnSpLocks/>
          </p:cNvCxnSpPr>
          <p:nvPr/>
        </p:nvCxnSpPr>
        <p:spPr>
          <a:xfrm flipH="1">
            <a:off x="3829050" y="1826895"/>
            <a:ext cx="2586990" cy="48196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6EB9C80-03AB-9B32-3C11-68435E86A03D}"/>
              </a:ext>
            </a:extLst>
          </p:cNvPr>
          <p:cNvCxnSpPr>
            <a:cxnSpLocks/>
          </p:cNvCxnSpPr>
          <p:nvPr/>
        </p:nvCxnSpPr>
        <p:spPr>
          <a:xfrm flipH="1" flipV="1">
            <a:off x="6416040" y="1826895"/>
            <a:ext cx="4137660" cy="7143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57757E2F-E999-3181-87BC-10A805E5BC73}"/>
              </a:ext>
            </a:extLst>
          </p:cNvPr>
          <p:cNvCxnSpPr>
            <a:cxnSpLocks/>
          </p:cNvCxnSpPr>
          <p:nvPr/>
        </p:nvCxnSpPr>
        <p:spPr>
          <a:xfrm flipH="1">
            <a:off x="6416039" y="4568190"/>
            <a:ext cx="4137661" cy="63246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F60C1F9-0507-FCF1-5A73-7B377C8E16E1}"/>
              </a:ext>
            </a:extLst>
          </p:cNvPr>
          <p:cNvCxnSpPr>
            <a:cxnSpLocks/>
          </p:cNvCxnSpPr>
          <p:nvPr/>
        </p:nvCxnSpPr>
        <p:spPr>
          <a:xfrm>
            <a:off x="3829049" y="4800600"/>
            <a:ext cx="2586989" cy="40005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6EFA7995-F5C6-BBB3-524D-B4613EC78734}"/>
                  </a:ext>
                </a:extLst>
              </p:cNvPr>
              <p:cNvSpPr txBox="1"/>
              <p:nvPr/>
            </p:nvSpPr>
            <p:spPr>
              <a:xfrm>
                <a:off x="3051809" y="3028950"/>
                <a:ext cx="560069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6EFA7995-F5C6-BBB3-524D-B4613EC787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1809" y="3028950"/>
                <a:ext cx="560069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1F4B876B-698E-E166-E2A1-485BD90205B4}"/>
                  </a:ext>
                </a:extLst>
              </p:cNvPr>
              <p:cNvSpPr txBox="1"/>
              <p:nvPr/>
            </p:nvSpPr>
            <p:spPr>
              <a:xfrm>
                <a:off x="10713719" y="3044190"/>
                <a:ext cx="121158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1F4B876B-698E-E166-E2A1-485BD90205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13719" y="3044190"/>
                <a:ext cx="1211581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rapezoid 33">
            <a:extLst>
              <a:ext uri="{FF2B5EF4-FFF2-40B4-BE49-F238E27FC236}">
                <a16:creationId xmlns:a16="http://schemas.microsoft.com/office/drawing/2014/main" id="{3F2A74AF-3CAB-B8ED-3A66-364C7E559B67}"/>
              </a:ext>
            </a:extLst>
          </p:cNvPr>
          <p:cNvSpPr/>
          <p:nvPr/>
        </p:nvSpPr>
        <p:spPr>
          <a:xfrm rot="5400000">
            <a:off x="5755004" y="2125599"/>
            <a:ext cx="914400" cy="1216152"/>
          </a:xfrm>
          <a:prstGeom prst="trapezoi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rapezoid 34">
            <a:extLst>
              <a:ext uri="{FF2B5EF4-FFF2-40B4-BE49-F238E27FC236}">
                <a16:creationId xmlns:a16="http://schemas.microsoft.com/office/drawing/2014/main" id="{7FF69C0C-A1CB-B4B9-9FEF-EBE46EAC28F8}"/>
              </a:ext>
            </a:extLst>
          </p:cNvPr>
          <p:cNvSpPr/>
          <p:nvPr/>
        </p:nvSpPr>
        <p:spPr>
          <a:xfrm rot="5400000">
            <a:off x="8216264" y="3121914"/>
            <a:ext cx="914400" cy="1216152"/>
          </a:xfrm>
          <a:prstGeom prst="trapezoid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rapezoid 35">
            <a:extLst>
              <a:ext uri="{FF2B5EF4-FFF2-40B4-BE49-F238E27FC236}">
                <a16:creationId xmlns:a16="http://schemas.microsoft.com/office/drawing/2014/main" id="{9CEBD0DD-7627-CEAB-CCB0-FFCD5C159FAD}"/>
              </a:ext>
            </a:extLst>
          </p:cNvPr>
          <p:cNvSpPr/>
          <p:nvPr/>
        </p:nvSpPr>
        <p:spPr>
          <a:xfrm rot="5400000">
            <a:off x="5234943" y="3267455"/>
            <a:ext cx="1489710" cy="1420370"/>
          </a:xfrm>
          <a:prstGeom prst="trapezoid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Trapezoid 36">
            <a:extLst>
              <a:ext uri="{FF2B5EF4-FFF2-40B4-BE49-F238E27FC236}">
                <a16:creationId xmlns:a16="http://schemas.microsoft.com/office/drawing/2014/main" id="{F7170888-8261-750B-273C-7606DA42055B}"/>
              </a:ext>
            </a:extLst>
          </p:cNvPr>
          <p:cNvSpPr/>
          <p:nvPr/>
        </p:nvSpPr>
        <p:spPr>
          <a:xfrm rot="16200000">
            <a:off x="7235568" y="3312414"/>
            <a:ext cx="914400" cy="1216152"/>
          </a:xfrm>
          <a:prstGeom prst="trapezoid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rapezoid 37">
            <a:extLst>
              <a:ext uri="{FF2B5EF4-FFF2-40B4-BE49-F238E27FC236}">
                <a16:creationId xmlns:a16="http://schemas.microsoft.com/office/drawing/2014/main" id="{FCC6BA0B-7238-8F11-81D6-7DC565438D23}"/>
              </a:ext>
            </a:extLst>
          </p:cNvPr>
          <p:cNvSpPr/>
          <p:nvPr/>
        </p:nvSpPr>
        <p:spPr>
          <a:xfrm rot="16200000">
            <a:off x="6221924" y="3068194"/>
            <a:ext cx="1605915" cy="592072"/>
          </a:xfrm>
          <a:prstGeom prst="trapezoid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rapezoid 38">
            <a:extLst>
              <a:ext uri="{FF2B5EF4-FFF2-40B4-BE49-F238E27FC236}">
                <a16:creationId xmlns:a16="http://schemas.microsoft.com/office/drawing/2014/main" id="{72284FD8-B164-763C-82AE-3B27ECDBE349}"/>
              </a:ext>
            </a:extLst>
          </p:cNvPr>
          <p:cNvSpPr/>
          <p:nvPr/>
        </p:nvSpPr>
        <p:spPr>
          <a:xfrm rot="5400000">
            <a:off x="7247336" y="2131457"/>
            <a:ext cx="854869" cy="970598"/>
          </a:xfrm>
          <a:prstGeom prst="trapezoid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rapezoid 39">
            <a:extLst>
              <a:ext uri="{FF2B5EF4-FFF2-40B4-BE49-F238E27FC236}">
                <a16:creationId xmlns:a16="http://schemas.microsoft.com/office/drawing/2014/main" id="{4165D604-88E5-E328-477F-17D10BF4A0AE}"/>
              </a:ext>
            </a:extLst>
          </p:cNvPr>
          <p:cNvSpPr/>
          <p:nvPr/>
        </p:nvSpPr>
        <p:spPr>
          <a:xfrm rot="16200000">
            <a:off x="5788340" y="2631853"/>
            <a:ext cx="914400" cy="1216152"/>
          </a:xfrm>
          <a:prstGeom prst="trapezoid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rapezoid 40">
            <a:extLst>
              <a:ext uri="{FF2B5EF4-FFF2-40B4-BE49-F238E27FC236}">
                <a16:creationId xmlns:a16="http://schemas.microsoft.com/office/drawing/2014/main" id="{F13785F4-2947-247E-733F-AA1799EC2B19}"/>
              </a:ext>
            </a:extLst>
          </p:cNvPr>
          <p:cNvSpPr/>
          <p:nvPr/>
        </p:nvSpPr>
        <p:spPr>
          <a:xfrm rot="5400000">
            <a:off x="7036894" y="2619367"/>
            <a:ext cx="1195565" cy="1420370"/>
          </a:xfrm>
          <a:prstGeom prst="trapezoid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4A83F38-0339-5E56-031E-73E56A68C695}"/>
              </a:ext>
            </a:extLst>
          </p:cNvPr>
          <p:cNvSpPr txBox="1"/>
          <p:nvPr/>
        </p:nvSpPr>
        <p:spPr>
          <a:xfrm>
            <a:off x="478465" y="5181600"/>
            <a:ext cx="978075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-Pick  a circuit segment with O(1) gates</a:t>
            </a:r>
          </a:p>
          <a:p>
            <a:r>
              <a:rPr lang="en-US" sz="2800" dirty="0"/>
              <a:t>-Replace by a “sufficiently random”  functionally equivalent circuit</a:t>
            </a:r>
          </a:p>
          <a:p>
            <a:r>
              <a:rPr lang="en-US" sz="2800" dirty="0"/>
              <a:t>-Repeat</a:t>
            </a:r>
          </a:p>
        </p:txBody>
      </p:sp>
      <p:sp>
        <p:nvSpPr>
          <p:cNvPr id="21" name="Trapezoid 20">
            <a:extLst>
              <a:ext uri="{FF2B5EF4-FFF2-40B4-BE49-F238E27FC236}">
                <a16:creationId xmlns:a16="http://schemas.microsoft.com/office/drawing/2014/main" id="{9CEBD0DD-7627-CEAB-CCB0-FFCD5C159FAD}"/>
              </a:ext>
            </a:extLst>
          </p:cNvPr>
          <p:cNvSpPr/>
          <p:nvPr/>
        </p:nvSpPr>
        <p:spPr>
          <a:xfrm rot="16200000">
            <a:off x="6046768" y="3391845"/>
            <a:ext cx="1489710" cy="1420370"/>
          </a:xfrm>
          <a:prstGeom prst="trapezoid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63255" y="1248281"/>
            <a:ext cx="20387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For  circuits: </a:t>
            </a:r>
          </a:p>
        </p:txBody>
      </p:sp>
    </p:spTree>
    <p:extLst>
      <p:ext uri="{BB962C8B-B14F-4D97-AF65-F5344CB8AC3E}">
        <p14:creationId xmlns:p14="http://schemas.microsoft.com/office/powerpoint/2010/main" val="2526561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2" grpId="0"/>
      <p:bldP spid="30" grpId="0"/>
      <p:bldP spid="31" grpId="0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/>
      <p:bldP spid="21" grpId="0" animBg="1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DA6BE-E70C-E8E8-208C-E28BCDAFB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55714"/>
          </a:xfrm>
        </p:spPr>
        <p:txBody>
          <a:bodyPr/>
          <a:lstStyle/>
          <a:p>
            <a:r>
              <a:rPr lang="en-US" dirty="0"/>
              <a:t>Towards analysis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97BD460-A51D-7A7D-F203-8A1809D7C25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15834" y="940528"/>
                <a:ext cx="11160332" cy="5183608"/>
              </a:xfrm>
            </p:spPr>
            <p:txBody>
              <a:bodyPr>
                <a:noAutofit/>
              </a:bodyPr>
              <a:lstStyle/>
              <a:p>
                <a:r>
                  <a:rPr lang="en-US" dirty="0">
                    <a:sym typeface="Wingdings" panose="05000000000000000000" pitchFamily="2" charset="2"/>
                  </a:rPr>
                  <a:t> Functionality is preserved throughout.</a:t>
                </a:r>
                <a:endParaRPr lang="en-US" dirty="0"/>
              </a:p>
              <a:p>
                <a:r>
                  <a:rPr lang="en-US" dirty="0"/>
                  <a:t> What about security? </a:t>
                </a:r>
              </a:p>
              <a:p>
                <a:pPr lvl="1"/>
                <a:r>
                  <a:rPr lang="en-US" dirty="0"/>
                  <a:t>Intuition/hope:  the local perturbations would create a global effect </a:t>
                </a:r>
              </a:p>
              <a:p>
                <a:pPr lvl="1"/>
                <a:r>
                  <a:rPr lang="en-US" dirty="0"/>
                  <a:t>First (naïve)  idea:   Show that the process converges  to some “stationary distribution”  that depends only on the truth table</a:t>
                </a:r>
              </a:p>
              <a:p>
                <a:pPr marL="457200" lvl="1" indent="0">
                  <a:buNone/>
                </a:pPr>
                <a:endParaRPr lang="en-US" dirty="0"/>
              </a:p>
              <a:p>
                <a:pPr marL="457200" lvl="1" indent="0">
                  <a:buNone/>
                </a:pPr>
                <a:r>
                  <a:rPr lang="en-US" dirty="0">
                    <a:solidFill>
                      <a:srgbClr val="C00000"/>
                    </a:solidFill>
                    <a:sym typeface="Wingdings" panose="05000000000000000000" pitchFamily="2" charset="2"/>
                  </a:rPr>
                  <a:t> </a:t>
                </a:r>
                <a:r>
                  <a:rPr lang="en-US" dirty="0">
                    <a:solidFill>
                      <a:srgbClr val="C00000"/>
                    </a:solidFill>
                  </a:rPr>
                  <a:t>But this would imply NP=</a:t>
                </a:r>
                <a:r>
                  <a:rPr lang="en-US" dirty="0" err="1">
                    <a:solidFill>
                      <a:srgbClr val="C00000"/>
                    </a:solidFill>
                  </a:rPr>
                  <a:t>coNP</a:t>
                </a:r>
                <a:r>
                  <a:rPr lang="en-US" dirty="0">
                    <a:solidFill>
                      <a:srgbClr val="C00000"/>
                    </a:solidFill>
                  </a:rPr>
                  <a:t>   </a:t>
                </a:r>
                <a:r>
                  <a:rPr lang="en-US" sz="2000" dirty="0"/>
                  <a:t>[</a:t>
                </a:r>
                <a:r>
                  <a:rPr lang="en-US" sz="2000" dirty="0" err="1"/>
                  <a:t>Goldwasswer-Rothblum</a:t>
                </a:r>
                <a:r>
                  <a:rPr lang="en-US" sz="2000" dirty="0"/>
                  <a:t> 08]</a:t>
                </a:r>
              </a:p>
              <a:p>
                <a:pPr marL="457200" lvl="1" indent="0">
                  <a:buNone/>
                </a:pPr>
                <a:r>
                  <a:rPr lang="en-US" sz="2000" dirty="0"/>
                  <a:t>    (In fact, the mere existence of a </a:t>
                </a:r>
                <a:r>
                  <a:rPr lang="en-US" sz="2000" dirty="0" err="1"/>
                  <a:t>polysize</a:t>
                </a:r>
                <a:r>
                  <a:rPr lang="en-US" sz="2000" dirty="0"/>
                  <a:t> “locally verifiable path” between any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≡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sz="2000" dirty="0"/>
                  <a:t> suffices)</a:t>
                </a:r>
              </a:p>
              <a:p>
                <a:pPr lvl="1"/>
                <a:endParaRPr lang="en-US" dirty="0"/>
              </a:p>
              <a:p>
                <a:pPr lvl="1"/>
                <a:r>
                  <a:rPr lang="en-US" dirty="0">
                    <a:solidFill>
                      <a:srgbClr val="C00000"/>
                    </a:solidFill>
                  </a:rPr>
                  <a:t>More randomization woes:</a:t>
                </a:r>
              </a:p>
              <a:p>
                <a:pPr lvl="2"/>
                <a:r>
                  <a:rPr lang="en-US" sz="1600" dirty="0">
                    <a:solidFill>
                      <a:srgbClr val="C00000"/>
                    </a:solidFill>
                  </a:rPr>
                  <a:t> </a:t>
                </a:r>
                <a:r>
                  <a:rPr lang="en-US" sz="1600" dirty="0"/>
                  <a:t> To  provide “meaningful randomization”,  new sub-circuit may need to be larger than original</a:t>
                </a:r>
              </a:p>
              <a:p>
                <a:pPr lvl="2">
                  <a:buFont typeface="Wingdings" panose="05000000000000000000" pitchFamily="2" charset="2"/>
                  <a:buChar char="è"/>
                </a:pPr>
                <a:r>
                  <a:rPr lang="en-US" sz="1600" dirty="0">
                    <a:solidFill>
                      <a:srgbClr val="C00000"/>
                    </a:solidFill>
                    <a:sym typeface="Wingdings" panose="05000000000000000000" pitchFamily="2" charset="2"/>
                  </a:rPr>
                  <a:t>   </a:t>
                </a:r>
                <a:r>
                  <a:rPr lang="en-US" sz="1600" dirty="0">
                    <a:sym typeface="Wingdings" panose="05000000000000000000" pitchFamily="2" charset="2"/>
                  </a:rPr>
                  <a:t>Overall circuit size grows</a:t>
                </a:r>
              </a:p>
              <a:p>
                <a:pPr lvl="2">
                  <a:buFont typeface="Wingdings" panose="05000000000000000000" pitchFamily="2" charset="2"/>
                  <a:buChar char="è"/>
                </a:pPr>
                <a:r>
                  <a:rPr lang="en-US" sz="1600" dirty="0">
                    <a:solidFill>
                      <a:srgbClr val="C00000"/>
                    </a:solidFill>
                    <a:sym typeface="Wingdings" panose="05000000000000000000" pitchFamily="2" charset="2"/>
                  </a:rPr>
                  <a:t> </a:t>
                </a:r>
                <a:r>
                  <a:rPr lang="en-US" sz="1600" dirty="0">
                    <a:sym typeface="Wingdings" panose="05000000000000000000" pitchFamily="2" charset="2"/>
                  </a:rPr>
                  <a:t>No hope of reaching “stationary distribution</a:t>
                </a:r>
              </a:p>
              <a:p>
                <a:pPr lvl="2">
                  <a:buFont typeface="Wingdings" panose="05000000000000000000" pitchFamily="2" charset="2"/>
                  <a:buChar char="è"/>
                </a:pPr>
                <a:r>
                  <a:rPr lang="en-US" sz="1600" dirty="0">
                    <a:solidFill>
                      <a:srgbClr val="C00000"/>
                    </a:solidFill>
                    <a:sym typeface="Wingdings" panose="05000000000000000000" pitchFamily="2" charset="2"/>
                  </a:rPr>
                  <a:t> </a:t>
                </a:r>
                <a:r>
                  <a:rPr lang="en-US" sz="1600" dirty="0">
                    <a:sym typeface="Wingdings" panose="05000000000000000000" pitchFamily="2" charset="2"/>
                  </a:rPr>
                  <a:t>Injected randomness is “clustered” in small sub-circuits, may be detectable (and  reversed)</a:t>
                </a:r>
              </a:p>
              <a:p>
                <a:pPr lvl="2">
                  <a:buFont typeface="Wingdings" panose="05000000000000000000" pitchFamily="2" charset="2"/>
                  <a:buChar char="è"/>
                </a:pPr>
                <a:endParaRPr lang="en-US" sz="2000" dirty="0">
                  <a:sym typeface="Wingdings" panose="05000000000000000000" pitchFamily="2" charset="2"/>
                </a:endParaRPr>
              </a:p>
              <a:p>
                <a:pPr marL="457200" lvl="1" indent="0">
                  <a:buNone/>
                </a:pPr>
                <a:r>
                  <a:rPr lang="en-US" sz="2000" dirty="0">
                    <a:sym typeface="Wingdings" panose="05000000000000000000" pitchFamily="2" charset="2"/>
                  </a:rPr>
                  <a:t> </a:t>
                </a:r>
                <a:r>
                  <a:rPr lang="en-US" sz="2000" dirty="0"/>
                  <a:t>Some more structure seems to be needed…</a:t>
                </a:r>
              </a:p>
              <a:p>
                <a:pPr marL="457200" lvl="1" indent="0">
                  <a:buNone/>
                </a:pPr>
                <a:endParaRPr lang="en-US" sz="20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97BD460-A51D-7A7D-F203-8A1809D7C25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15834" y="940528"/>
                <a:ext cx="11160332" cy="5183608"/>
              </a:xfrm>
              <a:blipFill>
                <a:blip r:embed="rId2"/>
                <a:stretch>
                  <a:fillRect l="-984" t="-1880" b="-143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9" name="Group 28"/>
          <p:cNvGrpSpPr/>
          <p:nvPr/>
        </p:nvGrpSpPr>
        <p:grpSpPr>
          <a:xfrm>
            <a:off x="8204889" y="133381"/>
            <a:ext cx="3471277" cy="1329629"/>
            <a:chOff x="2835445" y="-3008630"/>
            <a:chExt cx="8840721" cy="3373755"/>
          </a:xfrm>
        </p:grpSpPr>
        <p:sp>
          <p:nvSpPr>
            <p:cNvPr id="5" name="Trapezoid 4">
              <a:extLst>
                <a:ext uri="{FF2B5EF4-FFF2-40B4-BE49-F238E27FC236}">
                  <a16:creationId xmlns:a16="http://schemas.microsoft.com/office/drawing/2014/main" id="{1467D41F-3BA6-D0DE-1A16-6CB77648A1E5}"/>
                </a:ext>
              </a:extLst>
            </p:cNvPr>
            <p:cNvSpPr/>
            <p:nvPr/>
          </p:nvSpPr>
          <p:spPr>
            <a:xfrm rot="5400000">
              <a:off x="5507012" y="-2714123"/>
              <a:ext cx="914400" cy="1216152"/>
            </a:xfrm>
            <a:prstGeom prst="trapezoid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1856EFFE-2E1F-EC6F-B2BF-7D152A4ECB85}"/>
                </a:ext>
              </a:extLst>
            </p:cNvPr>
            <p:cNvCxnSpPr>
              <a:cxnSpLocks/>
            </p:cNvCxnSpPr>
            <p:nvPr/>
          </p:nvCxnSpPr>
          <p:spPr>
            <a:xfrm>
              <a:off x="3579916" y="-2526665"/>
              <a:ext cx="0" cy="249174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C8BD50C7-8A00-D8B0-3F38-70ED867E7452}"/>
                </a:ext>
              </a:extLst>
            </p:cNvPr>
            <p:cNvCxnSpPr>
              <a:cxnSpLocks/>
            </p:cNvCxnSpPr>
            <p:nvPr/>
          </p:nvCxnSpPr>
          <p:spPr>
            <a:xfrm>
              <a:off x="10304566" y="-2294255"/>
              <a:ext cx="0" cy="202692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BAACB484-B792-9FAA-2EAD-F0BC4B4C026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579916" y="-3008630"/>
              <a:ext cx="2586990" cy="481965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6EB9C80-03AB-9B32-3C11-68435E86A03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166906" y="-3008630"/>
              <a:ext cx="4137660" cy="714375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7757E2F-E999-3181-87BC-10A805E5BC7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166905" y="-267335"/>
              <a:ext cx="4137661" cy="63246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F60C1F9-0507-FCF1-5A73-7B377C8E16E1}"/>
                </a:ext>
              </a:extLst>
            </p:cNvPr>
            <p:cNvCxnSpPr>
              <a:cxnSpLocks/>
            </p:cNvCxnSpPr>
            <p:nvPr/>
          </p:nvCxnSpPr>
          <p:spPr>
            <a:xfrm>
              <a:off x="3579915" y="-34925"/>
              <a:ext cx="2586989" cy="40005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6EFA7995-F5C6-BBB3-524D-B4613EC78734}"/>
                    </a:ext>
                  </a:extLst>
                </p:cNvPr>
                <p:cNvSpPr txBox="1"/>
                <p:nvPr/>
              </p:nvSpPr>
              <p:spPr>
                <a:xfrm>
                  <a:off x="2835445" y="-1791336"/>
                  <a:ext cx="527299" cy="132760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6EFA7995-F5C6-BBB3-524D-B4613EC7873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35445" y="-1791336"/>
                  <a:ext cx="527299" cy="1327600"/>
                </a:xfrm>
                <a:prstGeom prst="rect">
                  <a:avLst/>
                </a:prstGeom>
                <a:blipFill>
                  <a:blip r:embed="rId3"/>
                  <a:stretch>
                    <a:fillRect r="-3235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1F4B876B-698E-E166-E2A1-485BD90205B4}"/>
                    </a:ext>
                  </a:extLst>
                </p:cNvPr>
                <p:cNvSpPr txBox="1"/>
                <p:nvPr/>
              </p:nvSpPr>
              <p:spPr>
                <a:xfrm>
                  <a:off x="10464585" y="-1791334"/>
                  <a:ext cx="1211581" cy="117141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1100" dirty="0"/>
                </a:p>
              </p:txBody>
            </p:sp>
          </mc:Choice>
          <mc:Fallback xmlns="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1F4B876B-698E-E166-E2A1-485BD90205B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464585" y="-1791334"/>
                  <a:ext cx="1211581" cy="1171413"/>
                </a:xfrm>
                <a:prstGeom prst="rect">
                  <a:avLst/>
                </a:prstGeom>
                <a:blipFill>
                  <a:blip r:embed="rId4"/>
                  <a:stretch>
                    <a:fillRect l="-2564" r="-80769" b="-18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Trapezoid 13">
              <a:extLst>
                <a:ext uri="{FF2B5EF4-FFF2-40B4-BE49-F238E27FC236}">
                  <a16:creationId xmlns:a16="http://schemas.microsoft.com/office/drawing/2014/main" id="{3F2A74AF-3CAB-B8ED-3A66-364C7E559B67}"/>
                </a:ext>
              </a:extLst>
            </p:cNvPr>
            <p:cNvSpPr/>
            <p:nvPr/>
          </p:nvSpPr>
          <p:spPr>
            <a:xfrm rot="5400000">
              <a:off x="5505870" y="-2709926"/>
              <a:ext cx="914400" cy="1216152"/>
            </a:xfrm>
            <a:prstGeom prst="trapezoid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rapezoid 14">
              <a:extLst>
                <a:ext uri="{FF2B5EF4-FFF2-40B4-BE49-F238E27FC236}">
                  <a16:creationId xmlns:a16="http://schemas.microsoft.com/office/drawing/2014/main" id="{7FF69C0C-A1CB-B4B9-9FEF-EBE46EAC28F8}"/>
                </a:ext>
              </a:extLst>
            </p:cNvPr>
            <p:cNvSpPr/>
            <p:nvPr/>
          </p:nvSpPr>
          <p:spPr>
            <a:xfrm rot="5400000">
              <a:off x="7967130" y="-1713611"/>
              <a:ext cx="914400" cy="1216152"/>
            </a:xfrm>
            <a:prstGeom prst="trapezoid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rapezoid 15">
              <a:extLst>
                <a:ext uri="{FF2B5EF4-FFF2-40B4-BE49-F238E27FC236}">
                  <a16:creationId xmlns:a16="http://schemas.microsoft.com/office/drawing/2014/main" id="{9CEBD0DD-7627-CEAB-CCB0-FFCD5C159FAD}"/>
                </a:ext>
              </a:extLst>
            </p:cNvPr>
            <p:cNvSpPr/>
            <p:nvPr/>
          </p:nvSpPr>
          <p:spPr>
            <a:xfrm rot="5400000">
              <a:off x="4985809" y="-1568070"/>
              <a:ext cx="1489710" cy="1420370"/>
            </a:xfrm>
            <a:prstGeom prst="trapezoid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rapezoid 16">
              <a:extLst>
                <a:ext uri="{FF2B5EF4-FFF2-40B4-BE49-F238E27FC236}">
                  <a16:creationId xmlns:a16="http://schemas.microsoft.com/office/drawing/2014/main" id="{F7170888-8261-750B-273C-7606DA42055B}"/>
                </a:ext>
              </a:extLst>
            </p:cNvPr>
            <p:cNvSpPr/>
            <p:nvPr/>
          </p:nvSpPr>
          <p:spPr>
            <a:xfrm rot="16200000">
              <a:off x="6986434" y="-1523111"/>
              <a:ext cx="914400" cy="1216152"/>
            </a:xfrm>
            <a:prstGeom prst="trapezoid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rapezoid 17">
              <a:extLst>
                <a:ext uri="{FF2B5EF4-FFF2-40B4-BE49-F238E27FC236}">
                  <a16:creationId xmlns:a16="http://schemas.microsoft.com/office/drawing/2014/main" id="{FCC6BA0B-7238-8F11-81D6-7DC565438D23}"/>
                </a:ext>
              </a:extLst>
            </p:cNvPr>
            <p:cNvSpPr/>
            <p:nvPr/>
          </p:nvSpPr>
          <p:spPr>
            <a:xfrm rot="16200000">
              <a:off x="5972790" y="-1767331"/>
              <a:ext cx="1605915" cy="592072"/>
            </a:xfrm>
            <a:prstGeom prst="trapezoid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rapezoid 18">
              <a:extLst>
                <a:ext uri="{FF2B5EF4-FFF2-40B4-BE49-F238E27FC236}">
                  <a16:creationId xmlns:a16="http://schemas.microsoft.com/office/drawing/2014/main" id="{72284FD8-B164-763C-82AE-3B27ECDBE349}"/>
                </a:ext>
              </a:extLst>
            </p:cNvPr>
            <p:cNvSpPr/>
            <p:nvPr/>
          </p:nvSpPr>
          <p:spPr>
            <a:xfrm rot="5400000">
              <a:off x="6998202" y="-2704068"/>
              <a:ext cx="854869" cy="970598"/>
            </a:xfrm>
            <a:prstGeom prst="trapezoid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rapezoid 19">
              <a:extLst>
                <a:ext uri="{FF2B5EF4-FFF2-40B4-BE49-F238E27FC236}">
                  <a16:creationId xmlns:a16="http://schemas.microsoft.com/office/drawing/2014/main" id="{4165D604-88E5-E328-477F-17D10BF4A0AE}"/>
                </a:ext>
              </a:extLst>
            </p:cNvPr>
            <p:cNvSpPr/>
            <p:nvPr/>
          </p:nvSpPr>
          <p:spPr>
            <a:xfrm rot="16200000">
              <a:off x="5539206" y="-2203672"/>
              <a:ext cx="914400" cy="1216152"/>
            </a:xfrm>
            <a:prstGeom prst="trapezoid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rapezoid 20">
              <a:extLst>
                <a:ext uri="{FF2B5EF4-FFF2-40B4-BE49-F238E27FC236}">
                  <a16:creationId xmlns:a16="http://schemas.microsoft.com/office/drawing/2014/main" id="{F13785F4-2947-247E-733F-AA1799EC2B19}"/>
                </a:ext>
              </a:extLst>
            </p:cNvPr>
            <p:cNvSpPr/>
            <p:nvPr/>
          </p:nvSpPr>
          <p:spPr>
            <a:xfrm rot="5400000">
              <a:off x="6787760" y="-2216158"/>
              <a:ext cx="1195565" cy="1420370"/>
            </a:xfrm>
            <a:prstGeom prst="trapezoid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rapezoid 21">
              <a:extLst>
                <a:ext uri="{FF2B5EF4-FFF2-40B4-BE49-F238E27FC236}">
                  <a16:creationId xmlns:a16="http://schemas.microsoft.com/office/drawing/2014/main" id="{9CEBD0DD-7627-CEAB-CCB0-FFCD5C159FAD}"/>
                </a:ext>
              </a:extLst>
            </p:cNvPr>
            <p:cNvSpPr/>
            <p:nvPr/>
          </p:nvSpPr>
          <p:spPr>
            <a:xfrm rot="16200000">
              <a:off x="5797634" y="-1443680"/>
              <a:ext cx="1489710" cy="1420370"/>
            </a:xfrm>
            <a:prstGeom prst="trapezoid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65534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03A678D7-1E91-CC84-3AD9-5F9D4EAF2080}"/>
              </a:ext>
            </a:extLst>
          </p:cNvPr>
          <p:cNvCxnSpPr/>
          <p:nvPr/>
        </p:nvCxnSpPr>
        <p:spPr>
          <a:xfrm flipH="1">
            <a:off x="5115665" y="1854522"/>
            <a:ext cx="1" cy="705543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32D01864-72FC-0F7E-3AF3-524B9EC3CE1B}"/>
              </a:ext>
            </a:extLst>
          </p:cNvPr>
          <p:cNvCxnSpPr>
            <a:cxnSpLocks/>
            <a:stCxn id="34" idx="0"/>
          </p:cNvCxnSpPr>
          <p:nvPr/>
        </p:nvCxnSpPr>
        <p:spPr>
          <a:xfrm flipH="1">
            <a:off x="7263341" y="1638351"/>
            <a:ext cx="2395" cy="1093521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CE5BD3CB-E87D-A943-34DE-CD1D01FC6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895" y="106397"/>
            <a:ext cx="11010507" cy="1325563"/>
          </a:xfrm>
        </p:spPr>
        <p:txBody>
          <a:bodyPr>
            <a:normAutofit/>
          </a:bodyPr>
          <a:lstStyle/>
          <a:p>
            <a:r>
              <a:rPr lang="en-US" sz="4000" dirty="0"/>
              <a:t> Reversible circuits to the rescue!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0A5FF6E-63AE-B25B-FB7D-A71F48100EE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77072" y="3995103"/>
                <a:ext cx="11169886" cy="2694453"/>
              </a:xfrm>
            </p:spPr>
            <p:txBody>
              <a:bodyPr>
                <a:normAutofit/>
              </a:bodyPr>
              <a:lstStyle/>
              <a:p>
                <a:r>
                  <a:rPr lang="en-US" sz="2000" dirty="0"/>
                  <a:t>Set  of gates is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={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 :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𝜙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→</m:t>
                    </m:r>
                    <m:d>
                      <m:dPr>
                        <m:begChr m:val="{"/>
                        <m:endChr m:val="}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0,1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{"/>
                        <m:endChr m:val="}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1…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sz="2000" dirty="0"/>
                  <a:t>.          (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begChr m:val="|"/>
                        <m:endChr m:val="|"/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d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)</a:t>
                </a:r>
              </a:p>
              <a:p>
                <a:r>
                  <a:rPr lang="en-US" sz="2000" dirty="0"/>
                  <a:t>Each  gate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computes a permutation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_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:     </m:t>
                    </m:r>
                  </m:oMath>
                </a14:m>
                <a:endParaRPr lang="en-US" sz="2000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sz="2000" b="0" dirty="0"/>
                  <a:t>                               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sub>
                        </m:s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…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)=( 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…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⊕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sub>
                        </m:s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sub>
                        </m:sSub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2000" b="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…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b="0" dirty="0"/>
                  <a:t>   </a:t>
                </a:r>
              </a:p>
              <a:p>
                <a:pPr marL="0" indent="0">
                  <a:buNone/>
                </a:pPr>
                <a:r>
                  <a:rPr lang="en-US" sz="2000" dirty="0">
                    <a:sym typeface="Wingdings" panose="05000000000000000000" pitchFamily="2" charset="2"/>
                  </a:rPr>
                  <a:t>            </a:t>
                </a:r>
                <a:r>
                  <a:rPr lang="en-US" sz="2000" dirty="0"/>
                  <a:t>If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…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  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𝑡h𝑒𝑛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b="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sSub>
                          <m:sSubPr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sub>
                    </m:sSub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∘…∘</m:t>
                    </m:r>
                    <m:sSub>
                      <m:sSub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sSub>
                          <m:sSubPr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b>
                    </m:sSub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000" b="0" dirty="0"/>
              </a:p>
              <a:p>
                <a:r>
                  <a:rPr lang="en-US" sz="2000" b="0" dirty="0"/>
                  <a:t>For each gate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𝑔𝑔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≡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.</m:t>
                        </m:r>
                      </m:sub>
                    </m:sSub>
                  </m:oMath>
                </a14:m>
                <a:r>
                  <a:rPr lang="en-US" sz="2000" dirty="0"/>
                  <a:t>      (</a:t>
                </a:r>
                <a:r>
                  <a:rPr lang="en-US" sz="2000" dirty="0">
                    <a:sym typeface="Wingdings" panose="05000000000000000000" pitchFamily="2" charset="2"/>
                  </a:rPr>
                  <a:t>and so f</a:t>
                </a:r>
                <a:r>
                  <a:rPr lang="en-US" sz="2000" dirty="0"/>
                  <a:t>or each circuit  C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|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p>
                        <m:r>
                          <a:rPr lang="en-US" sz="2000" i="1" smtClean="0">
                            <a:latin typeface="Cambria Math" panose="02040503050406030204" pitchFamily="18" charset="0"/>
                          </a:rPr>
                          <m:t>†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…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…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≡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.</m:t>
                        </m:r>
                      </m:sub>
                    </m:sSub>
                  </m:oMath>
                </a14:m>
                <a:r>
                  <a:rPr lang="en-US" sz="2000" b="0" dirty="0"/>
                  <a:t>)</a:t>
                </a:r>
              </a:p>
              <a:p>
                <a:r>
                  <a:rPr lang="en-US" sz="2000" dirty="0"/>
                  <a:t>Can embed standard circuits within  reversible ones,  so it suffices to consider  IO for reversible circuits.</a:t>
                </a:r>
                <a:endParaRPr lang="en-US" sz="2400" dirty="0"/>
              </a:p>
              <a:p>
                <a:pPr lvl="1"/>
                <a:endParaRPr lang="en-US" sz="2800" dirty="0"/>
              </a:p>
              <a:p>
                <a:pPr lvl="1"/>
                <a:endParaRPr lang="en-US" sz="2800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0A5FF6E-63AE-B25B-FB7D-A71F48100EE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77072" y="3995103"/>
                <a:ext cx="11169886" cy="2694453"/>
              </a:xfrm>
              <a:blipFill>
                <a:blip r:embed="rId2"/>
                <a:stretch>
                  <a:fillRect l="-491" t="-22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81DABD5-F049-CE70-3814-5E3C509AA5D8}"/>
              </a:ext>
            </a:extLst>
          </p:cNvPr>
          <p:cNvCxnSpPr>
            <a:cxnSpLocks/>
          </p:cNvCxnSpPr>
          <p:nvPr/>
        </p:nvCxnSpPr>
        <p:spPr>
          <a:xfrm>
            <a:off x="3648546" y="1690113"/>
            <a:ext cx="530729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0E588CA-2A35-93BD-8C02-FAAF9383ECFB}"/>
              </a:ext>
            </a:extLst>
          </p:cNvPr>
          <p:cNvCxnSpPr>
            <a:cxnSpLocks/>
          </p:cNvCxnSpPr>
          <p:nvPr/>
        </p:nvCxnSpPr>
        <p:spPr>
          <a:xfrm>
            <a:off x="3648713" y="1827135"/>
            <a:ext cx="530729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830C664-94F1-8858-082C-A7CC491953BF}"/>
              </a:ext>
            </a:extLst>
          </p:cNvPr>
          <p:cNvCxnSpPr>
            <a:cxnSpLocks/>
          </p:cNvCxnSpPr>
          <p:nvPr/>
        </p:nvCxnSpPr>
        <p:spPr>
          <a:xfrm>
            <a:off x="3648448" y="1994913"/>
            <a:ext cx="530729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C0E167A-5B4C-2CDB-88EA-CC010080A003}"/>
              </a:ext>
            </a:extLst>
          </p:cNvPr>
          <p:cNvCxnSpPr>
            <a:cxnSpLocks/>
          </p:cNvCxnSpPr>
          <p:nvPr/>
        </p:nvCxnSpPr>
        <p:spPr>
          <a:xfrm>
            <a:off x="3648546" y="2426713"/>
            <a:ext cx="530729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C867D4A-3B48-B635-D3C9-3483139E388A}"/>
              </a:ext>
            </a:extLst>
          </p:cNvPr>
          <p:cNvCxnSpPr>
            <a:cxnSpLocks/>
          </p:cNvCxnSpPr>
          <p:nvPr/>
        </p:nvCxnSpPr>
        <p:spPr>
          <a:xfrm>
            <a:off x="3649472" y="2579113"/>
            <a:ext cx="530729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80F75E1-51F6-0882-0F90-12BE93C5FD55}"/>
              </a:ext>
            </a:extLst>
          </p:cNvPr>
          <p:cNvCxnSpPr>
            <a:cxnSpLocks/>
          </p:cNvCxnSpPr>
          <p:nvPr/>
        </p:nvCxnSpPr>
        <p:spPr>
          <a:xfrm>
            <a:off x="3649085" y="2731513"/>
            <a:ext cx="530729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1E6BBB2D-01FD-BF0B-D5FB-C3032A0AE5A2}"/>
              </a:ext>
            </a:extLst>
          </p:cNvPr>
          <p:cNvSpPr txBox="1"/>
          <p:nvPr/>
        </p:nvSpPr>
        <p:spPr>
          <a:xfrm rot="5400000">
            <a:off x="3597220" y="2095852"/>
            <a:ext cx="45076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 . . .  </a:t>
            </a:r>
            <a:endParaRPr lang="en-US" sz="1400" dirty="0"/>
          </a:p>
        </p:txBody>
      </p:sp>
      <p:sp>
        <p:nvSpPr>
          <p:cNvPr id="16" name="Left Brace 15">
            <a:extLst>
              <a:ext uri="{FF2B5EF4-FFF2-40B4-BE49-F238E27FC236}">
                <a16:creationId xmlns:a16="http://schemas.microsoft.com/office/drawing/2014/main" id="{77677539-16A9-3700-D47E-5A6F804C4456}"/>
              </a:ext>
            </a:extLst>
          </p:cNvPr>
          <p:cNvSpPr/>
          <p:nvPr/>
        </p:nvSpPr>
        <p:spPr>
          <a:xfrm>
            <a:off x="3154948" y="1658363"/>
            <a:ext cx="155448" cy="1134620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73F7876-5337-6415-B80A-E103CADA01F9}"/>
                  </a:ext>
                </a:extLst>
              </p:cNvPr>
              <p:cNvSpPr txBox="1"/>
              <p:nvPr/>
            </p:nvSpPr>
            <p:spPr>
              <a:xfrm>
                <a:off x="2803231" y="2056396"/>
                <a:ext cx="46524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73F7876-5337-6415-B80A-E103CADA01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3231" y="2056396"/>
                <a:ext cx="465244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Oval 17">
            <a:extLst>
              <a:ext uri="{FF2B5EF4-FFF2-40B4-BE49-F238E27FC236}">
                <a16:creationId xmlns:a16="http://schemas.microsoft.com/office/drawing/2014/main" id="{5B72987C-0E74-860D-8A55-A18A2E55B9D8}"/>
              </a:ext>
            </a:extLst>
          </p:cNvPr>
          <p:cNvSpPr/>
          <p:nvPr/>
        </p:nvSpPr>
        <p:spPr>
          <a:xfrm>
            <a:off x="4347478" y="1668473"/>
            <a:ext cx="45719" cy="5269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E8F0AE4-7F2C-0809-48D4-D8B6CE92324D}"/>
              </a:ext>
            </a:extLst>
          </p:cNvPr>
          <p:cNvCxnSpPr>
            <a:stCxn id="18" idx="4"/>
          </p:cNvCxnSpPr>
          <p:nvPr/>
        </p:nvCxnSpPr>
        <p:spPr>
          <a:xfrm flipH="1">
            <a:off x="4370337" y="1721170"/>
            <a:ext cx="1" cy="705543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Flowchart: Or 21">
            <a:extLst>
              <a:ext uri="{FF2B5EF4-FFF2-40B4-BE49-F238E27FC236}">
                <a16:creationId xmlns:a16="http://schemas.microsoft.com/office/drawing/2014/main" id="{FE58C2EA-38A7-ECC7-DC23-40E5C0713F1B}"/>
              </a:ext>
            </a:extLst>
          </p:cNvPr>
          <p:cNvSpPr/>
          <p:nvPr/>
        </p:nvSpPr>
        <p:spPr>
          <a:xfrm>
            <a:off x="4319537" y="2369965"/>
            <a:ext cx="101600" cy="116453"/>
          </a:xfrm>
          <a:prstGeom prst="flowChar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9CDDD1D-16F2-7502-15D1-6ADE5F71BF10}"/>
              </a:ext>
            </a:extLst>
          </p:cNvPr>
          <p:cNvSpPr/>
          <p:nvPr/>
        </p:nvSpPr>
        <p:spPr>
          <a:xfrm>
            <a:off x="4345462" y="1803537"/>
            <a:ext cx="45719" cy="5269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B90FAF38-1700-D6D6-A95D-4618B2E33F09}"/>
                  </a:ext>
                </a:extLst>
              </p:cNvPr>
              <p:cNvSpPr txBox="1"/>
              <p:nvPr/>
            </p:nvSpPr>
            <p:spPr>
              <a:xfrm>
                <a:off x="3374729" y="1530580"/>
                <a:ext cx="352597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1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100" dirty="0"/>
                  <a:t> </a:t>
                </a: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B90FAF38-1700-D6D6-A95D-4618B2E33F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4729" y="1530580"/>
                <a:ext cx="352597" cy="2616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7CFFA0D-ADB6-F52E-FB4A-13E776D1222A}"/>
                  </a:ext>
                </a:extLst>
              </p:cNvPr>
              <p:cNvSpPr txBox="1"/>
              <p:nvPr/>
            </p:nvSpPr>
            <p:spPr>
              <a:xfrm>
                <a:off x="3374729" y="1689342"/>
                <a:ext cx="355867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1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100" dirty="0"/>
                  <a:t> </a:t>
                </a: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7CFFA0D-ADB6-F52E-FB4A-13E776D122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4729" y="1689342"/>
                <a:ext cx="355867" cy="2616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01BDB4F-08E0-B677-0687-0E859382E102}"/>
                  </a:ext>
                </a:extLst>
              </p:cNvPr>
              <p:cNvSpPr txBox="1"/>
              <p:nvPr/>
            </p:nvSpPr>
            <p:spPr>
              <a:xfrm>
                <a:off x="3374764" y="2253966"/>
                <a:ext cx="355867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1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b>
                    </m:sSub>
                  </m:oMath>
                </a14:m>
                <a:r>
                  <a:rPr lang="en-US" sz="1100" dirty="0"/>
                  <a:t> </a:t>
                </a: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01BDB4F-08E0-B677-0687-0E859382E1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4764" y="2253966"/>
                <a:ext cx="355867" cy="261610"/>
              </a:xfrm>
              <a:prstGeom prst="rect">
                <a:avLst/>
              </a:prstGeom>
              <a:blipFill>
                <a:blip r:embed="rId6"/>
                <a:stretch>
                  <a:fillRect b="-162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9FE8E10B-B3BB-8578-C877-20021177729B}"/>
                  </a:ext>
                </a:extLst>
              </p:cNvPr>
              <p:cNvSpPr txBox="1"/>
              <p:nvPr/>
            </p:nvSpPr>
            <p:spPr>
              <a:xfrm>
                <a:off x="4166435" y="2816350"/>
                <a:ext cx="4078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9FE8E10B-B3BB-8578-C877-2002117772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6435" y="2816350"/>
                <a:ext cx="407804" cy="307777"/>
              </a:xfrm>
              <a:prstGeom prst="rect">
                <a:avLst/>
              </a:prstGeom>
              <a:blipFill>
                <a:blip r:embed="rId7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93ED7BBC-4923-DAE5-1D11-A4CF909620A5}"/>
                  </a:ext>
                </a:extLst>
              </p:cNvPr>
              <p:cNvSpPr txBox="1"/>
              <p:nvPr/>
            </p:nvSpPr>
            <p:spPr>
              <a:xfrm>
                <a:off x="3322973" y="3181255"/>
                <a:ext cx="1914959" cy="6309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:   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←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⊕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1200" b="0" dirty="0"/>
              </a:p>
              <a:p>
                <a:endParaRPr lang="en-US" sz="12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  <m:sub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:</m:t>
                      </m:r>
                      <m:sSup>
                        <m:sSup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0,1</m:t>
                              </m:r>
                            </m:e>
                          </m:d>
                        </m:e>
                        <m:sup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→{0,1}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93ED7BBC-4923-DAE5-1D11-A4CF909620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2973" y="3181255"/>
                <a:ext cx="1914959" cy="630942"/>
              </a:xfrm>
              <a:prstGeom prst="rect">
                <a:avLst/>
              </a:prstGeom>
              <a:blipFill>
                <a:blip r:embed="rId8"/>
                <a:stretch>
                  <a:fillRect b="-19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Flowchart: Or 30">
            <a:extLst>
              <a:ext uri="{FF2B5EF4-FFF2-40B4-BE49-F238E27FC236}">
                <a16:creationId xmlns:a16="http://schemas.microsoft.com/office/drawing/2014/main" id="{65E5AC53-7FE1-1AE7-0879-0FAC5D5A871F}"/>
              </a:ext>
            </a:extLst>
          </p:cNvPr>
          <p:cNvSpPr/>
          <p:nvPr/>
        </p:nvSpPr>
        <p:spPr>
          <a:xfrm>
            <a:off x="5065049" y="1936686"/>
            <a:ext cx="101600" cy="116453"/>
          </a:xfrm>
          <a:prstGeom prst="flowChar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6BB1EBD9-7080-7A1A-C67B-CA9AD1C0EDF8}"/>
              </a:ext>
            </a:extLst>
          </p:cNvPr>
          <p:cNvSpPr/>
          <p:nvPr/>
        </p:nvSpPr>
        <p:spPr>
          <a:xfrm>
            <a:off x="5094418" y="1808336"/>
            <a:ext cx="45719" cy="5269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C9D40AB8-CF9B-0B39-6D54-DD3A32D0DDFA}"/>
              </a:ext>
            </a:extLst>
          </p:cNvPr>
          <p:cNvSpPr/>
          <p:nvPr/>
        </p:nvSpPr>
        <p:spPr>
          <a:xfrm>
            <a:off x="5092591" y="2549918"/>
            <a:ext cx="45719" cy="5269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lowchart: Or 33">
            <a:extLst>
              <a:ext uri="{FF2B5EF4-FFF2-40B4-BE49-F238E27FC236}">
                <a16:creationId xmlns:a16="http://schemas.microsoft.com/office/drawing/2014/main" id="{6A2B125C-A87B-F050-EBA2-1B7400695056}"/>
              </a:ext>
            </a:extLst>
          </p:cNvPr>
          <p:cNvSpPr/>
          <p:nvPr/>
        </p:nvSpPr>
        <p:spPr>
          <a:xfrm>
            <a:off x="7214936" y="1638351"/>
            <a:ext cx="101600" cy="116453"/>
          </a:xfrm>
          <a:prstGeom prst="flowChar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534ABAD2-CA93-13EF-3284-5CE4F73E194F}"/>
              </a:ext>
            </a:extLst>
          </p:cNvPr>
          <p:cNvSpPr/>
          <p:nvPr/>
        </p:nvSpPr>
        <p:spPr>
          <a:xfrm>
            <a:off x="7240822" y="2552764"/>
            <a:ext cx="45719" cy="5269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071259C8-9C40-A5B5-3D39-BDB85B011494}"/>
              </a:ext>
            </a:extLst>
          </p:cNvPr>
          <p:cNvSpPr/>
          <p:nvPr/>
        </p:nvSpPr>
        <p:spPr>
          <a:xfrm>
            <a:off x="7239156" y="2709893"/>
            <a:ext cx="45719" cy="5269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05DF0108-D573-A4CA-A467-222B33368241}"/>
                  </a:ext>
                </a:extLst>
              </p:cNvPr>
              <p:cNvSpPr txBox="1"/>
              <p:nvPr/>
            </p:nvSpPr>
            <p:spPr>
              <a:xfrm>
                <a:off x="4906232" y="2811087"/>
                <a:ext cx="4119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05DF0108-D573-A4CA-A467-222B333682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6232" y="2811087"/>
                <a:ext cx="411972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4333FEF2-6642-0A62-19F6-E4E61572C758}"/>
                  </a:ext>
                </a:extLst>
              </p:cNvPr>
              <p:cNvSpPr txBox="1"/>
              <p:nvPr/>
            </p:nvSpPr>
            <p:spPr>
              <a:xfrm>
                <a:off x="7151582" y="2821398"/>
                <a:ext cx="4630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4333FEF2-6642-0A62-19F6-E4E61572C7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1582" y="2821398"/>
                <a:ext cx="463012" cy="307777"/>
              </a:xfrm>
              <a:prstGeom prst="rect">
                <a:avLst/>
              </a:prstGeom>
              <a:blipFill>
                <a:blip r:embed="rId10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>
            <a:extLst>
              <a:ext uri="{FF2B5EF4-FFF2-40B4-BE49-F238E27FC236}">
                <a16:creationId xmlns:a16="http://schemas.microsoft.com/office/drawing/2014/main" id="{7BD40D87-B57A-761F-8E63-3ECEB7E59043}"/>
              </a:ext>
            </a:extLst>
          </p:cNvPr>
          <p:cNvSpPr txBox="1"/>
          <p:nvPr/>
        </p:nvSpPr>
        <p:spPr>
          <a:xfrm>
            <a:off x="5926767" y="2056656"/>
            <a:ext cx="45076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 . . . 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58614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5" grpId="0"/>
      <p:bldP spid="16" grpId="0" animBg="1"/>
      <p:bldP spid="17" grpId="0"/>
      <p:bldP spid="18" grpId="0" animBg="1"/>
      <p:bldP spid="22" grpId="0" animBg="1"/>
      <p:bldP spid="23" grpId="0" animBg="1"/>
      <p:bldP spid="24" grpId="0"/>
      <p:bldP spid="26" grpId="0"/>
      <p:bldP spid="27" grpId="0"/>
      <p:bldP spid="28" grpId="0"/>
      <p:bldP spid="30" grpId="0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41" grpId="0"/>
      <p:bldP spid="42" grpId="0"/>
      <p:bldP spid="6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BD3CB-E87D-A943-34DE-CD1D01FC6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895" y="106397"/>
            <a:ext cx="11010507" cy="1325563"/>
          </a:xfrm>
        </p:spPr>
        <p:txBody>
          <a:bodyPr>
            <a:normAutofit/>
          </a:bodyPr>
          <a:lstStyle/>
          <a:p>
            <a:r>
              <a:rPr lang="en-US" sz="4000" dirty="0"/>
              <a:t>Can embed general circuits within reversible ones: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0A5FF6E-63AE-B25B-FB7D-A71F48100EE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50044" y="3665786"/>
                <a:ext cx="10831398" cy="3053991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:r>
                  <a:rPr lang="en-US" sz="2000" dirty="0"/>
                  <a:t> </a:t>
                </a:r>
              </a:p>
              <a:p>
                <a:pPr marL="0" indent="0">
                  <a:buNone/>
                </a:pPr>
                <a:r>
                  <a:rPr lang="en-US" sz="2300" b="0" dirty="0"/>
                  <a:t>Can  represent any (non-reversible)  circuit  </a:t>
                </a:r>
                <a14:m>
                  <m:oMath xmlns:m="http://schemas.openxmlformats.org/officeDocument/2006/math">
                    <m:r>
                      <a:rPr lang="en-US" sz="23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23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300" b="0" dirty="0"/>
                  <a:t> from </a:t>
                </a:r>
                <a14:m>
                  <m:oMath xmlns:m="http://schemas.openxmlformats.org/officeDocument/2006/math">
                    <m:r>
                      <a:rPr lang="en-US" sz="23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2300" b="0" dirty="0"/>
                  <a:t> bits to </a:t>
                </a:r>
                <a14:m>
                  <m:oMath xmlns:m="http://schemas.openxmlformats.org/officeDocument/2006/math">
                    <m:r>
                      <a:rPr lang="en-US" sz="23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300" b="0" dirty="0"/>
                  <a:t> bits,  with width </a:t>
                </a:r>
                <a14:m>
                  <m:oMath xmlns:m="http://schemas.openxmlformats.org/officeDocument/2006/math">
                    <m:r>
                      <a:rPr lang="en-US" sz="2300" b="0" i="1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300" b="0" dirty="0"/>
                  <a:t>  and </a:t>
                </a:r>
                <a14:m>
                  <m:oMath xmlns:m="http://schemas.openxmlformats.org/officeDocument/2006/math">
                    <m:r>
                      <a:rPr lang="en-US" sz="23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300" b="0" dirty="0"/>
                  <a:t>  NAND gates </a:t>
                </a:r>
              </a:p>
              <a:p>
                <a:pPr marL="0" indent="0">
                  <a:buNone/>
                </a:pPr>
                <a:r>
                  <a:rPr lang="en-US" sz="2300" b="0" dirty="0"/>
                  <a:t> by a reversible circuit </a:t>
                </a:r>
                <a14:m>
                  <m:oMath xmlns:m="http://schemas.openxmlformats.org/officeDocument/2006/math">
                    <m:r>
                      <a:rPr lang="en-US" sz="23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2300" b="0" dirty="0"/>
                  <a:t>’ with </a:t>
                </a:r>
                <a14:m>
                  <m:oMath xmlns:m="http://schemas.openxmlformats.org/officeDocument/2006/math">
                    <m:r>
                      <a:rPr lang="en-US" sz="23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300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3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300" b="0" dirty="0"/>
                  <a:t>wires and </a:t>
                </a:r>
                <a14:m>
                  <m:oMath xmlns:m="http://schemas.openxmlformats.org/officeDocument/2006/math">
                    <m:r>
                      <a:rPr lang="en-US" sz="23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3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3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3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300" b="0" dirty="0"/>
                  <a:t>  gates, such that  for any </a:t>
                </a:r>
                <a14:m>
                  <m:oMath xmlns:m="http://schemas.openxmlformats.org/officeDocument/2006/math">
                    <m:r>
                      <a:rPr lang="en-US" sz="23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300" b="0" i="1" smtClean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sz="23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sz="23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300" b="0" i="1" smtClean="0">
                                <a:latin typeface="Cambria Math" panose="02040503050406030204" pitchFamily="18" charset="0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en-US" sz="23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p>
                    </m:sSup>
                    <m:r>
                      <a:rPr lang="en-US" sz="2300" b="0" i="1" smtClean="0">
                        <a:latin typeface="Cambria Math" panose="02040503050406030204" pitchFamily="18" charset="0"/>
                      </a:rPr>
                      <m:t> ,</m:t>
                    </m:r>
                    <m:r>
                      <a:rPr lang="en-US" sz="23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300" b="0" i="1" smtClean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sz="23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sz="23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300" b="0" i="1" smtClean="0">
                                <a:latin typeface="Cambria Math" panose="02040503050406030204" pitchFamily="18" charset="0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en-US" sz="23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p>
                    </m:sSup>
                    <m:r>
                      <a:rPr lang="en-US" sz="2300" b="0" i="1" smtClean="0">
                        <a:latin typeface="Cambria Math" panose="02040503050406030204" pitchFamily="18" charset="0"/>
                      </a:rPr>
                      <m:t> :</m:t>
                    </m:r>
                  </m:oMath>
                </a14:m>
                <a:endParaRPr lang="en-US" sz="2600" dirty="0"/>
              </a:p>
              <a:p>
                <a:pPr marL="0" indent="0">
                  <a:buNone/>
                </a:pPr>
                <a:endParaRPr lang="en-US" sz="2600" dirty="0"/>
              </a:p>
              <a:p>
                <a:pPr lvl="2"/>
                <a:r>
                  <a:rPr lang="en-US" sz="21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p>
                        </m:s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p>
                        </m:sSup>
                      </m:e>
                    </m:d>
                    <m:r>
                      <a:rPr lang="en-US" sz="1800" b="0" i="0" smtClean="0">
                        <a:latin typeface="Cambria Math" panose="02040503050406030204" pitchFamily="18" charset="0"/>
                      </a:rPr>
                      <m:t>=(</m:t>
                    </m:r>
                    <m:r>
                      <m:rPr>
                        <m:sty m:val="p"/>
                      </m:rPr>
                      <a:rPr lang="en-US" sz="1800" b="0" i="0" smtClean="0">
                        <a:latin typeface="Cambria Math" panose="02040503050406030204" pitchFamily="18" charset="0"/>
                      </a:rPr>
                      <m:t>x</m:t>
                    </m:r>
                    <m:r>
                      <a:rPr lang="en-US" sz="1800" b="0" i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⊕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b="0" i="1" dirty="0">
                    <a:latin typeface="Cambria Math" panose="02040503050406030204" pitchFamily="18" charset="0"/>
                  </a:rPr>
                  <a:t>             </a:t>
                </a:r>
                <a:r>
                  <a:rPr lang="en-US" sz="1800" b="0" dirty="0"/>
                  <a:t>[Toffoli81]</a:t>
                </a:r>
                <a:endParaRPr lang="en-US" sz="1800" b="0" i="1" dirty="0">
                  <a:latin typeface="Cambria Math" panose="02040503050406030204" pitchFamily="18" charset="0"/>
                </a:endParaRPr>
              </a:p>
              <a:p>
                <a:pPr lvl="2"/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𝑓𝑜𝑟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≠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 ,      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n-US" sz="1800" b="0" i="0" smtClean="0">
                        <a:latin typeface="Cambria Math" panose="02040503050406030204" pitchFamily="18" charset="0"/>
                      </a:rPr>
                      <m:t>=(</m:t>
                    </m:r>
                    <m:r>
                      <m:rPr>
                        <m:sty m:val="p"/>
                      </m:rPr>
                      <a:rPr lang="en-US" sz="1800" b="0" i="0" smtClean="0">
                        <a:latin typeface="Cambria Math" panose="02040503050406030204" pitchFamily="18" charset="0"/>
                      </a:rPr>
                      <m:t>x</m:t>
                    </m:r>
                    <m:r>
                      <a:rPr lang="en-US" sz="1800" b="0" i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300" dirty="0"/>
                  <a:t>             </a:t>
                </a:r>
                <a:r>
                  <a:rPr lang="en-US" sz="2600" b="0" dirty="0"/>
                  <a:t> </a:t>
                </a:r>
                <a:r>
                  <a:rPr lang="en-US" sz="1800" b="0" dirty="0"/>
                  <a:t>(new)</a:t>
                </a:r>
              </a:p>
              <a:p>
                <a:pPr marL="0" indent="0">
                  <a:buNone/>
                </a:pPr>
                <a:r>
                  <a:rPr lang="en-US" sz="2400" i="1" dirty="0">
                    <a:latin typeface="Cambria Math" panose="02040503050406030204" pitchFamily="18" charset="0"/>
                  </a:rPr>
                  <a:t>  </a:t>
                </a:r>
                <a:r>
                  <a:rPr lang="en-US" sz="2400" i="1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 </a:t>
                </a:r>
                <a:endParaRPr lang="en-US" sz="2400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sz="2600" b="0" dirty="0"/>
                  <a:t>     There</a:t>
                </a:r>
                <a:r>
                  <a:rPr lang="en-US" sz="2600" dirty="0"/>
                  <a:t>fore:     - oracle access to C  is equivalent to oracle access to C’</a:t>
                </a:r>
              </a:p>
              <a:p>
                <a:pPr marL="0" indent="0">
                  <a:buNone/>
                </a:pPr>
                <a:r>
                  <a:rPr lang="en-US" sz="2600" b="0" dirty="0">
                    <a:solidFill>
                      <a:srgbClr val="7030A0"/>
                    </a:solidFill>
                    <a:sym typeface="Wingdings" panose="05000000000000000000" pitchFamily="2" charset="2"/>
                  </a:rPr>
                  <a:t>                             - IO for reversible circuits   IO for all circuits</a:t>
                </a:r>
                <a:endParaRPr lang="en-US" sz="2200" dirty="0">
                  <a:solidFill>
                    <a:srgbClr val="7030A0"/>
                  </a:solidFill>
                </a:endParaRPr>
              </a:p>
              <a:p>
                <a:pPr lvl="2"/>
                <a:endParaRPr lang="en-US" sz="2400" dirty="0"/>
              </a:p>
              <a:p>
                <a:pPr lvl="2"/>
                <a:endParaRPr lang="en-US" sz="2400" dirty="0"/>
              </a:p>
              <a:p>
                <a:pPr lvl="1"/>
                <a:endParaRPr lang="en-US" sz="2800" dirty="0"/>
              </a:p>
              <a:p>
                <a:pPr lvl="1"/>
                <a:endParaRPr lang="en-US" sz="2800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0A5FF6E-63AE-B25B-FB7D-A71F48100EE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50044" y="3665786"/>
                <a:ext cx="10831398" cy="3053991"/>
              </a:xfrm>
              <a:blipFill>
                <a:blip r:embed="rId2"/>
                <a:stretch>
                  <a:fillRect l="-563" b="-7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680477" y="1605514"/>
            <a:ext cx="11355581" cy="1786774"/>
            <a:chOff x="1488725" y="1658690"/>
            <a:chExt cx="10743514" cy="2073842"/>
          </a:xfrm>
        </p:grpSpPr>
        <p:grpSp>
          <p:nvGrpSpPr>
            <p:cNvPr id="58" name="Group 57"/>
            <p:cNvGrpSpPr/>
            <p:nvPr/>
          </p:nvGrpSpPr>
          <p:grpSpPr>
            <a:xfrm>
              <a:off x="1488725" y="2215201"/>
              <a:ext cx="3072993" cy="1096482"/>
              <a:chOff x="2940028" y="1826895"/>
              <a:chExt cx="8985272" cy="3373755"/>
            </a:xfrm>
          </p:grpSpPr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1856EFFE-2E1F-EC6F-B2BF-7D152A4ECB8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29050" y="2308860"/>
                <a:ext cx="0" cy="249174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C8BD50C7-8A00-D8B0-3F38-70ED867E745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53700" y="2541270"/>
                <a:ext cx="0" cy="202692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BAACB484-B792-9FAA-2EAD-F0BC4B4C026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829050" y="1826895"/>
                <a:ext cx="2586990" cy="481965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A6EB9C80-03AB-9B32-3C11-68435E86A03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6416040" y="1826895"/>
                <a:ext cx="4137660" cy="714375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57757E2F-E999-3181-87BC-10A805E5BC7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416039" y="4568190"/>
                <a:ext cx="4137661" cy="63246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1F60C1F9-0507-FCF1-5A73-7B377C8E16E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29049" y="4800600"/>
                <a:ext cx="2586989" cy="40005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6" name="TextBox 65">
                    <a:extLst>
                      <a:ext uri="{FF2B5EF4-FFF2-40B4-BE49-F238E27FC236}">
                        <a16:creationId xmlns:a16="http://schemas.microsoft.com/office/drawing/2014/main" id="{6EFA7995-F5C6-BBB3-524D-B4613EC78734}"/>
                      </a:ext>
                    </a:extLst>
                  </p:cNvPr>
                  <p:cNvSpPr txBox="1"/>
                  <p:nvPr/>
                </p:nvSpPr>
                <p:spPr>
                  <a:xfrm>
                    <a:off x="2940028" y="2949489"/>
                    <a:ext cx="560068" cy="113639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66" name="TextBox 65">
                    <a:extLst>
                      <a:ext uri="{FF2B5EF4-FFF2-40B4-BE49-F238E27FC236}">
                        <a16:creationId xmlns:a16="http://schemas.microsoft.com/office/drawing/2014/main" id="{6EFA7995-F5C6-BBB3-524D-B4613EC78734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940028" y="2949489"/>
                    <a:ext cx="560068" cy="1136394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r="-36364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8" name="TextBox 67">
                    <a:extLst>
                      <a:ext uri="{FF2B5EF4-FFF2-40B4-BE49-F238E27FC236}">
                        <a16:creationId xmlns:a16="http://schemas.microsoft.com/office/drawing/2014/main" id="{1F4B876B-698E-E166-E2A1-485BD90205B4}"/>
                      </a:ext>
                    </a:extLst>
                  </p:cNvPr>
                  <p:cNvSpPr txBox="1"/>
                  <p:nvPr/>
                </p:nvSpPr>
                <p:spPr>
                  <a:xfrm>
                    <a:off x="10713721" y="3044190"/>
                    <a:ext cx="1211579" cy="104169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oMath>
                      </m:oMathPara>
                    </a14:m>
                    <a:endParaRPr lang="en-US" sz="1050" dirty="0"/>
                  </a:p>
                </p:txBody>
              </p:sp>
            </mc:Choice>
            <mc:Fallback xmlns="">
              <p:sp>
                <p:nvSpPr>
                  <p:cNvPr id="68" name="TextBox 67">
                    <a:extLst>
                      <a:ext uri="{FF2B5EF4-FFF2-40B4-BE49-F238E27FC236}">
                        <a16:creationId xmlns:a16="http://schemas.microsoft.com/office/drawing/2014/main" id="{1F4B876B-698E-E166-E2A1-485BD90205B4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713721" y="3044190"/>
                    <a:ext cx="1211579" cy="1041694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r="-38028" b="-2708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69" name="Rectangle 68"/>
            <p:cNvSpPr/>
            <p:nvPr/>
          </p:nvSpPr>
          <p:spPr>
            <a:xfrm>
              <a:off x="6836740" y="1658690"/>
              <a:ext cx="3965944" cy="207384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0" name="Straight Connector 69"/>
            <p:cNvCxnSpPr/>
            <p:nvPr/>
          </p:nvCxnSpPr>
          <p:spPr>
            <a:xfrm flipH="1">
              <a:off x="6709150" y="2391006"/>
              <a:ext cx="12759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flipH="1">
              <a:off x="6709150" y="3160094"/>
              <a:ext cx="12759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flipH="1">
              <a:off x="10675094" y="2401639"/>
              <a:ext cx="12759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flipH="1">
              <a:off x="10664464" y="3169397"/>
              <a:ext cx="12759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4" name="TextBox 73"/>
                <p:cNvSpPr txBox="1"/>
                <p:nvPr/>
              </p:nvSpPr>
              <p:spPr>
                <a:xfrm>
                  <a:off x="6500022" y="1864329"/>
                  <a:ext cx="37144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74" name="TextBox 7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00022" y="1864329"/>
                  <a:ext cx="371448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5" name="TextBox 74"/>
                <p:cNvSpPr txBox="1"/>
                <p:nvPr/>
              </p:nvSpPr>
              <p:spPr>
                <a:xfrm>
                  <a:off x="10930274" y="3254177"/>
                  <a:ext cx="35375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75" name="TextBox 7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930274" y="3254177"/>
                  <a:ext cx="353750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6" name="TextBox 75"/>
                <p:cNvSpPr txBox="1"/>
                <p:nvPr/>
              </p:nvSpPr>
              <p:spPr>
                <a:xfrm>
                  <a:off x="10779128" y="2440276"/>
                  <a:ext cx="1453111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𝐶</m:t>
                      </m:r>
                      <m:d>
                        <m:d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a14:m>
                  <a:r>
                    <a:rPr lang="en-US" sz="1600" dirty="0"/>
                    <a:t>If z=0</a:t>
                  </a:r>
                </a:p>
                <a:p>
                  <a14:m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𝑦</m:t>
                      </m:r>
                    </m:oMath>
                  </a14:m>
                  <a:r>
                    <a:rPr lang="en-US" sz="1600" dirty="0"/>
                    <a:t>  ow</a:t>
                  </a:r>
                </a:p>
              </p:txBody>
            </p:sp>
          </mc:Choice>
          <mc:Fallback xmlns="">
            <p:sp>
              <p:nvSpPr>
                <p:cNvPr id="76" name="TextBox 7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779128" y="2440276"/>
                  <a:ext cx="1453111" cy="584776"/>
                </a:xfrm>
                <a:prstGeom prst="rect">
                  <a:avLst/>
                </a:prstGeom>
                <a:blipFill>
                  <a:blip r:embed="rId7"/>
                  <a:stretch>
                    <a:fillRect t="-3659" b="-3170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7" name="TextBox 76"/>
                <p:cNvSpPr txBox="1"/>
                <p:nvPr/>
              </p:nvSpPr>
              <p:spPr>
                <a:xfrm>
                  <a:off x="10848785" y="1771715"/>
                  <a:ext cx="37144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77" name="TextBox 7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848785" y="1771715"/>
                  <a:ext cx="371448" cy="369332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8" name="TextBox 77"/>
                <p:cNvSpPr txBox="1"/>
                <p:nvPr/>
              </p:nvSpPr>
              <p:spPr>
                <a:xfrm>
                  <a:off x="6447571" y="2578776"/>
                  <a:ext cx="37144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78" name="TextBox 7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47571" y="2578776"/>
                  <a:ext cx="371448" cy="369332"/>
                </a:xfrm>
                <a:prstGeom prst="rect">
                  <a:avLst/>
                </a:prstGeom>
                <a:blipFill>
                  <a:blip r:embed="rId9"/>
                  <a:stretch>
                    <a:fillRect b="-2264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9" name="Straight Connector 78"/>
            <p:cNvCxnSpPr/>
            <p:nvPr/>
          </p:nvCxnSpPr>
          <p:spPr>
            <a:xfrm flipH="1">
              <a:off x="6693547" y="3685619"/>
              <a:ext cx="12759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0" name="TextBox 79"/>
                <p:cNvSpPr txBox="1"/>
                <p:nvPr/>
              </p:nvSpPr>
              <p:spPr>
                <a:xfrm>
                  <a:off x="6480895" y="3261647"/>
                  <a:ext cx="35375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80" name="TextBox 7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80895" y="3261647"/>
                  <a:ext cx="353750" cy="369332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1" name="TextBox 80"/>
            <p:cNvSpPr txBox="1"/>
            <p:nvPr/>
          </p:nvSpPr>
          <p:spPr>
            <a:xfrm>
              <a:off x="5347236" y="2389682"/>
              <a:ext cx="56778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sym typeface="Wingdings" panose="05000000000000000000" pitchFamily="2" charset="2"/>
                </a:rPr>
                <a:t></a:t>
              </a:r>
              <a:endParaRPr lang="en-US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2042282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BD3CB-E87D-A943-34DE-CD1D01FC6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072" y="269930"/>
            <a:ext cx="11010507" cy="1325563"/>
          </a:xfrm>
        </p:spPr>
        <p:txBody>
          <a:bodyPr>
            <a:normAutofit/>
          </a:bodyPr>
          <a:lstStyle/>
          <a:p>
            <a:r>
              <a:rPr lang="en-US" sz="4000" dirty="0"/>
              <a:t>Why  reversible circuits?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A5FF6E-63AE-B25B-FB7D-A71F48100E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072" y="1696684"/>
            <a:ext cx="12004092" cy="41326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600" dirty="0"/>
              <a:t>-  The reversible model gives less protections than the standard circuit model:</a:t>
            </a:r>
          </a:p>
          <a:p>
            <a:pPr marL="0" indent="0">
              <a:buNone/>
            </a:pPr>
            <a:r>
              <a:rPr lang="en-US" sz="2600" dirty="0"/>
              <a:t>        - Information is never lost  or duplicated (no “fanout”) </a:t>
            </a:r>
          </a:p>
          <a:p>
            <a:pPr marL="0" indent="0">
              <a:buNone/>
            </a:pPr>
            <a:r>
              <a:rPr lang="en-US" sz="2600" dirty="0"/>
              <a:t>        - All internal states are computable from the output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dirty="0"/>
              <a:t> - </a:t>
            </a:r>
            <a:r>
              <a:rPr lang="en-US" sz="2600" b="1" dirty="0">
                <a:solidFill>
                  <a:srgbClr val="7030A0"/>
                </a:solidFill>
              </a:rPr>
              <a:t>Random</a:t>
            </a:r>
            <a:r>
              <a:rPr lang="en-US" sz="2600" dirty="0"/>
              <a:t>  reversible circuits  have some appealing properties!</a:t>
            </a:r>
          </a:p>
          <a:p>
            <a:pPr marL="0" indent="0">
              <a:buNone/>
            </a:pPr>
            <a:r>
              <a:rPr lang="en-US" sz="2600" dirty="0"/>
              <a:t>        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86783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43623</TotalTime>
  <Words>1557</Words>
  <Application>Microsoft Office PowerPoint</Application>
  <PresentationFormat>Widescreen</PresentationFormat>
  <Paragraphs>261</Paragraphs>
  <Slides>18</Slides>
  <Notes>0</Notes>
  <HiddenSlides>2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Wingdings</vt:lpstr>
      <vt:lpstr>Office Theme</vt:lpstr>
      <vt:lpstr>Towards general-purpose program obfuscation via local mixing</vt:lpstr>
      <vt:lpstr>Indistinguishability Obfuscation  is an intriguing beast…</vt:lpstr>
      <vt:lpstr>Constructing IO</vt:lpstr>
      <vt:lpstr>PowerPoint Presentation</vt:lpstr>
      <vt:lpstr>The basic idea:  iteratively rerandomize small program segments.  </vt:lpstr>
      <vt:lpstr>Towards analysis</vt:lpstr>
      <vt:lpstr> Reversible circuits to the rescue! </vt:lpstr>
      <vt:lpstr>Can embed general circuits within reversible ones:</vt:lpstr>
      <vt:lpstr>Why  reversible circuits?</vt:lpstr>
      <vt:lpstr>Property 1: Random reversible circuits are almost k-wise independent</vt:lpstr>
      <vt:lpstr>Property 2:   “white box pseudorandomness” of reversible circuits </vt:lpstr>
      <vt:lpstr>Property 3:  Potential rerandomizability of RRC’s</vt:lpstr>
      <vt:lpstr>PowerPoint Presentation</vt:lpstr>
      <vt:lpstr>Random Circuit Obfuscation  (RCO)</vt:lpstr>
      <vt:lpstr>From RCO for short circuits to IO for all circuits</vt:lpstr>
      <vt:lpstr>From RCO for short circuits to IO for all circuits</vt:lpstr>
      <vt:lpstr>A candidate  RC obfuscator (for bounded m)</vt:lpstr>
      <vt:lpstr>Additional open  questions / future directions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Towards general-purpose program obfuscation via local mixing</dc:title>
  <dc:creator>Canetti, Ran</dc:creator>
  <cp:lastModifiedBy>Ran Canetti</cp:lastModifiedBy>
  <cp:revision>124</cp:revision>
  <dcterms:created xsi:type="dcterms:W3CDTF">2024-02-29T23:37:59Z</dcterms:created>
  <dcterms:modified xsi:type="dcterms:W3CDTF">2024-12-06T00:25:12Z</dcterms:modified>
</cp:coreProperties>
</file>