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5"/>
  </p:notesMasterIdLst>
  <p:sldIdLst>
    <p:sldId id="507" r:id="rId2"/>
    <p:sldId id="616" r:id="rId3"/>
    <p:sldId id="618" r:id="rId4"/>
    <p:sldId id="619" r:id="rId5"/>
    <p:sldId id="620" r:id="rId6"/>
    <p:sldId id="622" r:id="rId7"/>
    <p:sldId id="672" r:id="rId8"/>
    <p:sldId id="668" r:id="rId9"/>
    <p:sldId id="676" r:id="rId10"/>
    <p:sldId id="706" r:id="rId11"/>
    <p:sldId id="677" r:id="rId12"/>
    <p:sldId id="705" r:id="rId13"/>
    <p:sldId id="700" r:id="rId14"/>
    <p:sldId id="701" r:id="rId15"/>
    <p:sldId id="683" r:id="rId16"/>
    <p:sldId id="667" r:id="rId17"/>
    <p:sldId id="694" r:id="rId18"/>
    <p:sldId id="703" r:id="rId19"/>
    <p:sldId id="669" r:id="rId20"/>
    <p:sldId id="627" r:id="rId21"/>
    <p:sldId id="691" r:id="rId22"/>
    <p:sldId id="670" r:id="rId23"/>
    <p:sldId id="682" r:id="rId24"/>
  </p:sldIdLst>
  <p:sldSz cx="12192000" cy="6858000"/>
  <p:notesSz cx="6797675" cy="9925050"/>
  <p:embeddedFontLst>
    <p:embeddedFont>
      <p:font typeface="Cambria Math" panose="02040503050406030204" pitchFamily="18" charset="0"/>
      <p:regular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ny" initials="B" lastIdx="1" clrIdx="0"/>
  <p:cmAuthor id="2" name="Benny Applebaum" initials="B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D7D"/>
    <a:srgbClr val="D20000"/>
    <a:srgbClr val="FE0000"/>
    <a:srgbClr val="EAB200"/>
    <a:srgbClr val="81BB59"/>
    <a:srgbClr val="FF7171"/>
    <a:srgbClr val="E60000"/>
    <a:srgbClr val="FD3939"/>
    <a:srgbClr val="FF3333"/>
    <a:srgbClr val="E8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20" autoAdjust="0"/>
    <p:restoredTop sz="89020" autoAdjust="0"/>
  </p:normalViewPr>
  <p:slideViewPr>
    <p:cSldViewPr snapToGrid="0">
      <p:cViewPr varScale="1">
        <p:scale>
          <a:sx n="73" d="100"/>
          <a:sy n="73" d="100"/>
        </p:scale>
        <p:origin x="629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120" y="-8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D77B5-B11A-46AD-B01C-C968A196E91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323E6-59CF-4D8F-8627-ED8206CE07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616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84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166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7426F-50E3-13DD-7724-FC950A38F0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16B7BD-A656-C1C1-6354-C8071CE60C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97C9AA-50B8-A1CB-C826-C3F7EB6AEB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9D425-6C26-A7A9-29B3-737AAB168C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615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של הערות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General expression: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min</m:t>
                    </m:r>
                    <m:d>
                      <m:dPr>
                        <m:begChr m:val="{"/>
                        <m:endChr m:val="}"/>
                        <m:ctrlPr>
                          <a:rPr lang="en-US" sz="1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kn</m:t>
                        </m:r>
                        <m:r>
                          <a:rPr lang="en-US" sz="1200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1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 sz="1200" b="0" i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  <m:d>
                              <m:dPr>
                                <m:ctrlPr>
                                  <a:rPr lang="en-US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1200" b="0" i="0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k</m:t>
                                </m:r>
                              </m:e>
                            </m:d>
                          </m:sup>
                        </m:sSup>
                      </m:e>
                    </m:d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dirty="0"/>
                  <a:t>, we get n-k slices for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𝑂</m:t>
                    </m:r>
                    <m:d>
                      <m:dPr>
                        <m:ctrlPr>
                          <a:rPr kumimoji="0" lang="en-US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0" lang="en-US" sz="12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12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𝑘</m:t>
                            </m:r>
                          </m:e>
                          <m:sup>
                            <m:r>
                              <a:rPr kumimoji="0" lang="en-US" sz="12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p>
                        </m:sSup>
                        <m:r>
                          <a:rPr kumimoji="0" lang="en-US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𝜆</m:t>
                        </m:r>
                        <m:func>
                          <m:funcPr>
                            <m:ctrlPr>
                              <a:rPr kumimoji="0" lang="en-US" sz="12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0" lang="en-US" sz="1200" b="0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log</m:t>
                            </m:r>
                          </m:fName>
                          <m:e>
                            <m:r>
                              <a:rPr kumimoji="0" lang="en-US" sz="12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he-IL" dirty="0"/>
              </a:p>
            </p:txBody>
          </p:sp>
        </mc:Choice>
        <mc:Fallback xmlns="">
          <p:sp>
            <p:nvSpPr>
              <p:cNvPr id="3" name="מציין מיקום של הערות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General expression: </a:t>
                </a:r>
                <a:r>
                  <a:rPr lang="en-US" sz="1200" b="0" i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min{kn,2^O(k)  }⋅𝜆 log⁡𝑛</a:t>
                </a:r>
                <a:r>
                  <a:rPr lang="en-US" dirty="0"/>
                  <a:t>, we get n-k slices for </a:t>
                </a: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+mn-cs"/>
                  </a:rPr>
                  <a:t>𝑂(𝑘^2 𝜆 log⁡𝑛 )</a:t>
                </a:r>
                <a:endParaRPr lang="he-IL" dirty="0"/>
              </a:p>
            </p:txBody>
          </p:sp>
        </mc:Fallback>
      </mc:AlternateContent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668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21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21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21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21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21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515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771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 a more efficient construction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366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84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17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99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68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91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00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33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0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92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94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0B0C-C1E0-4DF5-8D13-579B4D35DC04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77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7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5.png"/><Relationship Id="rId7" Type="http://schemas.openxmlformats.org/officeDocument/2006/relationships/image" Target="../media/image33.png"/><Relationship Id="rId1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11" Type="http://schemas.openxmlformats.org/officeDocument/2006/relationships/image" Target="../media/image34.png"/><Relationship Id="rId10" Type="http://schemas.openxmlformats.org/officeDocument/2006/relationships/image" Target="../media/image30.png"/><Relationship Id="rId9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.png"/><Relationship Id="rId3" Type="http://schemas.openxmlformats.org/officeDocument/2006/relationships/image" Target="../media/image37.png"/><Relationship Id="rId12" Type="http://schemas.openxmlformats.org/officeDocument/2006/relationships/image" Target="../media/image30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29.png"/><Relationship Id="rId15" Type="http://schemas.openxmlformats.org/officeDocument/2006/relationships/image" Target="../media/image35.png"/><Relationship Id="rId10" Type="http://schemas.openxmlformats.org/officeDocument/2006/relationships/image" Target="../media/image27.png"/><Relationship Id="rId9" Type="http://schemas.openxmlformats.org/officeDocument/2006/relationships/image" Target="../media/image38.png"/><Relationship Id="rId1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png"/><Relationship Id="rId18" Type="http://schemas.openxmlformats.org/officeDocument/2006/relationships/image" Target="../media/image36.png"/><Relationship Id="rId12" Type="http://schemas.openxmlformats.org/officeDocument/2006/relationships/image" Target="../media/image29.png"/><Relationship Id="rId17" Type="http://schemas.openxmlformats.org/officeDocument/2006/relationships/image" Target="../media/image35.png"/><Relationship Id="rId2" Type="http://schemas.openxmlformats.org/officeDocument/2006/relationships/image" Target="../media/image39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41.png"/><Relationship Id="rId15" Type="http://schemas.openxmlformats.org/officeDocument/2006/relationships/image" Target="../media/image42.png"/><Relationship Id="rId10" Type="http://schemas.openxmlformats.org/officeDocument/2006/relationships/image" Target="../media/image40.png"/><Relationship Id="rId19" Type="http://schemas.openxmlformats.org/officeDocument/2006/relationships/image" Target="../media/image43.png"/><Relationship Id="rId1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png"/><Relationship Id="rId3" Type="http://schemas.openxmlformats.org/officeDocument/2006/relationships/image" Target="../media/image37.png"/><Relationship Id="rId7" Type="http://schemas.openxmlformats.org/officeDocument/2006/relationships/image" Target="../media/image45.png"/><Relationship Id="rId1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4.png"/><Relationship Id="rId11" Type="http://schemas.openxmlformats.org/officeDocument/2006/relationships/image" Target="../media/image42.png"/><Relationship Id="rId5" Type="http://schemas.openxmlformats.org/officeDocument/2006/relationships/image" Target="../media/image261.png"/><Relationship Id="rId10" Type="http://schemas.openxmlformats.org/officeDocument/2006/relationships/image" Target="../media/image4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1.png"/><Relationship Id="rId7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1.png"/><Relationship Id="rId5" Type="http://schemas.openxmlformats.org/officeDocument/2006/relationships/image" Target="../media/image381.png"/><Relationship Id="rId4" Type="http://schemas.openxmlformats.org/officeDocument/2006/relationships/image" Target="../media/image301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18" Type="http://schemas.openxmlformats.org/officeDocument/2006/relationships/image" Target="../media/image9.png"/><Relationship Id="rId3" Type="http://schemas.openxmlformats.org/officeDocument/2006/relationships/image" Target="../media/image2.png"/><Relationship Id="rId12" Type="http://schemas.openxmlformats.org/officeDocument/2006/relationships/image" Target="../media/image210.png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15" Type="http://schemas.openxmlformats.org/officeDocument/2006/relationships/image" Target="../media/image6.png"/><Relationship Id="rId4" Type="http://schemas.openxmlformats.org/officeDocument/2006/relationships/image" Target="../media/image3.png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0.png"/><Relationship Id="rId13" Type="http://schemas.openxmlformats.org/officeDocument/2006/relationships/image" Target="../media/image480.png"/><Relationship Id="rId18" Type="http://schemas.openxmlformats.org/officeDocument/2006/relationships/image" Target="../media/image48.png"/><Relationship Id="rId3" Type="http://schemas.openxmlformats.org/officeDocument/2006/relationships/image" Target="../media/image49.png"/><Relationship Id="rId7" Type="http://schemas.openxmlformats.org/officeDocument/2006/relationships/image" Target="../media/image420.png"/><Relationship Id="rId12" Type="http://schemas.openxmlformats.org/officeDocument/2006/relationships/image" Target="../media/image470.png"/><Relationship Id="rId17" Type="http://schemas.openxmlformats.org/officeDocument/2006/relationships/image" Target="../media/image52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0.png"/><Relationship Id="rId11" Type="http://schemas.openxmlformats.org/officeDocument/2006/relationships/image" Target="../media/image460.png"/><Relationship Id="rId5" Type="http://schemas.openxmlformats.org/officeDocument/2006/relationships/image" Target="../media/image390.png"/><Relationship Id="rId15" Type="http://schemas.openxmlformats.org/officeDocument/2006/relationships/image" Target="../media/image50.png"/><Relationship Id="rId10" Type="http://schemas.openxmlformats.org/officeDocument/2006/relationships/image" Target="../media/image450.png"/><Relationship Id="rId4" Type="http://schemas.openxmlformats.org/officeDocument/2006/relationships/image" Target="../media/image360.png"/><Relationship Id="rId9" Type="http://schemas.openxmlformats.org/officeDocument/2006/relationships/image" Target="../media/image440.png"/><Relationship Id="rId14" Type="http://schemas.openxmlformats.org/officeDocument/2006/relationships/image" Target="../media/image49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8.png"/><Relationship Id="rId5" Type="http://schemas.openxmlformats.org/officeDocument/2006/relationships/image" Target="../media/image54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7.png"/><Relationship Id="rId4" Type="http://schemas.openxmlformats.org/officeDocument/2006/relationships/image" Target="../media/image22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18" Type="http://schemas.openxmlformats.org/officeDocument/2006/relationships/image" Target="../media/image9.png"/><Relationship Id="rId3" Type="http://schemas.openxmlformats.org/officeDocument/2006/relationships/image" Target="../media/image3.png"/><Relationship Id="rId12" Type="http://schemas.openxmlformats.org/officeDocument/2006/relationships/image" Target="../media/image11.png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15" Type="http://schemas.openxmlformats.org/officeDocument/2006/relationships/image" Target="../media/image6.png"/><Relationship Id="rId4" Type="http://schemas.openxmlformats.org/officeDocument/2006/relationships/image" Target="../media/image2.png"/><Relationship Id="rId1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2.png"/><Relationship Id="rId5" Type="http://schemas.openxmlformats.org/officeDocument/2006/relationships/image" Target="../media/image5.png"/><Relationship Id="rId10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2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461" y="817557"/>
            <a:ext cx="7975077" cy="129259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en-US" sz="5000" b="1" dirty="0"/>
              <a:t>Secret Sharing for High Slices</a:t>
            </a:r>
            <a:endParaRPr lang="en-GB" sz="5000" b="1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E0A1CD4-BDDB-48B2-BD2A-445844557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4623537"/>
            <a:ext cx="12192000" cy="575308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Amos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Beimel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*, Oriol Farr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à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s**, Or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Lasri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*,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Oded Nir</a:t>
            </a:r>
          </a:p>
          <a:p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C9E7A96-5612-4C35-8EED-4E271EDD0842}"/>
              </a:ext>
            </a:extLst>
          </p:cNvPr>
          <p:cNvSpPr txBox="1">
            <a:spLocks/>
          </p:cNvSpPr>
          <p:nvPr/>
        </p:nvSpPr>
        <p:spPr>
          <a:xfrm>
            <a:off x="0" y="6023900"/>
            <a:ext cx="12192000" cy="5753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TCC 2024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BF5214C7-6264-8A2D-168F-835D8F6BDBAE}"/>
              </a:ext>
            </a:extLst>
          </p:cNvPr>
          <p:cNvSpPr txBox="1"/>
          <p:nvPr/>
        </p:nvSpPr>
        <p:spPr>
          <a:xfrm>
            <a:off x="0" y="5277887"/>
            <a:ext cx="1219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Ben-Gurion University of the Negev*	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Universitat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Rovira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Virgili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**	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</a:rPr>
              <a:t>Tel Aviv University</a:t>
            </a:r>
          </a:p>
        </p:txBody>
      </p:sp>
      <p:grpSp>
        <p:nvGrpSpPr>
          <p:cNvPr id="3" name="קבוצה 2">
            <a:extLst>
              <a:ext uri="{FF2B5EF4-FFF2-40B4-BE49-F238E27FC236}">
                <a16:creationId xmlns:a16="http://schemas.microsoft.com/office/drawing/2014/main" id="{B132730A-313E-60FC-9EC0-8EB1B6E4F8F1}"/>
              </a:ext>
            </a:extLst>
          </p:cNvPr>
          <p:cNvGrpSpPr/>
          <p:nvPr/>
        </p:nvGrpSpPr>
        <p:grpSpPr>
          <a:xfrm>
            <a:off x="3445290" y="2700448"/>
            <a:ext cx="955322" cy="1457104"/>
            <a:chOff x="9018872" y="3813087"/>
            <a:chExt cx="1455958" cy="2294062"/>
          </a:xfrm>
        </p:grpSpPr>
        <p:sp>
          <p:nvSpPr>
            <p:cNvPr id="5" name="Diamond 17">
              <a:extLst>
                <a:ext uri="{FF2B5EF4-FFF2-40B4-BE49-F238E27FC236}">
                  <a16:creationId xmlns:a16="http://schemas.microsoft.com/office/drawing/2014/main" id="{578BAEE2-9DB1-4F2E-B95C-6692D3E8E640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משולש שווה שוקיים 29">
              <a:extLst>
                <a:ext uri="{FF2B5EF4-FFF2-40B4-BE49-F238E27FC236}">
                  <a16:creationId xmlns:a16="http://schemas.microsoft.com/office/drawing/2014/main" id="{E1555013-BF84-7FDF-F2D4-B795BDF4E417}"/>
                </a:ext>
              </a:extLst>
            </p:cNvPr>
            <p:cNvSpPr/>
            <p:nvPr/>
          </p:nvSpPr>
          <p:spPr>
            <a:xfrm>
              <a:off x="9028370" y="3813087"/>
              <a:ext cx="1446460" cy="1123324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9" name="משולש שווה שוקיים 30">
              <a:extLst>
                <a:ext uri="{FF2B5EF4-FFF2-40B4-BE49-F238E27FC236}">
                  <a16:creationId xmlns:a16="http://schemas.microsoft.com/office/drawing/2014/main" id="{ADCD34A4-AA1B-5FA7-DAC8-5EAA0223AECB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10" name="משולש שווה שוקיים 31">
              <a:extLst>
                <a:ext uri="{FF2B5EF4-FFF2-40B4-BE49-F238E27FC236}">
                  <a16:creationId xmlns:a16="http://schemas.microsoft.com/office/drawing/2014/main" id="{71BCA684-DC81-E36A-4B69-BAE7BF98A62C}"/>
                </a:ext>
              </a:extLst>
            </p:cNvPr>
            <p:cNvSpPr/>
            <p:nvPr/>
          </p:nvSpPr>
          <p:spPr>
            <a:xfrm>
              <a:off x="9284405" y="3872464"/>
              <a:ext cx="929297" cy="65726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11" name="משולש שווה שוקיים 32">
              <a:extLst>
                <a:ext uri="{FF2B5EF4-FFF2-40B4-BE49-F238E27FC236}">
                  <a16:creationId xmlns:a16="http://schemas.microsoft.com/office/drawing/2014/main" id="{59D8587B-A030-9E83-9EBE-E1C91E50C62B}"/>
                </a:ext>
              </a:extLst>
            </p:cNvPr>
            <p:cNvSpPr/>
            <p:nvPr/>
          </p:nvSpPr>
          <p:spPr>
            <a:xfrm>
              <a:off x="9383770" y="3815206"/>
              <a:ext cx="732789" cy="57616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9045F479-17EE-4CE3-5F18-5A33B4C72933}"/>
              </a:ext>
            </a:extLst>
          </p:cNvPr>
          <p:cNvGrpSpPr/>
          <p:nvPr/>
        </p:nvGrpSpPr>
        <p:grpSpPr>
          <a:xfrm>
            <a:off x="5625325" y="2670609"/>
            <a:ext cx="974127" cy="1480653"/>
            <a:chOff x="8684738" y="2200156"/>
            <a:chExt cx="1621728" cy="2307281"/>
          </a:xfrm>
        </p:grpSpPr>
        <p:sp>
          <p:nvSpPr>
            <p:cNvPr id="13" name="Diamond 17">
              <a:extLst>
                <a:ext uri="{FF2B5EF4-FFF2-40B4-BE49-F238E27FC236}">
                  <a16:creationId xmlns:a16="http://schemas.microsoft.com/office/drawing/2014/main" id="{E6F21833-7539-505B-9F23-C190891D50EC}"/>
                </a:ext>
              </a:extLst>
            </p:cNvPr>
            <p:cNvSpPr/>
            <p:nvPr/>
          </p:nvSpPr>
          <p:spPr>
            <a:xfrm>
              <a:off x="8684738" y="2251710"/>
              <a:ext cx="1621728" cy="2231255"/>
            </a:xfrm>
            <a:prstGeom prst="diamond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משולש שווה שוקיים 5">
              <a:extLst>
                <a:ext uri="{FF2B5EF4-FFF2-40B4-BE49-F238E27FC236}">
                  <a16:creationId xmlns:a16="http://schemas.microsoft.com/office/drawing/2014/main" id="{FE597740-ADBC-091B-2437-262338159D05}"/>
                </a:ext>
              </a:extLst>
            </p:cNvPr>
            <p:cNvSpPr/>
            <p:nvPr/>
          </p:nvSpPr>
          <p:spPr>
            <a:xfrm rot="10800000">
              <a:off x="9062012" y="3889626"/>
              <a:ext cx="877801" cy="617811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15" name="משולש שווה שוקיים 6">
              <a:extLst>
                <a:ext uri="{FF2B5EF4-FFF2-40B4-BE49-F238E27FC236}">
                  <a16:creationId xmlns:a16="http://schemas.microsoft.com/office/drawing/2014/main" id="{0BC00620-3BF6-2DB4-4298-A906EA217D3C}"/>
                </a:ext>
              </a:extLst>
            </p:cNvPr>
            <p:cNvSpPr/>
            <p:nvPr/>
          </p:nvSpPr>
          <p:spPr>
            <a:xfrm>
              <a:off x="8842718" y="2200156"/>
              <a:ext cx="1301018" cy="941785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77ABF5EB-B4CC-2ACA-A3F4-043B3424AF5C}"/>
              </a:ext>
            </a:extLst>
          </p:cNvPr>
          <p:cNvGrpSpPr/>
          <p:nvPr/>
        </p:nvGrpSpPr>
        <p:grpSpPr>
          <a:xfrm>
            <a:off x="7721482" y="2682384"/>
            <a:ext cx="955322" cy="1457104"/>
            <a:chOff x="9018872" y="3813087"/>
            <a:chExt cx="1455958" cy="2294062"/>
          </a:xfrm>
        </p:grpSpPr>
        <p:sp>
          <p:nvSpPr>
            <p:cNvPr id="17" name="Diamond 17">
              <a:extLst>
                <a:ext uri="{FF2B5EF4-FFF2-40B4-BE49-F238E27FC236}">
                  <a16:creationId xmlns:a16="http://schemas.microsoft.com/office/drawing/2014/main" id="{97F06014-23C5-F5C9-C4E5-FE57D79BAFB4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משולש שווה שוקיים 29">
              <a:extLst>
                <a:ext uri="{FF2B5EF4-FFF2-40B4-BE49-F238E27FC236}">
                  <a16:creationId xmlns:a16="http://schemas.microsoft.com/office/drawing/2014/main" id="{A4B7490F-42B2-8171-72F4-80DA5A73C460}"/>
                </a:ext>
              </a:extLst>
            </p:cNvPr>
            <p:cNvSpPr/>
            <p:nvPr/>
          </p:nvSpPr>
          <p:spPr>
            <a:xfrm>
              <a:off x="9028370" y="3813087"/>
              <a:ext cx="1446460" cy="1123324"/>
            </a:xfrm>
            <a:prstGeom prst="triangle">
              <a:avLst/>
            </a:prstGeom>
            <a:solidFill>
              <a:srgbClr val="FF7D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19" name="משולש שווה שוקיים 30">
              <a:extLst>
                <a:ext uri="{FF2B5EF4-FFF2-40B4-BE49-F238E27FC236}">
                  <a16:creationId xmlns:a16="http://schemas.microsoft.com/office/drawing/2014/main" id="{AA347C98-8EB5-E0A8-685A-B12391FB1F21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FF7D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20" name="משולש שווה שוקיים 31">
              <a:extLst>
                <a:ext uri="{FF2B5EF4-FFF2-40B4-BE49-F238E27FC236}">
                  <a16:creationId xmlns:a16="http://schemas.microsoft.com/office/drawing/2014/main" id="{45D5C546-4511-39D8-05E6-32130647FF05}"/>
                </a:ext>
              </a:extLst>
            </p:cNvPr>
            <p:cNvSpPr/>
            <p:nvPr/>
          </p:nvSpPr>
          <p:spPr>
            <a:xfrm>
              <a:off x="9284405" y="3872464"/>
              <a:ext cx="929297" cy="65726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21" name="משולש שווה שוקיים 32">
              <a:extLst>
                <a:ext uri="{FF2B5EF4-FFF2-40B4-BE49-F238E27FC236}">
                  <a16:creationId xmlns:a16="http://schemas.microsoft.com/office/drawing/2014/main" id="{87C04581-1E2C-6EA3-4A1C-06D0AF07D37A}"/>
                </a:ext>
              </a:extLst>
            </p:cNvPr>
            <p:cNvSpPr/>
            <p:nvPr/>
          </p:nvSpPr>
          <p:spPr>
            <a:xfrm>
              <a:off x="9383770" y="3815206"/>
              <a:ext cx="732789" cy="57616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5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C72D62-8F39-F45A-E869-601E045127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A9D4618A-E163-4F8E-FCBA-F9DC69B0EADC}"/>
                  </a:ext>
                </a:extLst>
              </p:cNvPr>
              <p:cNvSpPr txBox="1"/>
              <p:nvPr/>
            </p:nvSpPr>
            <p:spPr>
              <a:xfrm>
                <a:off x="244744" y="1391659"/>
                <a:ext cx="10814096" cy="5381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sz="2600" b="1" dirty="0"/>
                  <a:t>High Slices</a:t>
                </a:r>
                <a:r>
                  <a:rPr lang="en-US" sz="2600" dirty="0"/>
                  <a:t>: A scheme for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600" dirty="0"/>
                  <a:t>-slices with share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 dirty="0">
                            <a:latin typeface="Cambria Math" panose="02040503050406030204" pitchFamily="18" charset="0"/>
                          </a:rPr>
                          <m:t>𝑘𝑛</m:t>
                        </m:r>
                        <m:r>
                          <a:rPr lang="en-US" sz="2600" i="1" dirty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pt-BR" sz="26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acc>
                          <m:accPr>
                            <m:chr m:val="̃"/>
                            <m:ctrlPr>
                              <a:rPr lang="pt-BR" sz="26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600" i="1" dirty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</m:acc>
                        <m:r>
                          <a:rPr lang="en-US" sz="2600" i="1" dirty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sz="26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600" b="0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func>
                              <m:func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600" b="0" i="1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600" b="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rad>
                        <m:r>
                          <a:rPr lang="en-US" sz="2600" i="1" dirty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600" dirty="0"/>
              </a:p>
              <a:p>
                <a:r>
                  <a:rPr lang="en-US" sz="2600" dirty="0"/>
                  <a:t>	at most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600" dirty="0"/>
                  <a:t> times the share size for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600" dirty="0"/>
                  <a:t>-slices</a:t>
                </a:r>
              </a:p>
              <a:p>
                <a:endParaRPr lang="en-US" sz="2600" dirty="0"/>
              </a:p>
              <a:p>
                <a:endParaRPr lang="en-US" sz="2600" dirty="0"/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en-US" sz="2600" b="1" dirty="0">
                    <a:solidFill>
                      <a:schemeClr val="bg1">
                        <a:lumMod val="85000"/>
                      </a:schemeClr>
                    </a:solidFill>
                  </a:rPr>
                  <a:t>Corollary</a:t>
                </a:r>
                <a:r>
                  <a:rPr lang="en-US" sz="2600" dirty="0">
                    <a:solidFill>
                      <a:schemeClr val="bg1">
                        <a:lumMod val="85000"/>
                      </a:schemeClr>
                    </a:solidFill>
                  </a:rPr>
                  <a:t>: Better schemes for </a:t>
                </a:r>
                <a:r>
                  <a:rPr lang="en-US" sz="2600" b="1" i="1" dirty="0" err="1">
                    <a:solidFill>
                      <a:schemeClr val="bg1">
                        <a:lumMod val="85000"/>
                      </a:schemeClr>
                    </a:solidFill>
                  </a:rPr>
                  <a:t>multislices</a:t>
                </a:r>
                <a:r>
                  <a:rPr lang="en-US" sz="2600" dirty="0">
                    <a:solidFill>
                      <a:schemeClr val="bg1">
                        <a:lumMod val="85000"/>
                      </a:schemeClr>
                    </a:solidFill>
                  </a:rPr>
                  <a:t> (and </a:t>
                </a:r>
                <a:r>
                  <a:rPr lang="en-US" sz="2600" i="1" dirty="0">
                    <a:solidFill>
                      <a:schemeClr val="bg1">
                        <a:lumMod val="85000"/>
                      </a:schemeClr>
                    </a:solidFill>
                  </a:rPr>
                  <a:t>hypergraphs)</a:t>
                </a:r>
                <a:r>
                  <a:rPr lang="en-US" sz="2600" dirty="0">
                    <a:solidFill>
                      <a:schemeClr val="bg1">
                        <a:lumMod val="85000"/>
                      </a:schemeClr>
                    </a:solidFill>
                  </a:rPr>
                  <a:t> </a:t>
                </a:r>
              </a:p>
              <a:p>
                <a:r>
                  <a:rPr lang="en-US" sz="2600" dirty="0">
                    <a:solidFill>
                      <a:schemeClr val="bg1">
                        <a:lumMod val="85000"/>
                      </a:schemeClr>
                    </a:solidFill>
                  </a:rPr>
                  <a:t>	closer to improving general access structures?</a:t>
                </a:r>
                <a:r>
                  <a:rPr lang="pt-BR" sz="2400" dirty="0">
                    <a:solidFill>
                      <a:schemeClr val="bg1">
                        <a:lumMod val="85000"/>
                      </a:schemeClr>
                    </a:solidFill>
                  </a:rPr>
                  <a:t>[AN21]</a:t>
                </a:r>
                <a:endParaRPr lang="en-US" sz="2600" dirty="0">
                  <a:solidFill>
                    <a:schemeClr val="bg1">
                      <a:lumMod val="85000"/>
                    </a:schemeClr>
                  </a:solidFill>
                </a:endParaRPr>
              </a:p>
              <a:p>
                <a:pPr marL="514350" indent="-514350">
                  <a:buFont typeface="+mj-lt"/>
                  <a:buAutoNum type="arabicPeriod" startAt="2"/>
                </a:pPr>
                <a:endParaRPr lang="en-US" sz="2600" b="1" dirty="0">
                  <a:solidFill>
                    <a:schemeClr val="bg1">
                      <a:lumMod val="85000"/>
                    </a:schemeClr>
                  </a:solidFill>
                </a:endParaRPr>
              </a:p>
              <a:p>
                <a:pPr marL="514350" indent="-514350">
                  <a:buFont typeface="+mj-lt"/>
                  <a:buAutoNum type="arabicPeriod" startAt="2"/>
                </a:pPr>
                <a:endParaRPr lang="en-US" sz="2600" b="1" dirty="0">
                  <a:solidFill>
                    <a:schemeClr val="bg1">
                      <a:lumMod val="85000"/>
                    </a:schemeClr>
                  </a:solidFill>
                </a:endParaRPr>
              </a:p>
              <a:p>
                <a:pPr marL="514350" indent="-514350">
                  <a:buFont typeface="+mj-lt"/>
                  <a:buAutoNum type="arabicPeriod" startAt="3"/>
                </a:pPr>
                <a:r>
                  <a:rPr lang="en-US" sz="2600" b="1" dirty="0">
                    <a:solidFill>
                      <a:schemeClr val="bg1">
                        <a:lumMod val="85000"/>
                      </a:schemeClr>
                    </a:solidFill>
                  </a:rPr>
                  <a:t>Computational</a:t>
                </a:r>
                <a:r>
                  <a:rPr lang="en-US" sz="2600" dirty="0">
                    <a:solidFill>
                      <a:schemeClr val="bg1">
                        <a:lumMod val="85000"/>
                      </a:schemeClr>
                    </a:solidFill>
                  </a:rPr>
                  <a:t> </a:t>
                </a:r>
                <a:r>
                  <a:rPr lang="en-US" sz="2600" b="1" dirty="0">
                    <a:solidFill>
                      <a:schemeClr val="bg1">
                        <a:lumMod val="85000"/>
                      </a:schemeClr>
                    </a:solidFill>
                  </a:rPr>
                  <a:t>schemes for high slices</a:t>
                </a:r>
                <a:r>
                  <a:rPr lang="en-US" sz="2600" dirty="0">
                    <a:solidFill>
                      <a:schemeClr val="bg1">
                        <a:lumMod val="85000"/>
                      </a:schemeClr>
                    </a:solidFill>
                  </a:rPr>
                  <a:t>:</a:t>
                </a:r>
                <a:endParaRPr lang="en-US" sz="2600" b="1" dirty="0">
                  <a:solidFill>
                    <a:schemeClr val="bg1">
                      <a:lumMod val="85000"/>
                    </a:schemeClr>
                  </a:solidFill>
                </a:endParaRPr>
              </a:p>
              <a:p>
                <a:pPr lvl="1"/>
                <a:r>
                  <a:rPr lang="en-US" sz="2600" dirty="0">
                    <a:solidFill>
                      <a:schemeClr val="bg1">
                        <a:lumMod val="85000"/>
                      </a:schemeClr>
                    </a:solidFill>
                  </a:rPr>
                  <a:t>	privacy only holds against bounded adversaries </a:t>
                </a:r>
              </a:p>
              <a:p>
                <a:pPr lvl="1"/>
                <a:r>
                  <a:rPr lang="en-US" sz="2600" dirty="0">
                    <a:solidFill>
                      <a:schemeClr val="bg1">
                        <a:lumMod val="85000"/>
                      </a:schemeClr>
                    </a:solidFill>
                  </a:rPr>
                  <a:t>	based on </a:t>
                </a:r>
                <a:r>
                  <a:rPr lang="en-US" sz="2600" b="1" dirty="0">
                    <a:solidFill>
                      <a:schemeClr val="bg1">
                        <a:lumMod val="85000"/>
                      </a:schemeClr>
                    </a:solidFill>
                  </a:rPr>
                  <a:t>OWF</a:t>
                </a:r>
              </a:p>
              <a:p>
                <a:pPr lvl="1"/>
                <a:r>
                  <a:rPr lang="en-US" sz="2600" b="1" dirty="0">
                    <a:solidFill>
                      <a:schemeClr val="bg1">
                        <a:lumMod val="85000"/>
                      </a:schemeClr>
                    </a:solidFill>
                  </a:rPr>
                  <a:t>	</a:t>
                </a:r>
                <a:r>
                  <a:rPr lang="en-US" sz="2600" dirty="0">
                    <a:solidFill>
                      <a:schemeClr val="bg1">
                        <a:lumMod val="85000"/>
                      </a:schemeClr>
                    </a:solidFill>
                  </a:rPr>
                  <a:t>schemes for high slices even better than for low ones</a:t>
                </a:r>
              </a:p>
              <a:p>
                <a:pPr lvl="1"/>
                <a:r>
                  <a:rPr lang="en-US" sz="2600" dirty="0"/>
                  <a:t>	</a:t>
                </a:r>
              </a:p>
            </p:txBody>
          </p:sp>
        </mc:Choice>
        <mc:Fallback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A9D4618A-E163-4F8E-FCBA-F9DC69B0EA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4" y="1391659"/>
                <a:ext cx="10814096" cy="5381217"/>
              </a:xfrm>
              <a:prstGeom prst="rect">
                <a:avLst/>
              </a:prstGeom>
              <a:blipFill>
                <a:blip r:embed="rId2"/>
                <a:stretch>
                  <a:fillRect l="-101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>
            <a:extLst>
              <a:ext uri="{FF2B5EF4-FFF2-40B4-BE49-F238E27FC236}">
                <a16:creationId xmlns:a16="http://schemas.microsoft.com/office/drawing/2014/main" id="{55750E77-F96E-94CF-B09E-ADC30887D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Our Results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6F4B2B6C-0ABA-460E-E529-E6BBD6AEA8AA}"/>
              </a:ext>
            </a:extLst>
          </p:cNvPr>
          <p:cNvGrpSpPr/>
          <p:nvPr/>
        </p:nvGrpSpPr>
        <p:grpSpPr>
          <a:xfrm>
            <a:off x="10681833" y="1071539"/>
            <a:ext cx="955322" cy="1457104"/>
            <a:chOff x="9018872" y="3813087"/>
            <a:chExt cx="1455958" cy="2294062"/>
          </a:xfrm>
        </p:grpSpPr>
        <p:sp>
          <p:nvSpPr>
            <p:cNvPr id="4" name="Diamond 17">
              <a:extLst>
                <a:ext uri="{FF2B5EF4-FFF2-40B4-BE49-F238E27FC236}">
                  <a16:creationId xmlns:a16="http://schemas.microsoft.com/office/drawing/2014/main" id="{4222F49D-591B-3313-C994-7BCDCDA0FBEC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משולש שווה שוקיים 29">
              <a:extLst>
                <a:ext uri="{FF2B5EF4-FFF2-40B4-BE49-F238E27FC236}">
                  <a16:creationId xmlns:a16="http://schemas.microsoft.com/office/drawing/2014/main" id="{ABAA53D0-04BB-DC54-ACDA-591B24B160EA}"/>
                </a:ext>
              </a:extLst>
            </p:cNvPr>
            <p:cNvSpPr/>
            <p:nvPr/>
          </p:nvSpPr>
          <p:spPr>
            <a:xfrm>
              <a:off x="9028370" y="3813087"/>
              <a:ext cx="1446460" cy="1123324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6" name="משולש שווה שוקיים 30">
              <a:extLst>
                <a:ext uri="{FF2B5EF4-FFF2-40B4-BE49-F238E27FC236}">
                  <a16:creationId xmlns:a16="http://schemas.microsoft.com/office/drawing/2014/main" id="{7DFE3C8E-4B11-C893-2DD5-C1FBD9FE84A7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7" name="משולש שווה שוקיים 31">
              <a:extLst>
                <a:ext uri="{FF2B5EF4-FFF2-40B4-BE49-F238E27FC236}">
                  <a16:creationId xmlns:a16="http://schemas.microsoft.com/office/drawing/2014/main" id="{7A304DB8-389D-B894-EDCD-5F79C6E90B67}"/>
                </a:ext>
              </a:extLst>
            </p:cNvPr>
            <p:cNvSpPr/>
            <p:nvPr/>
          </p:nvSpPr>
          <p:spPr>
            <a:xfrm>
              <a:off x="9284405" y="3872464"/>
              <a:ext cx="929297" cy="65726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8" name="משולש שווה שוקיים 32">
              <a:extLst>
                <a:ext uri="{FF2B5EF4-FFF2-40B4-BE49-F238E27FC236}">
                  <a16:creationId xmlns:a16="http://schemas.microsoft.com/office/drawing/2014/main" id="{AFB042A4-528F-B65B-3624-BFC8726D348B}"/>
                </a:ext>
              </a:extLst>
            </p:cNvPr>
            <p:cNvSpPr/>
            <p:nvPr/>
          </p:nvSpPr>
          <p:spPr>
            <a:xfrm>
              <a:off x="9383770" y="3815206"/>
              <a:ext cx="732789" cy="57616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79EC62D7-F3AE-EF8D-F757-4092CE405F9E}"/>
              </a:ext>
            </a:extLst>
          </p:cNvPr>
          <p:cNvGrpSpPr/>
          <p:nvPr/>
        </p:nvGrpSpPr>
        <p:grpSpPr>
          <a:xfrm>
            <a:off x="10658779" y="2906523"/>
            <a:ext cx="989981" cy="1458170"/>
            <a:chOff x="8228035" y="2953587"/>
            <a:chExt cx="2448205" cy="3057948"/>
          </a:xfrm>
        </p:grpSpPr>
        <p:sp>
          <p:nvSpPr>
            <p:cNvPr id="17" name="Diamond 17">
              <a:extLst>
                <a:ext uri="{FF2B5EF4-FFF2-40B4-BE49-F238E27FC236}">
                  <a16:creationId xmlns:a16="http://schemas.microsoft.com/office/drawing/2014/main" id="{004958F4-E4E0-EF02-1205-17E074CA3A08}"/>
                </a:ext>
              </a:extLst>
            </p:cNvPr>
            <p:cNvSpPr/>
            <p:nvPr/>
          </p:nvSpPr>
          <p:spPr>
            <a:xfrm>
              <a:off x="8228035" y="3002067"/>
              <a:ext cx="2448205" cy="3008007"/>
            </a:xfrm>
            <a:prstGeom prst="diamond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משולש שווה שוקיים 5">
              <a:extLst>
                <a:ext uri="{FF2B5EF4-FFF2-40B4-BE49-F238E27FC236}">
                  <a16:creationId xmlns:a16="http://schemas.microsoft.com/office/drawing/2014/main" id="{1C25AFB9-9489-3CB7-4274-FAA011CE7FF0}"/>
                </a:ext>
              </a:extLst>
            </p:cNvPr>
            <p:cNvSpPr/>
            <p:nvPr/>
          </p:nvSpPr>
          <p:spPr>
            <a:xfrm rot="10800000">
              <a:off x="8376744" y="4690887"/>
              <a:ext cx="2146590" cy="132064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19" name="משולש שווה שוקיים 6">
              <a:extLst>
                <a:ext uri="{FF2B5EF4-FFF2-40B4-BE49-F238E27FC236}">
                  <a16:creationId xmlns:a16="http://schemas.microsoft.com/office/drawing/2014/main" id="{37948343-9389-7325-F856-013F03189442}"/>
                </a:ext>
              </a:extLst>
            </p:cNvPr>
            <p:cNvSpPr/>
            <p:nvPr/>
          </p:nvSpPr>
          <p:spPr>
            <a:xfrm>
              <a:off x="8891752" y="2953587"/>
              <a:ext cx="1124607" cy="746055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p:grpSp>
        <p:nvGrpSpPr>
          <p:cNvPr id="22" name="קבוצה 21">
            <a:extLst>
              <a:ext uri="{FF2B5EF4-FFF2-40B4-BE49-F238E27FC236}">
                <a16:creationId xmlns:a16="http://schemas.microsoft.com/office/drawing/2014/main" id="{AB9E729F-FD85-6F68-36DF-6DE9FA4D9910}"/>
              </a:ext>
            </a:extLst>
          </p:cNvPr>
          <p:cNvGrpSpPr/>
          <p:nvPr/>
        </p:nvGrpSpPr>
        <p:grpSpPr>
          <a:xfrm>
            <a:off x="10676240" y="4896465"/>
            <a:ext cx="955322" cy="1457104"/>
            <a:chOff x="9018872" y="3813087"/>
            <a:chExt cx="1455958" cy="2294062"/>
          </a:xfrm>
        </p:grpSpPr>
        <p:sp>
          <p:nvSpPr>
            <p:cNvPr id="23" name="Diamond 17">
              <a:extLst>
                <a:ext uri="{FF2B5EF4-FFF2-40B4-BE49-F238E27FC236}">
                  <a16:creationId xmlns:a16="http://schemas.microsoft.com/office/drawing/2014/main" id="{2B643085-9498-F692-7F98-1242278F5B06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משולש שווה שוקיים 29">
              <a:extLst>
                <a:ext uri="{FF2B5EF4-FFF2-40B4-BE49-F238E27FC236}">
                  <a16:creationId xmlns:a16="http://schemas.microsoft.com/office/drawing/2014/main" id="{66639647-58E9-17CD-9980-31A2AE42F8DB}"/>
                </a:ext>
              </a:extLst>
            </p:cNvPr>
            <p:cNvSpPr/>
            <p:nvPr/>
          </p:nvSpPr>
          <p:spPr>
            <a:xfrm>
              <a:off x="9028370" y="3813087"/>
              <a:ext cx="1446460" cy="1123324"/>
            </a:xfrm>
            <a:prstGeom prst="triangle">
              <a:avLst/>
            </a:prstGeom>
            <a:solidFill>
              <a:srgbClr val="FF7D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25" name="משולש שווה שוקיים 30">
              <a:extLst>
                <a:ext uri="{FF2B5EF4-FFF2-40B4-BE49-F238E27FC236}">
                  <a16:creationId xmlns:a16="http://schemas.microsoft.com/office/drawing/2014/main" id="{915A10E0-EA68-3C93-712F-EB907F9C8D4B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FF7D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26" name="משולש שווה שוקיים 31">
              <a:extLst>
                <a:ext uri="{FF2B5EF4-FFF2-40B4-BE49-F238E27FC236}">
                  <a16:creationId xmlns:a16="http://schemas.microsoft.com/office/drawing/2014/main" id="{0262FC26-944C-925A-87C4-94091230611C}"/>
                </a:ext>
              </a:extLst>
            </p:cNvPr>
            <p:cNvSpPr/>
            <p:nvPr/>
          </p:nvSpPr>
          <p:spPr>
            <a:xfrm>
              <a:off x="9284405" y="3872464"/>
              <a:ext cx="929297" cy="65726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27" name="משולש שווה שוקיים 32">
              <a:extLst>
                <a:ext uri="{FF2B5EF4-FFF2-40B4-BE49-F238E27FC236}">
                  <a16:creationId xmlns:a16="http://schemas.microsoft.com/office/drawing/2014/main" id="{EC5801CC-7939-CCE8-AE8F-4809D60F42F0}"/>
                </a:ext>
              </a:extLst>
            </p:cNvPr>
            <p:cNvSpPr/>
            <p:nvPr/>
          </p:nvSpPr>
          <p:spPr>
            <a:xfrm>
              <a:off x="9383770" y="3815206"/>
              <a:ext cx="732789" cy="57616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2745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0029B3-FD38-5C8F-0302-B4732D4C7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A8873B64-5689-CD87-B060-8413809272F7}"/>
                  </a:ext>
                </a:extLst>
              </p:cNvPr>
              <p:cNvSpPr txBox="1"/>
              <p:nvPr/>
            </p:nvSpPr>
            <p:spPr>
              <a:xfrm>
                <a:off x="244743" y="1332661"/>
                <a:ext cx="10737889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 scheme</a:t>
                </a:r>
                <a:r>
                  <a:rPr lang="en-US" sz="2400" dirty="0"/>
                  <a:t>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Denote by</a:t>
                </a:r>
                <a:r>
                  <a:rPr lang="en-US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the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-slice that for every 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of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 satisfies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2400" dirty="0"/>
                  <a:t>  	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𝓑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acc>
                        <m:accPr>
                          <m:chr m:val="̅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2400" b="1" i="1">
                          <a:latin typeface="Cambria Math"/>
                        </a:rPr>
                        <m:t>𝓐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</p:txBody>
          </p:sp>
        </mc:Choice>
        <mc:Fallback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A8873B64-5689-CD87-B060-8413809272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3" y="1332661"/>
                <a:ext cx="10737889" cy="3785652"/>
              </a:xfrm>
              <a:prstGeom prst="rect">
                <a:avLst/>
              </a:prstGeom>
              <a:blipFill>
                <a:blip r:embed="rId3"/>
                <a:stretch>
                  <a:fillRect l="-851" t="-128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>
            <a:extLst>
              <a:ext uri="{FF2B5EF4-FFF2-40B4-BE49-F238E27FC236}">
                <a16:creationId xmlns:a16="http://schemas.microsoft.com/office/drawing/2014/main" id="{9DDE5F95-8F34-0559-3032-76D0A15F7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1. A Perfect (Simple) Scheme for High Slices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2A5EB8C6-2CCD-C62A-9A2A-C300ED4AC423}"/>
              </a:ext>
            </a:extLst>
          </p:cNvPr>
          <p:cNvGrpSpPr/>
          <p:nvPr/>
        </p:nvGrpSpPr>
        <p:grpSpPr>
          <a:xfrm>
            <a:off x="10205127" y="1421151"/>
            <a:ext cx="1264187" cy="1846655"/>
            <a:chOff x="9018872" y="3813087"/>
            <a:chExt cx="1455958" cy="2294062"/>
          </a:xfrm>
        </p:grpSpPr>
        <p:sp>
          <p:nvSpPr>
            <p:cNvPr id="4" name="Diamond 17">
              <a:extLst>
                <a:ext uri="{FF2B5EF4-FFF2-40B4-BE49-F238E27FC236}">
                  <a16:creationId xmlns:a16="http://schemas.microsoft.com/office/drawing/2014/main" id="{3250DE49-24AD-F98F-C225-454B3477E4D3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משולש שווה שוקיים 29">
              <a:extLst>
                <a:ext uri="{FF2B5EF4-FFF2-40B4-BE49-F238E27FC236}">
                  <a16:creationId xmlns:a16="http://schemas.microsoft.com/office/drawing/2014/main" id="{B13CC825-FA98-6679-C2B8-5B46268D7785}"/>
                </a:ext>
              </a:extLst>
            </p:cNvPr>
            <p:cNvSpPr/>
            <p:nvPr/>
          </p:nvSpPr>
          <p:spPr>
            <a:xfrm>
              <a:off x="9035990" y="3813087"/>
              <a:ext cx="1438840" cy="1123323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6" name="משולש שווה שוקיים 30">
              <a:extLst>
                <a:ext uri="{FF2B5EF4-FFF2-40B4-BE49-F238E27FC236}">
                  <a16:creationId xmlns:a16="http://schemas.microsoft.com/office/drawing/2014/main" id="{A246B03B-BC53-75F7-2542-647B6028CE68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7" name="משולש שווה שוקיים 31">
              <a:extLst>
                <a:ext uri="{FF2B5EF4-FFF2-40B4-BE49-F238E27FC236}">
                  <a16:creationId xmlns:a16="http://schemas.microsoft.com/office/drawing/2014/main" id="{23B727AB-623D-6D08-2352-56C6227CCE1F}"/>
                </a:ext>
              </a:extLst>
            </p:cNvPr>
            <p:cNvSpPr/>
            <p:nvPr/>
          </p:nvSpPr>
          <p:spPr>
            <a:xfrm>
              <a:off x="9279954" y="3829866"/>
              <a:ext cx="951299" cy="725060"/>
            </a:xfrm>
            <a:prstGeom prst="triangl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8" name="משולש שווה שוקיים 32">
              <a:extLst>
                <a:ext uri="{FF2B5EF4-FFF2-40B4-BE49-F238E27FC236}">
                  <a16:creationId xmlns:a16="http://schemas.microsoft.com/office/drawing/2014/main" id="{965356EC-AB72-7401-63DE-0F3328C39522}"/>
                </a:ext>
              </a:extLst>
            </p:cNvPr>
            <p:cNvSpPr/>
            <p:nvPr/>
          </p:nvSpPr>
          <p:spPr>
            <a:xfrm>
              <a:off x="9350941" y="3824672"/>
              <a:ext cx="788872" cy="617788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תיבת טקסט 9">
                <a:extLst>
                  <a:ext uri="{FF2B5EF4-FFF2-40B4-BE49-F238E27FC236}">
                    <a16:creationId xmlns:a16="http://schemas.microsoft.com/office/drawing/2014/main" id="{AD2C7F64-4EFB-DC07-5B9D-097A22627794}"/>
                  </a:ext>
                </a:extLst>
              </p:cNvPr>
              <p:cNvSpPr txBox="1"/>
              <p:nvPr/>
            </p:nvSpPr>
            <p:spPr>
              <a:xfrm>
                <a:off x="9923949" y="703994"/>
                <a:ext cx="172481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-slice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 smtClean="0">
                        <a:latin typeface="Cambria Math"/>
                      </a:rPr>
                      <m:t>𝓐</m:t>
                    </m:r>
                  </m:oMath>
                </a14:m>
                <a:endParaRPr lang="en-US" sz="1800" b="1" dirty="0"/>
              </a:p>
              <a:p>
                <a:pPr algn="ctr"/>
                <a:r>
                  <a:rPr lang="en-US" dirty="0"/>
                  <a:t>a</a:t>
                </a:r>
                <a:r>
                  <a:rPr lang="en-US" sz="1800" dirty="0"/>
                  <a:t> secret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10" name="תיבת טקסט 9">
                <a:extLst>
                  <a:ext uri="{FF2B5EF4-FFF2-40B4-BE49-F238E27FC236}">
                    <a16:creationId xmlns:a16="http://schemas.microsoft.com/office/drawing/2014/main" id="{AD2C7F64-4EFB-DC07-5B9D-097A226277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3949" y="703994"/>
                <a:ext cx="1724811" cy="646331"/>
              </a:xfrm>
              <a:prstGeom prst="rect">
                <a:avLst/>
              </a:prstGeom>
              <a:blipFill>
                <a:blip r:embed="rId4"/>
                <a:stretch>
                  <a:fillRect t="-4673" b="-1308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68035FBE-B295-8BE1-F3E1-0E46B03163CF}"/>
              </a:ext>
            </a:extLst>
          </p:cNvPr>
          <p:cNvSpPr/>
          <p:nvPr/>
        </p:nvSpPr>
        <p:spPr>
          <a:xfrm>
            <a:off x="2371382" y="3325046"/>
            <a:ext cx="3891129" cy="42278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>
            <a:extLst>
              <a:ext uri="{FF2B5EF4-FFF2-40B4-BE49-F238E27FC236}">
                <a16:creationId xmlns:a16="http://schemas.microsoft.com/office/drawing/2014/main" id="{97096DA6-54C7-8849-4390-83CF87EEB970}"/>
              </a:ext>
            </a:extLst>
          </p:cNvPr>
          <p:cNvSpPr/>
          <p:nvPr/>
        </p:nvSpPr>
        <p:spPr>
          <a:xfrm>
            <a:off x="2388404" y="3274389"/>
            <a:ext cx="1236203" cy="52650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6A6AF086-33A2-A8F0-7E17-70D71F33C5D2}"/>
              </a:ext>
            </a:extLst>
          </p:cNvPr>
          <p:cNvSpPr/>
          <p:nvPr/>
        </p:nvSpPr>
        <p:spPr>
          <a:xfrm>
            <a:off x="2371382" y="4287391"/>
            <a:ext cx="3891129" cy="41295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>
            <a:extLst>
              <a:ext uri="{FF2B5EF4-FFF2-40B4-BE49-F238E27FC236}">
                <a16:creationId xmlns:a16="http://schemas.microsoft.com/office/drawing/2014/main" id="{15B012F8-6129-E21A-5199-AF571831E9D8}"/>
              </a:ext>
            </a:extLst>
          </p:cNvPr>
          <p:cNvSpPr/>
          <p:nvPr/>
        </p:nvSpPr>
        <p:spPr>
          <a:xfrm>
            <a:off x="3537298" y="4191971"/>
            <a:ext cx="2682159" cy="59952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אליפסה 15">
            <a:extLst>
              <a:ext uri="{FF2B5EF4-FFF2-40B4-BE49-F238E27FC236}">
                <a16:creationId xmlns:a16="http://schemas.microsoft.com/office/drawing/2014/main" id="{A69B0D45-8941-1DA8-0E5B-3B7D3780B21A}"/>
              </a:ext>
            </a:extLst>
          </p:cNvPr>
          <p:cNvSpPr/>
          <p:nvPr/>
        </p:nvSpPr>
        <p:spPr>
          <a:xfrm>
            <a:off x="2561355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אליפסה 16">
            <a:extLst>
              <a:ext uri="{FF2B5EF4-FFF2-40B4-BE49-F238E27FC236}">
                <a16:creationId xmlns:a16="http://schemas.microsoft.com/office/drawing/2014/main" id="{6791F02F-B6E2-8BBF-0D90-34C9CD6E0414}"/>
              </a:ext>
            </a:extLst>
          </p:cNvPr>
          <p:cNvSpPr/>
          <p:nvPr/>
        </p:nvSpPr>
        <p:spPr>
          <a:xfrm>
            <a:off x="2930364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אליפסה 17">
            <a:extLst>
              <a:ext uri="{FF2B5EF4-FFF2-40B4-BE49-F238E27FC236}">
                <a16:creationId xmlns:a16="http://schemas.microsoft.com/office/drawing/2014/main" id="{FB19B7AE-5EF5-B4D3-C6F6-C1887CC9B2B5}"/>
              </a:ext>
            </a:extLst>
          </p:cNvPr>
          <p:cNvSpPr/>
          <p:nvPr/>
        </p:nvSpPr>
        <p:spPr>
          <a:xfrm>
            <a:off x="3278554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אליפסה 18">
            <a:extLst>
              <a:ext uri="{FF2B5EF4-FFF2-40B4-BE49-F238E27FC236}">
                <a16:creationId xmlns:a16="http://schemas.microsoft.com/office/drawing/2014/main" id="{3A14BB16-2DC0-20C2-C70C-F81FA86A1B16}"/>
              </a:ext>
            </a:extLst>
          </p:cNvPr>
          <p:cNvSpPr/>
          <p:nvPr/>
        </p:nvSpPr>
        <p:spPr>
          <a:xfrm>
            <a:off x="3677317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אליפסה 19">
            <a:extLst>
              <a:ext uri="{FF2B5EF4-FFF2-40B4-BE49-F238E27FC236}">
                <a16:creationId xmlns:a16="http://schemas.microsoft.com/office/drawing/2014/main" id="{A705793D-95A9-2C67-34A6-F8BC2A2FFE77}"/>
              </a:ext>
            </a:extLst>
          </p:cNvPr>
          <p:cNvSpPr/>
          <p:nvPr/>
        </p:nvSpPr>
        <p:spPr>
          <a:xfrm>
            <a:off x="4046326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אליפסה 20">
            <a:extLst>
              <a:ext uri="{FF2B5EF4-FFF2-40B4-BE49-F238E27FC236}">
                <a16:creationId xmlns:a16="http://schemas.microsoft.com/office/drawing/2014/main" id="{1901EB09-A9E7-0170-9361-725CF6A9469A}"/>
              </a:ext>
            </a:extLst>
          </p:cNvPr>
          <p:cNvSpPr/>
          <p:nvPr/>
        </p:nvSpPr>
        <p:spPr>
          <a:xfrm>
            <a:off x="4394516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אליפסה 21">
            <a:extLst>
              <a:ext uri="{FF2B5EF4-FFF2-40B4-BE49-F238E27FC236}">
                <a16:creationId xmlns:a16="http://schemas.microsoft.com/office/drawing/2014/main" id="{93186C96-E144-8329-ABBC-D8C7384C003D}"/>
              </a:ext>
            </a:extLst>
          </p:cNvPr>
          <p:cNvSpPr/>
          <p:nvPr/>
        </p:nvSpPr>
        <p:spPr>
          <a:xfrm>
            <a:off x="4746865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אליפסה 22">
            <a:extLst>
              <a:ext uri="{FF2B5EF4-FFF2-40B4-BE49-F238E27FC236}">
                <a16:creationId xmlns:a16="http://schemas.microsoft.com/office/drawing/2014/main" id="{AB374284-6BB8-341D-DBC8-FF9744DF95DE}"/>
              </a:ext>
            </a:extLst>
          </p:cNvPr>
          <p:cNvSpPr/>
          <p:nvPr/>
        </p:nvSpPr>
        <p:spPr>
          <a:xfrm>
            <a:off x="5115874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אליפסה 23">
            <a:extLst>
              <a:ext uri="{FF2B5EF4-FFF2-40B4-BE49-F238E27FC236}">
                <a16:creationId xmlns:a16="http://schemas.microsoft.com/office/drawing/2014/main" id="{36A5DE54-ACE0-3327-F763-9771EC2E3A67}"/>
              </a:ext>
            </a:extLst>
          </p:cNvPr>
          <p:cNvSpPr/>
          <p:nvPr/>
        </p:nvSpPr>
        <p:spPr>
          <a:xfrm>
            <a:off x="5464064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אליפסה 24">
            <a:extLst>
              <a:ext uri="{FF2B5EF4-FFF2-40B4-BE49-F238E27FC236}">
                <a16:creationId xmlns:a16="http://schemas.microsoft.com/office/drawing/2014/main" id="{DD89B459-2BF7-842C-3601-5AF6B39E4FC3}"/>
              </a:ext>
            </a:extLst>
          </p:cNvPr>
          <p:cNvSpPr/>
          <p:nvPr/>
        </p:nvSpPr>
        <p:spPr>
          <a:xfrm>
            <a:off x="5808952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תיבת טקסט 25">
                <a:extLst>
                  <a:ext uri="{FF2B5EF4-FFF2-40B4-BE49-F238E27FC236}">
                    <a16:creationId xmlns:a16="http://schemas.microsoft.com/office/drawing/2014/main" id="{78B647F9-79BB-1A8F-6769-8D205EFE1FB5}"/>
                  </a:ext>
                </a:extLst>
              </p:cNvPr>
              <p:cNvSpPr txBox="1"/>
              <p:nvPr/>
            </p:nvSpPr>
            <p:spPr>
              <a:xfrm>
                <a:off x="1002890" y="3263198"/>
                <a:ext cx="133001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-slice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</m:oMath>
                </a14:m>
                <a:endParaRPr lang="he-IL" sz="2400" b="1" dirty="0"/>
              </a:p>
            </p:txBody>
          </p:sp>
        </mc:Choice>
        <mc:Fallback>
          <p:sp>
            <p:nvSpPr>
              <p:cNvPr id="26" name="תיבת טקסט 25">
                <a:extLst>
                  <a:ext uri="{FF2B5EF4-FFF2-40B4-BE49-F238E27FC236}">
                    <a16:creationId xmlns:a16="http://schemas.microsoft.com/office/drawing/2014/main" id="{78B647F9-79BB-1A8F-6769-8D205EFE1F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90" y="3263198"/>
                <a:ext cx="1330013" cy="461665"/>
              </a:xfrm>
              <a:prstGeom prst="rect">
                <a:avLst/>
              </a:prstGeom>
              <a:blipFill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אליפסה 26">
            <a:extLst>
              <a:ext uri="{FF2B5EF4-FFF2-40B4-BE49-F238E27FC236}">
                <a16:creationId xmlns:a16="http://schemas.microsoft.com/office/drawing/2014/main" id="{A34CE9E9-0A51-3F61-0A6C-63B005BB98C3}"/>
              </a:ext>
            </a:extLst>
          </p:cNvPr>
          <p:cNvSpPr/>
          <p:nvPr/>
        </p:nvSpPr>
        <p:spPr>
          <a:xfrm>
            <a:off x="2561355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אליפסה 27">
            <a:extLst>
              <a:ext uri="{FF2B5EF4-FFF2-40B4-BE49-F238E27FC236}">
                <a16:creationId xmlns:a16="http://schemas.microsoft.com/office/drawing/2014/main" id="{C278A56F-101E-BAA7-739D-D7048B00E3EE}"/>
              </a:ext>
            </a:extLst>
          </p:cNvPr>
          <p:cNvSpPr/>
          <p:nvPr/>
        </p:nvSpPr>
        <p:spPr>
          <a:xfrm>
            <a:off x="2930364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אליפסה 28">
            <a:extLst>
              <a:ext uri="{FF2B5EF4-FFF2-40B4-BE49-F238E27FC236}">
                <a16:creationId xmlns:a16="http://schemas.microsoft.com/office/drawing/2014/main" id="{5F24DBCC-936E-4D3A-0A37-2E791A490707}"/>
              </a:ext>
            </a:extLst>
          </p:cNvPr>
          <p:cNvSpPr/>
          <p:nvPr/>
        </p:nvSpPr>
        <p:spPr>
          <a:xfrm>
            <a:off x="3278554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אליפסה 29">
            <a:extLst>
              <a:ext uri="{FF2B5EF4-FFF2-40B4-BE49-F238E27FC236}">
                <a16:creationId xmlns:a16="http://schemas.microsoft.com/office/drawing/2014/main" id="{7741A237-ED7B-1586-A616-2BEFFC29775D}"/>
              </a:ext>
            </a:extLst>
          </p:cNvPr>
          <p:cNvSpPr/>
          <p:nvPr/>
        </p:nvSpPr>
        <p:spPr>
          <a:xfrm>
            <a:off x="3677317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אליפסה 30">
            <a:extLst>
              <a:ext uri="{FF2B5EF4-FFF2-40B4-BE49-F238E27FC236}">
                <a16:creationId xmlns:a16="http://schemas.microsoft.com/office/drawing/2014/main" id="{2B869D35-E216-9A32-4927-3FE8DF927100}"/>
              </a:ext>
            </a:extLst>
          </p:cNvPr>
          <p:cNvSpPr/>
          <p:nvPr/>
        </p:nvSpPr>
        <p:spPr>
          <a:xfrm>
            <a:off x="4046326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אליפסה 31">
            <a:extLst>
              <a:ext uri="{FF2B5EF4-FFF2-40B4-BE49-F238E27FC236}">
                <a16:creationId xmlns:a16="http://schemas.microsoft.com/office/drawing/2014/main" id="{B7A4BE2D-C16D-994A-C644-988482F52171}"/>
              </a:ext>
            </a:extLst>
          </p:cNvPr>
          <p:cNvSpPr/>
          <p:nvPr/>
        </p:nvSpPr>
        <p:spPr>
          <a:xfrm>
            <a:off x="4394516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אליפסה 32">
            <a:extLst>
              <a:ext uri="{FF2B5EF4-FFF2-40B4-BE49-F238E27FC236}">
                <a16:creationId xmlns:a16="http://schemas.microsoft.com/office/drawing/2014/main" id="{990F42EC-4F8F-2F91-F95A-EAA6E3E5BAD0}"/>
              </a:ext>
            </a:extLst>
          </p:cNvPr>
          <p:cNvSpPr/>
          <p:nvPr/>
        </p:nvSpPr>
        <p:spPr>
          <a:xfrm>
            <a:off x="4746865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אליפסה 33">
            <a:extLst>
              <a:ext uri="{FF2B5EF4-FFF2-40B4-BE49-F238E27FC236}">
                <a16:creationId xmlns:a16="http://schemas.microsoft.com/office/drawing/2014/main" id="{3C068476-F6F6-E563-BD81-B75AB1855062}"/>
              </a:ext>
            </a:extLst>
          </p:cNvPr>
          <p:cNvSpPr/>
          <p:nvPr/>
        </p:nvSpPr>
        <p:spPr>
          <a:xfrm>
            <a:off x="5115874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אליפסה 34">
            <a:extLst>
              <a:ext uri="{FF2B5EF4-FFF2-40B4-BE49-F238E27FC236}">
                <a16:creationId xmlns:a16="http://schemas.microsoft.com/office/drawing/2014/main" id="{737B8C52-24C2-089A-2229-8376B60B0BD9}"/>
              </a:ext>
            </a:extLst>
          </p:cNvPr>
          <p:cNvSpPr/>
          <p:nvPr/>
        </p:nvSpPr>
        <p:spPr>
          <a:xfrm>
            <a:off x="5464064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אליפסה 35">
            <a:extLst>
              <a:ext uri="{FF2B5EF4-FFF2-40B4-BE49-F238E27FC236}">
                <a16:creationId xmlns:a16="http://schemas.microsoft.com/office/drawing/2014/main" id="{60218084-AC1C-1752-FF8C-369A5A47D931}"/>
              </a:ext>
            </a:extLst>
          </p:cNvPr>
          <p:cNvSpPr/>
          <p:nvPr/>
        </p:nvSpPr>
        <p:spPr>
          <a:xfrm>
            <a:off x="5808952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תיבת טקסט 38">
                <a:extLst>
                  <a:ext uri="{FF2B5EF4-FFF2-40B4-BE49-F238E27FC236}">
                    <a16:creationId xmlns:a16="http://schemas.microsoft.com/office/drawing/2014/main" id="{EFC75125-7E2B-791B-2A0B-C69D221A2D45}"/>
                  </a:ext>
                </a:extLst>
              </p:cNvPr>
              <p:cNvSpPr txBox="1"/>
              <p:nvPr/>
            </p:nvSpPr>
            <p:spPr>
              <a:xfrm>
                <a:off x="383458" y="4235374"/>
                <a:ext cx="195927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-slice </a:t>
                </a:r>
                <a14:m>
                  <m:oMath xmlns:m="http://schemas.openxmlformats.org/officeDocument/2006/math">
                    <m:r>
                      <a:rPr lang="en-GB" sz="2400" b="1" i="1">
                        <a:latin typeface="Cambria Math"/>
                      </a:rPr>
                      <m:t>𝓐</m:t>
                    </m:r>
                  </m:oMath>
                </a14:m>
                <a:endParaRPr lang="he-IL" sz="2400" b="1" dirty="0"/>
              </a:p>
            </p:txBody>
          </p:sp>
        </mc:Choice>
        <mc:Fallback>
          <p:sp>
            <p:nvSpPr>
              <p:cNvPr id="39" name="תיבת טקסט 38">
                <a:extLst>
                  <a:ext uri="{FF2B5EF4-FFF2-40B4-BE49-F238E27FC236}">
                    <a16:creationId xmlns:a16="http://schemas.microsoft.com/office/drawing/2014/main" id="{EFC75125-7E2B-791B-2A0B-C69D221A2D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58" y="4235374"/>
                <a:ext cx="1959278" cy="461665"/>
              </a:xfrm>
              <a:prstGeom prst="rect">
                <a:avLst/>
              </a:prstGeom>
              <a:blipFill>
                <a:blip r:embed="rId6"/>
                <a:stretch>
                  <a:fillRect l="-1558" b="-2236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תיבת טקסט 48">
                <a:extLst>
                  <a:ext uri="{FF2B5EF4-FFF2-40B4-BE49-F238E27FC236}">
                    <a16:creationId xmlns:a16="http://schemas.microsoft.com/office/drawing/2014/main" id="{004BDBB1-B0F8-0BB9-C3C4-AD7A90012ADD}"/>
                  </a:ext>
                </a:extLst>
              </p:cNvPr>
              <p:cNvSpPr txBox="1"/>
              <p:nvPr/>
            </p:nvSpPr>
            <p:spPr>
              <a:xfrm>
                <a:off x="4295419" y="4773970"/>
                <a:ext cx="112103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49" name="תיבת טקסט 48">
                <a:extLst>
                  <a:ext uri="{FF2B5EF4-FFF2-40B4-BE49-F238E27FC236}">
                    <a16:creationId xmlns:a16="http://schemas.microsoft.com/office/drawing/2014/main" id="{004BDBB1-B0F8-0BB9-C3C4-AD7A90012A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419" y="4773970"/>
                <a:ext cx="112103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תיבת טקסט 49">
                <a:extLst>
                  <a:ext uri="{FF2B5EF4-FFF2-40B4-BE49-F238E27FC236}">
                    <a16:creationId xmlns:a16="http://schemas.microsoft.com/office/drawing/2014/main" id="{C8A554C6-FF23-6724-9CBF-2973DE8916BD}"/>
                  </a:ext>
                </a:extLst>
              </p:cNvPr>
              <p:cNvSpPr txBox="1"/>
              <p:nvPr/>
            </p:nvSpPr>
            <p:spPr>
              <a:xfrm rot="10800000" flipV="1">
                <a:off x="2770863" y="2858342"/>
                <a:ext cx="39319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50" name="תיבת טקסט 49">
                <a:extLst>
                  <a:ext uri="{FF2B5EF4-FFF2-40B4-BE49-F238E27FC236}">
                    <a16:creationId xmlns:a16="http://schemas.microsoft.com/office/drawing/2014/main" id="{C8A554C6-FF23-6724-9CBF-2973DE891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2770863" y="2858342"/>
                <a:ext cx="393196" cy="461665"/>
              </a:xfrm>
              <a:prstGeom prst="rect">
                <a:avLst/>
              </a:prstGeom>
              <a:blipFill>
                <a:blip r:embed="rId8"/>
                <a:stretch>
                  <a:fillRect r="-2968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50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9" grpId="0"/>
      <p:bldP spid="49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2CDA25-3063-3D70-F66C-E9EA98B54E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076C957F-31DF-4CDE-1758-A6FBDF3DB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1. A Perfect (Simple) Scheme for High Slices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8CD66C74-7619-CADE-04C2-ADF570CB99A2}"/>
              </a:ext>
            </a:extLst>
          </p:cNvPr>
          <p:cNvGrpSpPr/>
          <p:nvPr/>
        </p:nvGrpSpPr>
        <p:grpSpPr>
          <a:xfrm>
            <a:off x="10205127" y="1421151"/>
            <a:ext cx="1264187" cy="1846655"/>
            <a:chOff x="9018872" y="3813087"/>
            <a:chExt cx="1455958" cy="2294062"/>
          </a:xfrm>
        </p:grpSpPr>
        <p:sp>
          <p:nvSpPr>
            <p:cNvPr id="4" name="Diamond 17">
              <a:extLst>
                <a:ext uri="{FF2B5EF4-FFF2-40B4-BE49-F238E27FC236}">
                  <a16:creationId xmlns:a16="http://schemas.microsoft.com/office/drawing/2014/main" id="{B30BB203-4EC6-1368-058D-9417E17AB76F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משולש שווה שוקיים 29">
              <a:extLst>
                <a:ext uri="{FF2B5EF4-FFF2-40B4-BE49-F238E27FC236}">
                  <a16:creationId xmlns:a16="http://schemas.microsoft.com/office/drawing/2014/main" id="{35913478-67BE-087A-D0A7-542A6D0FF18B}"/>
                </a:ext>
              </a:extLst>
            </p:cNvPr>
            <p:cNvSpPr/>
            <p:nvPr/>
          </p:nvSpPr>
          <p:spPr>
            <a:xfrm>
              <a:off x="9035990" y="3813087"/>
              <a:ext cx="1438840" cy="1123323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6" name="משולש שווה שוקיים 30">
              <a:extLst>
                <a:ext uri="{FF2B5EF4-FFF2-40B4-BE49-F238E27FC236}">
                  <a16:creationId xmlns:a16="http://schemas.microsoft.com/office/drawing/2014/main" id="{61CE279A-601F-76CF-D6B3-2796DAA78F99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7" name="משולש שווה שוקיים 31">
              <a:extLst>
                <a:ext uri="{FF2B5EF4-FFF2-40B4-BE49-F238E27FC236}">
                  <a16:creationId xmlns:a16="http://schemas.microsoft.com/office/drawing/2014/main" id="{C9E7C7A8-6CC5-9607-6323-3F5E2884DE83}"/>
                </a:ext>
              </a:extLst>
            </p:cNvPr>
            <p:cNvSpPr/>
            <p:nvPr/>
          </p:nvSpPr>
          <p:spPr>
            <a:xfrm>
              <a:off x="9279954" y="3829866"/>
              <a:ext cx="951299" cy="725060"/>
            </a:xfrm>
            <a:prstGeom prst="triangl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8" name="משולש שווה שוקיים 32">
              <a:extLst>
                <a:ext uri="{FF2B5EF4-FFF2-40B4-BE49-F238E27FC236}">
                  <a16:creationId xmlns:a16="http://schemas.microsoft.com/office/drawing/2014/main" id="{98C00BC1-71A4-E14C-4C71-8B5450AE543F}"/>
                </a:ext>
              </a:extLst>
            </p:cNvPr>
            <p:cNvSpPr/>
            <p:nvPr/>
          </p:nvSpPr>
          <p:spPr>
            <a:xfrm>
              <a:off x="9350941" y="3824672"/>
              <a:ext cx="788872" cy="617788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437883EF-90F0-9E4F-19CF-305C909AB2C6}"/>
              </a:ext>
            </a:extLst>
          </p:cNvPr>
          <p:cNvSpPr/>
          <p:nvPr/>
        </p:nvSpPr>
        <p:spPr>
          <a:xfrm>
            <a:off x="2371382" y="3325046"/>
            <a:ext cx="3891129" cy="42278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>
            <a:extLst>
              <a:ext uri="{FF2B5EF4-FFF2-40B4-BE49-F238E27FC236}">
                <a16:creationId xmlns:a16="http://schemas.microsoft.com/office/drawing/2014/main" id="{1A38427C-5737-4C86-A6E5-516DD81D4EC7}"/>
              </a:ext>
            </a:extLst>
          </p:cNvPr>
          <p:cNvSpPr/>
          <p:nvPr/>
        </p:nvSpPr>
        <p:spPr>
          <a:xfrm>
            <a:off x="2388404" y="3274389"/>
            <a:ext cx="1236203" cy="52650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421811BF-B9FB-B470-D463-ADD6F72E1432}"/>
              </a:ext>
            </a:extLst>
          </p:cNvPr>
          <p:cNvSpPr/>
          <p:nvPr/>
        </p:nvSpPr>
        <p:spPr>
          <a:xfrm>
            <a:off x="2371382" y="4287391"/>
            <a:ext cx="3891129" cy="41295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>
            <a:extLst>
              <a:ext uri="{FF2B5EF4-FFF2-40B4-BE49-F238E27FC236}">
                <a16:creationId xmlns:a16="http://schemas.microsoft.com/office/drawing/2014/main" id="{1E6BC485-A6EF-C30E-AC61-114EFE775713}"/>
              </a:ext>
            </a:extLst>
          </p:cNvPr>
          <p:cNvSpPr/>
          <p:nvPr/>
        </p:nvSpPr>
        <p:spPr>
          <a:xfrm>
            <a:off x="3537298" y="4191971"/>
            <a:ext cx="2682159" cy="59952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אליפסה 15">
            <a:extLst>
              <a:ext uri="{FF2B5EF4-FFF2-40B4-BE49-F238E27FC236}">
                <a16:creationId xmlns:a16="http://schemas.microsoft.com/office/drawing/2014/main" id="{3478D8BB-1719-8C0A-AD34-22A6074FDE16}"/>
              </a:ext>
            </a:extLst>
          </p:cNvPr>
          <p:cNvSpPr/>
          <p:nvPr/>
        </p:nvSpPr>
        <p:spPr>
          <a:xfrm>
            <a:off x="2561355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אליפסה 16">
            <a:extLst>
              <a:ext uri="{FF2B5EF4-FFF2-40B4-BE49-F238E27FC236}">
                <a16:creationId xmlns:a16="http://schemas.microsoft.com/office/drawing/2014/main" id="{8A76F42F-C719-1AAE-68F5-44A38A8C9468}"/>
              </a:ext>
            </a:extLst>
          </p:cNvPr>
          <p:cNvSpPr/>
          <p:nvPr/>
        </p:nvSpPr>
        <p:spPr>
          <a:xfrm>
            <a:off x="2930364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אליפסה 17">
            <a:extLst>
              <a:ext uri="{FF2B5EF4-FFF2-40B4-BE49-F238E27FC236}">
                <a16:creationId xmlns:a16="http://schemas.microsoft.com/office/drawing/2014/main" id="{24B127A9-EF45-A791-B7E2-FDB6866BC54A}"/>
              </a:ext>
            </a:extLst>
          </p:cNvPr>
          <p:cNvSpPr/>
          <p:nvPr/>
        </p:nvSpPr>
        <p:spPr>
          <a:xfrm>
            <a:off x="3278554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אליפסה 18">
            <a:extLst>
              <a:ext uri="{FF2B5EF4-FFF2-40B4-BE49-F238E27FC236}">
                <a16:creationId xmlns:a16="http://schemas.microsoft.com/office/drawing/2014/main" id="{65D57F5C-82E1-D599-6C7C-952C367C7A27}"/>
              </a:ext>
            </a:extLst>
          </p:cNvPr>
          <p:cNvSpPr/>
          <p:nvPr/>
        </p:nvSpPr>
        <p:spPr>
          <a:xfrm>
            <a:off x="3677317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אליפסה 19">
            <a:extLst>
              <a:ext uri="{FF2B5EF4-FFF2-40B4-BE49-F238E27FC236}">
                <a16:creationId xmlns:a16="http://schemas.microsoft.com/office/drawing/2014/main" id="{0A4231D3-6DAD-32AE-D7F4-EAE2178B62EA}"/>
              </a:ext>
            </a:extLst>
          </p:cNvPr>
          <p:cNvSpPr/>
          <p:nvPr/>
        </p:nvSpPr>
        <p:spPr>
          <a:xfrm>
            <a:off x="4046326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אליפסה 20">
            <a:extLst>
              <a:ext uri="{FF2B5EF4-FFF2-40B4-BE49-F238E27FC236}">
                <a16:creationId xmlns:a16="http://schemas.microsoft.com/office/drawing/2014/main" id="{12EE06A8-ACA3-9A40-5F18-5D72BD266DC1}"/>
              </a:ext>
            </a:extLst>
          </p:cNvPr>
          <p:cNvSpPr/>
          <p:nvPr/>
        </p:nvSpPr>
        <p:spPr>
          <a:xfrm>
            <a:off x="4394516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אליפסה 21">
            <a:extLst>
              <a:ext uri="{FF2B5EF4-FFF2-40B4-BE49-F238E27FC236}">
                <a16:creationId xmlns:a16="http://schemas.microsoft.com/office/drawing/2014/main" id="{9555A3FC-0B74-5860-0B23-0CC865E9DA53}"/>
              </a:ext>
            </a:extLst>
          </p:cNvPr>
          <p:cNvSpPr/>
          <p:nvPr/>
        </p:nvSpPr>
        <p:spPr>
          <a:xfrm>
            <a:off x="4746865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אליפסה 22">
            <a:extLst>
              <a:ext uri="{FF2B5EF4-FFF2-40B4-BE49-F238E27FC236}">
                <a16:creationId xmlns:a16="http://schemas.microsoft.com/office/drawing/2014/main" id="{F73A9BA3-FB06-4F22-B137-26C4873CEBB6}"/>
              </a:ext>
            </a:extLst>
          </p:cNvPr>
          <p:cNvSpPr/>
          <p:nvPr/>
        </p:nvSpPr>
        <p:spPr>
          <a:xfrm>
            <a:off x="5115874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אליפסה 23">
            <a:extLst>
              <a:ext uri="{FF2B5EF4-FFF2-40B4-BE49-F238E27FC236}">
                <a16:creationId xmlns:a16="http://schemas.microsoft.com/office/drawing/2014/main" id="{7F3C4F69-A85D-5F4D-4D58-036C17E8F94A}"/>
              </a:ext>
            </a:extLst>
          </p:cNvPr>
          <p:cNvSpPr/>
          <p:nvPr/>
        </p:nvSpPr>
        <p:spPr>
          <a:xfrm>
            <a:off x="5464064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אליפסה 24">
            <a:extLst>
              <a:ext uri="{FF2B5EF4-FFF2-40B4-BE49-F238E27FC236}">
                <a16:creationId xmlns:a16="http://schemas.microsoft.com/office/drawing/2014/main" id="{E532A901-2664-8792-84A9-5195CEE88454}"/>
              </a:ext>
            </a:extLst>
          </p:cNvPr>
          <p:cNvSpPr/>
          <p:nvPr/>
        </p:nvSpPr>
        <p:spPr>
          <a:xfrm>
            <a:off x="5808952" y="3423368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אליפסה 26">
            <a:extLst>
              <a:ext uri="{FF2B5EF4-FFF2-40B4-BE49-F238E27FC236}">
                <a16:creationId xmlns:a16="http://schemas.microsoft.com/office/drawing/2014/main" id="{C7350C55-DA2D-BD04-7AC9-12B02B471C1F}"/>
              </a:ext>
            </a:extLst>
          </p:cNvPr>
          <p:cNvSpPr/>
          <p:nvPr/>
        </p:nvSpPr>
        <p:spPr>
          <a:xfrm>
            <a:off x="2561355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אליפסה 27">
            <a:extLst>
              <a:ext uri="{FF2B5EF4-FFF2-40B4-BE49-F238E27FC236}">
                <a16:creationId xmlns:a16="http://schemas.microsoft.com/office/drawing/2014/main" id="{E4B22148-6196-F434-14C4-FEBEA322F676}"/>
              </a:ext>
            </a:extLst>
          </p:cNvPr>
          <p:cNvSpPr/>
          <p:nvPr/>
        </p:nvSpPr>
        <p:spPr>
          <a:xfrm>
            <a:off x="2930364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אליפסה 28">
            <a:extLst>
              <a:ext uri="{FF2B5EF4-FFF2-40B4-BE49-F238E27FC236}">
                <a16:creationId xmlns:a16="http://schemas.microsoft.com/office/drawing/2014/main" id="{98561DF6-5CCB-6A70-057D-DD7AB7F160A3}"/>
              </a:ext>
            </a:extLst>
          </p:cNvPr>
          <p:cNvSpPr/>
          <p:nvPr/>
        </p:nvSpPr>
        <p:spPr>
          <a:xfrm>
            <a:off x="3278554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אליפסה 29">
            <a:extLst>
              <a:ext uri="{FF2B5EF4-FFF2-40B4-BE49-F238E27FC236}">
                <a16:creationId xmlns:a16="http://schemas.microsoft.com/office/drawing/2014/main" id="{B3A89F0A-43BE-E5BE-E01D-B99DF8AAFAE8}"/>
              </a:ext>
            </a:extLst>
          </p:cNvPr>
          <p:cNvSpPr/>
          <p:nvPr/>
        </p:nvSpPr>
        <p:spPr>
          <a:xfrm>
            <a:off x="3677317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אליפסה 30">
            <a:extLst>
              <a:ext uri="{FF2B5EF4-FFF2-40B4-BE49-F238E27FC236}">
                <a16:creationId xmlns:a16="http://schemas.microsoft.com/office/drawing/2014/main" id="{06E06A90-2D5C-403B-3022-018B2B7D49A1}"/>
              </a:ext>
            </a:extLst>
          </p:cNvPr>
          <p:cNvSpPr/>
          <p:nvPr/>
        </p:nvSpPr>
        <p:spPr>
          <a:xfrm>
            <a:off x="4046326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אליפסה 31">
            <a:extLst>
              <a:ext uri="{FF2B5EF4-FFF2-40B4-BE49-F238E27FC236}">
                <a16:creationId xmlns:a16="http://schemas.microsoft.com/office/drawing/2014/main" id="{62EF0A67-BAF6-3ED5-1B0F-579EF3A1CA69}"/>
              </a:ext>
            </a:extLst>
          </p:cNvPr>
          <p:cNvSpPr/>
          <p:nvPr/>
        </p:nvSpPr>
        <p:spPr>
          <a:xfrm>
            <a:off x="4394516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אליפסה 32">
            <a:extLst>
              <a:ext uri="{FF2B5EF4-FFF2-40B4-BE49-F238E27FC236}">
                <a16:creationId xmlns:a16="http://schemas.microsoft.com/office/drawing/2014/main" id="{CC6A222D-64A7-13FE-4985-3B3F594F1C91}"/>
              </a:ext>
            </a:extLst>
          </p:cNvPr>
          <p:cNvSpPr/>
          <p:nvPr/>
        </p:nvSpPr>
        <p:spPr>
          <a:xfrm>
            <a:off x="4746865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אליפסה 33">
            <a:extLst>
              <a:ext uri="{FF2B5EF4-FFF2-40B4-BE49-F238E27FC236}">
                <a16:creationId xmlns:a16="http://schemas.microsoft.com/office/drawing/2014/main" id="{E5897275-419B-C7B1-C144-FB0355E9F5D2}"/>
              </a:ext>
            </a:extLst>
          </p:cNvPr>
          <p:cNvSpPr/>
          <p:nvPr/>
        </p:nvSpPr>
        <p:spPr>
          <a:xfrm>
            <a:off x="5115874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אליפסה 34">
            <a:extLst>
              <a:ext uri="{FF2B5EF4-FFF2-40B4-BE49-F238E27FC236}">
                <a16:creationId xmlns:a16="http://schemas.microsoft.com/office/drawing/2014/main" id="{20923BD1-4322-1814-7D15-6DB14D29FB23}"/>
              </a:ext>
            </a:extLst>
          </p:cNvPr>
          <p:cNvSpPr/>
          <p:nvPr/>
        </p:nvSpPr>
        <p:spPr>
          <a:xfrm>
            <a:off x="5464064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אליפסה 35">
            <a:extLst>
              <a:ext uri="{FF2B5EF4-FFF2-40B4-BE49-F238E27FC236}">
                <a16:creationId xmlns:a16="http://schemas.microsoft.com/office/drawing/2014/main" id="{0F766D02-EBA4-C020-0411-7D4222E9F169}"/>
              </a:ext>
            </a:extLst>
          </p:cNvPr>
          <p:cNvSpPr/>
          <p:nvPr/>
        </p:nvSpPr>
        <p:spPr>
          <a:xfrm>
            <a:off x="5808952" y="4385712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תיבת טקסט 48">
                <a:extLst>
                  <a:ext uri="{FF2B5EF4-FFF2-40B4-BE49-F238E27FC236}">
                    <a16:creationId xmlns:a16="http://schemas.microsoft.com/office/drawing/2014/main" id="{946A7E08-4C74-C929-FD74-7BC2B4C24FFF}"/>
                  </a:ext>
                </a:extLst>
              </p:cNvPr>
              <p:cNvSpPr txBox="1"/>
              <p:nvPr/>
            </p:nvSpPr>
            <p:spPr>
              <a:xfrm>
                <a:off x="4295419" y="4773970"/>
                <a:ext cx="112103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49" name="תיבת טקסט 48">
                <a:extLst>
                  <a:ext uri="{FF2B5EF4-FFF2-40B4-BE49-F238E27FC236}">
                    <a16:creationId xmlns:a16="http://schemas.microsoft.com/office/drawing/2014/main" id="{004BDBB1-B0F8-0BB9-C3C4-AD7A90012A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419" y="4773970"/>
                <a:ext cx="1121033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תיבת טקסט 49">
                <a:extLst>
                  <a:ext uri="{FF2B5EF4-FFF2-40B4-BE49-F238E27FC236}">
                    <a16:creationId xmlns:a16="http://schemas.microsoft.com/office/drawing/2014/main" id="{64DA1127-38FF-B62C-8552-96A9F522F917}"/>
                  </a:ext>
                </a:extLst>
              </p:cNvPr>
              <p:cNvSpPr txBox="1"/>
              <p:nvPr/>
            </p:nvSpPr>
            <p:spPr>
              <a:xfrm rot="10800000" flipV="1">
                <a:off x="2770863" y="2858342"/>
                <a:ext cx="39319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50" name="תיבת טקסט 49">
                <a:extLst>
                  <a:ext uri="{FF2B5EF4-FFF2-40B4-BE49-F238E27FC236}">
                    <a16:creationId xmlns:a16="http://schemas.microsoft.com/office/drawing/2014/main" id="{C8A554C6-FF23-6724-9CBF-2973DE891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2770863" y="2858342"/>
                <a:ext cx="393196" cy="461665"/>
              </a:xfrm>
              <a:prstGeom prst="rect">
                <a:avLst/>
              </a:prstGeom>
              <a:blipFill>
                <a:blip r:embed="rId7"/>
                <a:stretch>
                  <a:fillRect r="-2968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תיבת טקסט 8">
                <a:extLst>
                  <a:ext uri="{FF2B5EF4-FFF2-40B4-BE49-F238E27FC236}">
                    <a16:creationId xmlns:a16="http://schemas.microsoft.com/office/drawing/2014/main" id="{5FDE25D1-FCD3-8FC6-3F06-CD87BBBDA563}"/>
                  </a:ext>
                </a:extLst>
              </p:cNvPr>
              <p:cNvSpPr txBox="1"/>
              <p:nvPr/>
            </p:nvSpPr>
            <p:spPr>
              <a:xfrm>
                <a:off x="244742" y="5230514"/>
                <a:ext cx="11947257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Share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 according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</m:oMath>
                </a14:m>
                <a:r>
                  <a:rPr lang="en-US" sz="2400" dirty="0"/>
                  <a:t> to generate shares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, …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Share every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-out-of-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threshold shares, and </a:t>
                </a:r>
              </a:p>
              <a:p>
                <a:r>
                  <a:rPr lang="en-US" sz="2400" dirty="0"/>
                  <a:t>      distribute one share to each party in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 . . . , </m:t>
                        </m:r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err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 dirty="0" err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∖</m:t>
                    </m:r>
                    <m:r>
                      <m:rPr>
                        <m:lit/>
                      </m:rP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9" name="תיבת טקסט 8">
                <a:extLst>
                  <a:ext uri="{FF2B5EF4-FFF2-40B4-BE49-F238E27FC236}">
                    <a16:creationId xmlns:a16="http://schemas.microsoft.com/office/drawing/2014/main" id="{5FDE25D1-FCD3-8FC6-3F06-CD87BBBDA5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2" y="5230514"/>
                <a:ext cx="11947257" cy="1200329"/>
              </a:xfrm>
              <a:prstGeom prst="rect">
                <a:avLst/>
              </a:prstGeom>
              <a:blipFill>
                <a:blip r:embed="rId8"/>
                <a:stretch>
                  <a:fillRect l="-816" t="-4569" b="-1066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מחבר חץ ישר 36">
            <a:extLst>
              <a:ext uri="{FF2B5EF4-FFF2-40B4-BE49-F238E27FC236}">
                <a16:creationId xmlns:a16="http://schemas.microsoft.com/office/drawing/2014/main" id="{B80EF7BE-50F8-F27B-84D7-B3EA42F556A2}"/>
              </a:ext>
            </a:extLst>
          </p:cNvPr>
          <p:cNvCxnSpPr>
            <a:cxnSpLocks/>
          </p:cNvCxnSpPr>
          <p:nvPr/>
        </p:nvCxnSpPr>
        <p:spPr>
          <a:xfrm>
            <a:off x="2669794" y="3640393"/>
            <a:ext cx="369009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>
            <a:extLst>
              <a:ext uri="{FF2B5EF4-FFF2-40B4-BE49-F238E27FC236}">
                <a16:creationId xmlns:a16="http://schemas.microsoft.com/office/drawing/2014/main" id="{CD1310D2-3BEF-83CA-10C2-494D4D53825E}"/>
              </a:ext>
            </a:extLst>
          </p:cNvPr>
          <p:cNvCxnSpPr>
            <a:cxnSpLocks/>
          </p:cNvCxnSpPr>
          <p:nvPr/>
        </p:nvCxnSpPr>
        <p:spPr>
          <a:xfrm>
            <a:off x="2669794" y="3640393"/>
            <a:ext cx="717199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מחבר חץ ישר 39">
            <a:extLst>
              <a:ext uri="{FF2B5EF4-FFF2-40B4-BE49-F238E27FC236}">
                <a16:creationId xmlns:a16="http://schemas.microsoft.com/office/drawing/2014/main" id="{59C39092-827C-5C34-6E44-DF387CAEC4A0}"/>
              </a:ext>
            </a:extLst>
          </p:cNvPr>
          <p:cNvCxnSpPr>
            <a:cxnSpLocks/>
          </p:cNvCxnSpPr>
          <p:nvPr/>
        </p:nvCxnSpPr>
        <p:spPr>
          <a:xfrm>
            <a:off x="2669794" y="3640393"/>
            <a:ext cx="1115962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מחבר חץ ישר 40">
            <a:extLst>
              <a:ext uri="{FF2B5EF4-FFF2-40B4-BE49-F238E27FC236}">
                <a16:creationId xmlns:a16="http://schemas.microsoft.com/office/drawing/2014/main" id="{656A8182-575C-96BF-0D68-41DFDB098144}"/>
              </a:ext>
            </a:extLst>
          </p:cNvPr>
          <p:cNvCxnSpPr>
            <a:cxnSpLocks/>
          </p:cNvCxnSpPr>
          <p:nvPr/>
        </p:nvCxnSpPr>
        <p:spPr>
          <a:xfrm>
            <a:off x="2669794" y="3640393"/>
            <a:ext cx="1484971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מחבר חץ ישר 41">
            <a:extLst>
              <a:ext uri="{FF2B5EF4-FFF2-40B4-BE49-F238E27FC236}">
                <a16:creationId xmlns:a16="http://schemas.microsoft.com/office/drawing/2014/main" id="{95979A1F-2415-3312-FA2A-B6EB75ACA708}"/>
              </a:ext>
            </a:extLst>
          </p:cNvPr>
          <p:cNvCxnSpPr>
            <a:cxnSpLocks/>
          </p:cNvCxnSpPr>
          <p:nvPr/>
        </p:nvCxnSpPr>
        <p:spPr>
          <a:xfrm>
            <a:off x="2669794" y="3640393"/>
            <a:ext cx="1833161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מחבר חץ ישר 42">
            <a:extLst>
              <a:ext uri="{FF2B5EF4-FFF2-40B4-BE49-F238E27FC236}">
                <a16:creationId xmlns:a16="http://schemas.microsoft.com/office/drawing/2014/main" id="{921BF81C-C5BE-D22F-4516-3E778BA22B6A}"/>
              </a:ext>
            </a:extLst>
          </p:cNvPr>
          <p:cNvCxnSpPr>
            <a:cxnSpLocks/>
          </p:cNvCxnSpPr>
          <p:nvPr/>
        </p:nvCxnSpPr>
        <p:spPr>
          <a:xfrm>
            <a:off x="2669794" y="3640393"/>
            <a:ext cx="2185510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מחבר חץ ישר 43">
            <a:extLst>
              <a:ext uri="{FF2B5EF4-FFF2-40B4-BE49-F238E27FC236}">
                <a16:creationId xmlns:a16="http://schemas.microsoft.com/office/drawing/2014/main" id="{A600E324-DD06-8C5E-FAFB-232072E4EBF5}"/>
              </a:ext>
            </a:extLst>
          </p:cNvPr>
          <p:cNvCxnSpPr>
            <a:cxnSpLocks/>
          </p:cNvCxnSpPr>
          <p:nvPr/>
        </p:nvCxnSpPr>
        <p:spPr>
          <a:xfrm>
            <a:off x="2669794" y="3640393"/>
            <a:ext cx="2554519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מחבר חץ ישר 44">
            <a:extLst>
              <a:ext uri="{FF2B5EF4-FFF2-40B4-BE49-F238E27FC236}">
                <a16:creationId xmlns:a16="http://schemas.microsoft.com/office/drawing/2014/main" id="{3CB93824-A416-9E66-AA72-573AFC6C7047}"/>
              </a:ext>
            </a:extLst>
          </p:cNvPr>
          <p:cNvCxnSpPr>
            <a:cxnSpLocks/>
          </p:cNvCxnSpPr>
          <p:nvPr/>
        </p:nvCxnSpPr>
        <p:spPr>
          <a:xfrm>
            <a:off x="2669794" y="3640393"/>
            <a:ext cx="2902709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מחבר חץ ישר 45">
            <a:extLst>
              <a:ext uri="{FF2B5EF4-FFF2-40B4-BE49-F238E27FC236}">
                <a16:creationId xmlns:a16="http://schemas.microsoft.com/office/drawing/2014/main" id="{B2436CE2-FABA-C079-E827-996B97D16223}"/>
              </a:ext>
            </a:extLst>
          </p:cNvPr>
          <p:cNvCxnSpPr>
            <a:cxnSpLocks/>
          </p:cNvCxnSpPr>
          <p:nvPr/>
        </p:nvCxnSpPr>
        <p:spPr>
          <a:xfrm>
            <a:off x="2669794" y="3640393"/>
            <a:ext cx="3247597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תיבת טקסט 50">
                <a:extLst>
                  <a:ext uri="{FF2B5EF4-FFF2-40B4-BE49-F238E27FC236}">
                    <a16:creationId xmlns:a16="http://schemas.microsoft.com/office/drawing/2014/main" id="{FF41E7C5-4E7B-751D-2EC0-A62DE3B39E8F}"/>
                  </a:ext>
                </a:extLst>
              </p:cNvPr>
              <p:cNvSpPr txBox="1"/>
              <p:nvPr/>
            </p:nvSpPr>
            <p:spPr>
              <a:xfrm>
                <a:off x="1002890" y="3263198"/>
                <a:ext cx="133001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-slice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</m:oMath>
                </a14:m>
                <a:endParaRPr lang="he-IL" sz="2400" b="1" dirty="0"/>
              </a:p>
            </p:txBody>
          </p:sp>
        </mc:Choice>
        <mc:Fallback>
          <p:sp>
            <p:nvSpPr>
              <p:cNvPr id="51" name="תיבת טקסט 50">
                <a:extLst>
                  <a:ext uri="{FF2B5EF4-FFF2-40B4-BE49-F238E27FC236}">
                    <a16:creationId xmlns:a16="http://schemas.microsoft.com/office/drawing/2014/main" id="{FF41E7C5-4E7B-751D-2EC0-A62DE3B39E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90" y="3263198"/>
                <a:ext cx="1330013" cy="461665"/>
              </a:xfrm>
              <a:prstGeom prst="rect">
                <a:avLst/>
              </a:prstGeom>
              <a:blipFill>
                <a:blip r:embed="rId9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תיבת טקסט 51">
                <a:extLst>
                  <a:ext uri="{FF2B5EF4-FFF2-40B4-BE49-F238E27FC236}">
                    <a16:creationId xmlns:a16="http://schemas.microsoft.com/office/drawing/2014/main" id="{9A4A06E9-4066-6904-D4A6-D47B29EF09AE}"/>
                  </a:ext>
                </a:extLst>
              </p:cNvPr>
              <p:cNvSpPr txBox="1"/>
              <p:nvPr/>
            </p:nvSpPr>
            <p:spPr>
              <a:xfrm>
                <a:off x="383458" y="4235374"/>
                <a:ext cx="195927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-slice </a:t>
                </a:r>
                <a14:m>
                  <m:oMath xmlns:m="http://schemas.openxmlformats.org/officeDocument/2006/math">
                    <m:r>
                      <a:rPr lang="en-GB" sz="2400" b="1" i="1">
                        <a:latin typeface="Cambria Math"/>
                      </a:rPr>
                      <m:t>𝓐</m:t>
                    </m:r>
                  </m:oMath>
                </a14:m>
                <a:endParaRPr lang="he-IL" sz="2400" b="1" dirty="0"/>
              </a:p>
            </p:txBody>
          </p:sp>
        </mc:Choice>
        <mc:Fallback>
          <p:sp>
            <p:nvSpPr>
              <p:cNvPr id="52" name="תיבת טקסט 51">
                <a:extLst>
                  <a:ext uri="{FF2B5EF4-FFF2-40B4-BE49-F238E27FC236}">
                    <a16:creationId xmlns:a16="http://schemas.microsoft.com/office/drawing/2014/main" id="{9A4A06E9-4066-6904-D4A6-D47B29EF09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58" y="4235374"/>
                <a:ext cx="1959278" cy="461665"/>
              </a:xfrm>
              <a:prstGeom prst="rect">
                <a:avLst/>
              </a:prstGeom>
              <a:blipFill>
                <a:blip r:embed="rId10"/>
                <a:stretch>
                  <a:fillRect l="-1558" b="-2236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22">
                <a:extLst>
                  <a:ext uri="{FF2B5EF4-FFF2-40B4-BE49-F238E27FC236}">
                    <a16:creationId xmlns:a16="http://schemas.microsoft.com/office/drawing/2014/main" id="{BF523F71-66CE-AD29-B157-3FC327D5B391}"/>
                  </a:ext>
                </a:extLst>
              </p:cNvPr>
              <p:cNvSpPr txBox="1"/>
              <p:nvPr/>
            </p:nvSpPr>
            <p:spPr>
              <a:xfrm>
                <a:off x="244743" y="1332661"/>
                <a:ext cx="1073788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 scheme</a:t>
                </a:r>
                <a:r>
                  <a:rPr lang="en-US" sz="2400" dirty="0"/>
                  <a:t>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Denote by</a:t>
                </a:r>
                <a:r>
                  <a:rPr lang="en-US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the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-slice that for every 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of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 satisfies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2400" dirty="0"/>
                  <a:t>  	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𝓑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acc>
                        <m:accPr>
                          <m:chr m:val="̅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2400" b="1" i="1">
                          <a:latin typeface="Cambria Math"/>
                        </a:rPr>
                        <m:t>𝓐</m:t>
                      </m:r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</p:txBody>
          </p:sp>
        </mc:Choice>
        <mc:Fallback>
          <p:sp>
            <p:nvSpPr>
              <p:cNvPr id="53" name="TextBox 22">
                <a:extLst>
                  <a:ext uri="{FF2B5EF4-FFF2-40B4-BE49-F238E27FC236}">
                    <a16:creationId xmlns:a16="http://schemas.microsoft.com/office/drawing/2014/main" id="{BF523F71-66CE-AD29-B157-3FC327D5B3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3" y="1332661"/>
                <a:ext cx="10737889" cy="1569660"/>
              </a:xfrm>
              <a:prstGeom prst="rect">
                <a:avLst/>
              </a:prstGeom>
              <a:blipFill>
                <a:blip r:embed="rId11"/>
                <a:stretch>
                  <a:fillRect l="-851" t="-311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תיבת טקסט 53">
                <a:extLst>
                  <a:ext uri="{FF2B5EF4-FFF2-40B4-BE49-F238E27FC236}">
                    <a16:creationId xmlns:a16="http://schemas.microsoft.com/office/drawing/2014/main" id="{74F086B7-428B-12CA-AE76-797F5629711B}"/>
                  </a:ext>
                </a:extLst>
              </p:cNvPr>
              <p:cNvSpPr txBox="1"/>
              <p:nvPr/>
            </p:nvSpPr>
            <p:spPr>
              <a:xfrm>
                <a:off x="9923949" y="703994"/>
                <a:ext cx="172481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-slice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 smtClean="0">
                        <a:latin typeface="Cambria Math"/>
                      </a:rPr>
                      <m:t>𝓐</m:t>
                    </m:r>
                  </m:oMath>
                </a14:m>
                <a:endParaRPr lang="en-US" sz="1800" b="1" dirty="0"/>
              </a:p>
              <a:p>
                <a:pPr algn="ctr"/>
                <a:r>
                  <a:rPr lang="en-US" dirty="0"/>
                  <a:t>a</a:t>
                </a:r>
                <a:r>
                  <a:rPr lang="en-US" sz="1800" dirty="0"/>
                  <a:t> secret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54" name="תיבת טקסט 53">
                <a:extLst>
                  <a:ext uri="{FF2B5EF4-FFF2-40B4-BE49-F238E27FC236}">
                    <a16:creationId xmlns:a16="http://schemas.microsoft.com/office/drawing/2014/main" id="{74F086B7-428B-12CA-AE76-797F562971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3949" y="703994"/>
                <a:ext cx="1724811" cy="646331"/>
              </a:xfrm>
              <a:prstGeom prst="rect">
                <a:avLst/>
              </a:prstGeom>
              <a:blipFill>
                <a:blip r:embed="rId12"/>
                <a:stretch>
                  <a:fillRect t="-4673" b="-1308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תיבת טקסט 55">
                <a:extLst>
                  <a:ext uri="{FF2B5EF4-FFF2-40B4-BE49-F238E27FC236}">
                    <a16:creationId xmlns:a16="http://schemas.microsoft.com/office/drawing/2014/main" id="{915D7EF9-A920-C0F9-D7C8-FA0DB0BC501C}"/>
                  </a:ext>
                </a:extLst>
              </p:cNvPr>
              <p:cNvSpPr txBox="1"/>
              <p:nvPr/>
            </p:nvSpPr>
            <p:spPr>
              <a:xfrm>
                <a:off x="2505765" y="3319874"/>
                <a:ext cx="311037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e-IL" sz="1600" dirty="0"/>
              </a:p>
            </p:txBody>
          </p:sp>
        </mc:Choice>
        <mc:Fallback>
          <p:sp>
            <p:nvSpPr>
              <p:cNvPr id="56" name="תיבת טקסט 55">
                <a:extLst>
                  <a:ext uri="{FF2B5EF4-FFF2-40B4-BE49-F238E27FC236}">
                    <a16:creationId xmlns:a16="http://schemas.microsoft.com/office/drawing/2014/main" id="{915D7EF9-A920-C0F9-D7C8-FA0DB0BC50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765" y="3319874"/>
                <a:ext cx="311037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326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5B95A-2EE9-CA8F-524B-1162A5CCB4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AEA8799F-676E-6708-4FF6-C6279B04A09A}"/>
              </a:ext>
            </a:extLst>
          </p:cNvPr>
          <p:cNvSpPr/>
          <p:nvPr/>
        </p:nvSpPr>
        <p:spPr>
          <a:xfrm>
            <a:off x="2369555" y="3325429"/>
            <a:ext cx="3891129" cy="42278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תיבת טקסט 23">
                <a:extLst>
                  <a:ext uri="{FF2B5EF4-FFF2-40B4-BE49-F238E27FC236}">
                    <a16:creationId xmlns:a16="http://schemas.microsoft.com/office/drawing/2014/main" id="{B4A2EEBD-FC15-EA4A-0847-0F8A5F55B817}"/>
                  </a:ext>
                </a:extLst>
              </p:cNvPr>
              <p:cNvSpPr txBox="1"/>
              <p:nvPr/>
            </p:nvSpPr>
            <p:spPr>
              <a:xfrm rot="10800000" flipV="1">
                <a:off x="2812090" y="2853298"/>
                <a:ext cx="39319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24" name="תיבת טקסט 23">
                <a:extLst>
                  <a:ext uri="{FF2B5EF4-FFF2-40B4-BE49-F238E27FC236}">
                    <a16:creationId xmlns:a16="http://schemas.microsoft.com/office/drawing/2014/main" id="{B4A2EEBD-FC15-EA4A-0847-0F8A5F55B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2812090" y="2853298"/>
                <a:ext cx="393196" cy="461665"/>
              </a:xfrm>
              <a:prstGeom prst="rect">
                <a:avLst/>
              </a:prstGeom>
              <a:blipFill>
                <a:blip r:embed="rId3"/>
                <a:stretch>
                  <a:fillRect r="-2923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>
            <a:extLst>
              <a:ext uri="{FF2B5EF4-FFF2-40B4-BE49-F238E27FC236}">
                <a16:creationId xmlns:a16="http://schemas.microsoft.com/office/drawing/2014/main" id="{DDF8FB4A-A409-B33F-D9C5-16D731C0D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1. A Perfect (Simple) Scheme for High Slices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263C00A1-D10E-713E-0CEC-0A2577D35DD1}"/>
              </a:ext>
            </a:extLst>
          </p:cNvPr>
          <p:cNvGrpSpPr/>
          <p:nvPr/>
        </p:nvGrpSpPr>
        <p:grpSpPr>
          <a:xfrm>
            <a:off x="10205127" y="1421151"/>
            <a:ext cx="1264187" cy="1846655"/>
            <a:chOff x="9018872" y="3813087"/>
            <a:chExt cx="1455958" cy="2294062"/>
          </a:xfrm>
        </p:grpSpPr>
        <p:sp>
          <p:nvSpPr>
            <p:cNvPr id="4" name="Diamond 17">
              <a:extLst>
                <a:ext uri="{FF2B5EF4-FFF2-40B4-BE49-F238E27FC236}">
                  <a16:creationId xmlns:a16="http://schemas.microsoft.com/office/drawing/2014/main" id="{A0F2D0BE-232C-A749-8597-83DBADC42035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משולש שווה שוקיים 29">
              <a:extLst>
                <a:ext uri="{FF2B5EF4-FFF2-40B4-BE49-F238E27FC236}">
                  <a16:creationId xmlns:a16="http://schemas.microsoft.com/office/drawing/2014/main" id="{DB0CDA02-1429-6943-F0FD-1203EEE7A8C2}"/>
                </a:ext>
              </a:extLst>
            </p:cNvPr>
            <p:cNvSpPr/>
            <p:nvPr/>
          </p:nvSpPr>
          <p:spPr>
            <a:xfrm>
              <a:off x="9035990" y="3813087"/>
              <a:ext cx="1438840" cy="1123323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6" name="משולש שווה שוקיים 30">
              <a:extLst>
                <a:ext uri="{FF2B5EF4-FFF2-40B4-BE49-F238E27FC236}">
                  <a16:creationId xmlns:a16="http://schemas.microsoft.com/office/drawing/2014/main" id="{C544A613-8C6F-A0B1-401A-C1F6E7C84B5E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7" name="משולש שווה שוקיים 31">
              <a:extLst>
                <a:ext uri="{FF2B5EF4-FFF2-40B4-BE49-F238E27FC236}">
                  <a16:creationId xmlns:a16="http://schemas.microsoft.com/office/drawing/2014/main" id="{022AD647-59F3-811F-B0B5-70D537B16FF4}"/>
                </a:ext>
              </a:extLst>
            </p:cNvPr>
            <p:cNvSpPr/>
            <p:nvPr/>
          </p:nvSpPr>
          <p:spPr>
            <a:xfrm>
              <a:off x="9279954" y="3829866"/>
              <a:ext cx="951299" cy="725060"/>
            </a:xfrm>
            <a:prstGeom prst="triangl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8" name="משולש שווה שוקיים 32">
              <a:extLst>
                <a:ext uri="{FF2B5EF4-FFF2-40B4-BE49-F238E27FC236}">
                  <a16:creationId xmlns:a16="http://schemas.microsoft.com/office/drawing/2014/main" id="{D87A1B72-41BE-3E76-0468-8C7CCF2621DF}"/>
                </a:ext>
              </a:extLst>
            </p:cNvPr>
            <p:cNvSpPr/>
            <p:nvPr/>
          </p:nvSpPr>
          <p:spPr>
            <a:xfrm>
              <a:off x="9350941" y="3824672"/>
              <a:ext cx="788872" cy="617788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p:sp>
        <p:nvSpPr>
          <p:cNvPr id="30" name="אליפסה 29">
            <a:extLst>
              <a:ext uri="{FF2B5EF4-FFF2-40B4-BE49-F238E27FC236}">
                <a16:creationId xmlns:a16="http://schemas.microsoft.com/office/drawing/2014/main" id="{5DB7251A-EEC2-FAA2-2B7A-60467B935ABD}"/>
              </a:ext>
            </a:extLst>
          </p:cNvPr>
          <p:cNvSpPr/>
          <p:nvPr/>
        </p:nvSpPr>
        <p:spPr>
          <a:xfrm>
            <a:off x="2425905" y="3268936"/>
            <a:ext cx="1236203" cy="52650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: פינות מעוגלות 30">
            <a:extLst>
              <a:ext uri="{FF2B5EF4-FFF2-40B4-BE49-F238E27FC236}">
                <a16:creationId xmlns:a16="http://schemas.microsoft.com/office/drawing/2014/main" id="{8DFA0317-D10B-3528-8E57-023650A38A8E}"/>
              </a:ext>
            </a:extLst>
          </p:cNvPr>
          <p:cNvSpPr/>
          <p:nvPr/>
        </p:nvSpPr>
        <p:spPr>
          <a:xfrm>
            <a:off x="2369555" y="4281938"/>
            <a:ext cx="3891129" cy="41295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אליפסה 31">
            <a:extLst>
              <a:ext uri="{FF2B5EF4-FFF2-40B4-BE49-F238E27FC236}">
                <a16:creationId xmlns:a16="http://schemas.microsoft.com/office/drawing/2014/main" id="{CE09A037-6B47-A329-29D8-4FA83EC54CD8}"/>
              </a:ext>
            </a:extLst>
          </p:cNvPr>
          <p:cNvSpPr/>
          <p:nvPr/>
        </p:nvSpPr>
        <p:spPr>
          <a:xfrm>
            <a:off x="3535471" y="4186518"/>
            <a:ext cx="2682159" cy="59952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אליפסה 32">
            <a:extLst>
              <a:ext uri="{FF2B5EF4-FFF2-40B4-BE49-F238E27FC236}">
                <a16:creationId xmlns:a16="http://schemas.microsoft.com/office/drawing/2014/main" id="{C41827E6-63D3-AD12-24A3-A20702A7F0ED}"/>
              </a:ext>
            </a:extLst>
          </p:cNvPr>
          <p:cNvSpPr/>
          <p:nvPr/>
        </p:nvSpPr>
        <p:spPr>
          <a:xfrm>
            <a:off x="2559528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אליפסה 33">
            <a:extLst>
              <a:ext uri="{FF2B5EF4-FFF2-40B4-BE49-F238E27FC236}">
                <a16:creationId xmlns:a16="http://schemas.microsoft.com/office/drawing/2014/main" id="{F046DFBA-7934-A483-9DA3-07934334A1DA}"/>
              </a:ext>
            </a:extLst>
          </p:cNvPr>
          <p:cNvSpPr/>
          <p:nvPr/>
        </p:nvSpPr>
        <p:spPr>
          <a:xfrm>
            <a:off x="2928537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אליפסה 34">
            <a:extLst>
              <a:ext uri="{FF2B5EF4-FFF2-40B4-BE49-F238E27FC236}">
                <a16:creationId xmlns:a16="http://schemas.microsoft.com/office/drawing/2014/main" id="{AA8D38C9-9BCF-4AB9-3E1F-C0F5AF40E27C}"/>
              </a:ext>
            </a:extLst>
          </p:cNvPr>
          <p:cNvSpPr/>
          <p:nvPr/>
        </p:nvSpPr>
        <p:spPr>
          <a:xfrm>
            <a:off x="3276727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אליפסה 35">
            <a:extLst>
              <a:ext uri="{FF2B5EF4-FFF2-40B4-BE49-F238E27FC236}">
                <a16:creationId xmlns:a16="http://schemas.microsoft.com/office/drawing/2014/main" id="{39A8F652-C178-C68E-0309-22E5E6461B90}"/>
              </a:ext>
            </a:extLst>
          </p:cNvPr>
          <p:cNvSpPr/>
          <p:nvPr/>
        </p:nvSpPr>
        <p:spPr>
          <a:xfrm>
            <a:off x="3675490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אליפסה 36">
            <a:extLst>
              <a:ext uri="{FF2B5EF4-FFF2-40B4-BE49-F238E27FC236}">
                <a16:creationId xmlns:a16="http://schemas.microsoft.com/office/drawing/2014/main" id="{66500878-7355-7813-D0A4-CBC0EE2E443F}"/>
              </a:ext>
            </a:extLst>
          </p:cNvPr>
          <p:cNvSpPr/>
          <p:nvPr/>
        </p:nvSpPr>
        <p:spPr>
          <a:xfrm>
            <a:off x="4044499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אליפסה 48">
            <a:extLst>
              <a:ext uri="{FF2B5EF4-FFF2-40B4-BE49-F238E27FC236}">
                <a16:creationId xmlns:a16="http://schemas.microsoft.com/office/drawing/2014/main" id="{959E4401-F3DD-C256-595A-B844BE16EE94}"/>
              </a:ext>
            </a:extLst>
          </p:cNvPr>
          <p:cNvSpPr/>
          <p:nvPr/>
        </p:nvSpPr>
        <p:spPr>
          <a:xfrm>
            <a:off x="4392689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אליפסה 49">
            <a:extLst>
              <a:ext uri="{FF2B5EF4-FFF2-40B4-BE49-F238E27FC236}">
                <a16:creationId xmlns:a16="http://schemas.microsoft.com/office/drawing/2014/main" id="{C74869AF-5E1C-9584-0DCA-B616798E01A4}"/>
              </a:ext>
            </a:extLst>
          </p:cNvPr>
          <p:cNvSpPr/>
          <p:nvPr/>
        </p:nvSpPr>
        <p:spPr>
          <a:xfrm>
            <a:off x="4745038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אליפסה 50">
            <a:extLst>
              <a:ext uri="{FF2B5EF4-FFF2-40B4-BE49-F238E27FC236}">
                <a16:creationId xmlns:a16="http://schemas.microsoft.com/office/drawing/2014/main" id="{BAAB2800-045A-BFE0-9258-6793EEB99212}"/>
              </a:ext>
            </a:extLst>
          </p:cNvPr>
          <p:cNvSpPr/>
          <p:nvPr/>
        </p:nvSpPr>
        <p:spPr>
          <a:xfrm>
            <a:off x="5114047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אליפסה 51">
            <a:extLst>
              <a:ext uri="{FF2B5EF4-FFF2-40B4-BE49-F238E27FC236}">
                <a16:creationId xmlns:a16="http://schemas.microsoft.com/office/drawing/2014/main" id="{1FEBFFF1-B235-CBF6-C71F-53B485319DE5}"/>
              </a:ext>
            </a:extLst>
          </p:cNvPr>
          <p:cNvSpPr/>
          <p:nvPr/>
        </p:nvSpPr>
        <p:spPr>
          <a:xfrm>
            <a:off x="5462237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אליפסה 52">
            <a:extLst>
              <a:ext uri="{FF2B5EF4-FFF2-40B4-BE49-F238E27FC236}">
                <a16:creationId xmlns:a16="http://schemas.microsoft.com/office/drawing/2014/main" id="{FDE2BE65-446B-D7EB-E6CE-0FF6F5613871}"/>
              </a:ext>
            </a:extLst>
          </p:cNvPr>
          <p:cNvSpPr/>
          <p:nvPr/>
        </p:nvSpPr>
        <p:spPr>
          <a:xfrm>
            <a:off x="5807125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אליפסה 53">
            <a:extLst>
              <a:ext uri="{FF2B5EF4-FFF2-40B4-BE49-F238E27FC236}">
                <a16:creationId xmlns:a16="http://schemas.microsoft.com/office/drawing/2014/main" id="{084C3CEC-370F-6F6C-A612-BAE33BDF86E6}"/>
              </a:ext>
            </a:extLst>
          </p:cNvPr>
          <p:cNvSpPr/>
          <p:nvPr/>
        </p:nvSpPr>
        <p:spPr>
          <a:xfrm>
            <a:off x="2559528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אליפסה 54">
            <a:extLst>
              <a:ext uri="{FF2B5EF4-FFF2-40B4-BE49-F238E27FC236}">
                <a16:creationId xmlns:a16="http://schemas.microsoft.com/office/drawing/2014/main" id="{D83E336F-3785-1E5C-4F86-C902811CDD27}"/>
              </a:ext>
            </a:extLst>
          </p:cNvPr>
          <p:cNvSpPr/>
          <p:nvPr/>
        </p:nvSpPr>
        <p:spPr>
          <a:xfrm>
            <a:off x="2928537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אליפסה 55">
            <a:extLst>
              <a:ext uri="{FF2B5EF4-FFF2-40B4-BE49-F238E27FC236}">
                <a16:creationId xmlns:a16="http://schemas.microsoft.com/office/drawing/2014/main" id="{2C0FD93D-23AC-D068-53FC-9FA1BD6C9492}"/>
              </a:ext>
            </a:extLst>
          </p:cNvPr>
          <p:cNvSpPr/>
          <p:nvPr/>
        </p:nvSpPr>
        <p:spPr>
          <a:xfrm>
            <a:off x="3276727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אליפסה 56">
            <a:extLst>
              <a:ext uri="{FF2B5EF4-FFF2-40B4-BE49-F238E27FC236}">
                <a16:creationId xmlns:a16="http://schemas.microsoft.com/office/drawing/2014/main" id="{D24FD21F-768E-EB1E-2613-EE62614A78B7}"/>
              </a:ext>
            </a:extLst>
          </p:cNvPr>
          <p:cNvSpPr/>
          <p:nvPr/>
        </p:nvSpPr>
        <p:spPr>
          <a:xfrm>
            <a:off x="3675490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אליפסה 57">
            <a:extLst>
              <a:ext uri="{FF2B5EF4-FFF2-40B4-BE49-F238E27FC236}">
                <a16:creationId xmlns:a16="http://schemas.microsoft.com/office/drawing/2014/main" id="{FC7D014E-0E75-F109-74AB-B78E196699CE}"/>
              </a:ext>
            </a:extLst>
          </p:cNvPr>
          <p:cNvSpPr/>
          <p:nvPr/>
        </p:nvSpPr>
        <p:spPr>
          <a:xfrm>
            <a:off x="4044499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אליפסה 59">
            <a:extLst>
              <a:ext uri="{FF2B5EF4-FFF2-40B4-BE49-F238E27FC236}">
                <a16:creationId xmlns:a16="http://schemas.microsoft.com/office/drawing/2014/main" id="{BDC33FA1-03D2-030B-1CAF-3CACECF9ADF2}"/>
              </a:ext>
            </a:extLst>
          </p:cNvPr>
          <p:cNvSpPr/>
          <p:nvPr/>
        </p:nvSpPr>
        <p:spPr>
          <a:xfrm>
            <a:off x="4392689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אליפסה 60">
            <a:extLst>
              <a:ext uri="{FF2B5EF4-FFF2-40B4-BE49-F238E27FC236}">
                <a16:creationId xmlns:a16="http://schemas.microsoft.com/office/drawing/2014/main" id="{BA979A05-AB00-0FC4-973F-8995344BCE82}"/>
              </a:ext>
            </a:extLst>
          </p:cNvPr>
          <p:cNvSpPr/>
          <p:nvPr/>
        </p:nvSpPr>
        <p:spPr>
          <a:xfrm>
            <a:off x="4745038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אליפסה 62">
            <a:extLst>
              <a:ext uri="{FF2B5EF4-FFF2-40B4-BE49-F238E27FC236}">
                <a16:creationId xmlns:a16="http://schemas.microsoft.com/office/drawing/2014/main" id="{B5E72C93-EFC0-CA0A-6D5E-E337FE1B8582}"/>
              </a:ext>
            </a:extLst>
          </p:cNvPr>
          <p:cNvSpPr/>
          <p:nvPr/>
        </p:nvSpPr>
        <p:spPr>
          <a:xfrm>
            <a:off x="5114047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אליפסה 63">
            <a:extLst>
              <a:ext uri="{FF2B5EF4-FFF2-40B4-BE49-F238E27FC236}">
                <a16:creationId xmlns:a16="http://schemas.microsoft.com/office/drawing/2014/main" id="{5753261B-37EB-324F-390A-A9E962F4A378}"/>
              </a:ext>
            </a:extLst>
          </p:cNvPr>
          <p:cNvSpPr/>
          <p:nvPr/>
        </p:nvSpPr>
        <p:spPr>
          <a:xfrm>
            <a:off x="5462237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אליפסה 65">
            <a:extLst>
              <a:ext uri="{FF2B5EF4-FFF2-40B4-BE49-F238E27FC236}">
                <a16:creationId xmlns:a16="http://schemas.microsoft.com/office/drawing/2014/main" id="{33084D5F-793C-4E46-9706-795EF3CDA7AA}"/>
              </a:ext>
            </a:extLst>
          </p:cNvPr>
          <p:cNvSpPr/>
          <p:nvPr/>
        </p:nvSpPr>
        <p:spPr>
          <a:xfrm>
            <a:off x="5807125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7" name="מחבר חץ ישר 66">
            <a:extLst>
              <a:ext uri="{FF2B5EF4-FFF2-40B4-BE49-F238E27FC236}">
                <a16:creationId xmlns:a16="http://schemas.microsoft.com/office/drawing/2014/main" id="{DD5C42D6-CA9B-F196-0226-D41ABA12DF20}"/>
              </a:ext>
            </a:extLst>
          </p:cNvPr>
          <p:cNvCxnSpPr>
            <a:cxnSpLocks/>
            <a:stCxn id="34" idx="4"/>
            <a:endCxn id="54" idx="0"/>
          </p:cNvCxnSpPr>
          <p:nvPr/>
        </p:nvCxnSpPr>
        <p:spPr>
          <a:xfrm flipH="1">
            <a:off x="2669794" y="3634225"/>
            <a:ext cx="369009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מחבר חץ ישר 68">
            <a:extLst>
              <a:ext uri="{FF2B5EF4-FFF2-40B4-BE49-F238E27FC236}">
                <a16:creationId xmlns:a16="http://schemas.microsoft.com/office/drawing/2014/main" id="{CE0DD071-A76C-651E-0B30-403A5B7D2755}"/>
              </a:ext>
            </a:extLst>
          </p:cNvPr>
          <p:cNvCxnSpPr>
            <a:cxnSpLocks/>
            <a:stCxn id="34" idx="4"/>
            <a:endCxn id="56" idx="0"/>
          </p:cNvCxnSpPr>
          <p:nvPr/>
        </p:nvCxnSpPr>
        <p:spPr>
          <a:xfrm>
            <a:off x="3038803" y="3634225"/>
            <a:ext cx="348190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מחבר חץ ישר 69">
            <a:extLst>
              <a:ext uri="{FF2B5EF4-FFF2-40B4-BE49-F238E27FC236}">
                <a16:creationId xmlns:a16="http://schemas.microsoft.com/office/drawing/2014/main" id="{E94BB005-FE42-EAE4-32D0-CED9DFFBCF0B}"/>
              </a:ext>
            </a:extLst>
          </p:cNvPr>
          <p:cNvCxnSpPr>
            <a:cxnSpLocks/>
            <a:stCxn id="34" idx="4"/>
            <a:endCxn id="57" idx="0"/>
          </p:cNvCxnSpPr>
          <p:nvPr/>
        </p:nvCxnSpPr>
        <p:spPr>
          <a:xfrm>
            <a:off x="3038803" y="3634225"/>
            <a:ext cx="746953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מחבר חץ ישר 71">
            <a:extLst>
              <a:ext uri="{FF2B5EF4-FFF2-40B4-BE49-F238E27FC236}">
                <a16:creationId xmlns:a16="http://schemas.microsoft.com/office/drawing/2014/main" id="{3F038CD5-BCDC-22A8-23A7-9E89BF61ADA2}"/>
              </a:ext>
            </a:extLst>
          </p:cNvPr>
          <p:cNvCxnSpPr>
            <a:cxnSpLocks/>
            <a:stCxn id="34" idx="4"/>
            <a:endCxn id="58" idx="0"/>
          </p:cNvCxnSpPr>
          <p:nvPr/>
        </p:nvCxnSpPr>
        <p:spPr>
          <a:xfrm>
            <a:off x="3038803" y="3634225"/>
            <a:ext cx="1115962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מחבר חץ ישר 72">
            <a:extLst>
              <a:ext uri="{FF2B5EF4-FFF2-40B4-BE49-F238E27FC236}">
                <a16:creationId xmlns:a16="http://schemas.microsoft.com/office/drawing/2014/main" id="{90D7A299-2903-320C-5440-A08A3707D467}"/>
              </a:ext>
            </a:extLst>
          </p:cNvPr>
          <p:cNvCxnSpPr>
            <a:cxnSpLocks/>
            <a:stCxn id="34" idx="4"/>
            <a:endCxn id="60" idx="0"/>
          </p:cNvCxnSpPr>
          <p:nvPr/>
        </p:nvCxnSpPr>
        <p:spPr>
          <a:xfrm>
            <a:off x="3038803" y="3634225"/>
            <a:ext cx="1464152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מחבר חץ ישר 74">
            <a:extLst>
              <a:ext uri="{FF2B5EF4-FFF2-40B4-BE49-F238E27FC236}">
                <a16:creationId xmlns:a16="http://schemas.microsoft.com/office/drawing/2014/main" id="{E8CA2732-F615-C18C-94B2-90930672C076}"/>
              </a:ext>
            </a:extLst>
          </p:cNvPr>
          <p:cNvCxnSpPr>
            <a:cxnSpLocks/>
            <a:stCxn id="34" idx="4"/>
            <a:endCxn id="61" idx="0"/>
          </p:cNvCxnSpPr>
          <p:nvPr/>
        </p:nvCxnSpPr>
        <p:spPr>
          <a:xfrm>
            <a:off x="3038803" y="3634225"/>
            <a:ext cx="1816501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מחבר חץ ישר 75">
            <a:extLst>
              <a:ext uri="{FF2B5EF4-FFF2-40B4-BE49-F238E27FC236}">
                <a16:creationId xmlns:a16="http://schemas.microsoft.com/office/drawing/2014/main" id="{0CE7F8CF-8B99-A946-06D8-AC2DCEB6DE62}"/>
              </a:ext>
            </a:extLst>
          </p:cNvPr>
          <p:cNvCxnSpPr>
            <a:cxnSpLocks/>
            <a:stCxn id="34" idx="4"/>
            <a:endCxn id="63" idx="0"/>
          </p:cNvCxnSpPr>
          <p:nvPr/>
        </p:nvCxnSpPr>
        <p:spPr>
          <a:xfrm>
            <a:off x="3038803" y="3634225"/>
            <a:ext cx="2185510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מחבר חץ ישר 76">
            <a:extLst>
              <a:ext uri="{FF2B5EF4-FFF2-40B4-BE49-F238E27FC236}">
                <a16:creationId xmlns:a16="http://schemas.microsoft.com/office/drawing/2014/main" id="{0B3EE7C6-84E1-4603-992D-41760734030E}"/>
              </a:ext>
            </a:extLst>
          </p:cNvPr>
          <p:cNvCxnSpPr>
            <a:cxnSpLocks/>
            <a:stCxn id="34" idx="4"/>
            <a:endCxn id="64" idx="0"/>
          </p:cNvCxnSpPr>
          <p:nvPr/>
        </p:nvCxnSpPr>
        <p:spPr>
          <a:xfrm>
            <a:off x="3038803" y="3634225"/>
            <a:ext cx="2533700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מחבר חץ ישר 77">
            <a:extLst>
              <a:ext uri="{FF2B5EF4-FFF2-40B4-BE49-F238E27FC236}">
                <a16:creationId xmlns:a16="http://schemas.microsoft.com/office/drawing/2014/main" id="{5C0FC771-1095-86E6-8CF6-64EC087FABE5}"/>
              </a:ext>
            </a:extLst>
          </p:cNvPr>
          <p:cNvCxnSpPr>
            <a:cxnSpLocks/>
            <a:endCxn id="66" idx="0"/>
          </p:cNvCxnSpPr>
          <p:nvPr/>
        </p:nvCxnSpPr>
        <p:spPr>
          <a:xfrm>
            <a:off x="3038803" y="3634225"/>
            <a:ext cx="2878588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תיבת טקסט 78">
                <a:extLst>
                  <a:ext uri="{FF2B5EF4-FFF2-40B4-BE49-F238E27FC236}">
                    <a16:creationId xmlns:a16="http://schemas.microsoft.com/office/drawing/2014/main" id="{563A72C4-BA57-FC7F-E02B-51DC134A4D67}"/>
                  </a:ext>
                </a:extLst>
              </p:cNvPr>
              <p:cNvSpPr txBox="1"/>
              <p:nvPr/>
            </p:nvSpPr>
            <p:spPr>
              <a:xfrm>
                <a:off x="4293592" y="4768849"/>
                <a:ext cx="112103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79" name="תיבת טקסט 78">
                <a:extLst>
                  <a:ext uri="{FF2B5EF4-FFF2-40B4-BE49-F238E27FC236}">
                    <a16:creationId xmlns:a16="http://schemas.microsoft.com/office/drawing/2014/main" id="{563A72C4-BA57-FC7F-E02B-51DC134A4D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592" y="4768849"/>
                <a:ext cx="1121033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0D28CBC2-D16B-06B4-8A85-FD49CC9B3AE5}"/>
                  </a:ext>
                </a:extLst>
              </p:cNvPr>
              <p:cNvSpPr txBox="1"/>
              <p:nvPr/>
            </p:nvSpPr>
            <p:spPr>
              <a:xfrm>
                <a:off x="244743" y="1332661"/>
                <a:ext cx="10737889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 scheme</a:t>
                </a:r>
                <a:r>
                  <a:rPr lang="en-US" sz="2400" dirty="0"/>
                  <a:t>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Denote by</a:t>
                </a:r>
                <a:r>
                  <a:rPr lang="en-US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the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-slice that for every 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of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 satisfies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2400" dirty="0"/>
                  <a:t>  	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𝓑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acc>
                        <m:accPr>
                          <m:chr m:val="̅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2400" b="1" i="1">
                          <a:latin typeface="Cambria Math"/>
                        </a:rPr>
                        <m:t>𝓐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</p:txBody>
          </p:sp>
        </mc:Choice>
        <mc:Fallback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0D28CBC2-D16B-06B4-8A85-FD49CC9B3A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3" y="1332661"/>
                <a:ext cx="10737889" cy="3785652"/>
              </a:xfrm>
              <a:prstGeom prst="rect">
                <a:avLst/>
              </a:prstGeom>
              <a:blipFill>
                <a:blip r:embed="rId10"/>
                <a:stretch>
                  <a:fillRect l="-851" t="-128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תיבת טקסט 13">
                <a:extLst>
                  <a:ext uri="{FF2B5EF4-FFF2-40B4-BE49-F238E27FC236}">
                    <a16:creationId xmlns:a16="http://schemas.microsoft.com/office/drawing/2014/main" id="{A9A8AD91-5BA5-4EB2-5B3B-DA8F017FC7BB}"/>
                  </a:ext>
                </a:extLst>
              </p:cNvPr>
              <p:cNvSpPr txBox="1"/>
              <p:nvPr/>
            </p:nvSpPr>
            <p:spPr>
              <a:xfrm>
                <a:off x="1002890" y="3263198"/>
                <a:ext cx="133001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-slice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</m:oMath>
                </a14:m>
                <a:endParaRPr lang="he-IL" sz="2400" b="1" dirty="0"/>
              </a:p>
            </p:txBody>
          </p:sp>
        </mc:Choice>
        <mc:Fallback>
          <p:sp>
            <p:nvSpPr>
              <p:cNvPr id="14" name="תיבת טקסט 13">
                <a:extLst>
                  <a:ext uri="{FF2B5EF4-FFF2-40B4-BE49-F238E27FC236}">
                    <a16:creationId xmlns:a16="http://schemas.microsoft.com/office/drawing/2014/main" id="{A9A8AD91-5BA5-4EB2-5B3B-DA8F017FC7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90" y="3263198"/>
                <a:ext cx="1330013" cy="461665"/>
              </a:xfrm>
              <a:prstGeom prst="rect">
                <a:avLst/>
              </a:prstGeom>
              <a:blipFill>
                <a:blip r:embed="rId11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תיבת טקסט 14">
                <a:extLst>
                  <a:ext uri="{FF2B5EF4-FFF2-40B4-BE49-F238E27FC236}">
                    <a16:creationId xmlns:a16="http://schemas.microsoft.com/office/drawing/2014/main" id="{C6F2BE7E-81B2-24D6-BC9F-D8EDE1B4070A}"/>
                  </a:ext>
                </a:extLst>
              </p:cNvPr>
              <p:cNvSpPr txBox="1"/>
              <p:nvPr/>
            </p:nvSpPr>
            <p:spPr>
              <a:xfrm>
                <a:off x="383458" y="4235374"/>
                <a:ext cx="195927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-slice </a:t>
                </a:r>
                <a14:m>
                  <m:oMath xmlns:m="http://schemas.openxmlformats.org/officeDocument/2006/math">
                    <m:r>
                      <a:rPr lang="en-GB" sz="2400" b="1" i="1">
                        <a:latin typeface="Cambria Math"/>
                      </a:rPr>
                      <m:t>𝓐</m:t>
                    </m:r>
                  </m:oMath>
                </a14:m>
                <a:endParaRPr lang="he-IL" sz="2400" b="1" dirty="0"/>
              </a:p>
            </p:txBody>
          </p:sp>
        </mc:Choice>
        <mc:Fallback>
          <p:sp>
            <p:nvSpPr>
              <p:cNvPr id="15" name="תיבת טקסט 14">
                <a:extLst>
                  <a:ext uri="{FF2B5EF4-FFF2-40B4-BE49-F238E27FC236}">
                    <a16:creationId xmlns:a16="http://schemas.microsoft.com/office/drawing/2014/main" id="{C6F2BE7E-81B2-24D6-BC9F-D8EDE1B40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58" y="4235374"/>
                <a:ext cx="1959278" cy="461665"/>
              </a:xfrm>
              <a:prstGeom prst="rect">
                <a:avLst/>
              </a:prstGeom>
              <a:blipFill>
                <a:blip r:embed="rId12"/>
                <a:stretch>
                  <a:fillRect l="-1558" b="-2236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תיבת טקסט 15">
                <a:extLst>
                  <a:ext uri="{FF2B5EF4-FFF2-40B4-BE49-F238E27FC236}">
                    <a16:creationId xmlns:a16="http://schemas.microsoft.com/office/drawing/2014/main" id="{961AD2BE-48CC-FF83-3243-5970702DB813}"/>
                  </a:ext>
                </a:extLst>
              </p:cNvPr>
              <p:cNvSpPr txBox="1"/>
              <p:nvPr/>
            </p:nvSpPr>
            <p:spPr>
              <a:xfrm>
                <a:off x="9923949" y="703994"/>
                <a:ext cx="172481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-slice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 smtClean="0">
                        <a:latin typeface="Cambria Math"/>
                      </a:rPr>
                      <m:t>𝓐</m:t>
                    </m:r>
                  </m:oMath>
                </a14:m>
                <a:endParaRPr lang="en-US" sz="1800" b="1" dirty="0"/>
              </a:p>
              <a:p>
                <a:pPr algn="ctr"/>
                <a:r>
                  <a:rPr lang="en-US" dirty="0"/>
                  <a:t>a</a:t>
                </a:r>
                <a:r>
                  <a:rPr lang="en-US" sz="1800" dirty="0"/>
                  <a:t> secret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16" name="תיבת טקסט 15">
                <a:extLst>
                  <a:ext uri="{FF2B5EF4-FFF2-40B4-BE49-F238E27FC236}">
                    <a16:creationId xmlns:a16="http://schemas.microsoft.com/office/drawing/2014/main" id="{961AD2BE-48CC-FF83-3243-5970702DB8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3949" y="703994"/>
                <a:ext cx="1724811" cy="646331"/>
              </a:xfrm>
              <a:prstGeom prst="rect">
                <a:avLst/>
              </a:prstGeom>
              <a:blipFill>
                <a:blip r:embed="rId13"/>
                <a:stretch>
                  <a:fillRect t="-4673" b="-1308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תיבת טקסט 16">
                <a:extLst>
                  <a:ext uri="{FF2B5EF4-FFF2-40B4-BE49-F238E27FC236}">
                    <a16:creationId xmlns:a16="http://schemas.microsoft.com/office/drawing/2014/main" id="{4BE20F64-6359-99B7-CA67-6D525168F91A}"/>
                  </a:ext>
                </a:extLst>
              </p:cNvPr>
              <p:cNvSpPr txBox="1"/>
              <p:nvPr/>
            </p:nvSpPr>
            <p:spPr>
              <a:xfrm>
                <a:off x="244742" y="5230514"/>
                <a:ext cx="11947257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Share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 according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</m:oMath>
                </a14:m>
                <a:r>
                  <a:rPr lang="en-US" sz="2400" dirty="0"/>
                  <a:t> to generate shares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, …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Share every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-out-of-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threshold shares, and </a:t>
                </a:r>
              </a:p>
              <a:p>
                <a:r>
                  <a:rPr lang="en-US" sz="2400" dirty="0"/>
                  <a:t>      distribute one share to each party in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 . . . , </m:t>
                        </m:r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err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 dirty="0" err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∖</m:t>
                    </m:r>
                    <m:r>
                      <m:rPr>
                        <m:lit/>
                      </m:rP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7" name="תיבת טקסט 16">
                <a:extLst>
                  <a:ext uri="{FF2B5EF4-FFF2-40B4-BE49-F238E27FC236}">
                    <a16:creationId xmlns:a16="http://schemas.microsoft.com/office/drawing/2014/main" id="{4BE20F64-6359-99B7-CA67-6D525168F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2" y="5230514"/>
                <a:ext cx="11947257" cy="1200329"/>
              </a:xfrm>
              <a:prstGeom prst="rect">
                <a:avLst/>
              </a:prstGeom>
              <a:blipFill>
                <a:blip r:embed="rId14"/>
                <a:stretch>
                  <a:fillRect l="-816" t="-4569" b="-1066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תיבת טקסט 17">
                <a:extLst>
                  <a:ext uri="{FF2B5EF4-FFF2-40B4-BE49-F238E27FC236}">
                    <a16:creationId xmlns:a16="http://schemas.microsoft.com/office/drawing/2014/main" id="{3BA04506-A113-BD99-1CCB-6D05C5D8AA23}"/>
                  </a:ext>
                </a:extLst>
              </p:cNvPr>
              <p:cNvSpPr txBox="1"/>
              <p:nvPr/>
            </p:nvSpPr>
            <p:spPr>
              <a:xfrm>
                <a:off x="2505765" y="3319874"/>
                <a:ext cx="311037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e-IL" sz="1600" dirty="0"/>
              </a:p>
            </p:txBody>
          </p:sp>
        </mc:Choice>
        <mc:Fallback>
          <p:sp>
            <p:nvSpPr>
              <p:cNvPr id="18" name="תיבת טקסט 17">
                <a:extLst>
                  <a:ext uri="{FF2B5EF4-FFF2-40B4-BE49-F238E27FC236}">
                    <a16:creationId xmlns:a16="http://schemas.microsoft.com/office/drawing/2014/main" id="{3BA04506-A113-BD99-1CCB-6D05C5D8AA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765" y="3319874"/>
                <a:ext cx="311037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תיבת טקסט 18">
                <a:extLst>
                  <a:ext uri="{FF2B5EF4-FFF2-40B4-BE49-F238E27FC236}">
                    <a16:creationId xmlns:a16="http://schemas.microsoft.com/office/drawing/2014/main" id="{0FD3930C-A39D-B677-300E-FA7CA8462B7A}"/>
                  </a:ext>
                </a:extLst>
              </p:cNvPr>
              <p:cNvSpPr txBox="1"/>
              <p:nvPr/>
            </p:nvSpPr>
            <p:spPr>
              <a:xfrm>
                <a:off x="2858478" y="3330181"/>
                <a:ext cx="311037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sz="1600" dirty="0"/>
              </a:p>
            </p:txBody>
          </p:sp>
        </mc:Choice>
        <mc:Fallback>
          <p:sp>
            <p:nvSpPr>
              <p:cNvPr id="19" name="תיבת טקסט 18">
                <a:extLst>
                  <a:ext uri="{FF2B5EF4-FFF2-40B4-BE49-F238E27FC236}">
                    <a16:creationId xmlns:a16="http://schemas.microsoft.com/office/drawing/2014/main" id="{0FD3930C-A39D-B677-300E-FA7CA8462B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478" y="3330181"/>
                <a:ext cx="311037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173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6F12D1-027B-4528-FD13-DFD991D16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33DDE8DE-F87A-3D81-85BB-D8D5EDCB72A0}"/>
              </a:ext>
            </a:extLst>
          </p:cNvPr>
          <p:cNvSpPr/>
          <p:nvPr/>
        </p:nvSpPr>
        <p:spPr>
          <a:xfrm>
            <a:off x="2369555" y="3325761"/>
            <a:ext cx="3891129" cy="42278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אליפסה 84">
            <a:extLst>
              <a:ext uri="{FF2B5EF4-FFF2-40B4-BE49-F238E27FC236}">
                <a16:creationId xmlns:a16="http://schemas.microsoft.com/office/drawing/2014/main" id="{51C97490-71DF-2D34-A3E8-801E888C50EF}"/>
              </a:ext>
            </a:extLst>
          </p:cNvPr>
          <p:cNvSpPr/>
          <p:nvPr/>
        </p:nvSpPr>
        <p:spPr>
          <a:xfrm>
            <a:off x="2425905" y="3269268"/>
            <a:ext cx="1236203" cy="52650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B76CB20-A0BF-DAFE-391B-8C79136C4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1. A Perfect (Simple) Scheme for High Slices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B572DA6A-A2A3-6457-E559-C9138848183F}"/>
              </a:ext>
            </a:extLst>
          </p:cNvPr>
          <p:cNvGrpSpPr/>
          <p:nvPr/>
        </p:nvGrpSpPr>
        <p:grpSpPr>
          <a:xfrm>
            <a:off x="10205127" y="1421151"/>
            <a:ext cx="1264187" cy="1846655"/>
            <a:chOff x="9018872" y="3813087"/>
            <a:chExt cx="1455958" cy="2294062"/>
          </a:xfrm>
        </p:grpSpPr>
        <p:sp>
          <p:nvSpPr>
            <p:cNvPr id="4" name="Diamond 17">
              <a:extLst>
                <a:ext uri="{FF2B5EF4-FFF2-40B4-BE49-F238E27FC236}">
                  <a16:creationId xmlns:a16="http://schemas.microsoft.com/office/drawing/2014/main" id="{34C10821-3992-E1F2-2F28-9F3576EA8060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משולש שווה שוקיים 29">
              <a:extLst>
                <a:ext uri="{FF2B5EF4-FFF2-40B4-BE49-F238E27FC236}">
                  <a16:creationId xmlns:a16="http://schemas.microsoft.com/office/drawing/2014/main" id="{06784294-A41F-769D-8255-C65CBE7216F1}"/>
                </a:ext>
              </a:extLst>
            </p:cNvPr>
            <p:cNvSpPr/>
            <p:nvPr/>
          </p:nvSpPr>
          <p:spPr>
            <a:xfrm>
              <a:off x="9035990" y="3813087"/>
              <a:ext cx="1438840" cy="1123323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6" name="משולש שווה שוקיים 30">
              <a:extLst>
                <a:ext uri="{FF2B5EF4-FFF2-40B4-BE49-F238E27FC236}">
                  <a16:creationId xmlns:a16="http://schemas.microsoft.com/office/drawing/2014/main" id="{D9066307-518A-09CE-878D-D44E31A0BB3A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7" name="משולש שווה שוקיים 31">
              <a:extLst>
                <a:ext uri="{FF2B5EF4-FFF2-40B4-BE49-F238E27FC236}">
                  <a16:creationId xmlns:a16="http://schemas.microsoft.com/office/drawing/2014/main" id="{486B034F-2739-99BC-70B3-488AFB07B3FC}"/>
                </a:ext>
              </a:extLst>
            </p:cNvPr>
            <p:cNvSpPr/>
            <p:nvPr/>
          </p:nvSpPr>
          <p:spPr>
            <a:xfrm>
              <a:off x="9279954" y="3829866"/>
              <a:ext cx="951299" cy="725060"/>
            </a:xfrm>
            <a:prstGeom prst="triangl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8" name="משולש שווה שוקיים 32">
              <a:extLst>
                <a:ext uri="{FF2B5EF4-FFF2-40B4-BE49-F238E27FC236}">
                  <a16:creationId xmlns:a16="http://schemas.microsoft.com/office/drawing/2014/main" id="{1CB15BF3-3B94-AD36-C353-0A41EC304AFB}"/>
                </a:ext>
              </a:extLst>
            </p:cNvPr>
            <p:cNvSpPr/>
            <p:nvPr/>
          </p:nvSpPr>
          <p:spPr>
            <a:xfrm>
              <a:off x="9350941" y="3824672"/>
              <a:ext cx="788872" cy="617788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תיבת טקסט 28">
                <a:extLst>
                  <a:ext uri="{FF2B5EF4-FFF2-40B4-BE49-F238E27FC236}">
                    <a16:creationId xmlns:a16="http://schemas.microsoft.com/office/drawing/2014/main" id="{A231BE7A-B6B2-AB92-F580-0A1762757038}"/>
                  </a:ext>
                </a:extLst>
              </p:cNvPr>
              <p:cNvSpPr txBox="1"/>
              <p:nvPr/>
            </p:nvSpPr>
            <p:spPr>
              <a:xfrm>
                <a:off x="6933585" y="3354358"/>
                <a:ext cx="4125255" cy="19389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Correctness</a:t>
                </a:r>
                <a:r>
                  <a:rPr lang="en-US" sz="2400" dirty="0"/>
                  <a:t>: The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parties can recover the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</m:oMath>
                </a14:m>
                <a:r>
                  <a:rPr lang="en-US" sz="2400" dirty="0"/>
                  <a:t>-shares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dirty="0"/>
                  <a:t>,</a:t>
                </a:r>
              </a:p>
              <a:p>
                <a:r>
                  <a:rPr lang="en-US" sz="2400" dirty="0"/>
                  <a:t>and then the secret:</a:t>
                </a:r>
              </a:p>
              <a:p>
                <a:r>
                  <a:rPr lang="en-US" sz="2400" dirty="0"/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b="1" i="1">
                        <a:latin typeface="Cambria Math"/>
                      </a:rPr>
                      <m:t>𝓐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</m:oMath>
                </a14:m>
                <a:endParaRPr lang="he-IL" sz="2400" dirty="0"/>
              </a:p>
              <a:p>
                <a:endParaRPr lang="en-US" sz="2400" dirty="0"/>
              </a:p>
            </p:txBody>
          </p:sp>
        </mc:Choice>
        <mc:Fallback>
          <p:sp>
            <p:nvSpPr>
              <p:cNvPr id="29" name="תיבת טקסט 28">
                <a:extLst>
                  <a:ext uri="{FF2B5EF4-FFF2-40B4-BE49-F238E27FC236}">
                    <a16:creationId xmlns:a16="http://schemas.microsoft.com/office/drawing/2014/main" id="{A231BE7A-B6B2-AB92-F580-0A1762757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585" y="3354358"/>
                <a:ext cx="4125255" cy="1938992"/>
              </a:xfrm>
              <a:prstGeom prst="rect">
                <a:avLst/>
              </a:prstGeom>
              <a:blipFill>
                <a:blip r:embed="rId2"/>
                <a:stretch>
                  <a:fillRect l="-2216" t="-251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מלבן: פינות מעוגלות 31">
            <a:extLst>
              <a:ext uri="{FF2B5EF4-FFF2-40B4-BE49-F238E27FC236}">
                <a16:creationId xmlns:a16="http://schemas.microsoft.com/office/drawing/2014/main" id="{199BBCB7-1F74-5056-005E-9E5E613DB178}"/>
              </a:ext>
            </a:extLst>
          </p:cNvPr>
          <p:cNvSpPr/>
          <p:nvPr/>
        </p:nvSpPr>
        <p:spPr>
          <a:xfrm>
            <a:off x="2372177" y="4282270"/>
            <a:ext cx="3891129" cy="41295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אליפסה 32">
            <a:extLst>
              <a:ext uri="{FF2B5EF4-FFF2-40B4-BE49-F238E27FC236}">
                <a16:creationId xmlns:a16="http://schemas.microsoft.com/office/drawing/2014/main" id="{D227AAE4-D0F4-AB7F-C925-AC714CC936C3}"/>
              </a:ext>
            </a:extLst>
          </p:cNvPr>
          <p:cNvSpPr/>
          <p:nvPr/>
        </p:nvSpPr>
        <p:spPr>
          <a:xfrm>
            <a:off x="3538093" y="4186850"/>
            <a:ext cx="2682159" cy="59952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אליפסה 33">
            <a:extLst>
              <a:ext uri="{FF2B5EF4-FFF2-40B4-BE49-F238E27FC236}">
                <a16:creationId xmlns:a16="http://schemas.microsoft.com/office/drawing/2014/main" id="{917CBC67-D22C-6293-E565-5BFC3738FA2D}"/>
              </a:ext>
            </a:extLst>
          </p:cNvPr>
          <p:cNvSpPr/>
          <p:nvPr/>
        </p:nvSpPr>
        <p:spPr>
          <a:xfrm>
            <a:off x="2562150" y="3418247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אליפסה 34">
            <a:extLst>
              <a:ext uri="{FF2B5EF4-FFF2-40B4-BE49-F238E27FC236}">
                <a16:creationId xmlns:a16="http://schemas.microsoft.com/office/drawing/2014/main" id="{6C770212-41AC-05C3-1E5B-8AE941F70EC3}"/>
              </a:ext>
            </a:extLst>
          </p:cNvPr>
          <p:cNvSpPr/>
          <p:nvPr/>
        </p:nvSpPr>
        <p:spPr>
          <a:xfrm>
            <a:off x="2931159" y="3418247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אליפסה 35">
            <a:extLst>
              <a:ext uri="{FF2B5EF4-FFF2-40B4-BE49-F238E27FC236}">
                <a16:creationId xmlns:a16="http://schemas.microsoft.com/office/drawing/2014/main" id="{A7EA2AA3-83D7-6C2A-34C2-33439E824B90}"/>
              </a:ext>
            </a:extLst>
          </p:cNvPr>
          <p:cNvSpPr/>
          <p:nvPr/>
        </p:nvSpPr>
        <p:spPr>
          <a:xfrm>
            <a:off x="3279349" y="3418247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אליפסה 36">
            <a:extLst>
              <a:ext uri="{FF2B5EF4-FFF2-40B4-BE49-F238E27FC236}">
                <a16:creationId xmlns:a16="http://schemas.microsoft.com/office/drawing/2014/main" id="{F6151038-C49C-8023-D919-841ECA2B3ABE}"/>
              </a:ext>
            </a:extLst>
          </p:cNvPr>
          <p:cNvSpPr/>
          <p:nvPr/>
        </p:nvSpPr>
        <p:spPr>
          <a:xfrm>
            <a:off x="3678112" y="3418247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אליפסה 48">
            <a:extLst>
              <a:ext uri="{FF2B5EF4-FFF2-40B4-BE49-F238E27FC236}">
                <a16:creationId xmlns:a16="http://schemas.microsoft.com/office/drawing/2014/main" id="{1B6A41E0-AF0A-BF36-3A86-F9D4BBDD19EA}"/>
              </a:ext>
            </a:extLst>
          </p:cNvPr>
          <p:cNvSpPr/>
          <p:nvPr/>
        </p:nvSpPr>
        <p:spPr>
          <a:xfrm>
            <a:off x="4047121" y="3418247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אליפסה 49">
            <a:extLst>
              <a:ext uri="{FF2B5EF4-FFF2-40B4-BE49-F238E27FC236}">
                <a16:creationId xmlns:a16="http://schemas.microsoft.com/office/drawing/2014/main" id="{C3E182A8-C2BB-8B54-88A2-688DA169488F}"/>
              </a:ext>
            </a:extLst>
          </p:cNvPr>
          <p:cNvSpPr/>
          <p:nvPr/>
        </p:nvSpPr>
        <p:spPr>
          <a:xfrm>
            <a:off x="4395311" y="3418247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אליפסה 50">
            <a:extLst>
              <a:ext uri="{FF2B5EF4-FFF2-40B4-BE49-F238E27FC236}">
                <a16:creationId xmlns:a16="http://schemas.microsoft.com/office/drawing/2014/main" id="{78EBAA2F-5893-7D14-1552-20C46591A33F}"/>
              </a:ext>
            </a:extLst>
          </p:cNvPr>
          <p:cNvSpPr/>
          <p:nvPr/>
        </p:nvSpPr>
        <p:spPr>
          <a:xfrm>
            <a:off x="4747660" y="3418247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אליפסה 51">
            <a:extLst>
              <a:ext uri="{FF2B5EF4-FFF2-40B4-BE49-F238E27FC236}">
                <a16:creationId xmlns:a16="http://schemas.microsoft.com/office/drawing/2014/main" id="{3F0BC6B2-2A3F-652C-F35C-CC42A0645730}"/>
              </a:ext>
            </a:extLst>
          </p:cNvPr>
          <p:cNvSpPr/>
          <p:nvPr/>
        </p:nvSpPr>
        <p:spPr>
          <a:xfrm>
            <a:off x="5116669" y="3418247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אליפסה 52">
            <a:extLst>
              <a:ext uri="{FF2B5EF4-FFF2-40B4-BE49-F238E27FC236}">
                <a16:creationId xmlns:a16="http://schemas.microsoft.com/office/drawing/2014/main" id="{B436A96E-53FE-7AB8-0473-4132ED692013}"/>
              </a:ext>
            </a:extLst>
          </p:cNvPr>
          <p:cNvSpPr/>
          <p:nvPr/>
        </p:nvSpPr>
        <p:spPr>
          <a:xfrm>
            <a:off x="5464859" y="3418247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אליפסה 53">
            <a:extLst>
              <a:ext uri="{FF2B5EF4-FFF2-40B4-BE49-F238E27FC236}">
                <a16:creationId xmlns:a16="http://schemas.microsoft.com/office/drawing/2014/main" id="{9B6B7106-3DA5-42A8-93A9-AE1A25F7B2CD}"/>
              </a:ext>
            </a:extLst>
          </p:cNvPr>
          <p:cNvSpPr/>
          <p:nvPr/>
        </p:nvSpPr>
        <p:spPr>
          <a:xfrm>
            <a:off x="5809747" y="3418247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אליפסה 54">
            <a:extLst>
              <a:ext uri="{FF2B5EF4-FFF2-40B4-BE49-F238E27FC236}">
                <a16:creationId xmlns:a16="http://schemas.microsoft.com/office/drawing/2014/main" id="{9171A028-AE35-F0BF-C34B-2DB773151575}"/>
              </a:ext>
            </a:extLst>
          </p:cNvPr>
          <p:cNvSpPr/>
          <p:nvPr/>
        </p:nvSpPr>
        <p:spPr>
          <a:xfrm>
            <a:off x="2562150" y="4380591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אליפסה 55">
            <a:extLst>
              <a:ext uri="{FF2B5EF4-FFF2-40B4-BE49-F238E27FC236}">
                <a16:creationId xmlns:a16="http://schemas.microsoft.com/office/drawing/2014/main" id="{7B002C85-AB2F-139F-5B21-BF1D68DFD3AE}"/>
              </a:ext>
            </a:extLst>
          </p:cNvPr>
          <p:cNvSpPr/>
          <p:nvPr/>
        </p:nvSpPr>
        <p:spPr>
          <a:xfrm>
            <a:off x="2931159" y="4380591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אליפסה 56">
            <a:extLst>
              <a:ext uri="{FF2B5EF4-FFF2-40B4-BE49-F238E27FC236}">
                <a16:creationId xmlns:a16="http://schemas.microsoft.com/office/drawing/2014/main" id="{059C4CD7-1A82-5F32-C801-4480326D994E}"/>
              </a:ext>
            </a:extLst>
          </p:cNvPr>
          <p:cNvSpPr/>
          <p:nvPr/>
        </p:nvSpPr>
        <p:spPr>
          <a:xfrm>
            <a:off x="3279349" y="4380591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אליפסה 57">
            <a:extLst>
              <a:ext uri="{FF2B5EF4-FFF2-40B4-BE49-F238E27FC236}">
                <a16:creationId xmlns:a16="http://schemas.microsoft.com/office/drawing/2014/main" id="{8D2B9AF6-4238-0FA1-1B5C-179E6D8A64D1}"/>
              </a:ext>
            </a:extLst>
          </p:cNvPr>
          <p:cNvSpPr/>
          <p:nvPr/>
        </p:nvSpPr>
        <p:spPr>
          <a:xfrm>
            <a:off x="3678112" y="4380591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אליפסה 59">
            <a:extLst>
              <a:ext uri="{FF2B5EF4-FFF2-40B4-BE49-F238E27FC236}">
                <a16:creationId xmlns:a16="http://schemas.microsoft.com/office/drawing/2014/main" id="{E7B9204B-4F4C-23D3-1DA1-0EFE2DEDAD9A}"/>
              </a:ext>
            </a:extLst>
          </p:cNvPr>
          <p:cNvSpPr/>
          <p:nvPr/>
        </p:nvSpPr>
        <p:spPr>
          <a:xfrm>
            <a:off x="4047121" y="4380591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אליפסה 60">
            <a:extLst>
              <a:ext uri="{FF2B5EF4-FFF2-40B4-BE49-F238E27FC236}">
                <a16:creationId xmlns:a16="http://schemas.microsoft.com/office/drawing/2014/main" id="{77C3FFA1-016B-FB72-B1EC-E55E7A17F0E1}"/>
              </a:ext>
            </a:extLst>
          </p:cNvPr>
          <p:cNvSpPr/>
          <p:nvPr/>
        </p:nvSpPr>
        <p:spPr>
          <a:xfrm>
            <a:off x="4395311" y="4380591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אליפסה 62">
            <a:extLst>
              <a:ext uri="{FF2B5EF4-FFF2-40B4-BE49-F238E27FC236}">
                <a16:creationId xmlns:a16="http://schemas.microsoft.com/office/drawing/2014/main" id="{2D96C6EE-9874-036D-F54F-181E04713383}"/>
              </a:ext>
            </a:extLst>
          </p:cNvPr>
          <p:cNvSpPr/>
          <p:nvPr/>
        </p:nvSpPr>
        <p:spPr>
          <a:xfrm>
            <a:off x="4747660" y="4380591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אליפסה 63">
            <a:extLst>
              <a:ext uri="{FF2B5EF4-FFF2-40B4-BE49-F238E27FC236}">
                <a16:creationId xmlns:a16="http://schemas.microsoft.com/office/drawing/2014/main" id="{49E5AED6-9BB9-90CB-09AA-F91DEC16B66B}"/>
              </a:ext>
            </a:extLst>
          </p:cNvPr>
          <p:cNvSpPr/>
          <p:nvPr/>
        </p:nvSpPr>
        <p:spPr>
          <a:xfrm>
            <a:off x="5116669" y="4380591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אליפסה 65">
            <a:extLst>
              <a:ext uri="{FF2B5EF4-FFF2-40B4-BE49-F238E27FC236}">
                <a16:creationId xmlns:a16="http://schemas.microsoft.com/office/drawing/2014/main" id="{0922B802-BF45-BF43-1359-33D22ECDA1A6}"/>
              </a:ext>
            </a:extLst>
          </p:cNvPr>
          <p:cNvSpPr/>
          <p:nvPr/>
        </p:nvSpPr>
        <p:spPr>
          <a:xfrm>
            <a:off x="5464859" y="4380591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אליפסה 66">
            <a:extLst>
              <a:ext uri="{FF2B5EF4-FFF2-40B4-BE49-F238E27FC236}">
                <a16:creationId xmlns:a16="http://schemas.microsoft.com/office/drawing/2014/main" id="{8F5F7310-253D-102D-0A9D-64A0190BFC03}"/>
              </a:ext>
            </a:extLst>
          </p:cNvPr>
          <p:cNvSpPr/>
          <p:nvPr/>
        </p:nvSpPr>
        <p:spPr>
          <a:xfrm>
            <a:off x="5809747" y="4380591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9" name="מחבר חץ ישר 68">
            <a:extLst>
              <a:ext uri="{FF2B5EF4-FFF2-40B4-BE49-F238E27FC236}">
                <a16:creationId xmlns:a16="http://schemas.microsoft.com/office/drawing/2014/main" id="{84EF6047-EA07-E409-D247-65F78BEAEE67}"/>
              </a:ext>
            </a:extLst>
          </p:cNvPr>
          <p:cNvCxnSpPr>
            <a:cxnSpLocks/>
            <a:stCxn id="36" idx="4"/>
            <a:endCxn id="55" idx="0"/>
          </p:cNvCxnSpPr>
          <p:nvPr/>
        </p:nvCxnSpPr>
        <p:spPr>
          <a:xfrm flipH="1">
            <a:off x="2672416" y="3634557"/>
            <a:ext cx="717199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מחבר חץ ישר 69">
            <a:extLst>
              <a:ext uri="{FF2B5EF4-FFF2-40B4-BE49-F238E27FC236}">
                <a16:creationId xmlns:a16="http://schemas.microsoft.com/office/drawing/2014/main" id="{8E39D760-FA75-1C1B-8DA2-80C9537C3516}"/>
              </a:ext>
            </a:extLst>
          </p:cNvPr>
          <p:cNvCxnSpPr>
            <a:cxnSpLocks/>
            <a:stCxn id="36" idx="4"/>
            <a:endCxn id="56" idx="0"/>
          </p:cNvCxnSpPr>
          <p:nvPr/>
        </p:nvCxnSpPr>
        <p:spPr>
          <a:xfrm flipH="1">
            <a:off x="3041425" y="3634557"/>
            <a:ext cx="348190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מחבר חץ ישר 71">
            <a:extLst>
              <a:ext uri="{FF2B5EF4-FFF2-40B4-BE49-F238E27FC236}">
                <a16:creationId xmlns:a16="http://schemas.microsoft.com/office/drawing/2014/main" id="{EA90E8E9-DBF8-5D1B-6771-699AD582FA18}"/>
              </a:ext>
            </a:extLst>
          </p:cNvPr>
          <p:cNvCxnSpPr>
            <a:cxnSpLocks/>
            <a:stCxn id="36" idx="4"/>
            <a:endCxn id="58" idx="0"/>
          </p:cNvCxnSpPr>
          <p:nvPr/>
        </p:nvCxnSpPr>
        <p:spPr>
          <a:xfrm>
            <a:off x="3389615" y="3634557"/>
            <a:ext cx="398763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מחבר חץ ישר 72">
            <a:extLst>
              <a:ext uri="{FF2B5EF4-FFF2-40B4-BE49-F238E27FC236}">
                <a16:creationId xmlns:a16="http://schemas.microsoft.com/office/drawing/2014/main" id="{D3595316-1DC0-7B26-529A-7908BC559303}"/>
              </a:ext>
            </a:extLst>
          </p:cNvPr>
          <p:cNvCxnSpPr>
            <a:cxnSpLocks/>
            <a:stCxn id="36" idx="4"/>
            <a:endCxn id="60" idx="0"/>
          </p:cNvCxnSpPr>
          <p:nvPr/>
        </p:nvCxnSpPr>
        <p:spPr>
          <a:xfrm>
            <a:off x="3389615" y="3634557"/>
            <a:ext cx="767772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מחבר חץ ישר 74">
            <a:extLst>
              <a:ext uri="{FF2B5EF4-FFF2-40B4-BE49-F238E27FC236}">
                <a16:creationId xmlns:a16="http://schemas.microsoft.com/office/drawing/2014/main" id="{84438808-4383-CB0B-6495-1818B61A6276}"/>
              </a:ext>
            </a:extLst>
          </p:cNvPr>
          <p:cNvCxnSpPr>
            <a:cxnSpLocks/>
            <a:stCxn id="36" idx="4"/>
            <a:endCxn id="61" idx="0"/>
          </p:cNvCxnSpPr>
          <p:nvPr/>
        </p:nvCxnSpPr>
        <p:spPr>
          <a:xfrm>
            <a:off x="3389615" y="3634557"/>
            <a:ext cx="1115962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מחבר חץ ישר 75">
            <a:extLst>
              <a:ext uri="{FF2B5EF4-FFF2-40B4-BE49-F238E27FC236}">
                <a16:creationId xmlns:a16="http://schemas.microsoft.com/office/drawing/2014/main" id="{DBF83811-AF7B-6E4D-3721-69AD0C9258BF}"/>
              </a:ext>
            </a:extLst>
          </p:cNvPr>
          <p:cNvCxnSpPr>
            <a:cxnSpLocks/>
            <a:stCxn id="36" idx="4"/>
            <a:endCxn id="63" idx="0"/>
          </p:cNvCxnSpPr>
          <p:nvPr/>
        </p:nvCxnSpPr>
        <p:spPr>
          <a:xfrm>
            <a:off x="3389615" y="3634557"/>
            <a:ext cx="1468311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מחבר חץ ישר 76">
            <a:extLst>
              <a:ext uri="{FF2B5EF4-FFF2-40B4-BE49-F238E27FC236}">
                <a16:creationId xmlns:a16="http://schemas.microsoft.com/office/drawing/2014/main" id="{6AF8A462-040D-2390-D41A-51457F79A380}"/>
              </a:ext>
            </a:extLst>
          </p:cNvPr>
          <p:cNvCxnSpPr>
            <a:cxnSpLocks/>
            <a:stCxn id="36" idx="4"/>
            <a:endCxn id="64" idx="0"/>
          </p:cNvCxnSpPr>
          <p:nvPr/>
        </p:nvCxnSpPr>
        <p:spPr>
          <a:xfrm>
            <a:off x="3389615" y="3634557"/>
            <a:ext cx="1837320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מחבר חץ ישר 77">
            <a:extLst>
              <a:ext uri="{FF2B5EF4-FFF2-40B4-BE49-F238E27FC236}">
                <a16:creationId xmlns:a16="http://schemas.microsoft.com/office/drawing/2014/main" id="{6D1C2EAF-DDFA-828B-3BF5-D81C29A1F548}"/>
              </a:ext>
            </a:extLst>
          </p:cNvPr>
          <p:cNvCxnSpPr>
            <a:cxnSpLocks/>
            <a:stCxn id="36" idx="4"/>
            <a:endCxn id="66" idx="0"/>
          </p:cNvCxnSpPr>
          <p:nvPr/>
        </p:nvCxnSpPr>
        <p:spPr>
          <a:xfrm>
            <a:off x="3389615" y="3634557"/>
            <a:ext cx="2185510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חץ ישר 78">
            <a:extLst>
              <a:ext uri="{FF2B5EF4-FFF2-40B4-BE49-F238E27FC236}">
                <a16:creationId xmlns:a16="http://schemas.microsoft.com/office/drawing/2014/main" id="{664B185D-771D-25A5-A0E3-8A80D68B2DD7}"/>
              </a:ext>
            </a:extLst>
          </p:cNvPr>
          <p:cNvCxnSpPr>
            <a:cxnSpLocks/>
            <a:stCxn id="36" idx="4"/>
            <a:endCxn id="67" idx="0"/>
          </p:cNvCxnSpPr>
          <p:nvPr/>
        </p:nvCxnSpPr>
        <p:spPr>
          <a:xfrm>
            <a:off x="3389615" y="3634557"/>
            <a:ext cx="2530398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תיבת טקסט 80">
                <a:extLst>
                  <a:ext uri="{FF2B5EF4-FFF2-40B4-BE49-F238E27FC236}">
                    <a16:creationId xmlns:a16="http://schemas.microsoft.com/office/drawing/2014/main" id="{F29EBC7C-2665-57A3-7EB0-AE5913DA132F}"/>
                  </a:ext>
                </a:extLst>
              </p:cNvPr>
              <p:cNvSpPr txBox="1"/>
              <p:nvPr/>
            </p:nvSpPr>
            <p:spPr>
              <a:xfrm>
                <a:off x="4296214" y="4768849"/>
                <a:ext cx="112103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81" name="תיבת טקסט 80">
                <a:extLst>
                  <a:ext uri="{FF2B5EF4-FFF2-40B4-BE49-F238E27FC236}">
                    <a16:creationId xmlns:a16="http://schemas.microsoft.com/office/drawing/2014/main" id="{F29EBC7C-2665-57A3-7EB0-AE5913DA13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214" y="4768849"/>
                <a:ext cx="1121033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תיבת טקסט 82">
                <a:extLst>
                  <a:ext uri="{FF2B5EF4-FFF2-40B4-BE49-F238E27FC236}">
                    <a16:creationId xmlns:a16="http://schemas.microsoft.com/office/drawing/2014/main" id="{6D91F513-0F58-801F-A2B0-74D95187A7E4}"/>
                  </a:ext>
                </a:extLst>
              </p:cNvPr>
              <p:cNvSpPr txBox="1"/>
              <p:nvPr/>
            </p:nvSpPr>
            <p:spPr>
              <a:xfrm rot="10800000" flipV="1">
                <a:off x="2812090" y="2853298"/>
                <a:ext cx="39319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83" name="תיבת טקסט 82">
                <a:extLst>
                  <a:ext uri="{FF2B5EF4-FFF2-40B4-BE49-F238E27FC236}">
                    <a16:creationId xmlns:a16="http://schemas.microsoft.com/office/drawing/2014/main" id="{6D91F513-0F58-801F-A2B0-74D95187A7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2812090" y="2853298"/>
                <a:ext cx="393196" cy="461665"/>
              </a:xfrm>
              <a:prstGeom prst="rect">
                <a:avLst/>
              </a:prstGeom>
              <a:blipFill>
                <a:blip r:embed="rId11"/>
                <a:stretch>
                  <a:fillRect r="-2923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תיבת טקסט 15">
                <a:extLst>
                  <a:ext uri="{FF2B5EF4-FFF2-40B4-BE49-F238E27FC236}">
                    <a16:creationId xmlns:a16="http://schemas.microsoft.com/office/drawing/2014/main" id="{2C1A37A5-23B8-525A-EA64-8E05D57A4941}"/>
                  </a:ext>
                </a:extLst>
              </p:cNvPr>
              <p:cNvSpPr txBox="1"/>
              <p:nvPr/>
            </p:nvSpPr>
            <p:spPr>
              <a:xfrm>
                <a:off x="1002890" y="3263198"/>
                <a:ext cx="133001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-slice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</m:oMath>
                </a14:m>
                <a:endParaRPr lang="he-IL" sz="2400" b="1" dirty="0"/>
              </a:p>
            </p:txBody>
          </p:sp>
        </mc:Choice>
        <mc:Fallback>
          <p:sp>
            <p:nvSpPr>
              <p:cNvPr id="16" name="תיבת טקסט 15">
                <a:extLst>
                  <a:ext uri="{FF2B5EF4-FFF2-40B4-BE49-F238E27FC236}">
                    <a16:creationId xmlns:a16="http://schemas.microsoft.com/office/drawing/2014/main" id="{2C1A37A5-23B8-525A-EA64-8E05D57A49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90" y="3263198"/>
                <a:ext cx="1330013" cy="461665"/>
              </a:xfrm>
              <a:prstGeom prst="rect">
                <a:avLst/>
              </a:prstGeom>
              <a:blipFill>
                <a:blip r:embed="rId12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תיבת טקסט 16">
                <a:extLst>
                  <a:ext uri="{FF2B5EF4-FFF2-40B4-BE49-F238E27FC236}">
                    <a16:creationId xmlns:a16="http://schemas.microsoft.com/office/drawing/2014/main" id="{A388BBB0-DE49-9E30-F7D7-32D0D9E46C3F}"/>
                  </a:ext>
                </a:extLst>
              </p:cNvPr>
              <p:cNvSpPr txBox="1"/>
              <p:nvPr/>
            </p:nvSpPr>
            <p:spPr>
              <a:xfrm>
                <a:off x="383458" y="4235374"/>
                <a:ext cx="195927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-slice </a:t>
                </a:r>
                <a14:m>
                  <m:oMath xmlns:m="http://schemas.openxmlformats.org/officeDocument/2006/math">
                    <m:r>
                      <a:rPr lang="en-GB" sz="2400" b="1" i="1">
                        <a:latin typeface="Cambria Math"/>
                      </a:rPr>
                      <m:t>𝓐</m:t>
                    </m:r>
                  </m:oMath>
                </a14:m>
                <a:endParaRPr lang="he-IL" sz="2400" b="1" dirty="0"/>
              </a:p>
            </p:txBody>
          </p:sp>
        </mc:Choice>
        <mc:Fallback>
          <p:sp>
            <p:nvSpPr>
              <p:cNvPr id="17" name="תיבת טקסט 16">
                <a:extLst>
                  <a:ext uri="{FF2B5EF4-FFF2-40B4-BE49-F238E27FC236}">
                    <a16:creationId xmlns:a16="http://schemas.microsoft.com/office/drawing/2014/main" id="{A388BBB0-DE49-9E30-F7D7-32D0D9E46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58" y="4235374"/>
                <a:ext cx="1959278" cy="461665"/>
              </a:xfrm>
              <a:prstGeom prst="rect">
                <a:avLst/>
              </a:prstGeom>
              <a:blipFill>
                <a:blip r:embed="rId13"/>
                <a:stretch>
                  <a:fillRect l="-1558" b="-2236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תיבת טקסט 18">
                <a:extLst>
                  <a:ext uri="{FF2B5EF4-FFF2-40B4-BE49-F238E27FC236}">
                    <a16:creationId xmlns:a16="http://schemas.microsoft.com/office/drawing/2014/main" id="{B7306D66-A26E-80B7-3389-7646306014B0}"/>
                  </a:ext>
                </a:extLst>
              </p:cNvPr>
              <p:cNvSpPr txBox="1"/>
              <p:nvPr/>
            </p:nvSpPr>
            <p:spPr>
              <a:xfrm>
                <a:off x="9923949" y="703994"/>
                <a:ext cx="172481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-slice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 smtClean="0">
                        <a:latin typeface="Cambria Math"/>
                      </a:rPr>
                      <m:t>𝓐</m:t>
                    </m:r>
                  </m:oMath>
                </a14:m>
                <a:endParaRPr lang="en-US" sz="1800" b="1" dirty="0"/>
              </a:p>
              <a:p>
                <a:pPr algn="ctr"/>
                <a:r>
                  <a:rPr lang="en-US" dirty="0"/>
                  <a:t>a</a:t>
                </a:r>
                <a:r>
                  <a:rPr lang="en-US" sz="1800" dirty="0"/>
                  <a:t> secret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19" name="תיבת טקסט 18">
                <a:extLst>
                  <a:ext uri="{FF2B5EF4-FFF2-40B4-BE49-F238E27FC236}">
                    <a16:creationId xmlns:a16="http://schemas.microsoft.com/office/drawing/2014/main" id="{B7306D66-A26E-80B7-3389-7646306014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3949" y="703994"/>
                <a:ext cx="1724811" cy="646331"/>
              </a:xfrm>
              <a:prstGeom prst="rect">
                <a:avLst/>
              </a:prstGeom>
              <a:blipFill>
                <a:blip r:embed="rId14"/>
                <a:stretch>
                  <a:fillRect t="-4673" b="-1308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22">
                <a:extLst>
                  <a:ext uri="{FF2B5EF4-FFF2-40B4-BE49-F238E27FC236}">
                    <a16:creationId xmlns:a16="http://schemas.microsoft.com/office/drawing/2014/main" id="{02BA6EF2-8909-4DE2-0636-19D96018CD2A}"/>
                  </a:ext>
                </a:extLst>
              </p:cNvPr>
              <p:cNvSpPr txBox="1"/>
              <p:nvPr/>
            </p:nvSpPr>
            <p:spPr>
              <a:xfrm>
                <a:off x="244743" y="1332661"/>
                <a:ext cx="10737889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 scheme</a:t>
                </a:r>
                <a:r>
                  <a:rPr lang="en-US" sz="2400" dirty="0"/>
                  <a:t>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Denote by</a:t>
                </a:r>
                <a:r>
                  <a:rPr lang="en-US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the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-slice that for every 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of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 satisfies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2400" dirty="0"/>
                  <a:t>  	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𝓑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acc>
                        <m:accPr>
                          <m:chr m:val="̅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2400" b="1" i="1">
                          <a:latin typeface="Cambria Math"/>
                        </a:rPr>
                        <m:t>𝓐</m:t>
                      </m:r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</p:txBody>
          </p:sp>
        </mc:Choice>
        <mc:Fallback>
          <p:sp>
            <p:nvSpPr>
              <p:cNvPr id="20" name="TextBox 22">
                <a:extLst>
                  <a:ext uri="{FF2B5EF4-FFF2-40B4-BE49-F238E27FC236}">
                    <a16:creationId xmlns:a16="http://schemas.microsoft.com/office/drawing/2014/main" id="{02BA6EF2-8909-4DE2-0636-19D96018C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3" y="1332661"/>
                <a:ext cx="10737889" cy="1938992"/>
              </a:xfrm>
              <a:prstGeom prst="rect">
                <a:avLst/>
              </a:prstGeom>
              <a:blipFill>
                <a:blip r:embed="rId15"/>
                <a:stretch>
                  <a:fillRect l="-851" t="-251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תיבת טקסט 20">
                <a:extLst>
                  <a:ext uri="{FF2B5EF4-FFF2-40B4-BE49-F238E27FC236}">
                    <a16:creationId xmlns:a16="http://schemas.microsoft.com/office/drawing/2014/main" id="{35C196C2-D873-9387-7F75-7AD00EFC3289}"/>
                  </a:ext>
                </a:extLst>
              </p:cNvPr>
              <p:cNvSpPr txBox="1"/>
              <p:nvPr/>
            </p:nvSpPr>
            <p:spPr>
              <a:xfrm>
                <a:off x="244742" y="5230514"/>
                <a:ext cx="11947257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Share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 according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</m:oMath>
                </a14:m>
                <a:r>
                  <a:rPr lang="en-US" sz="2400" dirty="0"/>
                  <a:t> to generate shares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, …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Share every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-out-of-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threshold shares, and </a:t>
                </a:r>
              </a:p>
              <a:p>
                <a:r>
                  <a:rPr lang="en-US" sz="2400" dirty="0"/>
                  <a:t>      distribute one share to each party in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 . . . , </m:t>
                        </m:r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err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 dirty="0" err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∖</m:t>
                    </m:r>
                    <m:r>
                      <m:rPr>
                        <m:lit/>
                      </m:rP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21" name="תיבת טקסט 20">
                <a:extLst>
                  <a:ext uri="{FF2B5EF4-FFF2-40B4-BE49-F238E27FC236}">
                    <a16:creationId xmlns:a16="http://schemas.microsoft.com/office/drawing/2014/main" id="{35C196C2-D873-9387-7F75-7AD00EFC32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2" y="5230514"/>
                <a:ext cx="11947257" cy="1200329"/>
              </a:xfrm>
              <a:prstGeom prst="rect">
                <a:avLst/>
              </a:prstGeom>
              <a:blipFill>
                <a:blip r:embed="rId16"/>
                <a:stretch>
                  <a:fillRect l="-816" t="-4569" b="-1066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תיבת טקסט 21">
                <a:extLst>
                  <a:ext uri="{FF2B5EF4-FFF2-40B4-BE49-F238E27FC236}">
                    <a16:creationId xmlns:a16="http://schemas.microsoft.com/office/drawing/2014/main" id="{E75CD46E-A90A-9662-CA70-FA7C13369071}"/>
                  </a:ext>
                </a:extLst>
              </p:cNvPr>
              <p:cNvSpPr txBox="1"/>
              <p:nvPr/>
            </p:nvSpPr>
            <p:spPr>
              <a:xfrm>
                <a:off x="2505765" y="3319874"/>
                <a:ext cx="311037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e-IL" sz="1600" dirty="0"/>
              </a:p>
            </p:txBody>
          </p:sp>
        </mc:Choice>
        <mc:Fallback>
          <p:sp>
            <p:nvSpPr>
              <p:cNvPr id="22" name="תיבת טקסט 21">
                <a:extLst>
                  <a:ext uri="{FF2B5EF4-FFF2-40B4-BE49-F238E27FC236}">
                    <a16:creationId xmlns:a16="http://schemas.microsoft.com/office/drawing/2014/main" id="{E75CD46E-A90A-9662-CA70-FA7C13369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765" y="3319874"/>
                <a:ext cx="311037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תיבת טקסט 22">
                <a:extLst>
                  <a:ext uri="{FF2B5EF4-FFF2-40B4-BE49-F238E27FC236}">
                    <a16:creationId xmlns:a16="http://schemas.microsoft.com/office/drawing/2014/main" id="{EE310E8D-3424-76F4-68A8-00F276386E6F}"/>
                  </a:ext>
                </a:extLst>
              </p:cNvPr>
              <p:cNvSpPr txBox="1"/>
              <p:nvPr/>
            </p:nvSpPr>
            <p:spPr>
              <a:xfrm>
                <a:off x="2858478" y="3330181"/>
                <a:ext cx="311037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sz="1600" dirty="0"/>
              </a:p>
            </p:txBody>
          </p:sp>
        </mc:Choice>
        <mc:Fallback>
          <p:sp>
            <p:nvSpPr>
              <p:cNvPr id="23" name="תיבת טקסט 22">
                <a:extLst>
                  <a:ext uri="{FF2B5EF4-FFF2-40B4-BE49-F238E27FC236}">
                    <a16:creationId xmlns:a16="http://schemas.microsoft.com/office/drawing/2014/main" id="{EE310E8D-3424-76F4-68A8-00F276386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478" y="3330181"/>
                <a:ext cx="311037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תיבת טקסט 23">
                <a:extLst>
                  <a:ext uri="{FF2B5EF4-FFF2-40B4-BE49-F238E27FC236}">
                    <a16:creationId xmlns:a16="http://schemas.microsoft.com/office/drawing/2014/main" id="{DC932D4B-4512-9D0E-A3AF-56F056D50FD6}"/>
                  </a:ext>
                </a:extLst>
              </p:cNvPr>
              <p:cNvSpPr txBox="1"/>
              <p:nvPr/>
            </p:nvSpPr>
            <p:spPr>
              <a:xfrm>
                <a:off x="3210454" y="3334463"/>
                <a:ext cx="311037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he-IL" sz="1600" dirty="0"/>
              </a:p>
            </p:txBody>
          </p:sp>
        </mc:Choice>
        <mc:Fallback>
          <p:sp>
            <p:nvSpPr>
              <p:cNvPr id="24" name="תיבת טקסט 23">
                <a:extLst>
                  <a:ext uri="{FF2B5EF4-FFF2-40B4-BE49-F238E27FC236}">
                    <a16:creationId xmlns:a16="http://schemas.microsoft.com/office/drawing/2014/main" id="{DC932D4B-4512-9D0E-A3AF-56F056D50F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454" y="3334463"/>
                <a:ext cx="311037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696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A969B-2F4D-9865-6F99-84EEC559AE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מלבן: פינות מעוגלות 1">
                <a:extLst>
                  <a:ext uri="{FF2B5EF4-FFF2-40B4-BE49-F238E27FC236}">
                    <a16:creationId xmlns:a16="http://schemas.microsoft.com/office/drawing/2014/main" id="{9B23A46D-CEE2-E1B7-012A-600F68678465}"/>
                  </a:ext>
                </a:extLst>
              </p:cNvPr>
              <p:cNvSpPr/>
              <p:nvPr/>
            </p:nvSpPr>
            <p:spPr>
              <a:xfrm>
                <a:off x="749716" y="3228872"/>
                <a:ext cx="10515599" cy="1023768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r>
                  <a:rPr lang="en-US" sz="2800" b="1" dirty="0"/>
                  <a:t>Corollary :</a:t>
                </a:r>
              </a:p>
              <a:p>
                <a:pPr algn="ctr"/>
                <a:r>
                  <a:rPr lang="en-US" sz="2800" dirty="0"/>
                  <a:t>The gap between share size of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800" dirty="0"/>
                  <a:t>-slices and 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- slices is at most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מלבן: פינות מעוגלות 1">
                <a:extLst>
                  <a:ext uri="{FF2B5EF4-FFF2-40B4-BE49-F238E27FC236}">
                    <a16:creationId xmlns:a16="http://schemas.microsoft.com/office/drawing/2014/main" id="{9B23A46D-CEE2-E1B7-012A-600F686784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16" y="3228872"/>
                <a:ext cx="10515599" cy="1023768"/>
              </a:xfrm>
              <a:prstGeom prst="roundRect">
                <a:avLst/>
              </a:prstGeom>
              <a:blipFill>
                <a:blip r:embed="rId2"/>
                <a:stretch>
                  <a:fillRect l="-637" t="-1176" b="-1235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B91C7742-9C1A-040C-3C85-3E96E6972D20}"/>
                  </a:ext>
                </a:extLst>
              </p:cNvPr>
              <p:cNvSpPr txBox="1"/>
              <p:nvPr/>
            </p:nvSpPr>
            <p:spPr>
              <a:xfrm>
                <a:off x="244744" y="1332661"/>
                <a:ext cx="10814096" cy="1508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600" b="0" dirty="0"/>
                  <a:t>Share size of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600" dirty="0"/>
                  <a:t>-slices is </a:t>
                </a:r>
                <a14:m>
                  <m:oMath xmlns:m="http://schemas.openxmlformats.org/officeDocument/2006/math">
                    <m:r>
                      <a:rPr lang="en-US" sz="2600" b="1" i="1" smtClean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</m:oMath>
                </a14:m>
                <a:endParaRPr lang="en-US" sz="2600" b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⇓</m:t>
                      </m:r>
                    </m:oMath>
                  </m:oMathPara>
                </a14:m>
                <a:endParaRPr lang="en-US" sz="4800" dirty="0"/>
              </a:p>
              <a:p>
                <a:pPr algn="ctr"/>
                <a:r>
                  <a:rPr lang="en-US" sz="2600" dirty="0"/>
                  <a:t>Share size of </a:t>
                </a:r>
                <a14:m>
                  <m:oMath xmlns:m="http://schemas.openxmlformats.org/officeDocument/2006/math">
                    <m:r>
                      <a:rPr lang="en-US" sz="260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600" dirty="0"/>
                  <a:t>-slices is </a:t>
                </a:r>
                <a14:m>
                  <m:oMath xmlns:m="http://schemas.openxmlformats.org/officeDocument/2006/math">
                    <m:r>
                      <a:rPr lang="en-US" sz="2600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6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600" b="1" i="1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6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B91C7742-9C1A-040C-3C85-3E96E6972D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4" y="1332661"/>
                <a:ext cx="10814096" cy="1508105"/>
              </a:xfrm>
              <a:prstGeom prst="rect">
                <a:avLst/>
              </a:prstGeom>
              <a:blipFill>
                <a:blip r:embed="rId3"/>
                <a:stretch>
                  <a:fillRect t="-3644" b="-971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>
            <a:extLst>
              <a:ext uri="{FF2B5EF4-FFF2-40B4-BE49-F238E27FC236}">
                <a16:creationId xmlns:a16="http://schemas.microsoft.com/office/drawing/2014/main" id="{1304A7D7-71B0-FCA7-E41D-3DEB7901D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1. A Perfect (Simple) Scheme for High Slices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386B01E4-7C7E-4E6A-A8ED-3C79D8D1CDA4}"/>
              </a:ext>
            </a:extLst>
          </p:cNvPr>
          <p:cNvSpPr txBox="1"/>
          <p:nvPr/>
        </p:nvSpPr>
        <p:spPr>
          <a:xfrm>
            <a:off x="220702" y="4995753"/>
            <a:ext cx="111606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Connections to duality and secret sharing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</a:rPr>
              <a:t>[Csirmaz20, A</a:t>
            </a:r>
            <a:r>
              <a:rPr lang="pt-BR" sz="2000" b="1" dirty="0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</a:rPr>
              <a:t>21, Bogdanov23]</a:t>
            </a:r>
            <a:endParaRPr lang="en-US" sz="2800" dirty="0"/>
          </a:p>
          <a:p>
            <a:r>
              <a:rPr lang="en-US" sz="2400" dirty="0"/>
              <a:t>Is there a gap between share sizes of dual access structures?</a:t>
            </a:r>
          </a:p>
          <a:p>
            <a:r>
              <a:rPr lang="en-US" sz="2400" dirty="0"/>
              <a:t>	</a:t>
            </a:r>
          </a:p>
        </p:txBody>
      </p:sp>
      <p:grpSp>
        <p:nvGrpSpPr>
          <p:cNvPr id="4" name="קבוצה 3">
            <a:extLst>
              <a:ext uri="{FF2B5EF4-FFF2-40B4-BE49-F238E27FC236}">
                <a16:creationId xmlns:a16="http://schemas.microsoft.com/office/drawing/2014/main" id="{29EFC7D9-E55D-AAD0-9487-4C137D04663A}"/>
              </a:ext>
            </a:extLst>
          </p:cNvPr>
          <p:cNvGrpSpPr/>
          <p:nvPr/>
        </p:nvGrpSpPr>
        <p:grpSpPr>
          <a:xfrm>
            <a:off x="10630262" y="4650327"/>
            <a:ext cx="1134561" cy="1553049"/>
            <a:chOff x="9018872" y="3813087"/>
            <a:chExt cx="1455958" cy="2294062"/>
          </a:xfrm>
        </p:grpSpPr>
        <p:sp>
          <p:nvSpPr>
            <p:cNvPr id="6" name="Diamond 17">
              <a:extLst>
                <a:ext uri="{FF2B5EF4-FFF2-40B4-BE49-F238E27FC236}">
                  <a16:creationId xmlns:a16="http://schemas.microsoft.com/office/drawing/2014/main" id="{887C8F6E-E9AD-670A-8345-CEC1FEEFA7B6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" name="משולש שווה שוקיים 29">
              <a:extLst>
                <a:ext uri="{FF2B5EF4-FFF2-40B4-BE49-F238E27FC236}">
                  <a16:creationId xmlns:a16="http://schemas.microsoft.com/office/drawing/2014/main" id="{4A866857-AC8C-827D-CAA0-CCFA96582A9E}"/>
                </a:ext>
              </a:extLst>
            </p:cNvPr>
            <p:cNvSpPr/>
            <p:nvPr/>
          </p:nvSpPr>
          <p:spPr>
            <a:xfrm>
              <a:off x="9028370" y="3813087"/>
              <a:ext cx="1446460" cy="1123324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8" name="משולש שווה שוקיים 30">
              <a:extLst>
                <a:ext uri="{FF2B5EF4-FFF2-40B4-BE49-F238E27FC236}">
                  <a16:creationId xmlns:a16="http://schemas.microsoft.com/office/drawing/2014/main" id="{3DB8C56C-E7DF-059C-D856-CEE4BA1CC576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9" name="משולש שווה שוקיים 31">
              <a:extLst>
                <a:ext uri="{FF2B5EF4-FFF2-40B4-BE49-F238E27FC236}">
                  <a16:creationId xmlns:a16="http://schemas.microsoft.com/office/drawing/2014/main" id="{41865C0F-D952-837D-541C-9F7B5D5DAE1B}"/>
                </a:ext>
              </a:extLst>
            </p:cNvPr>
            <p:cNvSpPr/>
            <p:nvPr/>
          </p:nvSpPr>
          <p:spPr>
            <a:xfrm>
              <a:off x="9284405" y="3872464"/>
              <a:ext cx="929297" cy="657264"/>
            </a:xfrm>
            <a:prstGeom prst="triangl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10" name="משולש שווה שוקיים 32">
              <a:extLst>
                <a:ext uri="{FF2B5EF4-FFF2-40B4-BE49-F238E27FC236}">
                  <a16:creationId xmlns:a16="http://schemas.microsoft.com/office/drawing/2014/main" id="{7586A906-B567-3207-99A4-649F532F8006}"/>
                </a:ext>
              </a:extLst>
            </p:cNvPr>
            <p:cNvSpPr/>
            <p:nvPr/>
          </p:nvSpPr>
          <p:spPr>
            <a:xfrm>
              <a:off x="9383770" y="3815206"/>
              <a:ext cx="732789" cy="57616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6CE31352-210C-DD22-8F70-979F16991125}"/>
              </a:ext>
            </a:extLst>
          </p:cNvPr>
          <p:cNvGrpSpPr/>
          <p:nvPr/>
        </p:nvGrpSpPr>
        <p:grpSpPr>
          <a:xfrm>
            <a:off x="9198986" y="4650327"/>
            <a:ext cx="1151930" cy="1570573"/>
            <a:chOff x="2511977" y="3023135"/>
            <a:chExt cx="1283540" cy="1867492"/>
          </a:xfrm>
        </p:grpSpPr>
        <p:sp>
          <p:nvSpPr>
            <p:cNvPr id="13" name="משולש שווה שוקיים 29">
              <a:extLst>
                <a:ext uri="{FF2B5EF4-FFF2-40B4-BE49-F238E27FC236}">
                  <a16:creationId xmlns:a16="http://schemas.microsoft.com/office/drawing/2014/main" id="{82D1486E-706D-445C-620D-410BF5DF73C8}"/>
                </a:ext>
              </a:extLst>
            </p:cNvPr>
            <p:cNvSpPr/>
            <p:nvPr/>
          </p:nvSpPr>
          <p:spPr>
            <a:xfrm>
              <a:off x="2511977" y="3023135"/>
              <a:ext cx="1283540" cy="933738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14" name="משולש שווה שוקיים 30">
              <a:extLst>
                <a:ext uri="{FF2B5EF4-FFF2-40B4-BE49-F238E27FC236}">
                  <a16:creationId xmlns:a16="http://schemas.microsoft.com/office/drawing/2014/main" id="{2A602569-C5FF-359B-A28A-4D8CFCDD56FE}"/>
                </a:ext>
              </a:extLst>
            </p:cNvPr>
            <p:cNvSpPr/>
            <p:nvPr/>
          </p:nvSpPr>
          <p:spPr>
            <a:xfrm rot="10800000">
              <a:off x="2517057" y="3956873"/>
              <a:ext cx="1276922" cy="933754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  <a:p>
              <a:pPr algn="ctr"/>
              <a:endParaRPr lang="en-US" sz="2600" b="1" dirty="0"/>
            </a:p>
          </p:txBody>
        </p:sp>
        <p:sp>
          <p:nvSpPr>
            <p:cNvPr id="15" name="משולש שווה שוקיים 31">
              <a:extLst>
                <a:ext uri="{FF2B5EF4-FFF2-40B4-BE49-F238E27FC236}">
                  <a16:creationId xmlns:a16="http://schemas.microsoft.com/office/drawing/2014/main" id="{56E0D723-40B9-FC56-6307-89896604690C}"/>
                </a:ext>
              </a:extLst>
            </p:cNvPr>
            <p:cNvSpPr/>
            <p:nvPr/>
          </p:nvSpPr>
          <p:spPr>
            <a:xfrm rot="10800000">
              <a:off x="2764745" y="4303414"/>
              <a:ext cx="783799" cy="524908"/>
            </a:xfrm>
            <a:prstGeom prst="triangl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16" name="משולש שווה שוקיים 32">
              <a:extLst>
                <a:ext uri="{FF2B5EF4-FFF2-40B4-BE49-F238E27FC236}">
                  <a16:creationId xmlns:a16="http://schemas.microsoft.com/office/drawing/2014/main" id="{AE80499D-D808-B1CF-834A-EBA9897E39ED}"/>
                </a:ext>
              </a:extLst>
            </p:cNvPr>
            <p:cNvSpPr/>
            <p:nvPr/>
          </p:nvSpPr>
          <p:spPr>
            <a:xfrm rot="10800000">
              <a:off x="2841519" y="4419745"/>
              <a:ext cx="626817" cy="462495"/>
            </a:xfrm>
            <a:prstGeom prst="triangl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91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AEC5D83-AC81-2C8A-3F4F-428E168E3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Open Questions</a:t>
            </a:r>
          </a:p>
        </p:txBody>
      </p:sp>
      <p:sp>
        <p:nvSpPr>
          <p:cNvPr id="4" name="TextBox 22">
            <a:extLst>
              <a:ext uri="{FF2B5EF4-FFF2-40B4-BE49-F238E27FC236}">
                <a16:creationId xmlns:a16="http://schemas.microsoft.com/office/drawing/2014/main" id="{22EFF9EB-E7CE-BDE7-B5DD-90422C6AB453}"/>
              </a:ext>
            </a:extLst>
          </p:cNvPr>
          <p:cNvSpPr txBox="1"/>
          <p:nvPr/>
        </p:nvSpPr>
        <p:spPr>
          <a:xfrm>
            <a:off x="244743" y="1470321"/>
            <a:ext cx="1170145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Better Perfect Schemes for General Access Structures?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via more improvements to slices/</a:t>
            </a:r>
            <a:r>
              <a:rPr lang="en-US" sz="2400" dirty="0" err="1"/>
              <a:t>multislices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Better Computational Schemes for More Access Structures from OWFs?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Duality and Secret Sharing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More positive results?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Separations?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662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F2E7682-B7D8-7E29-7F9E-FF356952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6830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14EE264-0E71-2465-4873-313184B13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6943BFC0-51E1-B68D-5AEF-69CAAB82F78D}"/>
              </a:ext>
            </a:extLst>
          </p:cNvPr>
          <p:cNvSpPr/>
          <p:nvPr/>
        </p:nvSpPr>
        <p:spPr>
          <a:xfrm>
            <a:off x="2369555" y="3325761"/>
            <a:ext cx="3891129" cy="42278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אליפסה 81">
            <a:extLst>
              <a:ext uri="{FF2B5EF4-FFF2-40B4-BE49-F238E27FC236}">
                <a16:creationId xmlns:a16="http://schemas.microsoft.com/office/drawing/2014/main" id="{3940A0D0-C911-8F7C-3EA2-63C53C6A382B}"/>
              </a:ext>
            </a:extLst>
          </p:cNvPr>
          <p:cNvSpPr/>
          <p:nvPr/>
        </p:nvSpPr>
        <p:spPr>
          <a:xfrm>
            <a:off x="2429631" y="3269345"/>
            <a:ext cx="1236203" cy="52650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תיבת טקסט 23">
                <a:extLst>
                  <a:ext uri="{FF2B5EF4-FFF2-40B4-BE49-F238E27FC236}">
                    <a16:creationId xmlns:a16="http://schemas.microsoft.com/office/drawing/2014/main" id="{57771A60-B4CB-4622-675F-D3DD00306610}"/>
                  </a:ext>
                </a:extLst>
              </p:cNvPr>
              <p:cNvSpPr txBox="1"/>
              <p:nvPr/>
            </p:nvSpPr>
            <p:spPr>
              <a:xfrm rot="10800000" flipV="1">
                <a:off x="2812090" y="2853298"/>
                <a:ext cx="39319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24" name="תיבת טקסט 23">
                <a:extLst>
                  <a:ext uri="{FF2B5EF4-FFF2-40B4-BE49-F238E27FC236}">
                    <a16:creationId xmlns:a16="http://schemas.microsoft.com/office/drawing/2014/main" id="{57771A60-B4CB-4622-675F-D3DD00306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2812090" y="2853298"/>
                <a:ext cx="393196" cy="461665"/>
              </a:xfrm>
              <a:prstGeom prst="rect">
                <a:avLst/>
              </a:prstGeom>
              <a:blipFill>
                <a:blip r:embed="rId3"/>
                <a:stretch>
                  <a:fillRect r="-2923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>
            <a:extLst>
              <a:ext uri="{FF2B5EF4-FFF2-40B4-BE49-F238E27FC236}">
                <a16:creationId xmlns:a16="http://schemas.microsoft.com/office/drawing/2014/main" id="{D616BC2C-E3A2-3403-D945-44511C68A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1. A Perfect (Simple) Scheme for High Slices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1DE3DC90-9B17-B32F-1D25-ACD28B44C9EF}"/>
              </a:ext>
            </a:extLst>
          </p:cNvPr>
          <p:cNvGrpSpPr/>
          <p:nvPr/>
        </p:nvGrpSpPr>
        <p:grpSpPr>
          <a:xfrm>
            <a:off x="10205127" y="1421151"/>
            <a:ext cx="1264187" cy="1846655"/>
            <a:chOff x="9018872" y="3813087"/>
            <a:chExt cx="1455958" cy="2294062"/>
          </a:xfrm>
        </p:grpSpPr>
        <p:sp>
          <p:nvSpPr>
            <p:cNvPr id="4" name="Diamond 17">
              <a:extLst>
                <a:ext uri="{FF2B5EF4-FFF2-40B4-BE49-F238E27FC236}">
                  <a16:creationId xmlns:a16="http://schemas.microsoft.com/office/drawing/2014/main" id="{B9EA846B-A495-B7BC-CA9E-688D53930CB4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משולש שווה שוקיים 29">
              <a:extLst>
                <a:ext uri="{FF2B5EF4-FFF2-40B4-BE49-F238E27FC236}">
                  <a16:creationId xmlns:a16="http://schemas.microsoft.com/office/drawing/2014/main" id="{0939F423-CD38-03D2-AA9F-FC8F87207A6B}"/>
                </a:ext>
              </a:extLst>
            </p:cNvPr>
            <p:cNvSpPr/>
            <p:nvPr/>
          </p:nvSpPr>
          <p:spPr>
            <a:xfrm>
              <a:off x="9035990" y="3813087"/>
              <a:ext cx="1438840" cy="1123323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6" name="משולש שווה שוקיים 30">
              <a:extLst>
                <a:ext uri="{FF2B5EF4-FFF2-40B4-BE49-F238E27FC236}">
                  <a16:creationId xmlns:a16="http://schemas.microsoft.com/office/drawing/2014/main" id="{003DAE5C-F0A4-B144-F2AE-F4B40D929BE0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7" name="משולש שווה שוקיים 31">
              <a:extLst>
                <a:ext uri="{FF2B5EF4-FFF2-40B4-BE49-F238E27FC236}">
                  <a16:creationId xmlns:a16="http://schemas.microsoft.com/office/drawing/2014/main" id="{7E51FBF3-7E7D-3494-7272-78B9D7E3ACF3}"/>
                </a:ext>
              </a:extLst>
            </p:cNvPr>
            <p:cNvSpPr/>
            <p:nvPr/>
          </p:nvSpPr>
          <p:spPr>
            <a:xfrm>
              <a:off x="9279954" y="3829866"/>
              <a:ext cx="951299" cy="725060"/>
            </a:xfrm>
            <a:prstGeom prst="triangl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8" name="משולש שווה שוקיים 32">
              <a:extLst>
                <a:ext uri="{FF2B5EF4-FFF2-40B4-BE49-F238E27FC236}">
                  <a16:creationId xmlns:a16="http://schemas.microsoft.com/office/drawing/2014/main" id="{4E364BAF-5EBB-4CFB-7A2E-AE6875EF2F28}"/>
                </a:ext>
              </a:extLst>
            </p:cNvPr>
            <p:cNvSpPr/>
            <p:nvPr/>
          </p:nvSpPr>
          <p:spPr>
            <a:xfrm>
              <a:off x="9350941" y="3824672"/>
              <a:ext cx="788872" cy="617788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תיבת טקסט 9">
                <a:extLst>
                  <a:ext uri="{FF2B5EF4-FFF2-40B4-BE49-F238E27FC236}">
                    <a16:creationId xmlns:a16="http://schemas.microsoft.com/office/drawing/2014/main" id="{DFEB6FE6-7F83-3D2C-C4F4-202705B48C06}"/>
                  </a:ext>
                </a:extLst>
              </p:cNvPr>
              <p:cNvSpPr txBox="1"/>
              <p:nvPr/>
            </p:nvSpPr>
            <p:spPr>
              <a:xfrm>
                <a:off x="9923949" y="703994"/>
                <a:ext cx="1724811" cy="667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-slice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US" sz="1800" dirty="0"/>
              </a:p>
              <a:p>
                <a:pPr algn="ctr"/>
                <a:r>
                  <a:rPr lang="en-US" sz="1800" dirty="0"/>
                  <a:t>A secret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תיבת טקסט 9">
                <a:extLst>
                  <a:ext uri="{FF2B5EF4-FFF2-40B4-BE49-F238E27FC236}">
                    <a16:creationId xmlns:a16="http://schemas.microsoft.com/office/drawing/2014/main" id="{AD2C7F64-4EFB-DC07-5B9D-097A226277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3949" y="703994"/>
                <a:ext cx="1724811" cy="667191"/>
              </a:xfrm>
              <a:prstGeom prst="rect">
                <a:avLst/>
              </a:prstGeom>
              <a:blipFill>
                <a:blip r:embed="rId5"/>
                <a:stretch>
                  <a:fillRect t="-4545" b="-1000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תיבת טקסט 25">
                <a:extLst>
                  <a:ext uri="{FF2B5EF4-FFF2-40B4-BE49-F238E27FC236}">
                    <a16:creationId xmlns:a16="http://schemas.microsoft.com/office/drawing/2014/main" id="{E05DA6C7-4A5E-7C8E-3A05-E6E777F162A5}"/>
                  </a:ext>
                </a:extLst>
              </p:cNvPr>
              <p:cNvSpPr txBox="1"/>
              <p:nvPr/>
            </p:nvSpPr>
            <p:spPr>
              <a:xfrm>
                <a:off x="244743" y="5230514"/>
                <a:ext cx="8681876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Share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 according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2400" dirty="0"/>
                  <a:t> to generate shares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, … ,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 err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Share every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400" dirty="0"/>
                  <a:t> with a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-out-of-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threshold scheme</a:t>
                </a:r>
              </a:p>
              <a:p>
                <a:r>
                  <a:rPr lang="en-US" sz="2400" dirty="0"/>
                  <a:t>      Distribute one share to each party in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 . . . , </m:t>
                        </m:r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err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 dirty="0" err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∖</m:t>
                    </m:r>
                    <m:r>
                      <m:rPr>
                        <m:lit/>
                      </m:rP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26" name="תיבת טקסט 25">
                <a:extLst>
                  <a:ext uri="{FF2B5EF4-FFF2-40B4-BE49-F238E27FC236}">
                    <a16:creationId xmlns:a16="http://schemas.microsoft.com/office/drawing/2014/main" id="{E05DA6C7-4A5E-7C8E-3A05-E6E777F162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3" y="5230514"/>
                <a:ext cx="8681876" cy="1200329"/>
              </a:xfrm>
              <a:prstGeom prst="rect">
                <a:avLst/>
              </a:prstGeom>
              <a:blipFill>
                <a:blip r:embed="rId6"/>
                <a:stretch>
                  <a:fillRect l="-1124" t="-4569" b="-1066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תיבת טקסט 28">
                <a:extLst>
                  <a:ext uri="{FF2B5EF4-FFF2-40B4-BE49-F238E27FC236}">
                    <a16:creationId xmlns:a16="http://schemas.microsoft.com/office/drawing/2014/main" id="{882C5117-6D69-F689-C72C-5B928DF7A81A}"/>
                  </a:ext>
                </a:extLst>
              </p:cNvPr>
              <p:cNvSpPr txBox="1"/>
              <p:nvPr/>
            </p:nvSpPr>
            <p:spPr>
              <a:xfrm>
                <a:off x="6759131" y="3402242"/>
                <a:ext cx="5010081" cy="19389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Privacy </a:t>
                </a:r>
                <a:r>
                  <a:rPr lang="en-US" sz="2400" dirty="0"/>
                  <a:t>: The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</m:oMath>
                </a14:m>
                <a:r>
                  <a:rPr lang="en-US" sz="2400" dirty="0"/>
                  <a:t>-shares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do not reveal the secret:</a:t>
                </a:r>
              </a:p>
              <a:p>
                <a:pPr/>
                <a:r>
                  <a:rPr lang="en-US" sz="2400" dirty="0"/>
                  <a:t>	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GB" sz="2400" b="1" i="1">
                        <a:latin typeface="Cambria Math"/>
                      </a:rPr>
                      <m:t>𝓐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1" i="1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</m:oMath>
                </a14:m>
                <a:endParaRPr lang="he-IL" sz="2400" dirty="0"/>
              </a:p>
              <a:p>
                <a:r>
                  <a:rPr lang="en-US" sz="2400" dirty="0"/>
                  <a:t>The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parties do not recover any other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</m:oMath>
                </a14:m>
                <a:r>
                  <a:rPr lang="en-US" sz="2400" dirty="0"/>
                  <a:t>-share!</a:t>
                </a:r>
                <a:endParaRPr lang="he-IL" sz="2400" dirty="0"/>
              </a:p>
            </p:txBody>
          </p:sp>
        </mc:Choice>
        <mc:Fallback>
          <p:sp>
            <p:nvSpPr>
              <p:cNvPr id="29" name="תיבת טקסט 28">
                <a:extLst>
                  <a:ext uri="{FF2B5EF4-FFF2-40B4-BE49-F238E27FC236}">
                    <a16:creationId xmlns:a16="http://schemas.microsoft.com/office/drawing/2014/main" id="{882C5117-6D69-F689-C72C-5B928DF7A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9131" y="3402242"/>
                <a:ext cx="5010081" cy="1938992"/>
              </a:xfrm>
              <a:prstGeom prst="rect">
                <a:avLst/>
              </a:prstGeom>
              <a:blipFill>
                <a:blip r:embed="rId7"/>
                <a:stretch>
                  <a:fillRect l="-1946" t="-2516" r="-487" b="-628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מלבן: פינות מעוגלות 31">
            <a:extLst>
              <a:ext uri="{FF2B5EF4-FFF2-40B4-BE49-F238E27FC236}">
                <a16:creationId xmlns:a16="http://schemas.microsoft.com/office/drawing/2014/main" id="{6E77F71A-9EDA-5FAF-7BD5-94F2D64C200F}"/>
              </a:ext>
            </a:extLst>
          </p:cNvPr>
          <p:cNvSpPr/>
          <p:nvPr/>
        </p:nvSpPr>
        <p:spPr>
          <a:xfrm>
            <a:off x="2369555" y="4281938"/>
            <a:ext cx="3891129" cy="41295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אליפסה 32">
            <a:extLst>
              <a:ext uri="{FF2B5EF4-FFF2-40B4-BE49-F238E27FC236}">
                <a16:creationId xmlns:a16="http://schemas.microsoft.com/office/drawing/2014/main" id="{F7BB8C76-2382-6CCD-858B-8022F5E20D1C}"/>
              </a:ext>
            </a:extLst>
          </p:cNvPr>
          <p:cNvSpPr/>
          <p:nvPr/>
        </p:nvSpPr>
        <p:spPr>
          <a:xfrm>
            <a:off x="3535471" y="4186518"/>
            <a:ext cx="2682159" cy="59952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אליפסה 33">
            <a:extLst>
              <a:ext uri="{FF2B5EF4-FFF2-40B4-BE49-F238E27FC236}">
                <a16:creationId xmlns:a16="http://schemas.microsoft.com/office/drawing/2014/main" id="{05F52EA3-F6E0-F64B-074C-AAB91E8D4ADE}"/>
              </a:ext>
            </a:extLst>
          </p:cNvPr>
          <p:cNvSpPr/>
          <p:nvPr/>
        </p:nvSpPr>
        <p:spPr>
          <a:xfrm>
            <a:off x="2559528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אליפסה 34">
            <a:extLst>
              <a:ext uri="{FF2B5EF4-FFF2-40B4-BE49-F238E27FC236}">
                <a16:creationId xmlns:a16="http://schemas.microsoft.com/office/drawing/2014/main" id="{2718BFE3-6C46-14DF-1639-8B91AE5C4AC4}"/>
              </a:ext>
            </a:extLst>
          </p:cNvPr>
          <p:cNvSpPr/>
          <p:nvPr/>
        </p:nvSpPr>
        <p:spPr>
          <a:xfrm>
            <a:off x="2928537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אליפסה 35">
            <a:extLst>
              <a:ext uri="{FF2B5EF4-FFF2-40B4-BE49-F238E27FC236}">
                <a16:creationId xmlns:a16="http://schemas.microsoft.com/office/drawing/2014/main" id="{1993C26A-D0AD-2DC1-0242-2FA333D4D980}"/>
              </a:ext>
            </a:extLst>
          </p:cNvPr>
          <p:cNvSpPr/>
          <p:nvPr/>
        </p:nvSpPr>
        <p:spPr>
          <a:xfrm>
            <a:off x="3276727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אליפסה 36">
            <a:extLst>
              <a:ext uri="{FF2B5EF4-FFF2-40B4-BE49-F238E27FC236}">
                <a16:creationId xmlns:a16="http://schemas.microsoft.com/office/drawing/2014/main" id="{3943E657-70B3-B620-D399-E3557CDF90EE}"/>
              </a:ext>
            </a:extLst>
          </p:cNvPr>
          <p:cNvSpPr/>
          <p:nvPr/>
        </p:nvSpPr>
        <p:spPr>
          <a:xfrm>
            <a:off x="3675490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אליפסה 48">
            <a:extLst>
              <a:ext uri="{FF2B5EF4-FFF2-40B4-BE49-F238E27FC236}">
                <a16:creationId xmlns:a16="http://schemas.microsoft.com/office/drawing/2014/main" id="{3052A072-954F-3C7C-1058-6D1E8FA7822E}"/>
              </a:ext>
            </a:extLst>
          </p:cNvPr>
          <p:cNvSpPr/>
          <p:nvPr/>
        </p:nvSpPr>
        <p:spPr>
          <a:xfrm>
            <a:off x="4044499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אליפסה 49">
            <a:extLst>
              <a:ext uri="{FF2B5EF4-FFF2-40B4-BE49-F238E27FC236}">
                <a16:creationId xmlns:a16="http://schemas.microsoft.com/office/drawing/2014/main" id="{8C038E45-8E8C-6EDB-4760-8C9E365A0266}"/>
              </a:ext>
            </a:extLst>
          </p:cNvPr>
          <p:cNvSpPr/>
          <p:nvPr/>
        </p:nvSpPr>
        <p:spPr>
          <a:xfrm>
            <a:off x="4392689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אליפסה 50">
            <a:extLst>
              <a:ext uri="{FF2B5EF4-FFF2-40B4-BE49-F238E27FC236}">
                <a16:creationId xmlns:a16="http://schemas.microsoft.com/office/drawing/2014/main" id="{F5EB692E-24CF-EBDA-2CAF-10BA95FF1198}"/>
              </a:ext>
            </a:extLst>
          </p:cNvPr>
          <p:cNvSpPr/>
          <p:nvPr/>
        </p:nvSpPr>
        <p:spPr>
          <a:xfrm>
            <a:off x="4745038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אליפסה 51">
            <a:extLst>
              <a:ext uri="{FF2B5EF4-FFF2-40B4-BE49-F238E27FC236}">
                <a16:creationId xmlns:a16="http://schemas.microsoft.com/office/drawing/2014/main" id="{B224A8A0-ACC5-3374-5FCD-B7FCC79212B0}"/>
              </a:ext>
            </a:extLst>
          </p:cNvPr>
          <p:cNvSpPr/>
          <p:nvPr/>
        </p:nvSpPr>
        <p:spPr>
          <a:xfrm>
            <a:off x="5114047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אליפסה 52">
            <a:extLst>
              <a:ext uri="{FF2B5EF4-FFF2-40B4-BE49-F238E27FC236}">
                <a16:creationId xmlns:a16="http://schemas.microsoft.com/office/drawing/2014/main" id="{74493F1E-9FFD-E116-7865-A01905C9CEF1}"/>
              </a:ext>
            </a:extLst>
          </p:cNvPr>
          <p:cNvSpPr/>
          <p:nvPr/>
        </p:nvSpPr>
        <p:spPr>
          <a:xfrm>
            <a:off x="5462237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אליפסה 53">
            <a:extLst>
              <a:ext uri="{FF2B5EF4-FFF2-40B4-BE49-F238E27FC236}">
                <a16:creationId xmlns:a16="http://schemas.microsoft.com/office/drawing/2014/main" id="{DE1ABC0D-DAB8-C07D-12C4-1094516995A5}"/>
              </a:ext>
            </a:extLst>
          </p:cNvPr>
          <p:cNvSpPr/>
          <p:nvPr/>
        </p:nvSpPr>
        <p:spPr>
          <a:xfrm>
            <a:off x="5807125" y="3417915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אליפסה 54">
            <a:extLst>
              <a:ext uri="{FF2B5EF4-FFF2-40B4-BE49-F238E27FC236}">
                <a16:creationId xmlns:a16="http://schemas.microsoft.com/office/drawing/2014/main" id="{7F58A3BF-C73B-DF93-7BF6-DCA6A7D315C3}"/>
              </a:ext>
            </a:extLst>
          </p:cNvPr>
          <p:cNvSpPr/>
          <p:nvPr/>
        </p:nvSpPr>
        <p:spPr>
          <a:xfrm>
            <a:off x="2559528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אליפסה 55">
            <a:extLst>
              <a:ext uri="{FF2B5EF4-FFF2-40B4-BE49-F238E27FC236}">
                <a16:creationId xmlns:a16="http://schemas.microsoft.com/office/drawing/2014/main" id="{842CAD0E-0A44-6AAE-1FFF-DDA9754A6DCA}"/>
              </a:ext>
            </a:extLst>
          </p:cNvPr>
          <p:cNvSpPr/>
          <p:nvPr/>
        </p:nvSpPr>
        <p:spPr>
          <a:xfrm>
            <a:off x="2928537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אליפסה 56">
            <a:extLst>
              <a:ext uri="{FF2B5EF4-FFF2-40B4-BE49-F238E27FC236}">
                <a16:creationId xmlns:a16="http://schemas.microsoft.com/office/drawing/2014/main" id="{277F27E0-9443-9C8E-9351-0FC64B156F22}"/>
              </a:ext>
            </a:extLst>
          </p:cNvPr>
          <p:cNvSpPr/>
          <p:nvPr/>
        </p:nvSpPr>
        <p:spPr>
          <a:xfrm>
            <a:off x="3276727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אליפסה 57">
            <a:extLst>
              <a:ext uri="{FF2B5EF4-FFF2-40B4-BE49-F238E27FC236}">
                <a16:creationId xmlns:a16="http://schemas.microsoft.com/office/drawing/2014/main" id="{D271F836-C9F4-C5DF-43A4-9D7F0251D735}"/>
              </a:ext>
            </a:extLst>
          </p:cNvPr>
          <p:cNvSpPr/>
          <p:nvPr/>
        </p:nvSpPr>
        <p:spPr>
          <a:xfrm>
            <a:off x="3675490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אליפסה 59">
            <a:extLst>
              <a:ext uri="{FF2B5EF4-FFF2-40B4-BE49-F238E27FC236}">
                <a16:creationId xmlns:a16="http://schemas.microsoft.com/office/drawing/2014/main" id="{226C680E-C6D3-AA84-7936-DF8B99FB3F4F}"/>
              </a:ext>
            </a:extLst>
          </p:cNvPr>
          <p:cNvSpPr/>
          <p:nvPr/>
        </p:nvSpPr>
        <p:spPr>
          <a:xfrm>
            <a:off x="4044499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אליפסה 60">
            <a:extLst>
              <a:ext uri="{FF2B5EF4-FFF2-40B4-BE49-F238E27FC236}">
                <a16:creationId xmlns:a16="http://schemas.microsoft.com/office/drawing/2014/main" id="{18BA32C6-71AC-EB00-E6E7-93D72C323302}"/>
              </a:ext>
            </a:extLst>
          </p:cNvPr>
          <p:cNvSpPr/>
          <p:nvPr/>
        </p:nvSpPr>
        <p:spPr>
          <a:xfrm>
            <a:off x="4392689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אליפסה 62">
            <a:extLst>
              <a:ext uri="{FF2B5EF4-FFF2-40B4-BE49-F238E27FC236}">
                <a16:creationId xmlns:a16="http://schemas.microsoft.com/office/drawing/2014/main" id="{633891C1-15DF-E3D5-92D7-4D9890D6BE18}"/>
              </a:ext>
            </a:extLst>
          </p:cNvPr>
          <p:cNvSpPr/>
          <p:nvPr/>
        </p:nvSpPr>
        <p:spPr>
          <a:xfrm>
            <a:off x="4745038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אליפסה 63">
            <a:extLst>
              <a:ext uri="{FF2B5EF4-FFF2-40B4-BE49-F238E27FC236}">
                <a16:creationId xmlns:a16="http://schemas.microsoft.com/office/drawing/2014/main" id="{E8F468F5-A944-7A24-7F5A-0450F2752122}"/>
              </a:ext>
            </a:extLst>
          </p:cNvPr>
          <p:cNvSpPr/>
          <p:nvPr/>
        </p:nvSpPr>
        <p:spPr>
          <a:xfrm>
            <a:off x="5114047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אליפסה 65">
            <a:extLst>
              <a:ext uri="{FF2B5EF4-FFF2-40B4-BE49-F238E27FC236}">
                <a16:creationId xmlns:a16="http://schemas.microsoft.com/office/drawing/2014/main" id="{46CBFD19-7DFF-6B6B-4A1E-DA9AE314748C}"/>
              </a:ext>
            </a:extLst>
          </p:cNvPr>
          <p:cNvSpPr/>
          <p:nvPr/>
        </p:nvSpPr>
        <p:spPr>
          <a:xfrm>
            <a:off x="5462237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אליפסה 66">
            <a:extLst>
              <a:ext uri="{FF2B5EF4-FFF2-40B4-BE49-F238E27FC236}">
                <a16:creationId xmlns:a16="http://schemas.microsoft.com/office/drawing/2014/main" id="{A20FD8DB-94BC-FB40-898F-B63302B7D153}"/>
              </a:ext>
            </a:extLst>
          </p:cNvPr>
          <p:cNvSpPr/>
          <p:nvPr/>
        </p:nvSpPr>
        <p:spPr>
          <a:xfrm>
            <a:off x="5807125" y="4380259"/>
            <a:ext cx="220532" cy="2163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9" name="מחבר חץ ישר 68">
            <a:extLst>
              <a:ext uri="{FF2B5EF4-FFF2-40B4-BE49-F238E27FC236}">
                <a16:creationId xmlns:a16="http://schemas.microsoft.com/office/drawing/2014/main" id="{0B780A66-F68A-1F4E-2C08-E272F61D44F2}"/>
              </a:ext>
            </a:extLst>
          </p:cNvPr>
          <p:cNvCxnSpPr>
            <a:cxnSpLocks/>
            <a:stCxn id="37" idx="4"/>
            <a:endCxn id="55" idx="0"/>
          </p:cNvCxnSpPr>
          <p:nvPr/>
        </p:nvCxnSpPr>
        <p:spPr>
          <a:xfrm flipH="1">
            <a:off x="2669794" y="3634225"/>
            <a:ext cx="1115962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מחבר חץ ישר 69">
            <a:extLst>
              <a:ext uri="{FF2B5EF4-FFF2-40B4-BE49-F238E27FC236}">
                <a16:creationId xmlns:a16="http://schemas.microsoft.com/office/drawing/2014/main" id="{1200A188-B9BF-12B7-37F6-75D6D6B6245D}"/>
              </a:ext>
            </a:extLst>
          </p:cNvPr>
          <p:cNvCxnSpPr>
            <a:cxnSpLocks/>
            <a:stCxn id="37" idx="4"/>
            <a:endCxn id="56" idx="0"/>
          </p:cNvCxnSpPr>
          <p:nvPr/>
        </p:nvCxnSpPr>
        <p:spPr>
          <a:xfrm flipH="1">
            <a:off x="3038803" y="3634225"/>
            <a:ext cx="746953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מחבר חץ ישר 71">
            <a:extLst>
              <a:ext uri="{FF2B5EF4-FFF2-40B4-BE49-F238E27FC236}">
                <a16:creationId xmlns:a16="http://schemas.microsoft.com/office/drawing/2014/main" id="{452EF116-3621-5111-6DB6-C90DF6A57938}"/>
              </a:ext>
            </a:extLst>
          </p:cNvPr>
          <p:cNvCxnSpPr>
            <a:cxnSpLocks/>
            <a:stCxn id="37" idx="4"/>
            <a:endCxn id="57" idx="0"/>
          </p:cNvCxnSpPr>
          <p:nvPr/>
        </p:nvCxnSpPr>
        <p:spPr>
          <a:xfrm flipH="1">
            <a:off x="3386993" y="3634225"/>
            <a:ext cx="398763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מחבר חץ ישר 72">
            <a:extLst>
              <a:ext uri="{FF2B5EF4-FFF2-40B4-BE49-F238E27FC236}">
                <a16:creationId xmlns:a16="http://schemas.microsoft.com/office/drawing/2014/main" id="{4F9866C6-E458-1015-ECCD-67CA8E368EAE}"/>
              </a:ext>
            </a:extLst>
          </p:cNvPr>
          <p:cNvCxnSpPr>
            <a:cxnSpLocks/>
            <a:stCxn id="37" idx="4"/>
            <a:endCxn id="60" idx="0"/>
          </p:cNvCxnSpPr>
          <p:nvPr/>
        </p:nvCxnSpPr>
        <p:spPr>
          <a:xfrm>
            <a:off x="3785756" y="3634225"/>
            <a:ext cx="369009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מחבר חץ ישר 74">
            <a:extLst>
              <a:ext uri="{FF2B5EF4-FFF2-40B4-BE49-F238E27FC236}">
                <a16:creationId xmlns:a16="http://schemas.microsoft.com/office/drawing/2014/main" id="{EBFB3767-D112-6570-68C2-C32CAD3B5D44}"/>
              </a:ext>
            </a:extLst>
          </p:cNvPr>
          <p:cNvCxnSpPr>
            <a:cxnSpLocks/>
            <a:stCxn id="37" idx="4"/>
            <a:endCxn id="61" idx="0"/>
          </p:cNvCxnSpPr>
          <p:nvPr/>
        </p:nvCxnSpPr>
        <p:spPr>
          <a:xfrm>
            <a:off x="3785756" y="3634225"/>
            <a:ext cx="717199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מחבר חץ ישר 75">
            <a:extLst>
              <a:ext uri="{FF2B5EF4-FFF2-40B4-BE49-F238E27FC236}">
                <a16:creationId xmlns:a16="http://schemas.microsoft.com/office/drawing/2014/main" id="{46B62DF7-DDA1-CA8A-385D-2786D4E0E66F}"/>
              </a:ext>
            </a:extLst>
          </p:cNvPr>
          <p:cNvCxnSpPr>
            <a:cxnSpLocks/>
            <a:stCxn id="37" idx="4"/>
            <a:endCxn id="63" idx="0"/>
          </p:cNvCxnSpPr>
          <p:nvPr/>
        </p:nvCxnSpPr>
        <p:spPr>
          <a:xfrm>
            <a:off x="3785756" y="3634225"/>
            <a:ext cx="1069548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מחבר חץ ישר 76">
            <a:extLst>
              <a:ext uri="{FF2B5EF4-FFF2-40B4-BE49-F238E27FC236}">
                <a16:creationId xmlns:a16="http://schemas.microsoft.com/office/drawing/2014/main" id="{237D96C3-73C0-8043-561C-D9A59ECE2D3E}"/>
              </a:ext>
            </a:extLst>
          </p:cNvPr>
          <p:cNvCxnSpPr>
            <a:cxnSpLocks/>
            <a:stCxn id="37" idx="4"/>
            <a:endCxn id="64" idx="0"/>
          </p:cNvCxnSpPr>
          <p:nvPr/>
        </p:nvCxnSpPr>
        <p:spPr>
          <a:xfrm>
            <a:off x="3785756" y="3634225"/>
            <a:ext cx="1438557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מחבר חץ ישר 77">
            <a:extLst>
              <a:ext uri="{FF2B5EF4-FFF2-40B4-BE49-F238E27FC236}">
                <a16:creationId xmlns:a16="http://schemas.microsoft.com/office/drawing/2014/main" id="{637E46F7-6F2A-3CD8-B125-76D4CB146D0C}"/>
              </a:ext>
            </a:extLst>
          </p:cNvPr>
          <p:cNvCxnSpPr>
            <a:cxnSpLocks/>
            <a:stCxn id="37" idx="4"/>
            <a:endCxn id="66" idx="0"/>
          </p:cNvCxnSpPr>
          <p:nvPr/>
        </p:nvCxnSpPr>
        <p:spPr>
          <a:xfrm>
            <a:off x="3785756" y="3634225"/>
            <a:ext cx="1786747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חץ ישר 78">
            <a:extLst>
              <a:ext uri="{FF2B5EF4-FFF2-40B4-BE49-F238E27FC236}">
                <a16:creationId xmlns:a16="http://schemas.microsoft.com/office/drawing/2014/main" id="{C6F40389-46F6-F676-2056-8ED73C65AA84}"/>
              </a:ext>
            </a:extLst>
          </p:cNvPr>
          <p:cNvCxnSpPr>
            <a:cxnSpLocks/>
            <a:stCxn id="37" idx="4"/>
            <a:endCxn id="67" idx="0"/>
          </p:cNvCxnSpPr>
          <p:nvPr/>
        </p:nvCxnSpPr>
        <p:spPr>
          <a:xfrm>
            <a:off x="3785756" y="3634225"/>
            <a:ext cx="2131635" cy="7460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תיבת טקסט 80">
                <a:extLst>
                  <a:ext uri="{FF2B5EF4-FFF2-40B4-BE49-F238E27FC236}">
                    <a16:creationId xmlns:a16="http://schemas.microsoft.com/office/drawing/2014/main" id="{721E255D-F670-B820-BC47-13C55EF2863D}"/>
                  </a:ext>
                </a:extLst>
              </p:cNvPr>
              <p:cNvSpPr txBox="1"/>
              <p:nvPr/>
            </p:nvSpPr>
            <p:spPr>
              <a:xfrm>
                <a:off x="4293592" y="4768517"/>
                <a:ext cx="112103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81" name="תיבת טקסט 80">
                <a:extLst>
                  <a:ext uri="{FF2B5EF4-FFF2-40B4-BE49-F238E27FC236}">
                    <a16:creationId xmlns:a16="http://schemas.microsoft.com/office/drawing/2014/main" id="{721E255D-F670-B820-BC47-13C55EF28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592" y="4768517"/>
                <a:ext cx="1121033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22">
                <a:extLst>
                  <a:ext uri="{FF2B5EF4-FFF2-40B4-BE49-F238E27FC236}">
                    <a16:creationId xmlns:a16="http://schemas.microsoft.com/office/drawing/2014/main" id="{5A3290D6-F757-BFA1-4492-FD4F6C38BB1D}"/>
                  </a:ext>
                </a:extLst>
              </p:cNvPr>
              <p:cNvSpPr txBox="1"/>
              <p:nvPr/>
            </p:nvSpPr>
            <p:spPr>
              <a:xfrm>
                <a:off x="244743" y="1332661"/>
                <a:ext cx="10737889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 scheme</a:t>
                </a:r>
                <a:r>
                  <a:rPr lang="en-US" sz="2400" dirty="0"/>
                  <a:t>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Denote by</a:t>
                </a:r>
                <a:r>
                  <a:rPr lang="en-US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the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-slice that for every 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of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 satisfies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2400" dirty="0"/>
                  <a:t>  	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𝓑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acc>
                        <m:accPr>
                          <m:chr m:val="̅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2400" b="1" i="1">
                          <a:latin typeface="Cambria Math"/>
                        </a:rPr>
                        <m:t>𝓐</m:t>
                      </m:r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</p:txBody>
          </p:sp>
        </mc:Choice>
        <mc:Fallback>
          <p:sp>
            <p:nvSpPr>
              <p:cNvPr id="12" name="TextBox 22">
                <a:extLst>
                  <a:ext uri="{FF2B5EF4-FFF2-40B4-BE49-F238E27FC236}">
                    <a16:creationId xmlns:a16="http://schemas.microsoft.com/office/drawing/2014/main" id="{5A3290D6-F757-BFA1-4492-FD4F6C38BB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3" y="1332661"/>
                <a:ext cx="10737889" cy="1938992"/>
              </a:xfrm>
              <a:prstGeom prst="rect">
                <a:avLst/>
              </a:prstGeom>
              <a:blipFill>
                <a:blip r:embed="rId11"/>
                <a:stretch>
                  <a:fillRect l="-851" t="-251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תיבת טקסט 12">
                <a:extLst>
                  <a:ext uri="{FF2B5EF4-FFF2-40B4-BE49-F238E27FC236}">
                    <a16:creationId xmlns:a16="http://schemas.microsoft.com/office/drawing/2014/main" id="{19D9A929-4F0F-5C1F-D16D-FD674F8BC3E1}"/>
                  </a:ext>
                </a:extLst>
              </p:cNvPr>
              <p:cNvSpPr txBox="1"/>
              <p:nvPr/>
            </p:nvSpPr>
            <p:spPr>
              <a:xfrm>
                <a:off x="1002890" y="3263198"/>
                <a:ext cx="133001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-slice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𝓑</m:t>
                    </m:r>
                  </m:oMath>
                </a14:m>
                <a:endParaRPr lang="he-IL" sz="2400" b="1" dirty="0"/>
              </a:p>
            </p:txBody>
          </p:sp>
        </mc:Choice>
        <mc:Fallback>
          <p:sp>
            <p:nvSpPr>
              <p:cNvPr id="13" name="תיבת טקסט 12">
                <a:extLst>
                  <a:ext uri="{FF2B5EF4-FFF2-40B4-BE49-F238E27FC236}">
                    <a16:creationId xmlns:a16="http://schemas.microsoft.com/office/drawing/2014/main" id="{19D9A929-4F0F-5C1F-D16D-FD674F8BC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90" y="3263198"/>
                <a:ext cx="1330013" cy="461665"/>
              </a:xfrm>
              <a:prstGeom prst="rect">
                <a:avLst/>
              </a:prstGeom>
              <a:blipFill>
                <a:blip r:embed="rId12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תיבת טקסט 13">
                <a:extLst>
                  <a:ext uri="{FF2B5EF4-FFF2-40B4-BE49-F238E27FC236}">
                    <a16:creationId xmlns:a16="http://schemas.microsoft.com/office/drawing/2014/main" id="{58904F94-E07E-C9ED-8397-C1C2B9602CF2}"/>
                  </a:ext>
                </a:extLst>
              </p:cNvPr>
              <p:cNvSpPr txBox="1"/>
              <p:nvPr/>
            </p:nvSpPr>
            <p:spPr>
              <a:xfrm>
                <a:off x="383458" y="4235374"/>
                <a:ext cx="195927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-slice </a:t>
                </a:r>
                <a14:m>
                  <m:oMath xmlns:m="http://schemas.openxmlformats.org/officeDocument/2006/math">
                    <m:r>
                      <a:rPr lang="en-GB" sz="2400" b="1" i="1">
                        <a:latin typeface="Cambria Math"/>
                      </a:rPr>
                      <m:t>𝓐</m:t>
                    </m:r>
                  </m:oMath>
                </a14:m>
                <a:endParaRPr lang="he-IL" sz="2400" b="1" dirty="0"/>
              </a:p>
            </p:txBody>
          </p:sp>
        </mc:Choice>
        <mc:Fallback>
          <p:sp>
            <p:nvSpPr>
              <p:cNvPr id="14" name="תיבת טקסט 13">
                <a:extLst>
                  <a:ext uri="{FF2B5EF4-FFF2-40B4-BE49-F238E27FC236}">
                    <a16:creationId xmlns:a16="http://schemas.microsoft.com/office/drawing/2014/main" id="{58904F94-E07E-C9ED-8397-C1C2B9602C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58" y="4235374"/>
                <a:ext cx="1959278" cy="461665"/>
              </a:xfrm>
              <a:prstGeom prst="rect">
                <a:avLst/>
              </a:prstGeom>
              <a:blipFill>
                <a:blip r:embed="rId13"/>
                <a:stretch>
                  <a:fillRect l="-1558" b="-2236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1646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: פינות מעוגלות 1">
            <a:extLst>
              <a:ext uri="{FF2B5EF4-FFF2-40B4-BE49-F238E27FC236}">
                <a16:creationId xmlns:a16="http://schemas.microsoft.com/office/drawing/2014/main" id="{675F0446-9D9B-59A9-EA59-5A73A770DE7F}"/>
              </a:ext>
            </a:extLst>
          </p:cNvPr>
          <p:cNvSpPr/>
          <p:nvPr/>
        </p:nvSpPr>
        <p:spPr>
          <a:xfrm>
            <a:off x="5527957" y="2950751"/>
            <a:ext cx="2841347" cy="1065535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5702FECE-8462-99F2-A6C1-0E115F3D4E00}"/>
                  </a:ext>
                </a:extLst>
              </p:cNvPr>
              <p:cNvSpPr txBox="1"/>
              <p:nvPr/>
            </p:nvSpPr>
            <p:spPr>
              <a:xfrm>
                <a:off x="244744" y="1157805"/>
                <a:ext cx="9754662" cy="2322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US" sz="2400" b="1" i="1" dirty="0" err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𝜷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1" dirty="0"/>
                  <a:t>-</a:t>
                </a:r>
                <a:r>
                  <a:rPr lang="en-US" sz="2400" b="1" dirty="0" err="1"/>
                  <a:t>multislice</a:t>
                </a:r>
                <a:r>
                  <a:rPr lang="en-US" sz="2400" b="1" dirty="0"/>
                  <a:t>: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/>
                  <a:t>   </a:t>
                </a:r>
                <a:r>
                  <a:rPr lang="en-US" sz="2400" dirty="0">
                    <a:solidFill>
                      <a:schemeClr val="tx1"/>
                    </a:solidFill>
                  </a:rPr>
                  <a:t>1 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&gt;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 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			         0 if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|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|&lt;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 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		                      some monotone function if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pt-BR" sz="2400" dirty="0">
                  <a:solidFill>
                    <a:schemeClr val="tx1"/>
                  </a:solidFill>
                </a:endParaRPr>
              </a:p>
              <a:p>
                <a:pPr lvl="0"/>
                <a:r>
                  <a:rPr lang="en-US" sz="2200" dirty="0">
                    <a:solidFill>
                      <a:prstClr val="black"/>
                    </a:solidFill>
                  </a:rPr>
                  <a:t>*When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pt-BR" sz="22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pt-BR" sz="2200" dirty="0">
                    <a:solidFill>
                      <a:prstClr val="black"/>
                    </a:solidFill>
                  </a:rPr>
                  <a:t>: </a:t>
                </a:r>
                <a:r>
                  <a:rPr lang="pt-BR" sz="2200" b="1" dirty="0">
                    <a:solidFill>
                      <a:prstClr val="black"/>
                    </a:solidFill>
                  </a:rPr>
                  <a:t>general access structures</a:t>
                </a:r>
              </a:p>
              <a:p>
                <a:pPr lvl="0"/>
                <a:endParaRPr lang="pt-BR" sz="24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pt-BR" sz="2400" dirty="0">
                    <a:solidFill>
                      <a:prstClr val="black"/>
                    </a:solidFill>
                  </a:rPr>
                  <a:t>Share size for 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pt-BR" sz="2400" dirty="0">
                    <a:solidFill>
                      <a:prstClr val="black"/>
                    </a:solidFill>
                  </a:rPr>
                  <a:t>-multislices</a:t>
                </a:r>
                <a:r>
                  <a:rPr lang="pt-BR" sz="2400" dirty="0">
                    <a:solidFill>
                      <a:schemeClr val="bg1">
                        <a:lumMod val="50000"/>
                      </a:schemeClr>
                    </a:solidFill>
                  </a:rPr>
                  <a:t>[AB</a:t>
                </a:r>
                <a:r>
                  <a:rPr lang="pt-BR" sz="2400" b="1" dirty="0">
                    <a:solidFill>
                      <a:schemeClr val="bg1">
                        <a:lumMod val="50000"/>
                      </a:schemeClr>
                    </a:solidFill>
                  </a:rPr>
                  <a:t>N</a:t>
                </a:r>
                <a:r>
                  <a:rPr lang="pt-BR" sz="2400" dirty="0">
                    <a:solidFill>
                      <a:schemeClr val="bg1">
                        <a:lumMod val="50000"/>
                      </a:schemeClr>
                    </a:solidFill>
                  </a:rPr>
                  <a:t>P20]</a:t>
                </a:r>
                <a:r>
                  <a:rPr lang="pt-BR" sz="2400" dirty="0">
                    <a:solidFill>
                      <a:prstClr val="black"/>
                    </a:solidFill>
                  </a:rPr>
                  <a:t>: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5702FECE-8462-99F2-A6C1-0E115F3D4E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4" y="1157805"/>
                <a:ext cx="9754662" cy="2322687"/>
              </a:xfrm>
              <a:prstGeom prst="rect">
                <a:avLst/>
              </a:prstGeom>
              <a:blipFill>
                <a:blip r:embed="rId2"/>
                <a:stretch>
                  <a:fillRect l="-938" t="-2100" b="-315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קבוצה 3">
            <a:extLst>
              <a:ext uri="{FF2B5EF4-FFF2-40B4-BE49-F238E27FC236}">
                <a16:creationId xmlns:a16="http://schemas.microsoft.com/office/drawing/2014/main" id="{B845CB69-F800-2E53-9DE0-F607AAF67121}"/>
              </a:ext>
            </a:extLst>
          </p:cNvPr>
          <p:cNvGrpSpPr/>
          <p:nvPr/>
        </p:nvGrpSpPr>
        <p:grpSpPr>
          <a:xfrm>
            <a:off x="9320585" y="1237810"/>
            <a:ext cx="1480947" cy="2002510"/>
            <a:chOff x="8684738" y="2200156"/>
            <a:chExt cx="1621728" cy="2307281"/>
          </a:xfrm>
        </p:grpSpPr>
        <p:sp>
          <p:nvSpPr>
            <p:cNvPr id="5" name="Diamond 17">
              <a:extLst>
                <a:ext uri="{FF2B5EF4-FFF2-40B4-BE49-F238E27FC236}">
                  <a16:creationId xmlns:a16="http://schemas.microsoft.com/office/drawing/2014/main" id="{44ABD7AF-DF52-23DF-B29A-BA9563DEE346}"/>
                </a:ext>
              </a:extLst>
            </p:cNvPr>
            <p:cNvSpPr/>
            <p:nvPr/>
          </p:nvSpPr>
          <p:spPr>
            <a:xfrm>
              <a:off x="8684738" y="2251710"/>
              <a:ext cx="1621728" cy="2231255"/>
            </a:xfrm>
            <a:prstGeom prst="diamond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" name="משולש שווה שוקיים 5">
              <a:extLst>
                <a:ext uri="{FF2B5EF4-FFF2-40B4-BE49-F238E27FC236}">
                  <a16:creationId xmlns:a16="http://schemas.microsoft.com/office/drawing/2014/main" id="{2FD6C040-1A0B-5395-B633-5629BC39E352}"/>
                </a:ext>
              </a:extLst>
            </p:cNvPr>
            <p:cNvSpPr/>
            <p:nvPr/>
          </p:nvSpPr>
          <p:spPr>
            <a:xfrm rot="10800000">
              <a:off x="9062012" y="3889626"/>
              <a:ext cx="877801" cy="617811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9" name="משולש שווה שוקיים 6">
              <a:extLst>
                <a:ext uri="{FF2B5EF4-FFF2-40B4-BE49-F238E27FC236}">
                  <a16:creationId xmlns:a16="http://schemas.microsoft.com/office/drawing/2014/main" id="{C0960106-585D-75C9-B625-9ED469407F49}"/>
                </a:ext>
              </a:extLst>
            </p:cNvPr>
            <p:cNvSpPr/>
            <p:nvPr/>
          </p:nvSpPr>
          <p:spPr>
            <a:xfrm>
              <a:off x="8842718" y="2200156"/>
              <a:ext cx="1301018" cy="941785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65">
                <a:extLst>
                  <a:ext uri="{FF2B5EF4-FFF2-40B4-BE49-F238E27FC236}">
                    <a16:creationId xmlns:a16="http://schemas.microsoft.com/office/drawing/2014/main" id="{B78BE0D3-102F-4BC0-D214-9B33C8E9917E}"/>
                  </a:ext>
                </a:extLst>
              </p:cNvPr>
              <p:cNvSpPr txBox="1"/>
              <p:nvPr/>
            </p:nvSpPr>
            <p:spPr>
              <a:xfrm>
                <a:off x="10875057" y="1885917"/>
                <a:ext cx="12890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/>
                  <a:t>-subsets </a:t>
                </a:r>
              </a:p>
            </p:txBody>
          </p:sp>
        </mc:Choice>
        <mc:Fallback xmlns="">
          <p:sp>
            <p:nvSpPr>
              <p:cNvPr id="11" name="TextBox 65">
                <a:extLst>
                  <a:ext uri="{FF2B5EF4-FFF2-40B4-BE49-F238E27FC236}">
                    <a16:creationId xmlns:a16="http://schemas.microsoft.com/office/drawing/2014/main" id="{B78BE0D3-102F-4BC0-D214-9B33C8E991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5057" y="1885917"/>
                <a:ext cx="1289002" cy="338554"/>
              </a:xfrm>
              <a:prstGeom prst="rect">
                <a:avLst/>
              </a:prstGeom>
              <a:blipFill>
                <a:blip r:embed="rId3"/>
                <a:stretch>
                  <a:fillRect l="-474" t="-5357" b="-2142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65">
                <a:extLst>
                  <a:ext uri="{FF2B5EF4-FFF2-40B4-BE49-F238E27FC236}">
                    <a16:creationId xmlns:a16="http://schemas.microsoft.com/office/drawing/2014/main" id="{F7A98F7C-A7C2-5992-6CB0-0DB4AB26137F}"/>
                  </a:ext>
                </a:extLst>
              </p:cNvPr>
              <p:cNvSpPr txBox="1"/>
              <p:nvPr/>
            </p:nvSpPr>
            <p:spPr>
              <a:xfrm>
                <a:off x="10875057" y="2562943"/>
                <a:ext cx="12890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/>
                  <a:t>-subsets </a:t>
                </a:r>
              </a:p>
            </p:txBody>
          </p:sp>
        </mc:Choice>
        <mc:Fallback xmlns="">
          <p:sp>
            <p:nvSpPr>
              <p:cNvPr id="12" name="TextBox 65">
                <a:extLst>
                  <a:ext uri="{FF2B5EF4-FFF2-40B4-BE49-F238E27FC236}">
                    <a16:creationId xmlns:a16="http://schemas.microsoft.com/office/drawing/2014/main" id="{F7A98F7C-A7C2-5992-6CB0-0DB4AB261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5057" y="2562943"/>
                <a:ext cx="1289002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קבוצה 13">
            <a:extLst>
              <a:ext uri="{FF2B5EF4-FFF2-40B4-BE49-F238E27FC236}">
                <a16:creationId xmlns:a16="http://schemas.microsoft.com/office/drawing/2014/main" id="{5600B706-748D-A3E4-7B89-C7A58D6DCD58}"/>
              </a:ext>
            </a:extLst>
          </p:cNvPr>
          <p:cNvGrpSpPr/>
          <p:nvPr/>
        </p:nvGrpSpPr>
        <p:grpSpPr>
          <a:xfrm>
            <a:off x="4498527" y="4122487"/>
            <a:ext cx="1480947" cy="1936527"/>
            <a:chOff x="8684738" y="2251710"/>
            <a:chExt cx="1621728" cy="2231255"/>
          </a:xfrm>
        </p:grpSpPr>
        <p:sp>
          <p:nvSpPr>
            <p:cNvPr id="15" name="Diamond 17">
              <a:extLst>
                <a:ext uri="{FF2B5EF4-FFF2-40B4-BE49-F238E27FC236}">
                  <a16:creationId xmlns:a16="http://schemas.microsoft.com/office/drawing/2014/main" id="{3E0DDDC8-A39D-56BC-026C-B959D85D5184}"/>
                </a:ext>
              </a:extLst>
            </p:cNvPr>
            <p:cNvSpPr/>
            <p:nvPr/>
          </p:nvSpPr>
          <p:spPr>
            <a:xfrm>
              <a:off x="8684738" y="2251710"/>
              <a:ext cx="1621728" cy="2231255"/>
            </a:xfrm>
            <a:prstGeom prst="diamond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17" name="משולש שווה שוקיים 6">
              <a:extLst>
                <a:ext uri="{FF2B5EF4-FFF2-40B4-BE49-F238E27FC236}">
                  <a16:creationId xmlns:a16="http://schemas.microsoft.com/office/drawing/2014/main" id="{64C224FB-B96A-26DC-C44A-D089F9977C9D}"/>
                </a:ext>
              </a:extLst>
            </p:cNvPr>
            <p:cNvSpPr/>
            <p:nvPr/>
          </p:nvSpPr>
          <p:spPr>
            <a:xfrm rot="10800000">
              <a:off x="9104808" y="3949150"/>
              <a:ext cx="780687" cy="533341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תיבת טקסט 19">
                <a:extLst>
                  <a:ext uri="{FF2B5EF4-FFF2-40B4-BE49-F238E27FC236}">
                    <a16:creationId xmlns:a16="http://schemas.microsoft.com/office/drawing/2014/main" id="{E68237F3-6F3B-9BF9-ADA3-EFBAB3988FF4}"/>
                  </a:ext>
                </a:extLst>
              </p:cNvPr>
              <p:cNvSpPr txBox="1"/>
              <p:nvPr/>
            </p:nvSpPr>
            <p:spPr>
              <a:xfrm>
                <a:off x="2379406" y="4644613"/>
                <a:ext cx="2216476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</a:endParaRPr>
              </a:p>
              <a:p>
                <a:pPr lvl="0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</a:endParaRPr>
              </a:p>
              <a:p>
                <a:pPr lvl="0" algn="l"/>
                <a:r>
                  <a:rPr lang="pt-BR" sz="2400" dirty="0">
                    <a:solidFill>
                      <a:prstClr val="black"/>
                    </a:solidFill>
                  </a:rPr>
                  <a:t>Share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pt-BR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תיבת טקסט 19">
                <a:extLst>
                  <a:ext uri="{FF2B5EF4-FFF2-40B4-BE49-F238E27FC236}">
                    <a16:creationId xmlns:a16="http://schemas.microsoft.com/office/drawing/2014/main" id="{E68237F3-6F3B-9BF9-ADA3-EFBAB3988F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9406" y="4644613"/>
                <a:ext cx="2216476" cy="1200329"/>
              </a:xfrm>
              <a:prstGeom prst="rect">
                <a:avLst/>
              </a:prstGeom>
              <a:blipFill>
                <a:blip r:embed="rId5"/>
                <a:stretch>
                  <a:fillRect l="-4121" b="-1066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קבוצה 20">
            <a:extLst>
              <a:ext uri="{FF2B5EF4-FFF2-40B4-BE49-F238E27FC236}">
                <a16:creationId xmlns:a16="http://schemas.microsoft.com/office/drawing/2014/main" id="{BF1D7A6D-84AA-6772-1607-D7C9B6EF7EF2}"/>
              </a:ext>
            </a:extLst>
          </p:cNvPr>
          <p:cNvGrpSpPr/>
          <p:nvPr/>
        </p:nvGrpSpPr>
        <p:grpSpPr>
          <a:xfrm>
            <a:off x="6256161" y="4114233"/>
            <a:ext cx="1480947" cy="1944782"/>
            <a:chOff x="8684738" y="2242199"/>
            <a:chExt cx="1621728" cy="2240766"/>
          </a:xfrm>
        </p:grpSpPr>
        <p:sp>
          <p:nvSpPr>
            <p:cNvPr id="22" name="Diamond 17">
              <a:extLst>
                <a:ext uri="{FF2B5EF4-FFF2-40B4-BE49-F238E27FC236}">
                  <a16:creationId xmlns:a16="http://schemas.microsoft.com/office/drawing/2014/main" id="{3F34C1B0-D5D9-3B42-8342-1776BBBC9FAA}"/>
                </a:ext>
              </a:extLst>
            </p:cNvPr>
            <p:cNvSpPr/>
            <p:nvPr/>
          </p:nvSpPr>
          <p:spPr>
            <a:xfrm>
              <a:off x="8684738" y="2251710"/>
              <a:ext cx="1621728" cy="2231255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23" name="משולש שווה שוקיים 6">
              <a:extLst>
                <a:ext uri="{FF2B5EF4-FFF2-40B4-BE49-F238E27FC236}">
                  <a16:creationId xmlns:a16="http://schemas.microsoft.com/office/drawing/2014/main" id="{D0C1D88D-0DA5-5C5F-AA44-E50AAE039E5E}"/>
                </a:ext>
              </a:extLst>
            </p:cNvPr>
            <p:cNvSpPr/>
            <p:nvPr/>
          </p:nvSpPr>
          <p:spPr>
            <a:xfrm>
              <a:off x="9104288" y="2242199"/>
              <a:ext cx="780687" cy="533341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תיבת טקסט 23">
                <a:extLst>
                  <a:ext uri="{FF2B5EF4-FFF2-40B4-BE49-F238E27FC236}">
                    <a16:creationId xmlns:a16="http://schemas.microsoft.com/office/drawing/2014/main" id="{303D1FB3-A298-95BC-FE79-61C42F037009}"/>
                  </a:ext>
                </a:extLst>
              </p:cNvPr>
              <p:cNvSpPr txBox="1"/>
              <p:nvPr/>
            </p:nvSpPr>
            <p:spPr>
              <a:xfrm>
                <a:off x="7934955" y="4551000"/>
                <a:ext cx="2320089" cy="12044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2400" b="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</a:endParaRPr>
              </a:p>
              <a:p>
                <a:pPr lvl="0" algn="l"/>
                <a:r>
                  <a:rPr lang="pt-BR" sz="2400" dirty="0">
                    <a:solidFill>
                      <a:prstClr val="black"/>
                    </a:solidFill>
                  </a:rPr>
                  <a:t>Share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pt-BR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4" name="תיבת טקסט 23">
                <a:extLst>
                  <a:ext uri="{FF2B5EF4-FFF2-40B4-BE49-F238E27FC236}">
                    <a16:creationId xmlns:a16="http://schemas.microsoft.com/office/drawing/2014/main" id="{303D1FB3-A298-95BC-FE79-61C42F0370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955" y="4551000"/>
                <a:ext cx="2320089" cy="1204497"/>
              </a:xfrm>
              <a:prstGeom prst="rect">
                <a:avLst/>
              </a:prstGeom>
              <a:blipFill>
                <a:blip r:embed="rId6"/>
                <a:stretch>
                  <a:fillRect l="-4211" b="-1116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itle 1">
            <a:extLst>
              <a:ext uri="{FF2B5EF4-FFF2-40B4-BE49-F238E27FC236}">
                <a16:creationId xmlns:a16="http://schemas.microsoft.com/office/drawing/2014/main" id="{F8D333E1-11EA-A469-7CA7-D40173C13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2. Schemes for </a:t>
            </a:r>
            <a:r>
              <a:rPr kumimoji="0" lang="en-GB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MultiSlices</a:t>
            </a:r>
            <a:endParaRPr lang="en-GB" sz="3600" b="1" dirty="0">
              <a:solidFill>
                <a:srgbClr val="800000"/>
              </a:solidFill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B441A94F-3662-8EC7-C2FC-F719F7D084FB}"/>
              </a:ext>
            </a:extLst>
          </p:cNvPr>
          <p:cNvSpPr txBox="1"/>
          <p:nvPr/>
        </p:nvSpPr>
        <p:spPr>
          <a:xfrm>
            <a:off x="0" y="6057344"/>
            <a:ext cx="121640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Asymmetry: Low </a:t>
            </a:r>
            <a:r>
              <a:rPr lang="en-US" sz="2400" b="1" dirty="0" err="1"/>
              <a:t>multislices</a:t>
            </a:r>
            <a:r>
              <a:rPr lang="en-US" sz="2400" b="1" dirty="0"/>
              <a:t> are cheaper than high </a:t>
            </a:r>
            <a:r>
              <a:rPr lang="en-US" sz="2400" b="1" dirty="0" err="1"/>
              <a:t>multislices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תיבת טקסט 6">
                <a:extLst>
                  <a:ext uri="{FF2B5EF4-FFF2-40B4-BE49-F238E27FC236}">
                    <a16:creationId xmlns:a16="http://schemas.microsoft.com/office/drawing/2014/main" id="{A5857E9F-FD98-B664-6B76-FF5AE12A297C}"/>
                  </a:ext>
                </a:extLst>
              </p:cNvPr>
              <p:cNvSpPr txBox="1"/>
              <p:nvPr/>
            </p:nvSpPr>
            <p:spPr>
              <a:xfrm>
                <a:off x="5547621" y="2956202"/>
                <a:ext cx="3051197" cy="1028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pt-BR" sz="2400" dirty="0">
                    <a:solidFill>
                      <a:prstClr val="black"/>
                    </a:solidFill>
                  </a:rPr>
                  <a:t>          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pt-BR" sz="2400" dirty="0">
                    <a:solidFill>
                      <a:prstClr val="black"/>
                    </a:solidFill>
                  </a:rPr>
                  <a:t>, </a:t>
                </a:r>
              </a:p>
              <a:p>
                <a:pPr lvl="0"/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pt-BR" sz="2400" dirty="0">
                    <a:solidFill>
                      <a:prstClr val="black"/>
                    </a:solidFill>
                  </a:rPr>
                  <a:t>  if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תיבת טקסט 6">
                <a:extLst>
                  <a:ext uri="{FF2B5EF4-FFF2-40B4-BE49-F238E27FC236}">
                    <a16:creationId xmlns:a16="http://schemas.microsoft.com/office/drawing/2014/main" id="{A5857E9F-FD98-B664-6B76-FF5AE12A2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621" y="2956202"/>
                <a:ext cx="3051197" cy="1028936"/>
              </a:xfrm>
              <a:prstGeom prst="rect">
                <a:avLst/>
              </a:prstGeom>
              <a:blipFill>
                <a:blip r:embed="rId7"/>
                <a:stretch>
                  <a:fillRect l="-399" t="-2959" b="-1242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886A0C98-60BF-1BC9-5931-D9AE66DE55F1}"/>
              </a:ext>
            </a:extLst>
          </p:cNvPr>
          <p:cNvSpPr/>
          <p:nvPr/>
        </p:nvSpPr>
        <p:spPr>
          <a:xfrm>
            <a:off x="8003609" y="5751925"/>
            <a:ext cx="3847599" cy="100883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800" dirty="0"/>
              <a:t>To the Rescue: Schemes for high slices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146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2" grpId="0"/>
      <p:bldP spid="20" grpId="0"/>
      <p:bldP spid="24" grpId="0"/>
      <p:bldP spid="7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73255"/>
            <a:ext cx="9130149" cy="132079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Secret Sharing Schemes 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[Shamir 79, Blakley 79, ItoSaiNish87]</a:t>
            </a:r>
            <a:endParaRPr lang="en-GB" sz="3600" dirty="0">
              <a:solidFill>
                <a:srgbClr val="800000"/>
              </a:solidFill>
            </a:endParaRPr>
          </a:p>
        </p:txBody>
      </p:sp>
      <p:sp>
        <p:nvSpPr>
          <p:cNvPr id="45" name="מלבן 165">
            <a:extLst>
              <a:ext uri="{FF2B5EF4-FFF2-40B4-BE49-F238E27FC236}">
                <a16:creationId xmlns:a16="http://schemas.microsoft.com/office/drawing/2014/main" id="{B28F1376-80FE-4041-A43F-7E67FF0EB431}"/>
              </a:ext>
            </a:extLst>
          </p:cNvPr>
          <p:cNvSpPr/>
          <p:nvPr/>
        </p:nvSpPr>
        <p:spPr>
          <a:xfrm rot="5400000">
            <a:off x="8814339" y="4002028"/>
            <a:ext cx="3763462" cy="414068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2604399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3205571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3780081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4381253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4972457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5573629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מלבן מעוגל 51"/>
              <p:cNvSpPr/>
              <p:nvPr/>
            </p:nvSpPr>
            <p:spPr>
              <a:xfrm>
                <a:off x="7084194" y="3255509"/>
                <a:ext cx="1953927" cy="1516402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tx1"/>
                    </a:solidFill>
                  </a:rPr>
                  <a:t>Dealer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𝒔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𝒓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מלבן מעוגל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194" y="3255509"/>
                <a:ext cx="1953927" cy="1516402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מלבן מעוגל 52"/>
              <p:cNvSpPr/>
              <p:nvPr/>
            </p:nvSpPr>
            <p:spPr>
              <a:xfrm>
                <a:off x="9769645" y="1576531"/>
                <a:ext cx="1905802" cy="567891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𝑝𝑎𝑟𝑡𝑖𝑒𝑠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מלבן מעוגל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9645" y="1576531"/>
                <a:ext cx="1905802" cy="567891"/>
              </a:xfrm>
              <a:prstGeom prst="roundRect">
                <a:avLst/>
              </a:prstGeom>
              <a:blipFill rotWithShape="1">
                <a:blip r:embed="rId4"/>
                <a:stretch>
                  <a:fillRect b="-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חץ ימינה 53"/>
          <p:cNvSpPr/>
          <p:nvPr/>
        </p:nvSpPr>
        <p:spPr>
          <a:xfrm>
            <a:off x="9211379" y="3782141"/>
            <a:ext cx="952901" cy="5149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44744" y="2184936"/>
                <a:ext cx="6242683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dirty="0"/>
                  <a:t>A randomized dealer </a:t>
                </a:r>
                <a:r>
                  <a:rPr lang="en-US" sz="2600" dirty="0"/>
                  <a:t>shares a secret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/>
                      </a:rPr>
                      <m:t>𝑠</m:t>
                    </m:r>
                  </m:oMath>
                </a14:m>
                <a:r>
                  <a:rPr lang="en-US" sz="2600" dirty="0"/>
                  <a:t> by sending one message to every party.</a:t>
                </a:r>
              </a:p>
              <a:p>
                <a:endParaRPr lang="en-US" sz="2600" b="1" dirty="0"/>
              </a:p>
              <a:p>
                <a:endParaRPr lang="en-US" sz="2600" b="1" dirty="0"/>
              </a:p>
              <a:p>
                <a:endParaRPr lang="en-US" sz="2600" dirty="0"/>
              </a:p>
              <a:p>
                <a:r>
                  <a:rPr lang="en-US" sz="2600" dirty="0"/>
                  <a:t>	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4" y="2184936"/>
                <a:ext cx="6242683" cy="2492990"/>
              </a:xfrm>
              <a:prstGeom prst="rect">
                <a:avLst/>
              </a:prstGeom>
              <a:blipFill rotWithShape="1">
                <a:blip r:embed="rId12"/>
                <a:stretch>
                  <a:fillRect l="-1660" t="-1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924680" y="2423581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4680" y="2423581"/>
                <a:ext cx="616017" cy="461665"/>
              </a:xfrm>
              <a:prstGeom prst="rect">
                <a:avLst/>
              </a:prstGeom>
              <a:blipFill rotWithShape="1">
                <a:blip r:embed="rId1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943932" y="3036953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3932" y="3036953"/>
                <a:ext cx="616017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0943932" y="3635511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3932" y="3635511"/>
                <a:ext cx="616017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943936" y="4226029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3936" y="4226029"/>
                <a:ext cx="616017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963188" y="4839401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3188" y="4839401"/>
                <a:ext cx="616017" cy="461665"/>
              </a:xfrm>
              <a:prstGeom prst="rect">
                <a:avLst/>
              </a:prstGeom>
              <a:blipFill rotWithShape="1">
                <a:blip r:embed="rId17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963188" y="5437959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3188" y="5437959"/>
                <a:ext cx="616017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918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2. Schemes for </a:t>
            </a:r>
            <a:r>
              <a:rPr kumimoji="0" lang="en-GB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MultiSlices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 </a:t>
            </a:r>
            <a:endParaRPr lang="en-GB" sz="3600" b="1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4548" y="1113360"/>
                <a:ext cx="11582652" cy="53335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dirty="0"/>
                  <a:t>Known Schemes </a:t>
                </a:r>
                <a:r>
                  <a:rPr lang="en-US" sz="2600" dirty="0"/>
                  <a:t>for a </a:t>
                </a:r>
                <a:r>
                  <a:rPr lang="en-US" sz="2600" dirty="0" err="1"/>
                  <a:t>multislice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600" dirty="0"/>
                  <a:t>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/>
                  <a:t>Build a formula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600" dirty="0"/>
                  <a:t> for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600" dirty="0"/>
                  <a:t>over “low” slices gates</a:t>
                </a:r>
                <a:endParaRPr lang="en-US" sz="2600" b="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/>
                  <a:t>Realize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600" dirty="0"/>
                  <a:t> recursively according to the structure of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US" sz="26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/>
                  <a:t>Realize every slice gate with a cheap scheme</a:t>
                </a:r>
              </a:p>
              <a:p>
                <a:endParaRPr lang="en-US" sz="2600" b="1" dirty="0"/>
              </a:p>
              <a:p>
                <a:r>
                  <a:rPr lang="en-US" sz="2600" b="1" dirty="0"/>
                  <a:t>New scheme </a:t>
                </a:r>
                <a:r>
                  <a:rPr lang="en-US" sz="2600" dirty="0"/>
                  <a:t>for the dual </a:t>
                </a:r>
                <a:r>
                  <a:rPr lang="en-US" sz="2600" dirty="0" err="1"/>
                  <a:t>multislice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600" dirty="0"/>
                  <a:t>:</a:t>
                </a:r>
              </a:p>
              <a:p>
                <a:r>
                  <a:rPr lang="en-US" sz="2600" dirty="0"/>
                  <a:t>Replace every gate in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600" dirty="0"/>
                  <a:t> by its dual gate</a:t>
                </a:r>
              </a:p>
              <a:p>
                <a:r>
                  <a:rPr lang="en-US" sz="2400" dirty="0"/>
                  <a:t>    (a gate that computes the dual function)</a:t>
                </a:r>
              </a:p>
              <a:p>
                <a:endParaRPr lang="en-US" sz="2600" dirty="0"/>
              </a:p>
              <a:p>
                <a:r>
                  <a:rPr lang="en-US" sz="2600" b="1" dirty="0"/>
                  <a:t>Missing ingredient</a:t>
                </a:r>
                <a:r>
                  <a:rPr lang="en-US" sz="2600" dirty="0"/>
                  <a:t>:</a:t>
                </a:r>
              </a:p>
              <a:p>
                <a:r>
                  <a:rPr lang="en-US" sz="2600" dirty="0"/>
                  <a:t>A cheap scheme for the “high” slices</a:t>
                </a:r>
              </a:p>
              <a:p>
                <a:endParaRPr lang="en-US" sz="2600" b="1" dirty="0"/>
              </a:p>
              <a:p>
                <a:endParaRPr lang="en-US" sz="26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48" y="1113360"/>
                <a:ext cx="11582652" cy="5333576"/>
              </a:xfrm>
              <a:prstGeom prst="rect">
                <a:avLst/>
              </a:prstGeom>
              <a:blipFill>
                <a:blip r:embed="rId3"/>
                <a:stretch>
                  <a:fillRect l="-947" t="-102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אליפסה 33"/>
              <p:cNvSpPr/>
              <p:nvPr/>
            </p:nvSpPr>
            <p:spPr>
              <a:xfrm>
                <a:off x="9054350" y="3989201"/>
                <a:ext cx="457508" cy="51754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אליפסה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4350" y="3989201"/>
                <a:ext cx="457508" cy="517545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מחבר חץ ישר 36"/>
          <p:cNvCxnSpPr>
            <a:stCxn id="41" idx="7"/>
            <a:endCxn id="34" idx="3"/>
          </p:cNvCxnSpPr>
          <p:nvPr/>
        </p:nvCxnSpPr>
        <p:spPr>
          <a:xfrm flipV="1">
            <a:off x="7781738" y="4430953"/>
            <a:ext cx="1339612" cy="215935"/>
          </a:xfrm>
          <a:prstGeom prst="straightConnector1">
            <a:avLst/>
          </a:prstGeom>
          <a:ln w="15875">
            <a:solidFill>
              <a:schemeClr val="tx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מחבר חץ ישר 39"/>
          <p:cNvCxnSpPr>
            <a:stCxn id="45" idx="1"/>
            <a:endCxn id="34" idx="5"/>
          </p:cNvCxnSpPr>
          <p:nvPr/>
        </p:nvCxnSpPr>
        <p:spPr>
          <a:xfrm flipH="1" flipV="1">
            <a:off x="9444858" y="4430953"/>
            <a:ext cx="1652338" cy="282104"/>
          </a:xfrm>
          <a:prstGeom prst="straightConnector1">
            <a:avLst/>
          </a:prstGeom>
          <a:ln w="15875">
            <a:solidFill>
              <a:schemeClr val="tx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אליפסה 40"/>
              <p:cNvSpPr/>
              <p:nvPr/>
            </p:nvSpPr>
            <p:spPr>
              <a:xfrm>
                <a:off x="7391230" y="4571095"/>
                <a:ext cx="457508" cy="51754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∧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אליפסה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230" y="4571095"/>
                <a:ext cx="457508" cy="517545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אליפסה 44"/>
              <p:cNvSpPr/>
              <p:nvPr/>
            </p:nvSpPr>
            <p:spPr>
              <a:xfrm>
                <a:off x="11030196" y="4637264"/>
                <a:ext cx="457508" cy="51754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∧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אליפסה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0196" y="4637264"/>
                <a:ext cx="457508" cy="517545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אליפסה 43"/>
              <p:cNvSpPr/>
              <p:nvPr/>
            </p:nvSpPr>
            <p:spPr>
              <a:xfrm>
                <a:off x="9054350" y="4571092"/>
                <a:ext cx="457508" cy="51754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∧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אליפסה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4350" y="4571092"/>
                <a:ext cx="457508" cy="517545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מחבר חץ ישר 45"/>
          <p:cNvCxnSpPr>
            <a:stCxn id="44" idx="0"/>
            <a:endCxn id="34" idx="4"/>
          </p:cNvCxnSpPr>
          <p:nvPr/>
        </p:nvCxnSpPr>
        <p:spPr>
          <a:xfrm flipV="1">
            <a:off x="9283104" y="4506746"/>
            <a:ext cx="0" cy="64346"/>
          </a:xfrm>
          <a:prstGeom prst="straightConnector1">
            <a:avLst/>
          </a:prstGeom>
          <a:ln w="15875">
            <a:solidFill>
              <a:schemeClr val="tx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אליפסה 52"/>
              <p:cNvSpPr/>
              <p:nvPr/>
            </p:nvSpPr>
            <p:spPr>
              <a:xfrm>
                <a:off x="6586016" y="5312099"/>
                <a:ext cx="457508" cy="51754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אליפסה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6016" y="5312099"/>
                <a:ext cx="457508" cy="517545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אליפסה 53"/>
              <p:cNvSpPr/>
              <p:nvPr/>
            </p:nvSpPr>
            <p:spPr>
              <a:xfrm>
                <a:off x="11562307" y="5364257"/>
                <a:ext cx="457508" cy="51754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אליפסה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2307" y="5364257"/>
                <a:ext cx="457508" cy="517545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אליפסה 54"/>
              <p:cNvSpPr/>
              <p:nvPr/>
            </p:nvSpPr>
            <p:spPr>
              <a:xfrm>
                <a:off x="8232939" y="5312098"/>
                <a:ext cx="457508" cy="51754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אליפסה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2939" y="5312098"/>
                <a:ext cx="457508" cy="517545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973540" y="4597138"/>
                <a:ext cx="6815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. . .</m:t>
                    </m:r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3540" y="4597138"/>
                <a:ext cx="681597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158870" y="4571095"/>
                <a:ext cx="6815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. . .</m:t>
                    </m:r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8870" y="4571095"/>
                <a:ext cx="681597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980804" y="5004915"/>
                <a:ext cx="6815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. . .</m:t>
                    </m:r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0804" y="5004915"/>
                <a:ext cx="681597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228080" y="4980370"/>
                <a:ext cx="6815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. . .</m:t>
                    </m:r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080" y="4980370"/>
                <a:ext cx="681597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918151" y="4991988"/>
                <a:ext cx="6815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. . .</m:t>
                    </m:r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8151" y="4991988"/>
                <a:ext cx="681597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מחבר חץ ישר 66"/>
          <p:cNvCxnSpPr>
            <a:stCxn id="53" idx="7"/>
          </p:cNvCxnSpPr>
          <p:nvPr/>
        </p:nvCxnSpPr>
        <p:spPr>
          <a:xfrm flipV="1">
            <a:off x="6976524" y="4969791"/>
            <a:ext cx="461636" cy="418101"/>
          </a:xfrm>
          <a:prstGeom prst="straightConnector1">
            <a:avLst/>
          </a:prstGeom>
          <a:ln w="15875">
            <a:solidFill>
              <a:schemeClr val="tx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מחבר חץ ישר 67"/>
          <p:cNvCxnSpPr>
            <a:endCxn id="53" idx="3"/>
          </p:cNvCxnSpPr>
          <p:nvPr/>
        </p:nvCxnSpPr>
        <p:spPr>
          <a:xfrm flipV="1">
            <a:off x="6629359" y="5753851"/>
            <a:ext cx="23657" cy="295699"/>
          </a:xfrm>
          <a:prstGeom prst="straightConnector1">
            <a:avLst/>
          </a:prstGeom>
          <a:ln w="15875">
            <a:solidFill>
              <a:schemeClr val="tx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מחבר חץ ישר 70"/>
          <p:cNvCxnSpPr>
            <a:stCxn id="54" idx="0"/>
            <a:endCxn id="45" idx="6"/>
          </p:cNvCxnSpPr>
          <p:nvPr/>
        </p:nvCxnSpPr>
        <p:spPr>
          <a:xfrm flipH="1" flipV="1">
            <a:off x="11487704" y="4896037"/>
            <a:ext cx="303357" cy="468220"/>
          </a:xfrm>
          <a:prstGeom prst="straightConnector1">
            <a:avLst/>
          </a:prstGeom>
          <a:ln w="15875">
            <a:solidFill>
              <a:schemeClr val="tx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מחבר חץ ישר 74"/>
          <p:cNvCxnSpPr>
            <a:endCxn id="54" idx="4"/>
          </p:cNvCxnSpPr>
          <p:nvPr/>
        </p:nvCxnSpPr>
        <p:spPr>
          <a:xfrm flipH="1" flipV="1">
            <a:off x="11791061" y="5881802"/>
            <a:ext cx="106637" cy="167748"/>
          </a:xfrm>
          <a:prstGeom prst="straightConnector1">
            <a:avLst/>
          </a:prstGeom>
          <a:ln w="15875">
            <a:solidFill>
              <a:schemeClr val="tx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מחבר חץ ישר 80"/>
          <p:cNvCxnSpPr>
            <a:endCxn id="55" idx="0"/>
          </p:cNvCxnSpPr>
          <p:nvPr/>
        </p:nvCxnSpPr>
        <p:spPr>
          <a:xfrm flipH="1">
            <a:off x="8461693" y="5103227"/>
            <a:ext cx="162163" cy="208871"/>
          </a:xfrm>
          <a:prstGeom prst="straightConnector1">
            <a:avLst/>
          </a:prstGeom>
          <a:ln w="15875">
            <a:solidFill>
              <a:schemeClr val="tx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חץ ישר 38"/>
          <p:cNvCxnSpPr>
            <a:endCxn id="34" idx="0"/>
          </p:cNvCxnSpPr>
          <p:nvPr/>
        </p:nvCxnSpPr>
        <p:spPr>
          <a:xfrm>
            <a:off x="9283104" y="3740978"/>
            <a:ext cx="0" cy="248223"/>
          </a:xfrm>
          <a:prstGeom prst="straightConnector1">
            <a:avLst/>
          </a:prstGeom>
          <a:ln w="15875">
            <a:solidFill>
              <a:schemeClr val="tx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אליפסה 46"/>
              <p:cNvSpPr/>
              <p:nvPr/>
            </p:nvSpPr>
            <p:spPr>
              <a:xfrm>
                <a:off x="8827231" y="3221952"/>
                <a:ext cx="911745" cy="51754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אליפסה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7231" y="3221952"/>
                <a:ext cx="911745" cy="517545"/>
              </a:xfrm>
              <a:prstGeom prst="ellipse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9973540" y="6070884"/>
                <a:ext cx="6815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. . .</m:t>
                    </m:r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3540" y="6070884"/>
                <a:ext cx="681597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228080" y="6096211"/>
                <a:ext cx="6815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. . .</m:t>
                    </m:r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080" y="6096211"/>
                <a:ext cx="681597" cy="46166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מחבר חץ ישר 71"/>
          <p:cNvCxnSpPr>
            <a:stCxn id="55" idx="4"/>
          </p:cNvCxnSpPr>
          <p:nvPr/>
        </p:nvCxnSpPr>
        <p:spPr>
          <a:xfrm>
            <a:off x="8461693" y="5829643"/>
            <a:ext cx="162163" cy="219907"/>
          </a:xfrm>
          <a:prstGeom prst="straightConnector1">
            <a:avLst/>
          </a:prstGeom>
          <a:ln w="15875">
            <a:solidFill>
              <a:schemeClr val="tx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קבוצה 10">
            <a:extLst>
              <a:ext uri="{FF2B5EF4-FFF2-40B4-BE49-F238E27FC236}">
                <a16:creationId xmlns:a16="http://schemas.microsoft.com/office/drawing/2014/main" id="{9B4CA494-6FBE-6E70-BED3-CA83A26FF003}"/>
              </a:ext>
            </a:extLst>
          </p:cNvPr>
          <p:cNvGrpSpPr/>
          <p:nvPr/>
        </p:nvGrpSpPr>
        <p:grpSpPr>
          <a:xfrm>
            <a:off x="6442649" y="6029253"/>
            <a:ext cx="358382" cy="620337"/>
            <a:chOff x="9984793" y="1640079"/>
            <a:chExt cx="358382" cy="620337"/>
          </a:xfrm>
        </p:grpSpPr>
        <p:sp>
          <p:nvSpPr>
            <p:cNvPr id="3" name="Diamond 17">
              <a:extLst>
                <a:ext uri="{FF2B5EF4-FFF2-40B4-BE49-F238E27FC236}">
                  <a16:creationId xmlns:a16="http://schemas.microsoft.com/office/drawing/2014/main" id="{E2666107-3339-B06A-CD6A-5B33B063E07F}"/>
                </a:ext>
              </a:extLst>
            </p:cNvPr>
            <p:cNvSpPr/>
            <p:nvPr/>
          </p:nvSpPr>
          <p:spPr>
            <a:xfrm>
              <a:off x="9985522" y="1653414"/>
              <a:ext cx="357231" cy="605901"/>
            </a:xfrm>
            <a:prstGeom prst="diamond">
              <a:avLst/>
            </a:prstGeom>
            <a:solidFill>
              <a:srgbClr val="FFC000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" name="משולש שווה שוקיים 29">
              <a:extLst>
                <a:ext uri="{FF2B5EF4-FFF2-40B4-BE49-F238E27FC236}">
                  <a16:creationId xmlns:a16="http://schemas.microsoft.com/office/drawing/2014/main" id="{5CC78CA9-6F86-E65F-C44E-DCE24F4154C9}"/>
                </a:ext>
              </a:extLst>
            </p:cNvPr>
            <p:cNvSpPr/>
            <p:nvPr/>
          </p:nvSpPr>
          <p:spPr>
            <a:xfrm>
              <a:off x="9985944" y="1640079"/>
              <a:ext cx="357231" cy="316356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7" name="משולש שווה שוקיים 32">
              <a:extLst>
                <a:ext uri="{FF2B5EF4-FFF2-40B4-BE49-F238E27FC236}">
                  <a16:creationId xmlns:a16="http://schemas.microsoft.com/office/drawing/2014/main" id="{9810CDD2-7A5D-4D21-57AD-2BBB184B7166}"/>
                </a:ext>
              </a:extLst>
            </p:cNvPr>
            <p:cNvSpPr/>
            <p:nvPr/>
          </p:nvSpPr>
          <p:spPr>
            <a:xfrm rot="10800000">
              <a:off x="10117454" y="2179788"/>
              <a:ext cx="92639" cy="8062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/>
            </a:p>
          </p:txBody>
        </p:sp>
        <p:sp>
          <p:nvSpPr>
            <p:cNvPr id="10" name="טרפז 9">
              <a:extLst>
                <a:ext uri="{FF2B5EF4-FFF2-40B4-BE49-F238E27FC236}">
                  <a16:creationId xmlns:a16="http://schemas.microsoft.com/office/drawing/2014/main" id="{D2F9AFFE-BA90-3D14-E712-62F9573727DA}"/>
                </a:ext>
              </a:extLst>
            </p:cNvPr>
            <p:cNvSpPr/>
            <p:nvPr/>
          </p:nvSpPr>
          <p:spPr>
            <a:xfrm rot="10800000">
              <a:off x="9984793" y="1956483"/>
              <a:ext cx="357230" cy="188546"/>
            </a:xfrm>
            <a:prstGeom prst="trapezoid">
              <a:avLst>
                <a:gd name="adj" fmla="val 59088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3" name="קבוצה 12">
            <a:extLst>
              <a:ext uri="{FF2B5EF4-FFF2-40B4-BE49-F238E27FC236}">
                <a16:creationId xmlns:a16="http://schemas.microsoft.com/office/drawing/2014/main" id="{6E4B2751-83ED-A746-D276-812303AE5810}"/>
              </a:ext>
            </a:extLst>
          </p:cNvPr>
          <p:cNvGrpSpPr/>
          <p:nvPr/>
        </p:nvGrpSpPr>
        <p:grpSpPr>
          <a:xfrm>
            <a:off x="8451544" y="6039082"/>
            <a:ext cx="358382" cy="620337"/>
            <a:chOff x="9984793" y="1640079"/>
            <a:chExt cx="358382" cy="620337"/>
          </a:xfrm>
        </p:grpSpPr>
        <p:sp>
          <p:nvSpPr>
            <p:cNvPr id="14" name="Diamond 17">
              <a:extLst>
                <a:ext uri="{FF2B5EF4-FFF2-40B4-BE49-F238E27FC236}">
                  <a16:creationId xmlns:a16="http://schemas.microsoft.com/office/drawing/2014/main" id="{4BE36AF7-E861-B6AB-99EC-C1B35BD2F153}"/>
                </a:ext>
              </a:extLst>
            </p:cNvPr>
            <p:cNvSpPr/>
            <p:nvPr/>
          </p:nvSpPr>
          <p:spPr>
            <a:xfrm>
              <a:off x="9985522" y="1653414"/>
              <a:ext cx="357231" cy="605901"/>
            </a:xfrm>
            <a:prstGeom prst="diamond">
              <a:avLst/>
            </a:prstGeom>
            <a:solidFill>
              <a:srgbClr val="FFC000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משולש שווה שוקיים 29">
              <a:extLst>
                <a:ext uri="{FF2B5EF4-FFF2-40B4-BE49-F238E27FC236}">
                  <a16:creationId xmlns:a16="http://schemas.microsoft.com/office/drawing/2014/main" id="{A051CEE8-7601-EFA6-52CC-FD25C54F975A}"/>
                </a:ext>
              </a:extLst>
            </p:cNvPr>
            <p:cNvSpPr/>
            <p:nvPr/>
          </p:nvSpPr>
          <p:spPr>
            <a:xfrm>
              <a:off x="9985944" y="1640079"/>
              <a:ext cx="357231" cy="316356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16" name="משולש שווה שוקיים 32">
              <a:extLst>
                <a:ext uri="{FF2B5EF4-FFF2-40B4-BE49-F238E27FC236}">
                  <a16:creationId xmlns:a16="http://schemas.microsoft.com/office/drawing/2014/main" id="{70195CF7-598F-42E5-F5EF-BF40C50152CC}"/>
                </a:ext>
              </a:extLst>
            </p:cNvPr>
            <p:cNvSpPr/>
            <p:nvPr/>
          </p:nvSpPr>
          <p:spPr>
            <a:xfrm rot="10800000">
              <a:off x="10117454" y="2179788"/>
              <a:ext cx="92639" cy="8062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/>
            </a:p>
          </p:txBody>
        </p:sp>
        <p:sp>
          <p:nvSpPr>
            <p:cNvPr id="18" name="טרפז 17">
              <a:extLst>
                <a:ext uri="{FF2B5EF4-FFF2-40B4-BE49-F238E27FC236}">
                  <a16:creationId xmlns:a16="http://schemas.microsoft.com/office/drawing/2014/main" id="{B08DF1B5-A6FD-9CF1-7582-40666156C4B0}"/>
                </a:ext>
              </a:extLst>
            </p:cNvPr>
            <p:cNvSpPr/>
            <p:nvPr/>
          </p:nvSpPr>
          <p:spPr>
            <a:xfrm rot="10800000">
              <a:off x="9984793" y="1956483"/>
              <a:ext cx="357230" cy="188546"/>
            </a:xfrm>
            <a:prstGeom prst="trapezoid">
              <a:avLst>
                <a:gd name="adj" fmla="val 59088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BF04F3A8-AED5-38EB-1FBD-2389DC3B2DC0}"/>
              </a:ext>
            </a:extLst>
          </p:cNvPr>
          <p:cNvGrpSpPr/>
          <p:nvPr/>
        </p:nvGrpSpPr>
        <p:grpSpPr>
          <a:xfrm>
            <a:off x="11724276" y="6039390"/>
            <a:ext cx="358382" cy="620337"/>
            <a:chOff x="9984793" y="1640079"/>
            <a:chExt cx="358382" cy="620337"/>
          </a:xfrm>
        </p:grpSpPr>
        <p:sp>
          <p:nvSpPr>
            <p:cNvPr id="20" name="Diamond 17">
              <a:extLst>
                <a:ext uri="{FF2B5EF4-FFF2-40B4-BE49-F238E27FC236}">
                  <a16:creationId xmlns:a16="http://schemas.microsoft.com/office/drawing/2014/main" id="{93AE9A3C-C549-83B9-4CB5-E2A5D8B0992A}"/>
                </a:ext>
              </a:extLst>
            </p:cNvPr>
            <p:cNvSpPr/>
            <p:nvPr/>
          </p:nvSpPr>
          <p:spPr>
            <a:xfrm>
              <a:off x="9985522" y="1653414"/>
              <a:ext cx="357231" cy="605901"/>
            </a:xfrm>
            <a:prstGeom prst="diamond">
              <a:avLst/>
            </a:prstGeom>
            <a:solidFill>
              <a:srgbClr val="FFC000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משולש שווה שוקיים 29">
              <a:extLst>
                <a:ext uri="{FF2B5EF4-FFF2-40B4-BE49-F238E27FC236}">
                  <a16:creationId xmlns:a16="http://schemas.microsoft.com/office/drawing/2014/main" id="{5640A491-B393-FAA3-5AD1-AAE423C9E64C}"/>
                </a:ext>
              </a:extLst>
            </p:cNvPr>
            <p:cNvSpPr/>
            <p:nvPr/>
          </p:nvSpPr>
          <p:spPr>
            <a:xfrm>
              <a:off x="9985944" y="1640079"/>
              <a:ext cx="357231" cy="316356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22" name="משולש שווה שוקיים 32">
              <a:extLst>
                <a:ext uri="{FF2B5EF4-FFF2-40B4-BE49-F238E27FC236}">
                  <a16:creationId xmlns:a16="http://schemas.microsoft.com/office/drawing/2014/main" id="{8AC17638-E223-86B8-18AB-E644F36F6373}"/>
                </a:ext>
              </a:extLst>
            </p:cNvPr>
            <p:cNvSpPr/>
            <p:nvPr/>
          </p:nvSpPr>
          <p:spPr>
            <a:xfrm rot="10800000">
              <a:off x="10117454" y="2179788"/>
              <a:ext cx="92639" cy="8062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/>
            </a:p>
          </p:txBody>
        </p:sp>
        <p:sp>
          <p:nvSpPr>
            <p:cNvPr id="24" name="טרפז 23">
              <a:extLst>
                <a:ext uri="{FF2B5EF4-FFF2-40B4-BE49-F238E27FC236}">
                  <a16:creationId xmlns:a16="http://schemas.microsoft.com/office/drawing/2014/main" id="{470469E4-23CD-B821-057C-BA192C3653A8}"/>
                </a:ext>
              </a:extLst>
            </p:cNvPr>
            <p:cNvSpPr/>
            <p:nvPr/>
          </p:nvSpPr>
          <p:spPr>
            <a:xfrm rot="10800000">
              <a:off x="9984793" y="1956483"/>
              <a:ext cx="357230" cy="188546"/>
            </a:xfrm>
            <a:prstGeom prst="trapezoid">
              <a:avLst>
                <a:gd name="adj" fmla="val 59088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pic>
        <p:nvPicPr>
          <p:cNvPr id="5" name="תמונה 4">
            <a:extLst>
              <a:ext uri="{FF2B5EF4-FFF2-40B4-BE49-F238E27FC236}">
                <a16:creationId xmlns:a16="http://schemas.microsoft.com/office/drawing/2014/main" id="{B11C1C89-40A2-1D7C-E488-D164320F83B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368512" y="4827970"/>
            <a:ext cx="880755" cy="89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51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1" grpId="0" animBg="1"/>
      <p:bldP spid="45" grpId="0" animBg="1"/>
      <p:bldP spid="44" grpId="0" animBg="1"/>
      <p:bldP spid="53" grpId="0" animBg="1"/>
      <p:bldP spid="54" grpId="0" animBg="1"/>
      <p:bldP spid="55" grpId="0" animBg="1"/>
      <p:bldP spid="17" grpId="0"/>
      <p:bldP spid="58" grpId="0"/>
      <p:bldP spid="59" grpId="0"/>
      <p:bldP spid="60" grpId="0"/>
      <p:bldP spid="61" grpId="0"/>
      <p:bldP spid="47" grpId="0" animBg="1"/>
      <p:bldP spid="69" grpId="0"/>
      <p:bldP spid="7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BA1F0EF-D27B-334E-5E5F-A26B1CEB7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6E026-5045-6061-BC24-5AF41D7FD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2. Schemes for </a:t>
            </a:r>
            <a:r>
              <a:rPr kumimoji="0" lang="en-GB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MultiSlices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 </a:t>
            </a:r>
            <a:endParaRPr lang="en-GB" sz="3600" b="1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1CB9202-EB37-52E9-F334-C43CB9ED7F95}"/>
                  </a:ext>
                </a:extLst>
              </p:cNvPr>
              <p:cNvSpPr txBox="1"/>
              <p:nvPr/>
            </p:nvSpPr>
            <p:spPr>
              <a:xfrm>
                <a:off x="304548" y="1113360"/>
                <a:ext cx="11582652" cy="493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dirty="0"/>
                  <a:t>Known Schemes </a:t>
                </a:r>
                <a:r>
                  <a:rPr lang="en-US" sz="2600" dirty="0"/>
                  <a:t>for a </a:t>
                </a:r>
                <a:r>
                  <a:rPr lang="en-US" sz="2600" dirty="0" err="1"/>
                  <a:t>multislice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600" dirty="0"/>
                  <a:t>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/>
                  <a:t>Build a formula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600" dirty="0"/>
                  <a:t> for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600" dirty="0"/>
                  <a:t>over “low” slices gates</a:t>
                </a:r>
                <a:endParaRPr lang="en-US" sz="2600" b="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/>
                  <a:t>Realize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600" dirty="0"/>
                  <a:t> recursively according to the structure of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US" sz="26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/>
                  <a:t>Realize every slice gate with a cheap scheme</a:t>
                </a:r>
              </a:p>
              <a:p>
                <a:endParaRPr lang="en-US" sz="2600" b="1" dirty="0"/>
              </a:p>
              <a:p>
                <a:r>
                  <a:rPr lang="en-US" sz="2600" b="1" dirty="0"/>
                  <a:t>New scheme </a:t>
                </a:r>
                <a:r>
                  <a:rPr lang="en-US" sz="2600" dirty="0"/>
                  <a:t>for the dual </a:t>
                </a:r>
                <a:r>
                  <a:rPr lang="en-US" sz="2600" dirty="0" err="1"/>
                  <a:t>multislice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600" dirty="0"/>
                  <a:t>:</a:t>
                </a:r>
              </a:p>
              <a:p>
                <a:r>
                  <a:rPr lang="en-US" sz="2600" dirty="0"/>
                  <a:t>Replace every gate in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600" dirty="0"/>
                  <a:t> by its dual gate</a:t>
                </a:r>
              </a:p>
              <a:p>
                <a:r>
                  <a:rPr lang="en-US" sz="2400" dirty="0"/>
                  <a:t>    (a gate that computes the dual function)</a:t>
                </a:r>
              </a:p>
              <a:p>
                <a:endParaRPr lang="en-US" sz="2600" dirty="0"/>
              </a:p>
              <a:p>
                <a:r>
                  <a:rPr lang="en-US" sz="2600" b="1" dirty="0"/>
                  <a:t>Missing ingredient</a:t>
                </a:r>
                <a:r>
                  <a:rPr lang="en-US" sz="2600" dirty="0"/>
                  <a:t>:</a:t>
                </a:r>
              </a:p>
              <a:p>
                <a:r>
                  <a:rPr lang="en-US" sz="2600" dirty="0"/>
                  <a:t>A cheap scheme for the “high” slices</a:t>
                </a:r>
              </a:p>
              <a:p>
                <a:endParaRPr lang="en-US" sz="26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1CB9202-EB37-52E9-F334-C43CB9ED7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48" y="1113360"/>
                <a:ext cx="11582652" cy="4933466"/>
              </a:xfrm>
              <a:prstGeom prst="rect">
                <a:avLst/>
              </a:prstGeom>
              <a:blipFill>
                <a:blip r:embed="rId3"/>
                <a:stretch>
                  <a:fillRect l="-947" t="-1112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מלבן: פינות מעוגלות 8">
                <a:extLst>
                  <a:ext uri="{FF2B5EF4-FFF2-40B4-BE49-F238E27FC236}">
                    <a16:creationId xmlns:a16="http://schemas.microsoft.com/office/drawing/2014/main" id="{32FC3D34-D97E-73D9-9262-8961D91A3635}"/>
                  </a:ext>
                </a:extLst>
              </p:cNvPr>
              <p:cNvSpPr/>
              <p:nvPr/>
            </p:nvSpPr>
            <p:spPr>
              <a:xfrm>
                <a:off x="6615447" y="3580093"/>
                <a:ext cx="5271753" cy="279236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r>
                  <a:rPr lang="en-US" sz="2800" b="1" dirty="0"/>
                  <a:t>Result</a:t>
                </a:r>
                <a:r>
                  <a:rPr lang="en-US" sz="2800" dirty="0"/>
                  <a:t>: Same share size for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d>
                  </m:oMath>
                </a14:m>
                <a:r>
                  <a:rPr lang="en-US" sz="2800" dirty="0"/>
                  <a:t>-</a:t>
                </a:r>
                <a:r>
                  <a:rPr lang="en-US" sz="2800" dirty="0" err="1"/>
                  <a:t>multislices</a:t>
                </a:r>
                <a:r>
                  <a:rPr lang="en-US" sz="2800" dirty="0"/>
                  <a:t> and</a:t>
                </a:r>
              </a:p>
              <a:p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</m:oMath>
                </a14:m>
                <a:r>
                  <a:rPr lang="en-US" sz="2800" dirty="0"/>
                  <a:t>-</a:t>
                </a:r>
                <a:r>
                  <a:rPr lang="en-US" sz="2800" dirty="0" err="1"/>
                  <a:t>multislices</a:t>
                </a:r>
                <a:endParaRPr lang="en-US" sz="2800" dirty="0"/>
              </a:p>
              <a:p>
                <a:endParaRPr lang="en-US" sz="2800" dirty="0"/>
              </a:p>
              <a:p>
                <a:r>
                  <a:rPr lang="en-US" sz="2400" dirty="0"/>
                  <a:t>Solves an open problem from [AN21]</a:t>
                </a:r>
              </a:p>
            </p:txBody>
          </p:sp>
        </mc:Choice>
        <mc:Fallback xmlns="">
          <p:sp>
            <p:nvSpPr>
              <p:cNvPr id="9" name="מלבן: פינות מעוגלות 8">
                <a:extLst>
                  <a:ext uri="{FF2B5EF4-FFF2-40B4-BE49-F238E27FC236}">
                    <a16:creationId xmlns:a16="http://schemas.microsoft.com/office/drawing/2014/main" id="{32FC3D34-D97E-73D9-9262-8961D91A3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447" y="3580093"/>
                <a:ext cx="5271753" cy="2792360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תמונה 5">
            <a:extLst>
              <a:ext uri="{FF2B5EF4-FFF2-40B4-BE49-F238E27FC236}">
                <a16:creationId xmlns:a16="http://schemas.microsoft.com/office/drawing/2014/main" id="{051201E9-CFFA-024A-DC8F-8E7D86C845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8512" y="4827970"/>
            <a:ext cx="880755" cy="89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14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5702FECE-8462-99F2-A6C1-0E115F3D4E00}"/>
                  </a:ext>
                </a:extLst>
              </p:cNvPr>
              <p:cNvSpPr txBox="1"/>
              <p:nvPr/>
            </p:nvSpPr>
            <p:spPr>
              <a:xfrm>
                <a:off x="314965" y="1322835"/>
                <a:ext cx="11562069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dirty="0"/>
                  <a:t>Computational</a:t>
                </a:r>
                <a:r>
                  <a:rPr lang="en-US" sz="2600" dirty="0"/>
                  <a:t> </a:t>
                </a:r>
                <a:r>
                  <a:rPr lang="en-US" sz="2600" b="1" dirty="0"/>
                  <a:t>schemes: </a:t>
                </a:r>
                <a:r>
                  <a:rPr lang="en-US" sz="2600" dirty="0"/>
                  <a:t>	</a:t>
                </a:r>
              </a:p>
              <a:p>
                <a:r>
                  <a:rPr lang="en-US" sz="2600" dirty="0"/>
                  <a:t>privacy only holds against bounded adversaries, based on </a:t>
                </a:r>
                <a:r>
                  <a:rPr lang="en-US" sz="2600" b="1" dirty="0"/>
                  <a:t>OWF</a:t>
                </a:r>
                <a:endParaRPr lang="en-US" sz="2600" dirty="0"/>
              </a:p>
              <a:p>
                <a:pPr lvl="0"/>
                <a:endParaRPr lang="pt-BR" sz="2400" dirty="0"/>
              </a:p>
              <a:p>
                <a:pPr lvl="0"/>
                <a:r>
                  <a:rPr lang="pt-BR" sz="2400" dirty="0"/>
                  <a:t>Share size for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pt-BR" sz="2400" dirty="0"/>
                  <a:t>-slices</a:t>
                </a:r>
                <a:r>
                  <a:rPr lang="pt-BR" sz="2400" dirty="0">
                    <a:solidFill>
                      <a:schemeClr val="bg1">
                        <a:lumMod val="50000"/>
                      </a:schemeClr>
                    </a:solidFill>
                  </a:rPr>
                  <a:t>[AK18, ABF</a:t>
                </a:r>
                <a:r>
                  <a:rPr lang="pt-BR" sz="2400" b="1" dirty="0">
                    <a:solidFill>
                      <a:schemeClr val="bg1">
                        <a:lumMod val="50000"/>
                      </a:schemeClr>
                    </a:solidFill>
                  </a:rPr>
                  <a:t>N</a:t>
                </a:r>
                <a:r>
                  <a:rPr lang="pt-BR" sz="2400" dirty="0">
                    <a:solidFill>
                      <a:schemeClr val="bg1">
                        <a:lumMod val="50000"/>
                      </a:schemeClr>
                    </a:solidFill>
                  </a:rPr>
                  <a:t>P19, ABIKLV23]</a:t>
                </a:r>
                <a:r>
                  <a:rPr lang="pt-BR" sz="2400" dirty="0"/>
                  <a:t> (e.g., when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is constant):</a:t>
                </a:r>
              </a:p>
              <a:p>
                <a:endParaRPr lang="en-US" sz="2400" b="1" i="0" dirty="0">
                  <a:latin typeface="+mj-lt"/>
                </a:endParaRPr>
              </a:p>
              <a:p>
                <a:endParaRPr lang="en-US" sz="2400" b="1" i="0" dirty="0">
                  <a:latin typeface="+mj-lt"/>
                </a:endParaRPr>
              </a:p>
              <a:p>
                <a:endParaRPr lang="en-US" sz="2400" b="1" dirty="0">
                  <a:latin typeface="+mj-lt"/>
                </a:endParaRPr>
              </a:p>
              <a:p>
                <a:endParaRPr lang="en-US" sz="2400" b="1" i="0" dirty="0">
                  <a:latin typeface="+mj-lt"/>
                </a:endParaRPr>
              </a:p>
              <a:p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		   		  Our result for </a:t>
                </a:r>
                <a14:m>
                  <m:oMath xmlns:m="http://schemas.openxmlformats.org/officeDocument/2006/math">
                    <m:r>
                      <a:rPr kumimoji="0" lang="en-US" sz="2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𝒏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𝒌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-slices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 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𝑂</m:t>
                    </m:r>
                    <m:d>
                      <m:d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𝜆</m:t>
                        </m:r>
                        <m:func>
                          <m:func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0" lang="en-US" sz="2400" b="0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log</m:t>
                            </m:r>
                          </m:fName>
                          <m:e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endParaRPr lang="he-IL" sz="2400" dirty="0"/>
              </a:p>
              <a:p>
                <a:endParaRPr lang="he-IL" sz="2400" dirty="0"/>
              </a:p>
              <a:p>
                <a:pPr lvl="0"/>
                <a:endParaRPr lang="he-IL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5702FECE-8462-99F2-A6C1-0E115F3D4E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965" y="1322835"/>
                <a:ext cx="11562069" cy="5693866"/>
              </a:xfrm>
              <a:prstGeom prst="rect">
                <a:avLst/>
              </a:prstGeom>
              <a:blipFill>
                <a:blip r:embed="rId3"/>
                <a:stretch>
                  <a:fillRect l="-949" t="-85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036CB95B-AD1C-9F08-3069-1CFED4A0EB7F}"/>
              </a:ext>
            </a:extLst>
          </p:cNvPr>
          <p:cNvSpPr txBox="1">
            <a:spLocks/>
          </p:cNvSpPr>
          <p:nvPr/>
        </p:nvSpPr>
        <p:spPr>
          <a:xfrm>
            <a:off x="543240" y="1684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3. Computational Schemes for Slices</a:t>
            </a:r>
            <a:endParaRPr lang="en-GB" sz="3600" b="1" dirty="0">
              <a:solidFill>
                <a:srgbClr val="800000"/>
              </a:solidFill>
            </a:endParaRPr>
          </a:p>
        </p:txBody>
      </p:sp>
      <p:grpSp>
        <p:nvGrpSpPr>
          <p:cNvPr id="10" name="קבוצה 9">
            <a:extLst>
              <a:ext uri="{FF2B5EF4-FFF2-40B4-BE49-F238E27FC236}">
                <a16:creationId xmlns:a16="http://schemas.microsoft.com/office/drawing/2014/main" id="{7281B48A-0778-6580-9FA8-39435D80170C}"/>
              </a:ext>
            </a:extLst>
          </p:cNvPr>
          <p:cNvGrpSpPr/>
          <p:nvPr/>
        </p:nvGrpSpPr>
        <p:grpSpPr>
          <a:xfrm>
            <a:off x="7333906" y="3985153"/>
            <a:ext cx="873030" cy="1256907"/>
            <a:chOff x="9018872" y="3813087"/>
            <a:chExt cx="1455958" cy="2294062"/>
          </a:xfrm>
        </p:grpSpPr>
        <p:sp>
          <p:nvSpPr>
            <p:cNvPr id="11" name="Diamond 17">
              <a:extLst>
                <a:ext uri="{FF2B5EF4-FFF2-40B4-BE49-F238E27FC236}">
                  <a16:creationId xmlns:a16="http://schemas.microsoft.com/office/drawing/2014/main" id="{B8EE0259-60FE-E979-A060-C12D09F3E0FE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משולש שווה שוקיים 29">
              <a:extLst>
                <a:ext uri="{FF2B5EF4-FFF2-40B4-BE49-F238E27FC236}">
                  <a16:creationId xmlns:a16="http://schemas.microsoft.com/office/drawing/2014/main" id="{80C1C727-77C6-58C4-B874-8D9B431E5609}"/>
                </a:ext>
              </a:extLst>
            </p:cNvPr>
            <p:cNvSpPr/>
            <p:nvPr/>
          </p:nvSpPr>
          <p:spPr>
            <a:xfrm>
              <a:off x="9028370" y="3813087"/>
              <a:ext cx="1446460" cy="1123324"/>
            </a:xfrm>
            <a:prstGeom prst="triangle">
              <a:avLst/>
            </a:prstGeom>
            <a:solidFill>
              <a:srgbClr val="FF7D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13" name="משולש שווה שוקיים 30">
              <a:extLst>
                <a:ext uri="{FF2B5EF4-FFF2-40B4-BE49-F238E27FC236}">
                  <a16:creationId xmlns:a16="http://schemas.microsoft.com/office/drawing/2014/main" id="{D7163AE0-603D-4F8E-7227-7D6FA91EF95E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FF7D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14" name="משולש שווה שוקיים 31">
              <a:extLst>
                <a:ext uri="{FF2B5EF4-FFF2-40B4-BE49-F238E27FC236}">
                  <a16:creationId xmlns:a16="http://schemas.microsoft.com/office/drawing/2014/main" id="{B08CB485-059B-55F6-7AC4-837C1FB837B5}"/>
                </a:ext>
              </a:extLst>
            </p:cNvPr>
            <p:cNvSpPr/>
            <p:nvPr/>
          </p:nvSpPr>
          <p:spPr>
            <a:xfrm>
              <a:off x="9284405" y="3872464"/>
              <a:ext cx="929297" cy="65726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15" name="משולש שווה שוקיים 32">
              <a:extLst>
                <a:ext uri="{FF2B5EF4-FFF2-40B4-BE49-F238E27FC236}">
                  <a16:creationId xmlns:a16="http://schemas.microsoft.com/office/drawing/2014/main" id="{2B3D44F8-E0F1-61B4-A0FD-1328DDE64889}"/>
                </a:ext>
              </a:extLst>
            </p:cNvPr>
            <p:cNvSpPr/>
            <p:nvPr/>
          </p:nvSpPr>
          <p:spPr>
            <a:xfrm>
              <a:off x="9383770" y="3815206"/>
              <a:ext cx="732789" cy="57616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p:grpSp>
        <p:nvGrpSpPr>
          <p:cNvPr id="21" name="קבוצה 20">
            <a:extLst>
              <a:ext uri="{FF2B5EF4-FFF2-40B4-BE49-F238E27FC236}">
                <a16:creationId xmlns:a16="http://schemas.microsoft.com/office/drawing/2014/main" id="{6172F915-F540-D1CE-DACD-3D9FDD4EDAA5}"/>
              </a:ext>
            </a:extLst>
          </p:cNvPr>
          <p:cNvGrpSpPr/>
          <p:nvPr/>
        </p:nvGrpSpPr>
        <p:grpSpPr>
          <a:xfrm>
            <a:off x="2256323" y="3953988"/>
            <a:ext cx="873030" cy="1247715"/>
            <a:chOff x="2511977" y="3023135"/>
            <a:chExt cx="1283540" cy="1867492"/>
          </a:xfrm>
        </p:grpSpPr>
        <p:grpSp>
          <p:nvGrpSpPr>
            <p:cNvPr id="20" name="קבוצה 19">
              <a:extLst>
                <a:ext uri="{FF2B5EF4-FFF2-40B4-BE49-F238E27FC236}">
                  <a16:creationId xmlns:a16="http://schemas.microsoft.com/office/drawing/2014/main" id="{97B88F06-3AA5-F5DD-3262-D510A663A7CB}"/>
                </a:ext>
              </a:extLst>
            </p:cNvPr>
            <p:cNvGrpSpPr/>
            <p:nvPr/>
          </p:nvGrpSpPr>
          <p:grpSpPr>
            <a:xfrm>
              <a:off x="2511977" y="3023135"/>
              <a:ext cx="1283540" cy="1867492"/>
              <a:chOff x="2511977" y="3023135"/>
              <a:chExt cx="1283540" cy="1867492"/>
            </a:xfrm>
          </p:grpSpPr>
          <p:sp>
            <p:nvSpPr>
              <p:cNvPr id="16" name="משולש שווה שוקיים 29">
                <a:extLst>
                  <a:ext uri="{FF2B5EF4-FFF2-40B4-BE49-F238E27FC236}">
                    <a16:creationId xmlns:a16="http://schemas.microsoft.com/office/drawing/2014/main" id="{EF0FC0A5-50B3-77BA-1B25-81797BB3BB30}"/>
                  </a:ext>
                </a:extLst>
              </p:cNvPr>
              <p:cNvSpPr/>
              <p:nvPr/>
            </p:nvSpPr>
            <p:spPr>
              <a:xfrm>
                <a:off x="2511977" y="3023135"/>
                <a:ext cx="1283540" cy="933738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/>
                  <a:t>1</a:t>
                </a:r>
              </a:p>
            </p:txBody>
          </p:sp>
          <p:sp>
            <p:nvSpPr>
              <p:cNvPr id="17" name="משולש שווה שוקיים 30">
                <a:extLst>
                  <a:ext uri="{FF2B5EF4-FFF2-40B4-BE49-F238E27FC236}">
                    <a16:creationId xmlns:a16="http://schemas.microsoft.com/office/drawing/2014/main" id="{04BAAD67-5BA6-83A9-D371-0BC7FF270769}"/>
                  </a:ext>
                </a:extLst>
              </p:cNvPr>
              <p:cNvSpPr/>
              <p:nvPr/>
            </p:nvSpPr>
            <p:spPr>
              <a:xfrm rot="10800000">
                <a:off x="2517057" y="3956873"/>
                <a:ext cx="1276922" cy="933754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600" b="1" dirty="0"/>
              </a:p>
              <a:p>
                <a:pPr algn="ctr"/>
                <a:endParaRPr lang="en-US" sz="2600" b="1" dirty="0"/>
              </a:p>
            </p:txBody>
          </p:sp>
        </p:grpSp>
        <p:sp>
          <p:nvSpPr>
            <p:cNvPr id="18" name="משולש שווה שוקיים 31">
              <a:extLst>
                <a:ext uri="{FF2B5EF4-FFF2-40B4-BE49-F238E27FC236}">
                  <a16:creationId xmlns:a16="http://schemas.microsoft.com/office/drawing/2014/main" id="{CDC09CD6-B351-B670-34BE-5904F712BED0}"/>
                </a:ext>
              </a:extLst>
            </p:cNvPr>
            <p:cNvSpPr/>
            <p:nvPr/>
          </p:nvSpPr>
          <p:spPr>
            <a:xfrm rot="10800000">
              <a:off x="2764745" y="4303414"/>
              <a:ext cx="783799" cy="524908"/>
            </a:xfrm>
            <a:prstGeom prst="triangl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19" name="משולש שווה שוקיים 32">
              <a:extLst>
                <a:ext uri="{FF2B5EF4-FFF2-40B4-BE49-F238E27FC236}">
                  <a16:creationId xmlns:a16="http://schemas.microsoft.com/office/drawing/2014/main" id="{6577100F-913F-675F-8221-931C588E946F}"/>
                </a:ext>
              </a:extLst>
            </p:cNvPr>
            <p:cNvSpPr/>
            <p:nvPr/>
          </p:nvSpPr>
          <p:spPr>
            <a:xfrm rot="10800000">
              <a:off x="2841519" y="4419745"/>
              <a:ext cx="626817" cy="462495"/>
            </a:xfrm>
            <a:prstGeom prst="triangle">
              <a:avLst/>
            </a:prstGeom>
            <a:solidFill>
              <a:srgbClr val="FF7D7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תיבת טקסט 22">
                <a:extLst>
                  <a:ext uri="{FF2B5EF4-FFF2-40B4-BE49-F238E27FC236}">
                    <a16:creationId xmlns:a16="http://schemas.microsoft.com/office/drawing/2014/main" id="{BA77DC86-1AC1-4F1B-771B-4D89FF04BEE6}"/>
                  </a:ext>
                </a:extLst>
              </p:cNvPr>
              <p:cNvSpPr txBox="1"/>
              <p:nvPr/>
            </p:nvSpPr>
            <p:spPr>
              <a:xfrm>
                <a:off x="5870495" y="3330946"/>
                <a:ext cx="390892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0" i="0" dirty="0">
                    <a:latin typeface="+mj-lt"/>
                  </a:rPr>
                  <a:t>-</a:t>
                </a:r>
                <a:r>
                  <a:rPr lang="en-US" sz="2400" dirty="0"/>
                  <a:t>slices:</a:t>
                </a:r>
                <a:r>
                  <a:rPr lang="en-US" sz="2400" b="0" i="0" dirty="0">
                    <a:latin typeface="+mj-lt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func>
                      <m:func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he-IL" sz="2400" dirty="0"/>
              </a:p>
            </p:txBody>
          </p:sp>
        </mc:Choice>
        <mc:Fallback xmlns="">
          <p:sp>
            <p:nvSpPr>
              <p:cNvPr id="23" name="תיבת טקסט 22">
                <a:extLst>
                  <a:ext uri="{FF2B5EF4-FFF2-40B4-BE49-F238E27FC236}">
                    <a16:creationId xmlns:a16="http://schemas.microsoft.com/office/drawing/2014/main" id="{BA77DC86-1AC1-4F1B-771B-4D89FF04BE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495" y="3330946"/>
                <a:ext cx="3908926" cy="461665"/>
              </a:xfrm>
              <a:prstGeom prst="rect">
                <a:avLst/>
              </a:prstGeom>
              <a:blipFill>
                <a:blip r:embed="rId4"/>
                <a:stretch>
                  <a:fillRect l="-1248" t="-10526" b="-2894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תיבת טקסט 24">
                <a:extLst>
                  <a:ext uri="{FF2B5EF4-FFF2-40B4-BE49-F238E27FC236}">
                    <a16:creationId xmlns:a16="http://schemas.microsoft.com/office/drawing/2014/main" id="{87202559-13AF-0EAD-899B-32FE3110757E}"/>
                  </a:ext>
                </a:extLst>
              </p:cNvPr>
              <p:cNvSpPr txBox="1"/>
              <p:nvPr/>
            </p:nvSpPr>
            <p:spPr>
              <a:xfrm>
                <a:off x="1373680" y="3367517"/>
                <a:ext cx="337919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b="1" i="0" dirty="0">
                    <a:latin typeface="+mj-lt"/>
                  </a:rPr>
                  <a:t>-slices: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func>
                      <m:func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400" dirty="0"/>
                  <a:t> </a:t>
                </a:r>
                <a:endParaRPr lang="he-IL" sz="2400" dirty="0"/>
              </a:p>
            </p:txBody>
          </p:sp>
        </mc:Choice>
        <mc:Fallback xmlns="">
          <p:sp>
            <p:nvSpPr>
              <p:cNvPr id="25" name="תיבת טקסט 24">
                <a:extLst>
                  <a:ext uri="{FF2B5EF4-FFF2-40B4-BE49-F238E27FC236}">
                    <a16:creationId xmlns:a16="http://schemas.microsoft.com/office/drawing/2014/main" id="{87202559-13AF-0EAD-899B-32FE31107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680" y="3367517"/>
                <a:ext cx="3379190" cy="461665"/>
              </a:xfrm>
              <a:prstGeom prst="rect">
                <a:avLst/>
              </a:prstGeom>
              <a:blipFill>
                <a:blip r:embed="rId5"/>
                <a:stretch>
                  <a:fillRect l="-541" t="-10526" b="-2894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7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85AE3BEA-1190-EF47-4863-CF635EDF5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22">
                <a:extLst>
                  <a:ext uri="{FF2B5EF4-FFF2-40B4-BE49-F238E27FC236}">
                    <a16:creationId xmlns:a16="http://schemas.microsoft.com/office/drawing/2014/main" id="{BBA7FAA6-5B3F-9191-C773-A8765F39932B}"/>
                  </a:ext>
                </a:extLst>
              </p:cNvPr>
              <p:cNvSpPr txBox="1"/>
              <p:nvPr/>
            </p:nvSpPr>
            <p:spPr>
              <a:xfrm>
                <a:off x="244743" y="1470321"/>
                <a:ext cx="11701451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In the </a:t>
                </a:r>
                <a:r>
                  <a:rPr lang="en-US" sz="2400" b="1" dirty="0"/>
                  <a:t>perfect</a:t>
                </a:r>
                <a:r>
                  <a:rPr lang="en-US" sz="2400" dirty="0"/>
                  <a:t> scheme for high slices: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bg1">
                        <a:lumMod val="75000"/>
                      </a:schemeClr>
                    </a:solidFill>
                  </a:rPr>
                  <a:t>Share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75000"/>
                      </a:schemeClr>
                    </a:solidFill>
                  </a:rPr>
                  <a:t> according to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75000"/>
                      </a:schemeClr>
                    </a:solidFill>
                  </a:rPr>
                  <a:t> to generate shares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  <m:sSub>
                      <m:sSubPr>
                        <m:ctrlPr>
                          <a:rPr lang="en-US" sz="2400" i="1" dirty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i="1" dirty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dirty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 … ,</m:t>
                    </m:r>
                    <m:r>
                      <a:rPr lang="en-US" sz="2400" i="1" dirty="0" err="1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  <m:sSub>
                      <m:sSubPr>
                        <m:ctrlPr>
                          <a:rPr lang="en-US" sz="2400" i="1" dirty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 err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i="1" dirty="0" err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2400" dirty="0">
                  <a:solidFill>
                    <a:schemeClr val="bg1">
                      <a:lumMod val="75000"/>
                    </a:schemeClr>
                  </a:solidFill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Share every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𝑠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400" dirty="0"/>
                  <a:t> with a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1" dirty="0"/>
                  <a:t>-out-of-</a:t>
                </a:r>
                <a14:m>
                  <m:oMath xmlns:m="http://schemas.openxmlformats.org/officeDocument/2006/math">
                    <m:r>
                      <a:rPr lang="en-US" sz="2400" b="1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1" dirty="0"/>
                  <a:t> threshold scheme</a:t>
                </a:r>
              </a:p>
              <a:p>
                <a:r>
                  <a:rPr lang="en-US" sz="2400" dirty="0"/>
                  <a:t>      </a:t>
                </a:r>
              </a:p>
              <a:p>
                <a:endParaRPr lang="en-US" sz="2400" dirty="0"/>
              </a:p>
              <a:p>
                <a:r>
                  <a:rPr lang="en-US" sz="2400" b="1" dirty="0"/>
                  <a:t>Our computational scheme</a:t>
                </a:r>
                <a:r>
                  <a:rPr lang="en-US" sz="2400" dirty="0"/>
                  <a:t>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Replace each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-threshold scheme with a computational one</a:t>
                </a:r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</p:txBody>
          </p:sp>
        </mc:Choice>
        <mc:Fallback>
          <p:sp>
            <p:nvSpPr>
              <p:cNvPr id="6" name="TextBox 22">
                <a:extLst>
                  <a:ext uri="{FF2B5EF4-FFF2-40B4-BE49-F238E27FC236}">
                    <a16:creationId xmlns:a16="http://schemas.microsoft.com/office/drawing/2014/main" id="{BBA7FAA6-5B3F-9191-C773-A8765F399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3" y="1470321"/>
                <a:ext cx="11701451" cy="3416320"/>
              </a:xfrm>
              <a:prstGeom prst="rect">
                <a:avLst/>
              </a:prstGeom>
              <a:blipFill>
                <a:blip r:embed="rId2"/>
                <a:stretch>
                  <a:fillRect l="-833" t="-142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1">
            <a:extLst>
              <a:ext uri="{FF2B5EF4-FFF2-40B4-BE49-F238E27FC236}">
                <a16:creationId xmlns:a16="http://schemas.microsoft.com/office/drawing/2014/main" id="{2E41164A-EC53-FCC8-A1AC-945C47CAB816}"/>
              </a:ext>
            </a:extLst>
          </p:cNvPr>
          <p:cNvSpPr txBox="1">
            <a:spLocks/>
          </p:cNvSpPr>
          <p:nvPr/>
        </p:nvSpPr>
        <p:spPr>
          <a:xfrm>
            <a:off x="543240" y="1684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3. Computational Schemes for Slices</a:t>
            </a:r>
            <a:endParaRPr lang="en-GB" sz="3600" b="1" dirty="0">
              <a:solidFill>
                <a:srgbClr val="800000"/>
              </a:solidFill>
            </a:endParaRPr>
          </a:p>
        </p:txBody>
      </p:sp>
      <p:sp>
        <p:nvSpPr>
          <p:cNvPr id="2" name="מלבן: פינות מעוגלות 1">
            <a:extLst>
              <a:ext uri="{FF2B5EF4-FFF2-40B4-BE49-F238E27FC236}">
                <a16:creationId xmlns:a16="http://schemas.microsoft.com/office/drawing/2014/main" id="{246CDD9B-B267-09DB-5F0F-62B67DD7CE9F}"/>
              </a:ext>
            </a:extLst>
          </p:cNvPr>
          <p:cNvSpPr/>
          <p:nvPr/>
        </p:nvSpPr>
        <p:spPr>
          <a:xfrm>
            <a:off x="1809135" y="4643374"/>
            <a:ext cx="8278761" cy="158773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/>
              <a:t>Key idea</a:t>
            </a:r>
            <a:r>
              <a:rPr lang="en-US" sz="2800" dirty="0"/>
              <a:t>: It is possible to run many </a:t>
            </a:r>
            <a:r>
              <a:rPr lang="en-US" sz="2800" b="1" dirty="0"/>
              <a:t>high </a:t>
            </a:r>
            <a:r>
              <a:rPr lang="en-US" sz="2800" dirty="0"/>
              <a:t>threshold (Shamir) schemes with a small overhead</a:t>
            </a:r>
          </a:p>
        </p:txBody>
      </p:sp>
    </p:spTree>
    <p:extLst>
      <p:ext uri="{BB962C8B-B14F-4D97-AF65-F5344CB8AC3E}">
        <p14:creationId xmlns:p14="http://schemas.microsoft.com/office/powerpoint/2010/main" val="74437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73255"/>
            <a:ext cx="9130149" cy="132079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Secret Sharing Schemes 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[Shamir 79, Blakley 79, ItoSaiNish87]</a:t>
            </a:r>
            <a:endParaRPr lang="en-GB" sz="3600" dirty="0">
              <a:solidFill>
                <a:srgbClr val="800000"/>
              </a:solidFill>
            </a:endParaRPr>
          </a:p>
        </p:txBody>
      </p:sp>
      <p:sp>
        <p:nvSpPr>
          <p:cNvPr id="21" name="מלבן 165">
            <a:extLst>
              <a:ext uri="{FF2B5EF4-FFF2-40B4-BE49-F238E27FC236}">
                <a16:creationId xmlns:a16="http://schemas.microsoft.com/office/drawing/2014/main" id="{B28F1376-80FE-4041-A43F-7E67FF0EB431}"/>
              </a:ext>
            </a:extLst>
          </p:cNvPr>
          <p:cNvSpPr/>
          <p:nvPr/>
        </p:nvSpPr>
        <p:spPr>
          <a:xfrm rot="5400000">
            <a:off x="8814339" y="4002028"/>
            <a:ext cx="3763462" cy="414068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2604399"/>
            <a:ext cx="181155" cy="1725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3205571"/>
            <a:ext cx="181155" cy="1725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3780081"/>
            <a:ext cx="181155" cy="1725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4381253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4972457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5573629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מלבן מעוגל 33"/>
              <p:cNvSpPr/>
              <p:nvPr/>
            </p:nvSpPr>
            <p:spPr>
              <a:xfrm>
                <a:off x="9769645" y="1576531"/>
                <a:ext cx="1905802" cy="567891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𝑝𝑎𝑟𝑡𝑖𝑒𝑠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מלבן מעוגל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9645" y="1576531"/>
                <a:ext cx="1905802" cy="567891"/>
              </a:xfrm>
              <a:prstGeom prst="roundRect">
                <a:avLst/>
              </a:prstGeom>
              <a:blipFill rotWithShape="1">
                <a:blip r:embed="rId3"/>
                <a:stretch>
                  <a:fillRect b="-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חץ ימינה 34"/>
          <p:cNvSpPr/>
          <p:nvPr/>
        </p:nvSpPr>
        <p:spPr>
          <a:xfrm>
            <a:off x="9211379" y="3782141"/>
            <a:ext cx="952901" cy="5149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מלבן מעוגל 48"/>
              <p:cNvSpPr/>
              <p:nvPr/>
            </p:nvSpPr>
            <p:spPr>
              <a:xfrm>
                <a:off x="7084194" y="3255509"/>
                <a:ext cx="1953927" cy="1516402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tx1"/>
                    </a:solidFill>
                  </a:rPr>
                  <a:t>Dealer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𝒔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𝒓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מלבן מעוגל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194" y="3255509"/>
                <a:ext cx="1953927" cy="1516402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44744" y="2184936"/>
                <a:ext cx="6242683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dirty="0"/>
                  <a:t>A randomized dealer </a:t>
                </a:r>
                <a:r>
                  <a:rPr lang="en-US" sz="2600" dirty="0"/>
                  <a:t>shares a secret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/>
                      </a:rPr>
                      <m:t>𝑠</m:t>
                    </m:r>
                  </m:oMath>
                </a14:m>
                <a:r>
                  <a:rPr lang="en-US" sz="2600" dirty="0"/>
                  <a:t> by sending one message to every party.</a:t>
                </a:r>
              </a:p>
              <a:p>
                <a:endParaRPr lang="en-US" sz="2600" b="1" dirty="0"/>
              </a:p>
              <a:p>
                <a:endParaRPr lang="en-US" sz="2600" b="1" dirty="0"/>
              </a:p>
              <a:p>
                <a:r>
                  <a:rPr lang="en-US" sz="2600" b="1" dirty="0">
                    <a:solidFill>
                      <a:schemeClr val="accent6">
                        <a:lumMod val="75000"/>
                      </a:schemeClr>
                    </a:solidFill>
                  </a:rPr>
                  <a:t>Authorized coalitions </a:t>
                </a:r>
                <a:r>
                  <a:rPr lang="en-US" sz="2600" dirty="0"/>
                  <a:t>can recover the secret</a:t>
                </a:r>
              </a:p>
              <a:p>
                <a:endParaRPr lang="en-US" sz="2600" b="1" dirty="0"/>
              </a:p>
              <a:p>
                <a:endParaRPr lang="en-US" sz="2600" dirty="0"/>
              </a:p>
              <a:p>
                <a:r>
                  <a:rPr lang="en-US" sz="2600" dirty="0"/>
                  <a:t>	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4" y="2184936"/>
                <a:ext cx="6242683" cy="3293209"/>
              </a:xfrm>
              <a:prstGeom prst="rect">
                <a:avLst/>
              </a:prstGeom>
              <a:blipFill rotWithShape="1">
                <a:blip r:embed="rId12"/>
                <a:stretch>
                  <a:fillRect l="-1660" t="-1479" r="-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0924680" y="2423581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4680" y="2423581"/>
                <a:ext cx="616017" cy="461665"/>
              </a:xfrm>
              <a:prstGeom prst="rect">
                <a:avLst/>
              </a:prstGeom>
              <a:blipFill rotWithShape="1">
                <a:blip r:embed="rId1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943932" y="3036953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3932" y="3036953"/>
                <a:ext cx="616017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0943932" y="3635511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3932" y="3635511"/>
                <a:ext cx="616017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0943936" y="4226029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3936" y="4226029"/>
                <a:ext cx="616017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0963188" y="4839401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3188" y="4839401"/>
                <a:ext cx="616017" cy="461665"/>
              </a:xfrm>
              <a:prstGeom prst="rect">
                <a:avLst/>
              </a:prstGeom>
              <a:blipFill rotWithShape="1">
                <a:blip r:embed="rId17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0963188" y="5437959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3188" y="5437959"/>
                <a:ext cx="616017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203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73255"/>
            <a:ext cx="9130149" cy="132079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Secret Sharing Schemes 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[Shamir 79, Blakley 79, ItoSaiNish87]</a:t>
            </a:r>
            <a:endParaRPr lang="en-GB" sz="3600" dirty="0">
              <a:solidFill>
                <a:srgbClr val="800000"/>
              </a:solidFill>
            </a:endParaRPr>
          </a:p>
        </p:txBody>
      </p:sp>
      <p:sp>
        <p:nvSpPr>
          <p:cNvPr id="16" name="מלבן 165">
            <a:extLst>
              <a:ext uri="{FF2B5EF4-FFF2-40B4-BE49-F238E27FC236}">
                <a16:creationId xmlns:a16="http://schemas.microsoft.com/office/drawing/2014/main" id="{B28F1376-80FE-4041-A43F-7E67FF0EB431}"/>
              </a:ext>
            </a:extLst>
          </p:cNvPr>
          <p:cNvSpPr/>
          <p:nvPr/>
        </p:nvSpPr>
        <p:spPr>
          <a:xfrm rot="5400000">
            <a:off x="8814339" y="4002028"/>
            <a:ext cx="3763462" cy="414068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2604399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3205571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3780081"/>
            <a:ext cx="181155" cy="172528"/>
          </a:xfrm>
          <a:prstGeom prst="ellipse">
            <a:avLst/>
          </a:prstGeom>
          <a:solidFill>
            <a:srgbClr val="C00000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4381253"/>
            <a:ext cx="181155" cy="172528"/>
          </a:xfrm>
          <a:prstGeom prst="ellipse">
            <a:avLst/>
          </a:prstGeom>
          <a:solidFill>
            <a:srgbClr val="C00000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4972457"/>
            <a:ext cx="181155" cy="172528"/>
          </a:xfrm>
          <a:prstGeom prst="ellipse">
            <a:avLst/>
          </a:prstGeom>
          <a:solidFill>
            <a:srgbClr val="C00000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5573629"/>
            <a:ext cx="181155" cy="172528"/>
          </a:xfrm>
          <a:prstGeom prst="ellipse">
            <a:avLst/>
          </a:prstGeom>
          <a:solidFill>
            <a:srgbClr val="C00000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מלבן מעוגל 5"/>
              <p:cNvSpPr/>
              <p:nvPr/>
            </p:nvSpPr>
            <p:spPr>
              <a:xfrm>
                <a:off x="9769645" y="1576531"/>
                <a:ext cx="1905802" cy="567891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𝑝𝑎𝑟𝑡𝑖𝑒𝑠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מלבן מעוגל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9645" y="1576531"/>
                <a:ext cx="1905802" cy="567891"/>
              </a:xfrm>
              <a:prstGeom prst="roundRect">
                <a:avLst/>
              </a:prstGeom>
              <a:blipFill rotWithShape="1">
                <a:blip r:embed="rId3"/>
                <a:stretch>
                  <a:fillRect b="-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חץ ימינה 37"/>
          <p:cNvSpPr/>
          <p:nvPr/>
        </p:nvSpPr>
        <p:spPr>
          <a:xfrm>
            <a:off x="9211379" y="3782141"/>
            <a:ext cx="952901" cy="5149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924680" y="2423581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4680" y="2423581"/>
                <a:ext cx="616017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0943932" y="3036953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3932" y="3036953"/>
                <a:ext cx="61601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943932" y="3635511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3932" y="3635511"/>
                <a:ext cx="616017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0943936" y="4226029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3936" y="4226029"/>
                <a:ext cx="616017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0963188" y="4839401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3188" y="4839401"/>
                <a:ext cx="616017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0963188" y="5437959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3188" y="5437959"/>
                <a:ext cx="616017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44744" y="2184936"/>
                <a:ext cx="6242683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dirty="0"/>
                  <a:t>A randomized dealer </a:t>
                </a:r>
                <a:r>
                  <a:rPr lang="en-US" sz="2600" dirty="0"/>
                  <a:t>shares a secret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/>
                      </a:rPr>
                      <m:t>𝑠</m:t>
                    </m:r>
                  </m:oMath>
                </a14:m>
                <a:r>
                  <a:rPr lang="en-US" sz="2600" dirty="0"/>
                  <a:t> by sending one message to every party.</a:t>
                </a:r>
              </a:p>
              <a:p>
                <a:endParaRPr lang="en-US" sz="2600" b="1" dirty="0"/>
              </a:p>
              <a:p>
                <a:endParaRPr lang="en-US" sz="2600" b="1" dirty="0"/>
              </a:p>
              <a:p>
                <a:r>
                  <a:rPr lang="en-US" sz="2600" b="1" dirty="0">
                    <a:solidFill>
                      <a:schemeClr val="accent6">
                        <a:lumMod val="75000"/>
                      </a:schemeClr>
                    </a:solidFill>
                  </a:rPr>
                  <a:t>Authorized coalitions </a:t>
                </a:r>
                <a:r>
                  <a:rPr lang="en-US" sz="2600" dirty="0"/>
                  <a:t>can recover the secret</a:t>
                </a:r>
              </a:p>
              <a:p>
                <a:endParaRPr lang="en-US" sz="2600" b="1" dirty="0"/>
              </a:p>
              <a:p>
                <a:r>
                  <a:rPr lang="en-US" sz="2600" b="1" dirty="0">
                    <a:solidFill>
                      <a:srgbClr val="FD3939"/>
                    </a:solidFill>
                  </a:rPr>
                  <a:t>Unauthorized coalitions </a:t>
                </a:r>
                <a:r>
                  <a:rPr lang="en-US" sz="2600" dirty="0"/>
                  <a:t>learn nothing about the secret</a:t>
                </a:r>
              </a:p>
              <a:p>
                <a:endParaRPr lang="en-US" sz="2600" dirty="0"/>
              </a:p>
              <a:p>
                <a:r>
                  <a:rPr lang="en-US" sz="2600" dirty="0"/>
                  <a:t>	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4" y="2184936"/>
                <a:ext cx="6242683" cy="4093428"/>
              </a:xfrm>
              <a:prstGeom prst="rect">
                <a:avLst/>
              </a:prstGeom>
              <a:blipFill rotWithShape="1">
                <a:blip r:embed="rId10"/>
                <a:stretch>
                  <a:fillRect l="-1660" t="-1190" r="-2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מלבן מעוגל 25"/>
              <p:cNvSpPr/>
              <p:nvPr/>
            </p:nvSpPr>
            <p:spPr>
              <a:xfrm>
                <a:off x="7084194" y="3255509"/>
                <a:ext cx="1953927" cy="1516402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tx1"/>
                    </a:solidFill>
                  </a:rPr>
                  <a:t>Dealer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𝒔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𝒓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מלבן מעוגל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194" y="3255509"/>
                <a:ext cx="1953927" cy="1516402"/>
              </a:xfrm>
              <a:prstGeom prst="round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17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73255"/>
            <a:ext cx="9130149" cy="132079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Secret Sharing Schemes 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[Shamir 79, Blakley 79, ItoSaiNish87]</a:t>
            </a:r>
            <a:endParaRPr lang="en-GB" sz="3600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44742" y="1742354"/>
                <a:ext cx="6281186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dirty="0"/>
                  <a:t>Access structure </a:t>
                </a:r>
                <a:r>
                  <a:rPr lang="en-US" sz="2600" dirty="0"/>
                  <a:t>-  A list</a:t>
                </a:r>
                <a14:m>
                  <m:oMath xmlns:m="http://schemas.openxmlformats.org/officeDocument/2006/math">
                    <m:r>
                      <a:rPr lang="en-US" sz="2600">
                        <a:latin typeface="Cambria Math"/>
                      </a:rPr>
                      <m:t> </m:t>
                    </m:r>
                    <m:r>
                      <a:rPr lang="en-GB" sz="2600" i="1">
                        <a:latin typeface="Cambria Math"/>
                      </a:rPr>
                      <m:t>𝒜</m:t>
                    </m:r>
                    <m:r>
                      <a:rPr lang="en-US" sz="26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600" dirty="0"/>
                  <a:t>of </a:t>
                </a:r>
                <a:r>
                  <a:rPr lang="en-US" sz="2600" b="1" dirty="0">
                    <a:solidFill>
                      <a:schemeClr val="accent6">
                        <a:lumMod val="75000"/>
                      </a:schemeClr>
                    </a:solidFill>
                  </a:rPr>
                  <a:t>authorized</a:t>
                </a:r>
                <a:r>
                  <a:rPr lang="en-US" sz="2600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sz="2600" dirty="0"/>
                  <a:t>coalitions</a:t>
                </a:r>
              </a:p>
              <a:p>
                <a:endParaRPr lang="en-US" sz="2600" dirty="0"/>
              </a:p>
              <a:p>
                <a:endParaRPr lang="en-US" sz="26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2" y="1742354"/>
                <a:ext cx="6281186" cy="1692771"/>
              </a:xfrm>
              <a:prstGeom prst="rect">
                <a:avLst/>
              </a:prstGeom>
              <a:blipFill>
                <a:blip r:embed="rId3"/>
                <a:stretch>
                  <a:fillRect l="-1746" t="-287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מלבן 165">
            <a:extLst>
              <a:ext uri="{FF2B5EF4-FFF2-40B4-BE49-F238E27FC236}">
                <a16:creationId xmlns:a16="http://schemas.microsoft.com/office/drawing/2014/main" id="{B28F1376-80FE-4041-A43F-7E67FF0EB431}"/>
              </a:ext>
            </a:extLst>
          </p:cNvPr>
          <p:cNvSpPr/>
          <p:nvPr/>
        </p:nvSpPr>
        <p:spPr>
          <a:xfrm rot="5400000">
            <a:off x="8814339" y="4002028"/>
            <a:ext cx="3763462" cy="414068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2604399"/>
            <a:ext cx="181155" cy="1725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3205571"/>
            <a:ext cx="181155" cy="1725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3780081"/>
            <a:ext cx="181155" cy="1725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4381253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4972457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אליפסה 195">
            <a:extLst>
              <a:ext uri="{FF2B5EF4-FFF2-40B4-BE49-F238E27FC236}">
                <a16:creationId xmlns:a16="http://schemas.microsoft.com/office/drawing/2014/main" id="{15C7D2E7-8E11-4BDD-A8FE-7D2D51BD5053}"/>
              </a:ext>
            </a:extLst>
          </p:cNvPr>
          <p:cNvSpPr/>
          <p:nvPr/>
        </p:nvSpPr>
        <p:spPr>
          <a:xfrm>
            <a:off x="10605493" y="5573629"/>
            <a:ext cx="181155" cy="17252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מלבן מעוגל 27"/>
              <p:cNvSpPr/>
              <p:nvPr/>
            </p:nvSpPr>
            <p:spPr>
              <a:xfrm>
                <a:off x="9769645" y="1576531"/>
                <a:ext cx="1905802" cy="567891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𝑝𝑎𝑟𝑡𝑖𝑒𝑠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מלבן מעוגל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9645" y="1576531"/>
                <a:ext cx="1905802" cy="567891"/>
              </a:xfrm>
              <a:prstGeom prst="roundRect">
                <a:avLst/>
              </a:prstGeom>
              <a:blipFill rotWithShape="1">
                <a:blip r:embed="rId4"/>
                <a:stretch>
                  <a:fillRect b="-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חץ ימינה 28"/>
          <p:cNvSpPr/>
          <p:nvPr/>
        </p:nvSpPr>
        <p:spPr>
          <a:xfrm>
            <a:off x="9211379" y="3782141"/>
            <a:ext cx="952901" cy="5149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מלבן מעוגל 35"/>
              <p:cNvSpPr/>
              <p:nvPr/>
            </p:nvSpPr>
            <p:spPr>
              <a:xfrm>
                <a:off x="7084194" y="3255509"/>
                <a:ext cx="1953927" cy="1516402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tx1"/>
                    </a:solidFill>
                  </a:rPr>
                  <a:t>Dealer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𝒔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𝒓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מלבן מעוגל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194" y="3255509"/>
                <a:ext cx="1953927" cy="1516402"/>
              </a:xfrm>
              <a:prstGeom prst="round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924680" y="2423581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4680" y="2423581"/>
                <a:ext cx="616017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943932" y="3036953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3932" y="3036953"/>
                <a:ext cx="616017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0943932" y="3635511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3932" y="3635511"/>
                <a:ext cx="616017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943936" y="4226029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3936" y="4226029"/>
                <a:ext cx="616017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963188" y="4839401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3188" y="4839401"/>
                <a:ext cx="616017" cy="461665"/>
              </a:xfrm>
              <a:prstGeom prst="rect">
                <a:avLst/>
              </a:prstGeom>
              <a:blipFill rotWithShape="1">
                <a:blip r:embed="rId10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963188" y="5437959"/>
                <a:ext cx="616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3188" y="5437959"/>
                <a:ext cx="616017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לבן: פינות מעוגלות 3">
                <a:extLst>
                  <a:ext uri="{FF2B5EF4-FFF2-40B4-BE49-F238E27FC236}">
                    <a16:creationId xmlns:a16="http://schemas.microsoft.com/office/drawing/2014/main" id="{5DCFC6A4-342C-5708-47C7-DB3C66992A79}"/>
                  </a:ext>
                </a:extLst>
              </p:cNvPr>
              <p:cNvSpPr/>
              <p:nvPr/>
            </p:nvSpPr>
            <p:spPr>
              <a:xfrm>
                <a:off x="543240" y="3698025"/>
                <a:ext cx="5552760" cy="2392768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3200" dirty="0"/>
                  <a:t>Complexity measure: </a:t>
                </a:r>
              </a:p>
              <a:p>
                <a:pPr algn="ctr"/>
                <a:endParaRPr lang="en-US" sz="3200" b="1" dirty="0"/>
              </a:p>
              <a:p>
                <a:pPr algn="ctr"/>
                <a:r>
                  <a:rPr lang="en-US" sz="3200" b="1" dirty="0"/>
                  <a:t>The size of the shares for </a:t>
                </a:r>
                <a14:m>
                  <m:oMath xmlns:m="http://schemas.openxmlformats.org/officeDocument/2006/math">
                    <m:r>
                      <a:rPr lang="en-GB" sz="3200" b="1" i="1">
                        <a:latin typeface="Cambria Math"/>
                      </a:rPr>
                      <m:t>𝓐</m:t>
                    </m:r>
                  </m:oMath>
                </a14:m>
                <a:r>
                  <a:rPr lang="en-US" sz="3200" b="1" dirty="0"/>
                  <a:t> </a:t>
                </a:r>
              </a:p>
            </p:txBody>
          </p:sp>
        </mc:Choice>
        <mc:Fallback>
          <p:sp>
            <p:nvSpPr>
              <p:cNvPr id="4" name="מלבן: פינות מעוגלות 3">
                <a:extLst>
                  <a:ext uri="{FF2B5EF4-FFF2-40B4-BE49-F238E27FC236}">
                    <a16:creationId xmlns:a16="http://schemas.microsoft.com/office/drawing/2014/main" id="{5DCFC6A4-342C-5708-47C7-DB3C66992A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40" y="3698025"/>
                <a:ext cx="5552760" cy="2392768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797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73255"/>
            <a:ext cx="9736541" cy="132079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Different Share Size for Different Access Structures</a:t>
            </a:r>
            <a:endParaRPr lang="en-GB" sz="3600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44738" y="1298256"/>
                <a:ext cx="11427441" cy="3356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600" dirty="0"/>
              </a:p>
              <a:p>
                <a:endParaRPr lang="en-US" sz="2600" dirty="0"/>
              </a:p>
              <a:p>
                <a:endParaRPr lang="en-US" sz="2600" dirty="0"/>
              </a:p>
              <a:p>
                <a:r>
                  <a:rPr lang="en-US" sz="2600" dirty="0"/>
                  <a:t>	</a:t>
                </a:r>
                <a:endParaRPr lang="en-US" sz="2600" b="1" dirty="0"/>
              </a:p>
              <a:p>
                <a:endParaRPr lang="en-US" sz="2400" b="1" dirty="0"/>
              </a:p>
              <a:p>
                <a:r>
                  <a:rPr lang="en-US" sz="2400" b="1" dirty="0"/>
                  <a:t>General access structures:</a:t>
                </a:r>
              </a:p>
              <a:p>
                <a:r>
                  <a:rPr lang="en-US" sz="2400" dirty="0"/>
                  <a:t>Upper bound: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𝒐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GB" sz="2000" dirty="0">
                    <a:solidFill>
                      <a:schemeClr val="bg2">
                        <a:lumMod val="50000"/>
                      </a:schemeClr>
                    </a:solidFill>
                  </a:rPr>
                  <a:t>[ISN87, LV18, ABF</a:t>
                </a:r>
                <a:r>
                  <a:rPr lang="en-GB" sz="2000" b="1" dirty="0">
                    <a:solidFill>
                      <a:schemeClr val="bg2">
                        <a:lumMod val="50000"/>
                      </a:schemeClr>
                    </a:solidFill>
                  </a:rPr>
                  <a:t>N</a:t>
                </a:r>
                <a:r>
                  <a:rPr lang="en-GB" sz="2000" dirty="0">
                    <a:solidFill>
                      <a:schemeClr val="bg2">
                        <a:lumMod val="50000"/>
                      </a:schemeClr>
                    </a:solidFill>
                  </a:rPr>
                  <a:t>P19, AB</a:t>
                </a:r>
                <a:r>
                  <a:rPr lang="en-GB" sz="2000" b="1" dirty="0">
                    <a:solidFill>
                      <a:schemeClr val="bg2">
                        <a:lumMod val="50000"/>
                      </a:schemeClr>
                    </a:solidFill>
                  </a:rPr>
                  <a:t>N</a:t>
                </a:r>
                <a:r>
                  <a:rPr lang="en-GB" sz="2000" dirty="0">
                    <a:solidFill>
                      <a:schemeClr val="bg2">
                        <a:lumMod val="50000"/>
                      </a:schemeClr>
                    </a:solidFill>
                  </a:rPr>
                  <a:t>P20, Applebaum</a:t>
                </a:r>
                <a:r>
                  <a:rPr lang="en-GB" sz="2000" b="1" dirty="0">
                    <a:solidFill>
                      <a:schemeClr val="bg2">
                        <a:lumMod val="50000"/>
                      </a:schemeClr>
                    </a:solidFill>
                  </a:rPr>
                  <a:t>Nir</a:t>
                </a:r>
                <a:r>
                  <a:rPr lang="en-GB" sz="2000" dirty="0">
                    <a:solidFill>
                      <a:schemeClr val="bg2">
                        <a:lumMod val="50000"/>
                      </a:schemeClr>
                    </a:solidFill>
                  </a:rPr>
                  <a:t>21]</a:t>
                </a:r>
                <a:endParaRPr lang="en-US" sz="2400" dirty="0"/>
              </a:p>
              <a:p>
                <a:r>
                  <a:rPr lang="en-US" sz="2400" dirty="0"/>
                  <a:t>Lower bound: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𝜴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func>
                          <m:func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1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fName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func>
                      </m:den>
                    </m:f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solidFill>
                      <a:schemeClr val="bg2">
                        <a:lumMod val="50000"/>
                      </a:schemeClr>
                    </a:solidFill>
                  </a:rPr>
                  <a:t>[ Csrimaz96]</a:t>
                </a:r>
                <a:endParaRPr lang="en-GB" sz="26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38" y="1298256"/>
                <a:ext cx="11427441" cy="3356047"/>
              </a:xfrm>
              <a:prstGeom prst="rect">
                <a:avLst/>
              </a:prstGeom>
              <a:blipFill>
                <a:blip r:embed="rId3"/>
                <a:stretch>
                  <a:fillRect l="-80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מלבן: פינות מעוגלות 21">
            <a:extLst>
              <a:ext uri="{FF2B5EF4-FFF2-40B4-BE49-F238E27FC236}">
                <a16:creationId xmlns:a16="http://schemas.microsoft.com/office/drawing/2014/main" id="{EE908BA3-97E9-4E27-89D9-7C12D6ACB4A4}"/>
              </a:ext>
            </a:extLst>
          </p:cNvPr>
          <p:cNvSpPr/>
          <p:nvPr/>
        </p:nvSpPr>
        <p:spPr>
          <a:xfrm>
            <a:off x="814525" y="4738466"/>
            <a:ext cx="10373032" cy="172782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Open Problems: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1. Share Size of General Access Structures?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2. Natural Access Structures with “Small” Shares?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2">
                <a:extLst>
                  <a:ext uri="{FF2B5EF4-FFF2-40B4-BE49-F238E27FC236}">
                    <a16:creationId xmlns:a16="http://schemas.microsoft.com/office/drawing/2014/main" id="{B0BB6EE9-AFA4-DE53-8405-1B2E74BC007F}"/>
                  </a:ext>
                </a:extLst>
              </p:cNvPr>
              <p:cNvSpPr txBox="1"/>
              <p:nvPr/>
            </p:nvSpPr>
            <p:spPr>
              <a:xfrm>
                <a:off x="8118974" y="1348541"/>
                <a:ext cx="3329493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dirty="0"/>
                  <a:t>1</a:t>
                </a:r>
                <a:r>
                  <a:rPr lang="en-US" sz="2600" dirty="0"/>
                  <a:t>-bit shares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6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600" b="1" i="0" smtClean="0"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func>
                  </m:oMath>
                </a14:m>
                <a:r>
                  <a:rPr lang="en-US" sz="2600" dirty="0"/>
                  <a:t>-bit shares</a:t>
                </a:r>
              </a:p>
              <a:p>
                <a:r>
                  <a:rPr lang="en-US" sz="2600" dirty="0"/>
                  <a:t>total share size </a:t>
                </a:r>
                <a14:m>
                  <m:oMath xmlns:m="http://schemas.openxmlformats.org/officeDocument/2006/math">
                    <m:r>
                      <a:rPr lang="en-US" sz="2600" b="1" i="1" dirty="0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2600" dirty="0"/>
                  <a:t>	</a:t>
                </a:r>
              </a:p>
              <a:p>
                <a:r>
                  <a:rPr lang="en-US" sz="2600" dirty="0"/>
                  <a:t>total share size </a:t>
                </a:r>
                <a14:m>
                  <m:oMath xmlns:m="http://schemas.openxmlformats.org/officeDocument/2006/math">
                    <m:r>
                      <a:rPr lang="en-US" sz="2600" b="1" i="1" dirty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endParaRPr lang="en-US" sz="2600" b="1" dirty="0"/>
              </a:p>
            </p:txBody>
          </p:sp>
        </mc:Choice>
        <mc:Fallback xmlns="">
          <p:sp>
            <p:nvSpPr>
              <p:cNvPr id="7" name="TextBox 2">
                <a:extLst>
                  <a:ext uri="{FF2B5EF4-FFF2-40B4-BE49-F238E27FC236}">
                    <a16:creationId xmlns:a16="http://schemas.microsoft.com/office/drawing/2014/main" id="{B0BB6EE9-AFA4-DE53-8405-1B2E74BC00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8974" y="1348541"/>
                <a:ext cx="3329493" cy="1692771"/>
              </a:xfrm>
              <a:prstGeom prst="rect">
                <a:avLst/>
              </a:prstGeom>
              <a:blipFill>
                <a:blip r:embed="rId4"/>
                <a:stretch>
                  <a:fillRect l="-3297" t="-2878" b="-863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תיבת טקסט 8">
                <a:extLst>
                  <a:ext uri="{FF2B5EF4-FFF2-40B4-BE49-F238E27FC236}">
                    <a16:creationId xmlns:a16="http://schemas.microsoft.com/office/drawing/2014/main" id="{8D5E39A4-43BC-5FCC-F22B-4B24842ABDFB}"/>
                  </a:ext>
                </a:extLst>
              </p:cNvPr>
              <p:cNvSpPr txBox="1"/>
              <p:nvPr/>
            </p:nvSpPr>
            <p:spPr>
              <a:xfrm>
                <a:off x="690723" y="1410097"/>
                <a:ext cx="7145425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400" dirty="0"/>
                  <a:t>-threshold (singletons are authorized):	</a:t>
                </a: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dirty="0"/>
                  <a:t>-threshold </a:t>
                </a:r>
                <a:r>
                  <a:rPr lang="en-GB" sz="2000" dirty="0">
                    <a:solidFill>
                      <a:schemeClr val="bg2">
                        <a:lumMod val="50000"/>
                      </a:schemeClr>
                    </a:solidFill>
                  </a:rPr>
                  <a:t>[Shamir79]</a:t>
                </a:r>
                <a:r>
                  <a:rPr lang="en-US" sz="2400" dirty="0"/>
                  <a:t>: 	</a:t>
                </a:r>
              </a:p>
              <a:p>
                <a:r>
                  <a:rPr lang="en-US" sz="2400" dirty="0"/>
                  <a:t>Formula of size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2000" dirty="0">
                    <a:solidFill>
                      <a:schemeClr val="bg2">
                        <a:lumMod val="50000"/>
                      </a:schemeClr>
                    </a:solidFill>
                  </a:rPr>
                  <a:t> [BenalohLeichter88]</a:t>
                </a:r>
                <a:r>
                  <a:rPr lang="en-US" sz="2400" dirty="0"/>
                  <a:t>:		</a:t>
                </a:r>
              </a:p>
              <a:p>
                <a:r>
                  <a:rPr lang="en-US" sz="2400" dirty="0"/>
                  <a:t>Monotone span program of size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2000" dirty="0">
                    <a:solidFill>
                      <a:schemeClr val="bg2">
                        <a:lumMod val="50000"/>
                      </a:schemeClr>
                    </a:solidFill>
                  </a:rPr>
                  <a:t> [KarchmarWidgerson93]</a:t>
                </a:r>
                <a:r>
                  <a:rPr lang="en-US" sz="2400" dirty="0"/>
                  <a:t>:</a:t>
                </a:r>
                <a:endParaRPr lang="he-IL" sz="2400" dirty="0"/>
              </a:p>
            </p:txBody>
          </p:sp>
        </mc:Choice>
        <mc:Fallback xmlns="">
          <p:sp>
            <p:nvSpPr>
              <p:cNvPr id="9" name="תיבת טקסט 8">
                <a:extLst>
                  <a:ext uri="{FF2B5EF4-FFF2-40B4-BE49-F238E27FC236}">
                    <a16:creationId xmlns:a16="http://schemas.microsoft.com/office/drawing/2014/main" id="{8D5E39A4-43BC-5FCC-F22B-4B24842AB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723" y="1410097"/>
                <a:ext cx="7145425" cy="1569660"/>
              </a:xfrm>
              <a:prstGeom prst="rect">
                <a:avLst/>
              </a:prstGeom>
              <a:blipFill>
                <a:blip r:embed="rId5"/>
                <a:stretch>
                  <a:fillRect l="-1280" t="-3101" b="-7752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1DF894A3-973F-BBCC-A4B8-B09F05F1C4B7}"/>
              </a:ext>
            </a:extLst>
          </p:cNvPr>
          <p:cNvSpPr txBox="1"/>
          <p:nvPr/>
        </p:nvSpPr>
        <p:spPr>
          <a:xfrm>
            <a:off x="-1" y="1029749"/>
            <a:ext cx="1219200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/>
              <a:t>Assume we deal with 1-bit secrets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06021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Slice Access Structures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304548" y="1742624"/>
                <a:ext cx="5791452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2600" b="1" dirty="0"/>
                  <a:t>-Slice access structures </a:t>
                </a:r>
                <a14:m>
                  <m:oMath xmlns:m="http://schemas.openxmlformats.org/officeDocument/2006/math">
                    <m:r>
                      <a:rPr lang="en-GB" sz="2600" b="1" i="1">
                        <a:latin typeface="Cambria Math"/>
                      </a:rPr>
                      <m:t>𝓐</m:t>
                    </m:r>
                    <m:r>
                      <a:rPr lang="en-GB" sz="26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600" b="1" dirty="0"/>
                  <a:t>:</a:t>
                </a:r>
              </a:p>
              <a:p>
                <a:pPr lvl="1"/>
                <a:r>
                  <a:rPr lang="en-US" sz="2600" dirty="0">
                    <a:solidFill>
                      <a:schemeClr val="accent6"/>
                    </a:solidFill>
                  </a:rPr>
                  <a:t>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600" i="1" dirty="0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600" i="1" dirty="0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6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&gt;</m:t>
                    </m:r>
                    <m:r>
                      <a:rPr lang="en-US" sz="26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𝑘</m:t>
                    </m:r>
                    <m:r>
                      <a:rPr lang="en-US" sz="26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2600" dirty="0">
                    <a:solidFill>
                      <a:schemeClr val="accent6"/>
                    </a:solidFill>
                  </a:rPr>
                  <a:t> 	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600" b="0" i="1">
                        <a:solidFill>
                          <a:schemeClr val="tx1"/>
                        </a:solidFill>
                        <a:latin typeface="Cambria Math"/>
                      </a:rPr>
                      <m:t>𝒜</m:t>
                    </m:r>
                  </m:oMath>
                </a14:m>
                <a:endParaRPr lang="en-US" sz="2600" dirty="0"/>
              </a:p>
              <a:p>
                <a:pPr lvl="1"/>
                <a:r>
                  <a:rPr lang="en-US" sz="2600" dirty="0">
                    <a:solidFill>
                      <a:schemeClr val="accent4"/>
                    </a:solidFill>
                  </a:rPr>
                  <a:t>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600" i="1" dirty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dirty="0">
                            <a:solidFill>
                              <a:schemeClr val="accent4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600" b="0" i="1" dirty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i="1" dirty="0">
                        <a:solidFill>
                          <a:schemeClr val="accent4"/>
                        </a:solidFill>
                        <a:latin typeface="Cambria Math"/>
                      </a:rPr>
                      <m:t>𝑘</m:t>
                    </m:r>
                    <m:r>
                      <a:rPr lang="en-US" sz="2600" i="1" dirty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2600" dirty="0"/>
                  <a:t>		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600" i="1">
                        <a:latin typeface="Cambria Math"/>
                      </a:rPr>
                      <m:t>𝒜</m:t>
                    </m:r>
                  </m:oMath>
                </a14:m>
                <a:r>
                  <a:rPr lang="en-US" sz="2600" dirty="0"/>
                  <a:t> or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GB" sz="2600" i="1">
                        <a:latin typeface="Cambria Math"/>
                      </a:rPr>
                      <m:t>𝒜</m:t>
                    </m:r>
                  </m:oMath>
                </a14:m>
                <a:endParaRPr lang="en-US" sz="2600" dirty="0"/>
              </a:p>
              <a:p>
                <a:pPr lvl="1"/>
                <a:r>
                  <a:rPr lang="en-US" sz="2600" dirty="0">
                    <a:solidFill>
                      <a:srgbClr val="C00000"/>
                    </a:solidFill>
                  </a:rPr>
                  <a:t>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6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6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600" i="1" dirty="0">
                        <a:solidFill>
                          <a:srgbClr val="C00000"/>
                        </a:solidFill>
                        <a:latin typeface="Cambria Math"/>
                      </a:rPr>
                      <m:t>𝑘</m:t>
                    </m:r>
                    <m:r>
                      <a:rPr lang="en-US" sz="26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n-US" sz="2600" dirty="0"/>
                  <a:t>	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∉</m:t>
                    </m:r>
                    <m:r>
                      <a:rPr lang="en-GB" sz="2600" i="1">
                        <a:solidFill>
                          <a:schemeClr val="tx1"/>
                        </a:solidFill>
                        <a:latin typeface="Cambria Math"/>
                      </a:rPr>
                      <m:t>𝒜</m:t>
                    </m:r>
                  </m:oMath>
                </a14:m>
                <a:r>
                  <a:rPr lang="en-US" sz="2600" dirty="0">
                    <a:solidFill>
                      <a:schemeClr val="tx1"/>
                    </a:solidFill>
                  </a:rPr>
                  <a:t>     </a:t>
                </a:r>
                <a:r>
                  <a:rPr lang="en-US" sz="2600" dirty="0"/>
                  <a:t>		</a:t>
                </a:r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48" y="1742624"/>
                <a:ext cx="5791452" cy="1692771"/>
              </a:xfrm>
              <a:prstGeom prst="rect">
                <a:avLst/>
              </a:prstGeom>
              <a:blipFill>
                <a:blip r:embed="rId3"/>
                <a:stretch>
                  <a:fillRect t="-2878" b="-827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Diamond 17">
            <a:extLst>
              <a:ext uri="{FF2B5EF4-FFF2-40B4-BE49-F238E27FC236}">
                <a16:creationId xmlns:a16="http://schemas.microsoft.com/office/drawing/2014/main" id="{EF1412B8-4ECB-2846-A278-A0D233C2FFFF}"/>
              </a:ext>
            </a:extLst>
          </p:cNvPr>
          <p:cNvSpPr/>
          <p:nvPr/>
        </p:nvSpPr>
        <p:spPr>
          <a:xfrm>
            <a:off x="7155847" y="1609636"/>
            <a:ext cx="1679713" cy="2584174"/>
          </a:xfrm>
          <a:prstGeom prst="diamond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משולש שווה שוקיים 14"/>
          <p:cNvSpPr/>
          <p:nvPr/>
        </p:nvSpPr>
        <p:spPr>
          <a:xfrm rot="10800000">
            <a:off x="7237133" y="3023932"/>
            <a:ext cx="1511165" cy="1250705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/>
              <a:t>0</a:t>
            </a:r>
          </a:p>
        </p:txBody>
      </p:sp>
      <p:sp>
        <p:nvSpPr>
          <p:cNvPr id="56" name="משולש שווה שוקיים 55"/>
          <p:cNvSpPr/>
          <p:nvPr/>
        </p:nvSpPr>
        <p:spPr>
          <a:xfrm>
            <a:off x="7198099" y="1560089"/>
            <a:ext cx="1598426" cy="1292231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/>
              <a:t>1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0B4C1BFF-E924-6C60-3F18-80DF40A28A9D}"/>
              </a:ext>
            </a:extLst>
          </p:cNvPr>
          <p:cNvSpPr txBox="1"/>
          <p:nvPr/>
        </p:nvSpPr>
        <p:spPr>
          <a:xfrm>
            <a:off x="314494" y="5274806"/>
            <a:ext cx="1095965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upper bound for </a:t>
            </a:r>
            <a:r>
              <a:rPr lang="en-US" sz="2400" b="1" dirty="0"/>
              <a:t>general access structures </a:t>
            </a:r>
            <a:r>
              <a:rPr lang="en-US" sz="2400" dirty="0"/>
              <a:t>is achieved by </a:t>
            </a:r>
          </a:p>
          <a:p>
            <a:r>
              <a:rPr lang="en-US" sz="2400" dirty="0"/>
              <a:t>						composing </a:t>
            </a:r>
            <a:r>
              <a:rPr lang="en-US" sz="2400" b="1" i="1" dirty="0"/>
              <a:t>slice access structures</a:t>
            </a:r>
            <a:r>
              <a:rPr lang="en-US" sz="2400" dirty="0"/>
              <a:t>!</a:t>
            </a:r>
          </a:p>
          <a:p>
            <a:r>
              <a:rPr lang="en-US" sz="2400" dirty="0"/>
              <a:t>*Connections to ABE and symmetric PIR</a:t>
            </a:r>
          </a:p>
        </p:txBody>
      </p:sp>
      <p:cxnSp>
        <p:nvCxnSpPr>
          <p:cNvPr id="10" name="מחבר חץ ישר 9">
            <a:extLst>
              <a:ext uri="{FF2B5EF4-FFF2-40B4-BE49-F238E27FC236}">
                <a16:creationId xmlns:a16="http://schemas.microsoft.com/office/drawing/2014/main" id="{820E034B-2CE9-C3AB-A7B3-2D65CABA3B3E}"/>
              </a:ext>
            </a:extLst>
          </p:cNvPr>
          <p:cNvCxnSpPr/>
          <p:nvPr/>
        </p:nvCxnSpPr>
        <p:spPr>
          <a:xfrm flipV="1">
            <a:off x="9196944" y="1517299"/>
            <a:ext cx="0" cy="28578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D63AB68F-E13E-E762-9A67-98C29EBB1B6A}"/>
              </a:ext>
            </a:extLst>
          </p:cNvPr>
          <p:cNvSpPr txBox="1"/>
          <p:nvPr/>
        </p:nvSpPr>
        <p:spPr>
          <a:xfrm>
            <a:off x="8386430" y="818645"/>
            <a:ext cx="15984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/>
              <a:t>set-size</a:t>
            </a:r>
            <a:endParaRPr lang="he-IL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תיבת טקסט 13">
                <a:extLst>
                  <a:ext uri="{FF2B5EF4-FFF2-40B4-BE49-F238E27FC236}">
                    <a16:creationId xmlns:a16="http://schemas.microsoft.com/office/drawing/2014/main" id="{26C8C30C-3581-EE1B-6EE3-CE5754D5198F}"/>
                  </a:ext>
                </a:extLst>
              </p:cNvPr>
              <p:cNvSpPr txBox="1"/>
              <p:nvPr/>
            </p:nvSpPr>
            <p:spPr>
              <a:xfrm>
                <a:off x="7193502" y="4308825"/>
                <a:ext cx="159842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-slice</a:t>
                </a:r>
                <a:endParaRPr lang="he-IL" sz="2400" dirty="0"/>
              </a:p>
            </p:txBody>
          </p:sp>
        </mc:Choice>
        <mc:Fallback xmlns="">
          <p:sp>
            <p:nvSpPr>
              <p:cNvPr id="14" name="תיבת טקסט 13">
                <a:extLst>
                  <a:ext uri="{FF2B5EF4-FFF2-40B4-BE49-F238E27FC236}">
                    <a16:creationId xmlns:a16="http://schemas.microsoft.com/office/drawing/2014/main" id="{26C8C30C-3581-EE1B-6EE3-CE5754D51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3502" y="4308825"/>
                <a:ext cx="1598426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תיבת טקסט 17">
                <a:extLst>
                  <a:ext uri="{FF2B5EF4-FFF2-40B4-BE49-F238E27FC236}">
                    <a16:creationId xmlns:a16="http://schemas.microsoft.com/office/drawing/2014/main" id="{8B60057D-CE27-6E07-0090-81210775437F}"/>
                  </a:ext>
                </a:extLst>
              </p:cNvPr>
              <p:cNvSpPr txBox="1"/>
              <p:nvPr/>
            </p:nvSpPr>
            <p:spPr>
              <a:xfrm>
                <a:off x="9188150" y="4167536"/>
                <a:ext cx="40349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18" name="תיבת טקסט 17">
                <a:extLst>
                  <a:ext uri="{FF2B5EF4-FFF2-40B4-BE49-F238E27FC236}">
                    <a16:creationId xmlns:a16="http://schemas.microsoft.com/office/drawing/2014/main" id="{8B60057D-CE27-6E07-0090-812107754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8150" y="4167536"/>
                <a:ext cx="403494" cy="461665"/>
              </a:xfrm>
              <a:prstGeom prst="rect">
                <a:avLst/>
              </a:prstGeom>
              <a:blipFill>
                <a:blip r:embed="rId5"/>
                <a:stretch>
                  <a:fillRect l="-757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תיבת טקסט 19">
                <a:extLst>
                  <a:ext uri="{FF2B5EF4-FFF2-40B4-BE49-F238E27FC236}">
                    <a16:creationId xmlns:a16="http://schemas.microsoft.com/office/drawing/2014/main" id="{31F8A46B-A504-3C02-DF6B-D783B5892DC9}"/>
                  </a:ext>
                </a:extLst>
              </p:cNvPr>
              <p:cNvSpPr txBox="1"/>
              <p:nvPr/>
            </p:nvSpPr>
            <p:spPr>
              <a:xfrm>
                <a:off x="9185643" y="2715375"/>
                <a:ext cx="40349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20" name="תיבת טקסט 19">
                <a:extLst>
                  <a:ext uri="{FF2B5EF4-FFF2-40B4-BE49-F238E27FC236}">
                    <a16:creationId xmlns:a16="http://schemas.microsoft.com/office/drawing/2014/main" id="{31F8A46B-A504-3C02-DF6B-D783B5892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5643" y="2715375"/>
                <a:ext cx="403494" cy="461665"/>
              </a:xfrm>
              <a:prstGeom prst="rect">
                <a:avLst/>
              </a:prstGeom>
              <a:blipFill>
                <a:blip r:embed="rId6"/>
                <a:stretch>
                  <a:fillRect l="-1060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תיבת טקסט 20">
                <a:extLst>
                  <a:ext uri="{FF2B5EF4-FFF2-40B4-BE49-F238E27FC236}">
                    <a16:creationId xmlns:a16="http://schemas.microsoft.com/office/drawing/2014/main" id="{2E98CC0E-4C16-9FC6-746C-F42BFFD1F427}"/>
                  </a:ext>
                </a:extLst>
              </p:cNvPr>
              <p:cNvSpPr txBox="1"/>
              <p:nvPr/>
            </p:nvSpPr>
            <p:spPr>
              <a:xfrm>
                <a:off x="9185643" y="1329256"/>
                <a:ext cx="40349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21" name="תיבת טקסט 20">
                <a:extLst>
                  <a:ext uri="{FF2B5EF4-FFF2-40B4-BE49-F238E27FC236}">
                    <a16:creationId xmlns:a16="http://schemas.microsoft.com/office/drawing/2014/main" id="{2E98CC0E-4C16-9FC6-746C-F42BFFD1F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5643" y="1329256"/>
                <a:ext cx="403494" cy="461665"/>
              </a:xfrm>
              <a:prstGeom prst="rect">
                <a:avLst/>
              </a:prstGeom>
              <a:blipFill>
                <a:blip r:embed="rId7"/>
                <a:stretch>
                  <a:fillRect l="-151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תיבת טקסט 30">
                <a:extLst>
                  <a:ext uri="{FF2B5EF4-FFF2-40B4-BE49-F238E27FC236}">
                    <a16:creationId xmlns:a16="http://schemas.microsoft.com/office/drawing/2014/main" id="{099FFD4A-4C5B-0C4A-154B-965ABF27D478}"/>
                  </a:ext>
                </a:extLst>
              </p:cNvPr>
              <p:cNvSpPr txBox="1"/>
              <p:nvPr/>
            </p:nvSpPr>
            <p:spPr>
              <a:xfrm>
                <a:off x="267799" y="3411785"/>
                <a:ext cx="5211096" cy="89704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/>
                  <a:t>*There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sup>
                    </m:sSup>
                  </m:oMath>
                </a14:m>
                <a:r>
                  <a:rPr lang="en-US" sz="2400" dirty="0"/>
                  <a:t>different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-slices</a:t>
                </a:r>
              </a:p>
              <a:p>
                <a:r>
                  <a:rPr lang="en-US" sz="2400" dirty="0"/>
                  <a:t>*A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-threshold is 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-slice</a:t>
                </a:r>
                <a:endParaRPr lang="he-IL" sz="2400" dirty="0"/>
              </a:p>
            </p:txBody>
          </p:sp>
        </mc:Choice>
        <mc:Fallback xmlns="">
          <p:sp>
            <p:nvSpPr>
              <p:cNvPr id="31" name="תיבת טקסט 30">
                <a:extLst>
                  <a:ext uri="{FF2B5EF4-FFF2-40B4-BE49-F238E27FC236}">
                    <a16:creationId xmlns:a16="http://schemas.microsoft.com/office/drawing/2014/main" id="{099FFD4A-4C5B-0C4A-154B-965ABF27D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99" y="3411785"/>
                <a:ext cx="5211096" cy="897040"/>
              </a:xfrm>
              <a:prstGeom prst="rect">
                <a:avLst/>
              </a:prstGeom>
              <a:blipFill>
                <a:blip r:embed="rId8"/>
                <a:stretch>
                  <a:fillRect l="-1871" b="-1496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173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15" grpId="0" animBg="1"/>
      <p:bldP spid="56" grpId="0" animBg="1"/>
      <p:bldP spid="13" grpId="0"/>
      <p:bldP spid="14" grpId="0"/>
      <p:bldP spid="18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5702FECE-8462-99F2-A6C1-0E115F3D4E00}"/>
                  </a:ext>
                </a:extLst>
              </p:cNvPr>
              <p:cNvSpPr txBox="1"/>
              <p:nvPr/>
            </p:nvSpPr>
            <p:spPr>
              <a:xfrm>
                <a:off x="202647" y="1169131"/>
                <a:ext cx="11989353" cy="4152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600" dirty="0"/>
                  <a:t>Share size for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pt-BR" sz="2600" dirty="0"/>
                  <a:t>-slices</a:t>
                </a:r>
                <a:r>
                  <a:rPr lang="pt-BR" sz="2400" dirty="0">
                    <a:solidFill>
                      <a:schemeClr val="bg1">
                        <a:lumMod val="50000"/>
                      </a:schemeClr>
                    </a:solidFill>
                  </a:rPr>
                  <a:t>[LV18, AA18, ABF</a:t>
                </a:r>
                <a:r>
                  <a:rPr lang="pt-BR" sz="2400" b="1" dirty="0">
                    <a:solidFill>
                      <a:schemeClr val="bg1">
                        <a:lumMod val="50000"/>
                      </a:schemeClr>
                    </a:solidFill>
                  </a:rPr>
                  <a:t>N</a:t>
                </a:r>
                <a:r>
                  <a:rPr lang="pt-BR" sz="2400" dirty="0">
                    <a:solidFill>
                      <a:schemeClr val="bg1">
                        <a:lumMod val="50000"/>
                      </a:schemeClr>
                    </a:solidFill>
                  </a:rPr>
                  <a:t>P19]</a:t>
                </a:r>
                <a:r>
                  <a:rPr lang="pt-BR" sz="2600" dirty="0"/>
                  <a:t>:</a:t>
                </a:r>
                <a:endParaRPr lang="en-US" sz="2000" dirty="0"/>
              </a:p>
              <a:p>
                <a:endParaRPr lang="en-US" sz="2600" dirty="0"/>
              </a:p>
              <a:p>
                <a:r>
                  <a:rPr lang="en-US" sz="2600" dirty="0"/>
                  <a:t>For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):</m:t>
                    </m:r>
                  </m:oMath>
                </a14:m>
                <a:endParaRPr lang="en-US" sz="2600" dirty="0"/>
              </a:p>
              <a:p>
                <a:r>
                  <a:rPr lang="en-US" sz="2600" b="0" dirty="0"/>
                  <a:t>	    “low"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600" dirty="0"/>
                  <a:t>-slices cost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𝒐</m:t>
                        </m:r>
                        <m:d>
                          <m:dPr>
                            <m:ctrlPr>
                              <a:rPr lang="en-US" sz="2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2600" b="0" dirty="0"/>
                  <a:t>			</a:t>
                </a:r>
                <a:endParaRPr lang="he-IL" sz="2600" dirty="0"/>
              </a:p>
              <a:p>
                <a:endParaRPr lang="en-US" sz="2600" dirty="0"/>
              </a:p>
              <a:p>
                <a:endParaRPr lang="en-US" sz="2600" dirty="0"/>
              </a:p>
              <a:p>
                <a:endParaRPr lang="en-US" sz="2600" dirty="0"/>
              </a:p>
              <a:p>
                <a:endParaRPr lang="en-US" sz="2600" dirty="0"/>
              </a:p>
              <a:p>
                <a:r>
                  <a:rPr lang="en-US" sz="2600" dirty="0"/>
                  <a:t>For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600" b="0" i="1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600" b="0" dirty="0"/>
              </a:p>
              <a:p>
                <a:r>
                  <a:rPr lang="en-US" sz="2600" b="0" dirty="0"/>
                  <a:t>	   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600" dirty="0"/>
                  <a:t>-slices cost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𝑶</m:t>
                        </m:r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(</m:t>
                        </m:r>
                        <m:func>
                          <m:funcPr>
                            <m:ctrlPr>
                              <a:rPr lang="en-US" sz="26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func>
                              <m:funcPr>
                                <m:ctrlPr>
                                  <a:rPr lang="en-US" sz="2600" b="1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2600" b="1">
                                    <a:latin typeface="Cambria Math" panose="02040503050406030204" pitchFamily="18" charset="0"/>
                                  </a:rPr>
                                  <m:t>𝐥𝐨𝐠</m:t>
                                </m:r>
                              </m:fName>
                              <m:e>
                                <m:func>
                                  <m:funcPr>
                                    <m:ctrlPr>
                                      <a:rPr lang="en-US" sz="2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2600" b="1">
                                        <a:latin typeface="Cambria Math" panose="02040503050406030204" pitchFamily="18" charset="0"/>
                                      </a:rPr>
                                      <m:t>𝐥𝐨𝐠</m:t>
                                    </m:r>
                                  </m:fName>
                                  <m:e>
                                    <m:r>
                                      <a:rPr lang="en-US" sz="2600" b="1" i="1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</m:func>
                              </m:e>
                            </m:func>
                          </m:fName>
                          <m:e>
                            <m:r>
                              <a:rPr lang="en-US" sz="2600" b="1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sup>
                    </m:sSup>
                  </m:oMath>
                </a14:m>
                <a:r>
                  <a:rPr lang="en-US" sz="2600" dirty="0"/>
                  <a:t>	 </a:t>
                </a:r>
                <a:r>
                  <a:rPr lang="en-US" sz="2600" b="0" dirty="0"/>
                  <a:t>		</a:t>
                </a:r>
                <a:endParaRPr lang="he-IL" sz="2600" dirty="0"/>
              </a:p>
            </p:txBody>
          </p:sp>
        </mc:Choice>
        <mc:Fallback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5702FECE-8462-99F2-A6C1-0E115F3D4E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647" y="1169131"/>
                <a:ext cx="11989353" cy="4152419"/>
              </a:xfrm>
              <a:prstGeom prst="rect">
                <a:avLst/>
              </a:prstGeom>
              <a:blipFill>
                <a:blip r:embed="rId3"/>
                <a:stretch>
                  <a:fillRect l="-915" t="-1175" b="-249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>
            <a:extLst>
              <a:ext uri="{FF2B5EF4-FFF2-40B4-BE49-F238E27FC236}">
                <a16:creationId xmlns:a16="http://schemas.microsoft.com/office/drawing/2014/main" id="{4597BC5B-AB20-E891-E5D7-F0771AA45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S</a:t>
            </a:r>
            <a:r>
              <a:rPr lang="en-US" sz="3600" b="1" dirty="0">
                <a:solidFill>
                  <a:srgbClr val="800000"/>
                </a:solidFill>
              </a:rPr>
              <a:t>hare Size of </a:t>
            </a:r>
            <a:r>
              <a:rPr lang="en-GB" sz="3600" b="1" dirty="0">
                <a:solidFill>
                  <a:srgbClr val="800000"/>
                </a:solidFill>
              </a:rPr>
              <a:t>Slice Access Structures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24F2A739-10C2-CB3D-C741-DBCE89E8F3F5}"/>
              </a:ext>
            </a:extLst>
          </p:cNvPr>
          <p:cNvGrpSpPr/>
          <p:nvPr/>
        </p:nvGrpSpPr>
        <p:grpSpPr>
          <a:xfrm>
            <a:off x="7908955" y="3066371"/>
            <a:ext cx="1134561" cy="1553049"/>
            <a:chOff x="9018872" y="3813087"/>
            <a:chExt cx="1455958" cy="2294062"/>
          </a:xfrm>
        </p:grpSpPr>
        <p:sp>
          <p:nvSpPr>
            <p:cNvPr id="4" name="Diamond 17">
              <a:extLst>
                <a:ext uri="{FF2B5EF4-FFF2-40B4-BE49-F238E27FC236}">
                  <a16:creationId xmlns:a16="http://schemas.microsoft.com/office/drawing/2014/main" id="{1820C2E6-5D86-DE9C-BB92-C65423E749B6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משולש שווה שוקיים 29">
              <a:extLst>
                <a:ext uri="{FF2B5EF4-FFF2-40B4-BE49-F238E27FC236}">
                  <a16:creationId xmlns:a16="http://schemas.microsoft.com/office/drawing/2014/main" id="{E2189E58-B719-331F-80CA-E3A7DA82643A}"/>
                </a:ext>
              </a:extLst>
            </p:cNvPr>
            <p:cNvSpPr/>
            <p:nvPr/>
          </p:nvSpPr>
          <p:spPr>
            <a:xfrm>
              <a:off x="9028370" y="3813087"/>
              <a:ext cx="1446460" cy="1123324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6" name="משולש שווה שוקיים 30">
              <a:extLst>
                <a:ext uri="{FF2B5EF4-FFF2-40B4-BE49-F238E27FC236}">
                  <a16:creationId xmlns:a16="http://schemas.microsoft.com/office/drawing/2014/main" id="{59910AEB-B998-2659-3955-EB81EBA1DEC2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7" name="משולש שווה שוקיים 31">
              <a:extLst>
                <a:ext uri="{FF2B5EF4-FFF2-40B4-BE49-F238E27FC236}">
                  <a16:creationId xmlns:a16="http://schemas.microsoft.com/office/drawing/2014/main" id="{B95B45CE-A0A6-82DB-1051-6B4A586045A8}"/>
                </a:ext>
              </a:extLst>
            </p:cNvPr>
            <p:cNvSpPr/>
            <p:nvPr/>
          </p:nvSpPr>
          <p:spPr>
            <a:xfrm>
              <a:off x="9284405" y="3872464"/>
              <a:ext cx="929297" cy="657264"/>
            </a:xfrm>
            <a:prstGeom prst="triangl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8" name="משולש שווה שוקיים 32">
              <a:extLst>
                <a:ext uri="{FF2B5EF4-FFF2-40B4-BE49-F238E27FC236}">
                  <a16:creationId xmlns:a16="http://schemas.microsoft.com/office/drawing/2014/main" id="{039C3355-DB3C-4391-7274-6E074442C94A}"/>
                </a:ext>
              </a:extLst>
            </p:cNvPr>
            <p:cNvSpPr/>
            <p:nvPr/>
          </p:nvSpPr>
          <p:spPr>
            <a:xfrm>
              <a:off x="9383770" y="3815206"/>
              <a:ext cx="732789" cy="57616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2C5640B4-D3AD-4681-6C37-DE85B0155C5D}"/>
              </a:ext>
            </a:extLst>
          </p:cNvPr>
          <p:cNvGrpSpPr/>
          <p:nvPr/>
        </p:nvGrpSpPr>
        <p:grpSpPr>
          <a:xfrm>
            <a:off x="2511978" y="3023135"/>
            <a:ext cx="1151930" cy="1570573"/>
            <a:chOff x="2511977" y="3023135"/>
            <a:chExt cx="1283540" cy="1867492"/>
          </a:xfrm>
        </p:grpSpPr>
        <p:sp>
          <p:nvSpPr>
            <p:cNvPr id="12" name="משולש שווה שוקיים 29">
              <a:extLst>
                <a:ext uri="{FF2B5EF4-FFF2-40B4-BE49-F238E27FC236}">
                  <a16:creationId xmlns:a16="http://schemas.microsoft.com/office/drawing/2014/main" id="{D4B8617B-1757-D349-AB0D-555E2F4E2ACD}"/>
                </a:ext>
              </a:extLst>
            </p:cNvPr>
            <p:cNvSpPr/>
            <p:nvPr/>
          </p:nvSpPr>
          <p:spPr>
            <a:xfrm>
              <a:off x="2511977" y="3023135"/>
              <a:ext cx="1283540" cy="933738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16" name="משולש שווה שוקיים 30">
              <a:extLst>
                <a:ext uri="{FF2B5EF4-FFF2-40B4-BE49-F238E27FC236}">
                  <a16:creationId xmlns:a16="http://schemas.microsoft.com/office/drawing/2014/main" id="{95DF4490-28A2-7D3E-8A1C-7BBFEAD2154A}"/>
                </a:ext>
              </a:extLst>
            </p:cNvPr>
            <p:cNvSpPr/>
            <p:nvPr/>
          </p:nvSpPr>
          <p:spPr>
            <a:xfrm rot="10800000">
              <a:off x="2517057" y="3956873"/>
              <a:ext cx="1276922" cy="933754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  <a:p>
              <a:pPr algn="ctr"/>
              <a:endParaRPr lang="en-US" sz="2600" b="1" dirty="0"/>
            </a:p>
          </p:txBody>
        </p:sp>
        <p:sp>
          <p:nvSpPr>
            <p:cNvPr id="17" name="משולש שווה שוקיים 31">
              <a:extLst>
                <a:ext uri="{FF2B5EF4-FFF2-40B4-BE49-F238E27FC236}">
                  <a16:creationId xmlns:a16="http://schemas.microsoft.com/office/drawing/2014/main" id="{74C4A857-3D39-3394-3F87-0963392F13EA}"/>
                </a:ext>
              </a:extLst>
            </p:cNvPr>
            <p:cNvSpPr/>
            <p:nvPr/>
          </p:nvSpPr>
          <p:spPr>
            <a:xfrm rot="10800000">
              <a:off x="2764745" y="4303414"/>
              <a:ext cx="783799" cy="524908"/>
            </a:xfrm>
            <a:prstGeom prst="triangl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18" name="משולש שווה שוקיים 32">
              <a:extLst>
                <a:ext uri="{FF2B5EF4-FFF2-40B4-BE49-F238E27FC236}">
                  <a16:creationId xmlns:a16="http://schemas.microsoft.com/office/drawing/2014/main" id="{7CB92948-F7E6-20BE-BA1F-137F281FAFE7}"/>
                </a:ext>
              </a:extLst>
            </p:cNvPr>
            <p:cNvSpPr/>
            <p:nvPr/>
          </p:nvSpPr>
          <p:spPr>
            <a:xfrm rot="10800000">
              <a:off x="2841519" y="4419745"/>
              <a:ext cx="626817" cy="462495"/>
            </a:xfrm>
            <a:prstGeom prst="triangl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תיבת טקסט 12">
                <a:extLst>
                  <a:ext uri="{FF2B5EF4-FFF2-40B4-BE49-F238E27FC236}">
                    <a16:creationId xmlns:a16="http://schemas.microsoft.com/office/drawing/2014/main" id="{F5705327-B976-85D5-6849-6E58B1F548C8}"/>
                  </a:ext>
                </a:extLst>
              </p:cNvPr>
              <p:cNvSpPr txBox="1"/>
              <p:nvPr/>
            </p:nvSpPr>
            <p:spPr>
              <a:xfrm>
                <a:off x="6603741" y="2444923"/>
                <a:ext cx="5037653" cy="5075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600" b="0" dirty="0"/>
                  <a:t>“high”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600" dirty="0"/>
                  <a:t>-slices cost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endParaRPr lang="he-IL" sz="2600" b="1" dirty="0"/>
              </a:p>
            </p:txBody>
          </p:sp>
        </mc:Choice>
        <mc:Fallback xmlns="">
          <p:sp>
            <p:nvSpPr>
              <p:cNvPr id="13" name="תיבת טקסט 12">
                <a:extLst>
                  <a:ext uri="{FF2B5EF4-FFF2-40B4-BE49-F238E27FC236}">
                    <a16:creationId xmlns:a16="http://schemas.microsoft.com/office/drawing/2014/main" id="{F5705327-B976-85D5-6849-6E58B1F54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741" y="2444923"/>
                <a:ext cx="5037653" cy="507511"/>
              </a:xfrm>
              <a:prstGeom prst="rect">
                <a:avLst/>
              </a:prstGeom>
              <a:blipFill>
                <a:blip r:embed="rId4"/>
                <a:stretch>
                  <a:fillRect l="-2177" t="-6024" b="-3253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תיבת טקסט 14">
                <a:extLst>
                  <a:ext uri="{FF2B5EF4-FFF2-40B4-BE49-F238E27FC236}">
                    <a16:creationId xmlns:a16="http://schemas.microsoft.com/office/drawing/2014/main" id="{3C59DE3A-5DE1-97B5-58AC-E564277001B5}"/>
                  </a:ext>
                </a:extLst>
              </p:cNvPr>
              <p:cNvSpPr txBox="1"/>
              <p:nvPr/>
            </p:nvSpPr>
            <p:spPr>
              <a:xfrm>
                <a:off x="6603741" y="4756410"/>
                <a:ext cx="6096000" cy="5102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600" dirty="0"/>
                  <a:t>-slices cost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𝑶</m:t>
                        </m:r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(</m:t>
                        </m:r>
                        <m:func>
                          <m:funcPr>
                            <m:ctrlPr>
                              <a:rPr lang="en-US" sz="2600" b="1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600" b="1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fName>
                          <m:e>
                            <m:r>
                              <a:rPr lang="en-US" sz="26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func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he-IL" sz="2600" b="1" dirty="0"/>
              </a:p>
            </p:txBody>
          </p:sp>
        </mc:Choice>
        <mc:Fallback>
          <p:sp>
            <p:nvSpPr>
              <p:cNvPr id="15" name="תיבת טקסט 14">
                <a:extLst>
                  <a:ext uri="{FF2B5EF4-FFF2-40B4-BE49-F238E27FC236}">
                    <a16:creationId xmlns:a16="http://schemas.microsoft.com/office/drawing/2014/main" id="{3C59DE3A-5DE1-97B5-58AC-E56427700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741" y="4756410"/>
                <a:ext cx="6096000" cy="510268"/>
              </a:xfrm>
              <a:prstGeom prst="rect">
                <a:avLst/>
              </a:prstGeom>
              <a:blipFill>
                <a:blip r:embed="rId5"/>
                <a:stretch>
                  <a:fillRect t="-5952" b="-30952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3A7B4C21-2F7E-7D75-D3EA-07C529522579}"/>
              </a:ext>
            </a:extLst>
          </p:cNvPr>
          <p:cNvSpPr txBox="1"/>
          <p:nvPr/>
        </p:nvSpPr>
        <p:spPr>
          <a:xfrm>
            <a:off x="81111" y="5822759"/>
            <a:ext cx="71750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Asymmetry: Low slices are cheaper than high slices</a:t>
            </a:r>
            <a:endParaRPr lang="en-US" sz="2400" dirty="0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CF4B7626-CED3-2294-E8F7-B68B034C432C}"/>
              </a:ext>
            </a:extLst>
          </p:cNvPr>
          <p:cNvSpPr txBox="1"/>
          <p:nvPr/>
        </p:nvSpPr>
        <p:spPr>
          <a:xfrm>
            <a:off x="7256206" y="5551759"/>
            <a:ext cx="476619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Improve schemes for high slices?</a:t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FF52FEDF-B677-3EDC-8B01-3A47E2C98CCB}"/>
              </a:ext>
            </a:extLst>
          </p:cNvPr>
          <p:cNvSpPr txBox="1"/>
          <p:nvPr/>
        </p:nvSpPr>
        <p:spPr>
          <a:xfrm>
            <a:off x="7256206" y="5927523"/>
            <a:ext cx="43483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Can it help realize larger families of access structures?</a:t>
            </a:r>
            <a:endParaRPr lang="he-IL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תיבת טקסט 18">
                <a:extLst>
                  <a:ext uri="{FF2B5EF4-FFF2-40B4-BE49-F238E27FC236}">
                    <a16:creationId xmlns:a16="http://schemas.microsoft.com/office/drawing/2014/main" id="{39B0D84F-DEE3-D5A0-8EE5-D5A3F7E4DAAF}"/>
                  </a:ext>
                </a:extLst>
              </p:cNvPr>
              <p:cNvSpPr txBox="1"/>
              <p:nvPr/>
            </p:nvSpPr>
            <p:spPr>
              <a:xfrm>
                <a:off x="6382863" y="1134993"/>
                <a:ext cx="7883021" cy="5892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0" dirty="0"/>
                  <a:t>   …,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400" b="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̃"/>
                            <m:ctrlPr>
                              <a:rPr lang="pt-BR" sz="240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</m:acc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func>
                                  <m:func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 b="0" i="1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rad>
                          </m:e>
                        </m:d>
                      </m:sup>
                    </m:sSup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    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</m:e>
                    </m:d>
                  </m:oMath>
                </a14:m>
                <a:endParaRPr lang="he-IL" sz="2000" dirty="0"/>
              </a:p>
            </p:txBody>
          </p:sp>
        </mc:Choice>
        <mc:Fallback>
          <p:sp>
            <p:nvSpPr>
              <p:cNvPr id="19" name="תיבת טקסט 18">
                <a:extLst>
                  <a:ext uri="{FF2B5EF4-FFF2-40B4-BE49-F238E27FC236}">
                    <a16:creationId xmlns:a16="http://schemas.microsoft.com/office/drawing/2014/main" id="{39B0D84F-DEE3-D5A0-8EE5-D5A3F7E4DA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863" y="1134993"/>
                <a:ext cx="7883021" cy="589264"/>
              </a:xfrm>
              <a:prstGeom prst="rect">
                <a:avLst/>
              </a:prstGeom>
              <a:blipFill>
                <a:blip r:embed="rId6"/>
                <a:stretch>
                  <a:fillRect b="-1649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519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2D7EFF-EC7C-C527-C6D6-66B5B915A7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805A8471-0D4B-798B-3052-A27649180D2C}"/>
                  </a:ext>
                </a:extLst>
              </p:cNvPr>
              <p:cNvSpPr txBox="1"/>
              <p:nvPr/>
            </p:nvSpPr>
            <p:spPr>
              <a:xfrm>
                <a:off x="244744" y="1391659"/>
                <a:ext cx="10814096" cy="5381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sz="2600" b="1" dirty="0"/>
                  <a:t>High Slices</a:t>
                </a:r>
                <a:r>
                  <a:rPr lang="en-US" sz="2600" dirty="0"/>
                  <a:t>: A scheme for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600" dirty="0"/>
                  <a:t>-slices with share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 dirty="0">
                            <a:latin typeface="Cambria Math" panose="02040503050406030204" pitchFamily="18" charset="0"/>
                          </a:rPr>
                          <m:t>𝑘𝑛</m:t>
                        </m:r>
                        <m:r>
                          <a:rPr lang="en-US" sz="2600" i="1" dirty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pt-BR" sz="26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acc>
                          <m:accPr>
                            <m:chr m:val="̃"/>
                            <m:ctrlPr>
                              <a:rPr lang="pt-BR" sz="26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600" i="1" dirty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</m:acc>
                        <m:r>
                          <a:rPr lang="en-US" sz="2600" i="1" dirty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sz="26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600" b="0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func>
                              <m:func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600" b="0" i="1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600" b="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rad>
                        <m:r>
                          <a:rPr lang="en-US" sz="2600" i="1" dirty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600" dirty="0"/>
              </a:p>
              <a:p>
                <a:r>
                  <a:rPr lang="en-US" sz="2600" dirty="0"/>
                  <a:t>	at most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600" dirty="0"/>
                  <a:t> times the share size for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600" dirty="0"/>
                  <a:t>-slices</a:t>
                </a:r>
              </a:p>
              <a:p>
                <a:endParaRPr lang="en-US" sz="2600" dirty="0"/>
              </a:p>
              <a:p>
                <a:endParaRPr lang="en-US" sz="2600" dirty="0"/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en-US" sz="2600" b="1" dirty="0"/>
                  <a:t>Corollary</a:t>
                </a:r>
                <a:r>
                  <a:rPr lang="en-US" sz="2600" dirty="0"/>
                  <a:t>: Better schemes for </a:t>
                </a:r>
                <a:r>
                  <a:rPr lang="en-US" sz="2600" b="1" i="1" dirty="0" err="1"/>
                  <a:t>multislices</a:t>
                </a:r>
                <a:r>
                  <a:rPr lang="en-US" sz="2600" dirty="0"/>
                  <a:t> (and </a:t>
                </a:r>
                <a:r>
                  <a:rPr lang="en-US" sz="2600" i="1" dirty="0"/>
                  <a:t>hypergraphs)</a:t>
                </a:r>
                <a:r>
                  <a:rPr lang="en-US" sz="2600" dirty="0"/>
                  <a:t> </a:t>
                </a:r>
              </a:p>
              <a:p>
                <a:r>
                  <a:rPr lang="en-US" sz="2600" dirty="0"/>
                  <a:t>	closer to improving general access structures?</a:t>
                </a:r>
                <a:r>
                  <a:rPr lang="pt-BR" sz="2400" dirty="0">
                    <a:solidFill>
                      <a:schemeClr val="bg1">
                        <a:lumMod val="50000"/>
                      </a:schemeClr>
                    </a:solidFill>
                  </a:rPr>
                  <a:t>[AN21]</a:t>
                </a:r>
                <a:endParaRPr lang="en-US" sz="2600" dirty="0"/>
              </a:p>
              <a:p>
                <a:pPr marL="514350" indent="-514350">
                  <a:buFont typeface="+mj-lt"/>
                  <a:buAutoNum type="arabicPeriod" startAt="2"/>
                </a:pPr>
                <a:endParaRPr lang="en-US" sz="2600" b="1" dirty="0"/>
              </a:p>
              <a:p>
                <a:pPr marL="514350" indent="-514350">
                  <a:buFont typeface="+mj-lt"/>
                  <a:buAutoNum type="arabicPeriod" startAt="2"/>
                </a:pPr>
                <a:endParaRPr lang="en-US" sz="2600" b="1" dirty="0"/>
              </a:p>
              <a:p>
                <a:pPr marL="514350" indent="-514350">
                  <a:buFont typeface="+mj-lt"/>
                  <a:buAutoNum type="arabicPeriod" startAt="3"/>
                </a:pPr>
                <a:r>
                  <a:rPr lang="en-US" sz="2600" b="1" dirty="0"/>
                  <a:t>Computational</a:t>
                </a:r>
                <a:r>
                  <a:rPr lang="en-US" sz="2600" dirty="0"/>
                  <a:t> </a:t>
                </a:r>
                <a:r>
                  <a:rPr lang="en-US" sz="2600" b="1" dirty="0"/>
                  <a:t>schemes for high slices</a:t>
                </a:r>
                <a:r>
                  <a:rPr lang="en-US" sz="2600" dirty="0"/>
                  <a:t>:</a:t>
                </a:r>
                <a:endParaRPr lang="en-US" sz="2600" b="1" dirty="0"/>
              </a:p>
              <a:p>
                <a:pPr lvl="1"/>
                <a:r>
                  <a:rPr lang="en-US" sz="2600" dirty="0"/>
                  <a:t>	privacy only holds against bounded adversaries </a:t>
                </a:r>
              </a:p>
              <a:p>
                <a:pPr lvl="1"/>
                <a:r>
                  <a:rPr lang="en-US" sz="2600" dirty="0"/>
                  <a:t>	based on </a:t>
                </a:r>
                <a:r>
                  <a:rPr lang="en-US" sz="2600" b="1" dirty="0"/>
                  <a:t>OWF</a:t>
                </a:r>
              </a:p>
              <a:p>
                <a:pPr lvl="1"/>
                <a:r>
                  <a:rPr lang="en-US" sz="2600" b="1" dirty="0"/>
                  <a:t>	</a:t>
                </a:r>
                <a:r>
                  <a:rPr lang="en-US" sz="2600" dirty="0"/>
                  <a:t>schemes for high slices even better than for low ones</a:t>
                </a:r>
              </a:p>
              <a:p>
                <a:pPr lvl="1"/>
                <a:r>
                  <a:rPr lang="en-US" sz="2600" dirty="0"/>
                  <a:t>	</a:t>
                </a:r>
              </a:p>
            </p:txBody>
          </p:sp>
        </mc:Choice>
        <mc:Fallback>
          <p:sp>
            <p:nvSpPr>
              <p:cNvPr id="3" name="TextBox 22">
                <a:extLst>
                  <a:ext uri="{FF2B5EF4-FFF2-40B4-BE49-F238E27FC236}">
                    <a16:creationId xmlns:a16="http://schemas.microsoft.com/office/drawing/2014/main" id="{805A8471-0D4B-798B-3052-A27649180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44" y="1391659"/>
                <a:ext cx="10814096" cy="5381217"/>
              </a:xfrm>
              <a:prstGeom prst="rect">
                <a:avLst/>
              </a:prstGeom>
              <a:blipFill>
                <a:blip r:embed="rId2"/>
                <a:stretch>
                  <a:fillRect l="-101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>
            <a:extLst>
              <a:ext uri="{FF2B5EF4-FFF2-40B4-BE49-F238E27FC236}">
                <a16:creationId xmlns:a16="http://schemas.microsoft.com/office/drawing/2014/main" id="{757A2094-E9C4-0D28-807C-2F0F77506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Our Results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7F84D370-CF34-903B-68F4-C0220D4124C5}"/>
              </a:ext>
            </a:extLst>
          </p:cNvPr>
          <p:cNvGrpSpPr/>
          <p:nvPr/>
        </p:nvGrpSpPr>
        <p:grpSpPr>
          <a:xfrm>
            <a:off x="10681833" y="1071539"/>
            <a:ext cx="955322" cy="1457104"/>
            <a:chOff x="9018872" y="3813087"/>
            <a:chExt cx="1455958" cy="2294062"/>
          </a:xfrm>
        </p:grpSpPr>
        <p:sp>
          <p:nvSpPr>
            <p:cNvPr id="4" name="Diamond 17">
              <a:extLst>
                <a:ext uri="{FF2B5EF4-FFF2-40B4-BE49-F238E27FC236}">
                  <a16:creationId xmlns:a16="http://schemas.microsoft.com/office/drawing/2014/main" id="{E4AB0F91-4F81-C700-226D-C768F64C5859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משולש שווה שוקיים 29">
              <a:extLst>
                <a:ext uri="{FF2B5EF4-FFF2-40B4-BE49-F238E27FC236}">
                  <a16:creationId xmlns:a16="http://schemas.microsoft.com/office/drawing/2014/main" id="{79438109-67D7-E552-DFEE-4909F8237F2B}"/>
                </a:ext>
              </a:extLst>
            </p:cNvPr>
            <p:cNvSpPr/>
            <p:nvPr/>
          </p:nvSpPr>
          <p:spPr>
            <a:xfrm>
              <a:off x="9028370" y="3813087"/>
              <a:ext cx="1446460" cy="1123324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6" name="משולש שווה שוקיים 30">
              <a:extLst>
                <a:ext uri="{FF2B5EF4-FFF2-40B4-BE49-F238E27FC236}">
                  <a16:creationId xmlns:a16="http://schemas.microsoft.com/office/drawing/2014/main" id="{5781AB55-23E3-341C-AA81-C7CB5E574A77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7" name="משולש שווה שוקיים 31">
              <a:extLst>
                <a:ext uri="{FF2B5EF4-FFF2-40B4-BE49-F238E27FC236}">
                  <a16:creationId xmlns:a16="http://schemas.microsoft.com/office/drawing/2014/main" id="{4D828B07-698A-38B1-7332-DB5CB5124179}"/>
                </a:ext>
              </a:extLst>
            </p:cNvPr>
            <p:cNvSpPr/>
            <p:nvPr/>
          </p:nvSpPr>
          <p:spPr>
            <a:xfrm>
              <a:off x="9284405" y="3872464"/>
              <a:ext cx="929297" cy="65726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8" name="משולש שווה שוקיים 32">
              <a:extLst>
                <a:ext uri="{FF2B5EF4-FFF2-40B4-BE49-F238E27FC236}">
                  <a16:creationId xmlns:a16="http://schemas.microsoft.com/office/drawing/2014/main" id="{620F2880-2ACA-93ED-F2D0-48170AA504FC}"/>
                </a:ext>
              </a:extLst>
            </p:cNvPr>
            <p:cNvSpPr/>
            <p:nvPr/>
          </p:nvSpPr>
          <p:spPr>
            <a:xfrm>
              <a:off x="9383770" y="3815206"/>
              <a:ext cx="732789" cy="57616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353448CC-8111-BA75-9EEF-DA3C086863F4}"/>
              </a:ext>
            </a:extLst>
          </p:cNvPr>
          <p:cNvGrpSpPr/>
          <p:nvPr/>
        </p:nvGrpSpPr>
        <p:grpSpPr>
          <a:xfrm>
            <a:off x="10658779" y="2906523"/>
            <a:ext cx="989981" cy="1458170"/>
            <a:chOff x="8228035" y="2953587"/>
            <a:chExt cx="2448205" cy="3057948"/>
          </a:xfrm>
        </p:grpSpPr>
        <p:sp>
          <p:nvSpPr>
            <p:cNvPr id="17" name="Diamond 17">
              <a:extLst>
                <a:ext uri="{FF2B5EF4-FFF2-40B4-BE49-F238E27FC236}">
                  <a16:creationId xmlns:a16="http://schemas.microsoft.com/office/drawing/2014/main" id="{6C3CAC03-7335-38A1-38D5-EB30323F65EA}"/>
                </a:ext>
              </a:extLst>
            </p:cNvPr>
            <p:cNvSpPr/>
            <p:nvPr/>
          </p:nvSpPr>
          <p:spPr>
            <a:xfrm>
              <a:off x="8228035" y="3002067"/>
              <a:ext cx="2448205" cy="3008007"/>
            </a:xfrm>
            <a:prstGeom prst="diamond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משולש שווה שוקיים 5">
              <a:extLst>
                <a:ext uri="{FF2B5EF4-FFF2-40B4-BE49-F238E27FC236}">
                  <a16:creationId xmlns:a16="http://schemas.microsoft.com/office/drawing/2014/main" id="{403FC49D-88A8-B2FD-4C0C-840765E4E71F}"/>
                </a:ext>
              </a:extLst>
            </p:cNvPr>
            <p:cNvSpPr/>
            <p:nvPr/>
          </p:nvSpPr>
          <p:spPr>
            <a:xfrm rot="10800000">
              <a:off x="8376744" y="4690887"/>
              <a:ext cx="2146590" cy="1320648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19" name="משולש שווה שוקיים 6">
              <a:extLst>
                <a:ext uri="{FF2B5EF4-FFF2-40B4-BE49-F238E27FC236}">
                  <a16:creationId xmlns:a16="http://schemas.microsoft.com/office/drawing/2014/main" id="{8575E296-CA14-4E2E-F04D-282FBD2B9EC5}"/>
                </a:ext>
              </a:extLst>
            </p:cNvPr>
            <p:cNvSpPr/>
            <p:nvPr/>
          </p:nvSpPr>
          <p:spPr>
            <a:xfrm>
              <a:off x="8891752" y="2953587"/>
              <a:ext cx="1124607" cy="746055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  <p:grpSp>
        <p:nvGrpSpPr>
          <p:cNvPr id="22" name="קבוצה 21">
            <a:extLst>
              <a:ext uri="{FF2B5EF4-FFF2-40B4-BE49-F238E27FC236}">
                <a16:creationId xmlns:a16="http://schemas.microsoft.com/office/drawing/2014/main" id="{B4BDABE1-E1DC-AC0B-1B54-6519FE0389C5}"/>
              </a:ext>
            </a:extLst>
          </p:cNvPr>
          <p:cNvGrpSpPr/>
          <p:nvPr/>
        </p:nvGrpSpPr>
        <p:grpSpPr>
          <a:xfrm>
            <a:off x="10676240" y="4896465"/>
            <a:ext cx="955322" cy="1457104"/>
            <a:chOff x="9018872" y="3813087"/>
            <a:chExt cx="1455958" cy="2294062"/>
          </a:xfrm>
        </p:grpSpPr>
        <p:sp>
          <p:nvSpPr>
            <p:cNvPr id="23" name="Diamond 17">
              <a:extLst>
                <a:ext uri="{FF2B5EF4-FFF2-40B4-BE49-F238E27FC236}">
                  <a16:creationId xmlns:a16="http://schemas.microsoft.com/office/drawing/2014/main" id="{CBBF7A2B-E015-942A-E96D-F37674297298}"/>
                </a:ext>
              </a:extLst>
            </p:cNvPr>
            <p:cNvSpPr/>
            <p:nvPr/>
          </p:nvSpPr>
          <p:spPr>
            <a:xfrm>
              <a:off x="9018872" y="3829866"/>
              <a:ext cx="1455958" cy="2203625"/>
            </a:xfrm>
            <a:prstGeom prst="diamond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משולש שווה שוקיים 29">
              <a:extLst>
                <a:ext uri="{FF2B5EF4-FFF2-40B4-BE49-F238E27FC236}">
                  <a16:creationId xmlns:a16="http://schemas.microsoft.com/office/drawing/2014/main" id="{6A8D97AF-DC85-6980-A965-C7C02DB97208}"/>
                </a:ext>
              </a:extLst>
            </p:cNvPr>
            <p:cNvSpPr/>
            <p:nvPr/>
          </p:nvSpPr>
          <p:spPr>
            <a:xfrm>
              <a:off x="9028370" y="3813087"/>
              <a:ext cx="1446460" cy="1123324"/>
            </a:xfrm>
            <a:prstGeom prst="triangle">
              <a:avLst/>
            </a:prstGeom>
            <a:solidFill>
              <a:srgbClr val="FF7D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25" name="משולש שווה שוקיים 30">
              <a:extLst>
                <a:ext uri="{FF2B5EF4-FFF2-40B4-BE49-F238E27FC236}">
                  <a16:creationId xmlns:a16="http://schemas.microsoft.com/office/drawing/2014/main" id="{1E90565D-ADD5-CD3B-5F33-49757E04E758}"/>
                </a:ext>
              </a:extLst>
            </p:cNvPr>
            <p:cNvSpPr/>
            <p:nvPr/>
          </p:nvSpPr>
          <p:spPr>
            <a:xfrm rot="10800000">
              <a:off x="9028370" y="4936411"/>
              <a:ext cx="1438840" cy="1170738"/>
            </a:xfrm>
            <a:prstGeom prst="triangle">
              <a:avLst/>
            </a:prstGeom>
            <a:solidFill>
              <a:srgbClr val="FF7D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0</a:t>
              </a:r>
            </a:p>
            <a:p>
              <a:pPr algn="ctr"/>
              <a:endParaRPr lang="en-US" sz="2600" b="1" dirty="0"/>
            </a:p>
          </p:txBody>
        </p:sp>
        <p:sp>
          <p:nvSpPr>
            <p:cNvPr id="26" name="משולש שווה שוקיים 31">
              <a:extLst>
                <a:ext uri="{FF2B5EF4-FFF2-40B4-BE49-F238E27FC236}">
                  <a16:creationId xmlns:a16="http://schemas.microsoft.com/office/drawing/2014/main" id="{CE62D5D4-1DAA-41EA-99AF-B79DF42C8BB3}"/>
                </a:ext>
              </a:extLst>
            </p:cNvPr>
            <p:cNvSpPr/>
            <p:nvPr/>
          </p:nvSpPr>
          <p:spPr>
            <a:xfrm>
              <a:off x="9284405" y="3872464"/>
              <a:ext cx="929297" cy="65726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b="1" dirty="0"/>
            </a:p>
          </p:txBody>
        </p:sp>
        <p:sp>
          <p:nvSpPr>
            <p:cNvPr id="27" name="משולש שווה שוקיים 32">
              <a:extLst>
                <a:ext uri="{FF2B5EF4-FFF2-40B4-BE49-F238E27FC236}">
                  <a16:creationId xmlns:a16="http://schemas.microsoft.com/office/drawing/2014/main" id="{AE0B78AA-C7A3-57EA-95E9-29C93EF0211F}"/>
                </a:ext>
              </a:extLst>
            </p:cNvPr>
            <p:cNvSpPr/>
            <p:nvPr/>
          </p:nvSpPr>
          <p:spPr>
            <a:xfrm>
              <a:off x="9383770" y="3815206"/>
              <a:ext cx="732789" cy="57616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876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23937</TotalTime>
  <Words>1978</Words>
  <Application>Microsoft Office PowerPoint</Application>
  <PresentationFormat>מסך רחב</PresentationFormat>
  <Paragraphs>397</Paragraphs>
  <Slides>23</Slides>
  <Notes>12</Notes>
  <HiddenSlides>6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 Math</vt:lpstr>
      <vt:lpstr>Calibri Light</vt:lpstr>
      <vt:lpstr>Office Theme</vt:lpstr>
      <vt:lpstr>Secret Sharing for High Slices</vt:lpstr>
      <vt:lpstr>Secret Sharing Schemes [Shamir 79, Blakley 79, ItoSaiNish87]</vt:lpstr>
      <vt:lpstr>Secret Sharing Schemes [Shamir 79, Blakley 79, ItoSaiNish87]</vt:lpstr>
      <vt:lpstr>Secret Sharing Schemes [Shamir 79, Blakley 79, ItoSaiNish87]</vt:lpstr>
      <vt:lpstr>Secret Sharing Schemes [Shamir 79, Blakley 79, ItoSaiNish87]</vt:lpstr>
      <vt:lpstr>Different Share Size for Different Access Structures</vt:lpstr>
      <vt:lpstr>Slice Access Structures</vt:lpstr>
      <vt:lpstr>Share Size of Slice Access Structures</vt:lpstr>
      <vt:lpstr>Our Results</vt:lpstr>
      <vt:lpstr>Our Results</vt:lpstr>
      <vt:lpstr>1. A Perfect (Simple) Scheme for High Slices</vt:lpstr>
      <vt:lpstr>1. A Perfect (Simple) Scheme for High Slices</vt:lpstr>
      <vt:lpstr>1. A Perfect (Simple) Scheme for High Slices</vt:lpstr>
      <vt:lpstr>1. A Perfect (Simple) Scheme for High Slices</vt:lpstr>
      <vt:lpstr>1. A Perfect (Simple) Scheme for High Slices</vt:lpstr>
      <vt:lpstr>Open Questions</vt:lpstr>
      <vt:lpstr>מצגת של PowerPoint‏</vt:lpstr>
      <vt:lpstr>1. A Perfect (Simple) Scheme for High Slices</vt:lpstr>
      <vt:lpstr>2. Schemes for MultiSlices</vt:lpstr>
      <vt:lpstr>2. Schemes for MultiSlices </vt:lpstr>
      <vt:lpstr>2. Schemes for MultiSlices </vt:lpstr>
      <vt:lpstr>מצגת של PowerPoint‏</vt:lpstr>
      <vt:lpstr>מצגת של PowerPoint‏</vt:lpstr>
    </vt:vector>
  </TitlesOfParts>
  <Company>Massachusetts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Prashant</dc:creator>
  <cp:lastModifiedBy>Oded Nir</cp:lastModifiedBy>
  <cp:revision>959</cp:revision>
  <cp:lastPrinted>2024-10-29T07:19:43Z</cp:lastPrinted>
  <dcterms:created xsi:type="dcterms:W3CDTF">2017-08-17T05:53:43Z</dcterms:created>
  <dcterms:modified xsi:type="dcterms:W3CDTF">2024-12-05T13:35:58Z</dcterms:modified>
</cp:coreProperties>
</file>