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6" r:id="rId3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0D0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0CA"/>
          </a:solidFill>
        </a:fill>
      </a:tcStyle>
    </a:wholeTbl>
    <a:band2H>
      <a:tcTxStyle/>
      <a:tcStyle>
        <a:tcBdr/>
        <a:fill>
          <a:solidFill>
            <a:srgbClr val="FBE9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6DF"/>
          </a:solidFill>
        </a:fill>
      </a:tcStyle>
    </a:wholeTbl>
    <a:band2H>
      <a:tcTxStyle/>
      <a:tcStyle>
        <a:tcBdr/>
        <a:fill>
          <a:solidFill>
            <a:srgbClr val="FFF3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A9988"/>
        </a:fontRef>
        <a:srgbClr val="1A998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F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A9988"/>
        </a:fontRef>
        <a:srgbClr val="1A998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A9988"/>
              </a:solidFill>
              <a:prstDash val="solid"/>
              <a:round/>
            </a:ln>
          </a:top>
          <a:bottom>
            <a:ln w="254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A9988"/>
              </a:solidFill>
              <a:prstDash val="solid"/>
              <a:round/>
            </a:ln>
          </a:top>
          <a:bottom>
            <a:ln w="254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DD9"/>
          </a:solidFill>
        </a:fill>
      </a:tcStyle>
    </a:wholeTbl>
    <a:band2H>
      <a:tcTxStyle/>
      <a:tcStyle>
        <a:tcBdr/>
        <a:fill>
          <a:solidFill>
            <a:srgbClr val="E7EF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A9988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A998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A998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rgbClr val="1A9988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rgbClr val="1A9988">
              <a:alpha val="20000"/>
            </a:srgbClr>
          </a:solidFill>
        </a:fill>
      </a:tcStyle>
    </a:firstCol>
    <a:lastRow>
      <a:tcTxStyle b="on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508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254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3"/>
    <p:restoredTop sz="94674"/>
  </p:normalViewPr>
  <p:slideViewPr>
    <p:cSldViewPr snapToGrid="0">
      <p:cViewPr varScale="1">
        <p:scale>
          <a:sx n="131" d="100"/>
          <a:sy n="131" d="100"/>
        </p:scale>
        <p:origin x="184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endParaRPr/>
          </a:p>
          <a:p>
            <a:pPr>
              <a:defRPr sz="1100"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0" name="Shape 4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Also P &amp; V are efficient.</a:t>
            </a:r>
          </a:p>
          <a:p>
            <a:pPr>
              <a:defRPr sz="1800"/>
            </a:pPr>
            <a:r>
              <a:t>Soundness error - can’t amplify. (Lose hole point of additive)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6" name="Shape 4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40368" indent="-140368">
              <a:buSzPct val="100000"/>
              <a:buChar char="-"/>
              <a:defRPr sz="1800"/>
            </a:pPr>
            <a:r>
              <a:t>Main difference is the inner protocol we will use</a:t>
            </a:r>
          </a:p>
          <a:p>
            <a:pPr>
              <a:defRPr sz="1800"/>
            </a:pPr>
            <a:r>
              <a:t>Also P &amp; V are efficient.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Trade off - this has better round complexity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5" name="Shape 4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40368" indent="-140368">
              <a:buSzPct val="100000"/>
              <a:buChar char="-"/>
            </a:pPr>
            <a:r>
              <a:t>Based on idea for the result on FHE</a:t>
            </a:r>
          </a:p>
          <a:p>
            <a:pPr marL="140368" indent="-140368">
              <a:buSzPct val="100000"/>
              <a:buChar char="-"/>
            </a:pPr>
            <a:r>
              <a:t>Same technique first step then use something of the shelf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8" name="Shape 4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140368" indent="-140368">
              <a:buSzPct val="100000"/>
              <a:buChar char="-"/>
              <a:defRPr sz="1800"/>
            </a:lvl1pPr>
          </a:lstStyle>
          <a:p>
            <a:r>
              <a:t>Just sending w would do the job - but then no zk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4" name="Shape 4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40368" indent="-140368">
              <a:buSzPct val="100000"/>
              <a:buChar char="-"/>
              <a:defRPr sz="1800"/>
            </a:pPr>
            <a:r>
              <a:t>G - PRG</a:t>
            </a:r>
          </a:p>
          <a:p>
            <a:pPr marL="140368" indent="-140368">
              <a:buSzPct val="100000"/>
              <a:buChar char="-"/>
              <a:defRPr sz="1800"/>
            </a:pPr>
            <a:r>
              <a:t>Almost like random so V really still sees nothing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1" name="Shape 5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40368" indent="-140368">
              <a:buSzPct val="100000"/>
              <a:buChar char="-"/>
              <a:defRPr sz="1800"/>
            </a:pPr>
            <a:r>
              <a:t>G - PRG</a:t>
            </a:r>
          </a:p>
          <a:p>
            <a:pPr marL="140368" indent="-140368">
              <a:buSzPct val="100000"/>
              <a:buChar char="-"/>
              <a:defRPr sz="1800"/>
            </a:pPr>
            <a:r>
              <a:t>Almost like random so V really still sees nothing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1" name="Shape 6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140368" indent="-140368">
              <a:buSzPct val="100000"/>
              <a:buChar char="-"/>
            </a:lvl1pPr>
          </a:lstStyle>
          <a:p>
            <a:r>
              <a:t>Why not black box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40368" indent="-140368">
              <a:buSzPct val="100000"/>
              <a:buChar char="-"/>
              <a:defRPr sz="1800"/>
            </a:pPr>
            <a:r>
              <a:t>Has rate-1 for all NP from FHE, but now owf or even between</a:t>
            </a:r>
          </a:p>
          <a:p>
            <a:pPr marL="140368" indent="-140368">
              <a:buSzPct val="100000"/>
              <a:buChar char="-"/>
              <a:defRPr sz="1800"/>
            </a:pPr>
            <a:r>
              <a:t>For neg, soundness there is O(|C|)+ stuff of IKOS09 - but not NP witness</a:t>
            </a:r>
          </a:p>
          <a:p>
            <a:pPr marL="140368" indent="-140368">
              <a:buSzPct val="100000"/>
              <a:buChar char="-"/>
              <a:defRPr sz="1800"/>
            </a:pPr>
            <a:r>
              <a:t>Best for witness known is poly(m)+ stuff even for simple relations (NC)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GMW = goldreich, micali, widgerson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GMW = goldreich, micali, widgerson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Then through reduction to all NP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For general NP done through karp reduction to 3 coloring, then even more complexity complexity</a:t>
            </a:r>
          </a:p>
          <a:p>
            <a:endParaRPr/>
          </a:p>
          <a:p>
            <a:r>
              <a:t>NP witness here is just c|V|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Relies on a result for IOP’s - complex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1" name="Shape 3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One way function is a necessary condition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4" name="Shape 4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rgbClr val="E9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0;p2"/>
          <p:cNvSpPr/>
          <p:nvPr/>
        </p:nvSpPr>
        <p:spPr>
          <a:xfrm>
            <a:off x="0" y="-1"/>
            <a:ext cx="9144000" cy="4878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729450" y="1322449"/>
            <a:ext cx="7688100" cy="166470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9626" y="3172899"/>
            <a:ext cx="7688101" cy="541201"/>
          </a:xfrm>
          <a:prstGeom prst="rect">
            <a:avLst/>
          </a:prstGeom>
        </p:spPr>
        <p:txBody>
          <a:bodyPr/>
          <a:lstStyle>
            <a:lvl1pPr marL="311150" indent="-165100">
              <a:lnSpc>
                <a:spcPct val="100000"/>
              </a:lnSpc>
              <a:buClrTx/>
              <a:buSzTx/>
              <a:buFontTx/>
              <a:buNone/>
              <a:defRPr sz="1600"/>
            </a:lvl1pPr>
            <a:lvl2pPr marL="311150" indent="304800">
              <a:lnSpc>
                <a:spcPct val="100000"/>
              </a:lnSpc>
              <a:buClrTx/>
              <a:buSzTx/>
              <a:buFontTx/>
              <a:buNone/>
              <a:defRPr sz="1600"/>
            </a:lvl2pPr>
            <a:lvl3pPr marL="311150" indent="762000">
              <a:lnSpc>
                <a:spcPct val="100000"/>
              </a:lnSpc>
              <a:buClrTx/>
              <a:buSzTx/>
              <a:buFontTx/>
              <a:buNone/>
              <a:defRPr sz="1600"/>
            </a:lvl3pPr>
            <a:lvl4pPr marL="311150" indent="1219200">
              <a:lnSpc>
                <a:spcPct val="100000"/>
              </a:lnSpc>
              <a:buClrTx/>
              <a:buSzTx/>
              <a:buFontTx/>
              <a:buNone/>
              <a:defRPr sz="1600"/>
            </a:lvl4pPr>
            <a:lvl5pPr marL="311150" indent="1676400">
              <a:lnSpc>
                <a:spcPct val="100000"/>
              </a:lnSpc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_NUMBER">
    <p:bg>
      <p:bgPr>
        <a:solidFill>
          <a:srgbClr val="1A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74;p11"/>
          <p:cNvGrpSpPr/>
          <p:nvPr/>
        </p:nvGrpSpPr>
        <p:grpSpPr>
          <a:xfrm>
            <a:off x="830392" y="4169130"/>
            <a:ext cx="745763" cy="45827"/>
            <a:chOff x="0" y="0"/>
            <a:chExt cx="745762" cy="45826"/>
          </a:xfrm>
        </p:grpSpPr>
        <p:sp>
          <p:nvSpPr>
            <p:cNvPr id="105" name="Google Shape;75;p11"/>
            <p:cNvSpPr/>
            <p:nvPr/>
          </p:nvSpPr>
          <p:spPr>
            <a:xfrm rot="162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6" name="Google Shape;76;p11"/>
            <p:cNvSpPr/>
            <p:nvPr/>
          </p:nvSpPr>
          <p:spPr>
            <a:xfrm rot="162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08" name="xx%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r>
              <a:t>xx%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29450" y="2272888"/>
            <a:ext cx="7688400" cy="1580401"/>
          </a:xfrm>
          <a:prstGeom prst="rect">
            <a:avLst/>
          </a:prstGeo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solidFill>
          <a:srgbClr val="1A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18;p3"/>
          <p:cNvGrpSpPr/>
          <p:nvPr/>
        </p:nvGrpSpPr>
        <p:grpSpPr>
          <a:xfrm>
            <a:off x="830392" y="1191255"/>
            <a:ext cx="745763" cy="45827"/>
            <a:chOff x="0" y="0"/>
            <a:chExt cx="745762" cy="45826"/>
          </a:xfrm>
        </p:grpSpPr>
        <p:sp>
          <p:nvSpPr>
            <p:cNvPr id="25" name="Google Shape;19;p3"/>
            <p:cNvSpPr/>
            <p:nvPr/>
          </p:nvSpPr>
          <p:spPr>
            <a:xfrm rot="162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" name="Google Shape;20;p3"/>
            <p:cNvSpPr/>
            <p:nvPr/>
          </p:nvSpPr>
          <p:spPr>
            <a:xfrm rot="162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729450" y="1322449"/>
            <a:ext cx="7688400" cy="15186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269732" y="132281"/>
            <a:ext cx="7688700" cy="5352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29450" y="2078875"/>
            <a:ext cx="7688700" cy="22611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9325" y="2078875"/>
            <a:ext cx="3774300" cy="22611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Google Shape;38;p5"/>
          <p:cNvSpPr txBox="1">
            <a:spLocks noGrp="1"/>
          </p:cNvSpPr>
          <p:nvPr>
            <p:ph type="body" sz="quarter" idx="21"/>
          </p:nvPr>
        </p:nvSpPr>
        <p:spPr>
          <a:xfrm>
            <a:off x="4643604" y="2078875"/>
            <a:ext cx="3774300" cy="22611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1" cy="13815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1225" y="2781724"/>
            <a:ext cx="3300901" cy="15975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_POI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56;p8"/>
          <p:cNvGrpSpPr/>
          <p:nvPr/>
        </p:nvGrpSpPr>
        <p:grpSpPr>
          <a:xfrm>
            <a:off x="830392" y="4169130"/>
            <a:ext cx="745763" cy="45827"/>
            <a:chOff x="0" y="0"/>
            <a:chExt cx="745762" cy="45826"/>
          </a:xfrm>
        </p:grpSpPr>
        <p:sp>
          <p:nvSpPr>
            <p:cNvPr id="72" name="Google Shape;57;p8"/>
            <p:cNvSpPr/>
            <p:nvPr/>
          </p:nvSpPr>
          <p:spPr>
            <a:xfrm rot="162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3" name="Google Shape;58;p8"/>
            <p:cNvSpPr/>
            <p:nvPr/>
          </p:nvSpPr>
          <p:spPr>
            <a:xfrm rot="162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729450" y="864299"/>
            <a:ext cx="7021201" cy="2985001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E9ED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86" name="Google Shape;63;p9"/>
          <p:cNvGrpSpPr/>
          <p:nvPr/>
        </p:nvGrpSpPr>
        <p:grpSpPr>
          <a:xfrm>
            <a:off x="830392" y="1191255"/>
            <a:ext cx="745763" cy="45827"/>
            <a:chOff x="0" y="0"/>
            <a:chExt cx="745762" cy="45826"/>
          </a:xfrm>
        </p:grpSpPr>
        <p:sp>
          <p:nvSpPr>
            <p:cNvPr id="84" name="Google Shape;64;p9"/>
            <p:cNvSpPr/>
            <p:nvPr/>
          </p:nvSpPr>
          <p:spPr>
            <a:xfrm rot="16200000">
              <a:off x="536420" y="-163517"/>
              <a:ext cx="45827" cy="37286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5" name="Google Shape;65;p9"/>
            <p:cNvSpPr/>
            <p:nvPr/>
          </p:nvSpPr>
          <p:spPr>
            <a:xfrm rot="16200000">
              <a:off x="165092" y="-165093"/>
              <a:ext cx="45827" cy="376012"/>
            </a:xfrm>
            <a:prstGeom prst="rect">
              <a:avLst/>
            </a:prstGeom>
            <a:solidFill>
              <a:srgbClr val="1A99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1" cy="1687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4949" y="3161525"/>
            <a:ext cx="3300902" cy="759001"/>
          </a:xfrm>
          <a:prstGeom prst="rect">
            <a:avLst/>
          </a:prstGeom>
        </p:spPr>
        <p:txBody>
          <a:bodyPr/>
          <a:lstStyle>
            <a:lvl1pPr marL="311150" indent="-165100">
              <a:lnSpc>
                <a:spcPct val="100000"/>
              </a:lnSpc>
              <a:buClrTx/>
              <a:buSzTx/>
              <a:buFontTx/>
              <a:buNone/>
              <a:defRPr sz="1600"/>
            </a:lvl1pPr>
            <a:lvl2pPr marL="311150" indent="304800">
              <a:lnSpc>
                <a:spcPct val="100000"/>
              </a:lnSpc>
              <a:buClrTx/>
              <a:buSzTx/>
              <a:buFontTx/>
              <a:buNone/>
              <a:defRPr sz="1600"/>
            </a:lvl2pPr>
            <a:lvl3pPr marL="311150" indent="762000">
              <a:lnSpc>
                <a:spcPct val="100000"/>
              </a:lnSpc>
              <a:buClrTx/>
              <a:buSzTx/>
              <a:buFontTx/>
              <a:buNone/>
              <a:defRPr sz="1600"/>
            </a:lvl3pPr>
            <a:lvl4pPr marL="311150" indent="1219200">
              <a:lnSpc>
                <a:spcPct val="100000"/>
              </a:lnSpc>
              <a:buClrTx/>
              <a:buSzTx/>
              <a:buFontTx/>
              <a:buNone/>
              <a:defRPr sz="1600"/>
            </a:lvl4pPr>
            <a:lvl5pPr marL="311150" indent="1676400">
              <a:lnSpc>
                <a:spcPct val="100000"/>
              </a:lnSpc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Google Shape;68;p9"/>
          <p:cNvSpPr txBox="1">
            <a:spLocks noGrp="1"/>
          </p:cNvSpPr>
          <p:nvPr>
            <p:ph type="body" sz="half" idx="21"/>
          </p:nvPr>
        </p:nvSpPr>
        <p:spPr>
          <a:xfrm>
            <a:off x="5174224" y="1352624"/>
            <a:ext cx="3374400" cy="3025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4949" y="4372550"/>
            <a:ext cx="7697401" cy="4605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6"/>
          <p:cNvSpPr/>
          <p:nvPr/>
        </p:nvSpPr>
        <p:spPr>
          <a:xfrm>
            <a:off x="0" y="-1"/>
            <a:ext cx="9144000" cy="487802"/>
          </a:xfrm>
          <a:prstGeom prst="rect">
            <a:avLst/>
          </a:prstGeom>
          <a:solidFill>
            <a:srgbClr val="E9ED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5" name="Google Shape;42;p6"/>
          <p:cNvGrpSpPr/>
          <p:nvPr/>
        </p:nvGrpSpPr>
        <p:grpSpPr>
          <a:xfrm>
            <a:off x="830392" y="1191255"/>
            <a:ext cx="745763" cy="45827"/>
            <a:chOff x="0" y="0"/>
            <a:chExt cx="745762" cy="45826"/>
          </a:xfrm>
        </p:grpSpPr>
        <p:sp>
          <p:nvSpPr>
            <p:cNvPr id="3" name="Google Shape;43;p6"/>
            <p:cNvSpPr/>
            <p:nvPr/>
          </p:nvSpPr>
          <p:spPr>
            <a:xfrm rot="16200000">
              <a:off x="536420" y="-163517"/>
              <a:ext cx="45827" cy="37286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" name="Google Shape;44;p6"/>
            <p:cNvSpPr/>
            <p:nvPr/>
          </p:nvSpPr>
          <p:spPr>
            <a:xfrm rot="16200000">
              <a:off x="165092" y="-165093"/>
              <a:ext cx="45827" cy="376012"/>
            </a:xfrm>
            <a:prstGeom prst="rect">
              <a:avLst/>
            </a:prstGeom>
            <a:solidFill>
              <a:srgbClr val="1A99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/>
          </a:bodyPr>
          <a:lstStyle>
            <a:lvl1pPr algn="r"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9pPr>
    </p:titleStyle>
    <p:bodyStyle>
      <a:lvl1pPr marL="457200" marR="0" indent="-31115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●"/>
        <a:tabLst/>
        <a:defRPr sz="13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1pPr>
      <a:lvl2pPr marL="9686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○"/>
        <a:tabLst/>
        <a:defRPr sz="13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2pPr>
      <a:lvl3pPr marL="14258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■"/>
        <a:tabLst/>
        <a:defRPr sz="13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3pPr>
      <a:lvl4pPr marL="18830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●"/>
        <a:tabLst/>
        <a:defRPr sz="13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4pPr>
      <a:lvl5pPr marL="23402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○"/>
        <a:tabLst/>
        <a:defRPr sz="13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5pPr>
      <a:lvl6pPr marL="27974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■"/>
        <a:tabLst/>
        <a:defRPr sz="13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6pPr>
      <a:lvl7pPr marL="32546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●"/>
        <a:tabLst/>
        <a:defRPr sz="13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7pPr>
      <a:lvl8pPr marL="37118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○"/>
        <a:tabLst/>
        <a:defRPr sz="13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8pPr>
      <a:lvl9pPr marL="41690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■"/>
        <a:tabLst/>
        <a:defRPr sz="13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12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28.png"/><Relationship Id="rId5" Type="http://schemas.openxmlformats.org/officeDocument/2006/relationships/image" Target="../media/image31.png"/><Relationship Id="rId10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4.png"/><Relationship Id="rId7" Type="http://schemas.openxmlformats.org/officeDocument/2006/relationships/image" Target="../media/image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4.png"/><Relationship Id="rId7" Type="http://schemas.openxmlformats.org/officeDocument/2006/relationships/image" Target="../media/image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49"/>
            <a:ext cx="7688099" cy="1359902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</a:lstStyle>
          <a:p>
            <a:r>
              <a:t>Rate-1 Zero-Knowledge Proofs from One-way Functions</a:t>
            </a:r>
          </a:p>
        </p:txBody>
      </p:sp>
      <p:sp>
        <p:nvSpPr>
          <p:cNvPr id="127" name="Google Shape;87;p13"/>
          <p:cNvSpPr txBox="1">
            <a:spLocks noGrp="1"/>
          </p:cNvSpPr>
          <p:nvPr>
            <p:ph type="subTitle" sz="quarter" idx="1"/>
          </p:nvPr>
        </p:nvSpPr>
        <p:spPr>
          <a:xfrm>
            <a:off x="729627" y="3172899"/>
            <a:ext cx="7688099" cy="541201"/>
          </a:xfrm>
          <a:prstGeom prst="rect">
            <a:avLst/>
          </a:prstGeom>
        </p:spPr>
        <p:txBody>
          <a:bodyPr/>
          <a:lstStyle/>
          <a:p>
            <a:pPr marL="0" indent="0">
              <a:defRPr sz="1800" b="1"/>
            </a:pPr>
            <a:r>
              <a:t>Noor Athamnah</a:t>
            </a:r>
            <a:r>
              <a:rPr b="0"/>
              <a:t>, Eden Florentz – Konopnicki, Ron D. Rothblum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Line"/>
          <p:cNvSpPr/>
          <p:nvPr/>
        </p:nvSpPr>
        <p:spPr>
          <a:xfrm flipV="1">
            <a:off x="1713541" y="746377"/>
            <a:ext cx="1" cy="343732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235" name="Google Shape;99;p15"/>
          <p:cNvSpPr txBox="1"/>
          <p:nvPr/>
        </p:nvSpPr>
        <p:spPr>
          <a:xfrm>
            <a:off x="716764" y="12101"/>
            <a:ext cx="2116429" cy="879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Communication </a:t>
            </a:r>
          </a:p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236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2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7" name="Google Shape;99;p15"/>
          <p:cNvSpPr txBox="1"/>
          <p:nvPr/>
        </p:nvSpPr>
        <p:spPr>
          <a:xfrm>
            <a:off x="199963" y="733486"/>
            <a:ext cx="1371215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Upper bound</a:t>
            </a:r>
          </a:p>
        </p:txBody>
      </p:sp>
      <p:pic>
        <p:nvPicPr>
          <p:cNvPr id="238" name="Image" descr="Image"/>
          <p:cNvPicPr>
            <a:picLocks/>
          </p:cNvPicPr>
          <p:nvPr/>
        </p:nvPicPr>
        <p:blipFill>
          <a:blip r:embed="rId3"/>
          <a:srcRect l="41550" t="51168" r="20410" b="45144"/>
          <a:stretch>
            <a:fillRect/>
          </a:stretch>
        </p:blipFill>
        <p:spPr>
          <a:xfrm rot="21540000">
            <a:off x="30318" y="1128047"/>
            <a:ext cx="1659732" cy="17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0" y="0"/>
                </a:moveTo>
                <a:lnTo>
                  <a:pt x="0" y="16817"/>
                </a:lnTo>
                <a:cubicBezTo>
                  <a:pt x="552" y="17059"/>
                  <a:pt x="1664" y="17220"/>
                  <a:pt x="1859" y="17451"/>
                </a:cubicBezTo>
                <a:cubicBezTo>
                  <a:pt x="2511" y="18219"/>
                  <a:pt x="5045" y="18761"/>
                  <a:pt x="8409" y="18865"/>
                </a:cubicBezTo>
                <a:cubicBezTo>
                  <a:pt x="12240" y="18983"/>
                  <a:pt x="14141" y="19427"/>
                  <a:pt x="14710" y="20376"/>
                </a:cubicBezTo>
                <a:cubicBezTo>
                  <a:pt x="15158" y="21123"/>
                  <a:pt x="15638" y="21600"/>
                  <a:pt x="15774" y="21399"/>
                </a:cubicBezTo>
                <a:cubicBezTo>
                  <a:pt x="15910" y="21199"/>
                  <a:pt x="17038" y="21081"/>
                  <a:pt x="18284" y="21156"/>
                </a:cubicBezTo>
                <a:cubicBezTo>
                  <a:pt x="19530" y="21231"/>
                  <a:pt x="20758" y="21289"/>
                  <a:pt x="21011" y="21302"/>
                </a:cubicBezTo>
                <a:cubicBezTo>
                  <a:pt x="21125" y="21308"/>
                  <a:pt x="21392" y="21276"/>
                  <a:pt x="21600" y="21253"/>
                </a:cubicBezTo>
                <a:lnTo>
                  <a:pt x="21600" y="2925"/>
                </a:lnTo>
                <a:cubicBezTo>
                  <a:pt x="17385" y="3138"/>
                  <a:pt x="5001" y="1987"/>
                  <a:pt x="1787" y="829"/>
                </a:cubicBezTo>
                <a:cubicBezTo>
                  <a:pt x="1255" y="637"/>
                  <a:pt x="639" y="273"/>
                  <a:pt x="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9" name="Google Shape;99;p15"/>
          <p:cNvSpPr txBox="1"/>
          <p:nvPr/>
        </p:nvSpPr>
        <p:spPr>
          <a:xfrm>
            <a:off x="199963" y="3632363"/>
            <a:ext cx="1371215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Lower bound</a:t>
            </a:r>
          </a:p>
        </p:txBody>
      </p:sp>
      <p:pic>
        <p:nvPicPr>
          <p:cNvPr id="240" name="Image" descr="Image"/>
          <p:cNvPicPr>
            <a:picLocks/>
          </p:cNvPicPr>
          <p:nvPr/>
        </p:nvPicPr>
        <p:blipFill>
          <a:blip r:embed="rId3"/>
          <a:srcRect l="41550" t="51168" r="20410" b="45144"/>
          <a:stretch>
            <a:fillRect/>
          </a:stretch>
        </p:blipFill>
        <p:spPr>
          <a:xfrm rot="21540000">
            <a:off x="30318" y="4008693"/>
            <a:ext cx="1659732" cy="17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0" y="0"/>
                </a:moveTo>
                <a:lnTo>
                  <a:pt x="0" y="16817"/>
                </a:lnTo>
                <a:cubicBezTo>
                  <a:pt x="552" y="17059"/>
                  <a:pt x="1664" y="17220"/>
                  <a:pt x="1859" y="17451"/>
                </a:cubicBezTo>
                <a:cubicBezTo>
                  <a:pt x="2511" y="18219"/>
                  <a:pt x="5045" y="18761"/>
                  <a:pt x="8409" y="18865"/>
                </a:cubicBezTo>
                <a:cubicBezTo>
                  <a:pt x="12240" y="18983"/>
                  <a:pt x="14141" y="19427"/>
                  <a:pt x="14710" y="20376"/>
                </a:cubicBezTo>
                <a:cubicBezTo>
                  <a:pt x="15158" y="21123"/>
                  <a:pt x="15638" y="21600"/>
                  <a:pt x="15774" y="21399"/>
                </a:cubicBezTo>
                <a:cubicBezTo>
                  <a:pt x="15910" y="21199"/>
                  <a:pt x="17038" y="21081"/>
                  <a:pt x="18284" y="21156"/>
                </a:cubicBezTo>
                <a:cubicBezTo>
                  <a:pt x="19530" y="21231"/>
                  <a:pt x="20758" y="21289"/>
                  <a:pt x="21011" y="21302"/>
                </a:cubicBezTo>
                <a:cubicBezTo>
                  <a:pt x="21125" y="21308"/>
                  <a:pt x="21392" y="21276"/>
                  <a:pt x="21600" y="21253"/>
                </a:cubicBezTo>
                <a:lnTo>
                  <a:pt x="21600" y="2925"/>
                </a:lnTo>
                <a:cubicBezTo>
                  <a:pt x="17385" y="3138"/>
                  <a:pt x="5001" y="1987"/>
                  <a:pt x="1787" y="829"/>
                </a:cubicBezTo>
                <a:cubicBezTo>
                  <a:pt x="1255" y="637"/>
                  <a:pt x="639" y="273"/>
                  <a:pt x="0" y="0"/>
                </a:cubicBezTo>
                <a:close/>
              </a:path>
            </a:pathLst>
          </a:cu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Google Shape;100;p15"/>
              <p:cNvSpPr txBox="1"/>
              <p:nvPr/>
            </p:nvSpPr>
            <p:spPr>
              <a:xfrm>
                <a:off x="1855906" y="3794048"/>
                <a:ext cx="41739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/>
              <a:p>
                <a: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2150" i="1">
                        <a:solidFill>
                          <a:srgbClr val="BC44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</a:t>
                </a:r>
                <a:r>
                  <a:rPr>
                    <a:solidFill>
                      <a:srgbClr val="7A81FF"/>
                    </a:solidFill>
                  </a:rPr>
                  <a:t>[GH98, GVW02]</a:t>
                </a:r>
                <a:endParaRPr sz="1800">
                  <a:solidFill>
                    <a:srgbClr val="BC4500"/>
                  </a:solidFill>
                </a:endParaRPr>
              </a:p>
            </p:txBody>
          </p:sp>
        </mc:Choice>
        <mc:Fallback xmlns="">
          <p:sp>
            <p:nvSpPr>
              <p:cNvPr id="242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6" y="3794048"/>
                <a:ext cx="4173906" cy="6066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FC3BC-3F2C-5A32-91AA-0925BDB23ED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00;p15">
                <a:extLst>
                  <a:ext uri="{FF2B5EF4-FFF2-40B4-BE49-F238E27FC236}">
                    <a16:creationId xmlns:a16="http://schemas.microsoft.com/office/drawing/2014/main" id="{A570A329-CFA9-1BD8-218A-AC28EEE935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>
                <a:lvl1pPr marL="457200" marR="0" indent="-311150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1pPr>
                <a:lvl2pPr marL="9686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2pPr>
                <a:lvl3pPr marL="14258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3pPr>
                <a:lvl4pPr marL="18830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4pPr>
                <a:lvl5pPr marL="23402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5pPr>
                <a:lvl6pPr marL="27974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6pPr>
                <a:lvl7pPr marL="32546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7pPr>
                <a:lvl8pPr marL="37118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8pPr>
                <a:lvl9pPr marL="41690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 hangingPunct="1">
                  <a:buClrTx/>
                  <a:buSzTx/>
                  <a:buFontTx/>
                  <a:buNone/>
                  <a:defRPr sz="15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r>
                  <a:rPr lang="en-US" sz="1500" dirty="0">
                    <a:solidFill>
                      <a:srgbClr val="000000"/>
                    </a:solidFill>
                  </a:rPr>
                  <a:t>(verification circuit).  </a:t>
                </a:r>
                <a:r>
                  <a:rPr lang="en-US" sz="1500" dirty="0">
                    <a:solidFill>
                      <a:srgbClr val="7A81FF"/>
                    </a:solidFill>
                  </a:rPr>
                  <a:t>[GMW]</a:t>
                </a:r>
              </a:p>
            </p:txBody>
          </p:sp>
        </mc:Choice>
        <mc:Fallback xmlns="">
          <p:sp>
            <p:nvSpPr>
              <p:cNvPr id="5" name="Google Shape;100;p15">
                <a:extLst>
                  <a:ext uri="{FF2B5EF4-FFF2-40B4-BE49-F238E27FC236}">
                    <a16:creationId xmlns:a16="http://schemas.microsoft.com/office/drawing/2014/main" id="{A570A329-CFA9-1BD8-218A-AC28EEE93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  <a:blipFill>
                <a:blip r:embed="rId5"/>
                <a:stretch>
                  <a:fillRect l="-29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"/>
          <p:cNvSpPr/>
          <p:nvPr/>
        </p:nvSpPr>
        <p:spPr>
          <a:xfrm flipV="1">
            <a:off x="1713541" y="746377"/>
            <a:ext cx="1" cy="343732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245" name="Google Shape;99;p15"/>
          <p:cNvSpPr txBox="1"/>
          <p:nvPr/>
        </p:nvSpPr>
        <p:spPr>
          <a:xfrm>
            <a:off x="716764" y="12101"/>
            <a:ext cx="2116429" cy="879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Communication </a:t>
            </a:r>
          </a:p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246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2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7" name="Google Shape;99;p15"/>
          <p:cNvSpPr txBox="1"/>
          <p:nvPr/>
        </p:nvSpPr>
        <p:spPr>
          <a:xfrm>
            <a:off x="199963" y="733486"/>
            <a:ext cx="1371215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Upper bound</a:t>
            </a:r>
          </a:p>
        </p:txBody>
      </p:sp>
      <p:pic>
        <p:nvPicPr>
          <p:cNvPr id="248" name="Image" descr="Image"/>
          <p:cNvPicPr>
            <a:picLocks/>
          </p:cNvPicPr>
          <p:nvPr/>
        </p:nvPicPr>
        <p:blipFill>
          <a:blip r:embed="rId3"/>
          <a:srcRect l="41550" t="51168" r="20410" b="45144"/>
          <a:stretch>
            <a:fillRect/>
          </a:stretch>
        </p:blipFill>
        <p:spPr>
          <a:xfrm rot="21540000">
            <a:off x="30318" y="1128047"/>
            <a:ext cx="1659732" cy="17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0" y="0"/>
                </a:moveTo>
                <a:lnTo>
                  <a:pt x="0" y="16817"/>
                </a:lnTo>
                <a:cubicBezTo>
                  <a:pt x="552" y="17059"/>
                  <a:pt x="1664" y="17220"/>
                  <a:pt x="1859" y="17451"/>
                </a:cubicBezTo>
                <a:cubicBezTo>
                  <a:pt x="2511" y="18219"/>
                  <a:pt x="5045" y="18761"/>
                  <a:pt x="8409" y="18865"/>
                </a:cubicBezTo>
                <a:cubicBezTo>
                  <a:pt x="12240" y="18983"/>
                  <a:pt x="14141" y="19427"/>
                  <a:pt x="14710" y="20376"/>
                </a:cubicBezTo>
                <a:cubicBezTo>
                  <a:pt x="15158" y="21123"/>
                  <a:pt x="15638" y="21600"/>
                  <a:pt x="15774" y="21399"/>
                </a:cubicBezTo>
                <a:cubicBezTo>
                  <a:pt x="15910" y="21199"/>
                  <a:pt x="17038" y="21081"/>
                  <a:pt x="18284" y="21156"/>
                </a:cubicBezTo>
                <a:cubicBezTo>
                  <a:pt x="19530" y="21231"/>
                  <a:pt x="20758" y="21289"/>
                  <a:pt x="21011" y="21302"/>
                </a:cubicBezTo>
                <a:cubicBezTo>
                  <a:pt x="21125" y="21308"/>
                  <a:pt x="21392" y="21276"/>
                  <a:pt x="21600" y="21253"/>
                </a:cubicBezTo>
                <a:lnTo>
                  <a:pt x="21600" y="2925"/>
                </a:lnTo>
                <a:cubicBezTo>
                  <a:pt x="17385" y="3138"/>
                  <a:pt x="5001" y="1987"/>
                  <a:pt x="1787" y="829"/>
                </a:cubicBezTo>
                <a:cubicBezTo>
                  <a:pt x="1255" y="637"/>
                  <a:pt x="639" y="273"/>
                  <a:pt x="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49" name="Google Shape;99;p15"/>
          <p:cNvSpPr txBox="1"/>
          <p:nvPr/>
        </p:nvSpPr>
        <p:spPr>
          <a:xfrm>
            <a:off x="199963" y="3632363"/>
            <a:ext cx="1371215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Lower bound</a:t>
            </a:r>
          </a:p>
        </p:txBody>
      </p:sp>
      <p:pic>
        <p:nvPicPr>
          <p:cNvPr id="250" name="Image" descr="Image"/>
          <p:cNvPicPr>
            <a:picLocks/>
          </p:cNvPicPr>
          <p:nvPr/>
        </p:nvPicPr>
        <p:blipFill>
          <a:blip r:embed="rId3"/>
          <a:srcRect l="41550" t="51168" r="20410" b="45144"/>
          <a:stretch>
            <a:fillRect/>
          </a:stretch>
        </p:blipFill>
        <p:spPr>
          <a:xfrm rot="21540000">
            <a:off x="30318" y="4008693"/>
            <a:ext cx="1659732" cy="17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0" y="0"/>
                </a:moveTo>
                <a:lnTo>
                  <a:pt x="0" y="16817"/>
                </a:lnTo>
                <a:cubicBezTo>
                  <a:pt x="552" y="17059"/>
                  <a:pt x="1664" y="17220"/>
                  <a:pt x="1859" y="17451"/>
                </a:cubicBezTo>
                <a:cubicBezTo>
                  <a:pt x="2511" y="18219"/>
                  <a:pt x="5045" y="18761"/>
                  <a:pt x="8409" y="18865"/>
                </a:cubicBezTo>
                <a:cubicBezTo>
                  <a:pt x="12240" y="18983"/>
                  <a:pt x="14141" y="19427"/>
                  <a:pt x="14710" y="20376"/>
                </a:cubicBezTo>
                <a:cubicBezTo>
                  <a:pt x="15158" y="21123"/>
                  <a:pt x="15638" y="21600"/>
                  <a:pt x="15774" y="21399"/>
                </a:cubicBezTo>
                <a:cubicBezTo>
                  <a:pt x="15910" y="21199"/>
                  <a:pt x="17038" y="21081"/>
                  <a:pt x="18284" y="21156"/>
                </a:cubicBezTo>
                <a:cubicBezTo>
                  <a:pt x="19530" y="21231"/>
                  <a:pt x="20758" y="21289"/>
                  <a:pt x="21011" y="21302"/>
                </a:cubicBezTo>
                <a:cubicBezTo>
                  <a:pt x="21125" y="21308"/>
                  <a:pt x="21392" y="21276"/>
                  <a:pt x="21600" y="21253"/>
                </a:cubicBezTo>
                <a:lnTo>
                  <a:pt x="21600" y="2925"/>
                </a:lnTo>
                <a:cubicBezTo>
                  <a:pt x="17385" y="3138"/>
                  <a:pt x="5001" y="1987"/>
                  <a:pt x="1787" y="829"/>
                </a:cubicBezTo>
                <a:cubicBezTo>
                  <a:pt x="1255" y="637"/>
                  <a:pt x="639" y="273"/>
                  <a:pt x="0" y="0"/>
                </a:cubicBezTo>
                <a:close/>
              </a:path>
            </a:pathLst>
          </a:cu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Google Shape;100;p15"/>
              <p:cNvSpPr txBox="1"/>
              <p:nvPr/>
            </p:nvSpPr>
            <p:spPr>
              <a:xfrm>
                <a:off x="1855906" y="3794048"/>
                <a:ext cx="41739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/>
              <a:p>
                <a: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2150" i="1">
                        <a:solidFill>
                          <a:srgbClr val="BC44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</a:t>
                </a:r>
                <a:r>
                  <a:rPr>
                    <a:solidFill>
                      <a:srgbClr val="7A81FF"/>
                    </a:solidFill>
                  </a:rPr>
                  <a:t>[GH98, GVW02]</a:t>
                </a:r>
                <a:endParaRPr sz="1800">
                  <a:solidFill>
                    <a:srgbClr val="BC4500"/>
                  </a:solidFill>
                </a:endParaRPr>
              </a:p>
            </p:txBody>
          </p:sp>
        </mc:Choice>
        <mc:Fallback xmlns="">
          <p:sp>
            <p:nvSpPr>
              <p:cNvPr id="252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6" y="3794048"/>
                <a:ext cx="4173906" cy="6066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3" name="Image" descr="Image"/>
          <p:cNvPicPr>
            <a:picLocks noChangeAspect="1"/>
          </p:cNvPicPr>
          <p:nvPr/>
        </p:nvPicPr>
        <p:blipFill>
          <a:blip r:embed="rId5"/>
          <a:srcRect l="7142" t="5268" r="951" b="7754"/>
          <a:stretch>
            <a:fillRect/>
          </a:stretch>
        </p:blipFill>
        <p:spPr>
          <a:xfrm>
            <a:off x="3112897" y="1764396"/>
            <a:ext cx="1794557" cy="1692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548" extrusionOk="0">
                <a:moveTo>
                  <a:pt x="8692" y="9"/>
                </a:moveTo>
                <a:cubicBezTo>
                  <a:pt x="8432" y="-5"/>
                  <a:pt x="8166" y="-2"/>
                  <a:pt x="7891" y="19"/>
                </a:cubicBezTo>
                <a:cubicBezTo>
                  <a:pt x="7123" y="78"/>
                  <a:pt x="6944" y="127"/>
                  <a:pt x="6302" y="464"/>
                </a:cubicBezTo>
                <a:cubicBezTo>
                  <a:pt x="5569" y="848"/>
                  <a:pt x="4873" y="1525"/>
                  <a:pt x="3969" y="2732"/>
                </a:cubicBezTo>
                <a:cubicBezTo>
                  <a:pt x="3626" y="3189"/>
                  <a:pt x="3147" y="4301"/>
                  <a:pt x="3053" y="4864"/>
                </a:cubicBezTo>
                <a:lnTo>
                  <a:pt x="3001" y="5192"/>
                </a:lnTo>
                <a:lnTo>
                  <a:pt x="4208" y="5631"/>
                </a:lnTo>
                <a:lnTo>
                  <a:pt x="5420" y="6071"/>
                </a:lnTo>
                <a:lnTo>
                  <a:pt x="5820" y="5682"/>
                </a:lnTo>
                <a:cubicBezTo>
                  <a:pt x="6041" y="5469"/>
                  <a:pt x="6254" y="5212"/>
                  <a:pt x="6297" y="5106"/>
                </a:cubicBezTo>
                <a:cubicBezTo>
                  <a:pt x="6699" y="4116"/>
                  <a:pt x="6831" y="3907"/>
                  <a:pt x="7113" y="3782"/>
                </a:cubicBezTo>
                <a:cubicBezTo>
                  <a:pt x="7826" y="3467"/>
                  <a:pt x="8893" y="3749"/>
                  <a:pt x="9503" y="4419"/>
                </a:cubicBezTo>
                <a:cubicBezTo>
                  <a:pt x="10050" y="5020"/>
                  <a:pt x="10186" y="5367"/>
                  <a:pt x="10186" y="6126"/>
                </a:cubicBezTo>
                <a:cubicBezTo>
                  <a:pt x="10185" y="7221"/>
                  <a:pt x="10025" y="7438"/>
                  <a:pt x="8063" y="9001"/>
                </a:cubicBezTo>
                <a:cubicBezTo>
                  <a:pt x="7076" y="9787"/>
                  <a:pt x="6624" y="10294"/>
                  <a:pt x="6297" y="10971"/>
                </a:cubicBezTo>
                <a:cubicBezTo>
                  <a:pt x="6038" y="11508"/>
                  <a:pt x="5764" y="12622"/>
                  <a:pt x="5682" y="13482"/>
                </a:cubicBezTo>
                <a:cubicBezTo>
                  <a:pt x="5615" y="14178"/>
                  <a:pt x="5594" y="14147"/>
                  <a:pt x="6355" y="14260"/>
                </a:cubicBezTo>
                <a:cubicBezTo>
                  <a:pt x="6573" y="14292"/>
                  <a:pt x="7056" y="14380"/>
                  <a:pt x="7428" y="14457"/>
                </a:cubicBezTo>
                <a:lnTo>
                  <a:pt x="8101" y="14598"/>
                </a:lnTo>
                <a:lnTo>
                  <a:pt x="8573" y="14335"/>
                </a:lnTo>
                <a:cubicBezTo>
                  <a:pt x="8966" y="14116"/>
                  <a:pt x="9050" y="14022"/>
                  <a:pt x="9069" y="13790"/>
                </a:cubicBezTo>
                <a:cubicBezTo>
                  <a:pt x="9124" y="13118"/>
                  <a:pt x="9392" y="12179"/>
                  <a:pt x="9623" y="11845"/>
                </a:cubicBezTo>
                <a:cubicBezTo>
                  <a:pt x="9941" y="11384"/>
                  <a:pt x="11705" y="9883"/>
                  <a:pt x="11832" y="9966"/>
                </a:cubicBezTo>
                <a:cubicBezTo>
                  <a:pt x="11938" y="10035"/>
                  <a:pt x="11903" y="10394"/>
                  <a:pt x="11727" y="11011"/>
                </a:cubicBezTo>
                <a:cubicBezTo>
                  <a:pt x="11632" y="11341"/>
                  <a:pt x="11630" y="11487"/>
                  <a:pt x="11731" y="11855"/>
                </a:cubicBezTo>
                <a:cubicBezTo>
                  <a:pt x="11929" y="12574"/>
                  <a:pt x="11945" y="13136"/>
                  <a:pt x="11779" y="13598"/>
                </a:cubicBezTo>
                <a:cubicBezTo>
                  <a:pt x="11673" y="13892"/>
                  <a:pt x="11646" y="14132"/>
                  <a:pt x="11688" y="14416"/>
                </a:cubicBezTo>
                <a:cubicBezTo>
                  <a:pt x="11722" y="14638"/>
                  <a:pt x="11769" y="15426"/>
                  <a:pt x="11793" y="16164"/>
                </a:cubicBezTo>
                <a:lnTo>
                  <a:pt x="11836" y="17508"/>
                </a:lnTo>
                <a:lnTo>
                  <a:pt x="11512" y="18215"/>
                </a:lnTo>
                <a:cubicBezTo>
                  <a:pt x="11231" y="18826"/>
                  <a:pt x="11170" y="18904"/>
                  <a:pt x="11078" y="18771"/>
                </a:cubicBezTo>
                <a:cubicBezTo>
                  <a:pt x="11015" y="18680"/>
                  <a:pt x="10939" y="18647"/>
                  <a:pt x="10892" y="18695"/>
                </a:cubicBezTo>
                <a:cubicBezTo>
                  <a:pt x="10818" y="18770"/>
                  <a:pt x="10343" y="18844"/>
                  <a:pt x="10238" y="18796"/>
                </a:cubicBezTo>
                <a:cubicBezTo>
                  <a:pt x="10085" y="18726"/>
                  <a:pt x="8674" y="18729"/>
                  <a:pt x="8592" y="18801"/>
                </a:cubicBezTo>
                <a:cubicBezTo>
                  <a:pt x="8527" y="18858"/>
                  <a:pt x="8455" y="18838"/>
                  <a:pt x="8382" y="18746"/>
                </a:cubicBezTo>
                <a:cubicBezTo>
                  <a:pt x="8300" y="18641"/>
                  <a:pt x="8242" y="18631"/>
                  <a:pt x="8158" y="18705"/>
                </a:cubicBezTo>
                <a:cubicBezTo>
                  <a:pt x="8072" y="18781"/>
                  <a:pt x="8017" y="18759"/>
                  <a:pt x="7943" y="18614"/>
                </a:cubicBezTo>
                <a:cubicBezTo>
                  <a:pt x="7860" y="18449"/>
                  <a:pt x="7876" y="18407"/>
                  <a:pt x="8048" y="18336"/>
                </a:cubicBezTo>
                <a:cubicBezTo>
                  <a:pt x="8315" y="18227"/>
                  <a:pt x="8699" y="17786"/>
                  <a:pt x="8816" y="17457"/>
                </a:cubicBezTo>
                <a:cubicBezTo>
                  <a:pt x="9050" y="16801"/>
                  <a:pt x="8809" y="15818"/>
                  <a:pt x="8325" y="15457"/>
                </a:cubicBezTo>
                <a:cubicBezTo>
                  <a:pt x="7730" y="15012"/>
                  <a:pt x="7117" y="15018"/>
                  <a:pt x="6240" y="15477"/>
                </a:cubicBezTo>
                <a:cubicBezTo>
                  <a:pt x="5509" y="15860"/>
                  <a:pt x="5255" y="16124"/>
                  <a:pt x="5109" y="16639"/>
                </a:cubicBezTo>
                <a:cubicBezTo>
                  <a:pt x="4943" y="17227"/>
                  <a:pt x="5070" y="17775"/>
                  <a:pt x="5486" y="18276"/>
                </a:cubicBezTo>
                <a:cubicBezTo>
                  <a:pt x="5684" y="18514"/>
                  <a:pt x="5824" y="18732"/>
                  <a:pt x="5796" y="18761"/>
                </a:cubicBezTo>
                <a:cubicBezTo>
                  <a:pt x="5769" y="18790"/>
                  <a:pt x="5576" y="18828"/>
                  <a:pt x="5367" y="18841"/>
                </a:cubicBezTo>
                <a:cubicBezTo>
                  <a:pt x="3725" y="18949"/>
                  <a:pt x="3120" y="19011"/>
                  <a:pt x="3029" y="19089"/>
                </a:cubicBezTo>
                <a:cubicBezTo>
                  <a:pt x="2972" y="19139"/>
                  <a:pt x="2667" y="19172"/>
                  <a:pt x="2357" y="19160"/>
                </a:cubicBezTo>
                <a:cubicBezTo>
                  <a:pt x="2046" y="19148"/>
                  <a:pt x="1751" y="19166"/>
                  <a:pt x="1698" y="19200"/>
                </a:cubicBezTo>
                <a:cubicBezTo>
                  <a:pt x="1646" y="19235"/>
                  <a:pt x="1419" y="19255"/>
                  <a:pt x="1197" y="19246"/>
                </a:cubicBezTo>
                <a:cubicBezTo>
                  <a:pt x="928" y="19235"/>
                  <a:pt x="743" y="19283"/>
                  <a:pt x="635" y="19387"/>
                </a:cubicBezTo>
                <a:cubicBezTo>
                  <a:pt x="545" y="19473"/>
                  <a:pt x="423" y="19544"/>
                  <a:pt x="363" y="19544"/>
                </a:cubicBezTo>
                <a:cubicBezTo>
                  <a:pt x="302" y="19544"/>
                  <a:pt x="267" y="19593"/>
                  <a:pt x="286" y="19655"/>
                </a:cubicBezTo>
                <a:cubicBezTo>
                  <a:pt x="340" y="19824"/>
                  <a:pt x="823" y="20088"/>
                  <a:pt x="926" y="20003"/>
                </a:cubicBezTo>
                <a:cubicBezTo>
                  <a:pt x="975" y="19963"/>
                  <a:pt x="1213" y="20031"/>
                  <a:pt x="1455" y="20155"/>
                </a:cubicBezTo>
                <a:cubicBezTo>
                  <a:pt x="1697" y="20279"/>
                  <a:pt x="1967" y="20360"/>
                  <a:pt x="2051" y="20332"/>
                </a:cubicBezTo>
                <a:cubicBezTo>
                  <a:pt x="2160" y="20295"/>
                  <a:pt x="2229" y="20350"/>
                  <a:pt x="2290" y="20519"/>
                </a:cubicBezTo>
                <a:cubicBezTo>
                  <a:pt x="2384" y="20781"/>
                  <a:pt x="2636" y="20829"/>
                  <a:pt x="3044" y="20665"/>
                </a:cubicBezTo>
                <a:cubicBezTo>
                  <a:pt x="3222" y="20594"/>
                  <a:pt x="3324" y="20608"/>
                  <a:pt x="3502" y="20731"/>
                </a:cubicBezTo>
                <a:cubicBezTo>
                  <a:pt x="3748" y="20902"/>
                  <a:pt x="3871" y="20937"/>
                  <a:pt x="4265" y="20958"/>
                </a:cubicBezTo>
                <a:cubicBezTo>
                  <a:pt x="4403" y="20966"/>
                  <a:pt x="4536" y="21031"/>
                  <a:pt x="4561" y="21100"/>
                </a:cubicBezTo>
                <a:cubicBezTo>
                  <a:pt x="4586" y="21168"/>
                  <a:pt x="4640" y="21202"/>
                  <a:pt x="4680" y="21175"/>
                </a:cubicBezTo>
                <a:cubicBezTo>
                  <a:pt x="4720" y="21149"/>
                  <a:pt x="4776" y="21167"/>
                  <a:pt x="4804" y="21216"/>
                </a:cubicBezTo>
                <a:cubicBezTo>
                  <a:pt x="4835" y="21268"/>
                  <a:pt x="4952" y="21250"/>
                  <a:pt x="5095" y="21170"/>
                </a:cubicBezTo>
                <a:cubicBezTo>
                  <a:pt x="5311" y="21051"/>
                  <a:pt x="5351" y="21054"/>
                  <a:pt x="5453" y="21201"/>
                </a:cubicBezTo>
                <a:cubicBezTo>
                  <a:pt x="5594" y="21403"/>
                  <a:pt x="5612" y="21405"/>
                  <a:pt x="5754" y="21206"/>
                </a:cubicBezTo>
                <a:cubicBezTo>
                  <a:pt x="5860" y="21056"/>
                  <a:pt x="5888" y="21055"/>
                  <a:pt x="6159" y="21196"/>
                </a:cubicBezTo>
                <a:cubicBezTo>
                  <a:pt x="6375" y="21308"/>
                  <a:pt x="6477" y="21319"/>
                  <a:pt x="6550" y="21241"/>
                </a:cubicBezTo>
                <a:cubicBezTo>
                  <a:pt x="6616" y="21172"/>
                  <a:pt x="6682" y="21166"/>
                  <a:pt x="6751" y="21226"/>
                </a:cubicBezTo>
                <a:cubicBezTo>
                  <a:pt x="6875" y="21335"/>
                  <a:pt x="8036" y="21380"/>
                  <a:pt x="8187" y="21281"/>
                </a:cubicBezTo>
                <a:cubicBezTo>
                  <a:pt x="8319" y="21195"/>
                  <a:pt x="8473" y="21287"/>
                  <a:pt x="8473" y="21453"/>
                </a:cubicBezTo>
                <a:cubicBezTo>
                  <a:pt x="8473" y="21547"/>
                  <a:pt x="8546" y="21562"/>
                  <a:pt x="8769" y="21509"/>
                </a:cubicBezTo>
                <a:cubicBezTo>
                  <a:pt x="8932" y="21470"/>
                  <a:pt x="9124" y="21475"/>
                  <a:pt x="9198" y="21519"/>
                </a:cubicBezTo>
                <a:cubicBezTo>
                  <a:pt x="9291" y="21574"/>
                  <a:pt x="9352" y="21551"/>
                  <a:pt x="9389" y="21448"/>
                </a:cubicBezTo>
                <a:cubicBezTo>
                  <a:pt x="9433" y="21326"/>
                  <a:pt x="9466" y="21317"/>
                  <a:pt x="9575" y="21413"/>
                </a:cubicBezTo>
                <a:cubicBezTo>
                  <a:pt x="9648" y="21477"/>
                  <a:pt x="9735" y="21506"/>
                  <a:pt x="9766" y="21473"/>
                </a:cubicBezTo>
                <a:cubicBezTo>
                  <a:pt x="9797" y="21441"/>
                  <a:pt x="9869" y="21456"/>
                  <a:pt x="9923" y="21504"/>
                </a:cubicBezTo>
                <a:cubicBezTo>
                  <a:pt x="9981" y="21554"/>
                  <a:pt x="10233" y="21561"/>
                  <a:pt x="10524" y="21519"/>
                </a:cubicBezTo>
                <a:cubicBezTo>
                  <a:pt x="10800" y="21479"/>
                  <a:pt x="11071" y="21475"/>
                  <a:pt x="11130" y="21514"/>
                </a:cubicBezTo>
                <a:cubicBezTo>
                  <a:pt x="11254" y="21595"/>
                  <a:pt x="14870" y="21497"/>
                  <a:pt x="14870" y="21413"/>
                </a:cubicBezTo>
                <a:cubicBezTo>
                  <a:pt x="14870" y="21354"/>
                  <a:pt x="15819" y="21379"/>
                  <a:pt x="15853" y="21438"/>
                </a:cubicBezTo>
                <a:cubicBezTo>
                  <a:pt x="15877" y="21479"/>
                  <a:pt x="15952" y="21469"/>
                  <a:pt x="16015" y="21413"/>
                </a:cubicBezTo>
                <a:cubicBezTo>
                  <a:pt x="16079" y="21357"/>
                  <a:pt x="16229" y="21335"/>
                  <a:pt x="16349" y="21367"/>
                </a:cubicBezTo>
                <a:cubicBezTo>
                  <a:pt x="16473" y="21400"/>
                  <a:pt x="16597" y="21385"/>
                  <a:pt x="16631" y="21327"/>
                </a:cubicBezTo>
                <a:cubicBezTo>
                  <a:pt x="16664" y="21270"/>
                  <a:pt x="16732" y="21248"/>
                  <a:pt x="16784" y="21281"/>
                </a:cubicBezTo>
                <a:cubicBezTo>
                  <a:pt x="16861" y="21332"/>
                  <a:pt x="18134" y="21365"/>
                  <a:pt x="18134" y="21317"/>
                </a:cubicBezTo>
                <a:cubicBezTo>
                  <a:pt x="18134" y="21308"/>
                  <a:pt x="18452" y="21280"/>
                  <a:pt x="18840" y="21256"/>
                </a:cubicBezTo>
                <a:cubicBezTo>
                  <a:pt x="19227" y="21232"/>
                  <a:pt x="19593" y="21165"/>
                  <a:pt x="19656" y="21110"/>
                </a:cubicBezTo>
                <a:cubicBezTo>
                  <a:pt x="19738" y="21037"/>
                  <a:pt x="19831" y="21043"/>
                  <a:pt x="19985" y="21130"/>
                </a:cubicBezTo>
                <a:cubicBezTo>
                  <a:pt x="20164" y="21231"/>
                  <a:pt x="20244" y="21228"/>
                  <a:pt x="20500" y="21100"/>
                </a:cubicBezTo>
                <a:cubicBezTo>
                  <a:pt x="20682" y="21008"/>
                  <a:pt x="20906" y="20966"/>
                  <a:pt x="21058" y="20999"/>
                </a:cubicBezTo>
                <a:cubicBezTo>
                  <a:pt x="21244" y="21038"/>
                  <a:pt x="21358" y="21003"/>
                  <a:pt x="21473" y="20867"/>
                </a:cubicBezTo>
                <a:cubicBezTo>
                  <a:pt x="21583" y="20738"/>
                  <a:pt x="21600" y="20665"/>
                  <a:pt x="21530" y="20620"/>
                </a:cubicBezTo>
                <a:cubicBezTo>
                  <a:pt x="21476" y="20584"/>
                  <a:pt x="21407" y="20579"/>
                  <a:pt x="21378" y="20610"/>
                </a:cubicBezTo>
                <a:cubicBezTo>
                  <a:pt x="21349" y="20640"/>
                  <a:pt x="21273" y="20613"/>
                  <a:pt x="21206" y="20554"/>
                </a:cubicBezTo>
                <a:cubicBezTo>
                  <a:pt x="21114" y="20473"/>
                  <a:pt x="21029" y="20478"/>
                  <a:pt x="20867" y="20569"/>
                </a:cubicBezTo>
                <a:cubicBezTo>
                  <a:pt x="20671" y="20680"/>
                  <a:pt x="20632" y="20667"/>
                  <a:pt x="20386" y="20387"/>
                </a:cubicBezTo>
                <a:cubicBezTo>
                  <a:pt x="20174" y="20147"/>
                  <a:pt x="20090" y="20106"/>
                  <a:pt x="19994" y="20190"/>
                </a:cubicBezTo>
                <a:cubicBezTo>
                  <a:pt x="19900" y="20274"/>
                  <a:pt x="19816" y="20245"/>
                  <a:pt x="19608" y="20059"/>
                </a:cubicBezTo>
                <a:cubicBezTo>
                  <a:pt x="19455" y="19923"/>
                  <a:pt x="19314" y="19860"/>
                  <a:pt x="19283" y="19912"/>
                </a:cubicBezTo>
                <a:cubicBezTo>
                  <a:pt x="19212" y="20035"/>
                  <a:pt x="17761" y="19960"/>
                  <a:pt x="17609" y="19827"/>
                </a:cubicBezTo>
                <a:cubicBezTo>
                  <a:pt x="17545" y="19770"/>
                  <a:pt x="17266" y="19718"/>
                  <a:pt x="16989" y="19710"/>
                </a:cubicBezTo>
                <a:cubicBezTo>
                  <a:pt x="16663" y="19701"/>
                  <a:pt x="16469" y="19654"/>
                  <a:pt x="16440" y="19574"/>
                </a:cubicBezTo>
                <a:cubicBezTo>
                  <a:pt x="16415" y="19506"/>
                  <a:pt x="16286" y="19448"/>
                  <a:pt x="16154" y="19448"/>
                </a:cubicBezTo>
                <a:cubicBezTo>
                  <a:pt x="16022" y="19448"/>
                  <a:pt x="15887" y="19418"/>
                  <a:pt x="15853" y="19382"/>
                </a:cubicBezTo>
                <a:cubicBezTo>
                  <a:pt x="15820" y="19346"/>
                  <a:pt x="15722" y="19305"/>
                  <a:pt x="15639" y="19286"/>
                </a:cubicBezTo>
                <a:cubicBezTo>
                  <a:pt x="15353" y="19223"/>
                  <a:pt x="15133" y="19174"/>
                  <a:pt x="14961" y="19140"/>
                </a:cubicBezTo>
                <a:cubicBezTo>
                  <a:pt x="14867" y="19121"/>
                  <a:pt x="14773" y="19047"/>
                  <a:pt x="14751" y="18978"/>
                </a:cubicBezTo>
                <a:cubicBezTo>
                  <a:pt x="14708" y="18841"/>
                  <a:pt x="14862" y="16912"/>
                  <a:pt x="15023" y="15568"/>
                </a:cubicBezTo>
                <a:cubicBezTo>
                  <a:pt x="15078" y="15105"/>
                  <a:pt x="15144" y="14375"/>
                  <a:pt x="15171" y="13941"/>
                </a:cubicBezTo>
                <a:lnTo>
                  <a:pt x="15224" y="13148"/>
                </a:lnTo>
                <a:lnTo>
                  <a:pt x="15505" y="13072"/>
                </a:lnTo>
                <a:cubicBezTo>
                  <a:pt x="15819" y="12987"/>
                  <a:pt x="16058" y="12689"/>
                  <a:pt x="16058" y="12385"/>
                </a:cubicBezTo>
                <a:cubicBezTo>
                  <a:pt x="16058" y="12141"/>
                  <a:pt x="15734" y="11614"/>
                  <a:pt x="15018" y="10713"/>
                </a:cubicBezTo>
                <a:cubicBezTo>
                  <a:pt x="14481" y="10036"/>
                  <a:pt x="14391" y="9817"/>
                  <a:pt x="14556" y="9541"/>
                </a:cubicBezTo>
                <a:cubicBezTo>
                  <a:pt x="14616" y="9440"/>
                  <a:pt x="14580" y="9332"/>
                  <a:pt x="14417" y="9152"/>
                </a:cubicBezTo>
                <a:cubicBezTo>
                  <a:pt x="14197" y="8909"/>
                  <a:pt x="14197" y="8902"/>
                  <a:pt x="14346" y="8597"/>
                </a:cubicBezTo>
                <a:cubicBezTo>
                  <a:pt x="14712" y="7845"/>
                  <a:pt x="14575" y="6575"/>
                  <a:pt x="14074" y="6076"/>
                </a:cubicBezTo>
                <a:cubicBezTo>
                  <a:pt x="13898" y="5901"/>
                  <a:pt x="13854" y="5772"/>
                  <a:pt x="13854" y="5394"/>
                </a:cubicBezTo>
                <a:cubicBezTo>
                  <a:pt x="13854" y="3565"/>
                  <a:pt x="12568" y="1470"/>
                  <a:pt x="10920" y="620"/>
                </a:cubicBezTo>
                <a:cubicBezTo>
                  <a:pt x="10201" y="249"/>
                  <a:pt x="9474" y="50"/>
                  <a:pt x="8692" y="9"/>
                </a:cubicBezTo>
                <a:close/>
                <a:moveTo>
                  <a:pt x="86" y="19544"/>
                </a:moveTo>
                <a:cubicBezTo>
                  <a:pt x="37" y="19544"/>
                  <a:pt x="0" y="19610"/>
                  <a:pt x="0" y="19690"/>
                </a:cubicBezTo>
                <a:cubicBezTo>
                  <a:pt x="0" y="19770"/>
                  <a:pt x="37" y="19808"/>
                  <a:pt x="86" y="19776"/>
                </a:cubicBezTo>
                <a:cubicBezTo>
                  <a:pt x="134" y="19744"/>
                  <a:pt x="177" y="19678"/>
                  <a:pt x="177" y="19630"/>
                </a:cubicBezTo>
                <a:cubicBezTo>
                  <a:pt x="177" y="19581"/>
                  <a:pt x="134" y="19544"/>
                  <a:pt x="86" y="1954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7F82B-CD7B-D427-477A-387FF340DE7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00;p15">
                <a:extLst>
                  <a:ext uri="{FF2B5EF4-FFF2-40B4-BE49-F238E27FC236}">
                    <a16:creationId xmlns:a16="http://schemas.microsoft.com/office/drawing/2014/main" id="{8D12C7DC-12DB-523E-D1C6-5F86BB3EAE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>
                <a:lvl1pPr marL="457200" marR="0" indent="-311150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1pPr>
                <a:lvl2pPr marL="9686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2pPr>
                <a:lvl3pPr marL="14258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3pPr>
                <a:lvl4pPr marL="18830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4pPr>
                <a:lvl5pPr marL="23402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5pPr>
                <a:lvl6pPr marL="27974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6pPr>
                <a:lvl7pPr marL="32546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7pPr>
                <a:lvl8pPr marL="37118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8pPr>
                <a:lvl9pPr marL="41690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 hangingPunct="1">
                  <a:buClrTx/>
                  <a:buSzTx/>
                  <a:buFontTx/>
                  <a:buNone/>
                  <a:defRPr sz="15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r>
                  <a:rPr lang="en-US" sz="1500" dirty="0">
                    <a:solidFill>
                      <a:srgbClr val="000000"/>
                    </a:solidFill>
                  </a:rPr>
                  <a:t>(verification circuit).  </a:t>
                </a:r>
                <a:r>
                  <a:rPr lang="en-US" sz="1500" dirty="0">
                    <a:solidFill>
                      <a:srgbClr val="7A81FF"/>
                    </a:solidFill>
                  </a:rPr>
                  <a:t>[GMW]</a:t>
                </a:r>
              </a:p>
            </p:txBody>
          </p:sp>
        </mc:Choice>
        <mc:Fallback xmlns="">
          <p:sp>
            <p:nvSpPr>
              <p:cNvPr id="6" name="Google Shape;100;p15">
                <a:extLst>
                  <a:ext uri="{FF2B5EF4-FFF2-40B4-BE49-F238E27FC236}">
                    <a16:creationId xmlns:a16="http://schemas.microsoft.com/office/drawing/2014/main" id="{8D12C7DC-12DB-523E-D1C6-5F86BB3EA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  <a:blipFill>
                <a:blip r:embed="rId6"/>
                <a:stretch>
                  <a:fillRect l="-29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Line"/>
          <p:cNvSpPr/>
          <p:nvPr/>
        </p:nvSpPr>
        <p:spPr>
          <a:xfrm flipV="1">
            <a:off x="1713541" y="746377"/>
            <a:ext cx="1" cy="343732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257" name="Google Shape;99;p15"/>
          <p:cNvSpPr txBox="1"/>
          <p:nvPr/>
        </p:nvSpPr>
        <p:spPr>
          <a:xfrm>
            <a:off x="716764" y="12101"/>
            <a:ext cx="2116429" cy="879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Communication </a:t>
            </a:r>
          </a:p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258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2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9" name="Google Shape;99;p15"/>
          <p:cNvSpPr txBox="1"/>
          <p:nvPr/>
        </p:nvSpPr>
        <p:spPr>
          <a:xfrm>
            <a:off x="199963" y="733486"/>
            <a:ext cx="1371215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Upper bound</a:t>
            </a:r>
          </a:p>
        </p:txBody>
      </p:sp>
      <p:pic>
        <p:nvPicPr>
          <p:cNvPr id="260" name="Image" descr="Image"/>
          <p:cNvPicPr>
            <a:picLocks/>
          </p:cNvPicPr>
          <p:nvPr/>
        </p:nvPicPr>
        <p:blipFill>
          <a:blip r:embed="rId3"/>
          <a:srcRect l="41550" t="51168" r="20410" b="45144"/>
          <a:stretch>
            <a:fillRect/>
          </a:stretch>
        </p:blipFill>
        <p:spPr>
          <a:xfrm rot="21540000">
            <a:off x="30318" y="1128047"/>
            <a:ext cx="1659732" cy="17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0" y="0"/>
                </a:moveTo>
                <a:lnTo>
                  <a:pt x="0" y="16817"/>
                </a:lnTo>
                <a:cubicBezTo>
                  <a:pt x="552" y="17059"/>
                  <a:pt x="1664" y="17220"/>
                  <a:pt x="1859" y="17451"/>
                </a:cubicBezTo>
                <a:cubicBezTo>
                  <a:pt x="2511" y="18219"/>
                  <a:pt x="5045" y="18761"/>
                  <a:pt x="8409" y="18865"/>
                </a:cubicBezTo>
                <a:cubicBezTo>
                  <a:pt x="12240" y="18983"/>
                  <a:pt x="14141" y="19427"/>
                  <a:pt x="14710" y="20376"/>
                </a:cubicBezTo>
                <a:cubicBezTo>
                  <a:pt x="15158" y="21123"/>
                  <a:pt x="15638" y="21600"/>
                  <a:pt x="15774" y="21399"/>
                </a:cubicBezTo>
                <a:cubicBezTo>
                  <a:pt x="15910" y="21199"/>
                  <a:pt x="17038" y="21081"/>
                  <a:pt x="18284" y="21156"/>
                </a:cubicBezTo>
                <a:cubicBezTo>
                  <a:pt x="19530" y="21231"/>
                  <a:pt x="20758" y="21289"/>
                  <a:pt x="21011" y="21302"/>
                </a:cubicBezTo>
                <a:cubicBezTo>
                  <a:pt x="21125" y="21308"/>
                  <a:pt x="21392" y="21276"/>
                  <a:pt x="21600" y="21253"/>
                </a:cubicBezTo>
                <a:lnTo>
                  <a:pt x="21600" y="2925"/>
                </a:lnTo>
                <a:cubicBezTo>
                  <a:pt x="17385" y="3138"/>
                  <a:pt x="5001" y="1987"/>
                  <a:pt x="1787" y="829"/>
                </a:cubicBezTo>
                <a:cubicBezTo>
                  <a:pt x="1255" y="637"/>
                  <a:pt x="639" y="273"/>
                  <a:pt x="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1" name="Google Shape;99;p15"/>
          <p:cNvSpPr txBox="1"/>
          <p:nvPr/>
        </p:nvSpPr>
        <p:spPr>
          <a:xfrm>
            <a:off x="199963" y="3632363"/>
            <a:ext cx="1371215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Lower bound</a:t>
            </a:r>
          </a:p>
        </p:txBody>
      </p:sp>
      <p:pic>
        <p:nvPicPr>
          <p:cNvPr id="262" name="Image" descr="Image"/>
          <p:cNvPicPr>
            <a:picLocks/>
          </p:cNvPicPr>
          <p:nvPr/>
        </p:nvPicPr>
        <p:blipFill>
          <a:blip r:embed="rId3"/>
          <a:srcRect l="41550" t="51168" r="20410" b="45144"/>
          <a:stretch>
            <a:fillRect/>
          </a:stretch>
        </p:blipFill>
        <p:spPr>
          <a:xfrm rot="21540000">
            <a:off x="30318" y="4008693"/>
            <a:ext cx="1659732" cy="17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0" y="0"/>
                </a:moveTo>
                <a:lnTo>
                  <a:pt x="0" y="16817"/>
                </a:lnTo>
                <a:cubicBezTo>
                  <a:pt x="552" y="17059"/>
                  <a:pt x="1664" y="17220"/>
                  <a:pt x="1859" y="17451"/>
                </a:cubicBezTo>
                <a:cubicBezTo>
                  <a:pt x="2511" y="18219"/>
                  <a:pt x="5045" y="18761"/>
                  <a:pt x="8409" y="18865"/>
                </a:cubicBezTo>
                <a:cubicBezTo>
                  <a:pt x="12240" y="18983"/>
                  <a:pt x="14141" y="19427"/>
                  <a:pt x="14710" y="20376"/>
                </a:cubicBezTo>
                <a:cubicBezTo>
                  <a:pt x="15158" y="21123"/>
                  <a:pt x="15638" y="21600"/>
                  <a:pt x="15774" y="21399"/>
                </a:cubicBezTo>
                <a:cubicBezTo>
                  <a:pt x="15910" y="21199"/>
                  <a:pt x="17038" y="21081"/>
                  <a:pt x="18284" y="21156"/>
                </a:cubicBezTo>
                <a:cubicBezTo>
                  <a:pt x="19530" y="21231"/>
                  <a:pt x="20758" y="21289"/>
                  <a:pt x="21011" y="21302"/>
                </a:cubicBezTo>
                <a:cubicBezTo>
                  <a:pt x="21125" y="21308"/>
                  <a:pt x="21392" y="21276"/>
                  <a:pt x="21600" y="21253"/>
                </a:cubicBezTo>
                <a:lnTo>
                  <a:pt x="21600" y="2925"/>
                </a:lnTo>
                <a:cubicBezTo>
                  <a:pt x="17385" y="3138"/>
                  <a:pt x="5001" y="1987"/>
                  <a:pt x="1787" y="829"/>
                </a:cubicBezTo>
                <a:cubicBezTo>
                  <a:pt x="1255" y="637"/>
                  <a:pt x="639" y="273"/>
                  <a:pt x="0" y="0"/>
                </a:cubicBezTo>
                <a:close/>
              </a:path>
            </a:pathLst>
          </a:cu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Google Shape;100;p15"/>
              <p:cNvSpPr txBox="1"/>
              <p:nvPr/>
            </p:nvSpPr>
            <p:spPr>
              <a:xfrm>
                <a:off x="1855906" y="3794048"/>
                <a:ext cx="41739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>
                <a:lvl1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150" i="1">
                          <a:solidFill>
                            <a:srgbClr val="BC44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sz="1800">
                  <a:solidFill>
                    <a:srgbClr val="BC4500"/>
                  </a:solidFill>
                </a:endParaRPr>
              </a:p>
            </p:txBody>
          </p:sp>
        </mc:Choice>
        <mc:Fallback xmlns="">
          <p:sp>
            <p:nvSpPr>
              <p:cNvPr id="263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6" y="3794048"/>
                <a:ext cx="4173906" cy="6066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Google Shape;100;p15"/>
              <p:cNvSpPr txBox="1"/>
              <p:nvPr/>
            </p:nvSpPr>
            <p:spPr>
              <a:xfrm>
                <a:off x="1855906" y="1686876"/>
                <a:ext cx="5095042" cy="95099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/>
              <a:p>
                <a: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for large subclasses of NP</a:t>
                </a:r>
                <a:br>
                  <a:rPr dirty="0"/>
                </a:br>
                <a:r>
                  <a:rPr dirty="0">
                    <a:solidFill>
                      <a:srgbClr val="7A81FF"/>
                    </a:solidFill>
                  </a:rPr>
                  <a:t>[IKOS09, KR08, GKR15, RRR21, NR22, HVW23].</a:t>
                </a:r>
                <a:r>
                  <a:rPr dirty="0"/>
                  <a:t> </a:t>
                </a:r>
              </a:p>
            </p:txBody>
          </p:sp>
        </mc:Choice>
        <mc:Fallback xmlns="">
          <p:sp>
            <p:nvSpPr>
              <p:cNvPr id="264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6" y="1686876"/>
                <a:ext cx="5095042" cy="950997"/>
              </a:xfrm>
              <a:prstGeom prst="rect">
                <a:avLst/>
              </a:prstGeom>
              <a:blipFill>
                <a:blip r:embed="rId5"/>
                <a:stretch>
                  <a:fillRect l="-24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5" name="Bounded Depth"/>
          <p:cNvSpPr/>
          <p:nvPr/>
        </p:nvSpPr>
        <p:spPr>
          <a:xfrm>
            <a:off x="5543636" y="878056"/>
            <a:ext cx="745089" cy="994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6" y="0"/>
                  <a:pt x="0" y="4080"/>
                  <a:pt x="0" y="9113"/>
                </a:cubicBezTo>
                <a:cubicBezTo>
                  <a:pt x="0" y="14763"/>
                  <a:pt x="6527" y="19344"/>
                  <a:pt x="10127" y="19891"/>
                </a:cubicBezTo>
                <a:cubicBezTo>
                  <a:pt x="10035" y="19943"/>
                  <a:pt x="9980" y="20006"/>
                  <a:pt x="9980" y="20074"/>
                </a:cubicBezTo>
                <a:cubicBezTo>
                  <a:pt x="9980" y="20192"/>
                  <a:pt x="10143" y="20294"/>
                  <a:pt x="10383" y="20350"/>
                </a:cubicBezTo>
                <a:cubicBezTo>
                  <a:pt x="10313" y="20587"/>
                  <a:pt x="10159" y="20958"/>
                  <a:pt x="9827" y="21391"/>
                </a:cubicBezTo>
                <a:cubicBezTo>
                  <a:pt x="9756" y="21484"/>
                  <a:pt x="9849" y="21600"/>
                  <a:pt x="9992" y="21600"/>
                </a:cubicBezTo>
                <a:lnTo>
                  <a:pt x="11608" y="21600"/>
                </a:lnTo>
                <a:cubicBezTo>
                  <a:pt x="11751" y="21600"/>
                  <a:pt x="11844" y="21484"/>
                  <a:pt x="11773" y="21391"/>
                </a:cubicBezTo>
                <a:cubicBezTo>
                  <a:pt x="11441" y="20958"/>
                  <a:pt x="11287" y="20587"/>
                  <a:pt x="11217" y="20350"/>
                </a:cubicBezTo>
                <a:cubicBezTo>
                  <a:pt x="11457" y="20294"/>
                  <a:pt x="11620" y="20192"/>
                  <a:pt x="11620" y="20074"/>
                </a:cubicBezTo>
                <a:cubicBezTo>
                  <a:pt x="11620" y="20006"/>
                  <a:pt x="11566" y="19943"/>
                  <a:pt x="11473" y="19891"/>
                </a:cubicBezTo>
                <a:cubicBezTo>
                  <a:pt x="15073" y="19344"/>
                  <a:pt x="21600" y="14763"/>
                  <a:pt x="21600" y="9113"/>
                </a:cubicBezTo>
                <a:cubicBezTo>
                  <a:pt x="21600" y="4080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5">
              <a:satOff val="-33231"/>
              <a:lumOff val="17745"/>
            </a:schemeClr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r>
              <a:t>Bounded Depth</a:t>
            </a:r>
          </a:p>
        </p:txBody>
      </p:sp>
      <p:sp>
        <p:nvSpPr>
          <p:cNvPr id="266" name="Bounded Space"/>
          <p:cNvSpPr/>
          <p:nvPr/>
        </p:nvSpPr>
        <p:spPr>
          <a:xfrm>
            <a:off x="6329279" y="1199551"/>
            <a:ext cx="745089" cy="994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6" y="0"/>
                  <a:pt x="0" y="4080"/>
                  <a:pt x="0" y="9112"/>
                </a:cubicBezTo>
                <a:cubicBezTo>
                  <a:pt x="0" y="14763"/>
                  <a:pt x="6527" y="19344"/>
                  <a:pt x="10127" y="19891"/>
                </a:cubicBezTo>
                <a:cubicBezTo>
                  <a:pt x="10035" y="19943"/>
                  <a:pt x="9980" y="20006"/>
                  <a:pt x="9980" y="20075"/>
                </a:cubicBezTo>
                <a:cubicBezTo>
                  <a:pt x="9980" y="20192"/>
                  <a:pt x="10143" y="20294"/>
                  <a:pt x="10383" y="20350"/>
                </a:cubicBezTo>
                <a:cubicBezTo>
                  <a:pt x="10313" y="20587"/>
                  <a:pt x="10159" y="20958"/>
                  <a:pt x="9827" y="21391"/>
                </a:cubicBezTo>
                <a:cubicBezTo>
                  <a:pt x="9756" y="21484"/>
                  <a:pt x="9849" y="21600"/>
                  <a:pt x="9992" y="21600"/>
                </a:cubicBezTo>
                <a:lnTo>
                  <a:pt x="11608" y="21600"/>
                </a:lnTo>
                <a:cubicBezTo>
                  <a:pt x="11751" y="21600"/>
                  <a:pt x="11844" y="21484"/>
                  <a:pt x="11773" y="21391"/>
                </a:cubicBezTo>
                <a:cubicBezTo>
                  <a:pt x="11441" y="20958"/>
                  <a:pt x="11287" y="20587"/>
                  <a:pt x="11217" y="20350"/>
                </a:cubicBezTo>
                <a:cubicBezTo>
                  <a:pt x="11457" y="20294"/>
                  <a:pt x="11620" y="20192"/>
                  <a:pt x="11620" y="20075"/>
                </a:cubicBezTo>
                <a:cubicBezTo>
                  <a:pt x="11620" y="20006"/>
                  <a:pt x="11566" y="19943"/>
                  <a:pt x="11473" y="19891"/>
                </a:cubicBezTo>
                <a:cubicBezTo>
                  <a:pt x="15073" y="19344"/>
                  <a:pt x="21600" y="14763"/>
                  <a:pt x="21600" y="9112"/>
                </a:cubicBezTo>
                <a:cubicBezTo>
                  <a:pt x="21600" y="4080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5">
              <a:satOff val="-33231"/>
              <a:lumOff val="17745"/>
            </a:schemeClr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r>
              <a:t>Bounded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00;p15">
                <a:extLst>
                  <a:ext uri="{FF2B5EF4-FFF2-40B4-BE49-F238E27FC236}">
                    <a16:creationId xmlns:a16="http://schemas.microsoft.com/office/drawing/2014/main" id="{B4FF63C3-8108-39D1-373A-84BC26A143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>
                <a:lvl1pPr marL="457200" marR="0" indent="-311150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1pPr>
                <a:lvl2pPr marL="9686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2pPr>
                <a:lvl3pPr marL="14258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3pPr>
                <a:lvl4pPr marL="18830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4pPr>
                <a:lvl5pPr marL="23402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5pPr>
                <a:lvl6pPr marL="27974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6pPr>
                <a:lvl7pPr marL="32546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7pPr>
                <a:lvl8pPr marL="37118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8pPr>
                <a:lvl9pPr marL="41690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 hangingPunct="1">
                  <a:buClrTx/>
                  <a:buSzTx/>
                  <a:buFontTx/>
                  <a:buNone/>
                  <a:defRPr sz="15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r>
                  <a:rPr lang="en-US" sz="1500" dirty="0">
                    <a:solidFill>
                      <a:srgbClr val="000000"/>
                    </a:solidFill>
                  </a:rPr>
                  <a:t>(verification circuit).</a:t>
                </a:r>
                <a:endParaRPr lang="en-US" sz="1500" dirty="0">
                  <a:solidFill>
                    <a:srgbClr val="7A81FF"/>
                  </a:solidFill>
                </a:endParaRPr>
              </a:p>
            </p:txBody>
          </p:sp>
        </mc:Choice>
        <mc:Fallback xmlns="">
          <p:sp>
            <p:nvSpPr>
              <p:cNvPr id="4" name="Google Shape;100;p15">
                <a:extLst>
                  <a:ext uri="{FF2B5EF4-FFF2-40B4-BE49-F238E27FC236}">
                    <a16:creationId xmlns:a16="http://schemas.microsoft.com/office/drawing/2014/main" id="{B4FF63C3-8108-39D1-373A-84BC26A14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  <a:blipFill>
                <a:blip r:embed="rId6"/>
                <a:stretch>
                  <a:fillRect l="-29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270 0.143373" pathEditMode="relative">
                                      <p:cBhvr>
                                        <p:cTn id="6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354 0.143815" pathEditMode="relative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3" animBg="1" advAuto="0"/>
      <p:bldP spid="265" grpId="4" animBg="1" advAuto="0"/>
      <p:bldP spid="266" grpId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Line"/>
          <p:cNvSpPr/>
          <p:nvPr/>
        </p:nvSpPr>
        <p:spPr>
          <a:xfrm flipV="1">
            <a:off x="1713541" y="746377"/>
            <a:ext cx="1" cy="343732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270" name="Google Shape;99;p15"/>
          <p:cNvSpPr txBox="1"/>
          <p:nvPr/>
        </p:nvSpPr>
        <p:spPr>
          <a:xfrm>
            <a:off x="716764" y="12101"/>
            <a:ext cx="2116429" cy="879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Communication </a:t>
            </a:r>
          </a:p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271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2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2" name="Google Shape;99;p15"/>
          <p:cNvSpPr txBox="1"/>
          <p:nvPr/>
        </p:nvSpPr>
        <p:spPr>
          <a:xfrm>
            <a:off x="199963" y="1475885"/>
            <a:ext cx="1371215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Upper bound</a:t>
            </a:r>
          </a:p>
        </p:txBody>
      </p:sp>
      <p:pic>
        <p:nvPicPr>
          <p:cNvPr id="273" name="Image" descr="Image"/>
          <p:cNvPicPr>
            <a:picLocks/>
          </p:cNvPicPr>
          <p:nvPr/>
        </p:nvPicPr>
        <p:blipFill>
          <a:blip r:embed="rId3"/>
          <a:srcRect l="41550" t="51168" r="20410" b="45144"/>
          <a:stretch>
            <a:fillRect/>
          </a:stretch>
        </p:blipFill>
        <p:spPr>
          <a:xfrm rot="21540000">
            <a:off x="30318" y="1870446"/>
            <a:ext cx="1659732" cy="17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0" y="0"/>
                </a:moveTo>
                <a:lnTo>
                  <a:pt x="0" y="16817"/>
                </a:lnTo>
                <a:cubicBezTo>
                  <a:pt x="552" y="17059"/>
                  <a:pt x="1664" y="17220"/>
                  <a:pt x="1859" y="17451"/>
                </a:cubicBezTo>
                <a:cubicBezTo>
                  <a:pt x="2511" y="18219"/>
                  <a:pt x="5045" y="18761"/>
                  <a:pt x="8409" y="18865"/>
                </a:cubicBezTo>
                <a:cubicBezTo>
                  <a:pt x="12240" y="18983"/>
                  <a:pt x="14141" y="19427"/>
                  <a:pt x="14710" y="20376"/>
                </a:cubicBezTo>
                <a:cubicBezTo>
                  <a:pt x="15158" y="21123"/>
                  <a:pt x="15638" y="21600"/>
                  <a:pt x="15774" y="21399"/>
                </a:cubicBezTo>
                <a:cubicBezTo>
                  <a:pt x="15910" y="21199"/>
                  <a:pt x="17038" y="21081"/>
                  <a:pt x="18284" y="21156"/>
                </a:cubicBezTo>
                <a:cubicBezTo>
                  <a:pt x="19530" y="21231"/>
                  <a:pt x="20758" y="21289"/>
                  <a:pt x="21011" y="21302"/>
                </a:cubicBezTo>
                <a:cubicBezTo>
                  <a:pt x="21125" y="21308"/>
                  <a:pt x="21392" y="21276"/>
                  <a:pt x="21600" y="21253"/>
                </a:cubicBezTo>
                <a:lnTo>
                  <a:pt x="21600" y="2925"/>
                </a:lnTo>
                <a:cubicBezTo>
                  <a:pt x="17385" y="3138"/>
                  <a:pt x="5001" y="1987"/>
                  <a:pt x="1787" y="829"/>
                </a:cubicBezTo>
                <a:cubicBezTo>
                  <a:pt x="1255" y="637"/>
                  <a:pt x="639" y="273"/>
                  <a:pt x="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74" name="Google Shape;99;p15"/>
          <p:cNvSpPr txBox="1"/>
          <p:nvPr/>
        </p:nvSpPr>
        <p:spPr>
          <a:xfrm>
            <a:off x="199963" y="3632363"/>
            <a:ext cx="1371215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Lower bound</a:t>
            </a:r>
          </a:p>
        </p:txBody>
      </p:sp>
      <p:pic>
        <p:nvPicPr>
          <p:cNvPr id="275" name="Image" descr="Image"/>
          <p:cNvPicPr>
            <a:picLocks/>
          </p:cNvPicPr>
          <p:nvPr/>
        </p:nvPicPr>
        <p:blipFill>
          <a:blip r:embed="rId3"/>
          <a:srcRect l="41550" t="51168" r="20410" b="45144"/>
          <a:stretch>
            <a:fillRect/>
          </a:stretch>
        </p:blipFill>
        <p:spPr>
          <a:xfrm rot="21540000">
            <a:off x="30318" y="4008693"/>
            <a:ext cx="1659732" cy="17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0" y="0"/>
                </a:moveTo>
                <a:lnTo>
                  <a:pt x="0" y="16817"/>
                </a:lnTo>
                <a:cubicBezTo>
                  <a:pt x="552" y="17059"/>
                  <a:pt x="1664" y="17220"/>
                  <a:pt x="1859" y="17451"/>
                </a:cubicBezTo>
                <a:cubicBezTo>
                  <a:pt x="2511" y="18219"/>
                  <a:pt x="5045" y="18761"/>
                  <a:pt x="8409" y="18865"/>
                </a:cubicBezTo>
                <a:cubicBezTo>
                  <a:pt x="12240" y="18983"/>
                  <a:pt x="14141" y="19427"/>
                  <a:pt x="14710" y="20376"/>
                </a:cubicBezTo>
                <a:cubicBezTo>
                  <a:pt x="15158" y="21123"/>
                  <a:pt x="15638" y="21600"/>
                  <a:pt x="15774" y="21399"/>
                </a:cubicBezTo>
                <a:cubicBezTo>
                  <a:pt x="15910" y="21199"/>
                  <a:pt x="17038" y="21081"/>
                  <a:pt x="18284" y="21156"/>
                </a:cubicBezTo>
                <a:cubicBezTo>
                  <a:pt x="19530" y="21231"/>
                  <a:pt x="20758" y="21289"/>
                  <a:pt x="21011" y="21302"/>
                </a:cubicBezTo>
                <a:cubicBezTo>
                  <a:pt x="21125" y="21308"/>
                  <a:pt x="21392" y="21276"/>
                  <a:pt x="21600" y="21253"/>
                </a:cubicBezTo>
                <a:lnTo>
                  <a:pt x="21600" y="2925"/>
                </a:lnTo>
                <a:cubicBezTo>
                  <a:pt x="17385" y="3138"/>
                  <a:pt x="5001" y="1987"/>
                  <a:pt x="1787" y="829"/>
                </a:cubicBezTo>
                <a:cubicBezTo>
                  <a:pt x="1255" y="637"/>
                  <a:pt x="639" y="273"/>
                  <a:pt x="0" y="0"/>
                </a:cubicBezTo>
                <a:close/>
              </a:path>
            </a:pathLst>
          </a:cu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Google Shape;100;p15"/>
              <p:cNvSpPr txBox="1"/>
              <p:nvPr/>
            </p:nvSpPr>
            <p:spPr>
              <a:xfrm>
                <a:off x="1855906" y="3794048"/>
                <a:ext cx="41739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>
                <a:lvl1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150" i="1">
                          <a:solidFill>
                            <a:srgbClr val="BC44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sz="1800">
                  <a:solidFill>
                    <a:srgbClr val="BC4500"/>
                  </a:solidFill>
                </a:endParaRPr>
              </a:p>
            </p:txBody>
          </p:sp>
        </mc:Choice>
        <mc:Fallback xmlns="">
          <p:sp>
            <p:nvSpPr>
              <p:cNvPr id="276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6" y="3794048"/>
                <a:ext cx="4173906" cy="6066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Google Shape;100;p15"/>
              <p:cNvSpPr txBox="1"/>
              <p:nvPr/>
            </p:nvSpPr>
            <p:spPr>
              <a:xfrm>
                <a:off x="1855906" y="1686876"/>
                <a:ext cx="5095042" cy="95099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/>
              <a:p>
                <a: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for large subclasses of NP</a:t>
                </a:r>
                <a:br>
                  <a:rPr dirty="0"/>
                </a:br>
                <a:r>
                  <a:rPr dirty="0">
                    <a:solidFill>
                      <a:srgbClr val="7A81FF"/>
                    </a:solidFill>
                  </a:rPr>
                  <a:t>[IKOS09, KR08, GKR15, RRR21, NR22, HVW23].</a:t>
                </a:r>
                <a:r>
                  <a:rPr dirty="0"/>
                  <a:t> </a:t>
                </a:r>
              </a:p>
            </p:txBody>
          </p:sp>
        </mc:Choice>
        <mc:Fallback xmlns="">
          <p:sp>
            <p:nvSpPr>
              <p:cNvPr id="277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6" y="1686876"/>
                <a:ext cx="5095042" cy="950997"/>
              </a:xfrm>
              <a:prstGeom prst="rect">
                <a:avLst/>
              </a:prstGeom>
              <a:blipFill>
                <a:blip r:embed="rId5"/>
                <a:stretch>
                  <a:fillRect l="-24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8" name="Bounded Space"/>
          <p:cNvSpPr/>
          <p:nvPr/>
        </p:nvSpPr>
        <p:spPr>
          <a:xfrm>
            <a:off x="6329279" y="1199551"/>
            <a:ext cx="745089" cy="994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6" y="0"/>
                  <a:pt x="0" y="4080"/>
                  <a:pt x="0" y="9112"/>
                </a:cubicBezTo>
                <a:cubicBezTo>
                  <a:pt x="0" y="14763"/>
                  <a:pt x="6527" y="19344"/>
                  <a:pt x="10127" y="19891"/>
                </a:cubicBezTo>
                <a:cubicBezTo>
                  <a:pt x="10035" y="19943"/>
                  <a:pt x="9980" y="20006"/>
                  <a:pt x="9980" y="20075"/>
                </a:cubicBezTo>
                <a:cubicBezTo>
                  <a:pt x="9980" y="20192"/>
                  <a:pt x="10143" y="20294"/>
                  <a:pt x="10383" y="20350"/>
                </a:cubicBezTo>
                <a:cubicBezTo>
                  <a:pt x="10313" y="20587"/>
                  <a:pt x="10159" y="20958"/>
                  <a:pt x="9827" y="21391"/>
                </a:cubicBezTo>
                <a:cubicBezTo>
                  <a:pt x="9756" y="21484"/>
                  <a:pt x="9849" y="21600"/>
                  <a:pt x="9992" y="21600"/>
                </a:cubicBezTo>
                <a:lnTo>
                  <a:pt x="11608" y="21600"/>
                </a:lnTo>
                <a:cubicBezTo>
                  <a:pt x="11751" y="21600"/>
                  <a:pt x="11844" y="21484"/>
                  <a:pt x="11773" y="21391"/>
                </a:cubicBezTo>
                <a:cubicBezTo>
                  <a:pt x="11441" y="20958"/>
                  <a:pt x="11287" y="20587"/>
                  <a:pt x="11217" y="20350"/>
                </a:cubicBezTo>
                <a:cubicBezTo>
                  <a:pt x="11457" y="20294"/>
                  <a:pt x="11620" y="20192"/>
                  <a:pt x="11620" y="20075"/>
                </a:cubicBezTo>
                <a:cubicBezTo>
                  <a:pt x="11620" y="20006"/>
                  <a:pt x="11566" y="19943"/>
                  <a:pt x="11473" y="19891"/>
                </a:cubicBezTo>
                <a:cubicBezTo>
                  <a:pt x="15073" y="19344"/>
                  <a:pt x="21600" y="14763"/>
                  <a:pt x="21600" y="9112"/>
                </a:cubicBezTo>
                <a:cubicBezTo>
                  <a:pt x="21600" y="4080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5">
              <a:satOff val="-33231"/>
              <a:lumOff val="17745"/>
            </a:schemeClr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r>
              <a:t>Bounded Space</a:t>
            </a:r>
          </a:p>
        </p:txBody>
      </p:sp>
      <p:sp>
        <p:nvSpPr>
          <p:cNvPr id="279" name="Bounded Depth"/>
          <p:cNvSpPr/>
          <p:nvPr/>
        </p:nvSpPr>
        <p:spPr>
          <a:xfrm>
            <a:off x="5543636" y="878056"/>
            <a:ext cx="745089" cy="994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6" y="0"/>
                  <a:pt x="0" y="4080"/>
                  <a:pt x="0" y="9113"/>
                </a:cubicBezTo>
                <a:cubicBezTo>
                  <a:pt x="0" y="14763"/>
                  <a:pt x="6527" y="19344"/>
                  <a:pt x="10127" y="19891"/>
                </a:cubicBezTo>
                <a:cubicBezTo>
                  <a:pt x="10035" y="19943"/>
                  <a:pt x="9980" y="20006"/>
                  <a:pt x="9980" y="20074"/>
                </a:cubicBezTo>
                <a:cubicBezTo>
                  <a:pt x="9980" y="20192"/>
                  <a:pt x="10143" y="20294"/>
                  <a:pt x="10383" y="20350"/>
                </a:cubicBezTo>
                <a:cubicBezTo>
                  <a:pt x="10313" y="20587"/>
                  <a:pt x="10159" y="20958"/>
                  <a:pt x="9827" y="21391"/>
                </a:cubicBezTo>
                <a:cubicBezTo>
                  <a:pt x="9756" y="21484"/>
                  <a:pt x="9849" y="21600"/>
                  <a:pt x="9992" y="21600"/>
                </a:cubicBezTo>
                <a:lnTo>
                  <a:pt x="11608" y="21600"/>
                </a:lnTo>
                <a:cubicBezTo>
                  <a:pt x="11751" y="21600"/>
                  <a:pt x="11844" y="21484"/>
                  <a:pt x="11773" y="21391"/>
                </a:cubicBezTo>
                <a:cubicBezTo>
                  <a:pt x="11441" y="20958"/>
                  <a:pt x="11287" y="20587"/>
                  <a:pt x="11217" y="20350"/>
                </a:cubicBezTo>
                <a:cubicBezTo>
                  <a:pt x="11457" y="20294"/>
                  <a:pt x="11620" y="20192"/>
                  <a:pt x="11620" y="20074"/>
                </a:cubicBezTo>
                <a:cubicBezTo>
                  <a:pt x="11620" y="20006"/>
                  <a:pt x="11566" y="19943"/>
                  <a:pt x="11473" y="19891"/>
                </a:cubicBezTo>
                <a:cubicBezTo>
                  <a:pt x="15073" y="19344"/>
                  <a:pt x="21600" y="14763"/>
                  <a:pt x="21600" y="9113"/>
                </a:cubicBezTo>
                <a:cubicBezTo>
                  <a:pt x="21600" y="4080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5">
              <a:satOff val="-33231"/>
              <a:lumOff val="17745"/>
            </a:schemeClr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r>
              <a:t>Bounded Depth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75A9F-2309-4FA5-1889-E5EE1B34755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00;p15">
                <a:extLst>
                  <a:ext uri="{FF2B5EF4-FFF2-40B4-BE49-F238E27FC236}">
                    <a16:creationId xmlns:a16="http://schemas.microsoft.com/office/drawing/2014/main" id="{51E60FCA-936E-1F82-2E3E-65DE2D35E6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>
                <a:lvl1pPr marL="457200" marR="0" indent="-311150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1pPr>
                <a:lvl2pPr marL="9686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2pPr>
                <a:lvl3pPr marL="14258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3pPr>
                <a:lvl4pPr marL="18830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4pPr>
                <a:lvl5pPr marL="23402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5pPr>
                <a:lvl6pPr marL="27974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6pPr>
                <a:lvl7pPr marL="32546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7pPr>
                <a:lvl8pPr marL="37118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8pPr>
                <a:lvl9pPr marL="41690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 hangingPunct="1">
                  <a:buClrTx/>
                  <a:buSzTx/>
                  <a:buFontTx/>
                  <a:buNone/>
                  <a:defRPr sz="15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r>
                  <a:rPr lang="en-US" sz="1500" dirty="0">
                    <a:solidFill>
                      <a:srgbClr val="000000"/>
                    </a:solidFill>
                  </a:rPr>
                  <a:t>(verification circuit).</a:t>
                </a:r>
                <a:endParaRPr lang="en-US" sz="1500" dirty="0">
                  <a:solidFill>
                    <a:srgbClr val="7A81FF"/>
                  </a:solidFill>
                </a:endParaRPr>
              </a:p>
            </p:txBody>
          </p:sp>
        </mc:Choice>
        <mc:Fallback xmlns="">
          <p:sp>
            <p:nvSpPr>
              <p:cNvPr id="5" name="Google Shape;100;p15">
                <a:extLst>
                  <a:ext uri="{FF2B5EF4-FFF2-40B4-BE49-F238E27FC236}">
                    <a16:creationId xmlns:a16="http://schemas.microsoft.com/office/drawing/2014/main" id="{51E60FCA-936E-1F82-2E3E-65DE2D35E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  <a:blipFill>
                <a:blip r:embed="rId6"/>
                <a:stretch>
                  <a:fillRect l="-29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Line"/>
          <p:cNvSpPr/>
          <p:nvPr/>
        </p:nvSpPr>
        <p:spPr>
          <a:xfrm flipV="1">
            <a:off x="1713541" y="746377"/>
            <a:ext cx="1" cy="343732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283" name="Google Shape;99;p15"/>
          <p:cNvSpPr txBox="1"/>
          <p:nvPr/>
        </p:nvSpPr>
        <p:spPr>
          <a:xfrm>
            <a:off x="716764" y="12101"/>
            <a:ext cx="2116429" cy="879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Communication </a:t>
            </a:r>
          </a:p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284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3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5" name="Google Shape;99;p15"/>
          <p:cNvSpPr txBox="1"/>
          <p:nvPr/>
        </p:nvSpPr>
        <p:spPr>
          <a:xfrm>
            <a:off x="199963" y="1475885"/>
            <a:ext cx="1371215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Upper bound</a:t>
            </a:r>
          </a:p>
        </p:txBody>
      </p:sp>
      <p:pic>
        <p:nvPicPr>
          <p:cNvPr id="286" name="Image" descr="Image"/>
          <p:cNvPicPr>
            <a:picLocks/>
          </p:cNvPicPr>
          <p:nvPr/>
        </p:nvPicPr>
        <p:blipFill>
          <a:blip r:embed="rId4"/>
          <a:srcRect l="41550" t="51168" r="20410" b="45144"/>
          <a:stretch>
            <a:fillRect/>
          </a:stretch>
        </p:blipFill>
        <p:spPr>
          <a:xfrm rot="21540000">
            <a:off x="30318" y="1870446"/>
            <a:ext cx="1659732" cy="17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0" y="0"/>
                </a:moveTo>
                <a:lnTo>
                  <a:pt x="0" y="16817"/>
                </a:lnTo>
                <a:cubicBezTo>
                  <a:pt x="552" y="17059"/>
                  <a:pt x="1664" y="17220"/>
                  <a:pt x="1859" y="17451"/>
                </a:cubicBezTo>
                <a:cubicBezTo>
                  <a:pt x="2511" y="18219"/>
                  <a:pt x="5045" y="18761"/>
                  <a:pt x="8409" y="18865"/>
                </a:cubicBezTo>
                <a:cubicBezTo>
                  <a:pt x="12240" y="18983"/>
                  <a:pt x="14141" y="19427"/>
                  <a:pt x="14710" y="20376"/>
                </a:cubicBezTo>
                <a:cubicBezTo>
                  <a:pt x="15158" y="21123"/>
                  <a:pt x="15638" y="21600"/>
                  <a:pt x="15774" y="21399"/>
                </a:cubicBezTo>
                <a:cubicBezTo>
                  <a:pt x="15910" y="21199"/>
                  <a:pt x="17038" y="21081"/>
                  <a:pt x="18284" y="21156"/>
                </a:cubicBezTo>
                <a:cubicBezTo>
                  <a:pt x="19530" y="21231"/>
                  <a:pt x="20758" y="21289"/>
                  <a:pt x="21011" y="21302"/>
                </a:cubicBezTo>
                <a:cubicBezTo>
                  <a:pt x="21125" y="21308"/>
                  <a:pt x="21392" y="21276"/>
                  <a:pt x="21600" y="21253"/>
                </a:cubicBezTo>
                <a:lnTo>
                  <a:pt x="21600" y="2925"/>
                </a:lnTo>
                <a:cubicBezTo>
                  <a:pt x="17385" y="3138"/>
                  <a:pt x="5001" y="1987"/>
                  <a:pt x="1787" y="829"/>
                </a:cubicBezTo>
                <a:cubicBezTo>
                  <a:pt x="1255" y="637"/>
                  <a:pt x="639" y="273"/>
                  <a:pt x="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7" name="Google Shape;99;p15"/>
          <p:cNvSpPr txBox="1"/>
          <p:nvPr/>
        </p:nvSpPr>
        <p:spPr>
          <a:xfrm>
            <a:off x="199963" y="3632363"/>
            <a:ext cx="1371215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Lower bound</a:t>
            </a:r>
          </a:p>
        </p:txBody>
      </p:sp>
      <p:pic>
        <p:nvPicPr>
          <p:cNvPr id="288" name="Image" descr="Image"/>
          <p:cNvPicPr>
            <a:picLocks/>
          </p:cNvPicPr>
          <p:nvPr/>
        </p:nvPicPr>
        <p:blipFill>
          <a:blip r:embed="rId4"/>
          <a:srcRect l="41550" t="51168" r="20410" b="45144"/>
          <a:stretch>
            <a:fillRect/>
          </a:stretch>
        </p:blipFill>
        <p:spPr>
          <a:xfrm rot="21540000">
            <a:off x="30318" y="4008693"/>
            <a:ext cx="1659732" cy="17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0" y="0"/>
                </a:moveTo>
                <a:lnTo>
                  <a:pt x="0" y="16817"/>
                </a:lnTo>
                <a:cubicBezTo>
                  <a:pt x="552" y="17059"/>
                  <a:pt x="1664" y="17220"/>
                  <a:pt x="1859" y="17451"/>
                </a:cubicBezTo>
                <a:cubicBezTo>
                  <a:pt x="2511" y="18219"/>
                  <a:pt x="5045" y="18761"/>
                  <a:pt x="8409" y="18865"/>
                </a:cubicBezTo>
                <a:cubicBezTo>
                  <a:pt x="12240" y="18983"/>
                  <a:pt x="14141" y="19427"/>
                  <a:pt x="14710" y="20376"/>
                </a:cubicBezTo>
                <a:cubicBezTo>
                  <a:pt x="15158" y="21123"/>
                  <a:pt x="15638" y="21600"/>
                  <a:pt x="15774" y="21399"/>
                </a:cubicBezTo>
                <a:cubicBezTo>
                  <a:pt x="15910" y="21199"/>
                  <a:pt x="17038" y="21081"/>
                  <a:pt x="18284" y="21156"/>
                </a:cubicBezTo>
                <a:cubicBezTo>
                  <a:pt x="19530" y="21231"/>
                  <a:pt x="20758" y="21289"/>
                  <a:pt x="21011" y="21302"/>
                </a:cubicBezTo>
                <a:cubicBezTo>
                  <a:pt x="21125" y="21308"/>
                  <a:pt x="21392" y="21276"/>
                  <a:pt x="21600" y="21253"/>
                </a:cubicBezTo>
                <a:lnTo>
                  <a:pt x="21600" y="2925"/>
                </a:lnTo>
                <a:cubicBezTo>
                  <a:pt x="17385" y="3138"/>
                  <a:pt x="5001" y="1987"/>
                  <a:pt x="1787" y="829"/>
                </a:cubicBezTo>
                <a:cubicBezTo>
                  <a:pt x="1255" y="637"/>
                  <a:pt x="639" y="273"/>
                  <a:pt x="0" y="0"/>
                </a:cubicBezTo>
                <a:close/>
              </a:path>
            </a:pathLst>
          </a:cu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Google Shape;100;p15"/>
              <p:cNvSpPr txBox="1"/>
              <p:nvPr/>
            </p:nvSpPr>
            <p:spPr>
              <a:xfrm>
                <a:off x="1855906" y="3794048"/>
                <a:ext cx="41739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>
                <a:lvl1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150" i="1">
                          <a:solidFill>
                            <a:srgbClr val="BC44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sz="1800">
                  <a:solidFill>
                    <a:srgbClr val="BC4500"/>
                  </a:solidFill>
                </a:endParaRPr>
              </a:p>
            </p:txBody>
          </p:sp>
        </mc:Choice>
        <mc:Fallback xmlns="">
          <p:sp>
            <p:nvSpPr>
              <p:cNvPr id="289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6" y="3794048"/>
                <a:ext cx="4173906" cy="606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Google Shape;100;p15"/>
              <p:cNvSpPr txBox="1"/>
              <p:nvPr/>
            </p:nvSpPr>
            <p:spPr>
              <a:xfrm>
                <a:off x="1855906" y="1686876"/>
                <a:ext cx="5095042" cy="95099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/>
              <a:p>
                <a: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*</a:t>
                </a:r>
              </a:p>
            </p:txBody>
          </p:sp>
        </mc:Choice>
        <mc:Fallback xmlns="">
          <p:sp>
            <p:nvSpPr>
              <p:cNvPr id="290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6" y="1686876"/>
                <a:ext cx="5095042" cy="950997"/>
              </a:xfrm>
              <a:prstGeom prst="rect">
                <a:avLst/>
              </a:prstGeom>
              <a:blipFill>
                <a:blip r:embed="rId6"/>
                <a:stretch>
                  <a:fillRect l="-24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Google Shape;100;p15"/>
              <p:cNvSpPr txBox="1"/>
              <p:nvPr/>
            </p:nvSpPr>
            <p:spPr>
              <a:xfrm>
                <a:off x="1855906" y="2455047"/>
                <a:ext cx="5886511" cy="5478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/>
              <a:p>
                <a: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)⋅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(for a large subclass of NP)  </a:t>
                </a:r>
                <a:r>
                  <a:rPr dirty="0">
                    <a:solidFill>
                      <a:srgbClr val="7A81FF"/>
                    </a:solidFill>
                  </a:rPr>
                  <a:t>[NR22]</a:t>
                </a:r>
              </a:p>
            </p:txBody>
          </p:sp>
        </mc:Choice>
        <mc:Fallback xmlns="">
          <p:sp>
            <p:nvSpPr>
              <p:cNvPr id="291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6" y="2455047"/>
                <a:ext cx="5886511" cy="547881"/>
              </a:xfrm>
              <a:prstGeom prst="rect">
                <a:avLst/>
              </a:prstGeom>
              <a:blipFill>
                <a:blip r:embed="rId7"/>
                <a:stretch>
                  <a:fillRect l="-21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00;p15">
                <a:extLst>
                  <a:ext uri="{FF2B5EF4-FFF2-40B4-BE49-F238E27FC236}">
                    <a16:creationId xmlns:a16="http://schemas.microsoft.com/office/drawing/2014/main" id="{841C995D-D2D0-84F2-A9CD-8C8303AEAF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>
                <a:lvl1pPr marL="457200" marR="0" indent="-311150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1pPr>
                <a:lvl2pPr marL="9686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2pPr>
                <a:lvl3pPr marL="14258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3pPr>
                <a:lvl4pPr marL="18830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4pPr>
                <a:lvl5pPr marL="23402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5pPr>
                <a:lvl6pPr marL="27974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6pPr>
                <a:lvl7pPr marL="32546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7pPr>
                <a:lvl8pPr marL="37118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8pPr>
                <a:lvl9pPr marL="41690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 hangingPunct="1">
                  <a:buClrTx/>
                  <a:buSzTx/>
                  <a:buFontTx/>
                  <a:buNone/>
                  <a:defRPr sz="15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r>
                  <a:rPr lang="en-US" sz="1500" dirty="0">
                    <a:solidFill>
                      <a:srgbClr val="000000"/>
                    </a:solidFill>
                  </a:rPr>
                  <a:t>(verification circuit).</a:t>
                </a:r>
                <a:endParaRPr lang="en-US" sz="1500" dirty="0">
                  <a:solidFill>
                    <a:srgbClr val="7A81FF"/>
                  </a:solidFill>
                </a:endParaRPr>
              </a:p>
            </p:txBody>
          </p:sp>
        </mc:Choice>
        <mc:Fallback xmlns="">
          <p:sp>
            <p:nvSpPr>
              <p:cNvPr id="4" name="Google Shape;100;p15">
                <a:extLst>
                  <a:ext uri="{FF2B5EF4-FFF2-40B4-BE49-F238E27FC236}">
                    <a16:creationId xmlns:a16="http://schemas.microsoft.com/office/drawing/2014/main" id="{841C995D-D2D0-84F2-A9CD-8C8303AEA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  <a:blipFill>
                <a:blip r:embed="rId8"/>
                <a:stretch>
                  <a:fillRect l="-29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270 0.137307" pathEditMode="relative">
                                      <p:cBhvr>
                                        <p:cTn id="6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354 0.137750" pathEditMode="relative">
                                      <p:cBhvr>
                                        <p:cTn id="9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3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Line"/>
          <p:cNvSpPr/>
          <p:nvPr/>
        </p:nvSpPr>
        <p:spPr>
          <a:xfrm flipV="1">
            <a:off x="1713541" y="746377"/>
            <a:ext cx="1" cy="343732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297" name="Google Shape;99;p15"/>
          <p:cNvSpPr txBox="1"/>
          <p:nvPr/>
        </p:nvSpPr>
        <p:spPr>
          <a:xfrm>
            <a:off x="716764" y="12101"/>
            <a:ext cx="2116429" cy="879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Communication </a:t>
            </a:r>
          </a:p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298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2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9" name="Google Shape;99;p15"/>
          <p:cNvSpPr txBox="1"/>
          <p:nvPr/>
        </p:nvSpPr>
        <p:spPr>
          <a:xfrm>
            <a:off x="199963" y="2183733"/>
            <a:ext cx="1371215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Upper bound</a:t>
            </a:r>
          </a:p>
        </p:txBody>
      </p:sp>
      <p:pic>
        <p:nvPicPr>
          <p:cNvPr id="300" name="Image" descr="Image"/>
          <p:cNvPicPr>
            <a:picLocks/>
          </p:cNvPicPr>
          <p:nvPr/>
        </p:nvPicPr>
        <p:blipFill>
          <a:blip r:embed="rId3"/>
          <a:srcRect l="41550" t="51168" r="20410" b="45144"/>
          <a:stretch>
            <a:fillRect/>
          </a:stretch>
        </p:blipFill>
        <p:spPr>
          <a:xfrm rot="21540000">
            <a:off x="30318" y="2578295"/>
            <a:ext cx="1659732" cy="17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0" y="0"/>
                </a:moveTo>
                <a:lnTo>
                  <a:pt x="0" y="16817"/>
                </a:lnTo>
                <a:cubicBezTo>
                  <a:pt x="552" y="17059"/>
                  <a:pt x="1664" y="17220"/>
                  <a:pt x="1859" y="17451"/>
                </a:cubicBezTo>
                <a:cubicBezTo>
                  <a:pt x="2511" y="18219"/>
                  <a:pt x="5045" y="18761"/>
                  <a:pt x="8409" y="18865"/>
                </a:cubicBezTo>
                <a:cubicBezTo>
                  <a:pt x="12240" y="18983"/>
                  <a:pt x="14141" y="19427"/>
                  <a:pt x="14710" y="20376"/>
                </a:cubicBezTo>
                <a:cubicBezTo>
                  <a:pt x="15158" y="21123"/>
                  <a:pt x="15638" y="21600"/>
                  <a:pt x="15774" y="21399"/>
                </a:cubicBezTo>
                <a:cubicBezTo>
                  <a:pt x="15910" y="21199"/>
                  <a:pt x="17038" y="21081"/>
                  <a:pt x="18284" y="21156"/>
                </a:cubicBezTo>
                <a:cubicBezTo>
                  <a:pt x="19530" y="21231"/>
                  <a:pt x="20758" y="21289"/>
                  <a:pt x="21011" y="21302"/>
                </a:cubicBezTo>
                <a:cubicBezTo>
                  <a:pt x="21125" y="21308"/>
                  <a:pt x="21392" y="21276"/>
                  <a:pt x="21600" y="21253"/>
                </a:cubicBezTo>
                <a:lnTo>
                  <a:pt x="21600" y="2925"/>
                </a:lnTo>
                <a:cubicBezTo>
                  <a:pt x="17385" y="3138"/>
                  <a:pt x="5001" y="1987"/>
                  <a:pt x="1787" y="829"/>
                </a:cubicBezTo>
                <a:cubicBezTo>
                  <a:pt x="1255" y="637"/>
                  <a:pt x="639" y="273"/>
                  <a:pt x="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01" name="Google Shape;99;p15"/>
          <p:cNvSpPr txBox="1"/>
          <p:nvPr/>
        </p:nvSpPr>
        <p:spPr>
          <a:xfrm>
            <a:off x="199963" y="3632363"/>
            <a:ext cx="1371215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Lower bound</a:t>
            </a:r>
          </a:p>
        </p:txBody>
      </p:sp>
      <p:pic>
        <p:nvPicPr>
          <p:cNvPr id="302" name="Image" descr="Image"/>
          <p:cNvPicPr>
            <a:picLocks/>
          </p:cNvPicPr>
          <p:nvPr/>
        </p:nvPicPr>
        <p:blipFill>
          <a:blip r:embed="rId3"/>
          <a:srcRect l="41550" t="51168" r="20410" b="45144"/>
          <a:stretch>
            <a:fillRect/>
          </a:stretch>
        </p:blipFill>
        <p:spPr>
          <a:xfrm rot="21540000">
            <a:off x="30318" y="4008693"/>
            <a:ext cx="1659732" cy="17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0" y="0"/>
                </a:moveTo>
                <a:lnTo>
                  <a:pt x="0" y="16817"/>
                </a:lnTo>
                <a:cubicBezTo>
                  <a:pt x="552" y="17059"/>
                  <a:pt x="1664" y="17220"/>
                  <a:pt x="1859" y="17451"/>
                </a:cubicBezTo>
                <a:cubicBezTo>
                  <a:pt x="2511" y="18219"/>
                  <a:pt x="5045" y="18761"/>
                  <a:pt x="8409" y="18865"/>
                </a:cubicBezTo>
                <a:cubicBezTo>
                  <a:pt x="12240" y="18983"/>
                  <a:pt x="14141" y="19427"/>
                  <a:pt x="14710" y="20376"/>
                </a:cubicBezTo>
                <a:cubicBezTo>
                  <a:pt x="15158" y="21123"/>
                  <a:pt x="15638" y="21600"/>
                  <a:pt x="15774" y="21399"/>
                </a:cubicBezTo>
                <a:cubicBezTo>
                  <a:pt x="15910" y="21199"/>
                  <a:pt x="17038" y="21081"/>
                  <a:pt x="18284" y="21156"/>
                </a:cubicBezTo>
                <a:cubicBezTo>
                  <a:pt x="19530" y="21231"/>
                  <a:pt x="20758" y="21289"/>
                  <a:pt x="21011" y="21302"/>
                </a:cubicBezTo>
                <a:cubicBezTo>
                  <a:pt x="21125" y="21308"/>
                  <a:pt x="21392" y="21276"/>
                  <a:pt x="21600" y="21253"/>
                </a:cubicBezTo>
                <a:lnTo>
                  <a:pt x="21600" y="2925"/>
                </a:lnTo>
                <a:cubicBezTo>
                  <a:pt x="17385" y="3138"/>
                  <a:pt x="5001" y="1987"/>
                  <a:pt x="1787" y="829"/>
                </a:cubicBezTo>
                <a:cubicBezTo>
                  <a:pt x="1255" y="637"/>
                  <a:pt x="639" y="273"/>
                  <a:pt x="0" y="0"/>
                </a:cubicBezTo>
                <a:close/>
              </a:path>
            </a:pathLst>
          </a:cu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Google Shape;100;p15"/>
              <p:cNvSpPr txBox="1"/>
              <p:nvPr/>
            </p:nvSpPr>
            <p:spPr>
              <a:xfrm>
                <a:off x="1855906" y="3794048"/>
                <a:ext cx="4173906" cy="5478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 fontScale="92500"/>
              </a:bodyPr>
              <a:lstStyle>
                <a:lvl1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150" i="1">
                          <a:solidFill>
                            <a:srgbClr val="BC44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sz="1800">
                  <a:solidFill>
                    <a:srgbClr val="BC4500"/>
                  </a:solidFill>
                </a:endParaRPr>
              </a:p>
            </p:txBody>
          </p:sp>
        </mc:Choice>
        <mc:Fallback xmlns="">
          <p:sp>
            <p:nvSpPr>
              <p:cNvPr id="303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6" y="3794048"/>
                <a:ext cx="4173906" cy="5478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Google Shape;100;p15"/>
              <p:cNvSpPr txBox="1"/>
              <p:nvPr/>
            </p:nvSpPr>
            <p:spPr>
              <a:xfrm>
                <a:off x="1855906" y="1686876"/>
                <a:ext cx="5095042" cy="95099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/>
              <a:p>
                <a: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*</a:t>
                </a:r>
              </a:p>
            </p:txBody>
          </p:sp>
        </mc:Choice>
        <mc:Fallback xmlns="">
          <p:sp>
            <p:nvSpPr>
              <p:cNvPr id="304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6" y="1686876"/>
                <a:ext cx="5095042" cy="950997"/>
              </a:xfrm>
              <a:prstGeom prst="rect">
                <a:avLst/>
              </a:prstGeom>
              <a:blipFill>
                <a:blip r:embed="rId5"/>
                <a:stretch>
                  <a:fillRect l="-24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Google Shape;100;p15"/>
              <p:cNvSpPr txBox="1"/>
              <p:nvPr/>
            </p:nvSpPr>
            <p:spPr>
              <a:xfrm>
                <a:off x="1855906" y="2455047"/>
                <a:ext cx="5886511" cy="5478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/>
              <a:p>
                <a: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)⋅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(for a large subclass of NP)  </a:t>
                </a:r>
                <a:r>
                  <a:rPr dirty="0">
                    <a:solidFill>
                      <a:srgbClr val="7A81FF"/>
                    </a:solidFill>
                  </a:rPr>
                  <a:t>[NR22]</a:t>
                </a:r>
              </a:p>
            </p:txBody>
          </p:sp>
        </mc:Choice>
        <mc:Fallback xmlns="">
          <p:sp>
            <p:nvSpPr>
              <p:cNvPr id="305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6" y="2455047"/>
                <a:ext cx="5886511" cy="547881"/>
              </a:xfrm>
              <a:prstGeom prst="rect">
                <a:avLst/>
              </a:prstGeom>
              <a:blipFill>
                <a:blip r:embed="rId6"/>
                <a:stretch>
                  <a:fillRect l="-21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00;p15">
                <a:extLst>
                  <a:ext uri="{FF2B5EF4-FFF2-40B4-BE49-F238E27FC236}">
                    <a16:creationId xmlns:a16="http://schemas.microsoft.com/office/drawing/2014/main" id="{36CDCF71-5571-36DA-C3DA-B27813F64D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>
                <a:lvl1pPr marL="457200" marR="0" indent="-311150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1pPr>
                <a:lvl2pPr marL="9686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2pPr>
                <a:lvl3pPr marL="14258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3pPr>
                <a:lvl4pPr marL="18830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4pPr>
                <a:lvl5pPr marL="23402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5pPr>
                <a:lvl6pPr marL="27974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6pPr>
                <a:lvl7pPr marL="32546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7pPr>
                <a:lvl8pPr marL="37118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8pPr>
                <a:lvl9pPr marL="41690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 hangingPunct="1">
                  <a:buClrTx/>
                  <a:buSzTx/>
                  <a:buFontTx/>
                  <a:buNone/>
                  <a:defRPr sz="15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r>
                  <a:rPr lang="en-US" sz="1500" dirty="0">
                    <a:solidFill>
                      <a:srgbClr val="000000"/>
                    </a:solidFill>
                  </a:rPr>
                  <a:t>(verification circuit).</a:t>
                </a:r>
                <a:endParaRPr lang="en-US" sz="1500" dirty="0">
                  <a:solidFill>
                    <a:srgbClr val="7A81FF"/>
                  </a:solidFill>
                </a:endParaRPr>
              </a:p>
            </p:txBody>
          </p:sp>
        </mc:Choice>
        <mc:Fallback xmlns="">
          <p:sp>
            <p:nvSpPr>
              <p:cNvPr id="4" name="Google Shape;100;p15">
                <a:extLst>
                  <a:ext uri="{FF2B5EF4-FFF2-40B4-BE49-F238E27FC236}">
                    <a16:creationId xmlns:a16="http://schemas.microsoft.com/office/drawing/2014/main" id="{36CDCF71-5571-36DA-C3DA-B27813F64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  <a:blipFill>
                <a:blip r:embed="rId7"/>
                <a:stretch>
                  <a:fillRect l="-29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Line"/>
          <p:cNvSpPr/>
          <p:nvPr/>
        </p:nvSpPr>
        <p:spPr>
          <a:xfrm flipV="1">
            <a:off x="1713541" y="746377"/>
            <a:ext cx="1" cy="343732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309" name="Google Shape;99;p15"/>
          <p:cNvSpPr txBox="1"/>
          <p:nvPr/>
        </p:nvSpPr>
        <p:spPr>
          <a:xfrm>
            <a:off x="716764" y="12101"/>
            <a:ext cx="2116429" cy="879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Communication </a:t>
            </a:r>
          </a:p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310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3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1" name="Google Shape;99;p15"/>
          <p:cNvSpPr txBox="1"/>
          <p:nvPr/>
        </p:nvSpPr>
        <p:spPr>
          <a:xfrm>
            <a:off x="199963" y="3632363"/>
            <a:ext cx="1371215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Lower bound</a:t>
            </a:r>
          </a:p>
        </p:txBody>
      </p:sp>
      <p:sp>
        <p:nvSpPr>
          <p:cNvPr id="312" name="Google Shape;99;p15"/>
          <p:cNvSpPr txBox="1"/>
          <p:nvPr/>
        </p:nvSpPr>
        <p:spPr>
          <a:xfrm>
            <a:off x="1700984" y="4386576"/>
            <a:ext cx="1769427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rgbClr val="00905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One-way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Google Shape;100;p15"/>
              <p:cNvSpPr txBox="1"/>
              <p:nvPr/>
            </p:nvSpPr>
            <p:spPr>
              <a:xfrm>
                <a:off x="1855906" y="1686876"/>
                <a:ext cx="2023711" cy="5088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/>
              <a:p>
                <a: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*     </a:t>
                </a:r>
              </a:p>
            </p:txBody>
          </p:sp>
        </mc:Choice>
        <mc:Fallback xmlns="">
          <p:sp>
            <p:nvSpPr>
              <p:cNvPr id="313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6" y="1686876"/>
                <a:ext cx="2023711" cy="508889"/>
              </a:xfrm>
              <a:prstGeom prst="rect">
                <a:avLst/>
              </a:prstGeom>
              <a:blipFill>
                <a:blip r:embed="rId4"/>
                <a:stretch>
                  <a:fillRect l="-62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Google Shape;100;p15"/>
              <p:cNvSpPr txBox="1"/>
              <p:nvPr/>
            </p:nvSpPr>
            <p:spPr>
              <a:xfrm>
                <a:off x="1855905" y="2455047"/>
                <a:ext cx="3057379" cy="5088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/>
              <a:p>
                <a: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)⋅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*</a:t>
                </a:r>
              </a:p>
            </p:txBody>
          </p:sp>
        </mc:Choice>
        <mc:Fallback xmlns="">
          <p:sp>
            <p:nvSpPr>
              <p:cNvPr id="314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5" y="2455047"/>
                <a:ext cx="3057379" cy="508889"/>
              </a:xfrm>
              <a:prstGeom prst="rect">
                <a:avLst/>
              </a:prstGeom>
              <a:blipFill>
                <a:blip r:embed="rId5"/>
                <a:stretch>
                  <a:fillRect l="-41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5" name="Image" descr="Image"/>
          <p:cNvPicPr>
            <a:picLocks/>
          </p:cNvPicPr>
          <p:nvPr/>
        </p:nvPicPr>
        <p:blipFill>
          <a:blip r:embed="rId6"/>
          <a:srcRect l="41550" t="51168" r="20410" b="45144"/>
          <a:stretch>
            <a:fillRect/>
          </a:stretch>
        </p:blipFill>
        <p:spPr>
          <a:xfrm rot="21540000">
            <a:off x="30318" y="4008693"/>
            <a:ext cx="1659732" cy="17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0" y="0"/>
                </a:moveTo>
                <a:lnTo>
                  <a:pt x="0" y="16817"/>
                </a:lnTo>
                <a:cubicBezTo>
                  <a:pt x="552" y="17059"/>
                  <a:pt x="1664" y="17220"/>
                  <a:pt x="1859" y="17451"/>
                </a:cubicBezTo>
                <a:cubicBezTo>
                  <a:pt x="2511" y="18219"/>
                  <a:pt x="5045" y="18761"/>
                  <a:pt x="8409" y="18865"/>
                </a:cubicBezTo>
                <a:cubicBezTo>
                  <a:pt x="12240" y="18983"/>
                  <a:pt x="14141" y="19427"/>
                  <a:pt x="14710" y="20376"/>
                </a:cubicBezTo>
                <a:cubicBezTo>
                  <a:pt x="15158" y="21123"/>
                  <a:pt x="15638" y="21600"/>
                  <a:pt x="15774" y="21399"/>
                </a:cubicBezTo>
                <a:cubicBezTo>
                  <a:pt x="15910" y="21199"/>
                  <a:pt x="17038" y="21081"/>
                  <a:pt x="18284" y="21156"/>
                </a:cubicBezTo>
                <a:cubicBezTo>
                  <a:pt x="19530" y="21231"/>
                  <a:pt x="20758" y="21289"/>
                  <a:pt x="21011" y="21302"/>
                </a:cubicBezTo>
                <a:cubicBezTo>
                  <a:pt x="21125" y="21308"/>
                  <a:pt x="21392" y="21276"/>
                  <a:pt x="21600" y="21253"/>
                </a:cubicBezTo>
                <a:lnTo>
                  <a:pt x="21600" y="2925"/>
                </a:lnTo>
                <a:cubicBezTo>
                  <a:pt x="17385" y="3138"/>
                  <a:pt x="5001" y="1987"/>
                  <a:pt x="1787" y="829"/>
                </a:cubicBezTo>
                <a:cubicBezTo>
                  <a:pt x="1255" y="637"/>
                  <a:pt x="639" y="273"/>
                  <a:pt x="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16" name="Google Shape;99;p15"/>
          <p:cNvSpPr txBox="1"/>
          <p:nvPr/>
        </p:nvSpPr>
        <p:spPr>
          <a:xfrm>
            <a:off x="199963" y="2183733"/>
            <a:ext cx="1371215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Upper bound</a:t>
            </a:r>
          </a:p>
        </p:txBody>
      </p:sp>
      <p:pic>
        <p:nvPicPr>
          <p:cNvPr id="317" name="Image" descr="Image"/>
          <p:cNvPicPr>
            <a:picLocks/>
          </p:cNvPicPr>
          <p:nvPr/>
        </p:nvPicPr>
        <p:blipFill>
          <a:blip r:embed="rId6"/>
          <a:srcRect l="41550" t="51168" r="20410" b="45144"/>
          <a:stretch>
            <a:fillRect/>
          </a:stretch>
        </p:blipFill>
        <p:spPr>
          <a:xfrm rot="21540000">
            <a:off x="30318" y="2578295"/>
            <a:ext cx="1659732" cy="17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0" y="0"/>
                </a:moveTo>
                <a:lnTo>
                  <a:pt x="0" y="16817"/>
                </a:lnTo>
                <a:cubicBezTo>
                  <a:pt x="552" y="17059"/>
                  <a:pt x="1664" y="17220"/>
                  <a:pt x="1859" y="17451"/>
                </a:cubicBezTo>
                <a:cubicBezTo>
                  <a:pt x="2511" y="18219"/>
                  <a:pt x="5045" y="18761"/>
                  <a:pt x="8409" y="18865"/>
                </a:cubicBezTo>
                <a:cubicBezTo>
                  <a:pt x="12240" y="18983"/>
                  <a:pt x="14141" y="19427"/>
                  <a:pt x="14710" y="20376"/>
                </a:cubicBezTo>
                <a:cubicBezTo>
                  <a:pt x="15158" y="21123"/>
                  <a:pt x="15638" y="21600"/>
                  <a:pt x="15774" y="21399"/>
                </a:cubicBezTo>
                <a:cubicBezTo>
                  <a:pt x="15910" y="21199"/>
                  <a:pt x="17038" y="21081"/>
                  <a:pt x="18284" y="21156"/>
                </a:cubicBezTo>
                <a:cubicBezTo>
                  <a:pt x="19530" y="21231"/>
                  <a:pt x="20758" y="21289"/>
                  <a:pt x="21011" y="21302"/>
                </a:cubicBezTo>
                <a:cubicBezTo>
                  <a:pt x="21125" y="21308"/>
                  <a:pt x="21392" y="21276"/>
                  <a:pt x="21600" y="21253"/>
                </a:cubicBezTo>
                <a:lnTo>
                  <a:pt x="21600" y="2925"/>
                </a:lnTo>
                <a:cubicBezTo>
                  <a:pt x="17385" y="3138"/>
                  <a:pt x="5001" y="1987"/>
                  <a:pt x="1787" y="829"/>
                </a:cubicBezTo>
                <a:cubicBezTo>
                  <a:pt x="1255" y="637"/>
                  <a:pt x="639" y="273"/>
                  <a:pt x="0" y="0"/>
                </a:cubicBezTo>
                <a:close/>
              </a:path>
            </a:pathLst>
          </a:cu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Google Shape;100;p15"/>
              <p:cNvSpPr txBox="1"/>
              <p:nvPr/>
            </p:nvSpPr>
            <p:spPr>
              <a:xfrm>
                <a:off x="1855906" y="3794048"/>
                <a:ext cx="4173906" cy="5478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 fontScale="92500"/>
              </a:bodyPr>
              <a:lstStyle>
                <a:lvl1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150" i="1">
                          <a:solidFill>
                            <a:srgbClr val="BC44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sz="1800">
                  <a:solidFill>
                    <a:srgbClr val="BC4500"/>
                  </a:solidFill>
                </a:endParaRPr>
              </a:p>
            </p:txBody>
          </p:sp>
        </mc:Choice>
        <mc:Fallback xmlns="">
          <p:sp>
            <p:nvSpPr>
              <p:cNvPr id="318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6" y="3794048"/>
                <a:ext cx="4173906" cy="5478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9" name="Image" descr="Image"/>
          <p:cNvPicPr>
            <a:picLocks noChangeAspect="1"/>
          </p:cNvPicPr>
          <p:nvPr/>
        </p:nvPicPr>
        <p:blipFill>
          <a:blip r:embed="rId8"/>
          <a:srcRect l="14180" t="9227" r="12888"/>
          <a:stretch>
            <a:fillRect/>
          </a:stretch>
        </p:blipFill>
        <p:spPr>
          <a:xfrm>
            <a:off x="1272607" y="4294327"/>
            <a:ext cx="471109" cy="879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93" extrusionOk="0">
                <a:moveTo>
                  <a:pt x="1546" y="20"/>
                </a:moveTo>
                <a:cubicBezTo>
                  <a:pt x="1533" y="30"/>
                  <a:pt x="1478" y="39"/>
                  <a:pt x="1418" y="39"/>
                </a:cubicBezTo>
                <a:cubicBezTo>
                  <a:pt x="1354" y="39"/>
                  <a:pt x="1231" y="74"/>
                  <a:pt x="1109" y="117"/>
                </a:cubicBezTo>
                <a:cubicBezTo>
                  <a:pt x="997" y="157"/>
                  <a:pt x="885" y="194"/>
                  <a:pt x="855" y="205"/>
                </a:cubicBezTo>
                <a:cubicBezTo>
                  <a:pt x="825" y="215"/>
                  <a:pt x="762" y="236"/>
                  <a:pt x="728" y="253"/>
                </a:cubicBezTo>
                <a:cubicBezTo>
                  <a:pt x="693" y="271"/>
                  <a:pt x="646" y="293"/>
                  <a:pt x="619" y="302"/>
                </a:cubicBezTo>
                <a:cubicBezTo>
                  <a:pt x="529" y="332"/>
                  <a:pt x="281" y="555"/>
                  <a:pt x="219" y="653"/>
                </a:cubicBezTo>
                <a:cubicBezTo>
                  <a:pt x="47" y="924"/>
                  <a:pt x="-8" y="1161"/>
                  <a:pt x="0" y="1724"/>
                </a:cubicBezTo>
                <a:cubicBezTo>
                  <a:pt x="25" y="3405"/>
                  <a:pt x="77" y="4639"/>
                  <a:pt x="109" y="4666"/>
                </a:cubicBezTo>
                <a:cubicBezTo>
                  <a:pt x="133" y="4684"/>
                  <a:pt x="145" y="5943"/>
                  <a:pt x="164" y="8269"/>
                </a:cubicBezTo>
                <a:cubicBezTo>
                  <a:pt x="199" y="12597"/>
                  <a:pt x="208" y="13122"/>
                  <a:pt x="200" y="13421"/>
                </a:cubicBezTo>
                <a:cubicBezTo>
                  <a:pt x="187" y="13937"/>
                  <a:pt x="234" y="15097"/>
                  <a:pt x="273" y="15223"/>
                </a:cubicBezTo>
                <a:cubicBezTo>
                  <a:pt x="296" y="15297"/>
                  <a:pt x="343" y="15390"/>
                  <a:pt x="382" y="15428"/>
                </a:cubicBezTo>
                <a:cubicBezTo>
                  <a:pt x="518" y="15558"/>
                  <a:pt x="769" y="15739"/>
                  <a:pt x="818" y="15739"/>
                </a:cubicBezTo>
                <a:cubicBezTo>
                  <a:pt x="846" y="15739"/>
                  <a:pt x="893" y="15755"/>
                  <a:pt x="909" y="15769"/>
                </a:cubicBezTo>
                <a:cubicBezTo>
                  <a:pt x="959" y="15811"/>
                  <a:pt x="1232" y="15915"/>
                  <a:pt x="1291" y="15915"/>
                </a:cubicBezTo>
                <a:cubicBezTo>
                  <a:pt x="1322" y="15915"/>
                  <a:pt x="1352" y="15924"/>
                  <a:pt x="1364" y="15934"/>
                </a:cubicBezTo>
                <a:cubicBezTo>
                  <a:pt x="1376" y="15945"/>
                  <a:pt x="1445" y="15954"/>
                  <a:pt x="1509" y="15954"/>
                </a:cubicBezTo>
                <a:cubicBezTo>
                  <a:pt x="1574" y="15954"/>
                  <a:pt x="1652" y="15967"/>
                  <a:pt x="1691" y="15983"/>
                </a:cubicBezTo>
                <a:cubicBezTo>
                  <a:pt x="1798" y="16026"/>
                  <a:pt x="6045" y="16026"/>
                  <a:pt x="6200" y="15983"/>
                </a:cubicBezTo>
                <a:cubicBezTo>
                  <a:pt x="6286" y="15959"/>
                  <a:pt x="6520" y="15954"/>
                  <a:pt x="7581" y="15954"/>
                </a:cubicBezTo>
                <a:cubicBezTo>
                  <a:pt x="8312" y="15954"/>
                  <a:pt x="8860" y="15963"/>
                  <a:pt x="8872" y="15973"/>
                </a:cubicBezTo>
                <a:cubicBezTo>
                  <a:pt x="8883" y="15983"/>
                  <a:pt x="8901" y="16517"/>
                  <a:pt x="8909" y="17161"/>
                </a:cubicBezTo>
                <a:cubicBezTo>
                  <a:pt x="8916" y="17806"/>
                  <a:pt x="8924" y="18346"/>
                  <a:pt x="8927" y="18359"/>
                </a:cubicBezTo>
                <a:cubicBezTo>
                  <a:pt x="8937" y="18403"/>
                  <a:pt x="8936" y="18533"/>
                  <a:pt x="8927" y="18613"/>
                </a:cubicBezTo>
                <a:cubicBezTo>
                  <a:pt x="8922" y="18655"/>
                  <a:pt x="8924" y="18809"/>
                  <a:pt x="8927" y="18954"/>
                </a:cubicBezTo>
                <a:cubicBezTo>
                  <a:pt x="8929" y="19098"/>
                  <a:pt x="8935" y="19750"/>
                  <a:pt x="8945" y="20405"/>
                </a:cubicBezTo>
                <a:lnTo>
                  <a:pt x="8963" y="21593"/>
                </a:lnTo>
                <a:lnTo>
                  <a:pt x="10854" y="21583"/>
                </a:lnTo>
                <a:lnTo>
                  <a:pt x="12763" y="21583"/>
                </a:lnTo>
                <a:lnTo>
                  <a:pt x="12744" y="18798"/>
                </a:lnTo>
                <a:cubicBezTo>
                  <a:pt x="12733" y="16269"/>
                  <a:pt x="12729" y="15996"/>
                  <a:pt x="12781" y="15973"/>
                </a:cubicBezTo>
                <a:cubicBezTo>
                  <a:pt x="12829" y="15952"/>
                  <a:pt x="12870" y="15957"/>
                  <a:pt x="12944" y="15983"/>
                </a:cubicBezTo>
                <a:cubicBezTo>
                  <a:pt x="12994" y="16000"/>
                  <a:pt x="13083" y="16012"/>
                  <a:pt x="13163" y="16012"/>
                </a:cubicBezTo>
                <a:cubicBezTo>
                  <a:pt x="13242" y="16012"/>
                  <a:pt x="13332" y="16021"/>
                  <a:pt x="13344" y="16032"/>
                </a:cubicBezTo>
                <a:cubicBezTo>
                  <a:pt x="13357" y="16042"/>
                  <a:pt x="13455" y="16051"/>
                  <a:pt x="13563" y="16051"/>
                </a:cubicBezTo>
                <a:cubicBezTo>
                  <a:pt x="13670" y="16051"/>
                  <a:pt x="13750" y="16042"/>
                  <a:pt x="13763" y="16032"/>
                </a:cubicBezTo>
                <a:cubicBezTo>
                  <a:pt x="13775" y="16021"/>
                  <a:pt x="13918" y="16013"/>
                  <a:pt x="14072" y="16012"/>
                </a:cubicBezTo>
                <a:cubicBezTo>
                  <a:pt x="14259" y="16012"/>
                  <a:pt x="14370" y="16002"/>
                  <a:pt x="14417" y="15983"/>
                </a:cubicBezTo>
                <a:cubicBezTo>
                  <a:pt x="14456" y="15967"/>
                  <a:pt x="14561" y="15954"/>
                  <a:pt x="14653" y="15954"/>
                </a:cubicBezTo>
                <a:cubicBezTo>
                  <a:pt x="14745" y="15954"/>
                  <a:pt x="14848" y="15947"/>
                  <a:pt x="14872" y="15934"/>
                </a:cubicBezTo>
                <a:cubicBezTo>
                  <a:pt x="14904" y="15917"/>
                  <a:pt x="14933" y="15915"/>
                  <a:pt x="14999" y="15934"/>
                </a:cubicBezTo>
                <a:cubicBezTo>
                  <a:pt x="15059" y="15952"/>
                  <a:pt x="15168" y="15953"/>
                  <a:pt x="15399" y="15944"/>
                </a:cubicBezTo>
                <a:cubicBezTo>
                  <a:pt x="15577" y="15937"/>
                  <a:pt x="16679" y="15929"/>
                  <a:pt x="17835" y="15925"/>
                </a:cubicBezTo>
                <a:cubicBezTo>
                  <a:pt x="19142" y="15919"/>
                  <a:pt x="19940" y="15907"/>
                  <a:pt x="19962" y="15895"/>
                </a:cubicBezTo>
                <a:cubicBezTo>
                  <a:pt x="19982" y="15885"/>
                  <a:pt x="20069" y="15876"/>
                  <a:pt x="20144" y="15876"/>
                </a:cubicBezTo>
                <a:cubicBezTo>
                  <a:pt x="20218" y="15876"/>
                  <a:pt x="20295" y="15867"/>
                  <a:pt x="20307" y="15856"/>
                </a:cubicBezTo>
                <a:cubicBezTo>
                  <a:pt x="20320" y="15846"/>
                  <a:pt x="20352" y="15837"/>
                  <a:pt x="20398" y="15837"/>
                </a:cubicBezTo>
                <a:cubicBezTo>
                  <a:pt x="20445" y="15837"/>
                  <a:pt x="20496" y="15824"/>
                  <a:pt x="20507" y="15808"/>
                </a:cubicBezTo>
                <a:cubicBezTo>
                  <a:pt x="20519" y="15792"/>
                  <a:pt x="20563" y="15779"/>
                  <a:pt x="20598" y="15778"/>
                </a:cubicBezTo>
                <a:cubicBezTo>
                  <a:pt x="20634" y="15778"/>
                  <a:pt x="20725" y="15759"/>
                  <a:pt x="20798" y="15730"/>
                </a:cubicBezTo>
                <a:cubicBezTo>
                  <a:pt x="20919" y="15681"/>
                  <a:pt x="21000" y="15622"/>
                  <a:pt x="21253" y="15447"/>
                </a:cubicBezTo>
                <a:cubicBezTo>
                  <a:pt x="21358" y="15375"/>
                  <a:pt x="21506" y="15152"/>
                  <a:pt x="21507" y="15067"/>
                </a:cubicBezTo>
                <a:cubicBezTo>
                  <a:pt x="21508" y="15033"/>
                  <a:pt x="21524" y="15006"/>
                  <a:pt x="21544" y="14999"/>
                </a:cubicBezTo>
                <a:cubicBezTo>
                  <a:pt x="21592" y="14983"/>
                  <a:pt x="21592" y="13905"/>
                  <a:pt x="21544" y="13889"/>
                </a:cubicBezTo>
                <a:cubicBezTo>
                  <a:pt x="21521" y="13882"/>
                  <a:pt x="21508" y="13413"/>
                  <a:pt x="21507" y="12623"/>
                </a:cubicBezTo>
                <a:cubicBezTo>
                  <a:pt x="21506" y="11933"/>
                  <a:pt x="21504" y="11359"/>
                  <a:pt x="21489" y="11347"/>
                </a:cubicBezTo>
                <a:cubicBezTo>
                  <a:pt x="21474" y="11335"/>
                  <a:pt x="21444" y="8981"/>
                  <a:pt x="21434" y="6117"/>
                </a:cubicBezTo>
                <a:lnTo>
                  <a:pt x="21416" y="906"/>
                </a:lnTo>
                <a:lnTo>
                  <a:pt x="21344" y="809"/>
                </a:lnTo>
                <a:cubicBezTo>
                  <a:pt x="21191" y="614"/>
                  <a:pt x="21113" y="537"/>
                  <a:pt x="20962" y="439"/>
                </a:cubicBezTo>
                <a:cubicBezTo>
                  <a:pt x="20670" y="249"/>
                  <a:pt x="20264" y="98"/>
                  <a:pt x="20035" y="98"/>
                </a:cubicBezTo>
                <a:cubicBezTo>
                  <a:pt x="19978" y="98"/>
                  <a:pt x="19892" y="84"/>
                  <a:pt x="19853" y="68"/>
                </a:cubicBezTo>
                <a:cubicBezTo>
                  <a:pt x="19748" y="26"/>
                  <a:pt x="17067" y="26"/>
                  <a:pt x="16962" y="68"/>
                </a:cubicBezTo>
                <a:cubicBezTo>
                  <a:pt x="16902" y="93"/>
                  <a:pt x="16534" y="98"/>
                  <a:pt x="14362" y="98"/>
                </a:cubicBezTo>
                <a:cubicBezTo>
                  <a:pt x="12642" y="98"/>
                  <a:pt x="11812" y="103"/>
                  <a:pt x="11763" y="117"/>
                </a:cubicBezTo>
                <a:cubicBezTo>
                  <a:pt x="11723" y="128"/>
                  <a:pt x="11549" y="136"/>
                  <a:pt x="11381" y="137"/>
                </a:cubicBezTo>
                <a:cubicBezTo>
                  <a:pt x="11213" y="137"/>
                  <a:pt x="11065" y="146"/>
                  <a:pt x="11054" y="156"/>
                </a:cubicBezTo>
                <a:cubicBezTo>
                  <a:pt x="11027" y="179"/>
                  <a:pt x="10626" y="179"/>
                  <a:pt x="10581" y="156"/>
                </a:cubicBezTo>
                <a:cubicBezTo>
                  <a:pt x="10539" y="135"/>
                  <a:pt x="10302" y="116"/>
                  <a:pt x="9799" y="98"/>
                </a:cubicBezTo>
                <a:cubicBezTo>
                  <a:pt x="9590" y="90"/>
                  <a:pt x="9388" y="82"/>
                  <a:pt x="9345" y="68"/>
                </a:cubicBezTo>
                <a:cubicBezTo>
                  <a:pt x="9284" y="50"/>
                  <a:pt x="8813" y="39"/>
                  <a:pt x="7327" y="39"/>
                </a:cubicBezTo>
                <a:cubicBezTo>
                  <a:pt x="6072" y="39"/>
                  <a:pt x="5378" y="32"/>
                  <a:pt x="5363" y="20"/>
                </a:cubicBezTo>
                <a:cubicBezTo>
                  <a:pt x="5333" y="-7"/>
                  <a:pt x="1576" y="-7"/>
                  <a:pt x="1546" y="2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B040A-5A73-3C6A-037A-A5A77AFBA65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00;p15">
                <a:extLst>
                  <a:ext uri="{FF2B5EF4-FFF2-40B4-BE49-F238E27FC236}">
                    <a16:creationId xmlns:a16="http://schemas.microsoft.com/office/drawing/2014/main" id="{E9A90174-0F86-F629-AC9B-FF6C65E52A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>
                <a:lvl1pPr marL="457200" marR="0" indent="-311150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1pPr>
                <a:lvl2pPr marL="9686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2pPr>
                <a:lvl3pPr marL="14258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3pPr>
                <a:lvl4pPr marL="18830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4pPr>
                <a:lvl5pPr marL="23402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5pPr>
                <a:lvl6pPr marL="27974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6pPr>
                <a:lvl7pPr marL="32546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7pPr>
                <a:lvl8pPr marL="37118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8pPr>
                <a:lvl9pPr marL="41690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 hangingPunct="1">
                  <a:buClrTx/>
                  <a:buSzTx/>
                  <a:buFontTx/>
                  <a:buNone/>
                  <a:defRPr sz="15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r>
                  <a:rPr lang="en-US" sz="1500" dirty="0">
                    <a:solidFill>
                      <a:srgbClr val="000000"/>
                    </a:solidFill>
                  </a:rPr>
                  <a:t>(verification circuit).</a:t>
                </a:r>
                <a:endParaRPr lang="en-US" sz="1500" dirty="0">
                  <a:solidFill>
                    <a:srgbClr val="7A81FF"/>
                  </a:solidFill>
                </a:endParaRPr>
              </a:p>
            </p:txBody>
          </p:sp>
        </mc:Choice>
        <mc:Fallback xmlns="">
          <p:sp>
            <p:nvSpPr>
              <p:cNvPr id="4" name="Google Shape;100;p15">
                <a:extLst>
                  <a:ext uri="{FF2B5EF4-FFF2-40B4-BE49-F238E27FC236}">
                    <a16:creationId xmlns:a16="http://schemas.microsoft.com/office/drawing/2014/main" id="{E9A90174-0F86-F629-AC9B-FF6C65E52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  <a:blipFill>
                <a:blip r:embed="rId9"/>
                <a:stretch>
                  <a:fillRect l="-29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Line"/>
          <p:cNvSpPr/>
          <p:nvPr/>
        </p:nvSpPr>
        <p:spPr>
          <a:xfrm flipV="1">
            <a:off x="1713541" y="746377"/>
            <a:ext cx="1" cy="343732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325" name="Google Shape;99;p15"/>
          <p:cNvSpPr txBox="1"/>
          <p:nvPr/>
        </p:nvSpPr>
        <p:spPr>
          <a:xfrm>
            <a:off x="716764" y="12101"/>
            <a:ext cx="2116429" cy="879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Communication </a:t>
            </a:r>
          </a:p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6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326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2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" name="Google Shape;99;p15"/>
          <p:cNvSpPr txBox="1"/>
          <p:nvPr/>
        </p:nvSpPr>
        <p:spPr>
          <a:xfrm>
            <a:off x="199963" y="3632363"/>
            <a:ext cx="1371215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Lower bound</a:t>
            </a:r>
          </a:p>
        </p:txBody>
      </p:sp>
      <p:sp>
        <p:nvSpPr>
          <p:cNvPr id="328" name="Google Shape;99;p15"/>
          <p:cNvSpPr txBox="1"/>
          <p:nvPr/>
        </p:nvSpPr>
        <p:spPr>
          <a:xfrm>
            <a:off x="1700984" y="4386576"/>
            <a:ext cx="1769427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rgbClr val="00905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One-way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Google Shape;100;p15"/>
              <p:cNvSpPr txBox="1"/>
              <p:nvPr/>
            </p:nvSpPr>
            <p:spPr>
              <a:xfrm>
                <a:off x="1855906" y="1686876"/>
                <a:ext cx="2023711" cy="5088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/>
              <a:p>
                <a: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*     </a:t>
                </a:r>
              </a:p>
            </p:txBody>
          </p:sp>
        </mc:Choice>
        <mc:Fallback xmlns="">
          <p:sp>
            <p:nvSpPr>
              <p:cNvPr id="329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6" y="1686876"/>
                <a:ext cx="2023711" cy="508889"/>
              </a:xfrm>
              <a:prstGeom prst="rect">
                <a:avLst/>
              </a:prstGeom>
              <a:blipFill>
                <a:blip r:embed="rId3"/>
                <a:stretch>
                  <a:fillRect l="-62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Google Shape;100;p15"/>
              <p:cNvSpPr txBox="1"/>
              <p:nvPr/>
            </p:nvSpPr>
            <p:spPr>
              <a:xfrm>
                <a:off x="1855905" y="2455047"/>
                <a:ext cx="3115335" cy="5088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/>
              <a:p>
                <a: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)⋅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*</a:t>
                </a:r>
              </a:p>
            </p:txBody>
          </p:sp>
        </mc:Choice>
        <mc:Fallback xmlns="">
          <p:sp>
            <p:nvSpPr>
              <p:cNvPr id="330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5" y="2455047"/>
                <a:ext cx="3115335" cy="508889"/>
              </a:xfrm>
              <a:prstGeom prst="rect">
                <a:avLst/>
              </a:prstGeom>
              <a:blipFill>
                <a:blip r:embed="rId4"/>
                <a:stretch>
                  <a:fillRect l="-40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1" name="Image" descr="Image"/>
          <p:cNvPicPr>
            <a:picLocks/>
          </p:cNvPicPr>
          <p:nvPr/>
        </p:nvPicPr>
        <p:blipFill>
          <a:blip r:embed="rId5"/>
          <a:srcRect l="41550" t="51168" r="20410" b="45144"/>
          <a:stretch>
            <a:fillRect/>
          </a:stretch>
        </p:blipFill>
        <p:spPr>
          <a:xfrm rot="21540000">
            <a:off x="30318" y="4008693"/>
            <a:ext cx="1659732" cy="17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0" y="0"/>
                </a:moveTo>
                <a:lnTo>
                  <a:pt x="0" y="16817"/>
                </a:lnTo>
                <a:cubicBezTo>
                  <a:pt x="552" y="17059"/>
                  <a:pt x="1664" y="17220"/>
                  <a:pt x="1859" y="17451"/>
                </a:cubicBezTo>
                <a:cubicBezTo>
                  <a:pt x="2511" y="18219"/>
                  <a:pt x="5045" y="18761"/>
                  <a:pt x="8409" y="18865"/>
                </a:cubicBezTo>
                <a:cubicBezTo>
                  <a:pt x="12240" y="18983"/>
                  <a:pt x="14141" y="19427"/>
                  <a:pt x="14710" y="20376"/>
                </a:cubicBezTo>
                <a:cubicBezTo>
                  <a:pt x="15158" y="21123"/>
                  <a:pt x="15638" y="21600"/>
                  <a:pt x="15774" y="21399"/>
                </a:cubicBezTo>
                <a:cubicBezTo>
                  <a:pt x="15910" y="21199"/>
                  <a:pt x="17038" y="21081"/>
                  <a:pt x="18284" y="21156"/>
                </a:cubicBezTo>
                <a:cubicBezTo>
                  <a:pt x="19530" y="21231"/>
                  <a:pt x="20758" y="21289"/>
                  <a:pt x="21011" y="21302"/>
                </a:cubicBezTo>
                <a:cubicBezTo>
                  <a:pt x="21125" y="21308"/>
                  <a:pt x="21392" y="21276"/>
                  <a:pt x="21600" y="21253"/>
                </a:cubicBezTo>
                <a:lnTo>
                  <a:pt x="21600" y="2925"/>
                </a:lnTo>
                <a:cubicBezTo>
                  <a:pt x="17385" y="3138"/>
                  <a:pt x="5001" y="1987"/>
                  <a:pt x="1787" y="829"/>
                </a:cubicBezTo>
                <a:cubicBezTo>
                  <a:pt x="1255" y="637"/>
                  <a:pt x="639" y="273"/>
                  <a:pt x="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32" name="Google Shape;99;p15"/>
          <p:cNvSpPr txBox="1"/>
          <p:nvPr/>
        </p:nvSpPr>
        <p:spPr>
          <a:xfrm>
            <a:off x="199963" y="2183733"/>
            <a:ext cx="1371215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Upper bound</a:t>
            </a:r>
          </a:p>
        </p:txBody>
      </p:sp>
      <p:pic>
        <p:nvPicPr>
          <p:cNvPr id="333" name="Image" descr="Image"/>
          <p:cNvPicPr>
            <a:picLocks/>
          </p:cNvPicPr>
          <p:nvPr/>
        </p:nvPicPr>
        <p:blipFill>
          <a:blip r:embed="rId5"/>
          <a:srcRect l="41550" t="51168" r="20410" b="45144"/>
          <a:stretch>
            <a:fillRect/>
          </a:stretch>
        </p:blipFill>
        <p:spPr>
          <a:xfrm rot="21540000">
            <a:off x="30318" y="2578295"/>
            <a:ext cx="1659732" cy="17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0" y="0"/>
                </a:moveTo>
                <a:lnTo>
                  <a:pt x="0" y="16817"/>
                </a:lnTo>
                <a:cubicBezTo>
                  <a:pt x="552" y="17059"/>
                  <a:pt x="1664" y="17220"/>
                  <a:pt x="1859" y="17451"/>
                </a:cubicBezTo>
                <a:cubicBezTo>
                  <a:pt x="2511" y="18219"/>
                  <a:pt x="5045" y="18761"/>
                  <a:pt x="8409" y="18865"/>
                </a:cubicBezTo>
                <a:cubicBezTo>
                  <a:pt x="12240" y="18983"/>
                  <a:pt x="14141" y="19427"/>
                  <a:pt x="14710" y="20376"/>
                </a:cubicBezTo>
                <a:cubicBezTo>
                  <a:pt x="15158" y="21123"/>
                  <a:pt x="15638" y="21600"/>
                  <a:pt x="15774" y="21399"/>
                </a:cubicBezTo>
                <a:cubicBezTo>
                  <a:pt x="15910" y="21199"/>
                  <a:pt x="17038" y="21081"/>
                  <a:pt x="18284" y="21156"/>
                </a:cubicBezTo>
                <a:cubicBezTo>
                  <a:pt x="19530" y="21231"/>
                  <a:pt x="20758" y="21289"/>
                  <a:pt x="21011" y="21302"/>
                </a:cubicBezTo>
                <a:cubicBezTo>
                  <a:pt x="21125" y="21308"/>
                  <a:pt x="21392" y="21276"/>
                  <a:pt x="21600" y="21253"/>
                </a:cubicBezTo>
                <a:lnTo>
                  <a:pt x="21600" y="2925"/>
                </a:lnTo>
                <a:cubicBezTo>
                  <a:pt x="17385" y="3138"/>
                  <a:pt x="5001" y="1987"/>
                  <a:pt x="1787" y="829"/>
                </a:cubicBezTo>
                <a:cubicBezTo>
                  <a:pt x="1255" y="637"/>
                  <a:pt x="639" y="273"/>
                  <a:pt x="0" y="0"/>
                </a:cubicBezTo>
                <a:close/>
              </a:path>
            </a:pathLst>
          </a:cu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4" name="Google Shape;100;p15"/>
              <p:cNvSpPr txBox="1"/>
              <p:nvPr/>
            </p:nvSpPr>
            <p:spPr>
              <a:xfrm>
                <a:off x="1855906" y="3794048"/>
                <a:ext cx="4173906" cy="5478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 fontScale="92500"/>
              </a:bodyPr>
              <a:lstStyle>
                <a:lvl1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150" i="1">
                          <a:solidFill>
                            <a:srgbClr val="BC44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sz="1800">
                  <a:solidFill>
                    <a:srgbClr val="BC4500"/>
                  </a:solidFill>
                </a:endParaRPr>
              </a:p>
            </p:txBody>
          </p:sp>
        </mc:Choice>
        <mc:Fallback xmlns="">
          <p:sp>
            <p:nvSpPr>
              <p:cNvPr id="334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6" y="3794048"/>
                <a:ext cx="4173906" cy="5478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5" name="Image" descr="Image"/>
          <p:cNvPicPr>
            <a:picLocks noChangeAspect="1"/>
          </p:cNvPicPr>
          <p:nvPr/>
        </p:nvPicPr>
        <p:blipFill>
          <a:blip r:embed="rId7"/>
          <a:srcRect l="14180" t="9227" r="12888"/>
          <a:stretch>
            <a:fillRect/>
          </a:stretch>
        </p:blipFill>
        <p:spPr>
          <a:xfrm>
            <a:off x="1272607" y="4294327"/>
            <a:ext cx="471109" cy="879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93" extrusionOk="0">
                <a:moveTo>
                  <a:pt x="1546" y="20"/>
                </a:moveTo>
                <a:cubicBezTo>
                  <a:pt x="1533" y="30"/>
                  <a:pt x="1478" y="39"/>
                  <a:pt x="1418" y="39"/>
                </a:cubicBezTo>
                <a:cubicBezTo>
                  <a:pt x="1354" y="39"/>
                  <a:pt x="1231" y="74"/>
                  <a:pt x="1109" y="117"/>
                </a:cubicBezTo>
                <a:cubicBezTo>
                  <a:pt x="997" y="157"/>
                  <a:pt x="885" y="194"/>
                  <a:pt x="855" y="205"/>
                </a:cubicBezTo>
                <a:cubicBezTo>
                  <a:pt x="825" y="215"/>
                  <a:pt x="762" y="236"/>
                  <a:pt x="728" y="253"/>
                </a:cubicBezTo>
                <a:cubicBezTo>
                  <a:pt x="693" y="271"/>
                  <a:pt x="646" y="293"/>
                  <a:pt x="619" y="302"/>
                </a:cubicBezTo>
                <a:cubicBezTo>
                  <a:pt x="529" y="332"/>
                  <a:pt x="281" y="555"/>
                  <a:pt x="219" y="653"/>
                </a:cubicBezTo>
                <a:cubicBezTo>
                  <a:pt x="47" y="924"/>
                  <a:pt x="-8" y="1161"/>
                  <a:pt x="0" y="1724"/>
                </a:cubicBezTo>
                <a:cubicBezTo>
                  <a:pt x="25" y="3405"/>
                  <a:pt x="77" y="4639"/>
                  <a:pt x="109" y="4666"/>
                </a:cubicBezTo>
                <a:cubicBezTo>
                  <a:pt x="133" y="4684"/>
                  <a:pt x="145" y="5943"/>
                  <a:pt x="164" y="8269"/>
                </a:cubicBezTo>
                <a:cubicBezTo>
                  <a:pt x="199" y="12597"/>
                  <a:pt x="208" y="13122"/>
                  <a:pt x="200" y="13421"/>
                </a:cubicBezTo>
                <a:cubicBezTo>
                  <a:pt x="187" y="13937"/>
                  <a:pt x="234" y="15097"/>
                  <a:pt x="273" y="15223"/>
                </a:cubicBezTo>
                <a:cubicBezTo>
                  <a:pt x="296" y="15297"/>
                  <a:pt x="343" y="15390"/>
                  <a:pt x="382" y="15428"/>
                </a:cubicBezTo>
                <a:cubicBezTo>
                  <a:pt x="518" y="15558"/>
                  <a:pt x="769" y="15739"/>
                  <a:pt x="818" y="15739"/>
                </a:cubicBezTo>
                <a:cubicBezTo>
                  <a:pt x="846" y="15739"/>
                  <a:pt x="893" y="15755"/>
                  <a:pt x="909" y="15769"/>
                </a:cubicBezTo>
                <a:cubicBezTo>
                  <a:pt x="959" y="15811"/>
                  <a:pt x="1232" y="15915"/>
                  <a:pt x="1291" y="15915"/>
                </a:cubicBezTo>
                <a:cubicBezTo>
                  <a:pt x="1322" y="15915"/>
                  <a:pt x="1352" y="15924"/>
                  <a:pt x="1364" y="15934"/>
                </a:cubicBezTo>
                <a:cubicBezTo>
                  <a:pt x="1376" y="15945"/>
                  <a:pt x="1445" y="15954"/>
                  <a:pt x="1509" y="15954"/>
                </a:cubicBezTo>
                <a:cubicBezTo>
                  <a:pt x="1574" y="15954"/>
                  <a:pt x="1652" y="15967"/>
                  <a:pt x="1691" y="15983"/>
                </a:cubicBezTo>
                <a:cubicBezTo>
                  <a:pt x="1798" y="16026"/>
                  <a:pt x="6045" y="16026"/>
                  <a:pt x="6200" y="15983"/>
                </a:cubicBezTo>
                <a:cubicBezTo>
                  <a:pt x="6286" y="15959"/>
                  <a:pt x="6520" y="15954"/>
                  <a:pt x="7581" y="15954"/>
                </a:cubicBezTo>
                <a:cubicBezTo>
                  <a:pt x="8312" y="15954"/>
                  <a:pt x="8860" y="15963"/>
                  <a:pt x="8872" y="15973"/>
                </a:cubicBezTo>
                <a:cubicBezTo>
                  <a:pt x="8883" y="15983"/>
                  <a:pt x="8901" y="16517"/>
                  <a:pt x="8909" y="17161"/>
                </a:cubicBezTo>
                <a:cubicBezTo>
                  <a:pt x="8916" y="17806"/>
                  <a:pt x="8924" y="18346"/>
                  <a:pt x="8927" y="18359"/>
                </a:cubicBezTo>
                <a:cubicBezTo>
                  <a:pt x="8937" y="18403"/>
                  <a:pt x="8936" y="18533"/>
                  <a:pt x="8927" y="18613"/>
                </a:cubicBezTo>
                <a:cubicBezTo>
                  <a:pt x="8922" y="18655"/>
                  <a:pt x="8924" y="18809"/>
                  <a:pt x="8927" y="18954"/>
                </a:cubicBezTo>
                <a:cubicBezTo>
                  <a:pt x="8929" y="19098"/>
                  <a:pt x="8935" y="19750"/>
                  <a:pt x="8945" y="20405"/>
                </a:cubicBezTo>
                <a:lnTo>
                  <a:pt x="8963" y="21593"/>
                </a:lnTo>
                <a:lnTo>
                  <a:pt x="10854" y="21583"/>
                </a:lnTo>
                <a:lnTo>
                  <a:pt x="12763" y="21583"/>
                </a:lnTo>
                <a:lnTo>
                  <a:pt x="12744" y="18798"/>
                </a:lnTo>
                <a:cubicBezTo>
                  <a:pt x="12733" y="16269"/>
                  <a:pt x="12729" y="15996"/>
                  <a:pt x="12781" y="15973"/>
                </a:cubicBezTo>
                <a:cubicBezTo>
                  <a:pt x="12829" y="15952"/>
                  <a:pt x="12870" y="15957"/>
                  <a:pt x="12944" y="15983"/>
                </a:cubicBezTo>
                <a:cubicBezTo>
                  <a:pt x="12994" y="16000"/>
                  <a:pt x="13083" y="16012"/>
                  <a:pt x="13163" y="16012"/>
                </a:cubicBezTo>
                <a:cubicBezTo>
                  <a:pt x="13242" y="16012"/>
                  <a:pt x="13332" y="16021"/>
                  <a:pt x="13344" y="16032"/>
                </a:cubicBezTo>
                <a:cubicBezTo>
                  <a:pt x="13357" y="16042"/>
                  <a:pt x="13455" y="16051"/>
                  <a:pt x="13563" y="16051"/>
                </a:cubicBezTo>
                <a:cubicBezTo>
                  <a:pt x="13670" y="16051"/>
                  <a:pt x="13750" y="16042"/>
                  <a:pt x="13763" y="16032"/>
                </a:cubicBezTo>
                <a:cubicBezTo>
                  <a:pt x="13775" y="16021"/>
                  <a:pt x="13918" y="16013"/>
                  <a:pt x="14072" y="16012"/>
                </a:cubicBezTo>
                <a:cubicBezTo>
                  <a:pt x="14259" y="16012"/>
                  <a:pt x="14370" y="16002"/>
                  <a:pt x="14417" y="15983"/>
                </a:cubicBezTo>
                <a:cubicBezTo>
                  <a:pt x="14456" y="15967"/>
                  <a:pt x="14561" y="15954"/>
                  <a:pt x="14653" y="15954"/>
                </a:cubicBezTo>
                <a:cubicBezTo>
                  <a:pt x="14745" y="15954"/>
                  <a:pt x="14848" y="15947"/>
                  <a:pt x="14872" y="15934"/>
                </a:cubicBezTo>
                <a:cubicBezTo>
                  <a:pt x="14904" y="15917"/>
                  <a:pt x="14933" y="15915"/>
                  <a:pt x="14999" y="15934"/>
                </a:cubicBezTo>
                <a:cubicBezTo>
                  <a:pt x="15059" y="15952"/>
                  <a:pt x="15168" y="15953"/>
                  <a:pt x="15399" y="15944"/>
                </a:cubicBezTo>
                <a:cubicBezTo>
                  <a:pt x="15577" y="15937"/>
                  <a:pt x="16679" y="15929"/>
                  <a:pt x="17835" y="15925"/>
                </a:cubicBezTo>
                <a:cubicBezTo>
                  <a:pt x="19142" y="15919"/>
                  <a:pt x="19940" y="15907"/>
                  <a:pt x="19962" y="15895"/>
                </a:cubicBezTo>
                <a:cubicBezTo>
                  <a:pt x="19982" y="15885"/>
                  <a:pt x="20069" y="15876"/>
                  <a:pt x="20144" y="15876"/>
                </a:cubicBezTo>
                <a:cubicBezTo>
                  <a:pt x="20218" y="15876"/>
                  <a:pt x="20295" y="15867"/>
                  <a:pt x="20307" y="15856"/>
                </a:cubicBezTo>
                <a:cubicBezTo>
                  <a:pt x="20320" y="15846"/>
                  <a:pt x="20352" y="15837"/>
                  <a:pt x="20398" y="15837"/>
                </a:cubicBezTo>
                <a:cubicBezTo>
                  <a:pt x="20445" y="15837"/>
                  <a:pt x="20496" y="15824"/>
                  <a:pt x="20507" y="15808"/>
                </a:cubicBezTo>
                <a:cubicBezTo>
                  <a:pt x="20519" y="15792"/>
                  <a:pt x="20563" y="15779"/>
                  <a:pt x="20598" y="15778"/>
                </a:cubicBezTo>
                <a:cubicBezTo>
                  <a:pt x="20634" y="15778"/>
                  <a:pt x="20725" y="15759"/>
                  <a:pt x="20798" y="15730"/>
                </a:cubicBezTo>
                <a:cubicBezTo>
                  <a:pt x="20919" y="15681"/>
                  <a:pt x="21000" y="15622"/>
                  <a:pt x="21253" y="15447"/>
                </a:cubicBezTo>
                <a:cubicBezTo>
                  <a:pt x="21358" y="15375"/>
                  <a:pt x="21506" y="15152"/>
                  <a:pt x="21507" y="15067"/>
                </a:cubicBezTo>
                <a:cubicBezTo>
                  <a:pt x="21508" y="15033"/>
                  <a:pt x="21524" y="15006"/>
                  <a:pt x="21544" y="14999"/>
                </a:cubicBezTo>
                <a:cubicBezTo>
                  <a:pt x="21592" y="14983"/>
                  <a:pt x="21592" y="13905"/>
                  <a:pt x="21544" y="13889"/>
                </a:cubicBezTo>
                <a:cubicBezTo>
                  <a:pt x="21521" y="13882"/>
                  <a:pt x="21508" y="13413"/>
                  <a:pt x="21507" y="12623"/>
                </a:cubicBezTo>
                <a:cubicBezTo>
                  <a:pt x="21506" y="11933"/>
                  <a:pt x="21504" y="11359"/>
                  <a:pt x="21489" y="11347"/>
                </a:cubicBezTo>
                <a:cubicBezTo>
                  <a:pt x="21474" y="11335"/>
                  <a:pt x="21444" y="8981"/>
                  <a:pt x="21434" y="6117"/>
                </a:cubicBezTo>
                <a:lnTo>
                  <a:pt x="21416" y="906"/>
                </a:lnTo>
                <a:lnTo>
                  <a:pt x="21344" y="809"/>
                </a:lnTo>
                <a:cubicBezTo>
                  <a:pt x="21191" y="614"/>
                  <a:pt x="21113" y="537"/>
                  <a:pt x="20962" y="439"/>
                </a:cubicBezTo>
                <a:cubicBezTo>
                  <a:pt x="20670" y="249"/>
                  <a:pt x="20264" y="98"/>
                  <a:pt x="20035" y="98"/>
                </a:cubicBezTo>
                <a:cubicBezTo>
                  <a:pt x="19978" y="98"/>
                  <a:pt x="19892" y="84"/>
                  <a:pt x="19853" y="68"/>
                </a:cubicBezTo>
                <a:cubicBezTo>
                  <a:pt x="19748" y="26"/>
                  <a:pt x="17067" y="26"/>
                  <a:pt x="16962" y="68"/>
                </a:cubicBezTo>
                <a:cubicBezTo>
                  <a:pt x="16902" y="93"/>
                  <a:pt x="16534" y="98"/>
                  <a:pt x="14362" y="98"/>
                </a:cubicBezTo>
                <a:cubicBezTo>
                  <a:pt x="12642" y="98"/>
                  <a:pt x="11812" y="103"/>
                  <a:pt x="11763" y="117"/>
                </a:cubicBezTo>
                <a:cubicBezTo>
                  <a:pt x="11723" y="128"/>
                  <a:pt x="11549" y="136"/>
                  <a:pt x="11381" y="137"/>
                </a:cubicBezTo>
                <a:cubicBezTo>
                  <a:pt x="11213" y="137"/>
                  <a:pt x="11065" y="146"/>
                  <a:pt x="11054" y="156"/>
                </a:cubicBezTo>
                <a:cubicBezTo>
                  <a:pt x="11027" y="179"/>
                  <a:pt x="10626" y="179"/>
                  <a:pt x="10581" y="156"/>
                </a:cubicBezTo>
                <a:cubicBezTo>
                  <a:pt x="10539" y="135"/>
                  <a:pt x="10302" y="116"/>
                  <a:pt x="9799" y="98"/>
                </a:cubicBezTo>
                <a:cubicBezTo>
                  <a:pt x="9590" y="90"/>
                  <a:pt x="9388" y="82"/>
                  <a:pt x="9345" y="68"/>
                </a:cubicBezTo>
                <a:cubicBezTo>
                  <a:pt x="9284" y="50"/>
                  <a:pt x="8813" y="39"/>
                  <a:pt x="7327" y="39"/>
                </a:cubicBezTo>
                <a:cubicBezTo>
                  <a:pt x="6072" y="39"/>
                  <a:pt x="5378" y="32"/>
                  <a:pt x="5363" y="20"/>
                </a:cubicBezTo>
                <a:cubicBezTo>
                  <a:pt x="5333" y="-7"/>
                  <a:pt x="1576" y="-7"/>
                  <a:pt x="1546" y="2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36" name="Line"/>
          <p:cNvSpPr/>
          <p:nvPr/>
        </p:nvSpPr>
        <p:spPr>
          <a:xfrm>
            <a:off x="1700024" y="4281660"/>
            <a:ext cx="6062836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337" name="Google Shape;99;p15"/>
          <p:cNvSpPr txBox="1"/>
          <p:nvPr/>
        </p:nvSpPr>
        <p:spPr>
          <a:xfrm>
            <a:off x="7359753" y="3904406"/>
            <a:ext cx="2116429" cy="879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Cryptographic</a:t>
            </a:r>
          </a:p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Assumption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15B50-E545-11D2-36AA-D4E2DFED920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00;p15">
                <a:extLst>
                  <a:ext uri="{FF2B5EF4-FFF2-40B4-BE49-F238E27FC236}">
                    <a16:creationId xmlns:a16="http://schemas.microsoft.com/office/drawing/2014/main" id="{0094507E-7363-5948-5986-75FEC98EA0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>
                <a:lvl1pPr marL="457200" marR="0" indent="-311150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1pPr>
                <a:lvl2pPr marL="9686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2pPr>
                <a:lvl3pPr marL="14258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3pPr>
                <a:lvl4pPr marL="18830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4pPr>
                <a:lvl5pPr marL="23402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5pPr>
                <a:lvl6pPr marL="27974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6pPr>
                <a:lvl7pPr marL="32546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7pPr>
                <a:lvl8pPr marL="37118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8pPr>
                <a:lvl9pPr marL="41690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 hangingPunct="1">
                  <a:buClrTx/>
                  <a:buSzTx/>
                  <a:buFontTx/>
                  <a:buNone/>
                  <a:defRPr sz="15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r>
                  <a:rPr lang="en-US" sz="1500" dirty="0">
                    <a:solidFill>
                      <a:srgbClr val="000000"/>
                    </a:solidFill>
                  </a:rPr>
                  <a:t>(verification circuit).</a:t>
                </a:r>
                <a:endParaRPr lang="en-US" sz="1500" dirty="0">
                  <a:solidFill>
                    <a:srgbClr val="7A81FF"/>
                  </a:solidFill>
                </a:endParaRPr>
              </a:p>
            </p:txBody>
          </p:sp>
        </mc:Choice>
        <mc:Fallback xmlns="">
          <p:sp>
            <p:nvSpPr>
              <p:cNvPr id="4" name="Google Shape;100;p15">
                <a:extLst>
                  <a:ext uri="{FF2B5EF4-FFF2-40B4-BE49-F238E27FC236}">
                    <a16:creationId xmlns:a16="http://schemas.microsoft.com/office/drawing/2014/main" id="{0094507E-7363-5948-5986-75FEC98EA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  <a:blipFill>
                <a:blip r:embed="rId8"/>
                <a:stretch>
                  <a:fillRect l="-29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Line"/>
          <p:cNvSpPr/>
          <p:nvPr/>
        </p:nvSpPr>
        <p:spPr>
          <a:xfrm flipV="1">
            <a:off x="1713541" y="746377"/>
            <a:ext cx="1" cy="343732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341" name="Google Shape;99;p15"/>
          <p:cNvSpPr txBox="1"/>
          <p:nvPr/>
        </p:nvSpPr>
        <p:spPr>
          <a:xfrm>
            <a:off x="716764" y="12101"/>
            <a:ext cx="2116429" cy="879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Communication </a:t>
            </a:r>
          </a:p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342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2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3" name="Google Shape;99;p15"/>
          <p:cNvSpPr txBox="1"/>
          <p:nvPr/>
        </p:nvSpPr>
        <p:spPr>
          <a:xfrm>
            <a:off x="199963" y="3632363"/>
            <a:ext cx="1371215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Lower bound</a:t>
            </a:r>
          </a:p>
        </p:txBody>
      </p:sp>
      <p:sp>
        <p:nvSpPr>
          <p:cNvPr id="344" name="Google Shape;99;p15"/>
          <p:cNvSpPr txBox="1"/>
          <p:nvPr/>
        </p:nvSpPr>
        <p:spPr>
          <a:xfrm>
            <a:off x="1700984" y="4386576"/>
            <a:ext cx="1769427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rgbClr val="00905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One-way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Google Shape;100;p15"/>
              <p:cNvSpPr txBox="1"/>
              <p:nvPr/>
            </p:nvSpPr>
            <p:spPr>
              <a:xfrm>
                <a:off x="1855906" y="1686876"/>
                <a:ext cx="2023711" cy="5088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/>
              <a:p>
                <a: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*     </a:t>
                </a:r>
              </a:p>
            </p:txBody>
          </p:sp>
        </mc:Choice>
        <mc:Fallback xmlns="">
          <p:sp>
            <p:nvSpPr>
              <p:cNvPr id="345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6" y="1686876"/>
                <a:ext cx="2023711" cy="508889"/>
              </a:xfrm>
              <a:prstGeom prst="rect">
                <a:avLst/>
              </a:prstGeom>
              <a:blipFill>
                <a:blip r:embed="rId3"/>
                <a:stretch>
                  <a:fillRect l="-62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Google Shape;100;p15"/>
              <p:cNvSpPr txBox="1"/>
              <p:nvPr/>
            </p:nvSpPr>
            <p:spPr>
              <a:xfrm>
                <a:off x="1855905" y="2455047"/>
                <a:ext cx="2980105" cy="5088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/>
              <a:p>
                <a: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)⋅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*</a:t>
                </a:r>
              </a:p>
            </p:txBody>
          </p:sp>
        </mc:Choice>
        <mc:Fallback xmlns="">
          <p:sp>
            <p:nvSpPr>
              <p:cNvPr id="346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5" y="2455047"/>
                <a:ext cx="2980105" cy="508889"/>
              </a:xfrm>
              <a:prstGeom prst="rect">
                <a:avLst/>
              </a:prstGeom>
              <a:blipFill>
                <a:blip r:embed="rId4"/>
                <a:stretch>
                  <a:fillRect l="-42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7" name="Image" descr="Image"/>
          <p:cNvPicPr>
            <a:picLocks/>
          </p:cNvPicPr>
          <p:nvPr/>
        </p:nvPicPr>
        <p:blipFill>
          <a:blip r:embed="rId5"/>
          <a:srcRect l="41550" t="51168" r="20410" b="45144"/>
          <a:stretch>
            <a:fillRect/>
          </a:stretch>
        </p:blipFill>
        <p:spPr>
          <a:xfrm rot="21540000">
            <a:off x="30318" y="4008693"/>
            <a:ext cx="1659732" cy="17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0" y="0"/>
                </a:moveTo>
                <a:lnTo>
                  <a:pt x="0" y="16817"/>
                </a:lnTo>
                <a:cubicBezTo>
                  <a:pt x="552" y="17059"/>
                  <a:pt x="1664" y="17220"/>
                  <a:pt x="1859" y="17451"/>
                </a:cubicBezTo>
                <a:cubicBezTo>
                  <a:pt x="2511" y="18219"/>
                  <a:pt x="5045" y="18761"/>
                  <a:pt x="8409" y="18865"/>
                </a:cubicBezTo>
                <a:cubicBezTo>
                  <a:pt x="12240" y="18983"/>
                  <a:pt x="14141" y="19427"/>
                  <a:pt x="14710" y="20376"/>
                </a:cubicBezTo>
                <a:cubicBezTo>
                  <a:pt x="15158" y="21123"/>
                  <a:pt x="15638" y="21600"/>
                  <a:pt x="15774" y="21399"/>
                </a:cubicBezTo>
                <a:cubicBezTo>
                  <a:pt x="15910" y="21199"/>
                  <a:pt x="17038" y="21081"/>
                  <a:pt x="18284" y="21156"/>
                </a:cubicBezTo>
                <a:cubicBezTo>
                  <a:pt x="19530" y="21231"/>
                  <a:pt x="20758" y="21289"/>
                  <a:pt x="21011" y="21302"/>
                </a:cubicBezTo>
                <a:cubicBezTo>
                  <a:pt x="21125" y="21308"/>
                  <a:pt x="21392" y="21276"/>
                  <a:pt x="21600" y="21253"/>
                </a:cubicBezTo>
                <a:lnTo>
                  <a:pt x="21600" y="2925"/>
                </a:lnTo>
                <a:cubicBezTo>
                  <a:pt x="17385" y="3138"/>
                  <a:pt x="5001" y="1987"/>
                  <a:pt x="1787" y="829"/>
                </a:cubicBezTo>
                <a:cubicBezTo>
                  <a:pt x="1255" y="637"/>
                  <a:pt x="639" y="273"/>
                  <a:pt x="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48" name="Google Shape;99;p15"/>
          <p:cNvSpPr txBox="1"/>
          <p:nvPr/>
        </p:nvSpPr>
        <p:spPr>
          <a:xfrm>
            <a:off x="199963" y="2183733"/>
            <a:ext cx="1371215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Upper bound</a:t>
            </a:r>
          </a:p>
        </p:txBody>
      </p:sp>
      <p:pic>
        <p:nvPicPr>
          <p:cNvPr id="349" name="Image" descr="Image"/>
          <p:cNvPicPr>
            <a:picLocks/>
          </p:cNvPicPr>
          <p:nvPr/>
        </p:nvPicPr>
        <p:blipFill>
          <a:blip r:embed="rId5"/>
          <a:srcRect l="41550" t="51168" r="20410" b="45144"/>
          <a:stretch>
            <a:fillRect/>
          </a:stretch>
        </p:blipFill>
        <p:spPr>
          <a:xfrm rot="21540000">
            <a:off x="30318" y="2578295"/>
            <a:ext cx="1659732" cy="17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0" y="0"/>
                </a:moveTo>
                <a:lnTo>
                  <a:pt x="0" y="16817"/>
                </a:lnTo>
                <a:cubicBezTo>
                  <a:pt x="552" y="17059"/>
                  <a:pt x="1664" y="17220"/>
                  <a:pt x="1859" y="17451"/>
                </a:cubicBezTo>
                <a:cubicBezTo>
                  <a:pt x="2511" y="18219"/>
                  <a:pt x="5045" y="18761"/>
                  <a:pt x="8409" y="18865"/>
                </a:cubicBezTo>
                <a:cubicBezTo>
                  <a:pt x="12240" y="18983"/>
                  <a:pt x="14141" y="19427"/>
                  <a:pt x="14710" y="20376"/>
                </a:cubicBezTo>
                <a:cubicBezTo>
                  <a:pt x="15158" y="21123"/>
                  <a:pt x="15638" y="21600"/>
                  <a:pt x="15774" y="21399"/>
                </a:cubicBezTo>
                <a:cubicBezTo>
                  <a:pt x="15910" y="21199"/>
                  <a:pt x="17038" y="21081"/>
                  <a:pt x="18284" y="21156"/>
                </a:cubicBezTo>
                <a:cubicBezTo>
                  <a:pt x="19530" y="21231"/>
                  <a:pt x="20758" y="21289"/>
                  <a:pt x="21011" y="21302"/>
                </a:cubicBezTo>
                <a:cubicBezTo>
                  <a:pt x="21125" y="21308"/>
                  <a:pt x="21392" y="21276"/>
                  <a:pt x="21600" y="21253"/>
                </a:cubicBezTo>
                <a:lnTo>
                  <a:pt x="21600" y="2925"/>
                </a:lnTo>
                <a:cubicBezTo>
                  <a:pt x="17385" y="3138"/>
                  <a:pt x="5001" y="1987"/>
                  <a:pt x="1787" y="829"/>
                </a:cubicBezTo>
                <a:cubicBezTo>
                  <a:pt x="1255" y="637"/>
                  <a:pt x="639" y="273"/>
                  <a:pt x="0" y="0"/>
                </a:cubicBezTo>
                <a:close/>
              </a:path>
            </a:pathLst>
          </a:cu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Google Shape;100;p15"/>
              <p:cNvSpPr txBox="1"/>
              <p:nvPr/>
            </p:nvSpPr>
            <p:spPr>
              <a:xfrm>
                <a:off x="1855906" y="3794048"/>
                <a:ext cx="4173906" cy="5478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 fontScale="92500"/>
              </a:bodyPr>
              <a:lstStyle>
                <a:lvl1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150" i="1">
                          <a:solidFill>
                            <a:srgbClr val="BC44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sz="1800">
                  <a:solidFill>
                    <a:srgbClr val="BC4500"/>
                  </a:solidFill>
                </a:endParaRPr>
              </a:p>
            </p:txBody>
          </p:sp>
        </mc:Choice>
        <mc:Fallback xmlns="">
          <p:sp>
            <p:nvSpPr>
              <p:cNvPr id="350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6" y="3794048"/>
                <a:ext cx="4173906" cy="5478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1" name="Image" descr="Image"/>
          <p:cNvPicPr>
            <a:picLocks noChangeAspect="1"/>
          </p:cNvPicPr>
          <p:nvPr/>
        </p:nvPicPr>
        <p:blipFill>
          <a:blip r:embed="rId7"/>
          <a:srcRect l="14180" t="9227" r="12888"/>
          <a:stretch>
            <a:fillRect/>
          </a:stretch>
        </p:blipFill>
        <p:spPr>
          <a:xfrm>
            <a:off x="1272607" y="4294327"/>
            <a:ext cx="471109" cy="879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93" extrusionOk="0">
                <a:moveTo>
                  <a:pt x="1546" y="20"/>
                </a:moveTo>
                <a:cubicBezTo>
                  <a:pt x="1533" y="30"/>
                  <a:pt x="1478" y="39"/>
                  <a:pt x="1418" y="39"/>
                </a:cubicBezTo>
                <a:cubicBezTo>
                  <a:pt x="1354" y="39"/>
                  <a:pt x="1231" y="74"/>
                  <a:pt x="1109" y="117"/>
                </a:cubicBezTo>
                <a:cubicBezTo>
                  <a:pt x="997" y="157"/>
                  <a:pt x="885" y="194"/>
                  <a:pt x="855" y="205"/>
                </a:cubicBezTo>
                <a:cubicBezTo>
                  <a:pt x="825" y="215"/>
                  <a:pt x="762" y="236"/>
                  <a:pt x="728" y="253"/>
                </a:cubicBezTo>
                <a:cubicBezTo>
                  <a:pt x="693" y="271"/>
                  <a:pt x="646" y="293"/>
                  <a:pt x="619" y="302"/>
                </a:cubicBezTo>
                <a:cubicBezTo>
                  <a:pt x="529" y="332"/>
                  <a:pt x="281" y="555"/>
                  <a:pt x="219" y="653"/>
                </a:cubicBezTo>
                <a:cubicBezTo>
                  <a:pt x="47" y="924"/>
                  <a:pt x="-8" y="1161"/>
                  <a:pt x="0" y="1724"/>
                </a:cubicBezTo>
                <a:cubicBezTo>
                  <a:pt x="25" y="3405"/>
                  <a:pt x="77" y="4639"/>
                  <a:pt x="109" y="4666"/>
                </a:cubicBezTo>
                <a:cubicBezTo>
                  <a:pt x="133" y="4684"/>
                  <a:pt x="145" y="5943"/>
                  <a:pt x="164" y="8269"/>
                </a:cubicBezTo>
                <a:cubicBezTo>
                  <a:pt x="199" y="12597"/>
                  <a:pt x="208" y="13122"/>
                  <a:pt x="200" y="13421"/>
                </a:cubicBezTo>
                <a:cubicBezTo>
                  <a:pt x="187" y="13937"/>
                  <a:pt x="234" y="15097"/>
                  <a:pt x="273" y="15223"/>
                </a:cubicBezTo>
                <a:cubicBezTo>
                  <a:pt x="296" y="15297"/>
                  <a:pt x="343" y="15390"/>
                  <a:pt x="382" y="15428"/>
                </a:cubicBezTo>
                <a:cubicBezTo>
                  <a:pt x="518" y="15558"/>
                  <a:pt x="769" y="15739"/>
                  <a:pt x="818" y="15739"/>
                </a:cubicBezTo>
                <a:cubicBezTo>
                  <a:pt x="846" y="15739"/>
                  <a:pt x="893" y="15755"/>
                  <a:pt x="909" y="15769"/>
                </a:cubicBezTo>
                <a:cubicBezTo>
                  <a:pt x="959" y="15811"/>
                  <a:pt x="1232" y="15915"/>
                  <a:pt x="1291" y="15915"/>
                </a:cubicBezTo>
                <a:cubicBezTo>
                  <a:pt x="1322" y="15915"/>
                  <a:pt x="1352" y="15924"/>
                  <a:pt x="1364" y="15934"/>
                </a:cubicBezTo>
                <a:cubicBezTo>
                  <a:pt x="1376" y="15945"/>
                  <a:pt x="1445" y="15954"/>
                  <a:pt x="1509" y="15954"/>
                </a:cubicBezTo>
                <a:cubicBezTo>
                  <a:pt x="1574" y="15954"/>
                  <a:pt x="1652" y="15967"/>
                  <a:pt x="1691" y="15983"/>
                </a:cubicBezTo>
                <a:cubicBezTo>
                  <a:pt x="1798" y="16026"/>
                  <a:pt x="6045" y="16026"/>
                  <a:pt x="6200" y="15983"/>
                </a:cubicBezTo>
                <a:cubicBezTo>
                  <a:pt x="6286" y="15959"/>
                  <a:pt x="6520" y="15954"/>
                  <a:pt x="7581" y="15954"/>
                </a:cubicBezTo>
                <a:cubicBezTo>
                  <a:pt x="8312" y="15954"/>
                  <a:pt x="8860" y="15963"/>
                  <a:pt x="8872" y="15973"/>
                </a:cubicBezTo>
                <a:cubicBezTo>
                  <a:pt x="8883" y="15983"/>
                  <a:pt x="8901" y="16517"/>
                  <a:pt x="8909" y="17161"/>
                </a:cubicBezTo>
                <a:cubicBezTo>
                  <a:pt x="8916" y="17806"/>
                  <a:pt x="8924" y="18346"/>
                  <a:pt x="8927" y="18359"/>
                </a:cubicBezTo>
                <a:cubicBezTo>
                  <a:pt x="8937" y="18403"/>
                  <a:pt x="8936" y="18533"/>
                  <a:pt x="8927" y="18613"/>
                </a:cubicBezTo>
                <a:cubicBezTo>
                  <a:pt x="8922" y="18655"/>
                  <a:pt x="8924" y="18809"/>
                  <a:pt x="8927" y="18954"/>
                </a:cubicBezTo>
                <a:cubicBezTo>
                  <a:pt x="8929" y="19098"/>
                  <a:pt x="8935" y="19750"/>
                  <a:pt x="8945" y="20405"/>
                </a:cubicBezTo>
                <a:lnTo>
                  <a:pt x="8963" y="21593"/>
                </a:lnTo>
                <a:lnTo>
                  <a:pt x="10854" y="21583"/>
                </a:lnTo>
                <a:lnTo>
                  <a:pt x="12763" y="21583"/>
                </a:lnTo>
                <a:lnTo>
                  <a:pt x="12744" y="18798"/>
                </a:lnTo>
                <a:cubicBezTo>
                  <a:pt x="12733" y="16269"/>
                  <a:pt x="12729" y="15996"/>
                  <a:pt x="12781" y="15973"/>
                </a:cubicBezTo>
                <a:cubicBezTo>
                  <a:pt x="12829" y="15952"/>
                  <a:pt x="12870" y="15957"/>
                  <a:pt x="12944" y="15983"/>
                </a:cubicBezTo>
                <a:cubicBezTo>
                  <a:pt x="12994" y="16000"/>
                  <a:pt x="13083" y="16012"/>
                  <a:pt x="13163" y="16012"/>
                </a:cubicBezTo>
                <a:cubicBezTo>
                  <a:pt x="13242" y="16012"/>
                  <a:pt x="13332" y="16021"/>
                  <a:pt x="13344" y="16032"/>
                </a:cubicBezTo>
                <a:cubicBezTo>
                  <a:pt x="13357" y="16042"/>
                  <a:pt x="13455" y="16051"/>
                  <a:pt x="13563" y="16051"/>
                </a:cubicBezTo>
                <a:cubicBezTo>
                  <a:pt x="13670" y="16051"/>
                  <a:pt x="13750" y="16042"/>
                  <a:pt x="13763" y="16032"/>
                </a:cubicBezTo>
                <a:cubicBezTo>
                  <a:pt x="13775" y="16021"/>
                  <a:pt x="13918" y="16013"/>
                  <a:pt x="14072" y="16012"/>
                </a:cubicBezTo>
                <a:cubicBezTo>
                  <a:pt x="14259" y="16012"/>
                  <a:pt x="14370" y="16002"/>
                  <a:pt x="14417" y="15983"/>
                </a:cubicBezTo>
                <a:cubicBezTo>
                  <a:pt x="14456" y="15967"/>
                  <a:pt x="14561" y="15954"/>
                  <a:pt x="14653" y="15954"/>
                </a:cubicBezTo>
                <a:cubicBezTo>
                  <a:pt x="14745" y="15954"/>
                  <a:pt x="14848" y="15947"/>
                  <a:pt x="14872" y="15934"/>
                </a:cubicBezTo>
                <a:cubicBezTo>
                  <a:pt x="14904" y="15917"/>
                  <a:pt x="14933" y="15915"/>
                  <a:pt x="14999" y="15934"/>
                </a:cubicBezTo>
                <a:cubicBezTo>
                  <a:pt x="15059" y="15952"/>
                  <a:pt x="15168" y="15953"/>
                  <a:pt x="15399" y="15944"/>
                </a:cubicBezTo>
                <a:cubicBezTo>
                  <a:pt x="15577" y="15937"/>
                  <a:pt x="16679" y="15929"/>
                  <a:pt x="17835" y="15925"/>
                </a:cubicBezTo>
                <a:cubicBezTo>
                  <a:pt x="19142" y="15919"/>
                  <a:pt x="19940" y="15907"/>
                  <a:pt x="19962" y="15895"/>
                </a:cubicBezTo>
                <a:cubicBezTo>
                  <a:pt x="19982" y="15885"/>
                  <a:pt x="20069" y="15876"/>
                  <a:pt x="20144" y="15876"/>
                </a:cubicBezTo>
                <a:cubicBezTo>
                  <a:pt x="20218" y="15876"/>
                  <a:pt x="20295" y="15867"/>
                  <a:pt x="20307" y="15856"/>
                </a:cubicBezTo>
                <a:cubicBezTo>
                  <a:pt x="20320" y="15846"/>
                  <a:pt x="20352" y="15837"/>
                  <a:pt x="20398" y="15837"/>
                </a:cubicBezTo>
                <a:cubicBezTo>
                  <a:pt x="20445" y="15837"/>
                  <a:pt x="20496" y="15824"/>
                  <a:pt x="20507" y="15808"/>
                </a:cubicBezTo>
                <a:cubicBezTo>
                  <a:pt x="20519" y="15792"/>
                  <a:pt x="20563" y="15779"/>
                  <a:pt x="20598" y="15778"/>
                </a:cubicBezTo>
                <a:cubicBezTo>
                  <a:pt x="20634" y="15778"/>
                  <a:pt x="20725" y="15759"/>
                  <a:pt x="20798" y="15730"/>
                </a:cubicBezTo>
                <a:cubicBezTo>
                  <a:pt x="20919" y="15681"/>
                  <a:pt x="21000" y="15622"/>
                  <a:pt x="21253" y="15447"/>
                </a:cubicBezTo>
                <a:cubicBezTo>
                  <a:pt x="21358" y="15375"/>
                  <a:pt x="21506" y="15152"/>
                  <a:pt x="21507" y="15067"/>
                </a:cubicBezTo>
                <a:cubicBezTo>
                  <a:pt x="21508" y="15033"/>
                  <a:pt x="21524" y="15006"/>
                  <a:pt x="21544" y="14999"/>
                </a:cubicBezTo>
                <a:cubicBezTo>
                  <a:pt x="21592" y="14983"/>
                  <a:pt x="21592" y="13905"/>
                  <a:pt x="21544" y="13889"/>
                </a:cubicBezTo>
                <a:cubicBezTo>
                  <a:pt x="21521" y="13882"/>
                  <a:pt x="21508" y="13413"/>
                  <a:pt x="21507" y="12623"/>
                </a:cubicBezTo>
                <a:cubicBezTo>
                  <a:pt x="21506" y="11933"/>
                  <a:pt x="21504" y="11359"/>
                  <a:pt x="21489" y="11347"/>
                </a:cubicBezTo>
                <a:cubicBezTo>
                  <a:pt x="21474" y="11335"/>
                  <a:pt x="21444" y="8981"/>
                  <a:pt x="21434" y="6117"/>
                </a:cubicBezTo>
                <a:lnTo>
                  <a:pt x="21416" y="906"/>
                </a:lnTo>
                <a:lnTo>
                  <a:pt x="21344" y="809"/>
                </a:lnTo>
                <a:cubicBezTo>
                  <a:pt x="21191" y="614"/>
                  <a:pt x="21113" y="537"/>
                  <a:pt x="20962" y="439"/>
                </a:cubicBezTo>
                <a:cubicBezTo>
                  <a:pt x="20670" y="249"/>
                  <a:pt x="20264" y="98"/>
                  <a:pt x="20035" y="98"/>
                </a:cubicBezTo>
                <a:cubicBezTo>
                  <a:pt x="19978" y="98"/>
                  <a:pt x="19892" y="84"/>
                  <a:pt x="19853" y="68"/>
                </a:cubicBezTo>
                <a:cubicBezTo>
                  <a:pt x="19748" y="26"/>
                  <a:pt x="17067" y="26"/>
                  <a:pt x="16962" y="68"/>
                </a:cubicBezTo>
                <a:cubicBezTo>
                  <a:pt x="16902" y="93"/>
                  <a:pt x="16534" y="98"/>
                  <a:pt x="14362" y="98"/>
                </a:cubicBezTo>
                <a:cubicBezTo>
                  <a:pt x="12642" y="98"/>
                  <a:pt x="11812" y="103"/>
                  <a:pt x="11763" y="117"/>
                </a:cubicBezTo>
                <a:cubicBezTo>
                  <a:pt x="11723" y="128"/>
                  <a:pt x="11549" y="136"/>
                  <a:pt x="11381" y="137"/>
                </a:cubicBezTo>
                <a:cubicBezTo>
                  <a:pt x="11213" y="137"/>
                  <a:pt x="11065" y="146"/>
                  <a:pt x="11054" y="156"/>
                </a:cubicBezTo>
                <a:cubicBezTo>
                  <a:pt x="11027" y="179"/>
                  <a:pt x="10626" y="179"/>
                  <a:pt x="10581" y="156"/>
                </a:cubicBezTo>
                <a:cubicBezTo>
                  <a:pt x="10539" y="135"/>
                  <a:pt x="10302" y="116"/>
                  <a:pt x="9799" y="98"/>
                </a:cubicBezTo>
                <a:cubicBezTo>
                  <a:pt x="9590" y="90"/>
                  <a:pt x="9388" y="82"/>
                  <a:pt x="9345" y="68"/>
                </a:cubicBezTo>
                <a:cubicBezTo>
                  <a:pt x="9284" y="50"/>
                  <a:pt x="8813" y="39"/>
                  <a:pt x="7327" y="39"/>
                </a:cubicBezTo>
                <a:cubicBezTo>
                  <a:pt x="6072" y="39"/>
                  <a:pt x="5378" y="32"/>
                  <a:pt x="5363" y="20"/>
                </a:cubicBezTo>
                <a:cubicBezTo>
                  <a:pt x="5333" y="-7"/>
                  <a:pt x="1576" y="-7"/>
                  <a:pt x="1546" y="2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52" name="Line"/>
          <p:cNvSpPr/>
          <p:nvPr/>
        </p:nvSpPr>
        <p:spPr>
          <a:xfrm>
            <a:off x="1700024" y="4281660"/>
            <a:ext cx="6062836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353" name="Google Shape;99;p15"/>
          <p:cNvSpPr txBox="1"/>
          <p:nvPr/>
        </p:nvSpPr>
        <p:spPr>
          <a:xfrm>
            <a:off x="7359753" y="3904406"/>
            <a:ext cx="2116429" cy="879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Cryptographic</a:t>
            </a:r>
          </a:p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Assumption</a:t>
            </a:r>
          </a:p>
        </p:txBody>
      </p:sp>
      <p:sp>
        <p:nvSpPr>
          <p:cNvPr id="354" name="Google Shape;99;p15"/>
          <p:cNvSpPr txBox="1"/>
          <p:nvPr/>
        </p:nvSpPr>
        <p:spPr>
          <a:xfrm>
            <a:off x="5837266" y="4386576"/>
            <a:ext cx="1507792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rgbClr val="008F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FHE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332DB-555F-C4E8-AF6A-A2FF0C4A09BF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00;p15">
                <a:extLst>
                  <a:ext uri="{FF2B5EF4-FFF2-40B4-BE49-F238E27FC236}">
                    <a16:creationId xmlns:a16="http://schemas.microsoft.com/office/drawing/2014/main" id="{72179646-2FA9-DAE5-D446-AAA0001A45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>
                <a:lvl1pPr marL="457200" marR="0" indent="-311150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1pPr>
                <a:lvl2pPr marL="9686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2pPr>
                <a:lvl3pPr marL="14258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3pPr>
                <a:lvl4pPr marL="18830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4pPr>
                <a:lvl5pPr marL="23402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5pPr>
                <a:lvl6pPr marL="27974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6pPr>
                <a:lvl7pPr marL="32546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7pPr>
                <a:lvl8pPr marL="37118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8pPr>
                <a:lvl9pPr marL="41690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 hangingPunct="1">
                  <a:buClrTx/>
                  <a:buSzTx/>
                  <a:buFontTx/>
                  <a:buNone/>
                  <a:defRPr sz="15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r>
                  <a:rPr lang="en-US" sz="1500" dirty="0">
                    <a:solidFill>
                      <a:srgbClr val="000000"/>
                    </a:solidFill>
                  </a:rPr>
                  <a:t>(verification circuit).</a:t>
                </a:r>
                <a:endParaRPr lang="en-US" sz="1500" dirty="0">
                  <a:solidFill>
                    <a:srgbClr val="7A81FF"/>
                  </a:solidFill>
                </a:endParaRPr>
              </a:p>
            </p:txBody>
          </p:sp>
        </mc:Choice>
        <mc:Fallback xmlns="">
          <p:sp>
            <p:nvSpPr>
              <p:cNvPr id="4" name="Google Shape;100;p15">
                <a:extLst>
                  <a:ext uri="{FF2B5EF4-FFF2-40B4-BE49-F238E27FC236}">
                    <a16:creationId xmlns:a16="http://schemas.microsoft.com/office/drawing/2014/main" id="{72179646-2FA9-DAE5-D446-AAA0001A4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  <a:blipFill>
                <a:blip r:embed="rId8"/>
                <a:stretch>
                  <a:fillRect l="-29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Line"/>
          <p:cNvSpPr/>
          <p:nvPr/>
        </p:nvSpPr>
        <p:spPr>
          <a:xfrm flipV="1">
            <a:off x="1713541" y="746377"/>
            <a:ext cx="1" cy="343732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358" name="Google Shape;99;p15"/>
          <p:cNvSpPr txBox="1"/>
          <p:nvPr/>
        </p:nvSpPr>
        <p:spPr>
          <a:xfrm>
            <a:off x="716764" y="12101"/>
            <a:ext cx="2116429" cy="879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Communication </a:t>
            </a:r>
          </a:p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9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359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2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0" name="Google Shape;99;p15"/>
          <p:cNvSpPr txBox="1"/>
          <p:nvPr/>
        </p:nvSpPr>
        <p:spPr>
          <a:xfrm>
            <a:off x="199963" y="3632363"/>
            <a:ext cx="1371215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Lower bound</a:t>
            </a:r>
          </a:p>
        </p:txBody>
      </p:sp>
      <p:sp>
        <p:nvSpPr>
          <p:cNvPr id="361" name="Google Shape;99;p15"/>
          <p:cNvSpPr txBox="1"/>
          <p:nvPr/>
        </p:nvSpPr>
        <p:spPr>
          <a:xfrm>
            <a:off x="1700984" y="4386576"/>
            <a:ext cx="1769427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rgbClr val="00905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One-way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2" name="Google Shape;100;p15"/>
              <p:cNvSpPr txBox="1"/>
              <p:nvPr/>
            </p:nvSpPr>
            <p:spPr>
              <a:xfrm>
                <a:off x="1855906" y="1686876"/>
                <a:ext cx="2023711" cy="5088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/>
              <a:p>
                <a: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*     </a:t>
                </a:r>
              </a:p>
            </p:txBody>
          </p:sp>
        </mc:Choice>
        <mc:Fallback xmlns="">
          <p:sp>
            <p:nvSpPr>
              <p:cNvPr id="362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6" y="1686876"/>
                <a:ext cx="2023711" cy="508889"/>
              </a:xfrm>
              <a:prstGeom prst="rect">
                <a:avLst/>
              </a:prstGeom>
              <a:blipFill>
                <a:blip r:embed="rId3"/>
                <a:stretch>
                  <a:fillRect l="-62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3" name="Google Shape;100;p15"/>
              <p:cNvSpPr txBox="1"/>
              <p:nvPr/>
            </p:nvSpPr>
            <p:spPr>
              <a:xfrm>
                <a:off x="1855905" y="2455047"/>
                <a:ext cx="3057379" cy="5088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/>
              <a:p>
                <a: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)⋅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*</a:t>
                </a:r>
              </a:p>
            </p:txBody>
          </p:sp>
        </mc:Choice>
        <mc:Fallback xmlns="">
          <p:sp>
            <p:nvSpPr>
              <p:cNvPr id="363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5" y="2455047"/>
                <a:ext cx="3057379" cy="508889"/>
              </a:xfrm>
              <a:prstGeom prst="rect">
                <a:avLst/>
              </a:prstGeom>
              <a:blipFill>
                <a:blip r:embed="rId4"/>
                <a:stretch>
                  <a:fillRect l="-41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4" name="Image" descr="Image"/>
          <p:cNvPicPr>
            <a:picLocks/>
          </p:cNvPicPr>
          <p:nvPr/>
        </p:nvPicPr>
        <p:blipFill>
          <a:blip r:embed="rId5"/>
          <a:srcRect l="41550" t="51168" r="20410" b="45144"/>
          <a:stretch>
            <a:fillRect/>
          </a:stretch>
        </p:blipFill>
        <p:spPr>
          <a:xfrm rot="21540000">
            <a:off x="30318" y="4008693"/>
            <a:ext cx="1659732" cy="17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0" y="0"/>
                </a:moveTo>
                <a:lnTo>
                  <a:pt x="0" y="16817"/>
                </a:lnTo>
                <a:cubicBezTo>
                  <a:pt x="552" y="17059"/>
                  <a:pt x="1664" y="17220"/>
                  <a:pt x="1859" y="17451"/>
                </a:cubicBezTo>
                <a:cubicBezTo>
                  <a:pt x="2511" y="18219"/>
                  <a:pt x="5045" y="18761"/>
                  <a:pt x="8409" y="18865"/>
                </a:cubicBezTo>
                <a:cubicBezTo>
                  <a:pt x="12240" y="18983"/>
                  <a:pt x="14141" y="19427"/>
                  <a:pt x="14710" y="20376"/>
                </a:cubicBezTo>
                <a:cubicBezTo>
                  <a:pt x="15158" y="21123"/>
                  <a:pt x="15638" y="21600"/>
                  <a:pt x="15774" y="21399"/>
                </a:cubicBezTo>
                <a:cubicBezTo>
                  <a:pt x="15910" y="21199"/>
                  <a:pt x="17038" y="21081"/>
                  <a:pt x="18284" y="21156"/>
                </a:cubicBezTo>
                <a:cubicBezTo>
                  <a:pt x="19530" y="21231"/>
                  <a:pt x="20758" y="21289"/>
                  <a:pt x="21011" y="21302"/>
                </a:cubicBezTo>
                <a:cubicBezTo>
                  <a:pt x="21125" y="21308"/>
                  <a:pt x="21392" y="21276"/>
                  <a:pt x="21600" y="21253"/>
                </a:cubicBezTo>
                <a:lnTo>
                  <a:pt x="21600" y="2925"/>
                </a:lnTo>
                <a:cubicBezTo>
                  <a:pt x="17385" y="3138"/>
                  <a:pt x="5001" y="1987"/>
                  <a:pt x="1787" y="829"/>
                </a:cubicBezTo>
                <a:cubicBezTo>
                  <a:pt x="1255" y="637"/>
                  <a:pt x="639" y="273"/>
                  <a:pt x="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65" name="Google Shape;99;p15"/>
          <p:cNvSpPr txBox="1"/>
          <p:nvPr/>
        </p:nvSpPr>
        <p:spPr>
          <a:xfrm>
            <a:off x="199963" y="2183733"/>
            <a:ext cx="1371215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Upper bound</a:t>
            </a:r>
          </a:p>
        </p:txBody>
      </p:sp>
      <p:pic>
        <p:nvPicPr>
          <p:cNvPr id="366" name="Image" descr="Image"/>
          <p:cNvPicPr>
            <a:picLocks/>
          </p:cNvPicPr>
          <p:nvPr/>
        </p:nvPicPr>
        <p:blipFill>
          <a:blip r:embed="rId5"/>
          <a:srcRect l="41550" t="51168" r="20410" b="45144"/>
          <a:stretch>
            <a:fillRect/>
          </a:stretch>
        </p:blipFill>
        <p:spPr>
          <a:xfrm rot="21540000">
            <a:off x="30318" y="2578295"/>
            <a:ext cx="1659732" cy="17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0" y="0"/>
                </a:moveTo>
                <a:lnTo>
                  <a:pt x="0" y="16817"/>
                </a:lnTo>
                <a:cubicBezTo>
                  <a:pt x="552" y="17059"/>
                  <a:pt x="1664" y="17220"/>
                  <a:pt x="1859" y="17451"/>
                </a:cubicBezTo>
                <a:cubicBezTo>
                  <a:pt x="2511" y="18219"/>
                  <a:pt x="5045" y="18761"/>
                  <a:pt x="8409" y="18865"/>
                </a:cubicBezTo>
                <a:cubicBezTo>
                  <a:pt x="12240" y="18983"/>
                  <a:pt x="14141" y="19427"/>
                  <a:pt x="14710" y="20376"/>
                </a:cubicBezTo>
                <a:cubicBezTo>
                  <a:pt x="15158" y="21123"/>
                  <a:pt x="15638" y="21600"/>
                  <a:pt x="15774" y="21399"/>
                </a:cubicBezTo>
                <a:cubicBezTo>
                  <a:pt x="15910" y="21199"/>
                  <a:pt x="17038" y="21081"/>
                  <a:pt x="18284" y="21156"/>
                </a:cubicBezTo>
                <a:cubicBezTo>
                  <a:pt x="19530" y="21231"/>
                  <a:pt x="20758" y="21289"/>
                  <a:pt x="21011" y="21302"/>
                </a:cubicBezTo>
                <a:cubicBezTo>
                  <a:pt x="21125" y="21308"/>
                  <a:pt x="21392" y="21276"/>
                  <a:pt x="21600" y="21253"/>
                </a:cubicBezTo>
                <a:lnTo>
                  <a:pt x="21600" y="2925"/>
                </a:lnTo>
                <a:cubicBezTo>
                  <a:pt x="17385" y="3138"/>
                  <a:pt x="5001" y="1987"/>
                  <a:pt x="1787" y="829"/>
                </a:cubicBezTo>
                <a:cubicBezTo>
                  <a:pt x="1255" y="637"/>
                  <a:pt x="639" y="273"/>
                  <a:pt x="0" y="0"/>
                </a:cubicBezTo>
                <a:close/>
              </a:path>
            </a:pathLst>
          </a:cu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7" name="Google Shape;100;p15"/>
              <p:cNvSpPr txBox="1"/>
              <p:nvPr/>
            </p:nvSpPr>
            <p:spPr>
              <a:xfrm>
                <a:off x="1855906" y="3794048"/>
                <a:ext cx="4173906" cy="5478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 fontScale="92500"/>
              </a:bodyPr>
              <a:lstStyle>
                <a:lvl1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150" i="1">
                          <a:solidFill>
                            <a:srgbClr val="BC44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sz="1800">
                  <a:solidFill>
                    <a:srgbClr val="BC4500"/>
                  </a:solidFill>
                </a:endParaRPr>
              </a:p>
            </p:txBody>
          </p:sp>
        </mc:Choice>
        <mc:Fallback xmlns="">
          <p:sp>
            <p:nvSpPr>
              <p:cNvPr id="367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6" y="3794048"/>
                <a:ext cx="4173906" cy="5478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8" name="Image" descr="Image"/>
          <p:cNvPicPr>
            <a:picLocks noChangeAspect="1"/>
          </p:cNvPicPr>
          <p:nvPr/>
        </p:nvPicPr>
        <p:blipFill>
          <a:blip r:embed="rId7"/>
          <a:srcRect l="14180" t="9227" r="12888"/>
          <a:stretch>
            <a:fillRect/>
          </a:stretch>
        </p:blipFill>
        <p:spPr>
          <a:xfrm>
            <a:off x="1272607" y="4294327"/>
            <a:ext cx="471109" cy="879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93" extrusionOk="0">
                <a:moveTo>
                  <a:pt x="1546" y="20"/>
                </a:moveTo>
                <a:cubicBezTo>
                  <a:pt x="1533" y="30"/>
                  <a:pt x="1478" y="39"/>
                  <a:pt x="1418" y="39"/>
                </a:cubicBezTo>
                <a:cubicBezTo>
                  <a:pt x="1354" y="39"/>
                  <a:pt x="1231" y="74"/>
                  <a:pt x="1109" y="117"/>
                </a:cubicBezTo>
                <a:cubicBezTo>
                  <a:pt x="997" y="157"/>
                  <a:pt x="885" y="194"/>
                  <a:pt x="855" y="205"/>
                </a:cubicBezTo>
                <a:cubicBezTo>
                  <a:pt x="825" y="215"/>
                  <a:pt x="762" y="236"/>
                  <a:pt x="728" y="253"/>
                </a:cubicBezTo>
                <a:cubicBezTo>
                  <a:pt x="693" y="271"/>
                  <a:pt x="646" y="293"/>
                  <a:pt x="619" y="302"/>
                </a:cubicBezTo>
                <a:cubicBezTo>
                  <a:pt x="529" y="332"/>
                  <a:pt x="281" y="555"/>
                  <a:pt x="219" y="653"/>
                </a:cubicBezTo>
                <a:cubicBezTo>
                  <a:pt x="47" y="924"/>
                  <a:pt x="-8" y="1161"/>
                  <a:pt x="0" y="1724"/>
                </a:cubicBezTo>
                <a:cubicBezTo>
                  <a:pt x="25" y="3405"/>
                  <a:pt x="77" y="4639"/>
                  <a:pt x="109" y="4666"/>
                </a:cubicBezTo>
                <a:cubicBezTo>
                  <a:pt x="133" y="4684"/>
                  <a:pt x="145" y="5943"/>
                  <a:pt x="164" y="8269"/>
                </a:cubicBezTo>
                <a:cubicBezTo>
                  <a:pt x="199" y="12597"/>
                  <a:pt x="208" y="13122"/>
                  <a:pt x="200" y="13421"/>
                </a:cubicBezTo>
                <a:cubicBezTo>
                  <a:pt x="187" y="13937"/>
                  <a:pt x="234" y="15097"/>
                  <a:pt x="273" y="15223"/>
                </a:cubicBezTo>
                <a:cubicBezTo>
                  <a:pt x="296" y="15297"/>
                  <a:pt x="343" y="15390"/>
                  <a:pt x="382" y="15428"/>
                </a:cubicBezTo>
                <a:cubicBezTo>
                  <a:pt x="518" y="15558"/>
                  <a:pt x="769" y="15739"/>
                  <a:pt x="818" y="15739"/>
                </a:cubicBezTo>
                <a:cubicBezTo>
                  <a:pt x="846" y="15739"/>
                  <a:pt x="893" y="15755"/>
                  <a:pt x="909" y="15769"/>
                </a:cubicBezTo>
                <a:cubicBezTo>
                  <a:pt x="959" y="15811"/>
                  <a:pt x="1232" y="15915"/>
                  <a:pt x="1291" y="15915"/>
                </a:cubicBezTo>
                <a:cubicBezTo>
                  <a:pt x="1322" y="15915"/>
                  <a:pt x="1352" y="15924"/>
                  <a:pt x="1364" y="15934"/>
                </a:cubicBezTo>
                <a:cubicBezTo>
                  <a:pt x="1376" y="15945"/>
                  <a:pt x="1445" y="15954"/>
                  <a:pt x="1509" y="15954"/>
                </a:cubicBezTo>
                <a:cubicBezTo>
                  <a:pt x="1574" y="15954"/>
                  <a:pt x="1652" y="15967"/>
                  <a:pt x="1691" y="15983"/>
                </a:cubicBezTo>
                <a:cubicBezTo>
                  <a:pt x="1798" y="16026"/>
                  <a:pt x="6045" y="16026"/>
                  <a:pt x="6200" y="15983"/>
                </a:cubicBezTo>
                <a:cubicBezTo>
                  <a:pt x="6286" y="15959"/>
                  <a:pt x="6520" y="15954"/>
                  <a:pt x="7581" y="15954"/>
                </a:cubicBezTo>
                <a:cubicBezTo>
                  <a:pt x="8312" y="15954"/>
                  <a:pt x="8860" y="15963"/>
                  <a:pt x="8872" y="15973"/>
                </a:cubicBezTo>
                <a:cubicBezTo>
                  <a:pt x="8883" y="15983"/>
                  <a:pt x="8901" y="16517"/>
                  <a:pt x="8909" y="17161"/>
                </a:cubicBezTo>
                <a:cubicBezTo>
                  <a:pt x="8916" y="17806"/>
                  <a:pt x="8924" y="18346"/>
                  <a:pt x="8927" y="18359"/>
                </a:cubicBezTo>
                <a:cubicBezTo>
                  <a:pt x="8937" y="18403"/>
                  <a:pt x="8936" y="18533"/>
                  <a:pt x="8927" y="18613"/>
                </a:cubicBezTo>
                <a:cubicBezTo>
                  <a:pt x="8922" y="18655"/>
                  <a:pt x="8924" y="18809"/>
                  <a:pt x="8927" y="18954"/>
                </a:cubicBezTo>
                <a:cubicBezTo>
                  <a:pt x="8929" y="19098"/>
                  <a:pt x="8935" y="19750"/>
                  <a:pt x="8945" y="20405"/>
                </a:cubicBezTo>
                <a:lnTo>
                  <a:pt x="8963" y="21593"/>
                </a:lnTo>
                <a:lnTo>
                  <a:pt x="10854" y="21583"/>
                </a:lnTo>
                <a:lnTo>
                  <a:pt x="12763" y="21583"/>
                </a:lnTo>
                <a:lnTo>
                  <a:pt x="12744" y="18798"/>
                </a:lnTo>
                <a:cubicBezTo>
                  <a:pt x="12733" y="16269"/>
                  <a:pt x="12729" y="15996"/>
                  <a:pt x="12781" y="15973"/>
                </a:cubicBezTo>
                <a:cubicBezTo>
                  <a:pt x="12829" y="15952"/>
                  <a:pt x="12870" y="15957"/>
                  <a:pt x="12944" y="15983"/>
                </a:cubicBezTo>
                <a:cubicBezTo>
                  <a:pt x="12994" y="16000"/>
                  <a:pt x="13083" y="16012"/>
                  <a:pt x="13163" y="16012"/>
                </a:cubicBezTo>
                <a:cubicBezTo>
                  <a:pt x="13242" y="16012"/>
                  <a:pt x="13332" y="16021"/>
                  <a:pt x="13344" y="16032"/>
                </a:cubicBezTo>
                <a:cubicBezTo>
                  <a:pt x="13357" y="16042"/>
                  <a:pt x="13455" y="16051"/>
                  <a:pt x="13563" y="16051"/>
                </a:cubicBezTo>
                <a:cubicBezTo>
                  <a:pt x="13670" y="16051"/>
                  <a:pt x="13750" y="16042"/>
                  <a:pt x="13763" y="16032"/>
                </a:cubicBezTo>
                <a:cubicBezTo>
                  <a:pt x="13775" y="16021"/>
                  <a:pt x="13918" y="16013"/>
                  <a:pt x="14072" y="16012"/>
                </a:cubicBezTo>
                <a:cubicBezTo>
                  <a:pt x="14259" y="16012"/>
                  <a:pt x="14370" y="16002"/>
                  <a:pt x="14417" y="15983"/>
                </a:cubicBezTo>
                <a:cubicBezTo>
                  <a:pt x="14456" y="15967"/>
                  <a:pt x="14561" y="15954"/>
                  <a:pt x="14653" y="15954"/>
                </a:cubicBezTo>
                <a:cubicBezTo>
                  <a:pt x="14745" y="15954"/>
                  <a:pt x="14848" y="15947"/>
                  <a:pt x="14872" y="15934"/>
                </a:cubicBezTo>
                <a:cubicBezTo>
                  <a:pt x="14904" y="15917"/>
                  <a:pt x="14933" y="15915"/>
                  <a:pt x="14999" y="15934"/>
                </a:cubicBezTo>
                <a:cubicBezTo>
                  <a:pt x="15059" y="15952"/>
                  <a:pt x="15168" y="15953"/>
                  <a:pt x="15399" y="15944"/>
                </a:cubicBezTo>
                <a:cubicBezTo>
                  <a:pt x="15577" y="15937"/>
                  <a:pt x="16679" y="15929"/>
                  <a:pt x="17835" y="15925"/>
                </a:cubicBezTo>
                <a:cubicBezTo>
                  <a:pt x="19142" y="15919"/>
                  <a:pt x="19940" y="15907"/>
                  <a:pt x="19962" y="15895"/>
                </a:cubicBezTo>
                <a:cubicBezTo>
                  <a:pt x="19982" y="15885"/>
                  <a:pt x="20069" y="15876"/>
                  <a:pt x="20144" y="15876"/>
                </a:cubicBezTo>
                <a:cubicBezTo>
                  <a:pt x="20218" y="15876"/>
                  <a:pt x="20295" y="15867"/>
                  <a:pt x="20307" y="15856"/>
                </a:cubicBezTo>
                <a:cubicBezTo>
                  <a:pt x="20320" y="15846"/>
                  <a:pt x="20352" y="15837"/>
                  <a:pt x="20398" y="15837"/>
                </a:cubicBezTo>
                <a:cubicBezTo>
                  <a:pt x="20445" y="15837"/>
                  <a:pt x="20496" y="15824"/>
                  <a:pt x="20507" y="15808"/>
                </a:cubicBezTo>
                <a:cubicBezTo>
                  <a:pt x="20519" y="15792"/>
                  <a:pt x="20563" y="15779"/>
                  <a:pt x="20598" y="15778"/>
                </a:cubicBezTo>
                <a:cubicBezTo>
                  <a:pt x="20634" y="15778"/>
                  <a:pt x="20725" y="15759"/>
                  <a:pt x="20798" y="15730"/>
                </a:cubicBezTo>
                <a:cubicBezTo>
                  <a:pt x="20919" y="15681"/>
                  <a:pt x="21000" y="15622"/>
                  <a:pt x="21253" y="15447"/>
                </a:cubicBezTo>
                <a:cubicBezTo>
                  <a:pt x="21358" y="15375"/>
                  <a:pt x="21506" y="15152"/>
                  <a:pt x="21507" y="15067"/>
                </a:cubicBezTo>
                <a:cubicBezTo>
                  <a:pt x="21508" y="15033"/>
                  <a:pt x="21524" y="15006"/>
                  <a:pt x="21544" y="14999"/>
                </a:cubicBezTo>
                <a:cubicBezTo>
                  <a:pt x="21592" y="14983"/>
                  <a:pt x="21592" y="13905"/>
                  <a:pt x="21544" y="13889"/>
                </a:cubicBezTo>
                <a:cubicBezTo>
                  <a:pt x="21521" y="13882"/>
                  <a:pt x="21508" y="13413"/>
                  <a:pt x="21507" y="12623"/>
                </a:cubicBezTo>
                <a:cubicBezTo>
                  <a:pt x="21506" y="11933"/>
                  <a:pt x="21504" y="11359"/>
                  <a:pt x="21489" y="11347"/>
                </a:cubicBezTo>
                <a:cubicBezTo>
                  <a:pt x="21474" y="11335"/>
                  <a:pt x="21444" y="8981"/>
                  <a:pt x="21434" y="6117"/>
                </a:cubicBezTo>
                <a:lnTo>
                  <a:pt x="21416" y="906"/>
                </a:lnTo>
                <a:lnTo>
                  <a:pt x="21344" y="809"/>
                </a:lnTo>
                <a:cubicBezTo>
                  <a:pt x="21191" y="614"/>
                  <a:pt x="21113" y="537"/>
                  <a:pt x="20962" y="439"/>
                </a:cubicBezTo>
                <a:cubicBezTo>
                  <a:pt x="20670" y="249"/>
                  <a:pt x="20264" y="98"/>
                  <a:pt x="20035" y="98"/>
                </a:cubicBezTo>
                <a:cubicBezTo>
                  <a:pt x="19978" y="98"/>
                  <a:pt x="19892" y="84"/>
                  <a:pt x="19853" y="68"/>
                </a:cubicBezTo>
                <a:cubicBezTo>
                  <a:pt x="19748" y="26"/>
                  <a:pt x="17067" y="26"/>
                  <a:pt x="16962" y="68"/>
                </a:cubicBezTo>
                <a:cubicBezTo>
                  <a:pt x="16902" y="93"/>
                  <a:pt x="16534" y="98"/>
                  <a:pt x="14362" y="98"/>
                </a:cubicBezTo>
                <a:cubicBezTo>
                  <a:pt x="12642" y="98"/>
                  <a:pt x="11812" y="103"/>
                  <a:pt x="11763" y="117"/>
                </a:cubicBezTo>
                <a:cubicBezTo>
                  <a:pt x="11723" y="128"/>
                  <a:pt x="11549" y="136"/>
                  <a:pt x="11381" y="137"/>
                </a:cubicBezTo>
                <a:cubicBezTo>
                  <a:pt x="11213" y="137"/>
                  <a:pt x="11065" y="146"/>
                  <a:pt x="11054" y="156"/>
                </a:cubicBezTo>
                <a:cubicBezTo>
                  <a:pt x="11027" y="179"/>
                  <a:pt x="10626" y="179"/>
                  <a:pt x="10581" y="156"/>
                </a:cubicBezTo>
                <a:cubicBezTo>
                  <a:pt x="10539" y="135"/>
                  <a:pt x="10302" y="116"/>
                  <a:pt x="9799" y="98"/>
                </a:cubicBezTo>
                <a:cubicBezTo>
                  <a:pt x="9590" y="90"/>
                  <a:pt x="9388" y="82"/>
                  <a:pt x="9345" y="68"/>
                </a:cubicBezTo>
                <a:cubicBezTo>
                  <a:pt x="9284" y="50"/>
                  <a:pt x="8813" y="39"/>
                  <a:pt x="7327" y="39"/>
                </a:cubicBezTo>
                <a:cubicBezTo>
                  <a:pt x="6072" y="39"/>
                  <a:pt x="5378" y="32"/>
                  <a:pt x="5363" y="20"/>
                </a:cubicBezTo>
                <a:cubicBezTo>
                  <a:pt x="5333" y="-7"/>
                  <a:pt x="1576" y="-7"/>
                  <a:pt x="1546" y="2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69" name="Line"/>
          <p:cNvSpPr/>
          <p:nvPr/>
        </p:nvSpPr>
        <p:spPr>
          <a:xfrm>
            <a:off x="1700024" y="4281660"/>
            <a:ext cx="6062836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370" name="Google Shape;99;p15"/>
          <p:cNvSpPr txBox="1"/>
          <p:nvPr/>
        </p:nvSpPr>
        <p:spPr>
          <a:xfrm>
            <a:off x="7359753" y="3904406"/>
            <a:ext cx="2116429" cy="879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Cryptographic</a:t>
            </a:r>
          </a:p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Assumption</a:t>
            </a:r>
          </a:p>
        </p:txBody>
      </p:sp>
      <p:sp>
        <p:nvSpPr>
          <p:cNvPr id="371" name="Google Shape;99;p15"/>
          <p:cNvSpPr txBox="1"/>
          <p:nvPr/>
        </p:nvSpPr>
        <p:spPr>
          <a:xfrm>
            <a:off x="5837266" y="4386576"/>
            <a:ext cx="1507792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rgbClr val="008F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FHE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2" name="[CGI+15]"/>
              <p:cNvSpPr txBox="1"/>
              <p:nvPr/>
            </p:nvSpPr>
            <p:spPr>
              <a:xfrm>
                <a:off x="5660406" y="3554250"/>
                <a:ext cx="1332031" cy="5586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poly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dirty="0"/>
                </a:br>
                <a:r>
                  <a:rPr dirty="0">
                    <a:solidFill>
                      <a:srgbClr val="7A81FF"/>
                    </a:solidFill>
                  </a:rPr>
                  <a:t>[</a:t>
                </a:r>
                <a:r>
                  <a:rPr lang="en-US" dirty="0">
                    <a:solidFill>
                      <a:srgbClr val="7A81FF"/>
                    </a:solidFill>
                  </a:rPr>
                  <a:t>G</a:t>
                </a:r>
                <a:r>
                  <a:rPr dirty="0">
                    <a:solidFill>
                      <a:srgbClr val="7A81FF"/>
                    </a:solidFill>
                  </a:rPr>
                  <a:t>GI+15]</a:t>
                </a:r>
              </a:p>
            </p:txBody>
          </p:sp>
        </mc:Choice>
        <mc:Fallback>
          <p:sp>
            <p:nvSpPr>
              <p:cNvPr id="372" name="[CGI+15]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06" y="3554250"/>
                <a:ext cx="1332031" cy="558614"/>
              </a:xfrm>
              <a:prstGeom prst="rect">
                <a:avLst/>
              </a:prstGeom>
              <a:blipFill>
                <a:blip r:embed="rId8"/>
                <a:stretch>
                  <a:fillRect l="-8491" r="-3774" b="-20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00;p15">
                <a:extLst>
                  <a:ext uri="{FF2B5EF4-FFF2-40B4-BE49-F238E27FC236}">
                    <a16:creationId xmlns:a16="http://schemas.microsoft.com/office/drawing/2014/main" id="{C94E02C4-6A32-E1BD-9101-10A52D248D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>
                <a:lvl1pPr marL="457200" marR="0" indent="-311150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1pPr>
                <a:lvl2pPr marL="9686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2pPr>
                <a:lvl3pPr marL="14258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3pPr>
                <a:lvl4pPr marL="18830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4pPr>
                <a:lvl5pPr marL="23402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5pPr>
                <a:lvl6pPr marL="27974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6pPr>
                <a:lvl7pPr marL="32546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7pPr>
                <a:lvl8pPr marL="37118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8pPr>
                <a:lvl9pPr marL="41690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 hangingPunct="1">
                  <a:buClrTx/>
                  <a:buSzTx/>
                  <a:buFontTx/>
                  <a:buNone/>
                  <a:defRPr sz="15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r>
                  <a:rPr lang="en-US" sz="1500" dirty="0">
                    <a:solidFill>
                      <a:srgbClr val="000000"/>
                    </a:solidFill>
                  </a:rPr>
                  <a:t>(verification circuit).</a:t>
                </a:r>
                <a:endParaRPr lang="en-US" sz="1500" dirty="0">
                  <a:solidFill>
                    <a:srgbClr val="7A81FF"/>
                  </a:solidFill>
                </a:endParaRPr>
              </a:p>
            </p:txBody>
          </p:sp>
        </mc:Choice>
        <mc:Fallback xmlns="">
          <p:sp>
            <p:nvSpPr>
              <p:cNvPr id="4" name="Google Shape;100;p15">
                <a:extLst>
                  <a:ext uri="{FF2B5EF4-FFF2-40B4-BE49-F238E27FC236}">
                    <a16:creationId xmlns:a16="http://schemas.microsoft.com/office/drawing/2014/main" id="{C94E02C4-6A32-E1BD-9101-10A52D248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  <a:blipFill>
                <a:blip r:embed="rId9"/>
                <a:stretch>
                  <a:fillRect l="-29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93;p14"/>
          <p:cNvSpPr txBox="1">
            <a:spLocks noGrp="1"/>
          </p:cNvSpPr>
          <p:nvPr>
            <p:ph type="body" sz="half" idx="1"/>
          </p:nvPr>
        </p:nvSpPr>
        <p:spPr>
          <a:xfrm>
            <a:off x="537641" y="715447"/>
            <a:ext cx="7688700" cy="1533523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2300">
                <a:solidFill>
                  <a:srgbClr val="000000"/>
                </a:solidFill>
              </a:defRPr>
            </a:pPr>
            <a:r>
              <a:t>Communication complexity of zero-knowledge proofs:</a:t>
            </a:r>
          </a:p>
          <a:p>
            <a:pPr marL="0" indent="0" algn="ctr">
              <a:buClrTx/>
              <a:buSzTx/>
              <a:buFontTx/>
              <a:buNone/>
              <a:defRPr sz="2300">
                <a:solidFill>
                  <a:srgbClr val="000000"/>
                </a:solidFill>
              </a:defRPr>
            </a:pPr>
            <a:endParaRPr/>
          </a:p>
          <a:p>
            <a:pPr marL="0" indent="0" algn="ctr">
              <a:buClrTx/>
              <a:buSzTx/>
              <a:buFontTx/>
              <a:buNone/>
              <a:defRPr sz="2300">
                <a:solidFill>
                  <a:srgbClr val="000000"/>
                </a:solidFill>
              </a:defRPr>
            </a:pPr>
            <a:r>
              <a:t>How low can you go?</a:t>
            </a:r>
          </a:p>
        </p:txBody>
      </p:sp>
      <p:pic>
        <p:nvPicPr>
          <p:cNvPr id="130" name="pasted-movie.png" descr="pasted-movie.png"/>
          <p:cNvPicPr>
            <a:picLocks noChangeAspect="1"/>
          </p:cNvPicPr>
          <p:nvPr/>
        </p:nvPicPr>
        <p:blipFill>
          <a:blip r:embed="rId3"/>
          <a:srcRect l="5916" t="1071" r="7641" b="8910"/>
          <a:stretch>
            <a:fillRect/>
          </a:stretch>
        </p:blipFill>
        <p:spPr>
          <a:xfrm>
            <a:off x="3249456" y="2264590"/>
            <a:ext cx="2419205" cy="2713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594" extrusionOk="0">
                <a:moveTo>
                  <a:pt x="17119" y="0"/>
                </a:moveTo>
                <a:cubicBezTo>
                  <a:pt x="17021" y="0"/>
                  <a:pt x="16852" y="66"/>
                  <a:pt x="16745" y="148"/>
                </a:cubicBezTo>
                <a:cubicBezTo>
                  <a:pt x="16552" y="296"/>
                  <a:pt x="16552" y="333"/>
                  <a:pt x="16653" y="2603"/>
                </a:cubicBezTo>
                <a:cubicBezTo>
                  <a:pt x="16749" y="4765"/>
                  <a:pt x="16744" y="4912"/>
                  <a:pt x="16586" y="4991"/>
                </a:cubicBezTo>
                <a:cubicBezTo>
                  <a:pt x="16431" y="5068"/>
                  <a:pt x="16423" y="5212"/>
                  <a:pt x="16480" y="6842"/>
                </a:cubicBezTo>
                <a:cubicBezTo>
                  <a:pt x="16514" y="7814"/>
                  <a:pt x="16565" y="8968"/>
                  <a:pt x="16596" y="9404"/>
                </a:cubicBezTo>
                <a:lnTo>
                  <a:pt x="16656" y="10197"/>
                </a:lnTo>
                <a:lnTo>
                  <a:pt x="16045" y="10197"/>
                </a:lnTo>
                <a:cubicBezTo>
                  <a:pt x="15710" y="10197"/>
                  <a:pt x="14853" y="10257"/>
                  <a:pt x="14141" y="10329"/>
                </a:cubicBezTo>
                <a:cubicBezTo>
                  <a:pt x="11686" y="10578"/>
                  <a:pt x="11651" y="10578"/>
                  <a:pt x="11651" y="10411"/>
                </a:cubicBezTo>
                <a:cubicBezTo>
                  <a:pt x="11651" y="10330"/>
                  <a:pt x="11518" y="10153"/>
                  <a:pt x="11355" y="10016"/>
                </a:cubicBezTo>
                <a:cubicBezTo>
                  <a:pt x="10755" y="9515"/>
                  <a:pt x="9666" y="9782"/>
                  <a:pt x="9465" y="10481"/>
                </a:cubicBezTo>
                <a:lnTo>
                  <a:pt x="9387" y="10752"/>
                </a:lnTo>
                <a:lnTo>
                  <a:pt x="8437" y="10847"/>
                </a:lnTo>
                <a:cubicBezTo>
                  <a:pt x="7518" y="10940"/>
                  <a:pt x="6011" y="11085"/>
                  <a:pt x="4972" y="11179"/>
                </a:cubicBezTo>
                <a:lnTo>
                  <a:pt x="4470" y="11223"/>
                </a:lnTo>
                <a:lnTo>
                  <a:pt x="4513" y="10989"/>
                </a:lnTo>
                <a:cubicBezTo>
                  <a:pt x="4536" y="10859"/>
                  <a:pt x="4578" y="9551"/>
                  <a:pt x="4605" y="8083"/>
                </a:cubicBezTo>
                <a:cubicBezTo>
                  <a:pt x="4657" y="5229"/>
                  <a:pt x="4643" y="5137"/>
                  <a:pt x="4191" y="5266"/>
                </a:cubicBezTo>
                <a:cubicBezTo>
                  <a:pt x="3964" y="5330"/>
                  <a:pt x="3936" y="5566"/>
                  <a:pt x="3789" y="8737"/>
                </a:cubicBezTo>
                <a:cubicBezTo>
                  <a:pt x="3580" y="13231"/>
                  <a:pt x="3429" y="15951"/>
                  <a:pt x="3382" y="15993"/>
                </a:cubicBezTo>
                <a:cubicBezTo>
                  <a:pt x="3356" y="16016"/>
                  <a:pt x="2695" y="16110"/>
                  <a:pt x="1913" y="16201"/>
                </a:cubicBezTo>
                <a:cubicBezTo>
                  <a:pt x="137" y="16409"/>
                  <a:pt x="95" y="16417"/>
                  <a:pt x="20" y="16593"/>
                </a:cubicBezTo>
                <a:cubicBezTo>
                  <a:pt x="-63" y="16786"/>
                  <a:pt x="106" y="16912"/>
                  <a:pt x="673" y="17079"/>
                </a:cubicBezTo>
                <a:cubicBezTo>
                  <a:pt x="1218" y="17240"/>
                  <a:pt x="1746" y="17255"/>
                  <a:pt x="2358" y="17124"/>
                </a:cubicBezTo>
                <a:cubicBezTo>
                  <a:pt x="3493" y="16880"/>
                  <a:pt x="5233" y="16659"/>
                  <a:pt x="5233" y="16760"/>
                </a:cubicBezTo>
                <a:cubicBezTo>
                  <a:pt x="5233" y="16910"/>
                  <a:pt x="4790" y="17198"/>
                  <a:pt x="4463" y="17263"/>
                </a:cubicBezTo>
                <a:cubicBezTo>
                  <a:pt x="4176" y="17319"/>
                  <a:pt x="3700" y="17745"/>
                  <a:pt x="3700" y="17945"/>
                </a:cubicBezTo>
                <a:cubicBezTo>
                  <a:pt x="3700" y="18303"/>
                  <a:pt x="4531" y="18374"/>
                  <a:pt x="5657" y="18116"/>
                </a:cubicBezTo>
                <a:cubicBezTo>
                  <a:pt x="6607" y="17898"/>
                  <a:pt x="6734" y="17683"/>
                  <a:pt x="6392" y="16877"/>
                </a:cubicBezTo>
                <a:lnTo>
                  <a:pt x="6208" y="16448"/>
                </a:lnTo>
                <a:lnTo>
                  <a:pt x="6470" y="16448"/>
                </a:lnTo>
                <a:cubicBezTo>
                  <a:pt x="6613" y="16448"/>
                  <a:pt x="6812" y="16392"/>
                  <a:pt x="6915" y="16325"/>
                </a:cubicBezTo>
                <a:cubicBezTo>
                  <a:pt x="7188" y="16143"/>
                  <a:pt x="6986" y="15893"/>
                  <a:pt x="6561" y="15885"/>
                </a:cubicBezTo>
                <a:cubicBezTo>
                  <a:pt x="5961" y="15875"/>
                  <a:pt x="5936" y="15862"/>
                  <a:pt x="5774" y="15412"/>
                </a:cubicBezTo>
                <a:cubicBezTo>
                  <a:pt x="5496" y="14642"/>
                  <a:pt x="5524" y="14565"/>
                  <a:pt x="6367" y="13895"/>
                </a:cubicBezTo>
                <a:lnTo>
                  <a:pt x="7010" y="13384"/>
                </a:lnTo>
                <a:lnTo>
                  <a:pt x="6975" y="14218"/>
                </a:lnTo>
                <a:cubicBezTo>
                  <a:pt x="6932" y="15172"/>
                  <a:pt x="6962" y="15257"/>
                  <a:pt x="7713" y="16091"/>
                </a:cubicBezTo>
                <a:cubicBezTo>
                  <a:pt x="8322" y="16767"/>
                  <a:pt x="8328" y="16790"/>
                  <a:pt x="7988" y="17541"/>
                </a:cubicBezTo>
                <a:cubicBezTo>
                  <a:pt x="7792" y="17975"/>
                  <a:pt x="7790" y="17992"/>
                  <a:pt x="7960" y="18160"/>
                </a:cubicBezTo>
                <a:cubicBezTo>
                  <a:pt x="8265" y="18461"/>
                  <a:pt x="9093" y="18354"/>
                  <a:pt x="9454" y="17967"/>
                </a:cubicBezTo>
                <a:cubicBezTo>
                  <a:pt x="9670" y="17736"/>
                  <a:pt x="9694" y="17164"/>
                  <a:pt x="9507" y="16764"/>
                </a:cubicBezTo>
                <a:cubicBezTo>
                  <a:pt x="9435" y="16610"/>
                  <a:pt x="9115" y="16219"/>
                  <a:pt x="8794" y="15895"/>
                </a:cubicBezTo>
                <a:cubicBezTo>
                  <a:pt x="7956" y="15051"/>
                  <a:pt x="7903" y="14922"/>
                  <a:pt x="7935" y="13779"/>
                </a:cubicBezTo>
                <a:lnTo>
                  <a:pt x="7964" y="12818"/>
                </a:lnTo>
                <a:lnTo>
                  <a:pt x="8395" y="12585"/>
                </a:lnTo>
                <a:cubicBezTo>
                  <a:pt x="8632" y="12456"/>
                  <a:pt x="8972" y="12348"/>
                  <a:pt x="9150" y="12344"/>
                </a:cubicBezTo>
                <a:cubicBezTo>
                  <a:pt x="9329" y="12341"/>
                  <a:pt x="9637" y="12294"/>
                  <a:pt x="9836" y="12240"/>
                </a:cubicBezTo>
                <a:cubicBezTo>
                  <a:pt x="10161" y="12153"/>
                  <a:pt x="10243" y="12167"/>
                  <a:pt x="10648" y="12370"/>
                </a:cubicBezTo>
                <a:cubicBezTo>
                  <a:pt x="10896" y="12494"/>
                  <a:pt x="11195" y="12594"/>
                  <a:pt x="11309" y="12594"/>
                </a:cubicBezTo>
                <a:cubicBezTo>
                  <a:pt x="11423" y="12594"/>
                  <a:pt x="11685" y="12670"/>
                  <a:pt x="11891" y="12765"/>
                </a:cubicBezTo>
                <a:cubicBezTo>
                  <a:pt x="12098" y="12859"/>
                  <a:pt x="12376" y="12938"/>
                  <a:pt x="12510" y="12938"/>
                </a:cubicBezTo>
                <a:cubicBezTo>
                  <a:pt x="12643" y="12939"/>
                  <a:pt x="12815" y="12974"/>
                  <a:pt x="12891" y="13017"/>
                </a:cubicBezTo>
                <a:cubicBezTo>
                  <a:pt x="13132" y="13153"/>
                  <a:pt x="13375" y="12963"/>
                  <a:pt x="13375" y="12638"/>
                </a:cubicBezTo>
                <a:cubicBezTo>
                  <a:pt x="13375" y="12214"/>
                  <a:pt x="13200" y="11936"/>
                  <a:pt x="12838" y="11782"/>
                </a:cubicBezTo>
                <a:cubicBezTo>
                  <a:pt x="12663" y="11708"/>
                  <a:pt x="12495" y="11610"/>
                  <a:pt x="12464" y="11564"/>
                </a:cubicBezTo>
                <a:cubicBezTo>
                  <a:pt x="12359" y="11413"/>
                  <a:pt x="12030" y="11475"/>
                  <a:pt x="11786" y="11694"/>
                </a:cubicBezTo>
                <a:cubicBezTo>
                  <a:pt x="11608" y="11852"/>
                  <a:pt x="11485" y="11897"/>
                  <a:pt x="11312" y="11858"/>
                </a:cubicBezTo>
                <a:lnTo>
                  <a:pt x="11079" y="11804"/>
                </a:lnTo>
                <a:lnTo>
                  <a:pt x="11351" y="11577"/>
                </a:lnTo>
                <a:cubicBezTo>
                  <a:pt x="11501" y="11451"/>
                  <a:pt x="11654" y="11266"/>
                  <a:pt x="11690" y="11163"/>
                </a:cubicBezTo>
                <a:cubicBezTo>
                  <a:pt x="11764" y="10955"/>
                  <a:pt x="11817" y="10946"/>
                  <a:pt x="13689" y="10797"/>
                </a:cubicBezTo>
                <a:lnTo>
                  <a:pt x="14816" y="10705"/>
                </a:lnTo>
                <a:lnTo>
                  <a:pt x="15625" y="11457"/>
                </a:lnTo>
                <a:cubicBezTo>
                  <a:pt x="16070" y="11870"/>
                  <a:pt x="16435" y="12276"/>
                  <a:pt x="16437" y="12360"/>
                </a:cubicBezTo>
                <a:cubicBezTo>
                  <a:pt x="16439" y="12444"/>
                  <a:pt x="16502" y="12534"/>
                  <a:pt x="16575" y="12559"/>
                </a:cubicBezTo>
                <a:cubicBezTo>
                  <a:pt x="16680" y="12595"/>
                  <a:pt x="16722" y="12965"/>
                  <a:pt x="16769" y="14290"/>
                </a:cubicBezTo>
                <a:cubicBezTo>
                  <a:pt x="16859" y="16770"/>
                  <a:pt x="16904" y="17145"/>
                  <a:pt x="17123" y="17196"/>
                </a:cubicBezTo>
                <a:cubicBezTo>
                  <a:pt x="17328" y="17244"/>
                  <a:pt x="17363" y="17499"/>
                  <a:pt x="17183" y="17629"/>
                </a:cubicBezTo>
                <a:cubicBezTo>
                  <a:pt x="17068" y="17711"/>
                  <a:pt x="15049" y="18728"/>
                  <a:pt x="13781" y="19341"/>
                </a:cubicBezTo>
                <a:cubicBezTo>
                  <a:pt x="13229" y="19608"/>
                  <a:pt x="13184" y="19653"/>
                  <a:pt x="13184" y="19919"/>
                </a:cubicBezTo>
                <a:cubicBezTo>
                  <a:pt x="13184" y="20249"/>
                  <a:pt x="13224" y="20283"/>
                  <a:pt x="13838" y="20437"/>
                </a:cubicBezTo>
                <a:cubicBezTo>
                  <a:pt x="14083" y="20499"/>
                  <a:pt x="14759" y="20669"/>
                  <a:pt x="15339" y="20816"/>
                </a:cubicBezTo>
                <a:cubicBezTo>
                  <a:pt x="15918" y="20964"/>
                  <a:pt x="16778" y="21180"/>
                  <a:pt x="17250" y="21296"/>
                </a:cubicBezTo>
                <a:cubicBezTo>
                  <a:pt x="17721" y="21413"/>
                  <a:pt x="18130" y="21527"/>
                  <a:pt x="18154" y="21549"/>
                </a:cubicBezTo>
                <a:cubicBezTo>
                  <a:pt x="18185" y="21577"/>
                  <a:pt x="18223" y="21591"/>
                  <a:pt x="18267" y="21593"/>
                </a:cubicBezTo>
                <a:cubicBezTo>
                  <a:pt x="18400" y="21600"/>
                  <a:pt x="18582" y="21495"/>
                  <a:pt x="18751" y="21306"/>
                </a:cubicBezTo>
                <a:cubicBezTo>
                  <a:pt x="18890" y="21151"/>
                  <a:pt x="19572" y="20455"/>
                  <a:pt x="20263" y="19761"/>
                </a:cubicBezTo>
                <a:cubicBezTo>
                  <a:pt x="21184" y="18836"/>
                  <a:pt x="21537" y="18416"/>
                  <a:pt x="21531" y="18195"/>
                </a:cubicBezTo>
                <a:cubicBezTo>
                  <a:pt x="21529" y="18121"/>
                  <a:pt x="21489" y="18068"/>
                  <a:pt x="21414" y="18027"/>
                </a:cubicBezTo>
                <a:cubicBezTo>
                  <a:pt x="21356" y="17995"/>
                  <a:pt x="20976" y="17957"/>
                  <a:pt x="20574" y="17942"/>
                </a:cubicBezTo>
                <a:cubicBezTo>
                  <a:pt x="20171" y="17926"/>
                  <a:pt x="19517" y="17864"/>
                  <a:pt x="19122" y="17803"/>
                </a:cubicBezTo>
                <a:lnTo>
                  <a:pt x="18405" y="17692"/>
                </a:lnTo>
                <a:lnTo>
                  <a:pt x="18341" y="16963"/>
                </a:lnTo>
                <a:cubicBezTo>
                  <a:pt x="18306" y="16562"/>
                  <a:pt x="18228" y="15117"/>
                  <a:pt x="18168" y="13750"/>
                </a:cubicBezTo>
                <a:cubicBezTo>
                  <a:pt x="18109" y="12384"/>
                  <a:pt x="17977" y="9531"/>
                  <a:pt x="17875" y="7410"/>
                </a:cubicBezTo>
                <a:cubicBezTo>
                  <a:pt x="17773" y="5290"/>
                  <a:pt x="17665" y="2843"/>
                  <a:pt x="17631" y="1971"/>
                </a:cubicBezTo>
                <a:cubicBezTo>
                  <a:pt x="17567" y="312"/>
                  <a:pt x="17484" y="0"/>
                  <a:pt x="17119" y="0"/>
                </a:cubicBezTo>
                <a:close/>
                <a:moveTo>
                  <a:pt x="16102" y="10794"/>
                </a:moveTo>
                <a:cubicBezTo>
                  <a:pt x="16295" y="10794"/>
                  <a:pt x="16346" y="10850"/>
                  <a:pt x="16399" y="11100"/>
                </a:cubicBezTo>
                <a:cubicBezTo>
                  <a:pt x="16483" y="11501"/>
                  <a:pt x="16431" y="11527"/>
                  <a:pt x="16123" y="11239"/>
                </a:cubicBezTo>
                <a:cubicBezTo>
                  <a:pt x="15804" y="10941"/>
                  <a:pt x="15797" y="10794"/>
                  <a:pt x="16102" y="10794"/>
                </a:cubicBezTo>
                <a:close/>
                <a:moveTo>
                  <a:pt x="7964" y="11286"/>
                </a:moveTo>
                <a:lnTo>
                  <a:pt x="7536" y="11627"/>
                </a:lnTo>
                <a:lnTo>
                  <a:pt x="7109" y="11965"/>
                </a:lnTo>
                <a:lnTo>
                  <a:pt x="6749" y="11839"/>
                </a:lnTo>
                <a:cubicBezTo>
                  <a:pt x="6451" y="11734"/>
                  <a:pt x="6339" y="11731"/>
                  <a:pt x="6099" y="11820"/>
                </a:cubicBezTo>
                <a:cubicBezTo>
                  <a:pt x="5939" y="11879"/>
                  <a:pt x="5802" y="11962"/>
                  <a:pt x="5795" y="12003"/>
                </a:cubicBezTo>
                <a:cubicBezTo>
                  <a:pt x="5770" y="12161"/>
                  <a:pt x="5749" y="12214"/>
                  <a:pt x="5636" y="12395"/>
                </a:cubicBezTo>
                <a:cubicBezTo>
                  <a:pt x="5537" y="12555"/>
                  <a:pt x="5555" y="12618"/>
                  <a:pt x="5756" y="12831"/>
                </a:cubicBezTo>
                <a:lnTo>
                  <a:pt x="5989" y="13080"/>
                </a:lnTo>
                <a:lnTo>
                  <a:pt x="5410" y="13586"/>
                </a:lnTo>
                <a:cubicBezTo>
                  <a:pt x="4626" y="14271"/>
                  <a:pt x="4524" y="14489"/>
                  <a:pt x="4711" y="15127"/>
                </a:cubicBezTo>
                <a:cubicBezTo>
                  <a:pt x="4790" y="15400"/>
                  <a:pt x="4832" y="15675"/>
                  <a:pt x="4806" y="15737"/>
                </a:cubicBezTo>
                <a:cubicBezTo>
                  <a:pt x="4779" y="15799"/>
                  <a:pt x="4622" y="15851"/>
                  <a:pt x="4456" y="15851"/>
                </a:cubicBezTo>
                <a:cubicBezTo>
                  <a:pt x="4175" y="15851"/>
                  <a:pt x="4162" y="15833"/>
                  <a:pt x="4223" y="15614"/>
                </a:cubicBezTo>
                <a:cubicBezTo>
                  <a:pt x="4259" y="15484"/>
                  <a:pt x="4327" y="14770"/>
                  <a:pt x="4375" y="14025"/>
                </a:cubicBezTo>
                <a:cubicBezTo>
                  <a:pt x="4461" y="12685"/>
                  <a:pt x="4466" y="12664"/>
                  <a:pt x="4820" y="12085"/>
                </a:cubicBezTo>
                <a:lnTo>
                  <a:pt x="5177" y="11501"/>
                </a:lnTo>
                <a:lnTo>
                  <a:pt x="6138" y="11444"/>
                </a:lnTo>
                <a:cubicBezTo>
                  <a:pt x="6667" y="11414"/>
                  <a:pt x="7296" y="11365"/>
                  <a:pt x="7533" y="11337"/>
                </a:cubicBezTo>
                <a:lnTo>
                  <a:pt x="7964" y="11286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Line"/>
          <p:cNvSpPr/>
          <p:nvPr/>
        </p:nvSpPr>
        <p:spPr>
          <a:xfrm flipV="1">
            <a:off x="1713541" y="746377"/>
            <a:ext cx="1" cy="343732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376" name="Google Shape;99;p15"/>
          <p:cNvSpPr txBox="1"/>
          <p:nvPr/>
        </p:nvSpPr>
        <p:spPr>
          <a:xfrm>
            <a:off x="716764" y="12101"/>
            <a:ext cx="2116429" cy="879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Communication </a:t>
            </a:r>
          </a:p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377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2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" name="Google Shape;99;p15"/>
          <p:cNvSpPr txBox="1"/>
          <p:nvPr/>
        </p:nvSpPr>
        <p:spPr>
          <a:xfrm>
            <a:off x="199963" y="3632363"/>
            <a:ext cx="1371215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Lower bound</a:t>
            </a:r>
          </a:p>
        </p:txBody>
      </p:sp>
      <p:sp>
        <p:nvSpPr>
          <p:cNvPr id="379" name="Google Shape;99;p15"/>
          <p:cNvSpPr txBox="1"/>
          <p:nvPr/>
        </p:nvSpPr>
        <p:spPr>
          <a:xfrm>
            <a:off x="1700984" y="4386576"/>
            <a:ext cx="1769427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rgbClr val="00905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One-way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0" name="Google Shape;100;p15"/>
              <p:cNvSpPr txBox="1"/>
              <p:nvPr/>
            </p:nvSpPr>
            <p:spPr>
              <a:xfrm>
                <a:off x="1855906" y="1686876"/>
                <a:ext cx="2023711" cy="5088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/>
              <a:p>
                <a: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*     </a:t>
                </a:r>
              </a:p>
            </p:txBody>
          </p:sp>
        </mc:Choice>
        <mc:Fallback xmlns="">
          <p:sp>
            <p:nvSpPr>
              <p:cNvPr id="380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6" y="1686876"/>
                <a:ext cx="2023711" cy="508889"/>
              </a:xfrm>
              <a:prstGeom prst="rect">
                <a:avLst/>
              </a:prstGeom>
              <a:blipFill>
                <a:blip r:embed="rId3"/>
                <a:stretch>
                  <a:fillRect l="-62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1" name="Google Shape;100;p15"/>
              <p:cNvSpPr txBox="1"/>
              <p:nvPr/>
            </p:nvSpPr>
            <p:spPr>
              <a:xfrm>
                <a:off x="1855905" y="2455047"/>
                <a:ext cx="2973665" cy="5088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/>
              <a:p>
                <a: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)⋅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*</a:t>
                </a:r>
              </a:p>
            </p:txBody>
          </p:sp>
        </mc:Choice>
        <mc:Fallback xmlns="">
          <p:sp>
            <p:nvSpPr>
              <p:cNvPr id="381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5" y="2455047"/>
                <a:ext cx="2973665" cy="508889"/>
              </a:xfrm>
              <a:prstGeom prst="rect">
                <a:avLst/>
              </a:prstGeom>
              <a:blipFill>
                <a:blip r:embed="rId4"/>
                <a:stretch>
                  <a:fillRect l="-42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2" name="Image" descr="Image"/>
          <p:cNvPicPr>
            <a:picLocks/>
          </p:cNvPicPr>
          <p:nvPr/>
        </p:nvPicPr>
        <p:blipFill>
          <a:blip r:embed="rId5"/>
          <a:srcRect l="41550" t="51168" r="20410" b="45144"/>
          <a:stretch>
            <a:fillRect/>
          </a:stretch>
        </p:blipFill>
        <p:spPr>
          <a:xfrm rot="21540000">
            <a:off x="30318" y="4008693"/>
            <a:ext cx="1659732" cy="17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0" y="0"/>
                </a:moveTo>
                <a:lnTo>
                  <a:pt x="0" y="16817"/>
                </a:lnTo>
                <a:cubicBezTo>
                  <a:pt x="552" y="17059"/>
                  <a:pt x="1664" y="17220"/>
                  <a:pt x="1859" y="17451"/>
                </a:cubicBezTo>
                <a:cubicBezTo>
                  <a:pt x="2511" y="18219"/>
                  <a:pt x="5045" y="18761"/>
                  <a:pt x="8409" y="18865"/>
                </a:cubicBezTo>
                <a:cubicBezTo>
                  <a:pt x="12240" y="18983"/>
                  <a:pt x="14141" y="19427"/>
                  <a:pt x="14710" y="20376"/>
                </a:cubicBezTo>
                <a:cubicBezTo>
                  <a:pt x="15158" y="21123"/>
                  <a:pt x="15638" y="21600"/>
                  <a:pt x="15774" y="21399"/>
                </a:cubicBezTo>
                <a:cubicBezTo>
                  <a:pt x="15910" y="21199"/>
                  <a:pt x="17038" y="21081"/>
                  <a:pt x="18284" y="21156"/>
                </a:cubicBezTo>
                <a:cubicBezTo>
                  <a:pt x="19530" y="21231"/>
                  <a:pt x="20758" y="21289"/>
                  <a:pt x="21011" y="21302"/>
                </a:cubicBezTo>
                <a:cubicBezTo>
                  <a:pt x="21125" y="21308"/>
                  <a:pt x="21392" y="21276"/>
                  <a:pt x="21600" y="21253"/>
                </a:cubicBezTo>
                <a:lnTo>
                  <a:pt x="21600" y="2925"/>
                </a:lnTo>
                <a:cubicBezTo>
                  <a:pt x="17385" y="3138"/>
                  <a:pt x="5001" y="1987"/>
                  <a:pt x="1787" y="829"/>
                </a:cubicBezTo>
                <a:cubicBezTo>
                  <a:pt x="1255" y="637"/>
                  <a:pt x="639" y="273"/>
                  <a:pt x="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83" name="Google Shape;99;p15"/>
          <p:cNvSpPr txBox="1"/>
          <p:nvPr/>
        </p:nvSpPr>
        <p:spPr>
          <a:xfrm>
            <a:off x="199963" y="2183733"/>
            <a:ext cx="1371215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Upper bound</a:t>
            </a:r>
          </a:p>
        </p:txBody>
      </p:sp>
      <p:pic>
        <p:nvPicPr>
          <p:cNvPr id="384" name="Image" descr="Image"/>
          <p:cNvPicPr>
            <a:picLocks/>
          </p:cNvPicPr>
          <p:nvPr/>
        </p:nvPicPr>
        <p:blipFill>
          <a:blip r:embed="rId5"/>
          <a:srcRect l="41550" t="51168" r="20410" b="45144"/>
          <a:stretch>
            <a:fillRect/>
          </a:stretch>
        </p:blipFill>
        <p:spPr>
          <a:xfrm rot="21540000">
            <a:off x="30318" y="2578295"/>
            <a:ext cx="1659732" cy="17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0" y="0"/>
                </a:moveTo>
                <a:lnTo>
                  <a:pt x="0" y="16817"/>
                </a:lnTo>
                <a:cubicBezTo>
                  <a:pt x="552" y="17059"/>
                  <a:pt x="1664" y="17220"/>
                  <a:pt x="1859" y="17451"/>
                </a:cubicBezTo>
                <a:cubicBezTo>
                  <a:pt x="2511" y="18219"/>
                  <a:pt x="5045" y="18761"/>
                  <a:pt x="8409" y="18865"/>
                </a:cubicBezTo>
                <a:cubicBezTo>
                  <a:pt x="12240" y="18983"/>
                  <a:pt x="14141" y="19427"/>
                  <a:pt x="14710" y="20376"/>
                </a:cubicBezTo>
                <a:cubicBezTo>
                  <a:pt x="15158" y="21123"/>
                  <a:pt x="15638" y="21600"/>
                  <a:pt x="15774" y="21399"/>
                </a:cubicBezTo>
                <a:cubicBezTo>
                  <a:pt x="15910" y="21199"/>
                  <a:pt x="17038" y="21081"/>
                  <a:pt x="18284" y="21156"/>
                </a:cubicBezTo>
                <a:cubicBezTo>
                  <a:pt x="19530" y="21231"/>
                  <a:pt x="20758" y="21289"/>
                  <a:pt x="21011" y="21302"/>
                </a:cubicBezTo>
                <a:cubicBezTo>
                  <a:pt x="21125" y="21308"/>
                  <a:pt x="21392" y="21276"/>
                  <a:pt x="21600" y="21253"/>
                </a:cubicBezTo>
                <a:lnTo>
                  <a:pt x="21600" y="2925"/>
                </a:lnTo>
                <a:cubicBezTo>
                  <a:pt x="17385" y="3138"/>
                  <a:pt x="5001" y="1987"/>
                  <a:pt x="1787" y="829"/>
                </a:cubicBezTo>
                <a:cubicBezTo>
                  <a:pt x="1255" y="637"/>
                  <a:pt x="639" y="273"/>
                  <a:pt x="0" y="0"/>
                </a:cubicBezTo>
                <a:close/>
              </a:path>
            </a:pathLst>
          </a:cu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Google Shape;100;p15"/>
              <p:cNvSpPr txBox="1"/>
              <p:nvPr/>
            </p:nvSpPr>
            <p:spPr>
              <a:xfrm>
                <a:off x="1855906" y="3794048"/>
                <a:ext cx="4173906" cy="5478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 fontScale="92500"/>
              </a:bodyPr>
              <a:lstStyle>
                <a:lvl1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150" i="1">
                          <a:solidFill>
                            <a:srgbClr val="BC44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sz="1800">
                  <a:solidFill>
                    <a:srgbClr val="BC4500"/>
                  </a:solidFill>
                </a:endParaRPr>
              </a:p>
            </p:txBody>
          </p:sp>
        </mc:Choice>
        <mc:Fallback xmlns="">
          <p:sp>
            <p:nvSpPr>
              <p:cNvPr id="385" name="Google Shape;100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6" y="3794048"/>
                <a:ext cx="4173906" cy="5478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6" name="Image" descr="Image"/>
          <p:cNvPicPr>
            <a:picLocks noChangeAspect="1"/>
          </p:cNvPicPr>
          <p:nvPr/>
        </p:nvPicPr>
        <p:blipFill>
          <a:blip r:embed="rId7"/>
          <a:srcRect l="14180" t="9227" r="12888"/>
          <a:stretch>
            <a:fillRect/>
          </a:stretch>
        </p:blipFill>
        <p:spPr>
          <a:xfrm>
            <a:off x="1272607" y="4294327"/>
            <a:ext cx="471109" cy="879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93" extrusionOk="0">
                <a:moveTo>
                  <a:pt x="1546" y="20"/>
                </a:moveTo>
                <a:cubicBezTo>
                  <a:pt x="1533" y="30"/>
                  <a:pt x="1478" y="39"/>
                  <a:pt x="1418" y="39"/>
                </a:cubicBezTo>
                <a:cubicBezTo>
                  <a:pt x="1354" y="39"/>
                  <a:pt x="1231" y="74"/>
                  <a:pt x="1109" y="117"/>
                </a:cubicBezTo>
                <a:cubicBezTo>
                  <a:pt x="997" y="157"/>
                  <a:pt x="885" y="194"/>
                  <a:pt x="855" y="205"/>
                </a:cubicBezTo>
                <a:cubicBezTo>
                  <a:pt x="825" y="215"/>
                  <a:pt x="762" y="236"/>
                  <a:pt x="728" y="253"/>
                </a:cubicBezTo>
                <a:cubicBezTo>
                  <a:pt x="693" y="271"/>
                  <a:pt x="646" y="293"/>
                  <a:pt x="619" y="302"/>
                </a:cubicBezTo>
                <a:cubicBezTo>
                  <a:pt x="529" y="332"/>
                  <a:pt x="281" y="555"/>
                  <a:pt x="219" y="653"/>
                </a:cubicBezTo>
                <a:cubicBezTo>
                  <a:pt x="47" y="924"/>
                  <a:pt x="-8" y="1161"/>
                  <a:pt x="0" y="1724"/>
                </a:cubicBezTo>
                <a:cubicBezTo>
                  <a:pt x="25" y="3405"/>
                  <a:pt x="77" y="4639"/>
                  <a:pt x="109" y="4666"/>
                </a:cubicBezTo>
                <a:cubicBezTo>
                  <a:pt x="133" y="4684"/>
                  <a:pt x="145" y="5943"/>
                  <a:pt x="164" y="8269"/>
                </a:cubicBezTo>
                <a:cubicBezTo>
                  <a:pt x="199" y="12597"/>
                  <a:pt x="208" y="13122"/>
                  <a:pt x="200" y="13421"/>
                </a:cubicBezTo>
                <a:cubicBezTo>
                  <a:pt x="187" y="13937"/>
                  <a:pt x="234" y="15097"/>
                  <a:pt x="273" y="15223"/>
                </a:cubicBezTo>
                <a:cubicBezTo>
                  <a:pt x="296" y="15297"/>
                  <a:pt x="343" y="15390"/>
                  <a:pt x="382" y="15428"/>
                </a:cubicBezTo>
                <a:cubicBezTo>
                  <a:pt x="518" y="15558"/>
                  <a:pt x="769" y="15739"/>
                  <a:pt x="818" y="15739"/>
                </a:cubicBezTo>
                <a:cubicBezTo>
                  <a:pt x="846" y="15739"/>
                  <a:pt x="893" y="15755"/>
                  <a:pt x="909" y="15769"/>
                </a:cubicBezTo>
                <a:cubicBezTo>
                  <a:pt x="959" y="15811"/>
                  <a:pt x="1232" y="15915"/>
                  <a:pt x="1291" y="15915"/>
                </a:cubicBezTo>
                <a:cubicBezTo>
                  <a:pt x="1322" y="15915"/>
                  <a:pt x="1352" y="15924"/>
                  <a:pt x="1364" y="15934"/>
                </a:cubicBezTo>
                <a:cubicBezTo>
                  <a:pt x="1376" y="15945"/>
                  <a:pt x="1445" y="15954"/>
                  <a:pt x="1509" y="15954"/>
                </a:cubicBezTo>
                <a:cubicBezTo>
                  <a:pt x="1574" y="15954"/>
                  <a:pt x="1652" y="15967"/>
                  <a:pt x="1691" y="15983"/>
                </a:cubicBezTo>
                <a:cubicBezTo>
                  <a:pt x="1798" y="16026"/>
                  <a:pt x="6045" y="16026"/>
                  <a:pt x="6200" y="15983"/>
                </a:cubicBezTo>
                <a:cubicBezTo>
                  <a:pt x="6286" y="15959"/>
                  <a:pt x="6520" y="15954"/>
                  <a:pt x="7581" y="15954"/>
                </a:cubicBezTo>
                <a:cubicBezTo>
                  <a:pt x="8312" y="15954"/>
                  <a:pt x="8860" y="15963"/>
                  <a:pt x="8872" y="15973"/>
                </a:cubicBezTo>
                <a:cubicBezTo>
                  <a:pt x="8883" y="15983"/>
                  <a:pt x="8901" y="16517"/>
                  <a:pt x="8909" y="17161"/>
                </a:cubicBezTo>
                <a:cubicBezTo>
                  <a:pt x="8916" y="17806"/>
                  <a:pt x="8924" y="18346"/>
                  <a:pt x="8927" y="18359"/>
                </a:cubicBezTo>
                <a:cubicBezTo>
                  <a:pt x="8937" y="18403"/>
                  <a:pt x="8936" y="18533"/>
                  <a:pt x="8927" y="18613"/>
                </a:cubicBezTo>
                <a:cubicBezTo>
                  <a:pt x="8922" y="18655"/>
                  <a:pt x="8924" y="18809"/>
                  <a:pt x="8927" y="18954"/>
                </a:cubicBezTo>
                <a:cubicBezTo>
                  <a:pt x="8929" y="19098"/>
                  <a:pt x="8935" y="19750"/>
                  <a:pt x="8945" y="20405"/>
                </a:cubicBezTo>
                <a:lnTo>
                  <a:pt x="8963" y="21593"/>
                </a:lnTo>
                <a:lnTo>
                  <a:pt x="10854" y="21583"/>
                </a:lnTo>
                <a:lnTo>
                  <a:pt x="12763" y="21583"/>
                </a:lnTo>
                <a:lnTo>
                  <a:pt x="12744" y="18798"/>
                </a:lnTo>
                <a:cubicBezTo>
                  <a:pt x="12733" y="16269"/>
                  <a:pt x="12729" y="15996"/>
                  <a:pt x="12781" y="15973"/>
                </a:cubicBezTo>
                <a:cubicBezTo>
                  <a:pt x="12829" y="15952"/>
                  <a:pt x="12870" y="15957"/>
                  <a:pt x="12944" y="15983"/>
                </a:cubicBezTo>
                <a:cubicBezTo>
                  <a:pt x="12994" y="16000"/>
                  <a:pt x="13083" y="16012"/>
                  <a:pt x="13163" y="16012"/>
                </a:cubicBezTo>
                <a:cubicBezTo>
                  <a:pt x="13242" y="16012"/>
                  <a:pt x="13332" y="16021"/>
                  <a:pt x="13344" y="16032"/>
                </a:cubicBezTo>
                <a:cubicBezTo>
                  <a:pt x="13357" y="16042"/>
                  <a:pt x="13455" y="16051"/>
                  <a:pt x="13563" y="16051"/>
                </a:cubicBezTo>
                <a:cubicBezTo>
                  <a:pt x="13670" y="16051"/>
                  <a:pt x="13750" y="16042"/>
                  <a:pt x="13763" y="16032"/>
                </a:cubicBezTo>
                <a:cubicBezTo>
                  <a:pt x="13775" y="16021"/>
                  <a:pt x="13918" y="16013"/>
                  <a:pt x="14072" y="16012"/>
                </a:cubicBezTo>
                <a:cubicBezTo>
                  <a:pt x="14259" y="16012"/>
                  <a:pt x="14370" y="16002"/>
                  <a:pt x="14417" y="15983"/>
                </a:cubicBezTo>
                <a:cubicBezTo>
                  <a:pt x="14456" y="15967"/>
                  <a:pt x="14561" y="15954"/>
                  <a:pt x="14653" y="15954"/>
                </a:cubicBezTo>
                <a:cubicBezTo>
                  <a:pt x="14745" y="15954"/>
                  <a:pt x="14848" y="15947"/>
                  <a:pt x="14872" y="15934"/>
                </a:cubicBezTo>
                <a:cubicBezTo>
                  <a:pt x="14904" y="15917"/>
                  <a:pt x="14933" y="15915"/>
                  <a:pt x="14999" y="15934"/>
                </a:cubicBezTo>
                <a:cubicBezTo>
                  <a:pt x="15059" y="15952"/>
                  <a:pt x="15168" y="15953"/>
                  <a:pt x="15399" y="15944"/>
                </a:cubicBezTo>
                <a:cubicBezTo>
                  <a:pt x="15577" y="15937"/>
                  <a:pt x="16679" y="15929"/>
                  <a:pt x="17835" y="15925"/>
                </a:cubicBezTo>
                <a:cubicBezTo>
                  <a:pt x="19142" y="15919"/>
                  <a:pt x="19940" y="15907"/>
                  <a:pt x="19962" y="15895"/>
                </a:cubicBezTo>
                <a:cubicBezTo>
                  <a:pt x="19982" y="15885"/>
                  <a:pt x="20069" y="15876"/>
                  <a:pt x="20144" y="15876"/>
                </a:cubicBezTo>
                <a:cubicBezTo>
                  <a:pt x="20218" y="15876"/>
                  <a:pt x="20295" y="15867"/>
                  <a:pt x="20307" y="15856"/>
                </a:cubicBezTo>
                <a:cubicBezTo>
                  <a:pt x="20320" y="15846"/>
                  <a:pt x="20352" y="15837"/>
                  <a:pt x="20398" y="15837"/>
                </a:cubicBezTo>
                <a:cubicBezTo>
                  <a:pt x="20445" y="15837"/>
                  <a:pt x="20496" y="15824"/>
                  <a:pt x="20507" y="15808"/>
                </a:cubicBezTo>
                <a:cubicBezTo>
                  <a:pt x="20519" y="15792"/>
                  <a:pt x="20563" y="15779"/>
                  <a:pt x="20598" y="15778"/>
                </a:cubicBezTo>
                <a:cubicBezTo>
                  <a:pt x="20634" y="15778"/>
                  <a:pt x="20725" y="15759"/>
                  <a:pt x="20798" y="15730"/>
                </a:cubicBezTo>
                <a:cubicBezTo>
                  <a:pt x="20919" y="15681"/>
                  <a:pt x="21000" y="15622"/>
                  <a:pt x="21253" y="15447"/>
                </a:cubicBezTo>
                <a:cubicBezTo>
                  <a:pt x="21358" y="15375"/>
                  <a:pt x="21506" y="15152"/>
                  <a:pt x="21507" y="15067"/>
                </a:cubicBezTo>
                <a:cubicBezTo>
                  <a:pt x="21508" y="15033"/>
                  <a:pt x="21524" y="15006"/>
                  <a:pt x="21544" y="14999"/>
                </a:cubicBezTo>
                <a:cubicBezTo>
                  <a:pt x="21592" y="14983"/>
                  <a:pt x="21592" y="13905"/>
                  <a:pt x="21544" y="13889"/>
                </a:cubicBezTo>
                <a:cubicBezTo>
                  <a:pt x="21521" y="13882"/>
                  <a:pt x="21508" y="13413"/>
                  <a:pt x="21507" y="12623"/>
                </a:cubicBezTo>
                <a:cubicBezTo>
                  <a:pt x="21506" y="11933"/>
                  <a:pt x="21504" y="11359"/>
                  <a:pt x="21489" y="11347"/>
                </a:cubicBezTo>
                <a:cubicBezTo>
                  <a:pt x="21474" y="11335"/>
                  <a:pt x="21444" y="8981"/>
                  <a:pt x="21434" y="6117"/>
                </a:cubicBezTo>
                <a:lnTo>
                  <a:pt x="21416" y="906"/>
                </a:lnTo>
                <a:lnTo>
                  <a:pt x="21344" y="809"/>
                </a:lnTo>
                <a:cubicBezTo>
                  <a:pt x="21191" y="614"/>
                  <a:pt x="21113" y="537"/>
                  <a:pt x="20962" y="439"/>
                </a:cubicBezTo>
                <a:cubicBezTo>
                  <a:pt x="20670" y="249"/>
                  <a:pt x="20264" y="98"/>
                  <a:pt x="20035" y="98"/>
                </a:cubicBezTo>
                <a:cubicBezTo>
                  <a:pt x="19978" y="98"/>
                  <a:pt x="19892" y="84"/>
                  <a:pt x="19853" y="68"/>
                </a:cubicBezTo>
                <a:cubicBezTo>
                  <a:pt x="19748" y="26"/>
                  <a:pt x="17067" y="26"/>
                  <a:pt x="16962" y="68"/>
                </a:cubicBezTo>
                <a:cubicBezTo>
                  <a:pt x="16902" y="93"/>
                  <a:pt x="16534" y="98"/>
                  <a:pt x="14362" y="98"/>
                </a:cubicBezTo>
                <a:cubicBezTo>
                  <a:pt x="12642" y="98"/>
                  <a:pt x="11812" y="103"/>
                  <a:pt x="11763" y="117"/>
                </a:cubicBezTo>
                <a:cubicBezTo>
                  <a:pt x="11723" y="128"/>
                  <a:pt x="11549" y="136"/>
                  <a:pt x="11381" y="137"/>
                </a:cubicBezTo>
                <a:cubicBezTo>
                  <a:pt x="11213" y="137"/>
                  <a:pt x="11065" y="146"/>
                  <a:pt x="11054" y="156"/>
                </a:cubicBezTo>
                <a:cubicBezTo>
                  <a:pt x="11027" y="179"/>
                  <a:pt x="10626" y="179"/>
                  <a:pt x="10581" y="156"/>
                </a:cubicBezTo>
                <a:cubicBezTo>
                  <a:pt x="10539" y="135"/>
                  <a:pt x="10302" y="116"/>
                  <a:pt x="9799" y="98"/>
                </a:cubicBezTo>
                <a:cubicBezTo>
                  <a:pt x="9590" y="90"/>
                  <a:pt x="9388" y="82"/>
                  <a:pt x="9345" y="68"/>
                </a:cubicBezTo>
                <a:cubicBezTo>
                  <a:pt x="9284" y="50"/>
                  <a:pt x="8813" y="39"/>
                  <a:pt x="7327" y="39"/>
                </a:cubicBezTo>
                <a:cubicBezTo>
                  <a:pt x="6072" y="39"/>
                  <a:pt x="5378" y="32"/>
                  <a:pt x="5363" y="20"/>
                </a:cubicBezTo>
                <a:cubicBezTo>
                  <a:pt x="5333" y="-7"/>
                  <a:pt x="1576" y="-7"/>
                  <a:pt x="1546" y="2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87" name="Line"/>
          <p:cNvSpPr/>
          <p:nvPr/>
        </p:nvSpPr>
        <p:spPr>
          <a:xfrm>
            <a:off x="1700024" y="4281660"/>
            <a:ext cx="6062836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388" name="Google Shape;99;p15"/>
          <p:cNvSpPr txBox="1"/>
          <p:nvPr/>
        </p:nvSpPr>
        <p:spPr>
          <a:xfrm>
            <a:off x="7359753" y="3904406"/>
            <a:ext cx="2116429" cy="879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Cryptographic</a:t>
            </a:r>
          </a:p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Assumption</a:t>
            </a:r>
          </a:p>
        </p:txBody>
      </p:sp>
      <p:sp>
        <p:nvSpPr>
          <p:cNvPr id="389" name="Google Shape;99;p15"/>
          <p:cNvSpPr txBox="1"/>
          <p:nvPr/>
        </p:nvSpPr>
        <p:spPr>
          <a:xfrm>
            <a:off x="5837266" y="4386576"/>
            <a:ext cx="1507792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rgbClr val="008F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FHE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Text"/>
              <p:cNvSpPr txBox="1"/>
              <p:nvPr/>
            </p:nvSpPr>
            <p:spPr>
              <a:xfrm>
                <a:off x="5660406" y="3554250"/>
                <a:ext cx="1279133" cy="31854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115000"/>
                  </a:lnSpc>
                  <a:defRPr sz="1500">
                    <a:solidFill>
                      <a:srgbClr val="000000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1800">
                          <a:latin typeface="Cambria Math" panose="02040503050406030204" pitchFamily="18" charset="0"/>
                        </a:rPr>
                        <m:t>poly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90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06" y="3554250"/>
                <a:ext cx="1279133" cy="318549"/>
              </a:xfrm>
              <a:prstGeom prst="rect">
                <a:avLst/>
              </a:prstGeom>
              <a:blipFill>
                <a:blip r:embed="rId8"/>
                <a:stretch>
                  <a:fillRect l="-3922" r="-2941" b="-2692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1" name="New Result m+[…]"/>
          <p:cNvSpPr/>
          <p:nvPr/>
        </p:nvSpPr>
        <p:spPr>
          <a:xfrm>
            <a:off x="1860668" y="3077880"/>
            <a:ext cx="2091029" cy="426580"/>
          </a:xfrm>
          <a:prstGeom prst="rect">
            <a:avLst/>
          </a:prstGeom>
          <a:gradFill>
            <a:gsLst>
              <a:gs pos="0">
                <a:srgbClr val="0E3086"/>
              </a:gs>
              <a:gs pos="100000">
                <a:srgbClr val="A8B0DC"/>
              </a:gs>
            </a:gsLst>
            <a:lin ang="16200000"/>
          </a:gradFill>
          <a:ln>
            <a:solidFill>
              <a:srgbClr val="193477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dirty="0"/>
              <a:t>New Result</a:t>
            </a:r>
            <a:br>
              <a:rPr dirty="0"/>
            </a:br>
            <a:r>
              <a:rPr dirty="0"/>
              <a:t>m+[…]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584F2-9EE3-B8D2-641D-5474DA139EA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00;p15">
                <a:extLst>
                  <a:ext uri="{FF2B5EF4-FFF2-40B4-BE49-F238E27FC236}">
                    <a16:creationId xmlns:a16="http://schemas.microsoft.com/office/drawing/2014/main" id="{A2B4E182-EF0B-2B9A-9755-B4659B8D11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91424" tIns="91424" rIns="91424" bIns="91424">
                <a:normAutofit/>
              </a:bodyPr>
              <a:lstStyle>
                <a:lvl1pPr marL="457200" marR="0" indent="-311150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1pPr>
                <a:lvl2pPr marL="9686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2pPr>
                <a:lvl3pPr marL="14258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3pPr>
                <a:lvl4pPr marL="18830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4pPr>
                <a:lvl5pPr marL="23402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5pPr>
                <a:lvl6pPr marL="27974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6pPr>
                <a:lvl7pPr marL="32546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●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7pPr>
                <a:lvl8pPr marL="37118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○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8pPr>
                <a:lvl9pPr marL="4169063" marR="0" indent="-352713" algn="l" defTabSz="914400" rtl="0" latinLnBrk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300"/>
                  <a:buFont typeface="Helvetica"/>
                  <a:buChar char="■"/>
                  <a:tabLst/>
                  <a:defRPr sz="1300" b="0" i="0" u="none" strike="noStrike" cap="none" spc="0" baseline="0">
                    <a:solidFill>
                      <a:schemeClr val="accent1"/>
                    </a:solidFill>
                    <a:uFillTx/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0" indent="0" hangingPunct="1">
                  <a:buClrTx/>
                  <a:buSzTx/>
                  <a:buFontTx/>
                  <a:buNone/>
                  <a:defRPr sz="15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r>
                  <a:rPr lang="en-US" sz="1500" dirty="0">
                    <a:solidFill>
                      <a:srgbClr val="000000"/>
                    </a:solidFill>
                  </a:rPr>
                  <a:t>(verification circuit).</a:t>
                </a:r>
                <a:endParaRPr lang="en-US" sz="1500" dirty="0">
                  <a:solidFill>
                    <a:srgbClr val="7A81FF"/>
                  </a:solidFill>
                </a:endParaRPr>
              </a:p>
            </p:txBody>
          </p:sp>
        </mc:Choice>
        <mc:Fallback xmlns="">
          <p:sp>
            <p:nvSpPr>
              <p:cNvPr id="4" name="Google Shape;100;p15">
                <a:extLst>
                  <a:ext uri="{FF2B5EF4-FFF2-40B4-BE49-F238E27FC236}">
                    <a16:creationId xmlns:a16="http://schemas.microsoft.com/office/drawing/2014/main" id="{A2B4E182-EF0B-2B9A-9755-B4659B8D1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  <a:blipFill>
                <a:blip r:embed="rId9"/>
                <a:stretch>
                  <a:fillRect l="-29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409 0.125613" pathEditMode="relative">
                                      <p:cBhvr>
                                        <p:cTn id="6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169 0.130994" pathEditMode="relative">
                                      <p:cBhvr>
                                        <p:cTn id="9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satOff val="-36747"/>
            <a:lumOff val="3549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Main Resul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Main Results</a:t>
            </a:r>
          </a:p>
        </p:txBody>
      </p:sp>
      <p:pic>
        <p:nvPicPr>
          <p:cNvPr id="414" name="DALL·E 2024-10-17 10.51.34 - A cute and funny cartoon scene illustrating the general idea of zero-knowledge proofs. Two characters are interacting, one holding a mystery box while.jpeg" descr="DALL·E 2024-10-17 10.51.34 - A cute and funny cartoon scene illustrating the general idea of zero-knowledge proofs. Two characters are interacting, one holding a mystery box while.jpeg"/>
          <p:cNvPicPr>
            <a:picLocks noChangeAspect="1"/>
          </p:cNvPicPr>
          <p:nvPr/>
        </p:nvPicPr>
        <p:blipFill>
          <a:blip r:embed="rId2"/>
          <a:srcRect l="25" t="21017" r="2393" b="1674"/>
          <a:stretch>
            <a:fillRect/>
          </a:stretch>
        </p:blipFill>
        <p:spPr>
          <a:xfrm>
            <a:off x="4627912" y="2813655"/>
            <a:ext cx="2778466" cy="2201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87" extrusionOk="0">
                <a:moveTo>
                  <a:pt x="5177" y="7"/>
                </a:moveTo>
                <a:cubicBezTo>
                  <a:pt x="4917" y="-7"/>
                  <a:pt x="4681" y="0"/>
                  <a:pt x="4592" y="38"/>
                </a:cubicBezTo>
                <a:cubicBezTo>
                  <a:pt x="4485" y="83"/>
                  <a:pt x="4246" y="346"/>
                  <a:pt x="4269" y="392"/>
                </a:cubicBezTo>
                <a:cubicBezTo>
                  <a:pt x="4275" y="405"/>
                  <a:pt x="4269" y="415"/>
                  <a:pt x="4256" y="415"/>
                </a:cubicBezTo>
                <a:cubicBezTo>
                  <a:pt x="4244" y="415"/>
                  <a:pt x="4235" y="447"/>
                  <a:pt x="4235" y="485"/>
                </a:cubicBezTo>
                <a:cubicBezTo>
                  <a:pt x="4235" y="524"/>
                  <a:pt x="4225" y="555"/>
                  <a:pt x="4213" y="555"/>
                </a:cubicBezTo>
                <a:cubicBezTo>
                  <a:pt x="4201" y="555"/>
                  <a:pt x="4189" y="603"/>
                  <a:pt x="4189" y="664"/>
                </a:cubicBezTo>
                <a:cubicBezTo>
                  <a:pt x="4189" y="726"/>
                  <a:pt x="4179" y="777"/>
                  <a:pt x="4167" y="777"/>
                </a:cubicBezTo>
                <a:cubicBezTo>
                  <a:pt x="4155" y="777"/>
                  <a:pt x="4146" y="830"/>
                  <a:pt x="4146" y="894"/>
                </a:cubicBezTo>
                <a:cubicBezTo>
                  <a:pt x="4146" y="958"/>
                  <a:pt x="4132" y="1089"/>
                  <a:pt x="4115" y="1182"/>
                </a:cubicBezTo>
                <a:cubicBezTo>
                  <a:pt x="4098" y="1275"/>
                  <a:pt x="4072" y="1425"/>
                  <a:pt x="4056" y="1517"/>
                </a:cubicBezTo>
                <a:cubicBezTo>
                  <a:pt x="4011" y="1790"/>
                  <a:pt x="4014" y="1786"/>
                  <a:pt x="3807" y="1781"/>
                </a:cubicBezTo>
                <a:cubicBezTo>
                  <a:pt x="3384" y="1773"/>
                  <a:pt x="3360" y="1778"/>
                  <a:pt x="3287" y="1855"/>
                </a:cubicBezTo>
                <a:cubicBezTo>
                  <a:pt x="3212" y="1935"/>
                  <a:pt x="3130" y="2131"/>
                  <a:pt x="3130" y="2233"/>
                </a:cubicBezTo>
                <a:cubicBezTo>
                  <a:pt x="3130" y="2268"/>
                  <a:pt x="3155" y="2360"/>
                  <a:pt x="3185" y="2435"/>
                </a:cubicBezTo>
                <a:cubicBezTo>
                  <a:pt x="3263" y="2628"/>
                  <a:pt x="3258" y="2659"/>
                  <a:pt x="3136" y="2727"/>
                </a:cubicBezTo>
                <a:cubicBezTo>
                  <a:pt x="3009" y="2798"/>
                  <a:pt x="2900" y="2878"/>
                  <a:pt x="2890" y="2906"/>
                </a:cubicBezTo>
                <a:cubicBezTo>
                  <a:pt x="2886" y="2918"/>
                  <a:pt x="2864" y="2926"/>
                  <a:pt x="2840" y="2926"/>
                </a:cubicBezTo>
                <a:cubicBezTo>
                  <a:pt x="2817" y="2926"/>
                  <a:pt x="2797" y="2941"/>
                  <a:pt x="2797" y="2957"/>
                </a:cubicBezTo>
                <a:cubicBezTo>
                  <a:pt x="2797" y="2973"/>
                  <a:pt x="2790" y="2981"/>
                  <a:pt x="2779" y="2972"/>
                </a:cubicBezTo>
                <a:cubicBezTo>
                  <a:pt x="2768" y="2964"/>
                  <a:pt x="2746" y="2973"/>
                  <a:pt x="2730" y="2992"/>
                </a:cubicBezTo>
                <a:cubicBezTo>
                  <a:pt x="2713" y="3011"/>
                  <a:pt x="2683" y="3030"/>
                  <a:pt x="2665" y="3035"/>
                </a:cubicBezTo>
                <a:cubicBezTo>
                  <a:pt x="2647" y="3040"/>
                  <a:pt x="2625" y="3060"/>
                  <a:pt x="2616" y="3077"/>
                </a:cubicBezTo>
                <a:cubicBezTo>
                  <a:pt x="2607" y="3095"/>
                  <a:pt x="2601" y="3101"/>
                  <a:pt x="2600" y="3089"/>
                </a:cubicBezTo>
                <a:cubicBezTo>
                  <a:pt x="2600" y="3077"/>
                  <a:pt x="2550" y="3097"/>
                  <a:pt x="2490" y="3136"/>
                </a:cubicBezTo>
                <a:cubicBezTo>
                  <a:pt x="2393" y="3198"/>
                  <a:pt x="2352" y="3206"/>
                  <a:pt x="2145" y="3206"/>
                </a:cubicBezTo>
                <a:cubicBezTo>
                  <a:pt x="1939" y="3206"/>
                  <a:pt x="1898" y="3200"/>
                  <a:pt x="1803" y="3140"/>
                </a:cubicBezTo>
                <a:cubicBezTo>
                  <a:pt x="1744" y="3102"/>
                  <a:pt x="1695" y="3074"/>
                  <a:pt x="1695" y="3081"/>
                </a:cubicBezTo>
                <a:cubicBezTo>
                  <a:pt x="1695" y="3089"/>
                  <a:pt x="1673" y="3070"/>
                  <a:pt x="1646" y="3039"/>
                </a:cubicBezTo>
                <a:cubicBezTo>
                  <a:pt x="1620" y="3007"/>
                  <a:pt x="1585" y="2984"/>
                  <a:pt x="1569" y="2984"/>
                </a:cubicBezTo>
                <a:cubicBezTo>
                  <a:pt x="1553" y="2984"/>
                  <a:pt x="1542" y="2972"/>
                  <a:pt x="1542" y="2957"/>
                </a:cubicBezTo>
                <a:cubicBezTo>
                  <a:pt x="1542" y="2941"/>
                  <a:pt x="1504" y="2926"/>
                  <a:pt x="1462" y="2926"/>
                </a:cubicBezTo>
                <a:cubicBezTo>
                  <a:pt x="1419" y="2926"/>
                  <a:pt x="1385" y="2941"/>
                  <a:pt x="1385" y="2957"/>
                </a:cubicBezTo>
                <a:cubicBezTo>
                  <a:pt x="1385" y="2973"/>
                  <a:pt x="1377" y="2981"/>
                  <a:pt x="1366" y="2972"/>
                </a:cubicBezTo>
                <a:cubicBezTo>
                  <a:pt x="1301" y="2921"/>
                  <a:pt x="1231" y="3217"/>
                  <a:pt x="1231" y="3552"/>
                </a:cubicBezTo>
                <a:cubicBezTo>
                  <a:pt x="1230" y="3776"/>
                  <a:pt x="1241" y="3872"/>
                  <a:pt x="1286" y="4043"/>
                </a:cubicBezTo>
                <a:cubicBezTo>
                  <a:pt x="1352" y="4291"/>
                  <a:pt x="1428" y="4490"/>
                  <a:pt x="1455" y="4490"/>
                </a:cubicBezTo>
                <a:cubicBezTo>
                  <a:pt x="1492" y="4490"/>
                  <a:pt x="1429" y="4600"/>
                  <a:pt x="1277" y="4798"/>
                </a:cubicBezTo>
                <a:cubicBezTo>
                  <a:pt x="1193" y="4907"/>
                  <a:pt x="1117" y="5012"/>
                  <a:pt x="1111" y="5035"/>
                </a:cubicBezTo>
                <a:cubicBezTo>
                  <a:pt x="1089" y="5106"/>
                  <a:pt x="994" y="5132"/>
                  <a:pt x="744" y="5132"/>
                </a:cubicBezTo>
                <a:cubicBezTo>
                  <a:pt x="463" y="5132"/>
                  <a:pt x="415" y="5166"/>
                  <a:pt x="415" y="5350"/>
                </a:cubicBezTo>
                <a:cubicBezTo>
                  <a:pt x="415" y="5458"/>
                  <a:pt x="478" y="5727"/>
                  <a:pt x="507" y="5743"/>
                </a:cubicBezTo>
                <a:cubicBezTo>
                  <a:pt x="516" y="5749"/>
                  <a:pt x="523" y="5776"/>
                  <a:pt x="523" y="5806"/>
                </a:cubicBezTo>
                <a:cubicBezTo>
                  <a:pt x="523" y="5835"/>
                  <a:pt x="534" y="5860"/>
                  <a:pt x="547" y="5860"/>
                </a:cubicBezTo>
                <a:cubicBezTo>
                  <a:pt x="560" y="5860"/>
                  <a:pt x="567" y="5869"/>
                  <a:pt x="560" y="5884"/>
                </a:cubicBezTo>
                <a:cubicBezTo>
                  <a:pt x="553" y="5898"/>
                  <a:pt x="560" y="5927"/>
                  <a:pt x="578" y="5950"/>
                </a:cubicBezTo>
                <a:cubicBezTo>
                  <a:pt x="596" y="5972"/>
                  <a:pt x="605" y="5998"/>
                  <a:pt x="600" y="6004"/>
                </a:cubicBezTo>
                <a:cubicBezTo>
                  <a:pt x="594" y="6011"/>
                  <a:pt x="635" y="6073"/>
                  <a:pt x="689" y="6140"/>
                </a:cubicBezTo>
                <a:cubicBezTo>
                  <a:pt x="743" y="6208"/>
                  <a:pt x="790" y="6284"/>
                  <a:pt x="790" y="6312"/>
                </a:cubicBezTo>
                <a:cubicBezTo>
                  <a:pt x="790" y="6340"/>
                  <a:pt x="761" y="6434"/>
                  <a:pt x="726" y="6522"/>
                </a:cubicBezTo>
                <a:cubicBezTo>
                  <a:pt x="691" y="6610"/>
                  <a:pt x="656" y="6721"/>
                  <a:pt x="652" y="6767"/>
                </a:cubicBezTo>
                <a:cubicBezTo>
                  <a:pt x="648" y="6813"/>
                  <a:pt x="639" y="6856"/>
                  <a:pt x="630" y="6864"/>
                </a:cubicBezTo>
                <a:cubicBezTo>
                  <a:pt x="622" y="6872"/>
                  <a:pt x="612" y="6932"/>
                  <a:pt x="609" y="6997"/>
                </a:cubicBezTo>
                <a:cubicBezTo>
                  <a:pt x="606" y="7062"/>
                  <a:pt x="597" y="7117"/>
                  <a:pt x="587" y="7117"/>
                </a:cubicBezTo>
                <a:cubicBezTo>
                  <a:pt x="578" y="7117"/>
                  <a:pt x="569" y="7272"/>
                  <a:pt x="569" y="7464"/>
                </a:cubicBezTo>
                <a:cubicBezTo>
                  <a:pt x="569" y="7656"/>
                  <a:pt x="577" y="7814"/>
                  <a:pt x="587" y="7814"/>
                </a:cubicBezTo>
                <a:cubicBezTo>
                  <a:pt x="619" y="7814"/>
                  <a:pt x="606" y="7965"/>
                  <a:pt x="569" y="8016"/>
                </a:cubicBezTo>
                <a:cubicBezTo>
                  <a:pt x="521" y="8083"/>
                  <a:pt x="280" y="8230"/>
                  <a:pt x="221" y="8230"/>
                </a:cubicBezTo>
                <a:cubicBezTo>
                  <a:pt x="165" y="8231"/>
                  <a:pt x="25" y="8378"/>
                  <a:pt x="6" y="8456"/>
                </a:cubicBezTo>
                <a:cubicBezTo>
                  <a:pt x="-51" y="8682"/>
                  <a:pt x="324" y="9308"/>
                  <a:pt x="637" y="9507"/>
                </a:cubicBezTo>
                <a:lnTo>
                  <a:pt x="790" y="9600"/>
                </a:lnTo>
                <a:lnTo>
                  <a:pt x="760" y="9678"/>
                </a:lnTo>
                <a:cubicBezTo>
                  <a:pt x="743" y="9720"/>
                  <a:pt x="687" y="9795"/>
                  <a:pt x="637" y="9846"/>
                </a:cubicBezTo>
                <a:cubicBezTo>
                  <a:pt x="586" y="9897"/>
                  <a:pt x="553" y="9952"/>
                  <a:pt x="560" y="9966"/>
                </a:cubicBezTo>
                <a:cubicBezTo>
                  <a:pt x="567" y="9981"/>
                  <a:pt x="560" y="9994"/>
                  <a:pt x="547" y="9994"/>
                </a:cubicBezTo>
                <a:cubicBezTo>
                  <a:pt x="534" y="9994"/>
                  <a:pt x="523" y="10029"/>
                  <a:pt x="523" y="10075"/>
                </a:cubicBezTo>
                <a:cubicBezTo>
                  <a:pt x="523" y="10121"/>
                  <a:pt x="534" y="10161"/>
                  <a:pt x="547" y="10161"/>
                </a:cubicBezTo>
                <a:cubicBezTo>
                  <a:pt x="560" y="10161"/>
                  <a:pt x="566" y="10172"/>
                  <a:pt x="560" y="10184"/>
                </a:cubicBezTo>
                <a:cubicBezTo>
                  <a:pt x="544" y="10215"/>
                  <a:pt x="886" y="10631"/>
                  <a:pt x="1003" y="10725"/>
                </a:cubicBezTo>
                <a:cubicBezTo>
                  <a:pt x="1054" y="10766"/>
                  <a:pt x="1114" y="10803"/>
                  <a:pt x="1132" y="10803"/>
                </a:cubicBezTo>
                <a:cubicBezTo>
                  <a:pt x="1151" y="10803"/>
                  <a:pt x="1166" y="10815"/>
                  <a:pt x="1166" y="10830"/>
                </a:cubicBezTo>
                <a:cubicBezTo>
                  <a:pt x="1166" y="10846"/>
                  <a:pt x="1185" y="10858"/>
                  <a:pt x="1209" y="10858"/>
                </a:cubicBezTo>
                <a:cubicBezTo>
                  <a:pt x="1233" y="10858"/>
                  <a:pt x="1252" y="10869"/>
                  <a:pt x="1252" y="10885"/>
                </a:cubicBezTo>
                <a:cubicBezTo>
                  <a:pt x="1252" y="10900"/>
                  <a:pt x="1272" y="10912"/>
                  <a:pt x="1295" y="10912"/>
                </a:cubicBezTo>
                <a:cubicBezTo>
                  <a:pt x="1319" y="10912"/>
                  <a:pt x="1340" y="10926"/>
                  <a:pt x="1345" y="10939"/>
                </a:cubicBezTo>
                <a:cubicBezTo>
                  <a:pt x="1349" y="10953"/>
                  <a:pt x="1396" y="10969"/>
                  <a:pt x="1449" y="10978"/>
                </a:cubicBezTo>
                <a:cubicBezTo>
                  <a:pt x="1503" y="10988"/>
                  <a:pt x="1551" y="11002"/>
                  <a:pt x="1557" y="11009"/>
                </a:cubicBezTo>
                <a:cubicBezTo>
                  <a:pt x="1573" y="11029"/>
                  <a:pt x="1518" y="11164"/>
                  <a:pt x="1455" y="11255"/>
                </a:cubicBezTo>
                <a:cubicBezTo>
                  <a:pt x="1333" y="11431"/>
                  <a:pt x="1312" y="11567"/>
                  <a:pt x="1388" y="11702"/>
                </a:cubicBezTo>
                <a:cubicBezTo>
                  <a:pt x="1473" y="11854"/>
                  <a:pt x="1589" y="11889"/>
                  <a:pt x="1957" y="11889"/>
                </a:cubicBezTo>
                <a:cubicBezTo>
                  <a:pt x="2136" y="11889"/>
                  <a:pt x="2290" y="11884"/>
                  <a:pt x="2299" y="11873"/>
                </a:cubicBezTo>
                <a:cubicBezTo>
                  <a:pt x="2307" y="11863"/>
                  <a:pt x="2352" y="11835"/>
                  <a:pt x="2397" y="11815"/>
                </a:cubicBezTo>
                <a:lnTo>
                  <a:pt x="2477" y="11780"/>
                </a:lnTo>
                <a:lnTo>
                  <a:pt x="2607" y="11940"/>
                </a:lnTo>
                <a:cubicBezTo>
                  <a:pt x="2676" y="12027"/>
                  <a:pt x="2733" y="12113"/>
                  <a:pt x="2733" y="12130"/>
                </a:cubicBezTo>
                <a:cubicBezTo>
                  <a:pt x="2733" y="12147"/>
                  <a:pt x="2706" y="12190"/>
                  <a:pt x="2674" y="12228"/>
                </a:cubicBezTo>
                <a:cubicBezTo>
                  <a:pt x="2643" y="12265"/>
                  <a:pt x="2592" y="12353"/>
                  <a:pt x="2560" y="12422"/>
                </a:cubicBezTo>
                <a:cubicBezTo>
                  <a:pt x="2529" y="12491"/>
                  <a:pt x="2489" y="12570"/>
                  <a:pt x="2471" y="12597"/>
                </a:cubicBezTo>
                <a:cubicBezTo>
                  <a:pt x="2453" y="12624"/>
                  <a:pt x="2448" y="12644"/>
                  <a:pt x="2459" y="12644"/>
                </a:cubicBezTo>
                <a:cubicBezTo>
                  <a:pt x="2470" y="12644"/>
                  <a:pt x="2467" y="12656"/>
                  <a:pt x="2453" y="12667"/>
                </a:cubicBezTo>
                <a:cubicBezTo>
                  <a:pt x="2438" y="12679"/>
                  <a:pt x="2423" y="12707"/>
                  <a:pt x="2419" y="12730"/>
                </a:cubicBezTo>
                <a:cubicBezTo>
                  <a:pt x="2415" y="12752"/>
                  <a:pt x="2400" y="12787"/>
                  <a:pt x="2385" y="12807"/>
                </a:cubicBezTo>
                <a:cubicBezTo>
                  <a:pt x="2370" y="12828"/>
                  <a:pt x="2363" y="12856"/>
                  <a:pt x="2370" y="12870"/>
                </a:cubicBezTo>
                <a:cubicBezTo>
                  <a:pt x="2376" y="12884"/>
                  <a:pt x="2370" y="12897"/>
                  <a:pt x="2357" y="12897"/>
                </a:cubicBezTo>
                <a:cubicBezTo>
                  <a:pt x="2344" y="12897"/>
                  <a:pt x="2336" y="12922"/>
                  <a:pt x="2336" y="12951"/>
                </a:cubicBezTo>
                <a:cubicBezTo>
                  <a:pt x="2336" y="12981"/>
                  <a:pt x="2328" y="13009"/>
                  <a:pt x="2317" y="13018"/>
                </a:cubicBezTo>
                <a:cubicBezTo>
                  <a:pt x="2307" y="13026"/>
                  <a:pt x="2283" y="13092"/>
                  <a:pt x="2268" y="13162"/>
                </a:cubicBezTo>
                <a:cubicBezTo>
                  <a:pt x="2252" y="13232"/>
                  <a:pt x="2234" y="13295"/>
                  <a:pt x="2225" y="13302"/>
                </a:cubicBezTo>
                <a:cubicBezTo>
                  <a:pt x="2209" y="13314"/>
                  <a:pt x="2062" y="13878"/>
                  <a:pt x="2022" y="14084"/>
                </a:cubicBezTo>
                <a:cubicBezTo>
                  <a:pt x="2010" y="14145"/>
                  <a:pt x="1993" y="14231"/>
                  <a:pt x="1982" y="14279"/>
                </a:cubicBezTo>
                <a:cubicBezTo>
                  <a:pt x="1970" y="14326"/>
                  <a:pt x="1960" y="14394"/>
                  <a:pt x="1960" y="14427"/>
                </a:cubicBezTo>
                <a:cubicBezTo>
                  <a:pt x="1960" y="14459"/>
                  <a:pt x="1949" y="14492"/>
                  <a:pt x="1939" y="14500"/>
                </a:cubicBezTo>
                <a:cubicBezTo>
                  <a:pt x="1928" y="14509"/>
                  <a:pt x="1912" y="14567"/>
                  <a:pt x="1905" y="14633"/>
                </a:cubicBezTo>
                <a:cubicBezTo>
                  <a:pt x="1897" y="14698"/>
                  <a:pt x="1883" y="14833"/>
                  <a:pt x="1871" y="14932"/>
                </a:cubicBezTo>
                <a:cubicBezTo>
                  <a:pt x="1859" y="15032"/>
                  <a:pt x="1839" y="15210"/>
                  <a:pt x="1828" y="15326"/>
                </a:cubicBezTo>
                <a:cubicBezTo>
                  <a:pt x="1816" y="15441"/>
                  <a:pt x="1795" y="15631"/>
                  <a:pt x="1782" y="15746"/>
                </a:cubicBezTo>
                <a:cubicBezTo>
                  <a:pt x="1768" y="15861"/>
                  <a:pt x="1753" y="16071"/>
                  <a:pt x="1748" y="16217"/>
                </a:cubicBezTo>
                <a:cubicBezTo>
                  <a:pt x="1742" y="16363"/>
                  <a:pt x="1729" y="16509"/>
                  <a:pt x="1717" y="16540"/>
                </a:cubicBezTo>
                <a:cubicBezTo>
                  <a:pt x="1693" y="16604"/>
                  <a:pt x="1674" y="16981"/>
                  <a:pt x="1658" y="17828"/>
                </a:cubicBezTo>
                <a:lnTo>
                  <a:pt x="1649" y="18424"/>
                </a:lnTo>
                <a:lnTo>
                  <a:pt x="1714" y="18583"/>
                </a:lnTo>
                <a:cubicBezTo>
                  <a:pt x="1771" y="18726"/>
                  <a:pt x="1914" y="18943"/>
                  <a:pt x="1914" y="18887"/>
                </a:cubicBezTo>
                <a:cubicBezTo>
                  <a:pt x="1914" y="18875"/>
                  <a:pt x="1932" y="18886"/>
                  <a:pt x="1951" y="18910"/>
                </a:cubicBezTo>
                <a:cubicBezTo>
                  <a:pt x="1970" y="18934"/>
                  <a:pt x="1995" y="18950"/>
                  <a:pt x="2006" y="18941"/>
                </a:cubicBezTo>
                <a:cubicBezTo>
                  <a:pt x="2017" y="18932"/>
                  <a:pt x="2025" y="18937"/>
                  <a:pt x="2025" y="18953"/>
                </a:cubicBezTo>
                <a:cubicBezTo>
                  <a:pt x="2025" y="18969"/>
                  <a:pt x="2047" y="18984"/>
                  <a:pt x="2071" y="18984"/>
                </a:cubicBezTo>
                <a:cubicBezTo>
                  <a:pt x="2095" y="18984"/>
                  <a:pt x="2114" y="18996"/>
                  <a:pt x="2114" y="19011"/>
                </a:cubicBezTo>
                <a:cubicBezTo>
                  <a:pt x="2114" y="19027"/>
                  <a:pt x="2134" y="19039"/>
                  <a:pt x="2157" y="19039"/>
                </a:cubicBezTo>
                <a:cubicBezTo>
                  <a:pt x="2180" y="19039"/>
                  <a:pt x="2202" y="19050"/>
                  <a:pt x="2206" y="19062"/>
                </a:cubicBezTo>
                <a:cubicBezTo>
                  <a:pt x="2210" y="19074"/>
                  <a:pt x="2319" y="19128"/>
                  <a:pt x="2446" y="19183"/>
                </a:cubicBezTo>
                <a:cubicBezTo>
                  <a:pt x="2716" y="19299"/>
                  <a:pt x="2704" y="19278"/>
                  <a:pt x="2733" y="19751"/>
                </a:cubicBezTo>
                <a:cubicBezTo>
                  <a:pt x="2742" y="19904"/>
                  <a:pt x="2758" y="20081"/>
                  <a:pt x="2770" y="20144"/>
                </a:cubicBezTo>
                <a:cubicBezTo>
                  <a:pt x="2790" y="20256"/>
                  <a:pt x="2860" y="20403"/>
                  <a:pt x="2893" y="20405"/>
                </a:cubicBezTo>
                <a:cubicBezTo>
                  <a:pt x="2902" y="20405"/>
                  <a:pt x="2908" y="20523"/>
                  <a:pt x="2908" y="20665"/>
                </a:cubicBezTo>
                <a:cubicBezTo>
                  <a:pt x="2908" y="20826"/>
                  <a:pt x="2924" y="20973"/>
                  <a:pt x="2945" y="21051"/>
                </a:cubicBezTo>
                <a:cubicBezTo>
                  <a:pt x="2981" y="21183"/>
                  <a:pt x="3075" y="21327"/>
                  <a:pt x="3124" y="21327"/>
                </a:cubicBezTo>
                <a:cubicBezTo>
                  <a:pt x="3140" y="21327"/>
                  <a:pt x="3151" y="21338"/>
                  <a:pt x="3151" y="21350"/>
                </a:cubicBezTo>
                <a:cubicBezTo>
                  <a:pt x="3151" y="21391"/>
                  <a:pt x="3306" y="21443"/>
                  <a:pt x="3468" y="21459"/>
                </a:cubicBezTo>
                <a:cubicBezTo>
                  <a:pt x="3556" y="21468"/>
                  <a:pt x="3650" y="21486"/>
                  <a:pt x="3681" y="21498"/>
                </a:cubicBezTo>
                <a:cubicBezTo>
                  <a:pt x="3755" y="21528"/>
                  <a:pt x="4745" y="21509"/>
                  <a:pt x="4894" y="21475"/>
                </a:cubicBezTo>
                <a:cubicBezTo>
                  <a:pt x="5048" y="21440"/>
                  <a:pt x="5119" y="21343"/>
                  <a:pt x="5134" y="21156"/>
                </a:cubicBezTo>
                <a:cubicBezTo>
                  <a:pt x="5143" y="21028"/>
                  <a:pt x="5184" y="20963"/>
                  <a:pt x="5186" y="21070"/>
                </a:cubicBezTo>
                <a:cubicBezTo>
                  <a:pt x="5188" y="21180"/>
                  <a:pt x="5345" y="21327"/>
                  <a:pt x="5463" y="21327"/>
                </a:cubicBezTo>
                <a:cubicBezTo>
                  <a:pt x="5502" y="21327"/>
                  <a:pt x="5542" y="21343"/>
                  <a:pt x="5549" y="21358"/>
                </a:cubicBezTo>
                <a:cubicBezTo>
                  <a:pt x="5557" y="21373"/>
                  <a:pt x="5650" y="21385"/>
                  <a:pt x="5758" y="21385"/>
                </a:cubicBezTo>
                <a:cubicBezTo>
                  <a:pt x="5875" y="21385"/>
                  <a:pt x="5955" y="21396"/>
                  <a:pt x="5955" y="21413"/>
                </a:cubicBezTo>
                <a:cubicBezTo>
                  <a:pt x="5955" y="21430"/>
                  <a:pt x="6133" y="21440"/>
                  <a:pt x="6442" y="21440"/>
                </a:cubicBezTo>
                <a:cubicBezTo>
                  <a:pt x="6751" y="21440"/>
                  <a:pt x="6928" y="21430"/>
                  <a:pt x="6928" y="21413"/>
                </a:cubicBezTo>
                <a:cubicBezTo>
                  <a:pt x="6928" y="21397"/>
                  <a:pt x="6959" y="21385"/>
                  <a:pt x="6996" y="21385"/>
                </a:cubicBezTo>
                <a:cubicBezTo>
                  <a:pt x="7032" y="21385"/>
                  <a:pt x="7061" y="21373"/>
                  <a:pt x="7061" y="21358"/>
                </a:cubicBezTo>
                <a:cubicBezTo>
                  <a:pt x="7061" y="21343"/>
                  <a:pt x="7074" y="21327"/>
                  <a:pt x="7091" y="21327"/>
                </a:cubicBezTo>
                <a:cubicBezTo>
                  <a:pt x="7108" y="21327"/>
                  <a:pt x="7152" y="21284"/>
                  <a:pt x="7190" y="21230"/>
                </a:cubicBezTo>
                <a:cubicBezTo>
                  <a:pt x="7250" y="21143"/>
                  <a:pt x="7258" y="21112"/>
                  <a:pt x="7258" y="20973"/>
                </a:cubicBezTo>
                <a:cubicBezTo>
                  <a:pt x="7257" y="20877"/>
                  <a:pt x="7243" y="20776"/>
                  <a:pt x="7221" y="20724"/>
                </a:cubicBezTo>
                <a:cubicBezTo>
                  <a:pt x="7170" y="20607"/>
                  <a:pt x="7001" y="20377"/>
                  <a:pt x="6965" y="20377"/>
                </a:cubicBezTo>
                <a:cubicBezTo>
                  <a:pt x="6949" y="20377"/>
                  <a:pt x="6923" y="20349"/>
                  <a:pt x="6907" y="20311"/>
                </a:cubicBezTo>
                <a:cubicBezTo>
                  <a:pt x="6882" y="20254"/>
                  <a:pt x="6883" y="20235"/>
                  <a:pt x="6907" y="20198"/>
                </a:cubicBezTo>
                <a:cubicBezTo>
                  <a:pt x="6923" y="20174"/>
                  <a:pt x="6943" y="20052"/>
                  <a:pt x="6953" y="19926"/>
                </a:cubicBezTo>
                <a:cubicBezTo>
                  <a:pt x="6993" y="19414"/>
                  <a:pt x="7009" y="19243"/>
                  <a:pt x="7024" y="19214"/>
                </a:cubicBezTo>
                <a:cubicBezTo>
                  <a:pt x="7032" y="19197"/>
                  <a:pt x="7067" y="19173"/>
                  <a:pt x="7104" y="19163"/>
                </a:cubicBezTo>
                <a:cubicBezTo>
                  <a:pt x="7140" y="19153"/>
                  <a:pt x="7177" y="19134"/>
                  <a:pt x="7184" y="19120"/>
                </a:cubicBezTo>
                <a:cubicBezTo>
                  <a:pt x="7191" y="19106"/>
                  <a:pt x="7215" y="19093"/>
                  <a:pt x="7239" y="19093"/>
                </a:cubicBezTo>
                <a:cubicBezTo>
                  <a:pt x="7263" y="19093"/>
                  <a:pt x="7282" y="19082"/>
                  <a:pt x="7282" y="19066"/>
                </a:cubicBezTo>
                <a:cubicBezTo>
                  <a:pt x="7282" y="19049"/>
                  <a:pt x="7290" y="19042"/>
                  <a:pt x="7301" y="19050"/>
                </a:cubicBezTo>
                <a:cubicBezTo>
                  <a:pt x="7312" y="19059"/>
                  <a:pt x="7346" y="19027"/>
                  <a:pt x="7378" y="18980"/>
                </a:cubicBezTo>
                <a:cubicBezTo>
                  <a:pt x="7441" y="18884"/>
                  <a:pt x="7440" y="18915"/>
                  <a:pt x="7436" y="18194"/>
                </a:cubicBezTo>
                <a:lnTo>
                  <a:pt x="7433" y="17727"/>
                </a:lnTo>
                <a:lnTo>
                  <a:pt x="7510" y="17727"/>
                </a:lnTo>
                <a:cubicBezTo>
                  <a:pt x="7552" y="17727"/>
                  <a:pt x="7595" y="17715"/>
                  <a:pt x="7602" y="17700"/>
                </a:cubicBezTo>
                <a:cubicBezTo>
                  <a:pt x="7610" y="17684"/>
                  <a:pt x="7710" y="17672"/>
                  <a:pt x="7830" y="17672"/>
                </a:cubicBezTo>
                <a:cubicBezTo>
                  <a:pt x="7948" y="17672"/>
                  <a:pt x="8056" y="17660"/>
                  <a:pt x="8067" y="17645"/>
                </a:cubicBezTo>
                <a:cubicBezTo>
                  <a:pt x="8079" y="17631"/>
                  <a:pt x="8208" y="17610"/>
                  <a:pt x="8353" y="17602"/>
                </a:cubicBezTo>
                <a:cubicBezTo>
                  <a:pt x="8774" y="17579"/>
                  <a:pt x="8968" y="17560"/>
                  <a:pt x="9015" y="17532"/>
                </a:cubicBezTo>
                <a:cubicBezTo>
                  <a:pt x="9039" y="17518"/>
                  <a:pt x="9115" y="17500"/>
                  <a:pt x="9181" y="17493"/>
                </a:cubicBezTo>
                <a:cubicBezTo>
                  <a:pt x="9248" y="17487"/>
                  <a:pt x="9341" y="17470"/>
                  <a:pt x="9388" y="17454"/>
                </a:cubicBezTo>
                <a:cubicBezTo>
                  <a:pt x="9476" y="17424"/>
                  <a:pt x="9600" y="17297"/>
                  <a:pt x="9600" y="17237"/>
                </a:cubicBezTo>
                <a:cubicBezTo>
                  <a:pt x="9600" y="17218"/>
                  <a:pt x="9613" y="17196"/>
                  <a:pt x="9628" y="17190"/>
                </a:cubicBezTo>
                <a:cubicBezTo>
                  <a:pt x="9646" y="17182"/>
                  <a:pt x="9653" y="17032"/>
                  <a:pt x="9655" y="16676"/>
                </a:cubicBezTo>
                <a:cubicBezTo>
                  <a:pt x="9659" y="16190"/>
                  <a:pt x="9661" y="16171"/>
                  <a:pt x="9729" y="15929"/>
                </a:cubicBezTo>
                <a:cubicBezTo>
                  <a:pt x="9768" y="15792"/>
                  <a:pt x="9800" y="15636"/>
                  <a:pt x="9800" y="15586"/>
                </a:cubicBezTo>
                <a:cubicBezTo>
                  <a:pt x="9800" y="15536"/>
                  <a:pt x="9809" y="15461"/>
                  <a:pt x="9822" y="15419"/>
                </a:cubicBezTo>
                <a:cubicBezTo>
                  <a:pt x="9849" y="15326"/>
                  <a:pt x="9822" y="15160"/>
                  <a:pt x="9729" y="14843"/>
                </a:cubicBezTo>
                <a:cubicBezTo>
                  <a:pt x="9655" y="14589"/>
                  <a:pt x="9651" y="14461"/>
                  <a:pt x="9711" y="14306"/>
                </a:cubicBezTo>
                <a:cubicBezTo>
                  <a:pt x="9746" y="14214"/>
                  <a:pt x="9753" y="14131"/>
                  <a:pt x="9754" y="13839"/>
                </a:cubicBezTo>
                <a:cubicBezTo>
                  <a:pt x="9755" y="13500"/>
                  <a:pt x="9753" y="13482"/>
                  <a:pt x="9701" y="13411"/>
                </a:cubicBezTo>
                <a:cubicBezTo>
                  <a:pt x="9667" y="13363"/>
                  <a:pt x="9617" y="13333"/>
                  <a:pt x="9563" y="13325"/>
                </a:cubicBezTo>
                <a:cubicBezTo>
                  <a:pt x="9517" y="13318"/>
                  <a:pt x="9458" y="13306"/>
                  <a:pt x="9434" y="13298"/>
                </a:cubicBezTo>
                <a:cubicBezTo>
                  <a:pt x="9409" y="13290"/>
                  <a:pt x="9306" y="13271"/>
                  <a:pt x="9203" y="13255"/>
                </a:cubicBezTo>
                <a:cubicBezTo>
                  <a:pt x="9100" y="13239"/>
                  <a:pt x="8946" y="13215"/>
                  <a:pt x="8861" y="13201"/>
                </a:cubicBezTo>
                <a:cubicBezTo>
                  <a:pt x="8776" y="13186"/>
                  <a:pt x="8598" y="13160"/>
                  <a:pt x="8464" y="13146"/>
                </a:cubicBezTo>
                <a:cubicBezTo>
                  <a:pt x="8331" y="13132"/>
                  <a:pt x="8146" y="13109"/>
                  <a:pt x="8055" y="13092"/>
                </a:cubicBezTo>
                <a:cubicBezTo>
                  <a:pt x="7964" y="13074"/>
                  <a:pt x="7704" y="13052"/>
                  <a:pt x="7479" y="13045"/>
                </a:cubicBezTo>
                <a:cubicBezTo>
                  <a:pt x="7254" y="13038"/>
                  <a:pt x="7052" y="13022"/>
                  <a:pt x="7027" y="13006"/>
                </a:cubicBezTo>
                <a:cubicBezTo>
                  <a:pt x="6971" y="12970"/>
                  <a:pt x="6897" y="12823"/>
                  <a:pt x="6916" y="12784"/>
                </a:cubicBezTo>
                <a:cubicBezTo>
                  <a:pt x="6923" y="12769"/>
                  <a:pt x="6961" y="12757"/>
                  <a:pt x="6999" y="12757"/>
                </a:cubicBezTo>
                <a:cubicBezTo>
                  <a:pt x="7037" y="12757"/>
                  <a:pt x="7100" y="12744"/>
                  <a:pt x="7137" y="12730"/>
                </a:cubicBezTo>
                <a:cubicBezTo>
                  <a:pt x="7175" y="12715"/>
                  <a:pt x="7249" y="12689"/>
                  <a:pt x="7304" y="12671"/>
                </a:cubicBezTo>
                <a:cubicBezTo>
                  <a:pt x="7358" y="12654"/>
                  <a:pt x="7437" y="12629"/>
                  <a:pt x="7479" y="12613"/>
                </a:cubicBezTo>
                <a:cubicBezTo>
                  <a:pt x="7579" y="12576"/>
                  <a:pt x="7967" y="12338"/>
                  <a:pt x="8005" y="12290"/>
                </a:cubicBezTo>
                <a:cubicBezTo>
                  <a:pt x="8022" y="12270"/>
                  <a:pt x="8078" y="12230"/>
                  <a:pt x="8129" y="12200"/>
                </a:cubicBezTo>
                <a:cubicBezTo>
                  <a:pt x="8179" y="12171"/>
                  <a:pt x="8249" y="12112"/>
                  <a:pt x="8283" y="12072"/>
                </a:cubicBezTo>
                <a:cubicBezTo>
                  <a:pt x="8316" y="12032"/>
                  <a:pt x="8341" y="12009"/>
                  <a:pt x="8341" y="12021"/>
                </a:cubicBezTo>
                <a:cubicBezTo>
                  <a:pt x="8341" y="12033"/>
                  <a:pt x="8422" y="11945"/>
                  <a:pt x="8520" y="11823"/>
                </a:cubicBezTo>
                <a:cubicBezTo>
                  <a:pt x="8617" y="11701"/>
                  <a:pt x="8695" y="11582"/>
                  <a:pt x="8695" y="11562"/>
                </a:cubicBezTo>
                <a:cubicBezTo>
                  <a:pt x="8695" y="11542"/>
                  <a:pt x="8704" y="11527"/>
                  <a:pt x="8717" y="11527"/>
                </a:cubicBezTo>
                <a:cubicBezTo>
                  <a:pt x="8729" y="11527"/>
                  <a:pt x="8738" y="11504"/>
                  <a:pt x="8738" y="11476"/>
                </a:cubicBezTo>
                <a:cubicBezTo>
                  <a:pt x="8738" y="11449"/>
                  <a:pt x="8756" y="11401"/>
                  <a:pt x="8778" y="11371"/>
                </a:cubicBezTo>
                <a:cubicBezTo>
                  <a:pt x="8881" y="11230"/>
                  <a:pt x="9013" y="10723"/>
                  <a:pt x="9006" y="10488"/>
                </a:cubicBezTo>
                <a:cubicBezTo>
                  <a:pt x="8992" y="10026"/>
                  <a:pt x="9031" y="9786"/>
                  <a:pt x="9144" y="9663"/>
                </a:cubicBezTo>
                <a:cubicBezTo>
                  <a:pt x="9176" y="9628"/>
                  <a:pt x="9203" y="9608"/>
                  <a:pt x="9203" y="9616"/>
                </a:cubicBezTo>
                <a:cubicBezTo>
                  <a:pt x="9203" y="9663"/>
                  <a:pt x="9433" y="9469"/>
                  <a:pt x="9538" y="9332"/>
                </a:cubicBezTo>
                <a:cubicBezTo>
                  <a:pt x="9683" y="9144"/>
                  <a:pt x="9860" y="8739"/>
                  <a:pt x="9892" y="8526"/>
                </a:cubicBezTo>
                <a:cubicBezTo>
                  <a:pt x="9927" y="8296"/>
                  <a:pt x="9937" y="7949"/>
                  <a:pt x="9911" y="7915"/>
                </a:cubicBezTo>
                <a:cubicBezTo>
                  <a:pt x="9898" y="7899"/>
                  <a:pt x="9886" y="7837"/>
                  <a:pt x="9886" y="7779"/>
                </a:cubicBezTo>
                <a:lnTo>
                  <a:pt x="9886" y="7674"/>
                </a:lnTo>
                <a:lnTo>
                  <a:pt x="10046" y="7674"/>
                </a:lnTo>
                <a:cubicBezTo>
                  <a:pt x="10180" y="7674"/>
                  <a:pt x="10228" y="7659"/>
                  <a:pt x="10345" y="7584"/>
                </a:cubicBezTo>
                <a:cubicBezTo>
                  <a:pt x="10421" y="7536"/>
                  <a:pt x="10477" y="7487"/>
                  <a:pt x="10471" y="7475"/>
                </a:cubicBezTo>
                <a:cubicBezTo>
                  <a:pt x="10465" y="7464"/>
                  <a:pt x="10475" y="7451"/>
                  <a:pt x="10489" y="7444"/>
                </a:cubicBezTo>
                <a:cubicBezTo>
                  <a:pt x="10526" y="7429"/>
                  <a:pt x="10526" y="7195"/>
                  <a:pt x="10489" y="7180"/>
                </a:cubicBezTo>
                <a:cubicBezTo>
                  <a:pt x="10475" y="7173"/>
                  <a:pt x="10468" y="7157"/>
                  <a:pt x="10474" y="7145"/>
                </a:cubicBezTo>
                <a:cubicBezTo>
                  <a:pt x="10480" y="7132"/>
                  <a:pt x="10453" y="7091"/>
                  <a:pt x="10416" y="7055"/>
                </a:cubicBezTo>
                <a:cubicBezTo>
                  <a:pt x="10256" y="6901"/>
                  <a:pt x="10188" y="6817"/>
                  <a:pt x="10139" y="6724"/>
                </a:cubicBezTo>
                <a:cubicBezTo>
                  <a:pt x="10110" y="6670"/>
                  <a:pt x="10051" y="6572"/>
                  <a:pt x="10009" y="6502"/>
                </a:cubicBezTo>
                <a:cubicBezTo>
                  <a:pt x="9967" y="6433"/>
                  <a:pt x="9916" y="6330"/>
                  <a:pt x="9895" y="6277"/>
                </a:cubicBezTo>
                <a:cubicBezTo>
                  <a:pt x="9875" y="6223"/>
                  <a:pt x="9829" y="6132"/>
                  <a:pt x="9797" y="6070"/>
                </a:cubicBezTo>
                <a:cubicBezTo>
                  <a:pt x="9764" y="6009"/>
                  <a:pt x="9726" y="5906"/>
                  <a:pt x="9711" y="5845"/>
                </a:cubicBezTo>
                <a:cubicBezTo>
                  <a:pt x="9695" y="5783"/>
                  <a:pt x="9675" y="5723"/>
                  <a:pt x="9665" y="5708"/>
                </a:cubicBezTo>
                <a:cubicBezTo>
                  <a:pt x="9654" y="5694"/>
                  <a:pt x="9646" y="5658"/>
                  <a:pt x="9646" y="5631"/>
                </a:cubicBezTo>
                <a:cubicBezTo>
                  <a:pt x="9646" y="5603"/>
                  <a:pt x="9634" y="5580"/>
                  <a:pt x="9621" y="5580"/>
                </a:cubicBezTo>
                <a:cubicBezTo>
                  <a:pt x="9609" y="5580"/>
                  <a:pt x="9600" y="5556"/>
                  <a:pt x="9600" y="5526"/>
                </a:cubicBezTo>
                <a:cubicBezTo>
                  <a:pt x="9600" y="5495"/>
                  <a:pt x="9591" y="5467"/>
                  <a:pt x="9578" y="5467"/>
                </a:cubicBezTo>
                <a:cubicBezTo>
                  <a:pt x="9566" y="5467"/>
                  <a:pt x="9559" y="5458"/>
                  <a:pt x="9566" y="5444"/>
                </a:cubicBezTo>
                <a:cubicBezTo>
                  <a:pt x="9573" y="5430"/>
                  <a:pt x="9567" y="5402"/>
                  <a:pt x="9551" y="5382"/>
                </a:cubicBezTo>
                <a:cubicBezTo>
                  <a:pt x="9535" y="5361"/>
                  <a:pt x="9517" y="5331"/>
                  <a:pt x="9514" y="5315"/>
                </a:cubicBezTo>
                <a:cubicBezTo>
                  <a:pt x="9490" y="5199"/>
                  <a:pt x="9104" y="4672"/>
                  <a:pt x="8920" y="4506"/>
                </a:cubicBezTo>
                <a:cubicBezTo>
                  <a:pt x="8788" y="4387"/>
                  <a:pt x="8637" y="4193"/>
                  <a:pt x="8646" y="4156"/>
                </a:cubicBezTo>
                <a:cubicBezTo>
                  <a:pt x="8655" y="4116"/>
                  <a:pt x="8361" y="3725"/>
                  <a:pt x="8279" y="3669"/>
                </a:cubicBezTo>
                <a:cubicBezTo>
                  <a:pt x="8259" y="3655"/>
                  <a:pt x="8191" y="3588"/>
                  <a:pt x="8129" y="3517"/>
                </a:cubicBezTo>
                <a:cubicBezTo>
                  <a:pt x="8066" y="3447"/>
                  <a:pt x="7967" y="3342"/>
                  <a:pt x="7907" y="3284"/>
                </a:cubicBezTo>
                <a:lnTo>
                  <a:pt x="7796" y="3175"/>
                </a:lnTo>
                <a:lnTo>
                  <a:pt x="7799" y="3007"/>
                </a:lnTo>
                <a:cubicBezTo>
                  <a:pt x="7801" y="2887"/>
                  <a:pt x="7792" y="2836"/>
                  <a:pt x="7768" y="2817"/>
                </a:cubicBezTo>
                <a:cubicBezTo>
                  <a:pt x="7750" y="2802"/>
                  <a:pt x="7745" y="2790"/>
                  <a:pt x="7756" y="2789"/>
                </a:cubicBezTo>
                <a:cubicBezTo>
                  <a:pt x="7768" y="2789"/>
                  <a:pt x="7743" y="2747"/>
                  <a:pt x="7704" y="2696"/>
                </a:cubicBezTo>
                <a:cubicBezTo>
                  <a:pt x="7627" y="2596"/>
                  <a:pt x="7448" y="2479"/>
                  <a:pt x="7276" y="2420"/>
                </a:cubicBezTo>
                <a:lnTo>
                  <a:pt x="7168" y="2385"/>
                </a:lnTo>
                <a:lnTo>
                  <a:pt x="7181" y="2229"/>
                </a:lnTo>
                <a:cubicBezTo>
                  <a:pt x="7212" y="1835"/>
                  <a:pt x="7220" y="1764"/>
                  <a:pt x="7239" y="1711"/>
                </a:cubicBezTo>
                <a:cubicBezTo>
                  <a:pt x="7250" y="1681"/>
                  <a:pt x="7261" y="1570"/>
                  <a:pt x="7267" y="1462"/>
                </a:cubicBezTo>
                <a:cubicBezTo>
                  <a:pt x="7272" y="1355"/>
                  <a:pt x="7286" y="1222"/>
                  <a:pt x="7294" y="1167"/>
                </a:cubicBezTo>
                <a:cubicBezTo>
                  <a:pt x="7316" y="1019"/>
                  <a:pt x="7226" y="711"/>
                  <a:pt x="7131" y="602"/>
                </a:cubicBezTo>
                <a:cubicBezTo>
                  <a:pt x="7062" y="523"/>
                  <a:pt x="6845" y="388"/>
                  <a:pt x="6710" y="341"/>
                </a:cubicBezTo>
                <a:cubicBezTo>
                  <a:pt x="6642" y="318"/>
                  <a:pt x="6552" y="286"/>
                  <a:pt x="6510" y="271"/>
                </a:cubicBezTo>
                <a:cubicBezTo>
                  <a:pt x="6352" y="216"/>
                  <a:pt x="6252" y="186"/>
                  <a:pt x="6134" y="162"/>
                </a:cubicBezTo>
                <a:cubicBezTo>
                  <a:pt x="6067" y="149"/>
                  <a:pt x="5961" y="125"/>
                  <a:pt x="5900" y="108"/>
                </a:cubicBezTo>
                <a:cubicBezTo>
                  <a:pt x="5718" y="56"/>
                  <a:pt x="5436" y="20"/>
                  <a:pt x="5177" y="7"/>
                </a:cubicBezTo>
                <a:close/>
                <a:moveTo>
                  <a:pt x="15922" y="2758"/>
                </a:moveTo>
                <a:cubicBezTo>
                  <a:pt x="15647" y="2770"/>
                  <a:pt x="15346" y="2798"/>
                  <a:pt x="15082" y="2844"/>
                </a:cubicBezTo>
                <a:cubicBezTo>
                  <a:pt x="14970" y="2864"/>
                  <a:pt x="14879" y="2894"/>
                  <a:pt x="14879" y="2906"/>
                </a:cubicBezTo>
                <a:cubicBezTo>
                  <a:pt x="14879" y="2919"/>
                  <a:pt x="14838" y="2926"/>
                  <a:pt x="14790" y="2926"/>
                </a:cubicBezTo>
                <a:cubicBezTo>
                  <a:pt x="14741" y="2926"/>
                  <a:pt x="14700" y="2937"/>
                  <a:pt x="14700" y="2949"/>
                </a:cubicBezTo>
                <a:cubicBezTo>
                  <a:pt x="14700" y="2961"/>
                  <a:pt x="14669" y="2973"/>
                  <a:pt x="14629" y="2976"/>
                </a:cubicBezTo>
                <a:cubicBezTo>
                  <a:pt x="14557" y="2983"/>
                  <a:pt x="14324" y="3075"/>
                  <a:pt x="14254" y="3124"/>
                </a:cubicBezTo>
                <a:cubicBezTo>
                  <a:pt x="14233" y="3139"/>
                  <a:pt x="14202" y="3151"/>
                  <a:pt x="14183" y="3151"/>
                </a:cubicBezTo>
                <a:cubicBezTo>
                  <a:pt x="14165" y="3151"/>
                  <a:pt x="14149" y="3159"/>
                  <a:pt x="14149" y="3171"/>
                </a:cubicBezTo>
                <a:cubicBezTo>
                  <a:pt x="14149" y="3183"/>
                  <a:pt x="14124" y="3199"/>
                  <a:pt x="14094" y="3202"/>
                </a:cubicBezTo>
                <a:cubicBezTo>
                  <a:pt x="14018" y="3210"/>
                  <a:pt x="13527" y="3520"/>
                  <a:pt x="13358" y="3669"/>
                </a:cubicBezTo>
                <a:cubicBezTo>
                  <a:pt x="13282" y="3736"/>
                  <a:pt x="13212" y="3794"/>
                  <a:pt x="13201" y="3794"/>
                </a:cubicBezTo>
                <a:cubicBezTo>
                  <a:pt x="13191" y="3794"/>
                  <a:pt x="13178" y="3805"/>
                  <a:pt x="13174" y="3817"/>
                </a:cubicBezTo>
                <a:cubicBezTo>
                  <a:pt x="13165" y="3845"/>
                  <a:pt x="12965" y="4015"/>
                  <a:pt x="12943" y="4015"/>
                </a:cubicBezTo>
                <a:cubicBezTo>
                  <a:pt x="12934" y="4015"/>
                  <a:pt x="12863" y="4097"/>
                  <a:pt x="12783" y="4194"/>
                </a:cubicBezTo>
                <a:cubicBezTo>
                  <a:pt x="12703" y="4292"/>
                  <a:pt x="12622" y="4383"/>
                  <a:pt x="12604" y="4397"/>
                </a:cubicBezTo>
                <a:cubicBezTo>
                  <a:pt x="12586" y="4411"/>
                  <a:pt x="12544" y="4464"/>
                  <a:pt x="12512" y="4518"/>
                </a:cubicBezTo>
                <a:cubicBezTo>
                  <a:pt x="12480" y="4571"/>
                  <a:pt x="12379" y="4718"/>
                  <a:pt x="12287" y="4841"/>
                </a:cubicBezTo>
                <a:cubicBezTo>
                  <a:pt x="12195" y="4963"/>
                  <a:pt x="12118" y="5073"/>
                  <a:pt x="12118" y="5082"/>
                </a:cubicBezTo>
                <a:cubicBezTo>
                  <a:pt x="12118" y="5091"/>
                  <a:pt x="12086" y="5141"/>
                  <a:pt x="12047" y="5195"/>
                </a:cubicBezTo>
                <a:cubicBezTo>
                  <a:pt x="11947" y="5332"/>
                  <a:pt x="11844" y="5517"/>
                  <a:pt x="11785" y="5666"/>
                </a:cubicBezTo>
                <a:cubicBezTo>
                  <a:pt x="11758" y="5735"/>
                  <a:pt x="11721" y="5810"/>
                  <a:pt x="11702" y="5837"/>
                </a:cubicBezTo>
                <a:cubicBezTo>
                  <a:pt x="11684" y="5864"/>
                  <a:pt x="11678" y="5887"/>
                  <a:pt x="11687" y="5887"/>
                </a:cubicBezTo>
                <a:cubicBezTo>
                  <a:pt x="11696" y="5887"/>
                  <a:pt x="11685" y="5906"/>
                  <a:pt x="11665" y="5930"/>
                </a:cubicBezTo>
                <a:cubicBezTo>
                  <a:pt x="11646" y="5955"/>
                  <a:pt x="11638" y="5988"/>
                  <a:pt x="11644" y="6000"/>
                </a:cubicBezTo>
                <a:cubicBezTo>
                  <a:pt x="11650" y="6013"/>
                  <a:pt x="11646" y="6026"/>
                  <a:pt x="11635" y="6031"/>
                </a:cubicBezTo>
                <a:cubicBezTo>
                  <a:pt x="11623" y="6037"/>
                  <a:pt x="11611" y="6059"/>
                  <a:pt x="11607" y="6082"/>
                </a:cubicBezTo>
                <a:cubicBezTo>
                  <a:pt x="11603" y="6105"/>
                  <a:pt x="11585" y="6139"/>
                  <a:pt x="11570" y="6160"/>
                </a:cubicBezTo>
                <a:cubicBezTo>
                  <a:pt x="11555" y="6181"/>
                  <a:pt x="11548" y="6212"/>
                  <a:pt x="11554" y="6226"/>
                </a:cubicBezTo>
                <a:cubicBezTo>
                  <a:pt x="11561" y="6240"/>
                  <a:pt x="11558" y="6249"/>
                  <a:pt x="11545" y="6249"/>
                </a:cubicBezTo>
                <a:cubicBezTo>
                  <a:pt x="11532" y="6249"/>
                  <a:pt x="11521" y="6269"/>
                  <a:pt x="11521" y="6292"/>
                </a:cubicBezTo>
                <a:cubicBezTo>
                  <a:pt x="11521" y="6315"/>
                  <a:pt x="11504" y="6387"/>
                  <a:pt x="11481" y="6452"/>
                </a:cubicBezTo>
                <a:cubicBezTo>
                  <a:pt x="11397" y="6686"/>
                  <a:pt x="11282" y="7095"/>
                  <a:pt x="11225" y="7366"/>
                </a:cubicBezTo>
                <a:cubicBezTo>
                  <a:pt x="11217" y="7405"/>
                  <a:pt x="11201" y="7480"/>
                  <a:pt x="11188" y="7534"/>
                </a:cubicBezTo>
                <a:cubicBezTo>
                  <a:pt x="11176" y="7588"/>
                  <a:pt x="11156" y="7690"/>
                  <a:pt x="11145" y="7763"/>
                </a:cubicBezTo>
                <a:cubicBezTo>
                  <a:pt x="11134" y="7836"/>
                  <a:pt x="11112" y="7963"/>
                  <a:pt x="11099" y="8044"/>
                </a:cubicBezTo>
                <a:cubicBezTo>
                  <a:pt x="11086" y="8124"/>
                  <a:pt x="11070" y="8310"/>
                  <a:pt x="11065" y="8456"/>
                </a:cubicBezTo>
                <a:cubicBezTo>
                  <a:pt x="11060" y="8602"/>
                  <a:pt x="11047" y="8748"/>
                  <a:pt x="11034" y="8779"/>
                </a:cubicBezTo>
                <a:cubicBezTo>
                  <a:pt x="11008" y="8846"/>
                  <a:pt x="11022" y="9557"/>
                  <a:pt x="11056" y="9892"/>
                </a:cubicBezTo>
                <a:cubicBezTo>
                  <a:pt x="11098" y="10303"/>
                  <a:pt x="11107" y="10368"/>
                  <a:pt x="11127" y="10394"/>
                </a:cubicBezTo>
                <a:cubicBezTo>
                  <a:pt x="11138" y="10409"/>
                  <a:pt x="11145" y="10469"/>
                  <a:pt x="11145" y="10527"/>
                </a:cubicBezTo>
                <a:cubicBezTo>
                  <a:pt x="11145" y="10584"/>
                  <a:pt x="11156" y="10659"/>
                  <a:pt x="11167" y="10694"/>
                </a:cubicBezTo>
                <a:cubicBezTo>
                  <a:pt x="11178" y="10729"/>
                  <a:pt x="11204" y="10835"/>
                  <a:pt x="11225" y="10928"/>
                </a:cubicBezTo>
                <a:cubicBezTo>
                  <a:pt x="11246" y="11020"/>
                  <a:pt x="11272" y="11107"/>
                  <a:pt x="11281" y="11122"/>
                </a:cubicBezTo>
                <a:cubicBezTo>
                  <a:pt x="11290" y="11138"/>
                  <a:pt x="11302" y="11181"/>
                  <a:pt x="11311" y="11220"/>
                </a:cubicBezTo>
                <a:cubicBezTo>
                  <a:pt x="11325" y="11277"/>
                  <a:pt x="11403" y="11499"/>
                  <a:pt x="11548" y="11885"/>
                </a:cubicBezTo>
                <a:cubicBezTo>
                  <a:pt x="11561" y="11919"/>
                  <a:pt x="11590" y="11967"/>
                  <a:pt x="11610" y="11994"/>
                </a:cubicBezTo>
                <a:cubicBezTo>
                  <a:pt x="11630" y="12021"/>
                  <a:pt x="11649" y="12056"/>
                  <a:pt x="11653" y="12072"/>
                </a:cubicBezTo>
                <a:cubicBezTo>
                  <a:pt x="11664" y="12114"/>
                  <a:pt x="11725" y="12221"/>
                  <a:pt x="11779" y="12294"/>
                </a:cubicBezTo>
                <a:cubicBezTo>
                  <a:pt x="11842" y="12378"/>
                  <a:pt x="11918" y="12571"/>
                  <a:pt x="11918" y="12644"/>
                </a:cubicBezTo>
                <a:cubicBezTo>
                  <a:pt x="11918" y="12676"/>
                  <a:pt x="11905" y="12741"/>
                  <a:pt x="11887" y="12784"/>
                </a:cubicBezTo>
                <a:cubicBezTo>
                  <a:pt x="11814" y="12963"/>
                  <a:pt x="11789" y="13112"/>
                  <a:pt x="11788" y="13356"/>
                </a:cubicBezTo>
                <a:cubicBezTo>
                  <a:pt x="11788" y="13632"/>
                  <a:pt x="11819" y="13775"/>
                  <a:pt x="11939" y="14053"/>
                </a:cubicBezTo>
                <a:cubicBezTo>
                  <a:pt x="11978" y="14141"/>
                  <a:pt x="12007" y="14244"/>
                  <a:pt x="12007" y="14282"/>
                </a:cubicBezTo>
                <a:cubicBezTo>
                  <a:pt x="12007" y="14459"/>
                  <a:pt x="12211" y="15058"/>
                  <a:pt x="12327" y="15228"/>
                </a:cubicBezTo>
                <a:cubicBezTo>
                  <a:pt x="12359" y="15274"/>
                  <a:pt x="12382" y="15325"/>
                  <a:pt x="12382" y="15341"/>
                </a:cubicBezTo>
                <a:cubicBezTo>
                  <a:pt x="12383" y="15384"/>
                  <a:pt x="12584" y="15624"/>
                  <a:pt x="12672" y="15688"/>
                </a:cubicBezTo>
                <a:cubicBezTo>
                  <a:pt x="13014" y="15935"/>
                  <a:pt x="13221" y="16022"/>
                  <a:pt x="13466" y="16022"/>
                </a:cubicBezTo>
                <a:lnTo>
                  <a:pt x="13645" y="16022"/>
                </a:lnTo>
                <a:lnTo>
                  <a:pt x="13632" y="16240"/>
                </a:lnTo>
                <a:cubicBezTo>
                  <a:pt x="13626" y="16359"/>
                  <a:pt x="13609" y="16557"/>
                  <a:pt x="13595" y="16680"/>
                </a:cubicBezTo>
                <a:cubicBezTo>
                  <a:pt x="13581" y="16803"/>
                  <a:pt x="13567" y="17135"/>
                  <a:pt x="13561" y="17419"/>
                </a:cubicBezTo>
                <a:cubicBezTo>
                  <a:pt x="13556" y="17703"/>
                  <a:pt x="13542" y="17946"/>
                  <a:pt x="13531" y="17960"/>
                </a:cubicBezTo>
                <a:cubicBezTo>
                  <a:pt x="13501" y="17998"/>
                  <a:pt x="13504" y="18677"/>
                  <a:pt x="13534" y="18677"/>
                </a:cubicBezTo>
                <a:cubicBezTo>
                  <a:pt x="13547" y="18677"/>
                  <a:pt x="13550" y="18686"/>
                  <a:pt x="13543" y="18700"/>
                </a:cubicBezTo>
                <a:cubicBezTo>
                  <a:pt x="13536" y="18714"/>
                  <a:pt x="13545" y="18746"/>
                  <a:pt x="13564" y="18770"/>
                </a:cubicBezTo>
                <a:cubicBezTo>
                  <a:pt x="13584" y="18794"/>
                  <a:pt x="13592" y="18817"/>
                  <a:pt x="13583" y="18817"/>
                </a:cubicBezTo>
                <a:cubicBezTo>
                  <a:pt x="13573" y="18817"/>
                  <a:pt x="13610" y="18873"/>
                  <a:pt x="13663" y="18941"/>
                </a:cubicBezTo>
                <a:cubicBezTo>
                  <a:pt x="13716" y="19010"/>
                  <a:pt x="13768" y="19057"/>
                  <a:pt x="13777" y="19050"/>
                </a:cubicBezTo>
                <a:cubicBezTo>
                  <a:pt x="13786" y="19043"/>
                  <a:pt x="13797" y="19046"/>
                  <a:pt x="13801" y="19058"/>
                </a:cubicBezTo>
                <a:cubicBezTo>
                  <a:pt x="13806" y="19070"/>
                  <a:pt x="13880" y="19108"/>
                  <a:pt x="13968" y="19144"/>
                </a:cubicBezTo>
                <a:cubicBezTo>
                  <a:pt x="14055" y="19179"/>
                  <a:pt x="14134" y="19223"/>
                  <a:pt x="14143" y="19241"/>
                </a:cubicBezTo>
                <a:cubicBezTo>
                  <a:pt x="14160" y="19276"/>
                  <a:pt x="14182" y="19432"/>
                  <a:pt x="14211" y="19688"/>
                </a:cubicBezTo>
                <a:cubicBezTo>
                  <a:pt x="14221" y="19782"/>
                  <a:pt x="14250" y="19884"/>
                  <a:pt x="14279" y="19934"/>
                </a:cubicBezTo>
                <a:cubicBezTo>
                  <a:pt x="14348" y="20053"/>
                  <a:pt x="14333" y="20109"/>
                  <a:pt x="14226" y="20128"/>
                </a:cubicBezTo>
                <a:cubicBezTo>
                  <a:pt x="14109" y="20150"/>
                  <a:pt x="13931" y="20259"/>
                  <a:pt x="13857" y="20354"/>
                </a:cubicBezTo>
                <a:cubicBezTo>
                  <a:pt x="13786" y="20445"/>
                  <a:pt x="13685" y="20688"/>
                  <a:pt x="13685" y="20767"/>
                </a:cubicBezTo>
                <a:cubicBezTo>
                  <a:pt x="13685" y="20797"/>
                  <a:pt x="13674" y="20856"/>
                  <a:pt x="13660" y="20895"/>
                </a:cubicBezTo>
                <a:cubicBezTo>
                  <a:pt x="13640" y="20950"/>
                  <a:pt x="13642" y="20991"/>
                  <a:pt x="13666" y="21082"/>
                </a:cubicBezTo>
                <a:cubicBezTo>
                  <a:pt x="13700" y="21214"/>
                  <a:pt x="13790" y="21366"/>
                  <a:pt x="13820" y="21343"/>
                </a:cubicBezTo>
                <a:cubicBezTo>
                  <a:pt x="13831" y="21334"/>
                  <a:pt x="13842" y="21338"/>
                  <a:pt x="13842" y="21354"/>
                </a:cubicBezTo>
                <a:cubicBezTo>
                  <a:pt x="13842" y="21371"/>
                  <a:pt x="13858" y="21385"/>
                  <a:pt x="13882" y="21385"/>
                </a:cubicBezTo>
                <a:cubicBezTo>
                  <a:pt x="13905" y="21385"/>
                  <a:pt x="13930" y="21395"/>
                  <a:pt x="13934" y="21409"/>
                </a:cubicBezTo>
                <a:cubicBezTo>
                  <a:pt x="13946" y="21449"/>
                  <a:pt x="14296" y="21506"/>
                  <a:pt x="14537" y="21506"/>
                </a:cubicBezTo>
                <a:cubicBezTo>
                  <a:pt x="14805" y="21506"/>
                  <a:pt x="15482" y="21439"/>
                  <a:pt x="15498" y="21413"/>
                </a:cubicBezTo>
                <a:cubicBezTo>
                  <a:pt x="15504" y="21402"/>
                  <a:pt x="15566" y="21389"/>
                  <a:pt x="15639" y="21385"/>
                </a:cubicBezTo>
                <a:cubicBezTo>
                  <a:pt x="15712" y="21382"/>
                  <a:pt x="15781" y="21368"/>
                  <a:pt x="15793" y="21354"/>
                </a:cubicBezTo>
                <a:cubicBezTo>
                  <a:pt x="15805" y="21340"/>
                  <a:pt x="15832" y="21327"/>
                  <a:pt x="15851" y="21327"/>
                </a:cubicBezTo>
                <a:cubicBezTo>
                  <a:pt x="15897" y="21327"/>
                  <a:pt x="16005" y="21393"/>
                  <a:pt x="16005" y="21420"/>
                </a:cubicBezTo>
                <a:cubicBezTo>
                  <a:pt x="16005" y="21432"/>
                  <a:pt x="16025" y="21440"/>
                  <a:pt x="16048" y="21440"/>
                </a:cubicBezTo>
                <a:cubicBezTo>
                  <a:pt x="16072" y="21440"/>
                  <a:pt x="16094" y="21452"/>
                  <a:pt x="16098" y="21467"/>
                </a:cubicBezTo>
                <a:cubicBezTo>
                  <a:pt x="16109" y="21509"/>
                  <a:pt x="16383" y="21558"/>
                  <a:pt x="16701" y="21576"/>
                </a:cubicBezTo>
                <a:cubicBezTo>
                  <a:pt x="16997" y="21593"/>
                  <a:pt x="17202" y="21592"/>
                  <a:pt x="17375" y="21564"/>
                </a:cubicBezTo>
                <a:cubicBezTo>
                  <a:pt x="17430" y="21556"/>
                  <a:pt x="17543" y="21538"/>
                  <a:pt x="17628" y="21525"/>
                </a:cubicBezTo>
                <a:cubicBezTo>
                  <a:pt x="17917" y="21482"/>
                  <a:pt x="18148" y="21427"/>
                  <a:pt x="18148" y="21405"/>
                </a:cubicBezTo>
                <a:cubicBezTo>
                  <a:pt x="18148" y="21393"/>
                  <a:pt x="18167" y="21385"/>
                  <a:pt x="18191" y="21385"/>
                </a:cubicBezTo>
                <a:cubicBezTo>
                  <a:pt x="18215" y="21385"/>
                  <a:pt x="18234" y="21371"/>
                  <a:pt x="18234" y="21354"/>
                </a:cubicBezTo>
                <a:cubicBezTo>
                  <a:pt x="18234" y="21338"/>
                  <a:pt x="18245" y="21334"/>
                  <a:pt x="18255" y="21343"/>
                </a:cubicBezTo>
                <a:cubicBezTo>
                  <a:pt x="18266" y="21351"/>
                  <a:pt x="18312" y="21304"/>
                  <a:pt x="18357" y="21241"/>
                </a:cubicBezTo>
                <a:lnTo>
                  <a:pt x="18437" y="21129"/>
                </a:lnTo>
                <a:lnTo>
                  <a:pt x="18434" y="20580"/>
                </a:lnTo>
                <a:cubicBezTo>
                  <a:pt x="18430" y="20080"/>
                  <a:pt x="18431" y="20015"/>
                  <a:pt x="18474" y="19875"/>
                </a:cubicBezTo>
                <a:cubicBezTo>
                  <a:pt x="18510" y="19756"/>
                  <a:pt x="18523" y="19662"/>
                  <a:pt x="18523" y="19443"/>
                </a:cubicBezTo>
                <a:cubicBezTo>
                  <a:pt x="18523" y="19160"/>
                  <a:pt x="18540" y="19093"/>
                  <a:pt x="18609" y="19093"/>
                </a:cubicBezTo>
                <a:cubicBezTo>
                  <a:pt x="18656" y="19093"/>
                  <a:pt x="18853" y="18976"/>
                  <a:pt x="18853" y="18949"/>
                </a:cubicBezTo>
                <a:cubicBezTo>
                  <a:pt x="18853" y="18936"/>
                  <a:pt x="18868" y="18926"/>
                  <a:pt x="18886" y="18926"/>
                </a:cubicBezTo>
                <a:cubicBezTo>
                  <a:pt x="18905" y="18926"/>
                  <a:pt x="18920" y="18914"/>
                  <a:pt x="18920" y="18898"/>
                </a:cubicBezTo>
                <a:cubicBezTo>
                  <a:pt x="18920" y="18883"/>
                  <a:pt x="18932" y="18871"/>
                  <a:pt x="18948" y="18871"/>
                </a:cubicBezTo>
                <a:cubicBezTo>
                  <a:pt x="18986" y="18871"/>
                  <a:pt x="19081" y="18743"/>
                  <a:pt x="19127" y="18630"/>
                </a:cubicBezTo>
                <a:cubicBezTo>
                  <a:pt x="19166" y="18532"/>
                  <a:pt x="19177" y="18146"/>
                  <a:pt x="19142" y="18101"/>
                </a:cubicBezTo>
                <a:cubicBezTo>
                  <a:pt x="19131" y="18086"/>
                  <a:pt x="19117" y="18002"/>
                  <a:pt x="19111" y="17910"/>
                </a:cubicBezTo>
                <a:cubicBezTo>
                  <a:pt x="19105" y="17818"/>
                  <a:pt x="19092" y="17694"/>
                  <a:pt x="19083" y="17637"/>
                </a:cubicBezTo>
                <a:cubicBezTo>
                  <a:pt x="19073" y="17566"/>
                  <a:pt x="19085" y="17488"/>
                  <a:pt x="19117" y="17373"/>
                </a:cubicBezTo>
                <a:cubicBezTo>
                  <a:pt x="19147" y="17266"/>
                  <a:pt x="19163" y="17138"/>
                  <a:pt x="19163" y="17015"/>
                </a:cubicBezTo>
                <a:cubicBezTo>
                  <a:pt x="19163" y="16836"/>
                  <a:pt x="19185" y="16690"/>
                  <a:pt x="19231" y="16575"/>
                </a:cubicBezTo>
                <a:cubicBezTo>
                  <a:pt x="19242" y="16548"/>
                  <a:pt x="19250" y="16440"/>
                  <a:pt x="19250" y="16334"/>
                </a:cubicBezTo>
                <a:lnTo>
                  <a:pt x="19250" y="16139"/>
                </a:lnTo>
                <a:lnTo>
                  <a:pt x="19462" y="16318"/>
                </a:lnTo>
                <a:cubicBezTo>
                  <a:pt x="19579" y="16417"/>
                  <a:pt x="19685" y="16490"/>
                  <a:pt x="19696" y="16481"/>
                </a:cubicBezTo>
                <a:cubicBezTo>
                  <a:pt x="19707" y="16473"/>
                  <a:pt x="19714" y="16476"/>
                  <a:pt x="19714" y="16489"/>
                </a:cubicBezTo>
                <a:cubicBezTo>
                  <a:pt x="19714" y="16503"/>
                  <a:pt x="19753" y="16541"/>
                  <a:pt x="19801" y="16575"/>
                </a:cubicBezTo>
                <a:cubicBezTo>
                  <a:pt x="19872" y="16626"/>
                  <a:pt x="19922" y="16637"/>
                  <a:pt x="20099" y="16637"/>
                </a:cubicBezTo>
                <a:cubicBezTo>
                  <a:pt x="20216" y="16637"/>
                  <a:pt x="20312" y="16626"/>
                  <a:pt x="20312" y="16614"/>
                </a:cubicBezTo>
                <a:cubicBezTo>
                  <a:pt x="20312" y="16602"/>
                  <a:pt x="20336" y="16590"/>
                  <a:pt x="20367" y="16587"/>
                </a:cubicBezTo>
                <a:cubicBezTo>
                  <a:pt x="20539" y="16569"/>
                  <a:pt x="20774" y="16325"/>
                  <a:pt x="20961" y="15968"/>
                </a:cubicBezTo>
                <a:cubicBezTo>
                  <a:pt x="21124" y="15658"/>
                  <a:pt x="21199" y="15433"/>
                  <a:pt x="21303" y="14964"/>
                </a:cubicBezTo>
                <a:cubicBezTo>
                  <a:pt x="21318" y="14894"/>
                  <a:pt x="21341" y="14808"/>
                  <a:pt x="21352" y="14773"/>
                </a:cubicBezTo>
                <a:cubicBezTo>
                  <a:pt x="21363" y="14738"/>
                  <a:pt x="21370" y="14675"/>
                  <a:pt x="21370" y="14633"/>
                </a:cubicBezTo>
                <a:cubicBezTo>
                  <a:pt x="21370" y="14591"/>
                  <a:pt x="21381" y="14542"/>
                  <a:pt x="21392" y="14528"/>
                </a:cubicBezTo>
                <a:cubicBezTo>
                  <a:pt x="21403" y="14513"/>
                  <a:pt x="21413" y="14445"/>
                  <a:pt x="21417" y="14376"/>
                </a:cubicBezTo>
                <a:cubicBezTo>
                  <a:pt x="21420" y="14307"/>
                  <a:pt x="21433" y="14244"/>
                  <a:pt x="21441" y="14236"/>
                </a:cubicBezTo>
                <a:cubicBezTo>
                  <a:pt x="21450" y="14228"/>
                  <a:pt x="21457" y="14133"/>
                  <a:pt x="21460" y="14026"/>
                </a:cubicBezTo>
                <a:cubicBezTo>
                  <a:pt x="21463" y="13918"/>
                  <a:pt x="21475" y="13824"/>
                  <a:pt x="21484" y="13815"/>
                </a:cubicBezTo>
                <a:cubicBezTo>
                  <a:pt x="21494" y="13807"/>
                  <a:pt x="21504" y="13661"/>
                  <a:pt x="21506" y="13489"/>
                </a:cubicBezTo>
                <a:cubicBezTo>
                  <a:pt x="21508" y="13316"/>
                  <a:pt x="21517" y="13173"/>
                  <a:pt x="21527" y="13173"/>
                </a:cubicBezTo>
                <a:cubicBezTo>
                  <a:pt x="21538" y="13173"/>
                  <a:pt x="21549" y="12822"/>
                  <a:pt x="21549" y="12379"/>
                </a:cubicBezTo>
                <a:cubicBezTo>
                  <a:pt x="21549" y="11933"/>
                  <a:pt x="21538" y="11585"/>
                  <a:pt x="21527" y="11585"/>
                </a:cubicBezTo>
                <a:cubicBezTo>
                  <a:pt x="21517" y="11585"/>
                  <a:pt x="21508" y="11431"/>
                  <a:pt x="21506" y="11243"/>
                </a:cubicBezTo>
                <a:cubicBezTo>
                  <a:pt x="21504" y="11055"/>
                  <a:pt x="21494" y="10893"/>
                  <a:pt x="21484" y="10885"/>
                </a:cubicBezTo>
                <a:cubicBezTo>
                  <a:pt x="21475" y="10877"/>
                  <a:pt x="21462" y="10766"/>
                  <a:pt x="21460" y="10636"/>
                </a:cubicBezTo>
                <a:cubicBezTo>
                  <a:pt x="21457" y="10505"/>
                  <a:pt x="21447" y="10391"/>
                  <a:pt x="21438" y="10383"/>
                </a:cubicBezTo>
                <a:cubicBezTo>
                  <a:pt x="21429" y="10375"/>
                  <a:pt x="21420" y="10288"/>
                  <a:pt x="21417" y="10188"/>
                </a:cubicBezTo>
                <a:cubicBezTo>
                  <a:pt x="21414" y="10089"/>
                  <a:pt x="21406" y="9994"/>
                  <a:pt x="21398" y="9978"/>
                </a:cubicBezTo>
                <a:cubicBezTo>
                  <a:pt x="21390" y="9962"/>
                  <a:pt x="21376" y="9876"/>
                  <a:pt x="21367" y="9783"/>
                </a:cubicBezTo>
                <a:cubicBezTo>
                  <a:pt x="21358" y="9691"/>
                  <a:pt x="21340" y="9537"/>
                  <a:pt x="21327" y="9441"/>
                </a:cubicBezTo>
                <a:cubicBezTo>
                  <a:pt x="21315" y="9345"/>
                  <a:pt x="21294" y="9187"/>
                  <a:pt x="21281" y="9091"/>
                </a:cubicBezTo>
                <a:cubicBezTo>
                  <a:pt x="21269" y="8995"/>
                  <a:pt x="21254" y="8868"/>
                  <a:pt x="21247" y="8810"/>
                </a:cubicBezTo>
                <a:cubicBezTo>
                  <a:pt x="21240" y="8753"/>
                  <a:pt x="21224" y="8698"/>
                  <a:pt x="21213" y="8690"/>
                </a:cubicBezTo>
                <a:cubicBezTo>
                  <a:pt x="21203" y="8681"/>
                  <a:pt x="21195" y="8644"/>
                  <a:pt x="21195" y="8604"/>
                </a:cubicBezTo>
                <a:cubicBezTo>
                  <a:pt x="21195" y="8564"/>
                  <a:pt x="21185" y="8492"/>
                  <a:pt x="21173" y="8445"/>
                </a:cubicBezTo>
                <a:cubicBezTo>
                  <a:pt x="21162" y="8397"/>
                  <a:pt x="21141" y="8303"/>
                  <a:pt x="21127" y="8234"/>
                </a:cubicBezTo>
                <a:cubicBezTo>
                  <a:pt x="21096" y="8076"/>
                  <a:pt x="20978" y="7596"/>
                  <a:pt x="20952" y="7522"/>
                </a:cubicBezTo>
                <a:cubicBezTo>
                  <a:pt x="20941" y="7491"/>
                  <a:pt x="20909" y="7369"/>
                  <a:pt x="20878" y="7254"/>
                </a:cubicBezTo>
                <a:cubicBezTo>
                  <a:pt x="20847" y="7138"/>
                  <a:pt x="20792" y="6944"/>
                  <a:pt x="20755" y="6822"/>
                </a:cubicBezTo>
                <a:cubicBezTo>
                  <a:pt x="20718" y="6699"/>
                  <a:pt x="20687" y="6576"/>
                  <a:pt x="20687" y="6549"/>
                </a:cubicBezTo>
                <a:cubicBezTo>
                  <a:pt x="20687" y="6522"/>
                  <a:pt x="20678" y="6502"/>
                  <a:pt x="20666" y="6502"/>
                </a:cubicBezTo>
                <a:cubicBezTo>
                  <a:pt x="20653" y="6502"/>
                  <a:pt x="20641" y="6475"/>
                  <a:pt x="20641" y="6444"/>
                </a:cubicBezTo>
                <a:cubicBezTo>
                  <a:pt x="20641" y="6413"/>
                  <a:pt x="20632" y="6390"/>
                  <a:pt x="20619" y="6390"/>
                </a:cubicBezTo>
                <a:cubicBezTo>
                  <a:pt x="20607" y="6390"/>
                  <a:pt x="20598" y="6370"/>
                  <a:pt x="20598" y="6347"/>
                </a:cubicBezTo>
                <a:cubicBezTo>
                  <a:pt x="20598" y="6324"/>
                  <a:pt x="20589" y="6308"/>
                  <a:pt x="20579" y="6308"/>
                </a:cubicBezTo>
                <a:cubicBezTo>
                  <a:pt x="20570" y="6308"/>
                  <a:pt x="20563" y="6280"/>
                  <a:pt x="20561" y="6246"/>
                </a:cubicBezTo>
                <a:cubicBezTo>
                  <a:pt x="20559" y="6211"/>
                  <a:pt x="20546" y="6177"/>
                  <a:pt x="20533" y="6172"/>
                </a:cubicBezTo>
                <a:cubicBezTo>
                  <a:pt x="20520" y="6166"/>
                  <a:pt x="20515" y="6149"/>
                  <a:pt x="20521" y="6137"/>
                </a:cubicBezTo>
                <a:cubicBezTo>
                  <a:pt x="20527" y="6124"/>
                  <a:pt x="20515" y="6095"/>
                  <a:pt x="20496" y="6070"/>
                </a:cubicBezTo>
                <a:cubicBezTo>
                  <a:pt x="20477" y="6046"/>
                  <a:pt x="20467" y="6028"/>
                  <a:pt x="20475" y="6028"/>
                </a:cubicBezTo>
                <a:cubicBezTo>
                  <a:pt x="20511" y="6028"/>
                  <a:pt x="20125" y="5267"/>
                  <a:pt x="20010" y="5113"/>
                </a:cubicBezTo>
                <a:cubicBezTo>
                  <a:pt x="19971" y="5061"/>
                  <a:pt x="19920" y="4983"/>
                  <a:pt x="19899" y="4942"/>
                </a:cubicBezTo>
                <a:cubicBezTo>
                  <a:pt x="19832" y="4810"/>
                  <a:pt x="19333" y="4182"/>
                  <a:pt x="19247" y="4121"/>
                </a:cubicBezTo>
                <a:cubicBezTo>
                  <a:pt x="19201" y="4088"/>
                  <a:pt x="19163" y="4051"/>
                  <a:pt x="19163" y="4039"/>
                </a:cubicBezTo>
                <a:cubicBezTo>
                  <a:pt x="19163" y="4026"/>
                  <a:pt x="19150" y="4015"/>
                  <a:pt x="19136" y="4015"/>
                </a:cubicBezTo>
                <a:cubicBezTo>
                  <a:pt x="19122" y="4015"/>
                  <a:pt x="19093" y="3994"/>
                  <a:pt x="19071" y="3969"/>
                </a:cubicBezTo>
                <a:cubicBezTo>
                  <a:pt x="19049" y="3943"/>
                  <a:pt x="19011" y="3912"/>
                  <a:pt x="18988" y="3895"/>
                </a:cubicBezTo>
                <a:cubicBezTo>
                  <a:pt x="18965" y="3878"/>
                  <a:pt x="18862" y="3791"/>
                  <a:pt x="18760" y="3704"/>
                </a:cubicBezTo>
                <a:cubicBezTo>
                  <a:pt x="18552" y="3526"/>
                  <a:pt x="18404" y="3426"/>
                  <a:pt x="18068" y="3245"/>
                </a:cubicBezTo>
                <a:cubicBezTo>
                  <a:pt x="17807" y="3104"/>
                  <a:pt x="17656" y="3037"/>
                  <a:pt x="17594" y="3031"/>
                </a:cubicBezTo>
                <a:cubicBezTo>
                  <a:pt x="17570" y="3029"/>
                  <a:pt x="17551" y="3016"/>
                  <a:pt x="17551" y="3004"/>
                </a:cubicBezTo>
                <a:cubicBezTo>
                  <a:pt x="17551" y="2991"/>
                  <a:pt x="17525" y="2984"/>
                  <a:pt x="17495" y="2984"/>
                </a:cubicBezTo>
                <a:cubicBezTo>
                  <a:pt x="17466" y="2984"/>
                  <a:pt x="17438" y="2972"/>
                  <a:pt x="17431" y="2957"/>
                </a:cubicBezTo>
                <a:cubicBezTo>
                  <a:pt x="17423" y="2941"/>
                  <a:pt x="17377" y="2926"/>
                  <a:pt x="17329" y="2926"/>
                </a:cubicBezTo>
                <a:cubicBezTo>
                  <a:pt x="17281" y="2926"/>
                  <a:pt x="17243" y="2918"/>
                  <a:pt x="17243" y="2906"/>
                </a:cubicBezTo>
                <a:cubicBezTo>
                  <a:pt x="17243" y="2894"/>
                  <a:pt x="17139" y="2867"/>
                  <a:pt x="17015" y="2848"/>
                </a:cubicBezTo>
                <a:cubicBezTo>
                  <a:pt x="16890" y="2829"/>
                  <a:pt x="16709" y="2798"/>
                  <a:pt x="16612" y="2782"/>
                </a:cubicBezTo>
                <a:cubicBezTo>
                  <a:pt x="16448" y="2753"/>
                  <a:pt x="16198" y="2747"/>
                  <a:pt x="15922" y="2758"/>
                </a:cubicBezTo>
                <a:close/>
                <a:moveTo>
                  <a:pt x="16249" y="19416"/>
                </a:moveTo>
                <a:cubicBezTo>
                  <a:pt x="16260" y="19425"/>
                  <a:pt x="16270" y="19468"/>
                  <a:pt x="16270" y="19513"/>
                </a:cubicBezTo>
                <a:cubicBezTo>
                  <a:pt x="16270" y="19558"/>
                  <a:pt x="16279" y="19599"/>
                  <a:pt x="16289" y="19599"/>
                </a:cubicBezTo>
                <a:cubicBezTo>
                  <a:pt x="16298" y="19599"/>
                  <a:pt x="16307" y="19650"/>
                  <a:pt x="16310" y="19716"/>
                </a:cubicBezTo>
                <a:cubicBezTo>
                  <a:pt x="16313" y="19781"/>
                  <a:pt x="16326" y="19839"/>
                  <a:pt x="16338" y="19844"/>
                </a:cubicBezTo>
                <a:cubicBezTo>
                  <a:pt x="16349" y="19849"/>
                  <a:pt x="16354" y="19866"/>
                  <a:pt x="16347" y="19879"/>
                </a:cubicBezTo>
                <a:cubicBezTo>
                  <a:pt x="16340" y="19893"/>
                  <a:pt x="16370" y="19953"/>
                  <a:pt x="16415" y="20015"/>
                </a:cubicBezTo>
                <a:cubicBezTo>
                  <a:pt x="16492" y="20124"/>
                  <a:pt x="16495" y="20130"/>
                  <a:pt x="16455" y="20167"/>
                </a:cubicBezTo>
                <a:cubicBezTo>
                  <a:pt x="16432" y="20188"/>
                  <a:pt x="16374" y="20223"/>
                  <a:pt x="16326" y="20241"/>
                </a:cubicBezTo>
                <a:cubicBezTo>
                  <a:pt x="16277" y="20259"/>
                  <a:pt x="16222" y="20287"/>
                  <a:pt x="16205" y="20303"/>
                </a:cubicBezTo>
                <a:cubicBezTo>
                  <a:pt x="16181" y="20329"/>
                  <a:pt x="16179" y="20300"/>
                  <a:pt x="16190" y="20128"/>
                </a:cubicBezTo>
                <a:cubicBezTo>
                  <a:pt x="16197" y="20014"/>
                  <a:pt x="16210" y="19803"/>
                  <a:pt x="16218" y="19661"/>
                </a:cubicBezTo>
                <a:cubicBezTo>
                  <a:pt x="16225" y="19519"/>
                  <a:pt x="16238" y="19407"/>
                  <a:pt x="16249" y="19416"/>
                </a:cubicBezTo>
                <a:close/>
                <a:moveTo>
                  <a:pt x="4961" y="19513"/>
                </a:moveTo>
                <a:cubicBezTo>
                  <a:pt x="4973" y="19512"/>
                  <a:pt x="4986" y="19524"/>
                  <a:pt x="4998" y="19548"/>
                </a:cubicBezTo>
                <a:cubicBezTo>
                  <a:pt x="5008" y="19568"/>
                  <a:pt x="5024" y="19723"/>
                  <a:pt x="5032" y="19891"/>
                </a:cubicBezTo>
                <a:cubicBezTo>
                  <a:pt x="5041" y="20081"/>
                  <a:pt x="5053" y="20200"/>
                  <a:pt x="5069" y="20206"/>
                </a:cubicBezTo>
                <a:cubicBezTo>
                  <a:pt x="5083" y="20212"/>
                  <a:pt x="5097" y="20232"/>
                  <a:pt x="5097" y="20253"/>
                </a:cubicBezTo>
                <a:cubicBezTo>
                  <a:pt x="5097" y="20273"/>
                  <a:pt x="5106" y="20294"/>
                  <a:pt x="5118" y="20300"/>
                </a:cubicBezTo>
                <a:cubicBezTo>
                  <a:pt x="5133" y="20306"/>
                  <a:pt x="5138" y="20411"/>
                  <a:pt x="5134" y="20588"/>
                </a:cubicBezTo>
                <a:cubicBezTo>
                  <a:pt x="5130" y="20741"/>
                  <a:pt x="5124" y="20850"/>
                  <a:pt x="5121" y="20829"/>
                </a:cubicBezTo>
                <a:cubicBezTo>
                  <a:pt x="5115" y="20776"/>
                  <a:pt x="4829" y="20407"/>
                  <a:pt x="4807" y="20424"/>
                </a:cubicBezTo>
                <a:cubicBezTo>
                  <a:pt x="4767" y="20456"/>
                  <a:pt x="4767" y="20324"/>
                  <a:pt x="4807" y="20237"/>
                </a:cubicBezTo>
                <a:cubicBezTo>
                  <a:pt x="4831" y="20186"/>
                  <a:pt x="4853" y="20085"/>
                  <a:pt x="4857" y="20015"/>
                </a:cubicBezTo>
                <a:cubicBezTo>
                  <a:pt x="4860" y="19946"/>
                  <a:pt x="4869" y="19883"/>
                  <a:pt x="4878" y="19875"/>
                </a:cubicBezTo>
                <a:cubicBezTo>
                  <a:pt x="4887" y="19867"/>
                  <a:pt x="4897" y="19804"/>
                  <a:pt x="4900" y="19731"/>
                </a:cubicBezTo>
                <a:cubicBezTo>
                  <a:pt x="4903" y="19659"/>
                  <a:pt x="4914" y="19599"/>
                  <a:pt x="4924" y="19599"/>
                </a:cubicBezTo>
                <a:cubicBezTo>
                  <a:pt x="4934" y="19599"/>
                  <a:pt x="4940" y="19579"/>
                  <a:pt x="4940" y="19556"/>
                </a:cubicBezTo>
                <a:cubicBezTo>
                  <a:pt x="4940" y="19531"/>
                  <a:pt x="4950" y="19515"/>
                  <a:pt x="4961" y="1951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15" name="You talk too much"/>
          <p:cNvSpPr/>
          <p:nvPr/>
        </p:nvSpPr>
        <p:spPr>
          <a:xfrm>
            <a:off x="6932190" y="2015021"/>
            <a:ext cx="1356123" cy="951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66" y="0"/>
                </a:moveTo>
                <a:cubicBezTo>
                  <a:pt x="2614" y="0"/>
                  <a:pt x="2250" y="518"/>
                  <a:pt x="2250" y="1162"/>
                </a:cubicBezTo>
                <a:lnTo>
                  <a:pt x="2250" y="3621"/>
                </a:lnTo>
                <a:lnTo>
                  <a:pt x="0" y="21600"/>
                </a:lnTo>
                <a:lnTo>
                  <a:pt x="4469" y="11404"/>
                </a:lnTo>
                <a:lnTo>
                  <a:pt x="20785" y="11404"/>
                </a:lnTo>
                <a:cubicBezTo>
                  <a:pt x="21236" y="11404"/>
                  <a:pt x="21600" y="10886"/>
                  <a:pt x="21600" y="10242"/>
                </a:cubicBezTo>
                <a:lnTo>
                  <a:pt x="21600" y="1162"/>
                </a:lnTo>
                <a:cubicBezTo>
                  <a:pt x="21600" y="518"/>
                  <a:pt x="21236" y="0"/>
                  <a:pt x="20785" y="0"/>
                </a:cubicBezTo>
                <a:lnTo>
                  <a:pt x="306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1500">
                <a:solidFill>
                  <a:srgbClr val="000000"/>
                </a:solidFill>
              </a:defRPr>
            </a:lvl1pPr>
          </a:lstStyle>
          <a:p>
            <a:r>
              <a:t>You talk too much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Assuming one-way functions."/>
          <p:cNvSpPr txBox="1"/>
          <p:nvPr/>
        </p:nvSpPr>
        <p:spPr>
          <a:xfrm>
            <a:off x="2745182" y="1274165"/>
            <a:ext cx="331631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marL="311150" indent="-311150" algn="ctr">
              <a:defRPr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Assuming one-way functions.</a:t>
            </a:r>
          </a:p>
        </p:txBody>
      </p:sp>
      <p:sp>
        <p:nvSpPr>
          <p:cNvPr id="418" name="Theorem 1+2: (Rate-1 Zero-knowledge for Bounded Depth/Space)."/>
          <p:cNvSpPr txBox="1"/>
          <p:nvPr/>
        </p:nvSpPr>
        <p:spPr>
          <a:xfrm>
            <a:off x="107986" y="2259169"/>
            <a:ext cx="785820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311150" lvl="1" indent="-82550">
              <a:defRPr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b="1" u="sng"/>
              <a:t>Theorem 1+2:</a:t>
            </a:r>
            <a:r>
              <a:t> (Rate-1 Zero-knowledge for Bounded </a:t>
            </a:r>
            <a:r>
              <a:rPr u="sng"/>
              <a:t>Depth/Space</a:t>
            </a:r>
            <a:r>
              <a:t>).</a:t>
            </a:r>
          </a:p>
        </p:txBody>
      </p:sp>
      <p:sp>
        <p:nvSpPr>
          <p:cNvPr id="419" name="Theorem 3: (Black-Box Rate-1 Zero-knowledge for Bounded Depth)."/>
          <p:cNvSpPr txBox="1"/>
          <p:nvPr/>
        </p:nvSpPr>
        <p:spPr>
          <a:xfrm>
            <a:off x="346663" y="2801189"/>
            <a:ext cx="776317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311150" indent="-311150">
              <a:defRPr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b="1" u="sng"/>
              <a:t>Theorem 3:</a:t>
            </a:r>
            <a:r>
              <a:t> (Black-Box Rate-1 Zero-knowledge for Bounded </a:t>
            </a:r>
            <a:r>
              <a:rPr u="sng"/>
              <a:t>Depth</a:t>
            </a:r>
            <a:r>
              <a:t>).</a:t>
            </a:r>
          </a:p>
        </p:txBody>
      </p:sp>
      <p:sp>
        <p:nvSpPr>
          <p:cNvPr id="420" name="Communication Complexity:"/>
          <p:cNvSpPr txBox="1"/>
          <p:nvPr/>
        </p:nvSpPr>
        <p:spPr>
          <a:xfrm>
            <a:off x="2559155" y="3631988"/>
            <a:ext cx="352665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311150" indent="-311150">
              <a:defRPr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rPr b="1" u="sng"/>
              <a:t>Communication Complexity:</a:t>
            </a:r>
            <a: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1" name="Equation"/>
              <p:cNvSpPr txBox="1"/>
              <p:nvPr/>
            </p:nvSpPr>
            <p:spPr>
              <a:xfrm>
                <a:off x="3841034" y="4147882"/>
                <a:ext cx="962901" cy="27076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+□</m:t>
                      </m:r>
                    </m:oMath>
                  </m:oMathPara>
                </a14:m>
                <a:endParaRPr sz="2600"/>
              </a:p>
            </p:txBody>
          </p:sp>
        </mc:Choice>
        <mc:Fallback xmlns="">
          <p:sp>
            <p:nvSpPr>
              <p:cNvPr id="42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034" y="4147882"/>
                <a:ext cx="962901" cy="270765"/>
              </a:xfrm>
              <a:prstGeom prst="rect">
                <a:avLst/>
              </a:prstGeom>
              <a:blipFill>
                <a:blip r:embed="rId3"/>
                <a:stretch>
                  <a:fillRect l="-3896" r="-5195" b="-6363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2" name="Google Shape;92;p14"/>
          <p:cNvSpPr txBox="1">
            <a:spLocks noGrp="1"/>
          </p:cNvSpPr>
          <p:nvPr>
            <p:ph type="title"/>
          </p:nvPr>
        </p:nvSpPr>
        <p:spPr>
          <a:xfrm>
            <a:off x="66629" y="58761"/>
            <a:ext cx="7688700" cy="535201"/>
          </a:xfrm>
          <a:prstGeom prst="rect">
            <a:avLst/>
          </a:prstGeom>
        </p:spPr>
        <p:txBody>
          <a:bodyPr/>
          <a:lstStyle>
            <a:lvl1pPr defTabSz="822959">
              <a:defRPr sz="2250"/>
            </a:lvl1pPr>
          </a:lstStyle>
          <a:p>
            <a:r>
              <a:t>Main Results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1" animBg="1" advAuto="0"/>
      <p:bldP spid="418" grpId="2" animBg="1" advAuto="0"/>
      <p:bldP spid="419" grpId="5" animBg="1" advAuto="0"/>
      <p:bldP spid="420" grpId="3" animBg="1" advAuto="0"/>
      <p:bldP spid="421" grpId="4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6" name="Google Shape;100;p15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34902" y="1108312"/>
                <a:ext cx="8874196" cy="3559350"/>
              </a:xfrm>
              <a:prstGeom prst="rect">
                <a:avLst/>
              </a:prstGeom>
            </p:spPr>
            <p:txBody>
              <a:bodyPr/>
              <a:lstStyle/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b="1" dirty="0"/>
                  <a:t>Theorem 1:</a:t>
                </a:r>
                <a:r>
                  <a:rPr dirty="0"/>
                  <a:t> (Rate-1 Zero-knowledge for Bounded </a:t>
                </a:r>
                <a:r>
                  <a:rPr dirty="0">
                    <a:solidFill>
                      <a:schemeClr val="accent5"/>
                    </a:solidFill>
                  </a:rPr>
                  <a:t>Depth</a:t>
                </a:r>
                <a:r>
                  <a:rPr dirty="0"/>
                  <a:t>)</a:t>
                </a:r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 u="sng">
                    <a:solidFill>
                      <a:srgbClr val="000000"/>
                    </a:solidFill>
                  </a:defRPr>
                </a:pPr>
                <a:endParaRPr dirty="0"/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 u="sng">
                    <a:solidFill>
                      <a:srgbClr val="000000"/>
                    </a:solidFill>
                  </a:defRPr>
                </a:pPr>
                <a:r>
                  <a:rPr dirty="0"/>
                  <a:t>Assume:</a:t>
                </a:r>
                <a:r>
                  <a:rPr u="none" dirty="0"/>
                  <a:t> One-way functions exist.</a:t>
                </a:r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endParaRPr u="none" dirty="0"/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dirty="0"/>
                  <a:t>Let </a:t>
                </a:r>
                <a14:m>
                  <m:oMath xmlns:m="http://schemas.openxmlformats.org/officeDocument/2006/math"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dirty="0"/>
                  <a:t> be an NP relation that can be decided by a </a:t>
                </a:r>
                <a:r>
                  <a:rPr dirty="0">
                    <a:solidFill>
                      <a:schemeClr val="accent5"/>
                    </a:solidFill>
                  </a:rPr>
                  <a:t>polynomial-size circuit with depth </a:t>
                </a:r>
                <a14:m>
                  <m:oMath xmlns:m="http://schemas.openxmlformats.org/officeDocument/2006/math">
                    <m:r>
                      <a:rPr sz="2150" i="1">
                        <a:solidFill>
                          <a:srgbClr val="1C3678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dirty="0"/>
                  <a:t>.</a:t>
                </a:r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endParaRPr dirty="0"/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dirty="0"/>
                  <a:t>Then, </a:t>
                </a:r>
                <a14:m>
                  <m:oMath xmlns:m="http://schemas.openxmlformats.org/officeDocument/2006/math"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dirty="0"/>
                  <a:t> has a zero-knowledge proof with:</a:t>
                </a:r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endParaRPr dirty="0"/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dirty="0"/>
                  <a:t>-</a:t>
                </a:r>
                <a:r>
                  <a:rPr b="1" dirty="0"/>
                  <a:t> communication complexity </a:t>
                </a:r>
                <a14:m>
                  <m:oMath xmlns:m="http://schemas.openxmlformats.org/officeDocument/2006/math">
                    <m:r>
                      <a:rPr sz="2150" i="1">
                        <a:solidFill>
                          <a:srgbClr val="1C3678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2150" i="1">
                        <a:solidFill>
                          <a:srgbClr val="1C3678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sz="2150" smtClean="0">
                        <a:solidFill>
                          <a:srgbClr val="1C3678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sz="2150" i="1">
                        <a:solidFill>
                          <a:srgbClr val="1C3678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2150" i="1">
                        <a:solidFill>
                          <a:srgbClr val="1C3678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sz="2150" i="1">
                        <a:solidFill>
                          <a:srgbClr val="1C3678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sz="2150" i="1">
                        <a:solidFill>
                          <a:srgbClr val="1C3678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sz="2150" i="1">
                        <a:solidFill>
                          <a:srgbClr val="1C3678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2150" i="1">
                        <a:solidFill>
                          <a:srgbClr val="1C3678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2150" i="1">
                        <a:solidFill>
                          <a:srgbClr val="1C3678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sz="2150" i="1">
                        <a:solidFill>
                          <a:srgbClr val="1C3678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sz="2150" i="1">
                        <a:solidFill>
                          <a:srgbClr val="1C3678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</a:t>
                </a:r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endParaRPr dirty="0"/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dirty="0"/>
                  <a:t>- and soundness 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dirty="0"/>
                  <a:t>.</a:t>
                </a:r>
              </a:p>
            </p:txBody>
          </p:sp>
        </mc:Choice>
        <mc:Fallback xmlns="">
          <p:sp>
            <p:nvSpPr>
              <p:cNvPr id="426" name="Google Shape;100;p1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4902" y="1108312"/>
                <a:ext cx="8874196" cy="3559350"/>
              </a:xfrm>
              <a:prstGeom prst="rect">
                <a:avLst/>
              </a:prstGeom>
              <a:blipFill>
                <a:blip r:embed="rId3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7" name="Google Shape;99;p15"/>
          <p:cNvSpPr txBox="1">
            <a:spLocks noGrp="1"/>
          </p:cNvSpPr>
          <p:nvPr>
            <p:ph type="title"/>
          </p:nvPr>
        </p:nvSpPr>
        <p:spPr>
          <a:xfrm>
            <a:off x="66629" y="58761"/>
            <a:ext cx="7688700" cy="535201"/>
          </a:xfrm>
          <a:prstGeom prst="rect">
            <a:avLst/>
          </a:prstGeom>
        </p:spPr>
        <p:txBody>
          <a:bodyPr/>
          <a:lstStyle>
            <a:lvl1pPr defTabSz="896111">
              <a:defRPr sz="2254"/>
            </a:lvl1pPr>
          </a:lstStyle>
          <a:p>
            <a:r>
              <a:t>Main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8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428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4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" grpId="1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Google Shape;100;p15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05166" y="1090433"/>
                <a:ext cx="8933668" cy="3530385"/>
              </a:xfrm>
              <a:prstGeom prst="rect">
                <a:avLst/>
              </a:prstGeom>
            </p:spPr>
            <p:txBody>
              <a:bodyPr/>
              <a:lstStyle/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b="1" dirty="0"/>
                  <a:t>Theorem 2</a:t>
                </a:r>
                <a:r>
                  <a:rPr dirty="0"/>
                  <a:t>: (Rate-1 Zero-knowledge for Bounded </a:t>
                </a:r>
                <a:r>
                  <a:rPr dirty="0">
                    <a:solidFill>
                      <a:schemeClr val="accent3">
                        <a:lumOff val="-9215"/>
                      </a:schemeClr>
                    </a:solidFill>
                  </a:rPr>
                  <a:t>Space</a:t>
                </a:r>
                <a:r>
                  <a:rPr dirty="0"/>
                  <a:t>)</a:t>
                </a:r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 u="sng">
                    <a:solidFill>
                      <a:srgbClr val="000000"/>
                    </a:solidFill>
                  </a:defRPr>
                </a:pPr>
                <a:endParaRPr dirty="0"/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 u="sng">
                    <a:solidFill>
                      <a:srgbClr val="000000"/>
                    </a:solidFill>
                  </a:defRPr>
                </a:pPr>
                <a:r>
                  <a:rPr dirty="0"/>
                  <a:t>Assume:</a:t>
                </a:r>
                <a:r>
                  <a:rPr u="none" dirty="0"/>
                  <a:t> One-way functions exist.</a:t>
                </a:r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endParaRPr u="none" dirty="0"/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dirty="0"/>
                  <a:t>Let </a:t>
                </a:r>
                <a14:m>
                  <m:oMath xmlns:m="http://schemas.openxmlformats.org/officeDocument/2006/math"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dirty="0"/>
                  <a:t> be an NP relation that be decided by a </a:t>
                </a:r>
                <a:r>
                  <a:rPr dirty="0">
                    <a:solidFill>
                      <a:schemeClr val="accent3">
                        <a:lumOff val="-9215"/>
                      </a:schemeClr>
                    </a:solidFill>
                  </a:rPr>
                  <a:t>polynomial-time and space </a:t>
                </a:r>
                <a14:m>
                  <m:oMath xmlns:m="http://schemas.openxmlformats.org/officeDocument/2006/math">
                    <m:r>
                      <a:rPr sz="2150" i="1">
                        <a:solidFill>
                          <a:srgbClr val="BC44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dirty="0"/>
                  <a:t> algorithm.</a:t>
                </a:r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 u="sng">
                    <a:solidFill>
                      <a:srgbClr val="000000"/>
                    </a:solidFill>
                  </a:defRPr>
                </a:pPr>
                <a:endParaRPr dirty="0"/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dirty="0"/>
                  <a:t>Then for every </a:t>
                </a:r>
                <a14:m>
                  <m:oMath xmlns:m="http://schemas.openxmlformats.org/officeDocument/2006/math"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dirty="0"/>
                  <a:t>, R has a zero-knowledge proof with:</a:t>
                </a:r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endParaRPr dirty="0"/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dirty="0"/>
                  <a:t>- </a:t>
                </a:r>
                <a:r>
                  <a:rPr b="1" dirty="0"/>
                  <a:t>communication complexity </a:t>
                </a:r>
                <a14:m>
                  <m:oMath xmlns:m="http://schemas.openxmlformats.org/officeDocument/2006/math">
                    <m:r>
                      <a:rPr sz="2150" i="1">
                        <a:solidFill>
                          <a:srgbClr val="BC44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2150" i="1">
                        <a:solidFill>
                          <a:srgbClr val="BC44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sz="2150" i="1">
                            <a:solidFill>
                              <a:srgbClr val="BC44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150" i="1">
                            <a:solidFill>
                              <a:srgbClr val="BC44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sz="2150" i="1">
                            <a:solidFill>
                              <a:srgbClr val="BC44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sz="2150" i="1">
                        <a:solidFill>
                          <a:srgbClr val="BC44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sz="2150">
                        <a:solidFill>
                          <a:srgbClr val="BC44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sz="2150" i="1">
                        <a:solidFill>
                          <a:srgbClr val="BC44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2150" i="1">
                        <a:solidFill>
                          <a:srgbClr val="BC44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sz="2150" i="1">
                        <a:solidFill>
                          <a:srgbClr val="BC44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sz="2150" i="1">
                        <a:solidFill>
                          <a:srgbClr val="BC44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sz="2150" i="1">
                        <a:solidFill>
                          <a:srgbClr val="BC44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b="1" dirty="0"/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endParaRPr b="1" dirty="0"/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dirty="0"/>
                  <a:t>- and soundness 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sz="2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dirty="0"/>
                  <a:t>.</a:t>
                </a:r>
              </a:p>
            </p:txBody>
          </p:sp>
        </mc:Choice>
        <mc:Fallback xmlns="">
          <p:sp>
            <p:nvSpPr>
              <p:cNvPr id="432" name="Google Shape;100;p1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5166" y="1090433"/>
                <a:ext cx="8933668" cy="3530385"/>
              </a:xfrm>
              <a:prstGeom prst="rect">
                <a:avLst/>
              </a:prstGeom>
              <a:blipFill>
                <a:blip r:embed="rId3"/>
                <a:stretch>
                  <a:fillRect l="-5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3" name="Google Shape;99;p15"/>
          <p:cNvSpPr txBox="1">
            <a:spLocks noGrp="1"/>
          </p:cNvSpPr>
          <p:nvPr>
            <p:ph type="title"/>
          </p:nvPr>
        </p:nvSpPr>
        <p:spPr>
          <a:xfrm>
            <a:off x="66629" y="58761"/>
            <a:ext cx="7688700" cy="535201"/>
          </a:xfrm>
          <a:prstGeom prst="rect">
            <a:avLst/>
          </a:prstGeom>
        </p:spPr>
        <p:txBody>
          <a:bodyPr/>
          <a:lstStyle>
            <a:lvl1pPr defTabSz="896111">
              <a:defRPr sz="2254"/>
            </a:lvl1pPr>
          </a:lstStyle>
          <a:p>
            <a:r>
              <a:t>Main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4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434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4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8" name="Google Shape;100;p15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09996" y="1126326"/>
                <a:ext cx="9725893" cy="4234334"/>
              </a:xfrm>
              <a:prstGeom prst="rect">
                <a:avLst/>
              </a:prstGeom>
            </p:spPr>
            <p:txBody>
              <a:bodyPr/>
              <a:lstStyle/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b="1" dirty="0"/>
                  <a:t>Theorem 3</a:t>
                </a:r>
                <a:r>
                  <a:rPr dirty="0"/>
                  <a:t>: (Black-Box Rate-1 Zero-knowledge for Bounded </a:t>
                </a:r>
                <a:r>
                  <a:rPr dirty="0">
                    <a:solidFill>
                      <a:schemeClr val="accent5"/>
                    </a:solidFill>
                  </a:rPr>
                  <a:t>Depth</a:t>
                </a:r>
                <a:r>
                  <a:rPr dirty="0"/>
                  <a:t>)</a:t>
                </a:r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 u="sng">
                    <a:solidFill>
                      <a:srgbClr val="000000"/>
                    </a:solidFill>
                  </a:defRPr>
                </a:pPr>
                <a:endParaRPr dirty="0"/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 u="sng">
                    <a:solidFill>
                      <a:srgbClr val="000000"/>
                    </a:solidFill>
                  </a:defRPr>
                </a:pPr>
                <a:r>
                  <a:rPr dirty="0"/>
                  <a:t>Assume:</a:t>
                </a:r>
                <a:r>
                  <a:rPr u="none" dirty="0"/>
                  <a:t> One-way functions exist.</a:t>
                </a:r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endParaRPr u="none" dirty="0"/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dirty="0"/>
                  <a:t>Let </a:t>
                </a:r>
                <a14:m>
                  <m:oMath xmlns:m="http://schemas.openxmlformats.org/officeDocument/2006/math"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dirty="0"/>
                  <a:t> be an NP relation computed by circuit family C of size </a:t>
                </a:r>
                <a14:m>
                  <m:oMath xmlns:m="http://schemas.openxmlformats.org/officeDocument/2006/math"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and depth </a:t>
                </a:r>
                <a14:m>
                  <m:oMath xmlns:m="http://schemas.openxmlformats.org/officeDocument/2006/math"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.</a:t>
                </a:r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dirty="0"/>
                  <a:t> </a:t>
                </a:r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dirty="0"/>
                  <a:t>Then, for every </a:t>
                </a:r>
                <a14:m>
                  <m:oMath xmlns:m="http://schemas.openxmlformats.org/officeDocument/2006/math"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dirty="0"/>
                  <a:t>, R has a zero-knowledge proof with: </a:t>
                </a:r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dirty="0"/>
                  <a:t>- </a:t>
                </a:r>
                <a:r>
                  <a:rPr b="1" dirty="0"/>
                  <a:t>communication complexity </a:t>
                </a:r>
                <a14:m>
                  <m:oMath xmlns:m="http://schemas.openxmlformats.org/officeDocument/2006/math">
                    <m:r>
                      <a:rPr sz="2150" i="1">
                        <a:solidFill>
                          <a:srgbClr val="1C3678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2150" i="1">
                        <a:solidFill>
                          <a:srgbClr val="1C3678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sz="2150">
                        <a:solidFill>
                          <a:srgbClr val="1C3678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sz="2150" i="1">
                            <a:solidFill>
                              <a:srgbClr val="1C367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sz="2150" i="1">
                                <a:solidFill>
                                  <a:srgbClr val="1C367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2150" i="1">
                                <a:solidFill>
                                  <a:srgbClr val="1C3678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2150" i="1">
                                <a:solidFill>
                                  <a:srgbClr val="1C3678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  <m:r>
                          <a:rPr sz="2150" i="1">
                            <a:solidFill>
                              <a:srgbClr val="1C3678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2150" i="1">
                            <a:solidFill>
                              <a:srgbClr val="1C3678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sz="2150" i="1">
                            <a:solidFill>
                              <a:srgbClr val="1C3678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2150" i="1">
                            <a:solidFill>
                              <a:srgbClr val="1C3678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sz="2150" i="1">
                            <a:solidFill>
                              <a:srgbClr val="1C3678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sz="2150" i="1">
                            <a:solidFill>
                              <a:srgbClr val="1C3678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sz="2150" i="1">
                            <a:solidFill>
                              <a:srgbClr val="1C3678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2150" i="1">
                            <a:solidFill>
                              <a:srgbClr val="1C3678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sz="2150" i="1">
                            <a:solidFill>
                              <a:srgbClr val="1C3678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dirty="0">
                    <a:solidFill>
                      <a:schemeClr val="accent5"/>
                    </a:solidFill>
                  </a:rPr>
                  <a:t>,</a:t>
                </a:r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dirty="0"/>
                  <a:t>- soundness error </a:t>
                </a:r>
                <a14:m>
                  <m:oMath xmlns:m="http://schemas.openxmlformats.org/officeDocument/2006/math"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b="1" dirty="0"/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endParaRPr b="1" dirty="0"/>
              </a:p>
              <a:p>
                <a:pPr marL="311150">
                  <a:lnSpc>
                    <a:spcPct val="100000"/>
                  </a:lnSpc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dirty="0"/>
                  <a:t>- and the prover and verifier make a </a:t>
                </a:r>
                <a:r>
                  <a:rPr dirty="0">
                    <a:solidFill>
                      <a:schemeClr val="accent5"/>
                    </a:solidFill>
                  </a:rPr>
                  <a:t>black-box use of the one-way function</a:t>
                </a:r>
                <a:r>
                  <a:rPr dirty="0"/>
                  <a:t>.</a:t>
                </a:r>
              </a:p>
            </p:txBody>
          </p:sp>
        </mc:Choice>
        <mc:Fallback xmlns="">
          <p:sp>
            <p:nvSpPr>
              <p:cNvPr id="438" name="Google Shape;100;p1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9996" y="1126326"/>
                <a:ext cx="9725893" cy="4234334"/>
              </a:xfrm>
              <a:prstGeom prst="rect">
                <a:avLst/>
              </a:prstGeom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9" name="Google Shape;99;p15"/>
          <p:cNvSpPr txBox="1">
            <a:spLocks noGrp="1"/>
          </p:cNvSpPr>
          <p:nvPr>
            <p:ph type="title"/>
          </p:nvPr>
        </p:nvSpPr>
        <p:spPr>
          <a:xfrm>
            <a:off x="66629" y="58761"/>
            <a:ext cx="7688700" cy="535201"/>
          </a:xfrm>
          <a:prstGeom prst="rect">
            <a:avLst/>
          </a:prstGeom>
        </p:spPr>
        <p:txBody>
          <a:bodyPr/>
          <a:lstStyle>
            <a:lvl1pPr defTabSz="896111">
              <a:defRPr sz="2254"/>
            </a:lvl1pPr>
          </a:lstStyle>
          <a:p>
            <a:r>
              <a:t>Main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440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3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1" name="DALL·E 2024-10-17 14.47.39 - A sleek, futuristic image illustrating the concept of 'Black-Box Use of One-Way Functions.' A glowing black box is at the center, emitting beams of li.jpeg" descr="DALL·E 2024-10-17 14.47.39 - A sleek, futuristic image illustrating the concept of 'Black-Box Use of One-Way Functions.' A glowing black box is at the center, emitting beams of li.jpeg"/>
          <p:cNvPicPr>
            <a:picLocks noChangeAspect="1"/>
          </p:cNvPicPr>
          <p:nvPr/>
        </p:nvPicPr>
        <p:blipFill>
          <a:blip r:embed="rId4"/>
          <a:srcRect l="27200" t="25490" r="27205" b="23701"/>
          <a:stretch>
            <a:fillRect/>
          </a:stretch>
        </p:blipFill>
        <p:spPr>
          <a:xfrm>
            <a:off x="5535116" y="90630"/>
            <a:ext cx="1037829" cy="1156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0565" y="29"/>
                </a:moveTo>
                <a:cubicBezTo>
                  <a:pt x="10387" y="75"/>
                  <a:pt x="10196" y="178"/>
                  <a:pt x="9970" y="340"/>
                </a:cubicBezTo>
                <a:cubicBezTo>
                  <a:pt x="9840" y="433"/>
                  <a:pt x="9619" y="559"/>
                  <a:pt x="9483" y="622"/>
                </a:cubicBezTo>
                <a:cubicBezTo>
                  <a:pt x="9346" y="684"/>
                  <a:pt x="9235" y="749"/>
                  <a:pt x="9235" y="770"/>
                </a:cubicBezTo>
                <a:cubicBezTo>
                  <a:pt x="9235" y="790"/>
                  <a:pt x="9196" y="814"/>
                  <a:pt x="9144" y="814"/>
                </a:cubicBezTo>
                <a:cubicBezTo>
                  <a:pt x="9092" y="814"/>
                  <a:pt x="9045" y="834"/>
                  <a:pt x="9045" y="859"/>
                </a:cubicBezTo>
                <a:cubicBezTo>
                  <a:pt x="9045" y="883"/>
                  <a:pt x="9027" y="887"/>
                  <a:pt x="9003" y="874"/>
                </a:cubicBezTo>
                <a:cubicBezTo>
                  <a:pt x="8979" y="860"/>
                  <a:pt x="8931" y="874"/>
                  <a:pt x="8896" y="903"/>
                </a:cubicBezTo>
                <a:cubicBezTo>
                  <a:pt x="8861" y="933"/>
                  <a:pt x="8802" y="962"/>
                  <a:pt x="8764" y="970"/>
                </a:cubicBezTo>
                <a:cubicBezTo>
                  <a:pt x="8726" y="978"/>
                  <a:pt x="8676" y="1009"/>
                  <a:pt x="8657" y="1036"/>
                </a:cubicBezTo>
                <a:cubicBezTo>
                  <a:pt x="8637" y="1064"/>
                  <a:pt x="8624" y="1076"/>
                  <a:pt x="8623" y="1059"/>
                </a:cubicBezTo>
                <a:cubicBezTo>
                  <a:pt x="8623" y="1042"/>
                  <a:pt x="8548" y="1066"/>
                  <a:pt x="8458" y="1118"/>
                </a:cubicBezTo>
                <a:cubicBezTo>
                  <a:pt x="8369" y="1170"/>
                  <a:pt x="8159" y="1291"/>
                  <a:pt x="7987" y="1385"/>
                </a:cubicBezTo>
                <a:cubicBezTo>
                  <a:pt x="7816" y="1478"/>
                  <a:pt x="7463" y="1674"/>
                  <a:pt x="7211" y="1822"/>
                </a:cubicBezTo>
                <a:cubicBezTo>
                  <a:pt x="6959" y="1970"/>
                  <a:pt x="6551" y="2180"/>
                  <a:pt x="6302" y="2288"/>
                </a:cubicBezTo>
                <a:cubicBezTo>
                  <a:pt x="6054" y="2396"/>
                  <a:pt x="5840" y="2499"/>
                  <a:pt x="5832" y="2518"/>
                </a:cubicBezTo>
                <a:cubicBezTo>
                  <a:pt x="5823" y="2537"/>
                  <a:pt x="5774" y="2555"/>
                  <a:pt x="5724" y="2555"/>
                </a:cubicBezTo>
                <a:cubicBezTo>
                  <a:pt x="5674" y="2555"/>
                  <a:pt x="5642" y="2569"/>
                  <a:pt x="5642" y="2592"/>
                </a:cubicBezTo>
                <a:cubicBezTo>
                  <a:pt x="5642" y="2615"/>
                  <a:pt x="5595" y="2636"/>
                  <a:pt x="5542" y="2636"/>
                </a:cubicBezTo>
                <a:cubicBezTo>
                  <a:pt x="5490" y="2636"/>
                  <a:pt x="5452" y="2657"/>
                  <a:pt x="5452" y="2681"/>
                </a:cubicBezTo>
                <a:cubicBezTo>
                  <a:pt x="5452" y="2704"/>
                  <a:pt x="5416" y="2725"/>
                  <a:pt x="5377" y="2725"/>
                </a:cubicBezTo>
                <a:cubicBezTo>
                  <a:pt x="5338" y="2725"/>
                  <a:pt x="5303" y="2739"/>
                  <a:pt x="5303" y="2762"/>
                </a:cubicBezTo>
                <a:cubicBezTo>
                  <a:pt x="5303" y="2786"/>
                  <a:pt x="5276" y="2807"/>
                  <a:pt x="5237" y="2807"/>
                </a:cubicBezTo>
                <a:cubicBezTo>
                  <a:pt x="5198" y="2807"/>
                  <a:pt x="5163" y="2826"/>
                  <a:pt x="5163" y="2851"/>
                </a:cubicBezTo>
                <a:cubicBezTo>
                  <a:pt x="5163" y="2876"/>
                  <a:pt x="5145" y="2887"/>
                  <a:pt x="5121" y="2873"/>
                </a:cubicBezTo>
                <a:cubicBezTo>
                  <a:pt x="5097" y="2860"/>
                  <a:pt x="5047" y="2881"/>
                  <a:pt x="5006" y="2918"/>
                </a:cubicBezTo>
                <a:cubicBezTo>
                  <a:pt x="4964" y="2955"/>
                  <a:pt x="4923" y="2972"/>
                  <a:pt x="4923" y="2955"/>
                </a:cubicBezTo>
                <a:cubicBezTo>
                  <a:pt x="4923" y="2938"/>
                  <a:pt x="4886" y="2950"/>
                  <a:pt x="4840" y="2984"/>
                </a:cubicBezTo>
                <a:cubicBezTo>
                  <a:pt x="4756" y="3048"/>
                  <a:pt x="4640" y="3111"/>
                  <a:pt x="4047" y="3414"/>
                </a:cubicBezTo>
                <a:cubicBezTo>
                  <a:pt x="3865" y="3507"/>
                  <a:pt x="3705" y="3598"/>
                  <a:pt x="3692" y="3614"/>
                </a:cubicBezTo>
                <a:cubicBezTo>
                  <a:pt x="3651" y="3665"/>
                  <a:pt x="2977" y="4031"/>
                  <a:pt x="2668" y="4170"/>
                </a:cubicBezTo>
                <a:cubicBezTo>
                  <a:pt x="2505" y="4243"/>
                  <a:pt x="2371" y="4318"/>
                  <a:pt x="2371" y="4340"/>
                </a:cubicBezTo>
                <a:cubicBezTo>
                  <a:pt x="2371" y="4362"/>
                  <a:pt x="2345" y="4375"/>
                  <a:pt x="2321" y="4362"/>
                </a:cubicBezTo>
                <a:cubicBezTo>
                  <a:pt x="2297" y="4349"/>
                  <a:pt x="2249" y="4362"/>
                  <a:pt x="2214" y="4392"/>
                </a:cubicBezTo>
                <a:cubicBezTo>
                  <a:pt x="2178" y="4421"/>
                  <a:pt x="2120" y="4451"/>
                  <a:pt x="2082" y="4458"/>
                </a:cubicBezTo>
                <a:cubicBezTo>
                  <a:pt x="2043" y="4466"/>
                  <a:pt x="2008" y="4489"/>
                  <a:pt x="1999" y="4510"/>
                </a:cubicBezTo>
                <a:cubicBezTo>
                  <a:pt x="1990" y="4532"/>
                  <a:pt x="1960" y="4547"/>
                  <a:pt x="1933" y="4547"/>
                </a:cubicBezTo>
                <a:cubicBezTo>
                  <a:pt x="1906" y="4547"/>
                  <a:pt x="1841" y="4593"/>
                  <a:pt x="1792" y="4644"/>
                </a:cubicBezTo>
                <a:cubicBezTo>
                  <a:pt x="1744" y="4694"/>
                  <a:pt x="1702" y="4714"/>
                  <a:pt x="1702" y="4695"/>
                </a:cubicBezTo>
                <a:cubicBezTo>
                  <a:pt x="1702" y="4677"/>
                  <a:pt x="1665" y="4689"/>
                  <a:pt x="1619" y="4725"/>
                </a:cubicBezTo>
                <a:cubicBezTo>
                  <a:pt x="1573" y="4761"/>
                  <a:pt x="1373" y="4872"/>
                  <a:pt x="1165" y="4970"/>
                </a:cubicBezTo>
                <a:cubicBezTo>
                  <a:pt x="388" y="5333"/>
                  <a:pt x="91" y="5513"/>
                  <a:pt x="91" y="5636"/>
                </a:cubicBezTo>
                <a:cubicBezTo>
                  <a:pt x="91" y="5667"/>
                  <a:pt x="76" y="5695"/>
                  <a:pt x="50" y="5695"/>
                </a:cubicBezTo>
                <a:cubicBezTo>
                  <a:pt x="18" y="5695"/>
                  <a:pt x="0" y="7412"/>
                  <a:pt x="0" y="10754"/>
                </a:cubicBezTo>
                <a:cubicBezTo>
                  <a:pt x="0" y="14096"/>
                  <a:pt x="18" y="15806"/>
                  <a:pt x="50" y="15806"/>
                </a:cubicBezTo>
                <a:cubicBezTo>
                  <a:pt x="76" y="15806"/>
                  <a:pt x="91" y="15848"/>
                  <a:pt x="91" y="15895"/>
                </a:cubicBezTo>
                <a:cubicBezTo>
                  <a:pt x="91" y="15941"/>
                  <a:pt x="121" y="15976"/>
                  <a:pt x="149" y="15976"/>
                </a:cubicBezTo>
                <a:cubicBezTo>
                  <a:pt x="176" y="15976"/>
                  <a:pt x="187" y="15993"/>
                  <a:pt x="173" y="16013"/>
                </a:cubicBezTo>
                <a:cubicBezTo>
                  <a:pt x="160" y="16033"/>
                  <a:pt x="200" y="16092"/>
                  <a:pt x="264" y="16146"/>
                </a:cubicBezTo>
                <a:cubicBezTo>
                  <a:pt x="329" y="16201"/>
                  <a:pt x="380" y="16227"/>
                  <a:pt x="380" y="16206"/>
                </a:cubicBezTo>
                <a:cubicBezTo>
                  <a:pt x="380" y="16184"/>
                  <a:pt x="394" y="16193"/>
                  <a:pt x="413" y="16220"/>
                </a:cubicBezTo>
                <a:cubicBezTo>
                  <a:pt x="432" y="16248"/>
                  <a:pt x="483" y="16272"/>
                  <a:pt x="520" y="16280"/>
                </a:cubicBezTo>
                <a:cubicBezTo>
                  <a:pt x="558" y="16287"/>
                  <a:pt x="638" y="16340"/>
                  <a:pt x="702" y="16391"/>
                </a:cubicBezTo>
                <a:cubicBezTo>
                  <a:pt x="766" y="16442"/>
                  <a:pt x="838" y="16469"/>
                  <a:pt x="859" y="16457"/>
                </a:cubicBezTo>
                <a:cubicBezTo>
                  <a:pt x="880" y="16446"/>
                  <a:pt x="900" y="16455"/>
                  <a:pt x="900" y="16480"/>
                </a:cubicBezTo>
                <a:cubicBezTo>
                  <a:pt x="900" y="16504"/>
                  <a:pt x="939" y="16532"/>
                  <a:pt x="991" y="16532"/>
                </a:cubicBezTo>
                <a:cubicBezTo>
                  <a:pt x="1043" y="16532"/>
                  <a:pt x="1090" y="16545"/>
                  <a:pt x="1090" y="16569"/>
                </a:cubicBezTo>
                <a:cubicBezTo>
                  <a:pt x="1090" y="16592"/>
                  <a:pt x="1131" y="16613"/>
                  <a:pt x="1181" y="16613"/>
                </a:cubicBezTo>
                <a:cubicBezTo>
                  <a:pt x="1231" y="16613"/>
                  <a:pt x="1308" y="16645"/>
                  <a:pt x="1346" y="16680"/>
                </a:cubicBezTo>
                <a:cubicBezTo>
                  <a:pt x="1385" y="16714"/>
                  <a:pt x="1537" y="16796"/>
                  <a:pt x="1685" y="16865"/>
                </a:cubicBezTo>
                <a:cubicBezTo>
                  <a:pt x="1833" y="16934"/>
                  <a:pt x="1989" y="17016"/>
                  <a:pt x="2032" y="17050"/>
                </a:cubicBezTo>
                <a:cubicBezTo>
                  <a:pt x="2075" y="17084"/>
                  <a:pt x="2192" y="17155"/>
                  <a:pt x="2296" y="17206"/>
                </a:cubicBezTo>
                <a:cubicBezTo>
                  <a:pt x="2401" y="17256"/>
                  <a:pt x="2607" y="17363"/>
                  <a:pt x="2751" y="17443"/>
                </a:cubicBezTo>
                <a:cubicBezTo>
                  <a:pt x="3113" y="17644"/>
                  <a:pt x="3461" y="17812"/>
                  <a:pt x="3461" y="17783"/>
                </a:cubicBezTo>
                <a:cubicBezTo>
                  <a:pt x="3461" y="17770"/>
                  <a:pt x="3515" y="17807"/>
                  <a:pt x="3585" y="17865"/>
                </a:cubicBezTo>
                <a:cubicBezTo>
                  <a:pt x="3655" y="17923"/>
                  <a:pt x="3729" y="17958"/>
                  <a:pt x="3750" y="17946"/>
                </a:cubicBezTo>
                <a:cubicBezTo>
                  <a:pt x="3771" y="17934"/>
                  <a:pt x="3791" y="17944"/>
                  <a:pt x="3791" y="17968"/>
                </a:cubicBezTo>
                <a:cubicBezTo>
                  <a:pt x="3791" y="17993"/>
                  <a:pt x="3837" y="18013"/>
                  <a:pt x="3890" y="18013"/>
                </a:cubicBezTo>
                <a:cubicBezTo>
                  <a:pt x="3944" y="18013"/>
                  <a:pt x="3973" y="18034"/>
                  <a:pt x="3957" y="18057"/>
                </a:cubicBezTo>
                <a:cubicBezTo>
                  <a:pt x="3940" y="18081"/>
                  <a:pt x="3945" y="18102"/>
                  <a:pt x="3973" y="18102"/>
                </a:cubicBezTo>
                <a:cubicBezTo>
                  <a:pt x="4062" y="18102"/>
                  <a:pt x="4095" y="18115"/>
                  <a:pt x="4213" y="18213"/>
                </a:cubicBezTo>
                <a:cubicBezTo>
                  <a:pt x="4276" y="18266"/>
                  <a:pt x="4348" y="18299"/>
                  <a:pt x="4370" y="18287"/>
                </a:cubicBezTo>
                <a:cubicBezTo>
                  <a:pt x="4391" y="18275"/>
                  <a:pt x="4403" y="18284"/>
                  <a:pt x="4403" y="18309"/>
                </a:cubicBezTo>
                <a:cubicBezTo>
                  <a:pt x="4403" y="18334"/>
                  <a:pt x="4446" y="18354"/>
                  <a:pt x="4493" y="18354"/>
                </a:cubicBezTo>
                <a:cubicBezTo>
                  <a:pt x="4541" y="18354"/>
                  <a:pt x="4616" y="18387"/>
                  <a:pt x="4667" y="18428"/>
                </a:cubicBezTo>
                <a:cubicBezTo>
                  <a:pt x="4718" y="18469"/>
                  <a:pt x="4904" y="18567"/>
                  <a:pt x="5080" y="18642"/>
                </a:cubicBezTo>
                <a:cubicBezTo>
                  <a:pt x="5256" y="18718"/>
                  <a:pt x="5402" y="18799"/>
                  <a:pt x="5402" y="18820"/>
                </a:cubicBezTo>
                <a:cubicBezTo>
                  <a:pt x="5402" y="18841"/>
                  <a:pt x="5449" y="18866"/>
                  <a:pt x="5509" y="18880"/>
                </a:cubicBezTo>
                <a:cubicBezTo>
                  <a:pt x="5570" y="18893"/>
                  <a:pt x="5758" y="18987"/>
                  <a:pt x="5931" y="19087"/>
                </a:cubicBezTo>
                <a:cubicBezTo>
                  <a:pt x="6104" y="19187"/>
                  <a:pt x="6359" y="19328"/>
                  <a:pt x="6492" y="19398"/>
                </a:cubicBezTo>
                <a:cubicBezTo>
                  <a:pt x="6626" y="19468"/>
                  <a:pt x="6802" y="19562"/>
                  <a:pt x="6889" y="19613"/>
                </a:cubicBezTo>
                <a:cubicBezTo>
                  <a:pt x="6976" y="19663"/>
                  <a:pt x="7064" y="19693"/>
                  <a:pt x="7079" y="19679"/>
                </a:cubicBezTo>
                <a:cubicBezTo>
                  <a:pt x="7094" y="19666"/>
                  <a:pt x="7104" y="19682"/>
                  <a:pt x="7104" y="19709"/>
                </a:cubicBezTo>
                <a:cubicBezTo>
                  <a:pt x="7104" y="19736"/>
                  <a:pt x="7151" y="19754"/>
                  <a:pt x="7203" y="19754"/>
                </a:cubicBezTo>
                <a:cubicBezTo>
                  <a:pt x="7255" y="19754"/>
                  <a:pt x="7294" y="19775"/>
                  <a:pt x="7294" y="19798"/>
                </a:cubicBezTo>
                <a:cubicBezTo>
                  <a:pt x="7294" y="19821"/>
                  <a:pt x="7330" y="19842"/>
                  <a:pt x="7376" y="19842"/>
                </a:cubicBezTo>
                <a:cubicBezTo>
                  <a:pt x="7423" y="19842"/>
                  <a:pt x="7496" y="19877"/>
                  <a:pt x="7533" y="19924"/>
                </a:cubicBezTo>
                <a:cubicBezTo>
                  <a:pt x="7571" y="19971"/>
                  <a:pt x="7638" y="20013"/>
                  <a:pt x="7682" y="20013"/>
                </a:cubicBezTo>
                <a:cubicBezTo>
                  <a:pt x="7726" y="20013"/>
                  <a:pt x="7772" y="20025"/>
                  <a:pt x="7781" y="20042"/>
                </a:cubicBezTo>
                <a:cubicBezTo>
                  <a:pt x="7790" y="20060"/>
                  <a:pt x="7887" y="20119"/>
                  <a:pt x="8004" y="20176"/>
                </a:cubicBezTo>
                <a:cubicBezTo>
                  <a:pt x="8682" y="20502"/>
                  <a:pt x="8857" y="20594"/>
                  <a:pt x="9053" y="20716"/>
                </a:cubicBezTo>
                <a:cubicBezTo>
                  <a:pt x="9172" y="20791"/>
                  <a:pt x="9344" y="20883"/>
                  <a:pt x="9433" y="20924"/>
                </a:cubicBezTo>
                <a:cubicBezTo>
                  <a:pt x="9522" y="20965"/>
                  <a:pt x="9602" y="21013"/>
                  <a:pt x="9615" y="21027"/>
                </a:cubicBezTo>
                <a:cubicBezTo>
                  <a:pt x="9706" y="21127"/>
                  <a:pt x="10375" y="21486"/>
                  <a:pt x="10375" y="21435"/>
                </a:cubicBezTo>
                <a:cubicBezTo>
                  <a:pt x="10375" y="21421"/>
                  <a:pt x="10408" y="21435"/>
                  <a:pt x="10449" y="21472"/>
                </a:cubicBezTo>
                <a:cubicBezTo>
                  <a:pt x="10490" y="21509"/>
                  <a:pt x="10541" y="21530"/>
                  <a:pt x="10565" y="21516"/>
                </a:cubicBezTo>
                <a:cubicBezTo>
                  <a:pt x="10589" y="21503"/>
                  <a:pt x="10614" y="21514"/>
                  <a:pt x="10614" y="21539"/>
                </a:cubicBezTo>
                <a:cubicBezTo>
                  <a:pt x="10614" y="21564"/>
                  <a:pt x="10710" y="21583"/>
                  <a:pt x="10845" y="21583"/>
                </a:cubicBezTo>
                <a:cubicBezTo>
                  <a:pt x="10994" y="21583"/>
                  <a:pt x="11085" y="21562"/>
                  <a:pt x="11085" y="21531"/>
                </a:cubicBezTo>
                <a:cubicBezTo>
                  <a:pt x="11085" y="21504"/>
                  <a:pt x="11095" y="21496"/>
                  <a:pt x="11110" y="21509"/>
                </a:cubicBezTo>
                <a:cubicBezTo>
                  <a:pt x="11131" y="21528"/>
                  <a:pt x="11581" y="21279"/>
                  <a:pt x="11985" y="21027"/>
                </a:cubicBezTo>
                <a:cubicBezTo>
                  <a:pt x="12105" y="20953"/>
                  <a:pt x="12421" y="20790"/>
                  <a:pt x="12762" y="20620"/>
                </a:cubicBezTo>
                <a:cubicBezTo>
                  <a:pt x="12940" y="20531"/>
                  <a:pt x="13148" y="20429"/>
                  <a:pt x="13224" y="20391"/>
                </a:cubicBezTo>
                <a:cubicBezTo>
                  <a:pt x="13301" y="20352"/>
                  <a:pt x="13444" y="20266"/>
                  <a:pt x="13546" y="20205"/>
                </a:cubicBezTo>
                <a:cubicBezTo>
                  <a:pt x="13649" y="20144"/>
                  <a:pt x="13759" y="20094"/>
                  <a:pt x="13786" y="20094"/>
                </a:cubicBezTo>
                <a:cubicBezTo>
                  <a:pt x="13813" y="20094"/>
                  <a:pt x="13836" y="20081"/>
                  <a:pt x="13836" y="20057"/>
                </a:cubicBezTo>
                <a:cubicBezTo>
                  <a:pt x="13836" y="20034"/>
                  <a:pt x="13874" y="20013"/>
                  <a:pt x="13926" y="20013"/>
                </a:cubicBezTo>
                <a:cubicBezTo>
                  <a:pt x="13979" y="20013"/>
                  <a:pt x="14026" y="19992"/>
                  <a:pt x="14026" y="19968"/>
                </a:cubicBezTo>
                <a:cubicBezTo>
                  <a:pt x="14026" y="19945"/>
                  <a:pt x="14053" y="19924"/>
                  <a:pt x="14092" y="19924"/>
                </a:cubicBezTo>
                <a:cubicBezTo>
                  <a:pt x="14131" y="19924"/>
                  <a:pt x="14166" y="19910"/>
                  <a:pt x="14166" y="19887"/>
                </a:cubicBezTo>
                <a:cubicBezTo>
                  <a:pt x="14166" y="19863"/>
                  <a:pt x="14193" y="19842"/>
                  <a:pt x="14232" y="19842"/>
                </a:cubicBezTo>
                <a:cubicBezTo>
                  <a:pt x="14271" y="19842"/>
                  <a:pt x="14306" y="19823"/>
                  <a:pt x="14306" y="19798"/>
                </a:cubicBezTo>
                <a:cubicBezTo>
                  <a:pt x="14306" y="19773"/>
                  <a:pt x="14326" y="19764"/>
                  <a:pt x="14348" y="19776"/>
                </a:cubicBezTo>
                <a:cubicBezTo>
                  <a:pt x="14369" y="19788"/>
                  <a:pt x="14438" y="19750"/>
                  <a:pt x="14505" y="19694"/>
                </a:cubicBezTo>
                <a:cubicBezTo>
                  <a:pt x="14572" y="19638"/>
                  <a:pt x="14642" y="19602"/>
                  <a:pt x="14653" y="19613"/>
                </a:cubicBezTo>
                <a:cubicBezTo>
                  <a:pt x="14665" y="19623"/>
                  <a:pt x="14747" y="19583"/>
                  <a:pt x="14843" y="19524"/>
                </a:cubicBezTo>
                <a:cubicBezTo>
                  <a:pt x="14940" y="19465"/>
                  <a:pt x="15108" y="19373"/>
                  <a:pt x="15215" y="19324"/>
                </a:cubicBezTo>
                <a:cubicBezTo>
                  <a:pt x="15322" y="19275"/>
                  <a:pt x="15583" y="19135"/>
                  <a:pt x="15793" y="19013"/>
                </a:cubicBezTo>
                <a:cubicBezTo>
                  <a:pt x="16309" y="18713"/>
                  <a:pt x="16476" y="18628"/>
                  <a:pt x="16727" y="18517"/>
                </a:cubicBezTo>
                <a:cubicBezTo>
                  <a:pt x="16844" y="18464"/>
                  <a:pt x="16941" y="18409"/>
                  <a:pt x="16950" y="18391"/>
                </a:cubicBezTo>
                <a:cubicBezTo>
                  <a:pt x="16958" y="18372"/>
                  <a:pt x="16995" y="18354"/>
                  <a:pt x="17032" y="18354"/>
                </a:cubicBezTo>
                <a:cubicBezTo>
                  <a:pt x="17069" y="18354"/>
                  <a:pt x="17098" y="18334"/>
                  <a:pt x="17098" y="18309"/>
                </a:cubicBezTo>
                <a:cubicBezTo>
                  <a:pt x="17098" y="18284"/>
                  <a:pt x="17124" y="18274"/>
                  <a:pt x="17148" y="18287"/>
                </a:cubicBezTo>
                <a:cubicBezTo>
                  <a:pt x="17172" y="18300"/>
                  <a:pt x="17221" y="18288"/>
                  <a:pt x="17255" y="18257"/>
                </a:cubicBezTo>
                <a:cubicBezTo>
                  <a:pt x="17290" y="18226"/>
                  <a:pt x="17337" y="18198"/>
                  <a:pt x="17363" y="18191"/>
                </a:cubicBezTo>
                <a:cubicBezTo>
                  <a:pt x="17467" y="18163"/>
                  <a:pt x="17569" y="18068"/>
                  <a:pt x="17536" y="18035"/>
                </a:cubicBezTo>
                <a:cubicBezTo>
                  <a:pt x="17517" y="18016"/>
                  <a:pt x="17539" y="18013"/>
                  <a:pt x="17586" y="18028"/>
                </a:cubicBezTo>
                <a:cubicBezTo>
                  <a:pt x="17639" y="18045"/>
                  <a:pt x="17684" y="18030"/>
                  <a:pt x="17701" y="17991"/>
                </a:cubicBezTo>
                <a:cubicBezTo>
                  <a:pt x="17716" y="17956"/>
                  <a:pt x="17746" y="17942"/>
                  <a:pt x="17767" y="17954"/>
                </a:cubicBezTo>
                <a:cubicBezTo>
                  <a:pt x="17789" y="17965"/>
                  <a:pt x="17832" y="17946"/>
                  <a:pt x="17866" y="17917"/>
                </a:cubicBezTo>
                <a:cubicBezTo>
                  <a:pt x="17901" y="17887"/>
                  <a:pt x="18045" y="17814"/>
                  <a:pt x="18189" y="17746"/>
                </a:cubicBezTo>
                <a:cubicBezTo>
                  <a:pt x="18332" y="17679"/>
                  <a:pt x="18488" y="17598"/>
                  <a:pt x="18527" y="17569"/>
                </a:cubicBezTo>
                <a:cubicBezTo>
                  <a:pt x="18566" y="17539"/>
                  <a:pt x="18726" y="17456"/>
                  <a:pt x="18882" y="17383"/>
                </a:cubicBezTo>
                <a:cubicBezTo>
                  <a:pt x="19039" y="17310"/>
                  <a:pt x="19288" y="17178"/>
                  <a:pt x="19444" y="17087"/>
                </a:cubicBezTo>
                <a:cubicBezTo>
                  <a:pt x="19600" y="16996"/>
                  <a:pt x="19893" y="16843"/>
                  <a:pt x="20088" y="16754"/>
                </a:cubicBezTo>
                <a:cubicBezTo>
                  <a:pt x="20284" y="16664"/>
                  <a:pt x="20451" y="16579"/>
                  <a:pt x="20460" y="16561"/>
                </a:cubicBezTo>
                <a:cubicBezTo>
                  <a:pt x="20469" y="16544"/>
                  <a:pt x="20506" y="16532"/>
                  <a:pt x="20543" y="16532"/>
                </a:cubicBezTo>
                <a:cubicBezTo>
                  <a:pt x="20580" y="16532"/>
                  <a:pt x="20609" y="16504"/>
                  <a:pt x="20609" y="16480"/>
                </a:cubicBezTo>
                <a:cubicBezTo>
                  <a:pt x="20609" y="16455"/>
                  <a:pt x="20629" y="16446"/>
                  <a:pt x="20650" y="16457"/>
                </a:cubicBezTo>
                <a:cubicBezTo>
                  <a:pt x="20671" y="16469"/>
                  <a:pt x="20734" y="16442"/>
                  <a:pt x="20799" y="16391"/>
                </a:cubicBezTo>
                <a:cubicBezTo>
                  <a:pt x="20863" y="16339"/>
                  <a:pt x="20951" y="16287"/>
                  <a:pt x="20989" y="16280"/>
                </a:cubicBezTo>
                <a:cubicBezTo>
                  <a:pt x="21027" y="16272"/>
                  <a:pt x="21066" y="16251"/>
                  <a:pt x="21080" y="16235"/>
                </a:cubicBezTo>
                <a:cubicBezTo>
                  <a:pt x="21093" y="16220"/>
                  <a:pt x="21140" y="16206"/>
                  <a:pt x="21179" y="16198"/>
                </a:cubicBezTo>
                <a:cubicBezTo>
                  <a:pt x="21306" y="16174"/>
                  <a:pt x="21469" y="16051"/>
                  <a:pt x="21493" y="15969"/>
                </a:cubicBezTo>
                <a:cubicBezTo>
                  <a:pt x="21506" y="15924"/>
                  <a:pt x="21536" y="15895"/>
                  <a:pt x="21559" y="15895"/>
                </a:cubicBezTo>
                <a:cubicBezTo>
                  <a:pt x="21583" y="15895"/>
                  <a:pt x="21600" y="13713"/>
                  <a:pt x="21600" y="10791"/>
                </a:cubicBezTo>
                <a:cubicBezTo>
                  <a:pt x="21600" y="7421"/>
                  <a:pt x="21590" y="5695"/>
                  <a:pt x="21559" y="5695"/>
                </a:cubicBezTo>
                <a:cubicBezTo>
                  <a:pt x="21533" y="5695"/>
                  <a:pt x="21509" y="5674"/>
                  <a:pt x="21509" y="5644"/>
                </a:cubicBezTo>
                <a:cubicBezTo>
                  <a:pt x="21509" y="5543"/>
                  <a:pt x="21159" y="5279"/>
                  <a:pt x="20815" y="5125"/>
                </a:cubicBezTo>
                <a:cubicBezTo>
                  <a:pt x="20629" y="5042"/>
                  <a:pt x="20392" y="4932"/>
                  <a:pt x="20295" y="4873"/>
                </a:cubicBezTo>
                <a:cubicBezTo>
                  <a:pt x="20198" y="4814"/>
                  <a:pt x="20107" y="4774"/>
                  <a:pt x="20088" y="4784"/>
                </a:cubicBezTo>
                <a:cubicBezTo>
                  <a:pt x="20070" y="4794"/>
                  <a:pt x="20026" y="4763"/>
                  <a:pt x="19989" y="4718"/>
                </a:cubicBezTo>
                <a:cubicBezTo>
                  <a:pt x="19953" y="4672"/>
                  <a:pt x="19899" y="4636"/>
                  <a:pt x="19865" y="4636"/>
                </a:cubicBezTo>
                <a:cubicBezTo>
                  <a:pt x="19832" y="4636"/>
                  <a:pt x="19732" y="4573"/>
                  <a:pt x="19651" y="4503"/>
                </a:cubicBezTo>
                <a:cubicBezTo>
                  <a:pt x="19516" y="4388"/>
                  <a:pt x="19455" y="4361"/>
                  <a:pt x="19411" y="4392"/>
                </a:cubicBezTo>
                <a:cubicBezTo>
                  <a:pt x="19403" y="4398"/>
                  <a:pt x="19358" y="4366"/>
                  <a:pt x="19312" y="4325"/>
                </a:cubicBezTo>
                <a:cubicBezTo>
                  <a:pt x="19266" y="4284"/>
                  <a:pt x="19204" y="4260"/>
                  <a:pt x="19180" y="4273"/>
                </a:cubicBezTo>
                <a:cubicBezTo>
                  <a:pt x="19156" y="4287"/>
                  <a:pt x="19139" y="4276"/>
                  <a:pt x="19139" y="4251"/>
                </a:cubicBezTo>
                <a:cubicBezTo>
                  <a:pt x="19139" y="4226"/>
                  <a:pt x="19103" y="4207"/>
                  <a:pt x="19064" y="4207"/>
                </a:cubicBezTo>
                <a:cubicBezTo>
                  <a:pt x="19025" y="4207"/>
                  <a:pt x="18998" y="4195"/>
                  <a:pt x="18998" y="4177"/>
                </a:cubicBezTo>
                <a:cubicBezTo>
                  <a:pt x="18998" y="4159"/>
                  <a:pt x="18913" y="4114"/>
                  <a:pt x="18808" y="4073"/>
                </a:cubicBezTo>
                <a:cubicBezTo>
                  <a:pt x="18703" y="4033"/>
                  <a:pt x="18514" y="3931"/>
                  <a:pt x="18387" y="3851"/>
                </a:cubicBezTo>
                <a:cubicBezTo>
                  <a:pt x="18260" y="3771"/>
                  <a:pt x="18051" y="3653"/>
                  <a:pt x="17924" y="3592"/>
                </a:cubicBezTo>
                <a:cubicBezTo>
                  <a:pt x="17797" y="3530"/>
                  <a:pt x="17566" y="3401"/>
                  <a:pt x="17404" y="3303"/>
                </a:cubicBezTo>
                <a:cubicBezTo>
                  <a:pt x="16920" y="3010"/>
                  <a:pt x="16663" y="2881"/>
                  <a:pt x="16594" y="2881"/>
                </a:cubicBezTo>
                <a:cubicBezTo>
                  <a:pt x="16559" y="2881"/>
                  <a:pt x="16537" y="2863"/>
                  <a:pt x="16537" y="2844"/>
                </a:cubicBezTo>
                <a:cubicBezTo>
                  <a:pt x="16537" y="2824"/>
                  <a:pt x="16501" y="2807"/>
                  <a:pt x="16462" y="2807"/>
                </a:cubicBezTo>
                <a:cubicBezTo>
                  <a:pt x="16423" y="2807"/>
                  <a:pt x="16388" y="2786"/>
                  <a:pt x="16388" y="2762"/>
                </a:cubicBezTo>
                <a:cubicBezTo>
                  <a:pt x="16388" y="2739"/>
                  <a:pt x="16361" y="2725"/>
                  <a:pt x="16322" y="2725"/>
                </a:cubicBezTo>
                <a:cubicBezTo>
                  <a:pt x="16283" y="2725"/>
                  <a:pt x="16247" y="2704"/>
                  <a:pt x="16247" y="2681"/>
                </a:cubicBezTo>
                <a:cubicBezTo>
                  <a:pt x="16247" y="2657"/>
                  <a:pt x="16209" y="2636"/>
                  <a:pt x="16157" y="2636"/>
                </a:cubicBezTo>
                <a:cubicBezTo>
                  <a:pt x="16105" y="2636"/>
                  <a:pt x="16058" y="2615"/>
                  <a:pt x="16058" y="2592"/>
                </a:cubicBezTo>
                <a:cubicBezTo>
                  <a:pt x="16058" y="2569"/>
                  <a:pt x="16019" y="2555"/>
                  <a:pt x="15967" y="2555"/>
                </a:cubicBezTo>
                <a:cubicBezTo>
                  <a:pt x="15915" y="2555"/>
                  <a:pt x="15868" y="2534"/>
                  <a:pt x="15868" y="2510"/>
                </a:cubicBezTo>
                <a:cubicBezTo>
                  <a:pt x="15868" y="2487"/>
                  <a:pt x="15847" y="2466"/>
                  <a:pt x="15818" y="2466"/>
                </a:cubicBezTo>
                <a:cubicBezTo>
                  <a:pt x="15789" y="2466"/>
                  <a:pt x="15705" y="2426"/>
                  <a:pt x="15628" y="2377"/>
                </a:cubicBezTo>
                <a:cubicBezTo>
                  <a:pt x="15551" y="2328"/>
                  <a:pt x="15335" y="2222"/>
                  <a:pt x="15149" y="2140"/>
                </a:cubicBezTo>
                <a:cubicBezTo>
                  <a:pt x="14962" y="2059"/>
                  <a:pt x="14749" y="1949"/>
                  <a:pt x="14678" y="1896"/>
                </a:cubicBezTo>
                <a:cubicBezTo>
                  <a:pt x="14607" y="1842"/>
                  <a:pt x="14230" y="1647"/>
                  <a:pt x="13844" y="1466"/>
                </a:cubicBezTo>
                <a:cubicBezTo>
                  <a:pt x="13458" y="1285"/>
                  <a:pt x="13113" y="1109"/>
                  <a:pt x="13067" y="1074"/>
                </a:cubicBezTo>
                <a:cubicBezTo>
                  <a:pt x="13022" y="1038"/>
                  <a:pt x="12977" y="1020"/>
                  <a:pt x="12977" y="1036"/>
                </a:cubicBezTo>
                <a:cubicBezTo>
                  <a:pt x="12977" y="1053"/>
                  <a:pt x="12923" y="1021"/>
                  <a:pt x="12853" y="962"/>
                </a:cubicBezTo>
                <a:cubicBezTo>
                  <a:pt x="12783" y="904"/>
                  <a:pt x="12709" y="869"/>
                  <a:pt x="12687" y="881"/>
                </a:cubicBezTo>
                <a:cubicBezTo>
                  <a:pt x="12666" y="893"/>
                  <a:pt x="12646" y="883"/>
                  <a:pt x="12646" y="859"/>
                </a:cubicBezTo>
                <a:cubicBezTo>
                  <a:pt x="12646" y="834"/>
                  <a:pt x="12607" y="814"/>
                  <a:pt x="12555" y="814"/>
                </a:cubicBezTo>
                <a:cubicBezTo>
                  <a:pt x="12503" y="814"/>
                  <a:pt x="12456" y="790"/>
                  <a:pt x="12456" y="770"/>
                </a:cubicBezTo>
                <a:cubicBezTo>
                  <a:pt x="12456" y="749"/>
                  <a:pt x="12419" y="724"/>
                  <a:pt x="12374" y="711"/>
                </a:cubicBezTo>
                <a:cubicBezTo>
                  <a:pt x="12280" y="683"/>
                  <a:pt x="12056" y="554"/>
                  <a:pt x="11738" y="355"/>
                </a:cubicBezTo>
                <a:cubicBezTo>
                  <a:pt x="11538" y="230"/>
                  <a:pt x="11412" y="177"/>
                  <a:pt x="11068" y="51"/>
                </a:cubicBezTo>
                <a:cubicBezTo>
                  <a:pt x="10904" y="-9"/>
                  <a:pt x="10742" y="-17"/>
                  <a:pt x="10565" y="2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1" build="p" bldLvl="5" animBg="1" advAuto="0"/>
      <p:bldP spid="441" grpId="2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satOff val="-36747"/>
            <a:lumOff val="3549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echnique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Techniques</a:t>
            </a:r>
          </a:p>
          <a:p>
            <a:pPr>
              <a:defRPr sz="3400">
                <a:solidFill>
                  <a:srgbClr val="000000"/>
                </a:solidFill>
              </a:defRPr>
            </a:pPr>
            <a:r>
              <a:t>Theorems 1 &amp; 2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99;p15"/>
          <p:cNvSpPr txBox="1"/>
          <p:nvPr/>
        </p:nvSpPr>
        <p:spPr>
          <a:xfrm>
            <a:off x="2188309" y="1206100"/>
            <a:ext cx="987000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19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Prover</a:t>
            </a:r>
          </a:p>
        </p:txBody>
      </p:sp>
      <p:sp>
        <p:nvSpPr>
          <p:cNvPr id="448" name="Google Shape;99;p15"/>
          <p:cNvSpPr txBox="1"/>
          <p:nvPr/>
        </p:nvSpPr>
        <p:spPr>
          <a:xfrm>
            <a:off x="6267923" y="1206100"/>
            <a:ext cx="1077123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19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9" name="Text"/>
              <p:cNvSpPr txBox="1"/>
              <p:nvPr/>
            </p:nvSpPr>
            <p:spPr>
              <a:xfrm>
                <a:off x="4369813" y="1233835"/>
                <a:ext cx="703606" cy="43106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limUpp>
                        <m:limUppPr>
                          <m:ctrlP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lim>
                          <m: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49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813" y="1233835"/>
                <a:ext cx="703606" cy="431063"/>
              </a:xfrm>
              <a:prstGeom prst="rect">
                <a:avLst/>
              </a:prstGeom>
              <a:blipFill>
                <a:blip r:embed="rId2"/>
                <a:stretch>
                  <a:fillRect l="-10714" r="-14286" b="-25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" name="Text"/>
              <p:cNvSpPr txBox="1"/>
              <p:nvPr/>
            </p:nvSpPr>
            <p:spPr>
              <a:xfrm>
                <a:off x="2423517" y="959202"/>
                <a:ext cx="482826" cy="3438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50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17" y="959202"/>
                <a:ext cx="482826" cy="343805"/>
              </a:xfrm>
              <a:prstGeom prst="rect">
                <a:avLst/>
              </a:prstGeom>
              <a:blipFill>
                <a:blip r:embed="rId3"/>
                <a:stretch>
                  <a:fillRect l="-15789" r="-21053" b="-714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1" name="Text"/>
              <p:cNvSpPr txBox="1"/>
              <p:nvPr/>
            </p:nvSpPr>
            <p:spPr>
              <a:xfrm>
                <a:off x="6642569" y="954062"/>
                <a:ext cx="299406" cy="3438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51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69" y="954062"/>
                <a:ext cx="299406" cy="343804"/>
              </a:xfrm>
              <a:prstGeom prst="rect">
                <a:avLst/>
              </a:prstGeom>
              <a:blipFill>
                <a:blip r:embed="rId4"/>
                <a:stretch>
                  <a:fillRect l="-25000" b="-357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2" name="Head"/>
          <p:cNvSpPr/>
          <p:nvPr/>
        </p:nvSpPr>
        <p:spPr>
          <a:xfrm flipH="1">
            <a:off x="7472342" y="986156"/>
            <a:ext cx="774435" cy="926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453" name="Head"/>
          <p:cNvSpPr/>
          <p:nvPr/>
        </p:nvSpPr>
        <p:spPr>
          <a:xfrm>
            <a:off x="932886" y="1010490"/>
            <a:ext cx="774435" cy="926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454" name="Google Shape;99;p15"/>
          <p:cNvSpPr txBox="1"/>
          <p:nvPr/>
        </p:nvSpPr>
        <p:spPr>
          <a:xfrm>
            <a:off x="66629" y="58761"/>
            <a:ext cx="7688700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defTabSz="896111">
              <a:defRPr sz="2254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Key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5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455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5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7" name="Want to prove"/>
              <p:cNvSpPr txBox="1"/>
              <p:nvPr/>
            </p:nvSpPr>
            <p:spPr>
              <a:xfrm>
                <a:off x="1673984" y="2024576"/>
                <a:ext cx="3696112" cy="36055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</a:defRPr>
                </a:pPr>
                <a:r>
                  <a:rPr u="sng"/>
                  <a:t>Want to prove</a:t>
                </a:r>
                <a:r>
                  <a:t> </a:t>
                </a:r>
                <a14:m>
                  <m:oMath xmlns:m="http://schemas.openxmlformats.org/officeDocument/2006/math">
                    <m:r>
                      <a:rPr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:(</m:t>
                    </m:r>
                    <m:r>
                      <a:rPr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/>
              </a:p>
            </p:txBody>
          </p:sp>
        </mc:Choice>
        <mc:Fallback xmlns="">
          <p:sp>
            <p:nvSpPr>
              <p:cNvPr id="457" name="Want to prov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984" y="2024576"/>
                <a:ext cx="3696112" cy="360559"/>
              </a:xfrm>
              <a:prstGeom prst="rect">
                <a:avLst/>
              </a:prstGeom>
              <a:blipFill>
                <a:blip r:embed="rId3"/>
                <a:stretch>
                  <a:fillRect l="-4467" t="-10345" r="-344" b="-4137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8" name="Google Shape;99;p15"/>
          <p:cNvSpPr txBox="1"/>
          <p:nvPr/>
        </p:nvSpPr>
        <p:spPr>
          <a:xfrm>
            <a:off x="66629" y="58761"/>
            <a:ext cx="7688700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defTabSz="896111">
              <a:defRPr sz="2254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Key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9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459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4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" name="Google Shape;99;p15"/>
          <p:cNvSpPr txBox="1"/>
          <p:nvPr/>
        </p:nvSpPr>
        <p:spPr>
          <a:xfrm>
            <a:off x="2188309" y="1206100"/>
            <a:ext cx="987000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19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Prover</a:t>
            </a:r>
          </a:p>
        </p:txBody>
      </p:sp>
      <p:sp>
        <p:nvSpPr>
          <p:cNvPr id="461" name="Google Shape;99;p15"/>
          <p:cNvSpPr txBox="1"/>
          <p:nvPr/>
        </p:nvSpPr>
        <p:spPr>
          <a:xfrm>
            <a:off x="6267923" y="1206100"/>
            <a:ext cx="1077123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19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" name="Text"/>
              <p:cNvSpPr txBox="1"/>
              <p:nvPr/>
            </p:nvSpPr>
            <p:spPr>
              <a:xfrm>
                <a:off x="4369813" y="1233835"/>
                <a:ext cx="703606" cy="43106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limUpp>
                        <m:limUppPr>
                          <m:ctrlP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lim>
                          <m: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62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813" y="1233835"/>
                <a:ext cx="703606" cy="431063"/>
              </a:xfrm>
              <a:prstGeom prst="rect">
                <a:avLst/>
              </a:prstGeom>
              <a:blipFill>
                <a:blip r:embed="rId5"/>
                <a:stretch>
                  <a:fillRect l="-10714" r="-14286" b="-25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3" name="Text"/>
              <p:cNvSpPr txBox="1"/>
              <p:nvPr/>
            </p:nvSpPr>
            <p:spPr>
              <a:xfrm>
                <a:off x="2423517" y="959202"/>
                <a:ext cx="482826" cy="3438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63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17" y="959202"/>
                <a:ext cx="482826" cy="343805"/>
              </a:xfrm>
              <a:prstGeom prst="rect">
                <a:avLst/>
              </a:prstGeom>
              <a:blipFill>
                <a:blip r:embed="rId6"/>
                <a:stretch>
                  <a:fillRect l="-15789" r="-21053" b="-714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4" name="Text"/>
              <p:cNvSpPr txBox="1"/>
              <p:nvPr/>
            </p:nvSpPr>
            <p:spPr>
              <a:xfrm>
                <a:off x="6642569" y="954062"/>
                <a:ext cx="299406" cy="3438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64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69" y="954062"/>
                <a:ext cx="299406" cy="343804"/>
              </a:xfrm>
              <a:prstGeom prst="rect">
                <a:avLst/>
              </a:prstGeom>
              <a:blipFill>
                <a:blip r:embed="rId7"/>
                <a:stretch>
                  <a:fillRect l="-25000" b="-357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5" name="Head"/>
          <p:cNvSpPr/>
          <p:nvPr/>
        </p:nvSpPr>
        <p:spPr>
          <a:xfrm flipH="1">
            <a:off x="7472342" y="986156"/>
            <a:ext cx="774435" cy="926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466" name="Head"/>
          <p:cNvSpPr/>
          <p:nvPr/>
        </p:nvSpPr>
        <p:spPr>
          <a:xfrm>
            <a:off x="932886" y="1010490"/>
            <a:ext cx="774435" cy="926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endParaRPr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99;p15"/>
          <p:cNvSpPr txBox="1"/>
          <p:nvPr/>
        </p:nvSpPr>
        <p:spPr>
          <a:xfrm>
            <a:off x="66629" y="58761"/>
            <a:ext cx="7688700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defTabSz="896111">
              <a:defRPr sz="2254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Key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471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3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2" name="Google Shape;99;p15"/>
          <p:cNvSpPr txBox="1"/>
          <p:nvPr/>
        </p:nvSpPr>
        <p:spPr>
          <a:xfrm>
            <a:off x="2188309" y="1206100"/>
            <a:ext cx="987000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19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Prover</a:t>
            </a:r>
          </a:p>
        </p:txBody>
      </p:sp>
      <p:sp>
        <p:nvSpPr>
          <p:cNvPr id="473" name="Google Shape;99;p15"/>
          <p:cNvSpPr txBox="1"/>
          <p:nvPr/>
        </p:nvSpPr>
        <p:spPr>
          <a:xfrm>
            <a:off x="6267923" y="1206100"/>
            <a:ext cx="1077123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19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4" name="Text"/>
              <p:cNvSpPr txBox="1"/>
              <p:nvPr/>
            </p:nvSpPr>
            <p:spPr>
              <a:xfrm>
                <a:off x="4369813" y="1233835"/>
                <a:ext cx="703606" cy="43106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limUpp>
                        <m:limUppPr>
                          <m:ctrlP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lim>
                          <m: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74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813" y="1233835"/>
                <a:ext cx="703606" cy="431063"/>
              </a:xfrm>
              <a:prstGeom prst="rect">
                <a:avLst/>
              </a:prstGeom>
              <a:blipFill>
                <a:blip r:embed="rId4"/>
                <a:stretch>
                  <a:fillRect l="-10714" r="-14286" b="-25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5" name="Text"/>
              <p:cNvSpPr txBox="1"/>
              <p:nvPr/>
            </p:nvSpPr>
            <p:spPr>
              <a:xfrm>
                <a:off x="2423517" y="959202"/>
                <a:ext cx="482826" cy="3438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75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17" y="959202"/>
                <a:ext cx="482826" cy="343805"/>
              </a:xfrm>
              <a:prstGeom prst="rect">
                <a:avLst/>
              </a:prstGeom>
              <a:blipFill>
                <a:blip r:embed="rId5"/>
                <a:stretch>
                  <a:fillRect l="-15789" r="-21053" b="-714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6" name="Text"/>
              <p:cNvSpPr txBox="1"/>
              <p:nvPr/>
            </p:nvSpPr>
            <p:spPr>
              <a:xfrm>
                <a:off x="6642569" y="954062"/>
                <a:ext cx="299406" cy="3438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76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69" y="954062"/>
                <a:ext cx="299406" cy="343804"/>
              </a:xfrm>
              <a:prstGeom prst="rect">
                <a:avLst/>
              </a:prstGeom>
              <a:blipFill>
                <a:blip r:embed="rId6"/>
                <a:stretch>
                  <a:fillRect l="-25000" b="-357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7" name="Head"/>
          <p:cNvSpPr/>
          <p:nvPr/>
        </p:nvSpPr>
        <p:spPr>
          <a:xfrm flipH="1">
            <a:off x="7472342" y="986156"/>
            <a:ext cx="774435" cy="926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478" name="Head"/>
          <p:cNvSpPr/>
          <p:nvPr/>
        </p:nvSpPr>
        <p:spPr>
          <a:xfrm>
            <a:off x="932886" y="1010490"/>
            <a:ext cx="774435" cy="926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9" name="Generate random seed"/>
              <p:cNvSpPr txBox="1"/>
              <p:nvPr/>
            </p:nvSpPr>
            <p:spPr>
              <a:xfrm>
                <a:off x="817284" y="2765841"/>
                <a:ext cx="2102446" cy="50364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 sz="1600">
                    <a:solidFill>
                      <a:srgbClr val="000000"/>
                    </a:solidFill>
                  </a:defRPr>
                </a:pPr>
                <a:r>
                  <a:t>Generate random seed</a:t>
                </a:r>
              </a:p>
              <a:p>
                <a:pPr algn="ctr">
                  <a:defRPr sz="1600">
                    <a:solidFill>
                      <a:srgbClr val="000000"/>
                    </a:solidFill>
                  </a:defRPr>
                </a:pPr>
                <a:r>
                  <a:t> </a:t>
                </a:r>
                <a14:m>
                  <m:oMath xmlns:m="http://schemas.openxmlformats.org/officeDocument/2006/math"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∈{0,1</m:t>
                    </m:r>
                    <m:sSup>
                      <m:sSupPr>
                        <m:ctrlP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479" name="Generate random see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84" y="2765841"/>
                <a:ext cx="2102446" cy="503644"/>
              </a:xfrm>
              <a:prstGeom prst="rect">
                <a:avLst/>
              </a:prstGeom>
              <a:blipFill>
                <a:blip r:embed="rId7"/>
                <a:stretch>
                  <a:fillRect l="-5422" t="-12195" r="-6024" b="-2926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0" name="Text"/>
              <p:cNvSpPr txBox="1"/>
              <p:nvPr/>
            </p:nvSpPr>
            <p:spPr>
              <a:xfrm>
                <a:off x="4231002" y="2589547"/>
                <a:ext cx="516312" cy="30942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80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002" y="2589547"/>
                <a:ext cx="516312" cy="309424"/>
              </a:xfrm>
              <a:prstGeom prst="rect">
                <a:avLst/>
              </a:prstGeom>
              <a:blipFill>
                <a:blip r:embed="rId8"/>
                <a:stretch>
                  <a:fillRect l="-19512" r="-29268" b="-48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" name="Want to prove"/>
              <p:cNvSpPr txBox="1"/>
              <p:nvPr/>
            </p:nvSpPr>
            <p:spPr>
              <a:xfrm>
                <a:off x="148790" y="2019307"/>
                <a:ext cx="3144893" cy="30647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 sz="1700">
                    <a:solidFill>
                      <a:srgbClr val="000000"/>
                    </a:solidFill>
                  </a:defRPr>
                </a:pPr>
                <a:r>
                  <a:rPr u="sng"/>
                  <a:t>Want to prove</a:t>
                </a:r>
                <a:r>
                  <a:t> </a:t>
                </a:r>
                <a14:m>
                  <m:oMath xmlns:m="http://schemas.openxmlformats.org/officeDocument/2006/math"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:(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/>
              </a:p>
            </p:txBody>
          </p:sp>
        </mc:Choice>
        <mc:Fallback xmlns="">
          <p:sp>
            <p:nvSpPr>
              <p:cNvPr id="481" name="Want to prov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0" y="2019307"/>
                <a:ext cx="3144893" cy="306475"/>
              </a:xfrm>
              <a:prstGeom prst="rect">
                <a:avLst/>
              </a:prstGeom>
              <a:blipFill>
                <a:blip r:embed="rId9"/>
                <a:stretch>
                  <a:fillRect l="-4016" t="-7692" r="-803" b="-3846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2" name="Text"/>
              <p:cNvSpPr txBox="1"/>
              <p:nvPr/>
            </p:nvSpPr>
            <p:spPr>
              <a:xfrm>
                <a:off x="3358246" y="3364188"/>
                <a:ext cx="2310235" cy="30942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:{0,1</m:t>
                      </m:r>
                      <m:sSup>
                        <m:sSupPr>
                          <m:ctrlPr>
                            <a:rPr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→{0,1</m:t>
                      </m:r>
                      <m:sSup>
                        <m:sSupPr>
                          <m:ctrlPr>
                            <a:rPr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82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246" y="3364188"/>
                <a:ext cx="2310235" cy="309424"/>
              </a:xfrm>
              <a:prstGeom prst="rect">
                <a:avLst/>
              </a:prstGeom>
              <a:blipFill>
                <a:blip r:embed="rId10"/>
                <a:stretch>
                  <a:fillRect l="-4372" b="-4615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" grpId="1" animBg="1" advAuto="0"/>
      <p:bldP spid="480" grpId="2" animBg="1" advAuto="0"/>
      <p:bldP spid="482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00;p15"/>
          <p:cNvSpPr txBox="1">
            <a:spLocks noGrp="1"/>
          </p:cNvSpPr>
          <p:nvPr>
            <p:ph type="body" sz="half" idx="1"/>
          </p:nvPr>
        </p:nvSpPr>
        <p:spPr>
          <a:xfrm>
            <a:off x="564524" y="1184227"/>
            <a:ext cx="7688700" cy="2261101"/>
          </a:xfrm>
          <a:prstGeom prst="rect">
            <a:avLst/>
          </a:prstGeom>
        </p:spPr>
        <p:txBody>
          <a:bodyPr/>
          <a:lstStyle/>
          <a:p>
            <a:pPr indent="-330200">
              <a:buSzPts val="2000"/>
              <a:buChar char="-"/>
              <a:defRPr sz="2000">
                <a:solidFill>
                  <a:srgbClr val="000000"/>
                </a:solidFill>
              </a:defRPr>
            </a:pPr>
            <a:r>
              <a:t>Introduced in 1982 </a:t>
            </a:r>
            <a:r>
              <a:rPr>
                <a:solidFill>
                  <a:srgbClr val="7A81FF"/>
                </a:solidFill>
              </a:rPr>
              <a:t>[GMR]</a:t>
            </a:r>
          </a:p>
        </p:txBody>
      </p:sp>
      <p:sp>
        <p:nvSpPr>
          <p:cNvPr id="135" name="Google Shape;99;p15"/>
          <p:cNvSpPr txBox="1"/>
          <p:nvPr/>
        </p:nvSpPr>
        <p:spPr>
          <a:xfrm>
            <a:off x="609013" y="708216"/>
            <a:ext cx="3331401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Succinct Zero-Knowledge</a:t>
            </a:r>
          </a:p>
        </p:txBody>
      </p:sp>
      <p:sp>
        <p:nvSpPr>
          <p:cNvPr id="136" name="Google Shape;99;p15"/>
          <p:cNvSpPr txBox="1">
            <a:spLocks noGrp="1"/>
          </p:cNvSpPr>
          <p:nvPr>
            <p:ph type="title"/>
          </p:nvPr>
        </p:nvSpPr>
        <p:spPr>
          <a:xfrm>
            <a:off x="66629" y="58761"/>
            <a:ext cx="7688700" cy="535201"/>
          </a:xfrm>
          <a:prstGeom prst="rect">
            <a:avLst/>
          </a:prstGeom>
        </p:spPr>
        <p:txBody>
          <a:bodyPr/>
          <a:lstStyle>
            <a:lvl1pPr defTabSz="896111">
              <a:defRPr sz="2254"/>
            </a:lvl1pPr>
          </a:lstStyle>
          <a:p>
            <a:r>
              <a:t>Zero-Knowledge Proofs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build="p" bldLvl="5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6" name="Text"/>
              <p:cNvSpPr txBox="1"/>
              <p:nvPr/>
            </p:nvSpPr>
            <p:spPr>
              <a:xfrm>
                <a:off x="3358246" y="3364188"/>
                <a:ext cx="2310235" cy="30942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:{0,1</m:t>
                      </m:r>
                      <m:sSup>
                        <m:sSupPr>
                          <m:ctrlPr>
                            <a:rPr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→{0,1</m:t>
                      </m:r>
                      <m:sSup>
                        <m:sSupPr>
                          <m:ctrlPr>
                            <a:rPr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86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246" y="3364188"/>
                <a:ext cx="2310235" cy="309424"/>
              </a:xfrm>
              <a:prstGeom prst="rect">
                <a:avLst/>
              </a:prstGeom>
              <a:blipFill>
                <a:blip r:embed="rId3"/>
                <a:stretch>
                  <a:fillRect l="-4372" b="-4615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7" name="Google Shape;99;p15"/>
          <p:cNvSpPr txBox="1"/>
          <p:nvPr/>
        </p:nvSpPr>
        <p:spPr>
          <a:xfrm>
            <a:off x="66629" y="58761"/>
            <a:ext cx="7688700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defTabSz="896111">
              <a:defRPr sz="2254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Key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8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488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4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9" name="Google Shape;99;p15"/>
          <p:cNvSpPr txBox="1"/>
          <p:nvPr/>
        </p:nvSpPr>
        <p:spPr>
          <a:xfrm>
            <a:off x="2188309" y="1206100"/>
            <a:ext cx="987000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19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Prover</a:t>
            </a:r>
          </a:p>
        </p:txBody>
      </p:sp>
      <p:sp>
        <p:nvSpPr>
          <p:cNvPr id="490" name="Google Shape;99;p15"/>
          <p:cNvSpPr txBox="1"/>
          <p:nvPr/>
        </p:nvSpPr>
        <p:spPr>
          <a:xfrm>
            <a:off x="6267923" y="1206100"/>
            <a:ext cx="1077123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19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" name="Text"/>
              <p:cNvSpPr txBox="1"/>
              <p:nvPr/>
            </p:nvSpPr>
            <p:spPr>
              <a:xfrm>
                <a:off x="4369813" y="1233835"/>
                <a:ext cx="703606" cy="43106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limUpp>
                        <m:limUppPr>
                          <m:ctrlP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lim>
                          <m: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91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813" y="1233835"/>
                <a:ext cx="703606" cy="431063"/>
              </a:xfrm>
              <a:prstGeom prst="rect">
                <a:avLst/>
              </a:prstGeom>
              <a:blipFill>
                <a:blip r:embed="rId5"/>
                <a:stretch>
                  <a:fillRect l="-10714" r="-14286" b="-25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2" name="Text"/>
              <p:cNvSpPr txBox="1"/>
              <p:nvPr/>
            </p:nvSpPr>
            <p:spPr>
              <a:xfrm>
                <a:off x="2423517" y="959202"/>
                <a:ext cx="482826" cy="3438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92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17" y="959202"/>
                <a:ext cx="482826" cy="343805"/>
              </a:xfrm>
              <a:prstGeom prst="rect">
                <a:avLst/>
              </a:prstGeom>
              <a:blipFill>
                <a:blip r:embed="rId6"/>
                <a:stretch>
                  <a:fillRect l="-15789" r="-21053" b="-714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3" name="Text"/>
              <p:cNvSpPr txBox="1"/>
              <p:nvPr/>
            </p:nvSpPr>
            <p:spPr>
              <a:xfrm>
                <a:off x="6642569" y="954062"/>
                <a:ext cx="299406" cy="3438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93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69" y="954062"/>
                <a:ext cx="299406" cy="343804"/>
              </a:xfrm>
              <a:prstGeom prst="rect">
                <a:avLst/>
              </a:prstGeom>
              <a:blipFill>
                <a:blip r:embed="rId7"/>
                <a:stretch>
                  <a:fillRect l="-25000" b="-357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4" name="Head"/>
          <p:cNvSpPr/>
          <p:nvPr/>
        </p:nvSpPr>
        <p:spPr>
          <a:xfrm flipH="1">
            <a:off x="7472342" y="986156"/>
            <a:ext cx="774435" cy="926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495" name="Head"/>
          <p:cNvSpPr/>
          <p:nvPr/>
        </p:nvSpPr>
        <p:spPr>
          <a:xfrm>
            <a:off x="932886" y="1010490"/>
            <a:ext cx="774435" cy="926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496" name="Line"/>
          <p:cNvSpPr/>
          <p:nvPr/>
        </p:nvSpPr>
        <p:spPr>
          <a:xfrm>
            <a:off x="3827135" y="3043745"/>
            <a:ext cx="1247846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7" name="Generate random seed"/>
              <p:cNvSpPr txBox="1"/>
              <p:nvPr/>
            </p:nvSpPr>
            <p:spPr>
              <a:xfrm>
                <a:off x="817284" y="2765841"/>
                <a:ext cx="2102446" cy="50364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 sz="1600">
                    <a:solidFill>
                      <a:srgbClr val="000000"/>
                    </a:solidFill>
                  </a:defRPr>
                </a:pPr>
                <a:r>
                  <a:t>Generate random seed</a:t>
                </a:r>
              </a:p>
              <a:p>
                <a:pPr algn="ctr">
                  <a:defRPr sz="1600">
                    <a:solidFill>
                      <a:srgbClr val="000000"/>
                    </a:solidFill>
                  </a:defRPr>
                </a:pPr>
                <a:r>
                  <a:t> </a:t>
                </a:r>
                <a14:m>
                  <m:oMath xmlns:m="http://schemas.openxmlformats.org/officeDocument/2006/math"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∈{0,1</m:t>
                    </m:r>
                    <m:sSup>
                      <m:sSupPr>
                        <m:ctrlP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497" name="Generate random see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84" y="2765841"/>
                <a:ext cx="2102446" cy="503644"/>
              </a:xfrm>
              <a:prstGeom prst="rect">
                <a:avLst/>
              </a:prstGeom>
              <a:blipFill>
                <a:blip r:embed="rId8"/>
                <a:stretch>
                  <a:fillRect l="-5422" t="-12195" r="-6024" b="-2926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8" name="Text"/>
              <p:cNvSpPr txBox="1"/>
              <p:nvPr/>
            </p:nvSpPr>
            <p:spPr>
              <a:xfrm>
                <a:off x="3741060" y="2589547"/>
                <a:ext cx="1544607" cy="30942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)⊕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98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060" y="2589547"/>
                <a:ext cx="1544607" cy="309424"/>
              </a:xfrm>
              <a:prstGeom prst="rect">
                <a:avLst/>
              </a:prstGeom>
              <a:blipFill>
                <a:blip r:embed="rId9"/>
                <a:stretch>
                  <a:fillRect l="-4065" r="-11382" b="-48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9" name="Want to prove"/>
              <p:cNvSpPr txBox="1"/>
              <p:nvPr/>
            </p:nvSpPr>
            <p:spPr>
              <a:xfrm>
                <a:off x="148790" y="2019307"/>
                <a:ext cx="3144893" cy="30647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 sz="1700">
                    <a:solidFill>
                      <a:srgbClr val="000000"/>
                    </a:solidFill>
                  </a:defRPr>
                </a:pPr>
                <a:r>
                  <a:rPr u="sng"/>
                  <a:t>Want to prove</a:t>
                </a:r>
                <a:r>
                  <a:t> </a:t>
                </a:r>
                <a14:m>
                  <m:oMath xmlns:m="http://schemas.openxmlformats.org/officeDocument/2006/math"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:(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/>
              </a:p>
            </p:txBody>
          </p:sp>
        </mc:Choice>
        <mc:Fallback xmlns="">
          <p:sp>
            <p:nvSpPr>
              <p:cNvPr id="499" name="Want to prov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0" y="2019307"/>
                <a:ext cx="3144893" cy="306475"/>
              </a:xfrm>
              <a:prstGeom prst="rect">
                <a:avLst/>
              </a:prstGeom>
              <a:blipFill>
                <a:blip r:embed="rId10"/>
                <a:stretch>
                  <a:fillRect l="-4016" t="-7692" r="-803" b="-3846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" grpId="1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99;p15"/>
          <p:cNvSpPr txBox="1"/>
          <p:nvPr/>
        </p:nvSpPr>
        <p:spPr>
          <a:xfrm>
            <a:off x="66629" y="58761"/>
            <a:ext cx="7688700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defTabSz="896111">
              <a:defRPr sz="2254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Key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4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504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2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5" name="Google Shape;99;p15"/>
          <p:cNvSpPr txBox="1"/>
          <p:nvPr/>
        </p:nvSpPr>
        <p:spPr>
          <a:xfrm>
            <a:off x="2188309" y="1206100"/>
            <a:ext cx="987000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19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Prover</a:t>
            </a:r>
          </a:p>
        </p:txBody>
      </p:sp>
      <p:sp>
        <p:nvSpPr>
          <p:cNvPr id="506" name="Google Shape;99;p15"/>
          <p:cNvSpPr txBox="1"/>
          <p:nvPr/>
        </p:nvSpPr>
        <p:spPr>
          <a:xfrm>
            <a:off x="6267923" y="1206100"/>
            <a:ext cx="1077123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19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7" name="Text"/>
              <p:cNvSpPr txBox="1"/>
              <p:nvPr/>
            </p:nvSpPr>
            <p:spPr>
              <a:xfrm>
                <a:off x="4369813" y="1233835"/>
                <a:ext cx="703606" cy="43106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limUpp>
                        <m:limUppPr>
                          <m:ctrlP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lim>
                          <m: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07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813" y="1233835"/>
                <a:ext cx="703606" cy="431063"/>
              </a:xfrm>
              <a:prstGeom prst="rect">
                <a:avLst/>
              </a:prstGeom>
              <a:blipFill>
                <a:blip r:embed="rId3"/>
                <a:stretch>
                  <a:fillRect l="-10714" r="-14286" b="-25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8" name="Text"/>
              <p:cNvSpPr txBox="1"/>
              <p:nvPr/>
            </p:nvSpPr>
            <p:spPr>
              <a:xfrm>
                <a:off x="2423517" y="959202"/>
                <a:ext cx="482826" cy="3438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08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17" y="959202"/>
                <a:ext cx="482826" cy="343805"/>
              </a:xfrm>
              <a:prstGeom prst="rect">
                <a:avLst/>
              </a:prstGeom>
              <a:blipFill>
                <a:blip r:embed="rId4"/>
                <a:stretch>
                  <a:fillRect l="-15789" r="-21053" b="-714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9" name="Text"/>
              <p:cNvSpPr txBox="1"/>
              <p:nvPr/>
            </p:nvSpPr>
            <p:spPr>
              <a:xfrm>
                <a:off x="6642569" y="954062"/>
                <a:ext cx="299406" cy="3438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09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69" y="954062"/>
                <a:ext cx="299406" cy="343804"/>
              </a:xfrm>
              <a:prstGeom prst="rect">
                <a:avLst/>
              </a:prstGeom>
              <a:blipFill>
                <a:blip r:embed="rId5"/>
                <a:stretch>
                  <a:fillRect l="-25000" b="-357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0" name="Head"/>
          <p:cNvSpPr/>
          <p:nvPr/>
        </p:nvSpPr>
        <p:spPr>
          <a:xfrm flipH="1">
            <a:off x="7472342" y="986156"/>
            <a:ext cx="774435" cy="926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511" name="Head"/>
          <p:cNvSpPr/>
          <p:nvPr/>
        </p:nvSpPr>
        <p:spPr>
          <a:xfrm>
            <a:off x="932886" y="1010490"/>
            <a:ext cx="774435" cy="926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512" name="Line"/>
          <p:cNvSpPr/>
          <p:nvPr/>
        </p:nvSpPr>
        <p:spPr>
          <a:xfrm>
            <a:off x="3827135" y="3043745"/>
            <a:ext cx="1247846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3" name="Generate random seed"/>
              <p:cNvSpPr txBox="1"/>
              <p:nvPr/>
            </p:nvSpPr>
            <p:spPr>
              <a:xfrm>
                <a:off x="817284" y="2765841"/>
                <a:ext cx="2102446" cy="50364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 sz="1600">
                    <a:solidFill>
                      <a:srgbClr val="000000"/>
                    </a:solidFill>
                  </a:defRPr>
                </a:pPr>
                <a:r>
                  <a:t>Generate random seed</a:t>
                </a:r>
              </a:p>
              <a:p>
                <a:pPr algn="ctr">
                  <a:defRPr sz="1600">
                    <a:solidFill>
                      <a:srgbClr val="000000"/>
                    </a:solidFill>
                  </a:defRPr>
                </a:pPr>
                <a:r>
                  <a:t> </a:t>
                </a:r>
                <a14:m>
                  <m:oMath xmlns:m="http://schemas.openxmlformats.org/officeDocument/2006/math"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∈{0,1</m:t>
                    </m:r>
                    <m:sSup>
                      <m:sSupPr>
                        <m:ctrlP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513" name="Generate random see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84" y="2765841"/>
                <a:ext cx="2102446" cy="503644"/>
              </a:xfrm>
              <a:prstGeom prst="rect">
                <a:avLst/>
              </a:prstGeom>
              <a:blipFill>
                <a:blip r:embed="rId6"/>
                <a:stretch>
                  <a:fillRect l="-5422" t="-12195" r="-6024" b="-2926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Text"/>
              <p:cNvSpPr txBox="1"/>
              <p:nvPr/>
            </p:nvSpPr>
            <p:spPr>
              <a:xfrm>
                <a:off x="3741060" y="2589547"/>
                <a:ext cx="1544607" cy="30942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)⊕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14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060" y="2589547"/>
                <a:ext cx="1544607" cy="309424"/>
              </a:xfrm>
              <a:prstGeom prst="rect">
                <a:avLst/>
              </a:prstGeom>
              <a:blipFill>
                <a:blip r:embed="rId7"/>
                <a:stretch>
                  <a:fillRect l="-4065" r="-11382" b="-48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5" name="Want to prove"/>
              <p:cNvSpPr txBox="1"/>
              <p:nvPr/>
            </p:nvSpPr>
            <p:spPr>
              <a:xfrm>
                <a:off x="148790" y="2019307"/>
                <a:ext cx="3149388" cy="5770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 sz="1700">
                    <a:solidFill>
                      <a:srgbClr val="000000"/>
                    </a:solidFill>
                  </a:defRPr>
                </a:pPr>
                <a:r>
                  <a:rPr lang="en-US" u="sng" dirty="0"/>
                  <a:t>Want to prove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sz="2050" b="0" dirty="0">
                  <a:solidFill>
                    <a:srgbClr val="000000"/>
                  </a:solidFill>
                </a:endParaRPr>
              </a:p>
              <a:p>
                <a:pPr>
                  <a:defRPr sz="1700">
                    <a:solidFill>
                      <a:srgbClr val="000000"/>
                    </a:solidFill>
                  </a:defRPr>
                </a:pPr>
                <a:endParaRPr dirty="0"/>
              </a:p>
            </p:txBody>
          </p:sp>
        </mc:Choice>
        <mc:Fallback>
          <p:sp>
            <p:nvSpPr>
              <p:cNvPr id="515" name="Want to prov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0" y="2019307"/>
                <a:ext cx="3149388" cy="577081"/>
              </a:xfrm>
              <a:prstGeom prst="rect">
                <a:avLst/>
              </a:prstGeom>
              <a:blipFill>
                <a:blip r:embed="rId8"/>
                <a:stretch>
                  <a:fillRect l="-4016" t="-4255" r="-80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6" name="Want to prove"/>
              <p:cNvSpPr txBox="1"/>
              <p:nvPr/>
            </p:nvSpPr>
            <p:spPr>
              <a:xfrm>
                <a:off x="148790" y="3564092"/>
                <a:ext cx="3842077" cy="30647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 sz="1700">
                    <a:solidFill>
                      <a:srgbClr val="000000"/>
                    </a:solidFill>
                  </a:defRPr>
                </a:pPr>
                <a:r>
                  <a:rPr u="sng"/>
                  <a:t>Want to prove</a:t>
                </a:r>
                <a:r>
                  <a:t> </a:t>
                </a:r>
                <a14:m>
                  <m:oMath xmlns:m="http://schemas.openxmlformats.org/officeDocument/2006/math"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:(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)⊕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/>
              </a:p>
            </p:txBody>
          </p:sp>
        </mc:Choice>
        <mc:Fallback xmlns="">
          <p:sp>
            <p:nvSpPr>
              <p:cNvPr id="516" name="Want to prov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0" y="3564092"/>
                <a:ext cx="3842077" cy="306475"/>
              </a:xfrm>
              <a:prstGeom prst="rect">
                <a:avLst/>
              </a:prstGeom>
              <a:blipFill>
                <a:blip r:embed="rId9"/>
                <a:stretch>
                  <a:fillRect l="-3289" t="-8000" r="-2632" b="-44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99;p15"/>
          <p:cNvSpPr txBox="1"/>
          <p:nvPr/>
        </p:nvSpPr>
        <p:spPr>
          <a:xfrm>
            <a:off x="66629" y="58761"/>
            <a:ext cx="7688700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defTabSz="896111">
              <a:defRPr sz="2254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Key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9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519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2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0" name="Google Shape;99;p15"/>
          <p:cNvSpPr txBox="1"/>
          <p:nvPr/>
        </p:nvSpPr>
        <p:spPr>
          <a:xfrm>
            <a:off x="2188309" y="1206100"/>
            <a:ext cx="987000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19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Prover</a:t>
            </a:r>
          </a:p>
        </p:txBody>
      </p:sp>
      <p:sp>
        <p:nvSpPr>
          <p:cNvPr id="521" name="Google Shape;99;p15"/>
          <p:cNvSpPr txBox="1"/>
          <p:nvPr/>
        </p:nvSpPr>
        <p:spPr>
          <a:xfrm>
            <a:off x="6267923" y="1206100"/>
            <a:ext cx="1077123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19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" name="Text"/>
              <p:cNvSpPr txBox="1"/>
              <p:nvPr/>
            </p:nvSpPr>
            <p:spPr>
              <a:xfrm>
                <a:off x="4369813" y="1233835"/>
                <a:ext cx="703606" cy="43106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limUpp>
                        <m:limUppPr>
                          <m:ctrlP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lim>
                          <m: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22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813" y="1233835"/>
                <a:ext cx="703606" cy="431063"/>
              </a:xfrm>
              <a:prstGeom prst="rect">
                <a:avLst/>
              </a:prstGeom>
              <a:blipFill>
                <a:blip r:embed="rId3"/>
                <a:stretch>
                  <a:fillRect l="-10714" r="-14286" b="-25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3" name="Text"/>
              <p:cNvSpPr txBox="1"/>
              <p:nvPr/>
            </p:nvSpPr>
            <p:spPr>
              <a:xfrm>
                <a:off x="2423517" y="959202"/>
                <a:ext cx="482826" cy="3438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23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17" y="959202"/>
                <a:ext cx="482826" cy="343805"/>
              </a:xfrm>
              <a:prstGeom prst="rect">
                <a:avLst/>
              </a:prstGeom>
              <a:blipFill>
                <a:blip r:embed="rId4"/>
                <a:stretch>
                  <a:fillRect l="-15789" r="-21053" b="-714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4" name="Text"/>
              <p:cNvSpPr txBox="1"/>
              <p:nvPr/>
            </p:nvSpPr>
            <p:spPr>
              <a:xfrm>
                <a:off x="6642569" y="954062"/>
                <a:ext cx="299406" cy="3438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24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69" y="954062"/>
                <a:ext cx="299406" cy="343804"/>
              </a:xfrm>
              <a:prstGeom prst="rect">
                <a:avLst/>
              </a:prstGeom>
              <a:blipFill>
                <a:blip r:embed="rId5"/>
                <a:stretch>
                  <a:fillRect l="-25000" b="-357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5" name="Head"/>
          <p:cNvSpPr/>
          <p:nvPr/>
        </p:nvSpPr>
        <p:spPr>
          <a:xfrm flipH="1">
            <a:off x="7472342" y="986156"/>
            <a:ext cx="774435" cy="926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526" name="Head"/>
          <p:cNvSpPr/>
          <p:nvPr/>
        </p:nvSpPr>
        <p:spPr>
          <a:xfrm>
            <a:off x="932886" y="1010490"/>
            <a:ext cx="774435" cy="926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527" name="Line"/>
          <p:cNvSpPr/>
          <p:nvPr/>
        </p:nvSpPr>
        <p:spPr>
          <a:xfrm>
            <a:off x="3827135" y="3043745"/>
            <a:ext cx="1247846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8" name="Generate random seed"/>
              <p:cNvSpPr txBox="1"/>
              <p:nvPr/>
            </p:nvSpPr>
            <p:spPr>
              <a:xfrm>
                <a:off x="817284" y="2765841"/>
                <a:ext cx="2102446" cy="50364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 sz="1600">
                    <a:solidFill>
                      <a:srgbClr val="000000"/>
                    </a:solidFill>
                  </a:defRPr>
                </a:pPr>
                <a:r>
                  <a:t>Generate random seed</a:t>
                </a:r>
              </a:p>
              <a:p>
                <a:pPr algn="ctr">
                  <a:defRPr sz="1600">
                    <a:solidFill>
                      <a:srgbClr val="000000"/>
                    </a:solidFill>
                  </a:defRPr>
                </a:pPr>
                <a:r>
                  <a:t> </a:t>
                </a:r>
                <a14:m>
                  <m:oMath xmlns:m="http://schemas.openxmlformats.org/officeDocument/2006/math"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∈{0,1</m:t>
                    </m:r>
                    <m:sSup>
                      <m:sSupPr>
                        <m:ctrlP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528" name="Generate random see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84" y="2765841"/>
                <a:ext cx="2102446" cy="503644"/>
              </a:xfrm>
              <a:prstGeom prst="rect">
                <a:avLst/>
              </a:prstGeom>
              <a:blipFill>
                <a:blip r:embed="rId6"/>
                <a:stretch>
                  <a:fillRect l="-5422" t="-12195" r="-6024" b="-2926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9" name="Text"/>
              <p:cNvSpPr txBox="1"/>
              <p:nvPr/>
            </p:nvSpPr>
            <p:spPr>
              <a:xfrm>
                <a:off x="3741060" y="2589547"/>
                <a:ext cx="1544607" cy="30942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)⊕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29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060" y="2589547"/>
                <a:ext cx="1544607" cy="309424"/>
              </a:xfrm>
              <a:prstGeom prst="rect">
                <a:avLst/>
              </a:prstGeom>
              <a:blipFill>
                <a:blip r:embed="rId7"/>
                <a:stretch>
                  <a:fillRect l="-4065" r="-11382" b="-48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1" name="Text"/>
              <p:cNvSpPr txBox="1"/>
              <p:nvPr/>
            </p:nvSpPr>
            <p:spPr>
              <a:xfrm>
                <a:off x="2426747" y="4085715"/>
                <a:ext cx="4954563" cy="46228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0" tIns="0" rIns="0" bIns="0">
                <a:spAutoFit/>
              </a:bodyPr>
              <a:lstStyle>
                <a:lvl1pPr algn="ctr">
                  <a:defRPr sz="1600">
                    <a:solidFill>
                      <a:schemeClr val="accent3">
                        <a:lumOff val="-9215"/>
                      </a:schemeClr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sz="1900" i="1">
                          <a:solidFill>
                            <a:srgbClr val="BC440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d>
                        <m:dPr>
                          <m:begChr m:val="{"/>
                          <m:endChr m:val="}"/>
                          <m:ctrlP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:(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)⊕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sSub>
                            <m:sSubPr>
                              <m:ctrlP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>
                  <a:solidFill>
                    <a:srgbClr val="BC4500"/>
                  </a:solidFill>
                </a:endParaRPr>
              </a:p>
            </p:txBody>
          </p:sp>
        </mc:Choice>
        <mc:Fallback xmlns="">
          <p:sp>
            <p:nvSpPr>
              <p:cNvPr id="531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747" y="4085715"/>
                <a:ext cx="4954563" cy="4622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" name="Text"/>
              <p:cNvSpPr txBox="1"/>
              <p:nvPr/>
            </p:nvSpPr>
            <p:spPr>
              <a:xfrm>
                <a:off x="2426747" y="4625600"/>
                <a:ext cx="4954563" cy="3160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0" tIns="0" rIns="0" bIns="0">
                <a:spAutoFit/>
              </a:bodyPr>
              <a:lstStyle>
                <a:lvl1pPr algn="ctr">
                  <a:defRPr sz="1600">
                    <a:solidFill>
                      <a:schemeClr val="accent3">
                        <a:lumOff val="-9215"/>
                      </a:schemeClr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sz="1900" i="1">
                          <a:solidFill>
                            <a:srgbClr val="BC44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sz="1900" i="1">
                          <a:solidFill>
                            <a:srgbClr val="BC44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sz="1900" i="1">
                          <a:solidFill>
                            <a:srgbClr val="BC44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1900" i="1">
                          <a:solidFill>
                            <a:srgbClr val="BC44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sz="1900" i="1">
                          <a:solidFill>
                            <a:srgbClr val="BC44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>
                  <a:solidFill>
                    <a:srgbClr val="BC4500"/>
                  </a:solidFill>
                </a:endParaRPr>
              </a:p>
            </p:txBody>
          </p:sp>
        </mc:Choice>
        <mc:Fallback xmlns="">
          <p:sp>
            <p:nvSpPr>
              <p:cNvPr id="532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747" y="4625600"/>
                <a:ext cx="4954563" cy="316021"/>
              </a:xfrm>
              <a:prstGeom prst="rect">
                <a:avLst/>
              </a:prstGeom>
              <a:blipFill>
                <a:blip r:embed="rId10"/>
                <a:stretch>
                  <a:fillRect b="-2307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Want to prove">
                <a:extLst>
                  <a:ext uri="{FF2B5EF4-FFF2-40B4-BE49-F238E27FC236}">
                    <a16:creationId xmlns:a16="http://schemas.microsoft.com/office/drawing/2014/main" id="{C70B9A36-5663-C40A-FB3D-886DFE7CB69E}"/>
                  </a:ext>
                </a:extLst>
              </p:cNvPr>
              <p:cNvSpPr txBox="1"/>
              <p:nvPr/>
            </p:nvSpPr>
            <p:spPr>
              <a:xfrm>
                <a:off x="148790" y="2019307"/>
                <a:ext cx="3149388" cy="5770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 sz="1700">
                    <a:solidFill>
                      <a:srgbClr val="000000"/>
                    </a:solidFill>
                  </a:defRPr>
                </a:pPr>
                <a:r>
                  <a:rPr lang="en-US" u="sng" dirty="0"/>
                  <a:t>Want to prove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sz="2050" b="0" dirty="0">
                  <a:solidFill>
                    <a:srgbClr val="000000"/>
                  </a:solidFill>
                </a:endParaRPr>
              </a:p>
              <a:p>
                <a:pPr>
                  <a:defRPr sz="1700">
                    <a:solidFill>
                      <a:srgbClr val="000000"/>
                    </a:solidFill>
                  </a:defRPr>
                </a:pPr>
                <a:endParaRPr dirty="0"/>
              </a:p>
            </p:txBody>
          </p:sp>
        </mc:Choice>
        <mc:Fallback>
          <p:sp>
            <p:nvSpPr>
              <p:cNvPr id="2" name="Want to prove">
                <a:extLst>
                  <a:ext uri="{FF2B5EF4-FFF2-40B4-BE49-F238E27FC236}">
                    <a16:creationId xmlns:a16="http://schemas.microsoft.com/office/drawing/2014/main" id="{C70B9A36-5663-C40A-FB3D-886DFE7CB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0" y="2019307"/>
                <a:ext cx="3149388" cy="577081"/>
              </a:xfrm>
              <a:prstGeom prst="rect">
                <a:avLst/>
              </a:prstGeom>
              <a:blipFill>
                <a:blip r:embed="rId11"/>
                <a:stretch>
                  <a:fillRect l="-4016" t="-4255" r="-80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Want to prove">
                <a:extLst>
                  <a:ext uri="{FF2B5EF4-FFF2-40B4-BE49-F238E27FC236}">
                    <a16:creationId xmlns:a16="http://schemas.microsoft.com/office/drawing/2014/main" id="{A92F4FC1-358D-5DF1-FAA7-73C3A0CE7FF8}"/>
                  </a:ext>
                </a:extLst>
              </p:cNvPr>
              <p:cNvSpPr txBox="1"/>
              <p:nvPr/>
            </p:nvSpPr>
            <p:spPr>
              <a:xfrm>
                <a:off x="148790" y="3564092"/>
                <a:ext cx="3842077" cy="30647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 sz="1700">
                    <a:solidFill>
                      <a:srgbClr val="000000"/>
                    </a:solidFill>
                  </a:defRPr>
                </a:pPr>
                <a:r>
                  <a:rPr u="sng"/>
                  <a:t>Want to prove</a:t>
                </a:r>
                <a:r>
                  <a:t> </a:t>
                </a:r>
                <a14:m>
                  <m:oMath xmlns:m="http://schemas.openxmlformats.org/officeDocument/2006/math"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:(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)⊕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sz="2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sz="2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/>
              </a:p>
            </p:txBody>
          </p:sp>
        </mc:Choice>
        <mc:Fallback>
          <p:sp>
            <p:nvSpPr>
              <p:cNvPr id="3" name="Want to prove">
                <a:extLst>
                  <a:ext uri="{FF2B5EF4-FFF2-40B4-BE49-F238E27FC236}">
                    <a16:creationId xmlns:a16="http://schemas.microsoft.com/office/drawing/2014/main" id="{A92F4FC1-358D-5DF1-FAA7-73C3A0CE7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0" y="3564092"/>
                <a:ext cx="3842077" cy="306475"/>
              </a:xfrm>
              <a:prstGeom prst="rect">
                <a:avLst/>
              </a:prstGeom>
              <a:blipFill>
                <a:blip r:embed="rId12"/>
                <a:stretch>
                  <a:fillRect l="-3289" t="-8000" r="-2632" b="-44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Line"/>
          <p:cNvSpPr/>
          <p:nvPr/>
        </p:nvSpPr>
        <p:spPr>
          <a:xfrm>
            <a:off x="3784171" y="2758969"/>
            <a:ext cx="1247847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6" name="Generate random seed"/>
              <p:cNvSpPr txBox="1"/>
              <p:nvPr/>
            </p:nvSpPr>
            <p:spPr>
              <a:xfrm>
                <a:off x="1289879" y="2432807"/>
                <a:ext cx="2102447" cy="50364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 sz="1600">
                    <a:solidFill>
                      <a:srgbClr val="000000"/>
                    </a:solidFill>
                  </a:defRPr>
                </a:pPr>
                <a:r>
                  <a:t>Generate random seed</a:t>
                </a:r>
              </a:p>
              <a:p>
                <a:pPr algn="ctr">
                  <a:defRPr sz="1600">
                    <a:solidFill>
                      <a:srgbClr val="000000"/>
                    </a:solidFill>
                  </a:defRPr>
                </a:pPr>
                <a:r>
                  <a:t> </a:t>
                </a:r>
                <a14:m>
                  <m:oMath xmlns:m="http://schemas.openxmlformats.org/officeDocument/2006/math"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∈{0,1</m:t>
                    </m:r>
                    <m:sSup>
                      <m:sSupPr>
                        <m:ctrlP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536" name="Generate random see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879" y="2432807"/>
                <a:ext cx="2102447" cy="503644"/>
              </a:xfrm>
              <a:prstGeom prst="rect">
                <a:avLst/>
              </a:prstGeom>
              <a:blipFill>
                <a:blip r:embed="rId2"/>
                <a:stretch>
                  <a:fillRect l="-5422" t="-12195" r="-6024" b="-2926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7" name="Text"/>
              <p:cNvSpPr txBox="1"/>
              <p:nvPr/>
            </p:nvSpPr>
            <p:spPr>
              <a:xfrm>
                <a:off x="3698097" y="2304770"/>
                <a:ext cx="1544607" cy="30942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)⊕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37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097" y="2304770"/>
                <a:ext cx="1544607" cy="309425"/>
              </a:xfrm>
              <a:prstGeom prst="rect">
                <a:avLst/>
              </a:prstGeom>
              <a:blipFill>
                <a:blip r:embed="rId3"/>
                <a:stretch>
                  <a:fillRect l="-4098" r="-11475" b="-48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8" name=":"/>
              <p:cNvSpPr txBox="1"/>
              <p:nvPr/>
            </p:nvSpPr>
            <p:spPr>
              <a:xfrm>
                <a:off x="134256" y="2050070"/>
                <a:ext cx="2198232" cy="27504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 sz="16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t>: </a:t>
                </a:r>
                <a14:m>
                  <m:oMath xmlns:m="http://schemas.openxmlformats.org/officeDocument/2006/math"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538" name=":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56" y="2050070"/>
                <a:ext cx="2198232" cy="275044"/>
              </a:xfrm>
              <a:prstGeom prst="rect">
                <a:avLst/>
              </a:prstGeom>
              <a:blipFill>
                <a:blip r:embed="rId4"/>
                <a:stretch>
                  <a:fillRect l="-4023" t="-13636" r="-5172" b="-4545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9" name="Google Shape;99;p15"/>
          <p:cNvSpPr txBox="1"/>
          <p:nvPr/>
        </p:nvSpPr>
        <p:spPr>
          <a:xfrm>
            <a:off x="66629" y="58761"/>
            <a:ext cx="7688700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defTabSz="896111">
              <a:defRPr sz="2254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Key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0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540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5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1" name="Google Shape;99;p15"/>
          <p:cNvSpPr txBox="1"/>
          <p:nvPr/>
        </p:nvSpPr>
        <p:spPr>
          <a:xfrm>
            <a:off x="2188309" y="1206100"/>
            <a:ext cx="987000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19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Prover</a:t>
            </a:r>
          </a:p>
        </p:txBody>
      </p:sp>
      <p:sp>
        <p:nvSpPr>
          <p:cNvPr id="542" name="Google Shape;99;p15"/>
          <p:cNvSpPr txBox="1"/>
          <p:nvPr/>
        </p:nvSpPr>
        <p:spPr>
          <a:xfrm>
            <a:off x="6267923" y="1206100"/>
            <a:ext cx="1077123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19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3" name="Text"/>
              <p:cNvSpPr txBox="1"/>
              <p:nvPr/>
            </p:nvSpPr>
            <p:spPr>
              <a:xfrm>
                <a:off x="4369813" y="1233835"/>
                <a:ext cx="703606" cy="43106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limUpp>
                        <m:limUppPr>
                          <m:ctrlP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lim>
                          <m: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43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813" y="1233835"/>
                <a:ext cx="703606" cy="431063"/>
              </a:xfrm>
              <a:prstGeom prst="rect">
                <a:avLst/>
              </a:prstGeom>
              <a:blipFill>
                <a:blip r:embed="rId6"/>
                <a:stretch>
                  <a:fillRect l="-10714" r="-14286" b="-25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4" name="Text"/>
              <p:cNvSpPr txBox="1"/>
              <p:nvPr/>
            </p:nvSpPr>
            <p:spPr>
              <a:xfrm>
                <a:off x="2423517" y="959202"/>
                <a:ext cx="482826" cy="3438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44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17" y="959202"/>
                <a:ext cx="482826" cy="343805"/>
              </a:xfrm>
              <a:prstGeom prst="rect">
                <a:avLst/>
              </a:prstGeom>
              <a:blipFill>
                <a:blip r:embed="rId7"/>
                <a:stretch>
                  <a:fillRect l="-15789" r="-21053" b="-714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5" name="Text"/>
              <p:cNvSpPr txBox="1"/>
              <p:nvPr/>
            </p:nvSpPr>
            <p:spPr>
              <a:xfrm>
                <a:off x="6642569" y="954062"/>
                <a:ext cx="299406" cy="3438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45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69" y="954062"/>
                <a:ext cx="299406" cy="343804"/>
              </a:xfrm>
              <a:prstGeom prst="rect">
                <a:avLst/>
              </a:prstGeom>
              <a:blipFill>
                <a:blip r:embed="rId8"/>
                <a:stretch>
                  <a:fillRect l="-25000" b="-357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6" name="Head"/>
          <p:cNvSpPr/>
          <p:nvPr/>
        </p:nvSpPr>
        <p:spPr>
          <a:xfrm flipH="1">
            <a:off x="7472342" y="986156"/>
            <a:ext cx="774435" cy="926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547" name="Head"/>
          <p:cNvSpPr/>
          <p:nvPr/>
        </p:nvSpPr>
        <p:spPr>
          <a:xfrm>
            <a:off x="932886" y="1010490"/>
            <a:ext cx="774435" cy="926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548" name="Line"/>
          <p:cNvSpPr/>
          <p:nvPr/>
        </p:nvSpPr>
        <p:spPr>
          <a:xfrm>
            <a:off x="3578902" y="3144701"/>
            <a:ext cx="1302703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549" name="Line"/>
          <p:cNvSpPr/>
          <p:nvPr/>
        </p:nvSpPr>
        <p:spPr>
          <a:xfrm flipH="1">
            <a:off x="3431365" y="3407751"/>
            <a:ext cx="1302703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550" name="Line"/>
          <p:cNvSpPr/>
          <p:nvPr/>
        </p:nvSpPr>
        <p:spPr>
          <a:xfrm>
            <a:off x="3742113" y="4394830"/>
            <a:ext cx="1302703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551" name="Line"/>
          <p:cNvSpPr/>
          <p:nvPr/>
        </p:nvSpPr>
        <p:spPr>
          <a:xfrm flipH="1">
            <a:off x="3569176" y="4657880"/>
            <a:ext cx="1302703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552" name="Oval"/>
          <p:cNvSpPr/>
          <p:nvPr/>
        </p:nvSpPr>
        <p:spPr>
          <a:xfrm>
            <a:off x="4184458" y="3891651"/>
            <a:ext cx="91590" cy="96521"/>
          </a:xfrm>
          <a:prstGeom prst="ellipse">
            <a:avLst/>
          </a:pr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53" name="Oval"/>
          <p:cNvSpPr/>
          <p:nvPr/>
        </p:nvSpPr>
        <p:spPr>
          <a:xfrm>
            <a:off x="4184458" y="3622541"/>
            <a:ext cx="91590" cy="96521"/>
          </a:xfrm>
          <a:prstGeom prst="ellipse">
            <a:avLst/>
          </a:pr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54" name="Oval"/>
          <p:cNvSpPr/>
          <p:nvPr/>
        </p:nvSpPr>
        <p:spPr>
          <a:xfrm>
            <a:off x="4184458" y="4160760"/>
            <a:ext cx="91590" cy="96521"/>
          </a:xfrm>
          <a:prstGeom prst="ellipse">
            <a:avLst/>
          </a:pr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55" name="Ornament 13"/>
          <p:cNvSpPr/>
          <p:nvPr/>
        </p:nvSpPr>
        <p:spPr>
          <a:xfrm rot="5400000">
            <a:off x="2430375" y="3903145"/>
            <a:ext cx="1645566" cy="73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5596" extrusionOk="0">
                <a:moveTo>
                  <a:pt x="8186" y="7"/>
                </a:moveTo>
                <a:cubicBezTo>
                  <a:pt x="5538" y="-278"/>
                  <a:pt x="2797" y="8362"/>
                  <a:pt x="49" y="663"/>
                </a:cubicBezTo>
                <a:lnTo>
                  <a:pt x="0" y="1181"/>
                </a:lnTo>
                <a:cubicBezTo>
                  <a:pt x="3497" y="13745"/>
                  <a:pt x="7050" y="-5602"/>
                  <a:pt x="10800" y="4870"/>
                </a:cubicBezTo>
                <a:cubicBezTo>
                  <a:pt x="14550" y="-5599"/>
                  <a:pt x="18103" y="13745"/>
                  <a:pt x="21600" y="1181"/>
                </a:cubicBezTo>
                <a:lnTo>
                  <a:pt x="21551" y="663"/>
                </a:lnTo>
                <a:cubicBezTo>
                  <a:pt x="17887" y="10929"/>
                  <a:pt x="14235" y="-7855"/>
                  <a:pt x="10800" y="4205"/>
                </a:cubicBezTo>
                <a:cubicBezTo>
                  <a:pt x="9941" y="1190"/>
                  <a:pt x="9069" y="103"/>
                  <a:pt x="8186" y="7"/>
                </a:cubicBezTo>
                <a:close/>
              </a:path>
            </a:pathLst>
          </a:custGeom>
          <a:solidFill>
            <a:schemeClr val="accent3">
              <a:lumOff val="-9215"/>
            </a:schemeClr>
          </a:solidFill>
          <a:ln w="12700">
            <a:solidFill>
              <a:schemeClr val="accent6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>
              <a:defRPr>
                <a:solidFill>
                  <a:schemeClr val="accent3">
                    <a:lumOff val="-9215"/>
                  </a:schemeClr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6" name="Of-the-shelf zero knowledge proof for"/>
              <p:cNvSpPr txBox="1"/>
              <p:nvPr/>
            </p:nvSpPr>
            <p:spPr>
              <a:xfrm>
                <a:off x="380424" y="3639928"/>
                <a:ext cx="2694527" cy="5999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defRPr sz="1800">
                    <a:solidFill>
                      <a:schemeClr val="accent3">
                        <a:lumOff val="-9215"/>
                      </a:schemeClr>
                    </a:solidFill>
                  </a:defRPr>
                </a:pPr>
                <a:r>
                  <a:t>Of-the-shelf zero knowledge proof for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sz="2150" i="1">
                            <a:solidFill>
                              <a:srgbClr val="BC44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2150" i="1">
                            <a:solidFill>
                              <a:srgbClr val="BC44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sz="2150" i="1">
                            <a:solidFill>
                              <a:srgbClr val="BC44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sz="2150" i="1">
                            <a:solidFill>
                              <a:srgbClr val="BC44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>
                  <a:solidFill>
                    <a:srgbClr val="BC4500"/>
                  </a:solidFill>
                </a:endParaRPr>
              </a:p>
            </p:txBody>
          </p:sp>
        </mc:Choice>
        <mc:Fallback xmlns="">
          <p:sp>
            <p:nvSpPr>
              <p:cNvPr id="556" name="Of-the-shelf zero knowledge proof fo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24" y="3639928"/>
                <a:ext cx="2694527" cy="599967"/>
              </a:xfrm>
              <a:prstGeom prst="rect">
                <a:avLst/>
              </a:prstGeom>
              <a:blipFill>
                <a:blip r:embed="rId9"/>
                <a:stretch>
                  <a:fillRect l="-469" t="-12245" b="-1836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7" name="Line"/>
          <p:cNvSpPr/>
          <p:nvPr/>
        </p:nvSpPr>
        <p:spPr>
          <a:xfrm flipH="1">
            <a:off x="3383679" y="2913905"/>
            <a:ext cx="1302703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8" name="Text"/>
              <p:cNvSpPr txBox="1"/>
              <p:nvPr/>
            </p:nvSpPr>
            <p:spPr>
              <a:xfrm>
                <a:off x="5164233" y="3529520"/>
                <a:ext cx="4954563" cy="46228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600">
                    <a:solidFill>
                      <a:schemeClr val="accent3">
                        <a:lumOff val="-9215"/>
                      </a:schemeClr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sz="1900" i="1">
                          <a:solidFill>
                            <a:srgbClr val="BC440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d>
                        <m:dPr>
                          <m:begChr m:val="{"/>
                          <m:endChr m:val="}"/>
                          <m:ctrlP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:(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)⊕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sSub>
                            <m:sSubPr>
                              <m:ctrlP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>
                  <a:solidFill>
                    <a:srgbClr val="BC4500"/>
                  </a:solidFill>
                </a:endParaRPr>
              </a:p>
            </p:txBody>
          </p:sp>
        </mc:Choice>
        <mc:Fallback xmlns="">
          <p:sp>
            <p:nvSpPr>
              <p:cNvPr id="558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233" y="3529520"/>
                <a:ext cx="4954563" cy="462280"/>
              </a:xfrm>
              <a:prstGeom prst="rect">
                <a:avLst/>
              </a:prstGeom>
              <a:blipFill>
                <a:blip r:embed="rId10"/>
                <a:stretch>
                  <a:fillRect l="-179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" grpId="2" animBg="1" advAuto="0"/>
      <p:bldP spid="556" grpId="1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Line"/>
          <p:cNvSpPr/>
          <p:nvPr/>
        </p:nvSpPr>
        <p:spPr>
          <a:xfrm>
            <a:off x="3784171" y="2758969"/>
            <a:ext cx="1247847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1" name="Generate random seed"/>
              <p:cNvSpPr txBox="1"/>
              <p:nvPr/>
            </p:nvSpPr>
            <p:spPr>
              <a:xfrm>
                <a:off x="1289879" y="2432807"/>
                <a:ext cx="2102447" cy="50364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 sz="1600">
                    <a:solidFill>
                      <a:srgbClr val="000000"/>
                    </a:solidFill>
                  </a:defRPr>
                </a:pPr>
                <a:r>
                  <a:t>Generate random seed</a:t>
                </a:r>
              </a:p>
              <a:p>
                <a:pPr algn="ctr">
                  <a:defRPr sz="1600">
                    <a:solidFill>
                      <a:srgbClr val="000000"/>
                    </a:solidFill>
                  </a:defRPr>
                </a:pPr>
                <a:r>
                  <a:t> </a:t>
                </a:r>
                <a14:m>
                  <m:oMath xmlns:m="http://schemas.openxmlformats.org/officeDocument/2006/math"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∈{0,1</m:t>
                    </m:r>
                    <m:sSup>
                      <m:sSupPr>
                        <m:ctrlP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561" name="Generate random see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879" y="2432807"/>
                <a:ext cx="2102447" cy="503644"/>
              </a:xfrm>
              <a:prstGeom prst="rect">
                <a:avLst/>
              </a:prstGeom>
              <a:blipFill>
                <a:blip r:embed="rId2"/>
                <a:stretch>
                  <a:fillRect l="-5422" t="-12195" r="-6024" b="-2926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2" name="Text"/>
              <p:cNvSpPr txBox="1"/>
              <p:nvPr/>
            </p:nvSpPr>
            <p:spPr>
              <a:xfrm>
                <a:off x="3698097" y="2304770"/>
                <a:ext cx="1544607" cy="30942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)⊕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62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097" y="2304770"/>
                <a:ext cx="1544607" cy="309425"/>
              </a:xfrm>
              <a:prstGeom prst="rect">
                <a:avLst/>
              </a:prstGeom>
              <a:blipFill>
                <a:blip r:embed="rId3"/>
                <a:stretch>
                  <a:fillRect l="-4098" r="-11475" b="-48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3" name=":"/>
              <p:cNvSpPr txBox="1"/>
              <p:nvPr/>
            </p:nvSpPr>
            <p:spPr>
              <a:xfrm>
                <a:off x="134256" y="2050070"/>
                <a:ext cx="2198232" cy="27504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 sz="16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t>: </a:t>
                </a:r>
                <a14:m>
                  <m:oMath xmlns:m="http://schemas.openxmlformats.org/officeDocument/2006/math"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563" name=":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56" y="2050070"/>
                <a:ext cx="2198232" cy="275044"/>
              </a:xfrm>
              <a:prstGeom prst="rect">
                <a:avLst/>
              </a:prstGeom>
              <a:blipFill>
                <a:blip r:embed="rId4"/>
                <a:stretch>
                  <a:fillRect l="-4023" t="-13636" r="-5172" b="-4545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4" name="Google Shape;99;p15"/>
          <p:cNvSpPr txBox="1"/>
          <p:nvPr/>
        </p:nvSpPr>
        <p:spPr>
          <a:xfrm>
            <a:off x="66629" y="58761"/>
            <a:ext cx="7688700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defTabSz="896111">
              <a:defRPr sz="2254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Key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5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565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5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6" name="Google Shape;99;p15"/>
          <p:cNvSpPr txBox="1"/>
          <p:nvPr/>
        </p:nvSpPr>
        <p:spPr>
          <a:xfrm>
            <a:off x="2188309" y="1206100"/>
            <a:ext cx="987000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19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Prover</a:t>
            </a:r>
          </a:p>
        </p:txBody>
      </p:sp>
      <p:sp>
        <p:nvSpPr>
          <p:cNvPr id="567" name="Google Shape;99;p15"/>
          <p:cNvSpPr txBox="1"/>
          <p:nvPr/>
        </p:nvSpPr>
        <p:spPr>
          <a:xfrm>
            <a:off x="6267923" y="1206100"/>
            <a:ext cx="1077123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19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8" name="Text"/>
              <p:cNvSpPr txBox="1"/>
              <p:nvPr/>
            </p:nvSpPr>
            <p:spPr>
              <a:xfrm>
                <a:off x="4369813" y="1233835"/>
                <a:ext cx="703606" cy="43106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limUpp>
                        <m:limUppPr>
                          <m:ctrlP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lim>
                          <m: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68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813" y="1233835"/>
                <a:ext cx="703606" cy="431063"/>
              </a:xfrm>
              <a:prstGeom prst="rect">
                <a:avLst/>
              </a:prstGeom>
              <a:blipFill>
                <a:blip r:embed="rId6"/>
                <a:stretch>
                  <a:fillRect l="-10714" r="-14286" b="-25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9" name="Text"/>
              <p:cNvSpPr txBox="1"/>
              <p:nvPr/>
            </p:nvSpPr>
            <p:spPr>
              <a:xfrm>
                <a:off x="2423517" y="959202"/>
                <a:ext cx="482826" cy="3438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69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17" y="959202"/>
                <a:ext cx="482826" cy="343805"/>
              </a:xfrm>
              <a:prstGeom prst="rect">
                <a:avLst/>
              </a:prstGeom>
              <a:blipFill>
                <a:blip r:embed="rId7"/>
                <a:stretch>
                  <a:fillRect l="-15789" r="-21053" b="-714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0" name="Text"/>
              <p:cNvSpPr txBox="1"/>
              <p:nvPr/>
            </p:nvSpPr>
            <p:spPr>
              <a:xfrm>
                <a:off x="6642569" y="954062"/>
                <a:ext cx="299406" cy="3438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70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69" y="954062"/>
                <a:ext cx="299406" cy="343804"/>
              </a:xfrm>
              <a:prstGeom prst="rect">
                <a:avLst/>
              </a:prstGeom>
              <a:blipFill>
                <a:blip r:embed="rId8"/>
                <a:stretch>
                  <a:fillRect l="-25000" b="-357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1" name="Head"/>
          <p:cNvSpPr/>
          <p:nvPr/>
        </p:nvSpPr>
        <p:spPr>
          <a:xfrm flipH="1">
            <a:off x="7472342" y="986156"/>
            <a:ext cx="774435" cy="926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572" name="Head"/>
          <p:cNvSpPr/>
          <p:nvPr/>
        </p:nvSpPr>
        <p:spPr>
          <a:xfrm>
            <a:off x="932886" y="1010490"/>
            <a:ext cx="774435" cy="926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573" name="Line"/>
          <p:cNvSpPr/>
          <p:nvPr/>
        </p:nvSpPr>
        <p:spPr>
          <a:xfrm>
            <a:off x="3578902" y="3144701"/>
            <a:ext cx="1302703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574" name="Line"/>
          <p:cNvSpPr/>
          <p:nvPr/>
        </p:nvSpPr>
        <p:spPr>
          <a:xfrm flipH="1">
            <a:off x="3431365" y="3407751"/>
            <a:ext cx="1302703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575" name="Line"/>
          <p:cNvSpPr/>
          <p:nvPr/>
        </p:nvSpPr>
        <p:spPr>
          <a:xfrm>
            <a:off x="3742113" y="4394830"/>
            <a:ext cx="1302703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576" name="Line"/>
          <p:cNvSpPr/>
          <p:nvPr/>
        </p:nvSpPr>
        <p:spPr>
          <a:xfrm flipH="1">
            <a:off x="3569176" y="4657880"/>
            <a:ext cx="1302703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577" name="Oval"/>
          <p:cNvSpPr/>
          <p:nvPr/>
        </p:nvSpPr>
        <p:spPr>
          <a:xfrm>
            <a:off x="4184458" y="3891651"/>
            <a:ext cx="91590" cy="96521"/>
          </a:xfrm>
          <a:prstGeom prst="ellipse">
            <a:avLst/>
          </a:pr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78" name="Oval"/>
          <p:cNvSpPr/>
          <p:nvPr/>
        </p:nvSpPr>
        <p:spPr>
          <a:xfrm>
            <a:off x="4184458" y="3622541"/>
            <a:ext cx="91590" cy="96521"/>
          </a:xfrm>
          <a:prstGeom prst="ellipse">
            <a:avLst/>
          </a:pr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79" name="Oval"/>
          <p:cNvSpPr/>
          <p:nvPr/>
        </p:nvSpPr>
        <p:spPr>
          <a:xfrm>
            <a:off x="4184458" y="4160760"/>
            <a:ext cx="91590" cy="96521"/>
          </a:xfrm>
          <a:prstGeom prst="ellipse">
            <a:avLst/>
          </a:pr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80" name="Ornament 13"/>
          <p:cNvSpPr/>
          <p:nvPr/>
        </p:nvSpPr>
        <p:spPr>
          <a:xfrm rot="5400000">
            <a:off x="2430375" y="3903145"/>
            <a:ext cx="1645566" cy="73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5596" extrusionOk="0">
                <a:moveTo>
                  <a:pt x="8186" y="7"/>
                </a:moveTo>
                <a:cubicBezTo>
                  <a:pt x="5538" y="-278"/>
                  <a:pt x="2797" y="8362"/>
                  <a:pt x="49" y="663"/>
                </a:cubicBezTo>
                <a:lnTo>
                  <a:pt x="0" y="1181"/>
                </a:lnTo>
                <a:cubicBezTo>
                  <a:pt x="3497" y="13745"/>
                  <a:pt x="7050" y="-5602"/>
                  <a:pt x="10800" y="4870"/>
                </a:cubicBezTo>
                <a:cubicBezTo>
                  <a:pt x="14550" y="-5599"/>
                  <a:pt x="18103" y="13745"/>
                  <a:pt x="21600" y="1181"/>
                </a:cubicBezTo>
                <a:lnTo>
                  <a:pt x="21551" y="663"/>
                </a:lnTo>
                <a:cubicBezTo>
                  <a:pt x="17887" y="10929"/>
                  <a:pt x="14235" y="-7855"/>
                  <a:pt x="10800" y="4205"/>
                </a:cubicBezTo>
                <a:cubicBezTo>
                  <a:pt x="9941" y="1190"/>
                  <a:pt x="9069" y="103"/>
                  <a:pt x="8186" y="7"/>
                </a:cubicBezTo>
                <a:close/>
              </a:path>
            </a:pathLst>
          </a:custGeom>
          <a:solidFill>
            <a:schemeClr val="accent3">
              <a:lumOff val="-9215"/>
            </a:schemeClr>
          </a:solidFill>
          <a:ln w="12700">
            <a:solidFill>
              <a:schemeClr val="accent6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>
              <a:defRPr>
                <a:solidFill>
                  <a:schemeClr val="accent3">
                    <a:lumOff val="-9215"/>
                  </a:schemeClr>
                </a:solidFill>
              </a:defRPr>
            </a:pPr>
            <a:endParaRPr/>
          </a:p>
        </p:txBody>
      </p:sp>
      <p:sp>
        <p:nvSpPr>
          <p:cNvPr id="581" name="Line"/>
          <p:cNvSpPr/>
          <p:nvPr/>
        </p:nvSpPr>
        <p:spPr>
          <a:xfrm flipH="1">
            <a:off x="3383679" y="2913905"/>
            <a:ext cx="1302703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2" name="Text"/>
              <p:cNvSpPr txBox="1"/>
              <p:nvPr/>
            </p:nvSpPr>
            <p:spPr>
              <a:xfrm>
                <a:off x="5164233" y="3529520"/>
                <a:ext cx="4954563" cy="76516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defRPr sz="1600">
                    <a:solidFill>
                      <a:schemeClr val="accent3">
                        <a:lumOff val="-9215"/>
                      </a:schemeClr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sz="1900" i="1">
                          <a:solidFill>
                            <a:srgbClr val="BC440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d>
                        <m:dPr>
                          <m:begChr m:val="{"/>
                          <m:endChr m:val="}"/>
                          <m:ctrlP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:(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)⊕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sSub>
                            <m:sSubPr>
                              <m:ctrlP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/>
              </a:p>
              <a:p>
                <a:pPr>
                  <a:defRPr sz="1600">
                    <a:solidFill>
                      <a:schemeClr val="accent3">
                        <a:lumOff val="-9215"/>
                      </a:schemeClr>
                    </a:solidFill>
                  </a:defRPr>
                </a:pPr>
                <a:r>
                  <a:t>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sz="1900" i="1">
                            <a:solidFill>
                              <a:srgbClr val="BC44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1900" i="1">
                            <a:solidFill>
                              <a:srgbClr val="BC44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sz="1900" i="1">
                            <a:solidFill>
                              <a:srgbClr val="BC44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sz="1900" i="1">
                            <a:solidFill>
                              <a:srgbClr val="BC44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>
                  <a:solidFill>
                    <a:srgbClr val="BC4500"/>
                  </a:solidFill>
                </a:endParaRPr>
              </a:p>
            </p:txBody>
          </p:sp>
        </mc:Choice>
        <mc:Fallback xmlns="">
          <p:sp>
            <p:nvSpPr>
              <p:cNvPr id="582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233" y="3529520"/>
                <a:ext cx="4954563" cy="765163"/>
              </a:xfrm>
              <a:prstGeom prst="rect">
                <a:avLst/>
              </a:prstGeom>
              <a:blipFill>
                <a:blip r:embed="rId9"/>
                <a:stretch>
                  <a:fillRect l="-179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" name="Bounded depth [GKR]…"/>
          <p:cNvSpPr txBox="1"/>
          <p:nvPr/>
        </p:nvSpPr>
        <p:spPr>
          <a:xfrm>
            <a:off x="239050" y="3445048"/>
            <a:ext cx="2861301" cy="1059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800">
                <a:solidFill>
                  <a:schemeClr val="accent3">
                    <a:lumOff val="-9215"/>
                  </a:schemeClr>
                </a:solidFill>
              </a:defRPr>
            </a:pPr>
            <a:r>
              <a:t>Bounded depth [GKR]</a:t>
            </a:r>
          </a:p>
          <a:p>
            <a:pPr algn="ctr">
              <a:defRPr sz="1800">
                <a:solidFill>
                  <a:schemeClr val="accent3">
                    <a:lumOff val="-9215"/>
                  </a:schemeClr>
                </a:solidFill>
              </a:defRPr>
            </a:pPr>
            <a:r>
              <a:t>Bounded space [RRR]</a:t>
            </a:r>
          </a:p>
          <a:p>
            <a:pPr algn="ctr">
              <a:defRPr sz="1800">
                <a:solidFill>
                  <a:schemeClr val="accent3">
                    <a:lumOff val="-9215"/>
                  </a:schemeClr>
                </a:solidFill>
              </a:defRPr>
            </a:pPr>
            <a:r>
              <a:t>+ </a:t>
            </a:r>
          </a:p>
          <a:p>
            <a:pPr algn="ctr">
              <a:defRPr sz="1800">
                <a:solidFill>
                  <a:schemeClr val="accent3">
                    <a:lumOff val="-9215"/>
                  </a:schemeClr>
                </a:solidFill>
              </a:defRPr>
            </a:pPr>
            <a:r>
              <a:t>PRG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Line"/>
          <p:cNvSpPr/>
          <p:nvPr/>
        </p:nvSpPr>
        <p:spPr>
          <a:xfrm>
            <a:off x="3784171" y="2758969"/>
            <a:ext cx="1247847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" name="Generate random seed"/>
              <p:cNvSpPr txBox="1"/>
              <p:nvPr/>
            </p:nvSpPr>
            <p:spPr>
              <a:xfrm>
                <a:off x="1289879" y="2432807"/>
                <a:ext cx="2102447" cy="50364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 sz="1600">
                    <a:solidFill>
                      <a:srgbClr val="000000"/>
                    </a:solidFill>
                  </a:defRPr>
                </a:pPr>
                <a:r>
                  <a:t>Generate random seed</a:t>
                </a:r>
              </a:p>
              <a:p>
                <a:pPr algn="ctr">
                  <a:defRPr sz="1600">
                    <a:solidFill>
                      <a:srgbClr val="000000"/>
                    </a:solidFill>
                  </a:defRPr>
                </a:pPr>
                <a:r>
                  <a:t> </a:t>
                </a:r>
                <a14:m>
                  <m:oMath xmlns:m="http://schemas.openxmlformats.org/officeDocument/2006/math"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∈{0,1</m:t>
                    </m:r>
                    <m:sSup>
                      <m:sSupPr>
                        <m:ctrlP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sz="1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586" name="Generate random see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879" y="2432807"/>
                <a:ext cx="2102447" cy="503644"/>
              </a:xfrm>
              <a:prstGeom prst="rect">
                <a:avLst/>
              </a:prstGeom>
              <a:blipFill>
                <a:blip r:embed="rId3"/>
                <a:stretch>
                  <a:fillRect l="-5422" t="-12195" r="-6024" b="-2926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7" name="Text"/>
              <p:cNvSpPr txBox="1"/>
              <p:nvPr/>
            </p:nvSpPr>
            <p:spPr>
              <a:xfrm>
                <a:off x="3698097" y="2304770"/>
                <a:ext cx="1544607" cy="30942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)⊕</m:t>
                      </m:r>
                      <m:r>
                        <a:rPr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87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097" y="2304770"/>
                <a:ext cx="1544607" cy="309425"/>
              </a:xfrm>
              <a:prstGeom prst="rect">
                <a:avLst/>
              </a:prstGeom>
              <a:blipFill>
                <a:blip r:embed="rId4"/>
                <a:stretch>
                  <a:fillRect l="-4098" r="-11475" b="-48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8" name=":"/>
              <p:cNvSpPr txBox="1"/>
              <p:nvPr/>
            </p:nvSpPr>
            <p:spPr>
              <a:xfrm>
                <a:off x="134256" y="2050070"/>
                <a:ext cx="2198232" cy="27504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 sz="16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t>: </a:t>
                </a:r>
                <a14:m>
                  <m:oMath xmlns:m="http://schemas.openxmlformats.org/officeDocument/2006/math"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sz="1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588" name=":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56" y="2050070"/>
                <a:ext cx="2198232" cy="275044"/>
              </a:xfrm>
              <a:prstGeom prst="rect">
                <a:avLst/>
              </a:prstGeom>
              <a:blipFill>
                <a:blip r:embed="rId5"/>
                <a:stretch>
                  <a:fillRect l="-4023" t="-13636" r="-5172" b="-4545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9" name="Google Shape;99;p15"/>
          <p:cNvSpPr txBox="1"/>
          <p:nvPr/>
        </p:nvSpPr>
        <p:spPr>
          <a:xfrm>
            <a:off x="66629" y="58761"/>
            <a:ext cx="7688700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defTabSz="896111">
              <a:defRPr sz="2254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Key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0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590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6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1" name="Google Shape;99;p15"/>
          <p:cNvSpPr txBox="1"/>
          <p:nvPr/>
        </p:nvSpPr>
        <p:spPr>
          <a:xfrm>
            <a:off x="2188309" y="1206100"/>
            <a:ext cx="987000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19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Prover</a:t>
            </a:r>
          </a:p>
        </p:txBody>
      </p:sp>
      <p:sp>
        <p:nvSpPr>
          <p:cNvPr id="592" name="Google Shape;99;p15"/>
          <p:cNvSpPr txBox="1"/>
          <p:nvPr/>
        </p:nvSpPr>
        <p:spPr>
          <a:xfrm>
            <a:off x="6267923" y="1206100"/>
            <a:ext cx="1077123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>
              <a:defRPr sz="1900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" name="Text"/>
              <p:cNvSpPr txBox="1"/>
              <p:nvPr/>
            </p:nvSpPr>
            <p:spPr>
              <a:xfrm>
                <a:off x="4369813" y="1233835"/>
                <a:ext cx="703606" cy="43106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limUpp>
                        <m:limUppPr>
                          <m:ctrlP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lim>
                          <m:r>
                            <a:rPr sz="2400" i="1">
                              <a:solidFill>
                                <a:srgbClr val="1A9988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93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813" y="1233835"/>
                <a:ext cx="703606" cy="431063"/>
              </a:xfrm>
              <a:prstGeom prst="rect">
                <a:avLst/>
              </a:prstGeom>
              <a:blipFill>
                <a:blip r:embed="rId7"/>
                <a:stretch>
                  <a:fillRect l="-10714" r="-14286" b="-25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4" name="Text"/>
              <p:cNvSpPr txBox="1"/>
              <p:nvPr/>
            </p:nvSpPr>
            <p:spPr>
              <a:xfrm>
                <a:off x="2423517" y="959202"/>
                <a:ext cx="482826" cy="3438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94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17" y="959202"/>
                <a:ext cx="482826" cy="343805"/>
              </a:xfrm>
              <a:prstGeom prst="rect">
                <a:avLst/>
              </a:prstGeom>
              <a:blipFill>
                <a:blip r:embed="rId8"/>
                <a:stretch>
                  <a:fillRect l="-15789" r="-21053" b="-714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5" name="Text"/>
              <p:cNvSpPr txBox="1"/>
              <p:nvPr/>
            </p:nvSpPr>
            <p:spPr>
              <a:xfrm>
                <a:off x="6642569" y="954062"/>
                <a:ext cx="299406" cy="3438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1A9988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95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69" y="954062"/>
                <a:ext cx="299406" cy="343804"/>
              </a:xfrm>
              <a:prstGeom prst="rect">
                <a:avLst/>
              </a:prstGeom>
              <a:blipFill>
                <a:blip r:embed="rId9"/>
                <a:stretch>
                  <a:fillRect l="-25000" b="-357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6" name="Head"/>
          <p:cNvSpPr/>
          <p:nvPr/>
        </p:nvSpPr>
        <p:spPr>
          <a:xfrm flipH="1">
            <a:off x="7472342" y="986156"/>
            <a:ext cx="774435" cy="926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597" name="Head"/>
          <p:cNvSpPr/>
          <p:nvPr/>
        </p:nvSpPr>
        <p:spPr>
          <a:xfrm>
            <a:off x="932886" y="1010490"/>
            <a:ext cx="774435" cy="926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598" name="Line"/>
          <p:cNvSpPr/>
          <p:nvPr/>
        </p:nvSpPr>
        <p:spPr>
          <a:xfrm>
            <a:off x="3578902" y="3144701"/>
            <a:ext cx="1302703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599" name="Line"/>
          <p:cNvSpPr/>
          <p:nvPr/>
        </p:nvSpPr>
        <p:spPr>
          <a:xfrm flipH="1">
            <a:off x="3431365" y="3407751"/>
            <a:ext cx="1302703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600" name="Line"/>
          <p:cNvSpPr/>
          <p:nvPr/>
        </p:nvSpPr>
        <p:spPr>
          <a:xfrm>
            <a:off x="3742113" y="4394830"/>
            <a:ext cx="1302703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601" name="Line"/>
          <p:cNvSpPr/>
          <p:nvPr/>
        </p:nvSpPr>
        <p:spPr>
          <a:xfrm flipH="1">
            <a:off x="3569176" y="4657880"/>
            <a:ext cx="1302703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602" name="Oval"/>
          <p:cNvSpPr/>
          <p:nvPr/>
        </p:nvSpPr>
        <p:spPr>
          <a:xfrm>
            <a:off x="4184458" y="3891651"/>
            <a:ext cx="91590" cy="96521"/>
          </a:xfrm>
          <a:prstGeom prst="ellipse">
            <a:avLst/>
          </a:pr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03" name="Oval"/>
          <p:cNvSpPr/>
          <p:nvPr/>
        </p:nvSpPr>
        <p:spPr>
          <a:xfrm>
            <a:off x="4184458" y="3622541"/>
            <a:ext cx="91590" cy="96521"/>
          </a:xfrm>
          <a:prstGeom prst="ellipse">
            <a:avLst/>
          </a:pr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04" name="Oval"/>
          <p:cNvSpPr/>
          <p:nvPr/>
        </p:nvSpPr>
        <p:spPr>
          <a:xfrm>
            <a:off x="4184458" y="4160760"/>
            <a:ext cx="91590" cy="96521"/>
          </a:xfrm>
          <a:prstGeom prst="ellipse">
            <a:avLst/>
          </a:prstGeom>
          <a:solidFill>
            <a:schemeClr val="accent1">
              <a:lumOff val="-698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05" name="Ornament 13"/>
          <p:cNvSpPr/>
          <p:nvPr/>
        </p:nvSpPr>
        <p:spPr>
          <a:xfrm rot="5400000">
            <a:off x="2430375" y="3903145"/>
            <a:ext cx="1645566" cy="73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5596" extrusionOk="0">
                <a:moveTo>
                  <a:pt x="8186" y="7"/>
                </a:moveTo>
                <a:cubicBezTo>
                  <a:pt x="5538" y="-278"/>
                  <a:pt x="2797" y="8362"/>
                  <a:pt x="49" y="663"/>
                </a:cubicBezTo>
                <a:lnTo>
                  <a:pt x="0" y="1181"/>
                </a:lnTo>
                <a:cubicBezTo>
                  <a:pt x="3497" y="13745"/>
                  <a:pt x="7050" y="-5602"/>
                  <a:pt x="10800" y="4870"/>
                </a:cubicBezTo>
                <a:cubicBezTo>
                  <a:pt x="14550" y="-5599"/>
                  <a:pt x="18103" y="13745"/>
                  <a:pt x="21600" y="1181"/>
                </a:cubicBezTo>
                <a:lnTo>
                  <a:pt x="21551" y="663"/>
                </a:lnTo>
                <a:cubicBezTo>
                  <a:pt x="17887" y="10929"/>
                  <a:pt x="14235" y="-7855"/>
                  <a:pt x="10800" y="4205"/>
                </a:cubicBezTo>
                <a:cubicBezTo>
                  <a:pt x="9941" y="1190"/>
                  <a:pt x="9069" y="103"/>
                  <a:pt x="8186" y="7"/>
                </a:cubicBezTo>
                <a:close/>
              </a:path>
            </a:pathLst>
          </a:custGeom>
          <a:solidFill>
            <a:schemeClr val="accent3">
              <a:lumOff val="-9215"/>
            </a:schemeClr>
          </a:solidFill>
          <a:ln w="12700">
            <a:solidFill>
              <a:schemeClr val="accent6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>
              <a:defRPr>
                <a:solidFill>
                  <a:schemeClr val="accent3">
                    <a:lumOff val="-9215"/>
                  </a:schemeClr>
                </a:solidFill>
              </a:defRPr>
            </a:pPr>
            <a:endParaRPr/>
          </a:p>
        </p:txBody>
      </p:sp>
      <p:sp>
        <p:nvSpPr>
          <p:cNvPr id="606" name="Line"/>
          <p:cNvSpPr/>
          <p:nvPr/>
        </p:nvSpPr>
        <p:spPr>
          <a:xfrm flipH="1">
            <a:off x="3383679" y="2913905"/>
            <a:ext cx="1302703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7" name="Text"/>
              <p:cNvSpPr txBox="1"/>
              <p:nvPr/>
            </p:nvSpPr>
            <p:spPr>
              <a:xfrm>
                <a:off x="5164233" y="3529520"/>
                <a:ext cx="4954563" cy="76516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defRPr sz="1600">
                    <a:solidFill>
                      <a:schemeClr val="accent3">
                        <a:lumOff val="-9215"/>
                      </a:schemeClr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sz="1900" i="1">
                          <a:solidFill>
                            <a:srgbClr val="BC440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d>
                        <m:dPr>
                          <m:begChr m:val="{"/>
                          <m:endChr m:val="}"/>
                          <m:ctrlP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:(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)⊕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sz="1900" i="1">
                              <a:solidFill>
                                <a:srgbClr val="BC4400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sSub>
                            <m:sSubPr>
                              <m:ctrlP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sz="1900" i="1">
                                  <a:solidFill>
                                    <a:srgbClr val="BC44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/>
              </a:p>
              <a:p>
                <a:pPr>
                  <a:defRPr sz="1600">
                    <a:solidFill>
                      <a:schemeClr val="accent3">
                        <a:lumOff val="-9215"/>
                      </a:schemeClr>
                    </a:solidFill>
                  </a:defRPr>
                </a:pPr>
                <a:r>
                  <a:t>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sz="1900" i="1">
                            <a:solidFill>
                              <a:srgbClr val="BC44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1900" i="1">
                            <a:solidFill>
                              <a:srgbClr val="BC44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sz="1900" i="1">
                            <a:solidFill>
                              <a:srgbClr val="BC44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sz="1900" i="1">
                            <a:solidFill>
                              <a:srgbClr val="BC44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>
                  <a:solidFill>
                    <a:srgbClr val="BC4500"/>
                  </a:solidFill>
                </a:endParaRPr>
              </a:p>
            </p:txBody>
          </p:sp>
        </mc:Choice>
        <mc:Fallback xmlns="">
          <p:sp>
            <p:nvSpPr>
              <p:cNvPr id="607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233" y="3529520"/>
                <a:ext cx="4954563" cy="765163"/>
              </a:xfrm>
              <a:prstGeom prst="rect">
                <a:avLst/>
              </a:prstGeom>
              <a:blipFill>
                <a:blip r:embed="rId10"/>
                <a:stretch>
                  <a:fillRect l="-179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8" name="Bounded depth [GKR]…"/>
          <p:cNvSpPr txBox="1"/>
          <p:nvPr/>
        </p:nvSpPr>
        <p:spPr>
          <a:xfrm>
            <a:off x="239050" y="3445048"/>
            <a:ext cx="2861301" cy="1059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1800">
                <a:solidFill>
                  <a:schemeClr val="accent3">
                    <a:lumOff val="-9215"/>
                  </a:schemeClr>
                </a:solidFill>
              </a:defRPr>
            </a:pPr>
            <a:r>
              <a:t>Bounded depth [GKR]</a:t>
            </a:r>
          </a:p>
          <a:p>
            <a:pPr algn="ctr">
              <a:defRPr sz="1800">
                <a:solidFill>
                  <a:schemeClr val="accent3">
                    <a:lumOff val="-9215"/>
                  </a:schemeClr>
                </a:solidFill>
              </a:defRPr>
            </a:pPr>
            <a:r>
              <a:t>Bounded space [RRR]</a:t>
            </a:r>
          </a:p>
          <a:p>
            <a:pPr algn="ctr">
              <a:defRPr sz="1800">
                <a:solidFill>
                  <a:schemeClr val="accent3">
                    <a:lumOff val="-9215"/>
                  </a:schemeClr>
                </a:solidFill>
              </a:defRPr>
            </a:pPr>
            <a:r>
              <a:t>+ </a:t>
            </a:r>
          </a:p>
          <a:p>
            <a:pPr algn="ctr">
              <a:defRPr sz="1800">
                <a:solidFill>
                  <a:schemeClr val="accent3">
                    <a:lumOff val="-9215"/>
                  </a:schemeClr>
                </a:solidFill>
              </a:defRPr>
            </a:pPr>
            <a:r>
              <a:t>PRG</a:t>
            </a:r>
          </a:p>
        </p:txBody>
      </p:sp>
      <p:sp>
        <p:nvSpPr>
          <p:cNvPr id="609" name="Arrow"/>
          <p:cNvSpPr/>
          <p:nvPr/>
        </p:nvSpPr>
        <p:spPr>
          <a:xfrm rot="5400000">
            <a:off x="7240394" y="2877461"/>
            <a:ext cx="699140" cy="575105"/>
          </a:xfrm>
          <a:prstGeom prst="rightArrow">
            <a:avLst>
              <a:gd name="adj1" fmla="val 32000"/>
              <a:gd name="adj2" fmla="val 51921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satOff val="-36747"/>
            <a:lumOff val="3549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Open Ques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Open Questions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100;p15"/>
          <p:cNvSpPr txBox="1">
            <a:spLocks noGrp="1"/>
          </p:cNvSpPr>
          <p:nvPr>
            <p:ph type="body" sz="quarter" idx="1"/>
          </p:nvPr>
        </p:nvSpPr>
        <p:spPr>
          <a:xfrm>
            <a:off x="125252" y="2078875"/>
            <a:ext cx="8292898" cy="535201"/>
          </a:xfrm>
          <a:prstGeom prst="rect">
            <a:avLst/>
          </a:prstGeom>
        </p:spPr>
        <p:txBody>
          <a:bodyPr/>
          <a:lstStyle>
            <a:lvl1pPr marL="160421" indent="-160421">
              <a:lnSpc>
                <a:spcPct val="100000"/>
              </a:lnSpc>
              <a:buClrTx/>
              <a:buSzPct val="100000"/>
              <a:buFontTx/>
              <a:buChar char="-"/>
              <a:defRPr sz="2000">
                <a:solidFill>
                  <a:srgbClr val="000000"/>
                </a:solidFill>
              </a:defRPr>
            </a:lvl1pPr>
          </a:lstStyle>
          <a:p>
            <a:r>
              <a:t>Negligible soundness error with black-box use of the one-way function.</a:t>
            </a:r>
          </a:p>
        </p:txBody>
      </p:sp>
      <p:sp>
        <p:nvSpPr>
          <p:cNvPr id="642" name="Google Shape;99;p15"/>
          <p:cNvSpPr txBox="1"/>
          <p:nvPr/>
        </p:nvSpPr>
        <p:spPr>
          <a:xfrm>
            <a:off x="66629" y="58761"/>
            <a:ext cx="7688700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defTabSz="896111">
              <a:defRPr sz="2254" b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Open Questions</a:t>
            </a:r>
          </a:p>
        </p:txBody>
      </p:sp>
      <p:sp>
        <p:nvSpPr>
          <p:cNvPr id="643" name="Rate-1 zero-knowledge proof for all NP relations."/>
          <p:cNvSpPr txBox="1"/>
          <p:nvPr/>
        </p:nvSpPr>
        <p:spPr>
          <a:xfrm>
            <a:off x="193067" y="1329184"/>
            <a:ext cx="5688816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marL="160421" indent="-160421">
              <a:buSzPct val="100000"/>
              <a:buChar char="-"/>
              <a:defRPr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Rate-1 zero-knowledge proof for </a:t>
            </a:r>
            <a:r>
              <a:rPr b="1"/>
              <a:t>all</a:t>
            </a:r>
            <a:r>
              <a:t> NP relations.</a:t>
            </a:r>
          </a:p>
        </p:txBody>
      </p:sp>
      <p:pic>
        <p:nvPicPr>
          <p:cNvPr id="644" name="pasted-movie.png" descr="pasted-movie.png"/>
          <p:cNvPicPr>
            <a:picLocks noChangeAspect="1"/>
          </p:cNvPicPr>
          <p:nvPr/>
        </p:nvPicPr>
        <p:blipFill>
          <a:blip r:embed="rId3"/>
          <a:srcRect l="20440" t="14641" r="20003" b="5898"/>
          <a:stretch>
            <a:fillRect/>
          </a:stretch>
        </p:blipFill>
        <p:spPr>
          <a:xfrm>
            <a:off x="7050454" y="2780009"/>
            <a:ext cx="2068846" cy="2301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7" h="21537" extrusionOk="0">
                <a:moveTo>
                  <a:pt x="9565" y="7"/>
                </a:moveTo>
                <a:cubicBezTo>
                  <a:pt x="9144" y="-17"/>
                  <a:pt x="8724" y="16"/>
                  <a:pt x="8401" y="111"/>
                </a:cubicBezTo>
                <a:cubicBezTo>
                  <a:pt x="7405" y="403"/>
                  <a:pt x="6601" y="1150"/>
                  <a:pt x="6288" y="2079"/>
                </a:cubicBezTo>
                <a:cubicBezTo>
                  <a:pt x="5918" y="3181"/>
                  <a:pt x="6213" y="3743"/>
                  <a:pt x="7164" y="3743"/>
                </a:cubicBezTo>
                <a:cubicBezTo>
                  <a:pt x="7452" y="3743"/>
                  <a:pt x="7753" y="3631"/>
                  <a:pt x="7858" y="3487"/>
                </a:cubicBezTo>
                <a:cubicBezTo>
                  <a:pt x="7891" y="3442"/>
                  <a:pt x="7997" y="3192"/>
                  <a:pt x="8093" y="2930"/>
                </a:cubicBezTo>
                <a:cubicBezTo>
                  <a:pt x="8210" y="2609"/>
                  <a:pt x="8370" y="2357"/>
                  <a:pt x="8583" y="2161"/>
                </a:cubicBezTo>
                <a:cubicBezTo>
                  <a:pt x="8872" y="1896"/>
                  <a:pt x="8939" y="1872"/>
                  <a:pt x="9338" y="1872"/>
                </a:cubicBezTo>
                <a:cubicBezTo>
                  <a:pt x="9915" y="1872"/>
                  <a:pt x="10260" y="2081"/>
                  <a:pt x="10554" y="2614"/>
                </a:cubicBezTo>
                <a:cubicBezTo>
                  <a:pt x="10956" y="3343"/>
                  <a:pt x="10821" y="3865"/>
                  <a:pt x="10007" y="4746"/>
                </a:cubicBezTo>
                <a:cubicBezTo>
                  <a:pt x="8926" y="5915"/>
                  <a:pt x="8581" y="6547"/>
                  <a:pt x="8519" y="7487"/>
                </a:cubicBezTo>
                <a:cubicBezTo>
                  <a:pt x="8475" y="8148"/>
                  <a:pt x="8567" y="8362"/>
                  <a:pt x="8981" y="8557"/>
                </a:cubicBezTo>
                <a:cubicBezTo>
                  <a:pt x="9175" y="8648"/>
                  <a:pt x="9358" y="8677"/>
                  <a:pt x="9553" y="8646"/>
                </a:cubicBezTo>
                <a:cubicBezTo>
                  <a:pt x="10042" y="8568"/>
                  <a:pt x="10184" y="8431"/>
                  <a:pt x="10282" y="7955"/>
                </a:cubicBezTo>
                <a:cubicBezTo>
                  <a:pt x="10476" y="7019"/>
                  <a:pt x="10424" y="7105"/>
                  <a:pt x="11612" y="5738"/>
                </a:cubicBezTo>
                <a:cubicBezTo>
                  <a:pt x="12269" y="4983"/>
                  <a:pt x="12531" y="4494"/>
                  <a:pt x="12663" y="3762"/>
                </a:cubicBezTo>
                <a:cubicBezTo>
                  <a:pt x="12924" y="2302"/>
                  <a:pt x="12110" y="829"/>
                  <a:pt x="10716" y="241"/>
                </a:cubicBezTo>
                <a:cubicBezTo>
                  <a:pt x="10406" y="110"/>
                  <a:pt x="9985" y="31"/>
                  <a:pt x="9565" y="7"/>
                </a:cubicBezTo>
                <a:close/>
                <a:moveTo>
                  <a:pt x="14937" y="4096"/>
                </a:moveTo>
                <a:cubicBezTo>
                  <a:pt x="13963" y="4102"/>
                  <a:pt x="13158" y="4469"/>
                  <a:pt x="12610" y="5155"/>
                </a:cubicBezTo>
                <a:cubicBezTo>
                  <a:pt x="12198" y="5669"/>
                  <a:pt x="12242" y="6092"/>
                  <a:pt x="12731" y="6325"/>
                </a:cubicBezTo>
                <a:cubicBezTo>
                  <a:pt x="13173" y="6534"/>
                  <a:pt x="13436" y="6476"/>
                  <a:pt x="13891" y="6065"/>
                </a:cubicBezTo>
                <a:cubicBezTo>
                  <a:pt x="14561" y="5459"/>
                  <a:pt x="15123" y="5394"/>
                  <a:pt x="15635" y="5864"/>
                </a:cubicBezTo>
                <a:cubicBezTo>
                  <a:pt x="16139" y="6327"/>
                  <a:pt x="16085" y="7196"/>
                  <a:pt x="15525" y="7647"/>
                </a:cubicBezTo>
                <a:cubicBezTo>
                  <a:pt x="15367" y="7775"/>
                  <a:pt x="15011" y="7972"/>
                  <a:pt x="14739" y="8085"/>
                </a:cubicBezTo>
                <a:cubicBezTo>
                  <a:pt x="13670" y="8528"/>
                  <a:pt x="13460" y="8634"/>
                  <a:pt x="13100" y="8924"/>
                </a:cubicBezTo>
                <a:cubicBezTo>
                  <a:pt x="12896" y="9090"/>
                  <a:pt x="12623" y="9367"/>
                  <a:pt x="12492" y="9541"/>
                </a:cubicBezTo>
                <a:cubicBezTo>
                  <a:pt x="12287" y="9815"/>
                  <a:pt x="12223" y="9855"/>
                  <a:pt x="12014" y="9827"/>
                </a:cubicBezTo>
                <a:cubicBezTo>
                  <a:pt x="11825" y="9801"/>
                  <a:pt x="11759" y="9828"/>
                  <a:pt x="11718" y="9946"/>
                </a:cubicBezTo>
                <a:cubicBezTo>
                  <a:pt x="11689" y="10029"/>
                  <a:pt x="11528" y="10212"/>
                  <a:pt x="11357" y="10354"/>
                </a:cubicBezTo>
                <a:cubicBezTo>
                  <a:pt x="11124" y="10547"/>
                  <a:pt x="10130" y="11661"/>
                  <a:pt x="9986" y="11892"/>
                </a:cubicBezTo>
                <a:cubicBezTo>
                  <a:pt x="9971" y="11916"/>
                  <a:pt x="8796" y="11035"/>
                  <a:pt x="8332" y="10651"/>
                </a:cubicBezTo>
                <a:cubicBezTo>
                  <a:pt x="8177" y="10523"/>
                  <a:pt x="8028" y="10481"/>
                  <a:pt x="7708" y="10481"/>
                </a:cubicBezTo>
                <a:cubicBezTo>
                  <a:pt x="7435" y="10481"/>
                  <a:pt x="7255" y="10442"/>
                  <a:pt x="7189" y="10369"/>
                </a:cubicBezTo>
                <a:cubicBezTo>
                  <a:pt x="7034" y="10199"/>
                  <a:pt x="6582" y="10232"/>
                  <a:pt x="6317" y="10432"/>
                </a:cubicBezTo>
                <a:cubicBezTo>
                  <a:pt x="6112" y="10588"/>
                  <a:pt x="5944" y="10615"/>
                  <a:pt x="4821" y="10696"/>
                </a:cubicBezTo>
                <a:cubicBezTo>
                  <a:pt x="3129" y="10817"/>
                  <a:pt x="2047" y="10932"/>
                  <a:pt x="1824" y="11012"/>
                </a:cubicBezTo>
                <a:cubicBezTo>
                  <a:pt x="1723" y="11048"/>
                  <a:pt x="1638" y="11141"/>
                  <a:pt x="1638" y="11216"/>
                </a:cubicBezTo>
                <a:cubicBezTo>
                  <a:pt x="1638" y="11291"/>
                  <a:pt x="1984" y="11669"/>
                  <a:pt x="2408" y="12055"/>
                </a:cubicBezTo>
                <a:cubicBezTo>
                  <a:pt x="2832" y="12441"/>
                  <a:pt x="3162" y="12780"/>
                  <a:pt x="3142" y="12809"/>
                </a:cubicBezTo>
                <a:cubicBezTo>
                  <a:pt x="3122" y="12839"/>
                  <a:pt x="2951" y="12913"/>
                  <a:pt x="2761" y="12973"/>
                </a:cubicBezTo>
                <a:cubicBezTo>
                  <a:pt x="2570" y="13033"/>
                  <a:pt x="1874" y="13292"/>
                  <a:pt x="1212" y="13548"/>
                </a:cubicBezTo>
                <a:cubicBezTo>
                  <a:pt x="-463" y="14198"/>
                  <a:pt x="-451" y="14253"/>
                  <a:pt x="1556" y="14885"/>
                </a:cubicBezTo>
                <a:cubicBezTo>
                  <a:pt x="2207" y="15091"/>
                  <a:pt x="2944" y="15323"/>
                  <a:pt x="3191" y="15402"/>
                </a:cubicBezTo>
                <a:lnTo>
                  <a:pt x="3637" y="15547"/>
                </a:lnTo>
                <a:lnTo>
                  <a:pt x="3677" y="17088"/>
                </a:lnTo>
                <a:cubicBezTo>
                  <a:pt x="3716" y="18549"/>
                  <a:pt x="3731" y="18643"/>
                  <a:pt x="3908" y="18863"/>
                </a:cubicBezTo>
                <a:cubicBezTo>
                  <a:pt x="4011" y="18991"/>
                  <a:pt x="4071" y="19126"/>
                  <a:pt x="4046" y="19164"/>
                </a:cubicBezTo>
                <a:cubicBezTo>
                  <a:pt x="3981" y="19261"/>
                  <a:pt x="4462" y="19579"/>
                  <a:pt x="5003" y="19799"/>
                </a:cubicBezTo>
                <a:cubicBezTo>
                  <a:pt x="5255" y="19901"/>
                  <a:pt x="5493" y="20027"/>
                  <a:pt x="5530" y="20081"/>
                </a:cubicBezTo>
                <a:cubicBezTo>
                  <a:pt x="5567" y="20136"/>
                  <a:pt x="5762" y="20243"/>
                  <a:pt x="5964" y="20319"/>
                </a:cubicBezTo>
                <a:cubicBezTo>
                  <a:pt x="6543" y="20537"/>
                  <a:pt x="6860" y="20690"/>
                  <a:pt x="7026" y="20832"/>
                </a:cubicBezTo>
                <a:cubicBezTo>
                  <a:pt x="7111" y="20904"/>
                  <a:pt x="7223" y="20965"/>
                  <a:pt x="7278" y="20965"/>
                </a:cubicBezTo>
                <a:cubicBezTo>
                  <a:pt x="7332" y="20965"/>
                  <a:pt x="7434" y="21009"/>
                  <a:pt x="7505" y="21066"/>
                </a:cubicBezTo>
                <a:cubicBezTo>
                  <a:pt x="7712" y="21230"/>
                  <a:pt x="8518" y="21476"/>
                  <a:pt x="8737" y="21441"/>
                </a:cubicBezTo>
                <a:cubicBezTo>
                  <a:pt x="8848" y="21423"/>
                  <a:pt x="9107" y="21444"/>
                  <a:pt x="9309" y="21485"/>
                </a:cubicBezTo>
                <a:cubicBezTo>
                  <a:pt x="9790" y="21583"/>
                  <a:pt x="15675" y="21529"/>
                  <a:pt x="15744" y="21426"/>
                </a:cubicBezTo>
                <a:cubicBezTo>
                  <a:pt x="15772" y="21385"/>
                  <a:pt x="15897" y="21328"/>
                  <a:pt x="16020" y="21300"/>
                </a:cubicBezTo>
                <a:cubicBezTo>
                  <a:pt x="16143" y="21271"/>
                  <a:pt x="16243" y="21217"/>
                  <a:pt x="16243" y="21181"/>
                </a:cubicBezTo>
                <a:cubicBezTo>
                  <a:pt x="16243" y="21144"/>
                  <a:pt x="16314" y="21114"/>
                  <a:pt x="16401" y="21114"/>
                </a:cubicBezTo>
                <a:cubicBezTo>
                  <a:pt x="16489" y="21114"/>
                  <a:pt x="16592" y="21070"/>
                  <a:pt x="16628" y="21017"/>
                </a:cubicBezTo>
                <a:cubicBezTo>
                  <a:pt x="16715" y="20890"/>
                  <a:pt x="17100" y="20739"/>
                  <a:pt x="17338" y="20739"/>
                </a:cubicBezTo>
                <a:cubicBezTo>
                  <a:pt x="17443" y="20739"/>
                  <a:pt x="17551" y="20689"/>
                  <a:pt x="17577" y="20627"/>
                </a:cubicBezTo>
                <a:cubicBezTo>
                  <a:pt x="17603" y="20566"/>
                  <a:pt x="17701" y="20516"/>
                  <a:pt x="17792" y="20516"/>
                </a:cubicBezTo>
                <a:cubicBezTo>
                  <a:pt x="17883" y="20516"/>
                  <a:pt x="17958" y="20476"/>
                  <a:pt x="17958" y="20430"/>
                </a:cubicBezTo>
                <a:cubicBezTo>
                  <a:pt x="17958" y="20376"/>
                  <a:pt x="18053" y="20365"/>
                  <a:pt x="18242" y="20397"/>
                </a:cubicBezTo>
                <a:cubicBezTo>
                  <a:pt x="18453" y="20433"/>
                  <a:pt x="18566" y="20416"/>
                  <a:pt x="18664" y="20326"/>
                </a:cubicBezTo>
                <a:cubicBezTo>
                  <a:pt x="18737" y="20259"/>
                  <a:pt x="18867" y="20221"/>
                  <a:pt x="18951" y="20241"/>
                </a:cubicBezTo>
                <a:cubicBezTo>
                  <a:pt x="19130" y="20284"/>
                  <a:pt x="19760" y="20134"/>
                  <a:pt x="19608" y="20085"/>
                </a:cubicBezTo>
                <a:cubicBezTo>
                  <a:pt x="19416" y="20023"/>
                  <a:pt x="19505" y="19912"/>
                  <a:pt x="19710" y="19959"/>
                </a:cubicBezTo>
                <a:cubicBezTo>
                  <a:pt x="19835" y="19988"/>
                  <a:pt x="19912" y="19976"/>
                  <a:pt x="19912" y="19925"/>
                </a:cubicBezTo>
                <a:cubicBezTo>
                  <a:pt x="19912" y="19880"/>
                  <a:pt x="19961" y="19840"/>
                  <a:pt x="20018" y="19840"/>
                </a:cubicBezTo>
                <a:cubicBezTo>
                  <a:pt x="20135" y="19840"/>
                  <a:pt x="20403" y="19579"/>
                  <a:pt x="20403" y="19465"/>
                </a:cubicBezTo>
                <a:cubicBezTo>
                  <a:pt x="20403" y="19424"/>
                  <a:pt x="20498" y="19391"/>
                  <a:pt x="20610" y="19391"/>
                </a:cubicBezTo>
                <a:cubicBezTo>
                  <a:pt x="20793" y="19391"/>
                  <a:pt x="20813" y="19363"/>
                  <a:pt x="20813" y="19093"/>
                </a:cubicBezTo>
                <a:cubicBezTo>
                  <a:pt x="20813" y="18844"/>
                  <a:pt x="20839" y="18793"/>
                  <a:pt x="20975" y="18793"/>
                </a:cubicBezTo>
                <a:cubicBezTo>
                  <a:pt x="21094" y="18793"/>
                  <a:pt x="21137" y="18744"/>
                  <a:pt x="21137" y="18607"/>
                </a:cubicBezTo>
                <a:cubicBezTo>
                  <a:pt x="21137" y="18470"/>
                  <a:pt x="21094" y="18417"/>
                  <a:pt x="20975" y="18417"/>
                </a:cubicBezTo>
                <a:cubicBezTo>
                  <a:pt x="20866" y="18417"/>
                  <a:pt x="20813" y="18369"/>
                  <a:pt x="20813" y="18269"/>
                </a:cubicBezTo>
                <a:cubicBezTo>
                  <a:pt x="20813" y="18159"/>
                  <a:pt x="20759" y="18120"/>
                  <a:pt x="20610" y="18120"/>
                </a:cubicBezTo>
                <a:cubicBezTo>
                  <a:pt x="20498" y="18120"/>
                  <a:pt x="20403" y="18091"/>
                  <a:pt x="20403" y="18057"/>
                </a:cubicBezTo>
                <a:cubicBezTo>
                  <a:pt x="20403" y="18024"/>
                  <a:pt x="19968" y="17954"/>
                  <a:pt x="19434" y="17901"/>
                </a:cubicBezTo>
                <a:cubicBezTo>
                  <a:pt x="18706" y="17829"/>
                  <a:pt x="18355" y="17825"/>
                  <a:pt x="18027" y="17886"/>
                </a:cubicBezTo>
                <a:cubicBezTo>
                  <a:pt x="17787" y="17932"/>
                  <a:pt x="17214" y="17960"/>
                  <a:pt x="16754" y="17949"/>
                </a:cubicBezTo>
                <a:lnTo>
                  <a:pt x="15919" y="17931"/>
                </a:lnTo>
                <a:lnTo>
                  <a:pt x="15919" y="16728"/>
                </a:lnTo>
                <a:lnTo>
                  <a:pt x="15919" y="15528"/>
                </a:lnTo>
                <a:lnTo>
                  <a:pt x="17476" y="15119"/>
                </a:lnTo>
                <a:cubicBezTo>
                  <a:pt x="19089" y="14698"/>
                  <a:pt x="19507" y="14536"/>
                  <a:pt x="19507" y="14332"/>
                </a:cubicBezTo>
                <a:cubicBezTo>
                  <a:pt x="19507" y="14214"/>
                  <a:pt x="17407" y="13237"/>
                  <a:pt x="16705" y="13028"/>
                </a:cubicBezTo>
                <a:cubicBezTo>
                  <a:pt x="16413" y="12942"/>
                  <a:pt x="16392" y="12918"/>
                  <a:pt x="16438" y="12709"/>
                </a:cubicBezTo>
                <a:cubicBezTo>
                  <a:pt x="16487" y="12482"/>
                  <a:pt x="16914" y="11894"/>
                  <a:pt x="17662" y="11015"/>
                </a:cubicBezTo>
                <a:cubicBezTo>
                  <a:pt x="18281" y="10289"/>
                  <a:pt x="18258" y="10280"/>
                  <a:pt x="15935" y="10105"/>
                </a:cubicBezTo>
                <a:cubicBezTo>
                  <a:pt x="15274" y="10056"/>
                  <a:pt x="14594" y="10020"/>
                  <a:pt x="14422" y="10027"/>
                </a:cubicBezTo>
                <a:cubicBezTo>
                  <a:pt x="14250" y="10034"/>
                  <a:pt x="14126" y="10008"/>
                  <a:pt x="14151" y="9972"/>
                </a:cubicBezTo>
                <a:cubicBezTo>
                  <a:pt x="14175" y="9935"/>
                  <a:pt x="14555" y="9763"/>
                  <a:pt x="14994" y="9586"/>
                </a:cubicBezTo>
                <a:cubicBezTo>
                  <a:pt x="16316" y="9053"/>
                  <a:pt x="16906" y="8601"/>
                  <a:pt x="17334" y="7788"/>
                </a:cubicBezTo>
                <a:cubicBezTo>
                  <a:pt x="17565" y="7347"/>
                  <a:pt x="17589" y="7232"/>
                  <a:pt x="17589" y="6588"/>
                </a:cubicBezTo>
                <a:cubicBezTo>
                  <a:pt x="17589" y="6017"/>
                  <a:pt x="17553" y="5809"/>
                  <a:pt x="17411" y="5526"/>
                </a:cubicBezTo>
                <a:cubicBezTo>
                  <a:pt x="17171" y="5051"/>
                  <a:pt x="16619" y="4561"/>
                  <a:pt x="16032" y="4304"/>
                </a:cubicBezTo>
                <a:cubicBezTo>
                  <a:pt x="15630" y="4128"/>
                  <a:pt x="15446" y="4093"/>
                  <a:pt x="14937" y="4096"/>
                </a:cubicBezTo>
                <a:close/>
                <a:moveTo>
                  <a:pt x="5299" y="4494"/>
                </a:moveTo>
                <a:cubicBezTo>
                  <a:pt x="4687" y="4503"/>
                  <a:pt x="4067" y="4723"/>
                  <a:pt x="3665" y="5155"/>
                </a:cubicBezTo>
                <a:cubicBezTo>
                  <a:pt x="3316" y="5529"/>
                  <a:pt x="3191" y="5893"/>
                  <a:pt x="3191" y="6507"/>
                </a:cubicBezTo>
                <a:cubicBezTo>
                  <a:pt x="3191" y="6904"/>
                  <a:pt x="3217" y="6998"/>
                  <a:pt x="3397" y="7164"/>
                </a:cubicBezTo>
                <a:cubicBezTo>
                  <a:pt x="3577" y="7329"/>
                  <a:pt x="3659" y="7348"/>
                  <a:pt x="3949" y="7313"/>
                </a:cubicBezTo>
                <a:cubicBezTo>
                  <a:pt x="4406" y="7256"/>
                  <a:pt x="4577" y="7055"/>
                  <a:pt x="4577" y="6562"/>
                </a:cubicBezTo>
                <a:cubicBezTo>
                  <a:pt x="4578" y="6105"/>
                  <a:pt x="4798" y="5715"/>
                  <a:pt x="5100" y="5645"/>
                </a:cubicBezTo>
                <a:cubicBezTo>
                  <a:pt x="5367" y="5583"/>
                  <a:pt x="5782" y="5804"/>
                  <a:pt x="6033" y="6143"/>
                </a:cubicBezTo>
                <a:cubicBezTo>
                  <a:pt x="6274" y="6467"/>
                  <a:pt x="6236" y="6926"/>
                  <a:pt x="5915" y="7636"/>
                </a:cubicBezTo>
                <a:cubicBezTo>
                  <a:pt x="5559" y="8426"/>
                  <a:pt x="5545" y="9573"/>
                  <a:pt x="5887" y="9886"/>
                </a:cubicBezTo>
                <a:cubicBezTo>
                  <a:pt x="6114" y="10094"/>
                  <a:pt x="6573" y="10079"/>
                  <a:pt x="6820" y="9853"/>
                </a:cubicBezTo>
                <a:cubicBezTo>
                  <a:pt x="6999" y="9688"/>
                  <a:pt x="7011" y="9628"/>
                  <a:pt x="6970" y="9158"/>
                </a:cubicBezTo>
                <a:cubicBezTo>
                  <a:pt x="6930" y="8703"/>
                  <a:pt x="6955" y="8584"/>
                  <a:pt x="7185" y="8063"/>
                </a:cubicBezTo>
                <a:cubicBezTo>
                  <a:pt x="7735" y="6814"/>
                  <a:pt x="7651" y="5920"/>
                  <a:pt x="6905" y="5106"/>
                </a:cubicBezTo>
                <a:cubicBezTo>
                  <a:pt x="6520" y="4687"/>
                  <a:pt x="5911" y="4484"/>
                  <a:pt x="5299" y="4494"/>
                </a:cubicBezTo>
                <a:close/>
                <a:moveTo>
                  <a:pt x="9455" y="9140"/>
                </a:moveTo>
                <a:cubicBezTo>
                  <a:pt x="9233" y="9134"/>
                  <a:pt x="9006" y="9156"/>
                  <a:pt x="8896" y="9210"/>
                </a:cubicBezTo>
                <a:cubicBezTo>
                  <a:pt x="8653" y="9330"/>
                  <a:pt x="8490" y="9687"/>
                  <a:pt x="8490" y="10109"/>
                </a:cubicBezTo>
                <a:cubicBezTo>
                  <a:pt x="8490" y="10434"/>
                  <a:pt x="8528" y="10526"/>
                  <a:pt x="8729" y="10711"/>
                </a:cubicBezTo>
                <a:cubicBezTo>
                  <a:pt x="8924" y="10890"/>
                  <a:pt x="9040" y="10930"/>
                  <a:pt x="9350" y="10930"/>
                </a:cubicBezTo>
                <a:cubicBezTo>
                  <a:pt x="9973" y="10930"/>
                  <a:pt x="10243" y="10732"/>
                  <a:pt x="10331" y="10213"/>
                </a:cubicBezTo>
                <a:cubicBezTo>
                  <a:pt x="10389" y="9874"/>
                  <a:pt x="10218" y="9403"/>
                  <a:pt x="9978" y="9236"/>
                </a:cubicBezTo>
                <a:cubicBezTo>
                  <a:pt x="9893" y="9177"/>
                  <a:pt x="9678" y="9145"/>
                  <a:pt x="9455" y="914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45" name="DALL·E 2024-10-17 14.47.39 - A sleek, futuristic image illustrating the concept of 'Black-Box Use of One-Way Functions.' A glowing black box is at the center, emitting beams of li.jpeg" descr="DALL·E 2024-10-17 14.47.39 - A sleek, futuristic image illustrating the concept of 'Black-Box Use of One-Way Functions.' A glowing black box is at the center, emitting beams of li.jpeg"/>
          <p:cNvPicPr>
            <a:picLocks noChangeAspect="1"/>
          </p:cNvPicPr>
          <p:nvPr/>
        </p:nvPicPr>
        <p:blipFill>
          <a:blip r:embed="rId4"/>
          <a:srcRect l="27200" t="25489" r="27206" b="23699"/>
          <a:stretch>
            <a:fillRect/>
          </a:stretch>
        </p:blipFill>
        <p:spPr>
          <a:xfrm>
            <a:off x="316274" y="2687022"/>
            <a:ext cx="1418829" cy="1581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0567" y="28"/>
                </a:moveTo>
                <a:cubicBezTo>
                  <a:pt x="10390" y="74"/>
                  <a:pt x="10201" y="181"/>
                  <a:pt x="9975" y="342"/>
                </a:cubicBezTo>
                <a:cubicBezTo>
                  <a:pt x="9845" y="436"/>
                  <a:pt x="9623" y="561"/>
                  <a:pt x="9486" y="624"/>
                </a:cubicBezTo>
                <a:cubicBezTo>
                  <a:pt x="9349" y="687"/>
                  <a:pt x="9238" y="755"/>
                  <a:pt x="9238" y="776"/>
                </a:cubicBezTo>
                <a:cubicBezTo>
                  <a:pt x="9238" y="796"/>
                  <a:pt x="9194" y="814"/>
                  <a:pt x="9141" y="814"/>
                </a:cubicBezTo>
                <a:cubicBezTo>
                  <a:pt x="9089" y="814"/>
                  <a:pt x="9051" y="832"/>
                  <a:pt x="9051" y="857"/>
                </a:cubicBezTo>
                <a:cubicBezTo>
                  <a:pt x="9051" y="882"/>
                  <a:pt x="9026" y="892"/>
                  <a:pt x="9003" y="879"/>
                </a:cubicBezTo>
                <a:cubicBezTo>
                  <a:pt x="8979" y="865"/>
                  <a:pt x="8935" y="876"/>
                  <a:pt x="8900" y="906"/>
                </a:cubicBezTo>
                <a:cubicBezTo>
                  <a:pt x="8865" y="935"/>
                  <a:pt x="8799" y="968"/>
                  <a:pt x="8761" y="976"/>
                </a:cubicBezTo>
                <a:cubicBezTo>
                  <a:pt x="8723" y="984"/>
                  <a:pt x="8678" y="1008"/>
                  <a:pt x="8658" y="1036"/>
                </a:cubicBezTo>
                <a:cubicBezTo>
                  <a:pt x="8639" y="1063"/>
                  <a:pt x="8622" y="1074"/>
                  <a:pt x="8622" y="1057"/>
                </a:cubicBezTo>
                <a:cubicBezTo>
                  <a:pt x="8621" y="1041"/>
                  <a:pt x="8548" y="1071"/>
                  <a:pt x="8459" y="1122"/>
                </a:cubicBezTo>
                <a:cubicBezTo>
                  <a:pt x="8369" y="1174"/>
                  <a:pt x="8153" y="1294"/>
                  <a:pt x="7981" y="1388"/>
                </a:cubicBezTo>
                <a:cubicBezTo>
                  <a:pt x="7810" y="1481"/>
                  <a:pt x="7466" y="1679"/>
                  <a:pt x="7214" y="1827"/>
                </a:cubicBezTo>
                <a:cubicBezTo>
                  <a:pt x="6962" y="1974"/>
                  <a:pt x="6550" y="2179"/>
                  <a:pt x="6302" y="2287"/>
                </a:cubicBezTo>
                <a:cubicBezTo>
                  <a:pt x="6053" y="2395"/>
                  <a:pt x="5845" y="2501"/>
                  <a:pt x="5837" y="2520"/>
                </a:cubicBezTo>
                <a:cubicBezTo>
                  <a:pt x="5828" y="2539"/>
                  <a:pt x="5778" y="2552"/>
                  <a:pt x="5728" y="2552"/>
                </a:cubicBezTo>
                <a:cubicBezTo>
                  <a:pt x="5678" y="2552"/>
                  <a:pt x="5637" y="2572"/>
                  <a:pt x="5637" y="2596"/>
                </a:cubicBezTo>
                <a:cubicBezTo>
                  <a:pt x="5637" y="2619"/>
                  <a:pt x="5593" y="2639"/>
                  <a:pt x="5540" y="2639"/>
                </a:cubicBezTo>
                <a:cubicBezTo>
                  <a:pt x="5488" y="2639"/>
                  <a:pt x="5450" y="2659"/>
                  <a:pt x="5450" y="2682"/>
                </a:cubicBezTo>
                <a:cubicBezTo>
                  <a:pt x="5450" y="2706"/>
                  <a:pt x="5416" y="2726"/>
                  <a:pt x="5377" y="2726"/>
                </a:cubicBezTo>
                <a:cubicBezTo>
                  <a:pt x="5338" y="2726"/>
                  <a:pt x="5305" y="2740"/>
                  <a:pt x="5305" y="2764"/>
                </a:cubicBezTo>
                <a:cubicBezTo>
                  <a:pt x="5305" y="2787"/>
                  <a:pt x="5271" y="2807"/>
                  <a:pt x="5232" y="2807"/>
                </a:cubicBezTo>
                <a:cubicBezTo>
                  <a:pt x="5193" y="2807"/>
                  <a:pt x="5166" y="2831"/>
                  <a:pt x="5166" y="2856"/>
                </a:cubicBezTo>
                <a:cubicBezTo>
                  <a:pt x="5166" y="2881"/>
                  <a:pt x="5141" y="2885"/>
                  <a:pt x="5118" y="2872"/>
                </a:cubicBezTo>
                <a:cubicBezTo>
                  <a:pt x="5094" y="2859"/>
                  <a:pt x="5044" y="2878"/>
                  <a:pt x="5003" y="2915"/>
                </a:cubicBezTo>
                <a:cubicBezTo>
                  <a:pt x="4962" y="2952"/>
                  <a:pt x="4924" y="2970"/>
                  <a:pt x="4924" y="2953"/>
                </a:cubicBezTo>
                <a:cubicBezTo>
                  <a:pt x="4924" y="2936"/>
                  <a:pt x="4891" y="2951"/>
                  <a:pt x="4846" y="2986"/>
                </a:cubicBezTo>
                <a:cubicBezTo>
                  <a:pt x="4761" y="3050"/>
                  <a:pt x="4641" y="3111"/>
                  <a:pt x="4048" y="3414"/>
                </a:cubicBezTo>
                <a:cubicBezTo>
                  <a:pt x="3866" y="3507"/>
                  <a:pt x="3711" y="3598"/>
                  <a:pt x="3698" y="3614"/>
                </a:cubicBezTo>
                <a:cubicBezTo>
                  <a:pt x="3657" y="3665"/>
                  <a:pt x="2974" y="4034"/>
                  <a:pt x="2665" y="4172"/>
                </a:cubicBezTo>
                <a:cubicBezTo>
                  <a:pt x="2502" y="4245"/>
                  <a:pt x="2368" y="4323"/>
                  <a:pt x="2368" y="4345"/>
                </a:cubicBezTo>
                <a:cubicBezTo>
                  <a:pt x="2368" y="4368"/>
                  <a:pt x="2350" y="4375"/>
                  <a:pt x="2326" y="4362"/>
                </a:cubicBezTo>
                <a:cubicBezTo>
                  <a:pt x="2302" y="4348"/>
                  <a:pt x="2253" y="4359"/>
                  <a:pt x="2217" y="4389"/>
                </a:cubicBezTo>
                <a:cubicBezTo>
                  <a:pt x="2182" y="4418"/>
                  <a:pt x="2123" y="4452"/>
                  <a:pt x="2084" y="4459"/>
                </a:cubicBezTo>
                <a:cubicBezTo>
                  <a:pt x="2046" y="4467"/>
                  <a:pt x="2009" y="4486"/>
                  <a:pt x="2000" y="4508"/>
                </a:cubicBezTo>
                <a:cubicBezTo>
                  <a:pt x="1991" y="4530"/>
                  <a:pt x="1961" y="4551"/>
                  <a:pt x="1933" y="4551"/>
                </a:cubicBezTo>
                <a:cubicBezTo>
                  <a:pt x="1906" y="4551"/>
                  <a:pt x="1843" y="4593"/>
                  <a:pt x="1794" y="4643"/>
                </a:cubicBezTo>
                <a:cubicBezTo>
                  <a:pt x="1746" y="4694"/>
                  <a:pt x="1704" y="4716"/>
                  <a:pt x="1704" y="4698"/>
                </a:cubicBezTo>
                <a:cubicBezTo>
                  <a:pt x="1704" y="4679"/>
                  <a:pt x="1671" y="4694"/>
                  <a:pt x="1625" y="4730"/>
                </a:cubicBezTo>
                <a:cubicBezTo>
                  <a:pt x="1580" y="4766"/>
                  <a:pt x="1369" y="4876"/>
                  <a:pt x="1160" y="4974"/>
                </a:cubicBezTo>
                <a:cubicBezTo>
                  <a:pt x="383" y="5337"/>
                  <a:pt x="97" y="5517"/>
                  <a:pt x="97" y="5640"/>
                </a:cubicBezTo>
                <a:cubicBezTo>
                  <a:pt x="97" y="5671"/>
                  <a:pt x="74" y="5694"/>
                  <a:pt x="48" y="5694"/>
                </a:cubicBezTo>
                <a:cubicBezTo>
                  <a:pt x="17" y="5694"/>
                  <a:pt x="0" y="7407"/>
                  <a:pt x="0" y="10748"/>
                </a:cubicBezTo>
                <a:cubicBezTo>
                  <a:pt x="0" y="14089"/>
                  <a:pt x="17" y="15808"/>
                  <a:pt x="48" y="15808"/>
                </a:cubicBezTo>
                <a:cubicBezTo>
                  <a:pt x="74" y="15808"/>
                  <a:pt x="97" y="15842"/>
                  <a:pt x="97" y="15889"/>
                </a:cubicBezTo>
                <a:cubicBezTo>
                  <a:pt x="97" y="15936"/>
                  <a:pt x="117" y="15976"/>
                  <a:pt x="145" y="15976"/>
                </a:cubicBezTo>
                <a:cubicBezTo>
                  <a:pt x="173" y="15976"/>
                  <a:pt x="183" y="15993"/>
                  <a:pt x="169" y="16013"/>
                </a:cubicBezTo>
                <a:cubicBezTo>
                  <a:pt x="155" y="16033"/>
                  <a:pt x="195" y="16095"/>
                  <a:pt x="260" y="16149"/>
                </a:cubicBezTo>
                <a:cubicBezTo>
                  <a:pt x="324" y="16203"/>
                  <a:pt x="380" y="16225"/>
                  <a:pt x="381" y="16203"/>
                </a:cubicBezTo>
                <a:cubicBezTo>
                  <a:pt x="381" y="16181"/>
                  <a:pt x="398" y="16187"/>
                  <a:pt x="417" y="16214"/>
                </a:cubicBezTo>
                <a:cubicBezTo>
                  <a:pt x="436" y="16241"/>
                  <a:pt x="482" y="16271"/>
                  <a:pt x="520" y="16279"/>
                </a:cubicBezTo>
                <a:cubicBezTo>
                  <a:pt x="557" y="16287"/>
                  <a:pt x="643" y="16336"/>
                  <a:pt x="707" y="16387"/>
                </a:cubicBezTo>
                <a:cubicBezTo>
                  <a:pt x="771" y="16439"/>
                  <a:pt x="843" y="16469"/>
                  <a:pt x="864" y="16458"/>
                </a:cubicBezTo>
                <a:cubicBezTo>
                  <a:pt x="885" y="16446"/>
                  <a:pt x="900" y="16460"/>
                  <a:pt x="900" y="16485"/>
                </a:cubicBezTo>
                <a:cubicBezTo>
                  <a:pt x="900" y="16509"/>
                  <a:pt x="945" y="16528"/>
                  <a:pt x="997" y="16528"/>
                </a:cubicBezTo>
                <a:cubicBezTo>
                  <a:pt x="1049" y="16528"/>
                  <a:pt x="1088" y="16548"/>
                  <a:pt x="1088" y="16571"/>
                </a:cubicBezTo>
                <a:cubicBezTo>
                  <a:pt x="1088" y="16595"/>
                  <a:pt x="1128" y="16615"/>
                  <a:pt x="1178" y="16615"/>
                </a:cubicBezTo>
                <a:cubicBezTo>
                  <a:pt x="1228" y="16615"/>
                  <a:pt x="1303" y="16640"/>
                  <a:pt x="1341" y="16674"/>
                </a:cubicBezTo>
                <a:cubicBezTo>
                  <a:pt x="1380" y="16709"/>
                  <a:pt x="1538" y="16795"/>
                  <a:pt x="1686" y="16864"/>
                </a:cubicBezTo>
                <a:cubicBezTo>
                  <a:pt x="1834" y="16933"/>
                  <a:pt x="1987" y="17014"/>
                  <a:pt x="2030" y="17048"/>
                </a:cubicBezTo>
                <a:cubicBezTo>
                  <a:pt x="2073" y="17082"/>
                  <a:pt x="2192" y="17155"/>
                  <a:pt x="2296" y="17205"/>
                </a:cubicBezTo>
                <a:cubicBezTo>
                  <a:pt x="2400" y="17256"/>
                  <a:pt x="2606" y="17359"/>
                  <a:pt x="2749" y="17438"/>
                </a:cubicBezTo>
                <a:cubicBezTo>
                  <a:pt x="3112" y="17639"/>
                  <a:pt x="3456" y="17808"/>
                  <a:pt x="3456" y="17779"/>
                </a:cubicBezTo>
                <a:cubicBezTo>
                  <a:pt x="3456" y="17766"/>
                  <a:pt x="3513" y="17802"/>
                  <a:pt x="3583" y="17861"/>
                </a:cubicBezTo>
                <a:cubicBezTo>
                  <a:pt x="3653" y="17919"/>
                  <a:pt x="3731" y="17959"/>
                  <a:pt x="3752" y="17947"/>
                </a:cubicBezTo>
                <a:cubicBezTo>
                  <a:pt x="3773" y="17935"/>
                  <a:pt x="3788" y="17944"/>
                  <a:pt x="3788" y="17969"/>
                </a:cubicBezTo>
                <a:cubicBezTo>
                  <a:pt x="3788" y="17994"/>
                  <a:pt x="3831" y="18012"/>
                  <a:pt x="3885" y="18012"/>
                </a:cubicBezTo>
                <a:cubicBezTo>
                  <a:pt x="3939" y="18012"/>
                  <a:pt x="3974" y="18032"/>
                  <a:pt x="3957" y="18056"/>
                </a:cubicBezTo>
                <a:cubicBezTo>
                  <a:pt x="3941" y="18079"/>
                  <a:pt x="3948" y="18099"/>
                  <a:pt x="3976" y="18099"/>
                </a:cubicBezTo>
                <a:cubicBezTo>
                  <a:pt x="4064" y="18099"/>
                  <a:pt x="4094" y="18115"/>
                  <a:pt x="4211" y="18213"/>
                </a:cubicBezTo>
                <a:cubicBezTo>
                  <a:pt x="4275" y="18265"/>
                  <a:pt x="4347" y="18295"/>
                  <a:pt x="4368" y="18283"/>
                </a:cubicBezTo>
                <a:cubicBezTo>
                  <a:pt x="4390" y="18271"/>
                  <a:pt x="4405" y="18285"/>
                  <a:pt x="4405" y="18310"/>
                </a:cubicBezTo>
                <a:cubicBezTo>
                  <a:pt x="4405" y="18335"/>
                  <a:pt x="4442" y="18354"/>
                  <a:pt x="4489" y="18354"/>
                </a:cubicBezTo>
                <a:cubicBezTo>
                  <a:pt x="4536" y="18354"/>
                  <a:pt x="4620" y="18388"/>
                  <a:pt x="4670" y="18429"/>
                </a:cubicBezTo>
                <a:cubicBezTo>
                  <a:pt x="4721" y="18470"/>
                  <a:pt x="4906" y="18565"/>
                  <a:pt x="5081" y="18641"/>
                </a:cubicBezTo>
                <a:cubicBezTo>
                  <a:pt x="5257" y="18716"/>
                  <a:pt x="5402" y="18793"/>
                  <a:pt x="5402" y="18814"/>
                </a:cubicBezTo>
                <a:cubicBezTo>
                  <a:pt x="5402" y="18835"/>
                  <a:pt x="5450" y="18865"/>
                  <a:pt x="5510" y="18879"/>
                </a:cubicBezTo>
                <a:cubicBezTo>
                  <a:pt x="5570" y="18892"/>
                  <a:pt x="5760" y="18985"/>
                  <a:pt x="5933" y="19085"/>
                </a:cubicBezTo>
                <a:cubicBezTo>
                  <a:pt x="6106" y="19185"/>
                  <a:pt x="6355" y="19323"/>
                  <a:pt x="6489" y="19394"/>
                </a:cubicBezTo>
                <a:cubicBezTo>
                  <a:pt x="6623" y="19464"/>
                  <a:pt x="6807" y="19565"/>
                  <a:pt x="6894" y="19616"/>
                </a:cubicBezTo>
                <a:cubicBezTo>
                  <a:pt x="6981" y="19666"/>
                  <a:pt x="7066" y="19694"/>
                  <a:pt x="7081" y="19681"/>
                </a:cubicBezTo>
                <a:cubicBezTo>
                  <a:pt x="7096" y="19667"/>
                  <a:pt x="7105" y="19680"/>
                  <a:pt x="7105" y="19708"/>
                </a:cubicBezTo>
                <a:cubicBezTo>
                  <a:pt x="7105" y="19735"/>
                  <a:pt x="7150" y="19757"/>
                  <a:pt x="7202" y="19757"/>
                </a:cubicBezTo>
                <a:cubicBezTo>
                  <a:pt x="7254" y="19757"/>
                  <a:pt x="7299" y="19776"/>
                  <a:pt x="7299" y="19800"/>
                </a:cubicBezTo>
                <a:cubicBezTo>
                  <a:pt x="7299" y="19823"/>
                  <a:pt x="7331" y="19838"/>
                  <a:pt x="7377" y="19838"/>
                </a:cubicBezTo>
                <a:cubicBezTo>
                  <a:pt x="7424" y="19838"/>
                  <a:pt x="7497" y="19878"/>
                  <a:pt x="7534" y="19924"/>
                </a:cubicBezTo>
                <a:cubicBezTo>
                  <a:pt x="7572" y="19971"/>
                  <a:pt x="7635" y="20011"/>
                  <a:pt x="7679" y="20011"/>
                </a:cubicBezTo>
                <a:cubicBezTo>
                  <a:pt x="7724" y="20011"/>
                  <a:pt x="7767" y="20026"/>
                  <a:pt x="7776" y="20044"/>
                </a:cubicBezTo>
                <a:cubicBezTo>
                  <a:pt x="7785" y="20061"/>
                  <a:pt x="7888" y="20123"/>
                  <a:pt x="8006" y="20179"/>
                </a:cubicBezTo>
                <a:cubicBezTo>
                  <a:pt x="8684" y="20505"/>
                  <a:pt x="8855" y="20593"/>
                  <a:pt x="9051" y="20715"/>
                </a:cubicBezTo>
                <a:cubicBezTo>
                  <a:pt x="9170" y="20790"/>
                  <a:pt x="9342" y="20886"/>
                  <a:pt x="9431" y="20927"/>
                </a:cubicBezTo>
                <a:cubicBezTo>
                  <a:pt x="9521" y="20968"/>
                  <a:pt x="9606" y="21010"/>
                  <a:pt x="9619" y="21024"/>
                </a:cubicBezTo>
                <a:cubicBezTo>
                  <a:pt x="9710" y="21124"/>
                  <a:pt x="10374" y="21481"/>
                  <a:pt x="10374" y="21430"/>
                </a:cubicBezTo>
                <a:cubicBezTo>
                  <a:pt x="10374" y="21416"/>
                  <a:pt x="10411" y="21437"/>
                  <a:pt x="10453" y="21474"/>
                </a:cubicBezTo>
                <a:cubicBezTo>
                  <a:pt x="10494" y="21511"/>
                  <a:pt x="10543" y="21530"/>
                  <a:pt x="10567" y="21517"/>
                </a:cubicBezTo>
                <a:cubicBezTo>
                  <a:pt x="10591" y="21504"/>
                  <a:pt x="10610" y="21514"/>
                  <a:pt x="10610" y="21539"/>
                </a:cubicBezTo>
                <a:cubicBezTo>
                  <a:pt x="10610" y="21564"/>
                  <a:pt x="10716" y="21582"/>
                  <a:pt x="10851" y="21582"/>
                </a:cubicBezTo>
                <a:cubicBezTo>
                  <a:pt x="11000" y="21582"/>
                  <a:pt x="11087" y="21564"/>
                  <a:pt x="11087" y="21533"/>
                </a:cubicBezTo>
                <a:cubicBezTo>
                  <a:pt x="11087" y="21506"/>
                  <a:pt x="11097" y="21493"/>
                  <a:pt x="11111" y="21506"/>
                </a:cubicBezTo>
                <a:cubicBezTo>
                  <a:pt x="11132" y="21525"/>
                  <a:pt x="11583" y="21281"/>
                  <a:pt x="11987" y="21029"/>
                </a:cubicBezTo>
                <a:cubicBezTo>
                  <a:pt x="12107" y="20955"/>
                  <a:pt x="12420" y="20787"/>
                  <a:pt x="12761" y="20618"/>
                </a:cubicBezTo>
                <a:cubicBezTo>
                  <a:pt x="12939" y="20529"/>
                  <a:pt x="13149" y="20423"/>
                  <a:pt x="13226" y="20385"/>
                </a:cubicBezTo>
                <a:cubicBezTo>
                  <a:pt x="13303" y="20347"/>
                  <a:pt x="13449" y="20267"/>
                  <a:pt x="13552" y="20206"/>
                </a:cubicBezTo>
                <a:cubicBezTo>
                  <a:pt x="13655" y="20145"/>
                  <a:pt x="13761" y="20098"/>
                  <a:pt x="13788" y="20098"/>
                </a:cubicBezTo>
                <a:cubicBezTo>
                  <a:pt x="13814" y="20098"/>
                  <a:pt x="13836" y="20078"/>
                  <a:pt x="13836" y="20054"/>
                </a:cubicBezTo>
                <a:cubicBezTo>
                  <a:pt x="13836" y="20031"/>
                  <a:pt x="13875" y="20011"/>
                  <a:pt x="13927" y="20011"/>
                </a:cubicBezTo>
                <a:cubicBezTo>
                  <a:pt x="13979" y="20011"/>
                  <a:pt x="14023" y="19991"/>
                  <a:pt x="14023" y="19968"/>
                </a:cubicBezTo>
                <a:cubicBezTo>
                  <a:pt x="14023" y="19944"/>
                  <a:pt x="14057" y="19924"/>
                  <a:pt x="14096" y="19924"/>
                </a:cubicBezTo>
                <a:cubicBezTo>
                  <a:pt x="14135" y="19924"/>
                  <a:pt x="14162" y="19904"/>
                  <a:pt x="14162" y="19881"/>
                </a:cubicBezTo>
                <a:cubicBezTo>
                  <a:pt x="14162" y="19858"/>
                  <a:pt x="14196" y="19838"/>
                  <a:pt x="14235" y="19838"/>
                </a:cubicBezTo>
                <a:cubicBezTo>
                  <a:pt x="14274" y="19838"/>
                  <a:pt x="14307" y="19819"/>
                  <a:pt x="14307" y="19794"/>
                </a:cubicBezTo>
                <a:cubicBezTo>
                  <a:pt x="14307" y="19770"/>
                  <a:pt x="14322" y="19761"/>
                  <a:pt x="14344" y="19773"/>
                </a:cubicBezTo>
                <a:cubicBezTo>
                  <a:pt x="14365" y="19785"/>
                  <a:pt x="14440" y="19747"/>
                  <a:pt x="14507" y="19692"/>
                </a:cubicBezTo>
                <a:cubicBezTo>
                  <a:pt x="14574" y="19636"/>
                  <a:pt x="14640" y="19600"/>
                  <a:pt x="14652" y="19610"/>
                </a:cubicBezTo>
                <a:cubicBezTo>
                  <a:pt x="14664" y="19621"/>
                  <a:pt x="14748" y="19582"/>
                  <a:pt x="14845" y="19524"/>
                </a:cubicBezTo>
                <a:cubicBezTo>
                  <a:pt x="14942" y="19465"/>
                  <a:pt x="15112" y="19372"/>
                  <a:pt x="15220" y="19323"/>
                </a:cubicBezTo>
                <a:cubicBezTo>
                  <a:pt x="15327" y="19274"/>
                  <a:pt x="15583" y="19137"/>
                  <a:pt x="15794" y="19014"/>
                </a:cubicBezTo>
                <a:cubicBezTo>
                  <a:pt x="16310" y="18715"/>
                  <a:pt x="16473" y="18628"/>
                  <a:pt x="16724" y="18516"/>
                </a:cubicBezTo>
                <a:cubicBezTo>
                  <a:pt x="16841" y="18464"/>
                  <a:pt x="16945" y="18405"/>
                  <a:pt x="16954" y="18386"/>
                </a:cubicBezTo>
                <a:cubicBezTo>
                  <a:pt x="16962" y="18367"/>
                  <a:pt x="16995" y="18354"/>
                  <a:pt x="17032" y="18354"/>
                </a:cubicBezTo>
                <a:cubicBezTo>
                  <a:pt x="17069" y="18354"/>
                  <a:pt x="17105" y="18335"/>
                  <a:pt x="17105" y="18310"/>
                </a:cubicBezTo>
                <a:cubicBezTo>
                  <a:pt x="17105" y="18285"/>
                  <a:pt x="17123" y="18275"/>
                  <a:pt x="17147" y="18289"/>
                </a:cubicBezTo>
                <a:cubicBezTo>
                  <a:pt x="17171" y="18302"/>
                  <a:pt x="17215" y="18287"/>
                  <a:pt x="17250" y="18256"/>
                </a:cubicBezTo>
                <a:cubicBezTo>
                  <a:pt x="17284" y="18225"/>
                  <a:pt x="17339" y="18193"/>
                  <a:pt x="17365" y="18186"/>
                </a:cubicBezTo>
                <a:cubicBezTo>
                  <a:pt x="17469" y="18158"/>
                  <a:pt x="17573" y="18067"/>
                  <a:pt x="17540" y="18034"/>
                </a:cubicBezTo>
                <a:cubicBezTo>
                  <a:pt x="17520" y="18015"/>
                  <a:pt x="17542" y="18014"/>
                  <a:pt x="17588" y="18029"/>
                </a:cubicBezTo>
                <a:cubicBezTo>
                  <a:pt x="17641" y="18046"/>
                  <a:pt x="17686" y="18030"/>
                  <a:pt x="17703" y="17991"/>
                </a:cubicBezTo>
                <a:cubicBezTo>
                  <a:pt x="17718" y="17956"/>
                  <a:pt x="17748" y="17941"/>
                  <a:pt x="17769" y="17953"/>
                </a:cubicBezTo>
                <a:cubicBezTo>
                  <a:pt x="17791" y="17964"/>
                  <a:pt x="17831" y="17950"/>
                  <a:pt x="17866" y="17920"/>
                </a:cubicBezTo>
                <a:cubicBezTo>
                  <a:pt x="17901" y="17891"/>
                  <a:pt x="18049" y="17809"/>
                  <a:pt x="18192" y="17741"/>
                </a:cubicBezTo>
                <a:cubicBezTo>
                  <a:pt x="18336" y="17674"/>
                  <a:pt x="18486" y="17597"/>
                  <a:pt x="18525" y="17568"/>
                </a:cubicBezTo>
                <a:cubicBezTo>
                  <a:pt x="18564" y="17539"/>
                  <a:pt x="18725" y="17451"/>
                  <a:pt x="18881" y="17378"/>
                </a:cubicBezTo>
                <a:cubicBezTo>
                  <a:pt x="19037" y="17306"/>
                  <a:pt x="19293" y="17172"/>
                  <a:pt x="19449" y="17081"/>
                </a:cubicBezTo>
                <a:cubicBezTo>
                  <a:pt x="19605" y="16989"/>
                  <a:pt x="19894" y="16845"/>
                  <a:pt x="20090" y="16756"/>
                </a:cubicBezTo>
                <a:cubicBezTo>
                  <a:pt x="20285" y="16666"/>
                  <a:pt x="20449" y="16578"/>
                  <a:pt x="20458" y="16561"/>
                </a:cubicBezTo>
                <a:cubicBezTo>
                  <a:pt x="20467" y="16543"/>
                  <a:pt x="20506" y="16528"/>
                  <a:pt x="20543" y="16528"/>
                </a:cubicBezTo>
                <a:cubicBezTo>
                  <a:pt x="20580" y="16528"/>
                  <a:pt x="20609" y="16509"/>
                  <a:pt x="20609" y="16485"/>
                </a:cubicBezTo>
                <a:cubicBezTo>
                  <a:pt x="20609" y="16460"/>
                  <a:pt x="20624" y="16446"/>
                  <a:pt x="20645" y="16458"/>
                </a:cubicBezTo>
                <a:cubicBezTo>
                  <a:pt x="20667" y="16469"/>
                  <a:pt x="20738" y="16439"/>
                  <a:pt x="20802" y="16387"/>
                </a:cubicBezTo>
                <a:cubicBezTo>
                  <a:pt x="20867" y="16336"/>
                  <a:pt x="20952" y="16287"/>
                  <a:pt x="20990" y="16279"/>
                </a:cubicBezTo>
                <a:cubicBezTo>
                  <a:pt x="21028" y="16271"/>
                  <a:pt x="21067" y="16251"/>
                  <a:pt x="21080" y="16236"/>
                </a:cubicBezTo>
                <a:cubicBezTo>
                  <a:pt x="21094" y="16220"/>
                  <a:pt x="21138" y="16205"/>
                  <a:pt x="21177" y="16198"/>
                </a:cubicBezTo>
                <a:cubicBezTo>
                  <a:pt x="21305" y="16173"/>
                  <a:pt x="21473" y="16052"/>
                  <a:pt x="21497" y="15970"/>
                </a:cubicBezTo>
                <a:cubicBezTo>
                  <a:pt x="21510" y="15926"/>
                  <a:pt x="21541" y="15889"/>
                  <a:pt x="21564" y="15889"/>
                </a:cubicBezTo>
                <a:cubicBezTo>
                  <a:pt x="21588" y="15889"/>
                  <a:pt x="21600" y="13712"/>
                  <a:pt x="21600" y="10792"/>
                </a:cubicBezTo>
                <a:cubicBezTo>
                  <a:pt x="21600" y="7422"/>
                  <a:pt x="21589" y="5694"/>
                  <a:pt x="21558" y="5694"/>
                </a:cubicBezTo>
                <a:cubicBezTo>
                  <a:pt x="21532" y="5694"/>
                  <a:pt x="21509" y="5670"/>
                  <a:pt x="21509" y="5640"/>
                </a:cubicBezTo>
                <a:cubicBezTo>
                  <a:pt x="21509" y="5540"/>
                  <a:pt x="21158" y="5284"/>
                  <a:pt x="20815" y="5131"/>
                </a:cubicBezTo>
                <a:cubicBezTo>
                  <a:pt x="20628" y="5048"/>
                  <a:pt x="20398" y="4930"/>
                  <a:pt x="20301" y="4871"/>
                </a:cubicBezTo>
                <a:cubicBezTo>
                  <a:pt x="20204" y="4812"/>
                  <a:pt x="20108" y="4774"/>
                  <a:pt x="20090" y="4784"/>
                </a:cubicBezTo>
                <a:cubicBezTo>
                  <a:pt x="20071" y="4794"/>
                  <a:pt x="20029" y="4765"/>
                  <a:pt x="19993" y="4719"/>
                </a:cubicBezTo>
                <a:cubicBezTo>
                  <a:pt x="19956" y="4674"/>
                  <a:pt x="19893" y="4633"/>
                  <a:pt x="19860" y="4633"/>
                </a:cubicBezTo>
                <a:cubicBezTo>
                  <a:pt x="19826" y="4633"/>
                  <a:pt x="19736" y="4578"/>
                  <a:pt x="19654" y="4508"/>
                </a:cubicBezTo>
                <a:cubicBezTo>
                  <a:pt x="19520" y="4393"/>
                  <a:pt x="19450" y="4358"/>
                  <a:pt x="19407" y="4389"/>
                </a:cubicBezTo>
                <a:cubicBezTo>
                  <a:pt x="19398" y="4395"/>
                  <a:pt x="19356" y="4365"/>
                  <a:pt x="19310" y="4324"/>
                </a:cubicBezTo>
                <a:cubicBezTo>
                  <a:pt x="19264" y="4283"/>
                  <a:pt x="19207" y="4262"/>
                  <a:pt x="19183" y="4275"/>
                </a:cubicBezTo>
                <a:cubicBezTo>
                  <a:pt x="19159" y="4288"/>
                  <a:pt x="19141" y="4278"/>
                  <a:pt x="19141" y="4253"/>
                </a:cubicBezTo>
                <a:cubicBezTo>
                  <a:pt x="19141" y="4229"/>
                  <a:pt x="19108" y="4210"/>
                  <a:pt x="19068" y="4210"/>
                </a:cubicBezTo>
                <a:cubicBezTo>
                  <a:pt x="19029" y="4210"/>
                  <a:pt x="18996" y="4195"/>
                  <a:pt x="18996" y="4178"/>
                </a:cubicBezTo>
                <a:cubicBezTo>
                  <a:pt x="18996" y="4160"/>
                  <a:pt x="18913" y="4110"/>
                  <a:pt x="18809" y="4069"/>
                </a:cubicBezTo>
                <a:cubicBezTo>
                  <a:pt x="18704" y="4029"/>
                  <a:pt x="18512" y="3932"/>
                  <a:pt x="18386" y="3852"/>
                </a:cubicBezTo>
                <a:cubicBezTo>
                  <a:pt x="18259" y="3773"/>
                  <a:pt x="18053" y="3659"/>
                  <a:pt x="17926" y="3598"/>
                </a:cubicBezTo>
                <a:cubicBezTo>
                  <a:pt x="17800" y="3537"/>
                  <a:pt x="17563" y="3404"/>
                  <a:pt x="17401" y="3305"/>
                </a:cubicBezTo>
                <a:cubicBezTo>
                  <a:pt x="16917" y="3012"/>
                  <a:pt x="16666" y="2877"/>
                  <a:pt x="16597" y="2877"/>
                </a:cubicBezTo>
                <a:cubicBezTo>
                  <a:pt x="16562" y="2877"/>
                  <a:pt x="16537" y="2864"/>
                  <a:pt x="16537" y="2845"/>
                </a:cubicBezTo>
                <a:cubicBezTo>
                  <a:pt x="16537" y="2825"/>
                  <a:pt x="16503" y="2807"/>
                  <a:pt x="16464" y="2807"/>
                </a:cubicBezTo>
                <a:cubicBezTo>
                  <a:pt x="16425" y="2807"/>
                  <a:pt x="16392" y="2787"/>
                  <a:pt x="16392" y="2764"/>
                </a:cubicBezTo>
                <a:cubicBezTo>
                  <a:pt x="16392" y="2740"/>
                  <a:pt x="16358" y="2726"/>
                  <a:pt x="16319" y="2726"/>
                </a:cubicBezTo>
                <a:cubicBezTo>
                  <a:pt x="16280" y="2726"/>
                  <a:pt x="16247" y="2706"/>
                  <a:pt x="16247" y="2682"/>
                </a:cubicBezTo>
                <a:cubicBezTo>
                  <a:pt x="16247" y="2659"/>
                  <a:pt x="16208" y="2639"/>
                  <a:pt x="16156" y="2639"/>
                </a:cubicBezTo>
                <a:cubicBezTo>
                  <a:pt x="16104" y="2639"/>
                  <a:pt x="16060" y="2619"/>
                  <a:pt x="16060" y="2596"/>
                </a:cubicBezTo>
                <a:cubicBezTo>
                  <a:pt x="16060" y="2572"/>
                  <a:pt x="16015" y="2552"/>
                  <a:pt x="15963" y="2552"/>
                </a:cubicBezTo>
                <a:cubicBezTo>
                  <a:pt x="15911" y="2552"/>
                  <a:pt x="15872" y="2532"/>
                  <a:pt x="15872" y="2509"/>
                </a:cubicBezTo>
                <a:cubicBezTo>
                  <a:pt x="15872" y="2486"/>
                  <a:pt x="15846" y="2471"/>
                  <a:pt x="15818" y="2471"/>
                </a:cubicBezTo>
                <a:cubicBezTo>
                  <a:pt x="15789" y="2471"/>
                  <a:pt x="15702" y="2428"/>
                  <a:pt x="15625" y="2379"/>
                </a:cubicBezTo>
                <a:cubicBezTo>
                  <a:pt x="15547" y="2330"/>
                  <a:pt x="15334" y="2222"/>
                  <a:pt x="15147" y="2141"/>
                </a:cubicBezTo>
                <a:cubicBezTo>
                  <a:pt x="14961" y="2059"/>
                  <a:pt x="14753" y="1951"/>
                  <a:pt x="14682" y="1897"/>
                </a:cubicBezTo>
                <a:cubicBezTo>
                  <a:pt x="14611" y="1843"/>
                  <a:pt x="14234" y="1650"/>
                  <a:pt x="13848" y="1469"/>
                </a:cubicBezTo>
                <a:cubicBezTo>
                  <a:pt x="13462" y="1288"/>
                  <a:pt x="13108" y="1109"/>
                  <a:pt x="13063" y="1074"/>
                </a:cubicBezTo>
                <a:cubicBezTo>
                  <a:pt x="13017" y="1038"/>
                  <a:pt x="12978" y="1025"/>
                  <a:pt x="12978" y="1041"/>
                </a:cubicBezTo>
                <a:cubicBezTo>
                  <a:pt x="12978" y="1057"/>
                  <a:pt x="12921" y="1023"/>
                  <a:pt x="12851" y="965"/>
                </a:cubicBezTo>
                <a:cubicBezTo>
                  <a:pt x="12781" y="907"/>
                  <a:pt x="12709" y="867"/>
                  <a:pt x="12688" y="879"/>
                </a:cubicBezTo>
                <a:cubicBezTo>
                  <a:pt x="12667" y="890"/>
                  <a:pt x="12652" y="882"/>
                  <a:pt x="12652" y="857"/>
                </a:cubicBezTo>
                <a:cubicBezTo>
                  <a:pt x="12652" y="832"/>
                  <a:pt x="12607" y="814"/>
                  <a:pt x="12555" y="814"/>
                </a:cubicBezTo>
                <a:cubicBezTo>
                  <a:pt x="12503" y="814"/>
                  <a:pt x="12459" y="796"/>
                  <a:pt x="12459" y="776"/>
                </a:cubicBezTo>
                <a:cubicBezTo>
                  <a:pt x="12459" y="755"/>
                  <a:pt x="12420" y="724"/>
                  <a:pt x="12374" y="711"/>
                </a:cubicBezTo>
                <a:cubicBezTo>
                  <a:pt x="12280" y="683"/>
                  <a:pt x="12052" y="558"/>
                  <a:pt x="11733" y="359"/>
                </a:cubicBezTo>
                <a:cubicBezTo>
                  <a:pt x="11534" y="234"/>
                  <a:pt x="11413" y="181"/>
                  <a:pt x="11069" y="55"/>
                </a:cubicBezTo>
                <a:cubicBezTo>
                  <a:pt x="10905" y="-5"/>
                  <a:pt x="10745" y="-18"/>
                  <a:pt x="10567" y="2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" grpId="2" animBg="1" advAuto="0"/>
      <p:bldP spid="643" grpId="1" animBg="1" advAuto="0"/>
      <p:bldP spid="645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00;p15"/>
          <p:cNvSpPr txBox="1">
            <a:spLocks noGrp="1"/>
          </p:cNvSpPr>
          <p:nvPr>
            <p:ph type="body" sz="half" idx="1"/>
          </p:nvPr>
        </p:nvSpPr>
        <p:spPr>
          <a:xfrm>
            <a:off x="564524" y="1184227"/>
            <a:ext cx="7688700" cy="2261101"/>
          </a:xfrm>
          <a:prstGeom prst="rect">
            <a:avLst/>
          </a:prstGeom>
        </p:spPr>
        <p:txBody>
          <a:bodyPr/>
          <a:lstStyle/>
          <a:p>
            <a:pPr indent="-330200">
              <a:buSzPts val="1600"/>
              <a:buChar char="-"/>
              <a:defRPr sz="1600">
                <a:solidFill>
                  <a:schemeClr val="accent1">
                    <a:lumOff val="32549"/>
                  </a:schemeClr>
                </a:solidFill>
              </a:defRPr>
            </a:pPr>
            <a:r>
              <a:t>Introduced in 1982 </a:t>
            </a:r>
            <a:r>
              <a:rPr>
                <a:solidFill>
                  <a:srgbClr val="7A81FF">
                    <a:alpha val="50000"/>
                  </a:srgbClr>
                </a:solidFill>
              </a:rPr>
              <a:t>[GMR]</a:t>
            </a:r>
          </a:p>
          <a:p>
            <a:pPr indent="-330200">
              <a:buSzPts val="2000"/>
              <a:buChar char="-"/>
              <a:defRPr sz="2000">
                <a:solidFill>
                  <a:srgbClr val="000000"/>
                </a:solidFill>
              </a:defRPr>
            </a:pPr>
            <a:r>
              <a:t>NP ⊆ZK in 1986 </a:t>
            </a:r>
            <a:r>
              <a:rPr>
                <a:solidFill>
                  <a:srgbClr val="7A81FF"/>
                </a:solidFill>
              </a:rPr>
              <a:t>[GMW]</a:t>
            </a:r>
          </a:p>
        </p:txBody>
      </p:sp>
      <p:sp>
        <p:nvSpPr>
          <p:cNvPr id="141" name="Google Shape;99;p15"/>
          <p:cNvSpPr txBox="1"/>
          <p:nvPr/>
        </p:nvSpPr>
        <p:spPr>
          <a:xfrm>
            <a:off x="609013" y="708216"/>
            <a:ext cx="3331401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Succinct Zero-Knowledge</a:t>
            </a:r>
          </a:p>
        </p:txBody>
      </p:sp>
      <p:sp>
        <p:nvSpPr>
          <p:cNvPr id="142" name="Google Shape;99;p15"/>
          <p:cNvSpPr txBox="1">
            <a:spLocks noGrp="1"/>
          </p:cNvSpPr>
          <p:nvPr>
            <p:ph type="title"/>
          </p:nvPr>
        </p:nvSpPr>
        <p:spPr>
          <a:xfrm>
            <a:off x="66629" y="58761"/>
            <a:ext cx="7688700" cy="535201"/>
          </a:xfrm>
          <a:prstGeom prst="rect">
            <a:avLst/>
          </a:prstGeom>
        </p:spPr>
        <p:txBody>
          <a:bodyPr/>
          <a:lstStyle>
            <a:lvl1pPr defTabSz="896111">
              <a:defRPr sz="2254"/>
            </a:lvl1pPr>
          </a:lstStyle>
          <a:p>
            <a:r>
              <a:t>Zero-Knowledge Proofs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00;p15"/>
          <p:cNvSpPr txBox="1">
            <a:spLocks noGrp="1"/>
          </p:cNvSpPr>
          <p:nvPr>
            <p:ph type="body" sz="half" idx="1"/>
          </p:nvPr>
        </p:nvSpPr>
        <p:spPr>
          <a:xfrm>
            <a:off x="564524" y="1184227"/>
            <a:ext cx="4328131" cy="2261101"/>
          </a:xfrm>
          <a:prstGeom prst="rect">
            <a:avLst/>
          </a:prstGeom>
        </p:spPr>
        <p:txBody>
          <a:bodyPr/>
          <a:lstStyle/>
          <a:p>
            <a:pPr indent="-330200">
              <a:buSzPts val="1600"/>
              <a:buChar char="-"/>
              <a:defRPr sz="1600">
                <a:solidFill>
                  <a:schemeClr val="accent1">
                    <a:lumOff val="32549"/>
                  </a:schemeClr>
                </a:solidFill>
              </a:defRPr>
            </a:pPr>
            <a:r>
              <a:t>Introduced in 1982 </a:t>
            </a:r>
            <a:r>
              <a:rPr>
                <a:solidFill>
                  <a:srgbClr val="7A81FF">
                    <a:alpha val="50000"/>
                  </a:srgbClr>
                </a:solidFill>
              </a:rPr>
              <a:t>[GMR]</a:t>
            </a:r>
          </a:p>
          <a:p>
            <a:pPr indent="-330200">
              <a:buSzPts val="2000"/>
              <a:buChar char="-"/>
              <a:defRPr sz="2000">
                <a:solidFill>
                  <a:srgbClr val="000000"/>
                </a:solidFill>
              </a:defRPr>
            </a:pPr>
            <a:r>
              <a:t>NP ⊆ZK in 1986 </a:t>
            </a:r>
            <a:r>
              <a:rPr>
                <a:solidFill>
                  <a:srgbClr val="7A81FF"/>
                </a:solidFill>
              </a:rPr>
              <a:t>[GMW]</a:t>
            </a:r>
          </a:p>
          <a:p>
            <a:pPr marL="914400" lvl="1" indent="-330200">
              <a:buSzPts val="1800"/>
              <a:buChar char="-"/>
              <a:defRPr sz="1800">
                <a:solidFill>
                  <a:srgbClr val="000000"/>
                </a:solidFill>
              </a:defRPr>
            </a:pPr>
            <a:r>
              <a:t>Relies on one-way functions.</a:t>
            </a:r>
          </a:p>
        </p:txBody>
      </p:sp>
      <p:sp>
        <p:nvSpPr>
          <p:cNvPr id="147" name="Google Shape;99;p15"/>
          <p:cNvSpPr txBox="1"/>
          <p:nvPr/>
        </p:nvSpPr>
        <p:spPr>
          <a:xfrm>
            <a:off x="609013" y="708216"/>
            <a:ext cx="3331401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Succinct Zero-Knowledge</a:t>
            </a:r>
          </a:p>
        </p:txBody>
      </p:sp>
      <p:sp>
        <p:nvSpPr>
          <p:cNvPr id="148" name="Google Shape;99;p15"/>
          <p:cNvSpPr txBox="1">
            <a:spLocks noGrp="1"/>
          </p:cNvSpPr>
          <p:nvPr>
            <p:ph type="title"/>
          </p:nvPr>
        </p:nvSpPr>
        <p:spPr>
          <a:xfrm>
            <a:off x="66629" y="58761"/>
            <a:ext cx="7688700" cy="535201"/>
          </a:xfrm>
          <a:prstGeom prst="rect">
            <a:avLst/>
          </a:prstGeom>
        </p:spPr>
        <p:txBody>
          <a:bodyPr/>
          <a:lstStyle>
            <a:lvl1pPr defTabSz="896111">
              <a:defRPr sz="2254"/>
            </a:lvl1pPr>
          </a:lstStyle>
          <a:p>
            <a:r>
              <a:t>Zero-Knowledge Proofs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00;p15"/>
          <p:cNvSpPr txBox="1">
            <a:spLocks noGrp="1"/>
          </p:cNvSpPr>
          <p:nvPr>
            <p:ph type="body" sz="half" idx="1"/>
          </p:nvPr>
        </p:nvSpPr>
        <p:spPr>
          <a:xfrm>
            <a:off x="564524" y="1184227"/>
            <a:ext cx="7688700" cy="2261101"/>
          </a:xfrm>
          <a:prstGeom prst="rect">
            <a:avLst/>
          </a:prstGeom>
        </p:spPr>
        <p:txBody>
          <a:bodyPr/>
          <a:lstStyle/>
          <a:p>
            <a:pPr indent="-330200">
              <a:buSzPts val="1600"/>
              <a:buChar char="-"/>
              <a:defRPr sz="1600">
                <a:solidFill>
                  <a:schemeClr val="accent1">
                    <a:lumOff val="32549"/>
                  </a:schemeClr>
                </a:solidFill>
              </a:defRPr>
            </a:pPr>
            <a:r>
              <a:t>Introduced in 1982 </a:t>
            </a:r>
            <a:r>
              <a:rPr>
                <a:solidFill>
                  <a:srgbClr val="7A81FF">
                    <a:alpha val="50000"/>
                  </a:srgbClr>
                </a:solidFill>
              </a:rPr>
              <a:t>[GMR]</a:t>
            </a:r>
          </a:p>
          <a:p>
            <a:pPr indent="-330200">
              <a:buSzPts val="2000"/>
              <a:buChar char="-"/>
              <a:defRPr sz="2000">
                <a:solidFill>
                  <a:srgbClr val="000000"/>
                </a:solidFill>
              </a:defRPr>
            </a:pPr>
            <a:r>
              <a:t>NP ⊆ZK in 1986 </a:t>
            </a:r>
            <a:r>
              <a:rPr>
                <a:solidFill>
                  <a:srgbClr val="7A81FF"/>
                </a:solidFill>
              </a:rPr>
              <a:t>[GMW]</a:t>
            </a:r>
          </a:p>
          <a:p>
            <a:pPr marL="914400" lvl="1" indent="-330200">
              <a:buSzPts val="1600"/>
              <a:buChar char="-"/>
              <a:defRPr sz="1600">
                <a:solidFill>
                  <a:schemeClr val="accent1">
                    <a:lumOff val="32549"/>
                  </a:schemeClr>
                </a:solidFill>
              </a:defRPr>
            </a:pPr>
            <a:r>
              <a:t>Relies on one-way functions.</a:t>
            </a:r>
          </a:p>
          <a:p>
            <a:pPr marL="914400" lvl="1" indent="-330200">
              <a:buSzPts val="1800"/>
              <a:buChar char="-"/>
              <a:defRPr sz="1800">
                <a:solidFill>
                  <a:srgbClr val="000000"/>
                </a:solidFill>
              </a:defRPr>
            </a:pPr>
            <a:r>
              <a:t>Through a zero-knowledge proof for 3-coloring</a:t>
            </a:r>
          </a:p>
        </p:txBody>
      </p:sp>
      <p:sp>
        <p:nvSpPr>
          <p:cNvPr id="153" name="Google Shape;99;p15"/>
          <p:cNvSpPr txBox="1"/>
          <p:nvPr/>
        </p:nvSpPr>
        <p:spPr>
          <a:xfrm>
            <a:off x="609013" y="708216"/>
            <a:ext cx="3331401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Succinct Zero-Knowledge</a:t>
            </a:r>
          </a:p>
        </p:txBody>
      </p:sp>
      <p:sp>
        <p:nvSpPr>
          <p:cNvPr id="154" name="Google Shape;99;p15"/>
          <p:cNvSpPr txBox="1">
            <a:spLocks noGrp="1"/>
          </p:cNvSpPr>
          <p:nvPr>
            <p:ph type="title"/>
          </p:nvPr>
        </p:nvSpPr>
        <p:spPr>
          <a:xfrm>
            <a:off x="66629" y="58761"/>
            <a:ext cx="7688700" cy="535201"/>
          </a:xfrm>
          <a:prstGeom prst="rect">
            <a:avLst/>
          </a:prstGeom>
        </p:spPr>
        <p:txBody>
          <a:bodyPr/>
          <a:lstStyle>
            <a:lvl1pPr defTabSz="896111">
              <a:defRPr sz="2254"/>
            </a:lvl1pPr>
          </a:lstStyle>
          <a:p>
            <a:r>
              <a:t>Zero-Knowledge Proofs</a:t>
            </a:r>
          </a:p>
        </p:txBody>
      </p:sp>
      <p:grpSp>
        <p:nvGrpSpPr>
          <p:cNvPr id="182" name="Group"/>
          <p:cNvGrpSpPr/>
          <p:nvPr/>
        </p:nvGrpSpPr>
        <p:grpSpPr>
          <a:xfrm>
            <a:off x="3153759" y="2848305"/>
            <a:ext cx="2510230" cy="1913796"/>
            <a:chOff x="0" y="0"/>
            <a:chExt cx="2510229" cy="1913795"/>
          </a:xfrm>
        </p:grpSpPr>
        <p:sp>
          <p:nvSpPr>
            <p:cNvPr id="155" name="Line"/>
            <p:cNvSpPr/>
            <p:nvPr/>
          </p:nvSpPr>
          <p:spPr>
            <a:xfrm>
              <a:off x="1806165" y="1199590"/>
              <a:ext cx="1" cy="344946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56" name="Line"/>
            <p:cNvSpPr/>
            <p:nvPr/>
          </p:nvSpPr>
          <p:spPr>
            <a:xfrm flipH="1">
              <a:off x="2022749" y="1728864"/>
              <a:ext cx="12831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57" name="Line"/>
            <p:cNvSpPr/>
            <p:nvPr/>
          </p:nvSpPr>
          <p:spPr>
            <a:xfrm flipH="1">
              <a:off x="1981343" y="774250"/>
              <a:ext cx="109910" cy="122229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58" name="Line"/>
            <p:cNvSpPr/>
            <p:nvPr/>
          </p:nvSpPr>
          <p:spPr>
            <a:xfrm>
              <a:off x="1540966" y="784219"/>
              <a:ext cx="156241" cy="173754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59" name="Line"/>
            <p:cNvSpPr/>
            <p:nvPr/>
          </p:nvSpPr>
          <p:spPr>
            <a:xfrm flipV="1">
              <a:off x="1475361" y="1077815"/>
              <a:ext cx="202174" cy="13925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60" name="Line"/>
            <p:cNvSpPr/>
            <p:nvPr/>
          </p:nvSpPr>
          <p:spPr>
            <a:xfrm>
              <a:off x="1062961" y="1113792"/>
              <a:ext cx="121553" cy="135178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61" name="Line"/>
            <p:cNvSpPr/>
            <p:nvPr/>
          </p:nvSpPr>
          <p:spPr>
            <a:xfrm>
              <a:off x="680687" y="1474860"/>
              <a:ext cx="101089" cy="112420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62" name="Line"/>
            <p:cNvSpPr/>
            <p:nvPr/>
          </p:nvSpPr>
          <p:spPr>
            <a:xfrm flipH="1" flipV="1">
              <a:off x="695510" y="694799"/>
              <a:ext cx="133611" cy="148588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63" name="Oval"/>
            <p:cNvSpPr/>
            <p:nvPr/>
          </p:nvSpPr>
          <p:spPr>
            <a:xfrm>
              <a:off x="367873" y="375113"/>
              <a:ext cx="368305" cy="388936"/>
            </a:xfrm>
            <a:prstGeom prst="ellipse">
              <a:avLst/>
            </a:prstGeom>
            <a:solidFill>
              <a:srgbClr val="942192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64" name="Oval"/>
            <p:cNvSpPr/>
            <p:nvPr/>
          </p:nvSpPr>
          <p:spPr>
            <a:xfrm>
              <a:off x="367873" y="1150825"/>
              <a:ext cx="368305" cy="388937"/>
            </a:xfrm>
            <a:prstGeom prst="ellipse">
              <a:avLst/>
            </a:prstGeom>
            <a:solidFill>
              <a:srgbClr val="942192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65" name="Oval"/>
            <p:cNvSpPr/>
            <p:nvPr/>
          </p:nvSpPr>
          <p:spPr>
            <a:xfrm>
              <a:off x="-1" y="850095"/>
              <a:ext cx="368305" cy="388937"/>
            </a:xfrm>
            <a:prstGeom prst="ellipse">
              <a:avLst/>
            </a:prstGeom>
            <a:solidFill>
              <a:schemeClr val="accent3">
                <a:lumOff val="-9215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499789"/>
                  </a:solidFill>
                </a:defRPr>
              </a:pPr>
              <a:endParaRPr/>
            </a:p>
          </p:txBody>
        </p:sp>
        <p:sp>
          <p:nvSpPr>
            <p:cNvPr id="166" name="Oval"/>
            <p:cNvSpPr/>
            <p:nvPr/>
          </p:nvSpPr>
          <p:spPr>
            <a:xfrm>
              <a:off x="735747" y="807591"/>
              <a:ext cx="368305" cy="388936"/>
            </a:xfrm>
            <a:prstGeom prst="ellipse">
              <a:avLst/>
            </a:prstGeom>
            <a:solidFill>
              <a:srgbClr val="F7FFA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67" name="Oval"/>
            <p:cNvSpPr/>
            <p:nvPr/>
          </p:nvSpPr>
          <p:spPr>
            <a:xfrm>
              <a:off x="735747" y="1524859"/>
              <a:ext cx="368305" cy="388937"/>
            </a:xfrm>
            <a:prstGeom prst="ellipse">
              <a:avLst/>
            </a:prstGeom>
            <a:solidFill>
              <a:schemeClr val="accent3">
                <a:lumOff val="-9215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68" name="Oval"/>
            <p:cNvSpPr/>
            <p:nvPr/>
          </p:nvSpPr>
          <p:spPr>
            <a:xfrm>
              <a:off x="856756" y="-1"/>
              <a:ext cx="368304" cy="388937"/>
            </a:xfrm>
            <a:prstGeom prst="ellipse">
              <a:avLst/>
            </a:prstGeom>
            <a:solidFill>
              <a:srgbClr val="F7FFA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69" name="Oval"/>
            <p:cNvSpPr/>
            <p:nvPr/>
          </p:nvSpPr>
          <p:spPr>
            <a:xfrm>
              <a:off x="1157743" y="1150825"/>
              <a:ext cx="368305" cy="388937"/>
            </a:xfrm>
            <a:prstGeom prst="ellipse">
              <a:avLst/>
            </a:prstGeom>
            <a:solidFill>
              <a:schemeClr val="accent3">
                <a:lumOff val="-9215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70" name="Oval"/>
            <p:cNvSpPr/>
            <p:nvPr/>
          </p:nvSpPr>
          <p:spPr>
            <a:xfrm>
              <a:off x="1192791" y="494118"/>
              <a:ext cx="368304" cy="388936"/>
            </a:xfrm>
            <a:prstGeom prst="ellipse">
              <a:avLst/>
            </a:prstGeom>
            <a:solidFill>
              <a:schemeClr val="accent3">
                <a:lumOff val="-9215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71" name="Oval"/>
            <p:cNvSpPr/>
            <p:nvPr/>
          </p:nvSpPr>
          <p:spPr>
            <a:xfrm>
              <a:off x="1649834" y="807591"/>
              <a:ext cx="368305" cy="388936"/>
            </a:xfrm>
            <a:prstGeom prst="ellipse">
              <a:avLst/>
            </a:prstGeom>
            <a:solidFill>
              <a:srgbClr val="F7FFA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72" name="Oval"/>
            <p:cNvSpPr/>
            <p:nvPr/>
          </p:nvSpPr>
          <p:spPr>
            <a:xfrm>
              <a:off x="2065484" y="494118"/>
              <a:ext cx="368304" cy="388936"/>
            </a:xfrm>
            <a:prstGeom prst="ellipse">
              <a:avLst/>
            </a:prstGeom>
            <a:solidFill>
              <a:srgbClr val="942192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73" name="Oval"/>
            <p:cNvSpPr/>
            <p:nvPr/>
          </p:nvSpPr>
          <p:spPr>
            <a:xfrm>
              <a:off x="1649834" y="1524859"/>
              <a:ext cx="368305" cy="388937"/>
            </a:xfrm>
            <a:prstGeom prst="ellipse">
              <a:avLst/>
            </a:prstGeom>
            <a:solidFill>
              <a:srgbClr val="942192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74" name="Oval"/>
            <p:cNvSpPr/>
            <p:nvPr/>
          </p:nvSpPr>
          <p:spPr>
            <a:xfrm>
              <a:off x="2141926" y="1524859"/>
              <a:ext cx="368304" cy="388937"/>
            </a:xfrm>
            <a:prstGeom prst="ellipse">
              <a:avLst/>
            </a:prstGeom>
            <a:solidFill>
              <a:srgbClr val="F7FFA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75" name="Line"/>
            <p:cNvSpPr/>
            <p:nvPr/>
          </p:nvSpPr>
          <p:spPr>
            <a:xfrm flipV="1">
              <a:off x="295969" y="725976"/>
              <a:ext cx="142580" cy="15856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76" name="Line"/>
            <p:cNvSpPr/>
            <p:nvPr/>
          </p:nvSpPr>
          <p:spPr>
            <a:xfrm flipH="1">
              <a:off x="363520" y="1027754"/>
              <a:ext cx="37786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77" name="Line"/>
            <p:cNvSpPr/>
            <p:nvPr/>
          </p:nvSpPr>
          <p:spPr>
            <a:xfrm flipH="1" flipV="1">
              <a:off x="336790" y="1145961"/>
              <a:ext cx="69983" cy="7782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78" name="Line"/>
            <p:cNvSpPr/>
            <p:nvPr/>
          </p:nvSpPr>
          <p:spPr>
            <a:xfrm flipV="1">
              <a:off x="730003" y="1176483"/>
              <a:ext cx="101089" cy="112420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79" name="Line"/>
            <p:cNvSpPr/>
            <p:nvPr/>
          </p:nvSpPr>
          <p:spPr>
            <a:xfrm flipV="1">
              <a:off x="687519" y="330940"/>
              <a:ext cx="224862" cy="104569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Line"/>
            <p:cNvSpPr/>
            <p:nvPr/>
          </p:nvSpPr>
          <p:spPr>
            <a:xfrm>
              <a:off x="1491778" y="1463475"/>
              <a:ext cx="169341" cy="18832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81" name="Line"/>
            <p:cNvSpPr/>
            <p:nvPr/>
          </p:nvSpPr>
          <p:spPr>
            <a:xfrm flipV="1">
              <a:off x="994038" y="777723"/>
              <a:ext cx="224862" cy="4444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Google Shape;100;p15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564524" y="1184227"/>
                <a:ext cx="7688700" cy="2261101"/>
              </a:xfrm>
              <a:prstGeom prst="rect">
                <a:avLst/>
              </a:prstGeom>
            </p:spPr>
            <p:txBody>
              <a:bodyPr/>
              <a:lstStyle/>
              <a:p>
                <a:pPr indent="-330200">
                  <a:buSzPts val="1600"/>
                  <a:buChar char="-"/>
                  <a:defRPr sz="1600">
                    <a:solidFill>
                      <a:schemeClr val="accent1">
                        <a:lumOff val="32549"/>
                      </a:schemeClr>
                    </a:solidFill>
                  </a:defRPr>
                </a:pPr>
                <a:r>
                  <a:rPr dirty="0"/>
                  <a:t>Introduced in 1982 </a:t>
                </a:r>
                <a:r>
                  <a:rPr dirty="0">
                    <a:solidFill>
                      <a:srgbClr val="7A81FF">
                        <a:alpha val="50000"/>
                      </a:srgbClr>
                    </a:solidFill>
                  </a:rPr>
                  <a:t>[GMR]</a:t>
                </a:r>
              </a:p>
              <a:p>
                <a:pPr indent="-330200">
                  <a:buSzPts val="2000"/>
                  <a:buChar char="-"/>
                  <a:defRPr sz="2000">
                    <a:solidFill>
                      <a:srgbClr val="000000"/>
                    </a:solidFill>
                  </a:defRPr>
                </a:pPr>
                <a:r>
                  <a:rPr dirty="0"/>
                  <a:t>NP ⊆ZK in 1986 </a:t>
                </a:r>
                <a:r>
                  <a:rPr dirty="0">
                    <a:solidFill>
                      <a:srgbClr val="7A81FF"/>
                    </a:solidFill>
                  </a:rPr>
                  <a:t>[GMW]</a:t>
                </a:r>
              </a:p>
              <a:p>
                <a:pPr marL="914400" lvl="1" indent="-330200">
                  <a:buSzPts val="1600"/>
                  <a:buChar char="-"/>
                  <a:defRPr sz="1600">
                    <a:solidFill>
                      <a:schemeClr val="accent1">
                        <a:lumOff val="32549"/>
                      </a:schemeClr>
                    </a:solidFill>
                  </a:defRPr>
                </a:pPr>
                <a:r>
                  <a:rPr dirty="0"/>
                  <a:t>Relies on one-way functions.</a:t>
                </a:r>
              </a:p>
              <a:p>
                <a:pPr marL="914400" lvl="1" indent="-330200">
                  <a:buSzPts val="1600"/>
                  <a:buChar char="-"/>
                  <a:defRPr sz="1600">
                    <a:solidFill>
                      <a:schemeClr val="accent1">
                        <a:lumOff val="32549"/>
                      </a:schemeClr>
                    </a:solidFill>
                  </a:defRPr>
                </a:pPr>
                <a:r>
                  <a:rPr dirty="0"/>
                  <a:t>Through a zero-knowledge proof for 3-coloring</a:t>
                </a:r>
              </a:p>
              <a:p>
                <a:pPr marL="914400" lvl="1" indent="-330200">
                  <a:buSzPts val="1800"/>
                  <a:buChar char="-"/>
                  <a:defRPr sz="1800">
                    <a:solidFill>
                      <a:srgbClr val="000000"/>
                    </a:solidFill>
                  </a:defRPr>
                </a:pPr>
                <a:r>
                  <a:rPr dirty="0"/>
                  <a:t>For a soundness error of </a:t>
                </a:r>
                <a14:m>
                  <m:oMath xmlns:m="http://schemas.openxmlformats.org/officeDocument/2006/math"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dirty="0"/>
                  <a:t>, communication complexity is: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)⋅|</m:t>
                    </m:r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|⋅|</m:t>
                    </m:r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|⋅</m:t>
                    </m:r>
                    <m:r>
                      <m:rPr>
                        <m:sty m:val="p"/>
                      </m:rP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(1/</m:t>
                    </m:r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sz="2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</a:t>
                </a:r>
              </a:p>
            </p:txBody>
          </p:sp>
        </mc:Choice>
        <mc:Fallback xmlns="">
          <p:sp>
            <p:nvSpPr>
              <p:cNvPr id="186" name="Google Shape;100;p1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64524" y="1184227"/>
                <a:ext cx="7688700" cy="22611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Google Shape;99;p15"/>
          <p:cNvSpPr txBox="1"/>
          <p:nvPr/>
        </p:nvSpPr>
        <p:spPr>
          <a:xfrm>
            <a:off x="609013" y="708216"/>
            <a:ext cx="3331401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Succinct Zero-Knowledge</a:t>
            </a:r>
          </a:p>
        </p:txBody>
      </p:sp>
      <p:sp>
        <p:nvSpPr>
          <p:cNvPr id="188" name="Google Shape;99;p15"/>
          <p:cNvSpPr txBox="1">
            <a:spLocks noGrp="1"/>
          </p:cNvSpPr>
          <p:nvPr>
            <p:ph type="title"/>
          </p:nvPr>
        </p:nvSpPr>
        <p:spPr>
          <a:xfrm>
            <a:off x="66629" y="58761"/>
            <a:ext cx="7688700" cy="535201"/>
          </a:xfrm>
          <a:prstGeom prst="rect">
            <a:avLst/>
          </a:prstGeom>
        </p:spPr>
        <p:txBody>
          <a:bodyPr/>
          <a:lstStyle>
            <a:lvl1pPr defTabSz="896111">
              <a:defRPr sz="2254"/>
            </a:lvl1pPr>
          </a:lstStyle>
          <a:p>
            <a:r>
              <a:t>Zero-Knowledge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security parameter"/>
              <p:cNvSpPr/>
              <p:nvPr/>
            </p:nvSpPr>
            <p:spPr>
              <a:xfrm>
                <a:off x="6047818" y="3004067"/>
                <a:ext cx="1649276" cy="652236"/>
              </a:xfrm>
              <a:prstGeom prst="roundRect">
                <a:avLst>
                  <a:gd name="adj" fmla="val 31849"/>
                </a:avLst>
              </a:prstGeom>
              <a:solidFill>
                <a:schemeClr val="accent5">
                  <a:lumOff val="-5803"/>
                </a:schemeClr>
              </a:solidFill>
              <a:ln w="25400">
                <a:solidFill>
                  <a:schemeClr val="accent5"/>
                </a:solidFill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0" tIns="0" rIns="0" bIns="0"/>
              <a:lstStyle/>
              <a:p>
                <a:pPr algn="ctr">
                  <a:defRPr sz="1800">
                    <a:solidFill>
                      <a:srgbClr val="FFFFFF"/>
                    </a:solidFill>
                  </a:defRPr>
                </a:pPr>
                <a14:m>
                  <m:oMath xmlns:m="http://schemas.openxmlformats.org/officeDocument/2006/math">
                    <m:r>
                      <a:rPr sz="21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security parameter</a:t>
                </a:r>
              </a:p>
            </p:txBody>
          </p:sp>
        </mc:Choice>
        <mc:Fallback xmlns="">
          <p:sp>
            <p:nvSpPr>
              <p:cNvPr id="189" name="security parameter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818" y="3004067"/>
                <a:ext cx="1649276" cy="652236"/>
              </a:xfrm>
              <a:prstGeom prst="roundRect">
                <a:avLst>
                  <a:gd name="adj" fmla="val 31849"/>
                </a:avLst>
              </a:prstGeom>
              <a:blipFill>
                <a:blip r:embed="rId3"/>
                <a:stretch>
                  <a:fillRect b="-20370"/>
                </a:stretch>
              </a:blipFill>
              <a:ln w="25400">
                <a:solidFill>
                  <a:schemeClr val="accent5"/>
                </a:solidFill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7" name="Group"/>
          <p:cNvGrpSpPr/>
          <p:nvPr/>
        </p:nvGrpSpPr>
        <p:grpSpPr>
          <a:xfrm>
            <a:off x="6922029" y="988633"/>
            <a:ext cx="1763008" cy="1462574"/>
            <a:chOff x="0" y="0"/>
            <a:chExt cx="1763006" cy="1462573"/>
          </a:xfrm>
        </p:grpSpPr>
        <p:sp>
          <p:nvSpPr>
            <p:cNvPr id="190" name="Line"/>
            <p:cNvSpPr/>
            <p:nvPr/>
          </p:nvSpPr>
          <p:spPr>
            <a:xfrm>
              <a:off x="1268522" y="916759"/>
              <a:ext cx="1" cy="26361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91" name="Line"/>
            <p:cNvSpPr/>
            <p:nvPr/>
          </p:nvSpPr>
          <p:spPr>
            <a:xfrm flipH="1">
              <a:off x="1420635" y="1321244"/>
              <a:ext cx="90116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92" name="Line"/>
            <p:cNvSpPr/>
            <p:nvPr/>
          </p:nvSpPr>
          <p:spPr>
            <a:xfrm flipH="1">
              <a:off x="1391554" y="591702"/>
              <a:ext cx="77194" cy="9341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93" name="Line"/>
            <p:cNvSpPr/>
            <p:nvPr/>
          </p:nvSpPr>
          <p:spPr>
            <a:xfrm>
              <a:off x="1082265" y="599321"/>
              <a:ext cx="109733" cy="13278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94" name="Line"/>
            <p:cNvSpPr/>
            <p:nvPr/>
          </p:nvSpPr>
          <p:spPr>
            <a:xfrm flipV="1">
              <a:off x="1036189" y="823695"/>
              <a:ext cx="141993" cy="106420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95" name="Line"/>
            <p:cNvSpPr/>
            <p:nvPr/>
          </p:nvSpPr>
          <p:spPr>
            <a:xfrm>
              <a:off x="746548" y="851189"/>
              <a:ext cx="85371" cy="10330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96" name="Line"/>
            <p:cNvSpPr/>
            <p:nvPr/>
          </p:nvSpPr>
          <p:spPr>
            <a:xfrm>
              <a:off x="478066" y="1127127"/>
              <a:ext cx="70998" cy="85915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97" name="Line"/>
            <p:cNvSpPr/>
            <p:nvPr/>
          </p:nvSpPr>
          <p:spPr>
            <a:xfrm flipH="1" flipV="1">
              <a:off x="488476" y="530984"/>
              <a:ext cx="93840" cy="113555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98" name="Oval"/>
            <p:cNvSpPr/>
            <p:nvPr/>
          </p:nvSpPr>
          <p:spPr>
            <a:xfrm>
              <a:off x="258368" y="286671"/>
              <a:ext cx="258671" cy="297236"/>
            </a:xfrm>
            <a:prstGeom prst="ellipse">
              <a:avLst/>
            </a:prstGeom>
            <a:solidFill>
              <a:srgbClr val="942192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99" name="Oval"/>
            <p:cNvSpPr/>
            <p:nvPr/>
          </p:nvSpPr>
          <p:spPr>
            <a:xfrm>
              <a:off x="258368" y="879491"/>
              <a:ext cx="258671" cy="297236"/>
            </a:xfrm>
            <a:prstGeom prst="ellipse">
              <a:avLst/>
            </a:prstGeom>
            <a:solidFill>
              <a:srgbClr val="942192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00" name="Oval"/>
            <p:cNvSpPr/>
            <p:nvPr/>
          </p:nvSpPr>
          <p:spPr>
            <a:xfrm>
              <a:off x="-1" y="649665"/>
              <a:ext cx="258672" cy="297236"/>
            </a:xfrm>
            <a:prstGeom prst="ellipse">
              <a:avLst/>
            </a:prstGeom>
            <a:solidFill>
              <a:schemeClr val="accent3">
                <a:lumOff val="-9215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499789"/>
                  </a:solidFill>
                </a:defRPr>
              </a:pPr>
              <a:endParaRPr/>
            </a:p>
          </p:txBody>
        </p:sp>
        <p:sp>
          <p:nvSpPr>
            <p:cNvPr id="201" name="Oval"/>
            <p:cNvSpPr/>
            <p:nvPr/>
          </p:nvSpPr>
          <p:spPr>
            <a:xfrm>
              <a:off x="516737" y="617182"/>
              <a:ext cx="258671" cy="297236"/>
            </a:xfrm>
            <a:prstGeom prst="ellipse">
              <a:avLst/>
            </a:prstGeom>
            <a:solidFill>
              <a:srgbClr val="F7FFA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02" name="Oval"/>
            <p:cNvSpPr/>
            <p:nvPr/>
          </p:nvSpPr>
          <p:spPr>
            <a:xfrm>
              <a:off x="516737" y="1165338"/>
              <a:ext cx="258671" cy="297236"/>
            </a:xfrm>
            <a:prstGeom prst="ellipse">
              <a:avLst/>
            </a:prstGeom>
            <a:solidFill>
              <a:schemeClr val="accent3">
                <a:lumOff val="-9215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03" name="Oval"/>
            <p:cNvSpPr/>
            <p:nvPr/>
          </p:nvSpPr>
          <p:spPr>
            <a:xfrm>
              <a:off x="601724" y="-1"/>
              <a:ext cx="258671" cy="297236"/>
            </a:xfrm>
            <a:prstGeom prst="ellipse">
              <a:avLst/>
            </a:prstGeom>
            <a:solidFill>
              <a:srgbClr val="F7FFA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04" name="Oval"/>
            <p:cNvSpPr/>
            <p:nvPr/>
          </p:nvSpPr>
          <p:spPr>
            <a:xfrm>
              <a:off x="813117" y="879491"/>
              <a:ext cx="258671" cy="297236"/>
            </a:xfrm>
            <a:prstGeom prst="ellipse">
              <a:avLst/>
            </a:prstGeom>
            <a:solidFill>
              <a:schemeClr val="accent3">
                <a:lumOff val="-9215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05" name="Oval"/>
            <p:cNvSpPr/>
            <p:nvPr/>
          </p:nvSpPr>
          <p:spPr>
            <a:xfrm>
              <a:off x="837732" y="377618"/>
              <a:ext cx="258671" cy="297236"/>
            </a:xfrm>
            <a:prstGeom prst="ellipse">
              <a:avLst/>
            </a:prstGeom>
            <a:solidFill>
              <a:schemeClr val="accent3">
                <a:lumOff val="-9215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06" name="Oval"/>
            <p:cNvSpPr/>
            <p:nvPr/>
          </p:nvSpPr>
          <p:spPr>
            <a:xfrm>
              <a:off x="1158726" y="617182"/>
              <a:ext cx="258671" cy="297236"/>
            </a:xfrm>
            <a:prstGeom prst="ellipse">
              <a:avLst/>
            </a:prstGeom>
            <a:solidFill>
              <a:srgbClr val="F7FFA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07" name="Oval"/>
            <p:cNvSpPr/>
            <p:nvPr/>
          </p:nvSpPr>
          <p:spPr>
            <a:xfrm>
              <a:off x="1450649" y="377618"/>
              <a:ext cx="258671" cy="297236"/>
            </a:xfrm>
            <a:prstGeom prst="ellipse">
              <a:avLst/>
            </a:prstGeom>
            <a:solidFill>
              <a:srgbClr val="942192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08" name="Oval"/>
            <p:cNvSpPr/>
            <p:nvPr/>
          </p:nvSpPr>
          <p:spPr>
            <a:xfrm>
              <a:off x="1158726" y="1165338"/>
              <a:ext cx="258671" cy="297236"/>
            </a:xfrm>
            <a:prstGeom prst="ellipse">
              <a:avLst/>
            </a:prstGeom>
            <a:solidFill>
              <a:srgbClr val="942192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09" name="Oval"/>
            <p:cNvSpPr/>
            <p:nvPr/>
          </p:nvSpPr>
          <p:spPr>
            <a:xfrm>
              <a:off x="1504336" y="1165338"/>
              <a:ext cx="258671" cy="297236"/>
            </a:xfrm>
            <a:prstGeom prst="ellipse">
              <a:avLst/>
            </a:prstGeom>
            <a:solidFill>
              <a:srgbClr val="F7FFA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10" name="Line"/>
            <p:cNvSpPr/>
            <p:nvPr/>
          </p:nvSpPr>
          <p:spPr>
            <a:xfrm flipV="1">
              <a:off x="207867" y="554810"/>
              <a:ext cx="100138" cy="12117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11" name="Line"/>
            <p:cNvSpPr/>
            <p:nvPr/>
          </p:nvSpPr>
          <p:spPr>
            <a:xfrm flipH="1">
              <a:off x="255311" y="785436"/>
              <a:ext cx="265382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12" name="Line"/>
            <p:cNvSpPr/>
            <p:nvPr/>
          </p:nvSpPr>
          <p:spPr>
            <a:xfrm flipH="1" flipV="1">
              <a:off x="236538" y="875774"/>
              <a:ext cx="49151" cy="59478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13" name="Line"/>
            <p:cNvSpPr/>
            <p:nvPr/>
          </p:nvSpPr>
          <p:spPr>
            <a:xfrm flipV="1">
              <a:off x="512702" y="899099"/>
              <a:ext cx="70998" cy="85915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14" name="Line"/>
            <p:cNvSpPr/>
            <p:nvPr/>
          </p:nvSpPr>
          <p:spPr>
            <a:xfrm flipV="1">
              <a:off x="482864" y="252913"/>
              <a:ext cx="157928" cy="79915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15" name="Line"/>
            <p:cNvSpPr/>
            <p:nvPr/>
          </p:nvSpPr>
          <p:spPr>
            <a:xfrm>
              <a:off x="1047719" y="1118426"/>
              <a:ext cx="118933" cy="14392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16" name="Line"/>
            <p:cNvSpPr/>
            <p:nvPr/>
          </p:nvSpPr>
          <p:spPr>
            <a:xfrm flipV="1">
              <a:off x="698142" y="594356"/>
              <a:ext cx="157927" cy="33965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18" name="Ornament 14"/>
          <p:cNvSpPr/>
          <p:nvPr/>
        </p:nvSpPr>
        <p:spPr>
          <a:xfrm>
            <a:off x="1612292" y="3300160"/>
            <a:ext cx="1324843" cy="60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12476" extrusionOk="0">
                <a:moveTo>
                  <a:pt x="7513" y="47"/>
                </a:moveTo>
                <a:cubicBezTo>
                  <a:pt x="6579" y="328"/>
                  <a:pt x="5386" y="1899"/>
                  <a:pt x="3866" y="5574"/>
                </a:cubicBezTo>
                <a:cubicBezTo>
                  <a:pt x="1686" y="10844"/>
                  <a:pt x="655" y="10503"/>
                  <a:pt x="298" y="7186"/>
                </a:cubicBezTo>
                <a:cubicBezTo>
                  <a:pt x="250" y="6739"/>
                  <a:pt x="247" y="5814"/>
                  <a:pt x="295" y="5380"/>
                </a:cubicBezTo>
                <a:cubicBezTo>
                  <a:pt x="340" y="4967"/>
                  <a:pt x="386" y="4322"/>
                  <a:pt x="386" y="3359"/>
                </a:cubicBezTo>
                <a:cubicBezTo>
                  <a:pt x="386" y="2120"/>
                  <a:pt x="309" y="1166"/>
                  <a:pt x="209" y="1166"/>
                </a:cubicBezTo>
                <a:cubicBezTo>
                  <a:pt x="29" y="1166"/>
                  <a:pt x="-8" y="3210"/>
                  <a:pt x="1" y="4283"/>
                </a:cubicBezTo>
                <a:cubicBezTo>
                  <a:pt x="27" y="7284"/>
                  <a:pt x="183" y="12476"/>
                  <a:pt x="2183" y="12476"/>
                </a:cubicBezTo>
                <a:cubicBezTo>
                  <a:pt x="4183" y="12476"/>
                  <a:pt x="6908" y="3595"/>
                  <a:pt x="8628" y="3595"/>
                </a:cubicBezTo>
                <a:cubicBezTo>
                  <a:pt x="10348" y="3595"/>
                  <a:pt x="10793" y="12476"/>
                  <a:pt x="10793" y="12476"/>
                </a:cubicBezTo>
                <a:cubicBezTo>
                  <a:pt x="10793" y="12476"/>
                  <a:pt x="11238" y="3595"/>
                  <a:pt x="12958" y="3595"/>
                </a:cubicBezTo>
                <a:cubicBezTo>
                  <a:pt x="14678" y="3595"/>
                  <a:pt x="17403" y="12476"/>
                  <a:pt x="19403" y="12476"/>
                </a:cubicBezTo>
                <a:cubicBezTo>
                  <a:pt x="21403" y="12476"/>
                  <a:pt x="21558" y="7283"/>
                  <a:pt x="21583" y="4283"/>
                </a:cubicBezTo>
                <a:cubicBezTo>
                  <a:pt x="21592" y="3203"/>
                  <a:pt x="21555" y="1166"/>
                  <a:pt x="21376" y="1166"/>
                </a:cubicBezTo>
                <a:cubicBezTo>
                  <a:pt x="21276" y="1166"/>
                  <a:pt x="21201" y="2120"/>
                  <a:pt x="21201" y="3359"/>
                </a:cubicBezTo>
                <a:cubicBezTo>
                  <a:pt x="21201" y="4315"/>
                  <a:pt x="21246" y="4967"/>
                  <a:pt x="21292" y="5380"/>
                </a:cubicBezTo>
                <a:cubicBezTo>
                  <a:pt x="21340" y="5820"/>
                  <a:pt x="21336" y="6746"/>
                  <a:pt x="21288" y="7186"/>
                </a:cubicBezTo>
                <a:cubicBezTo>
                  <a:pt x="20931" y="10503"/>
                  <a:pt x="19901" y="10844"/>
                  <a:pt x="17720" y="5574"/>
                </a:cubicBezTo>
                <a:cubicBezTo>
                  <a:pt x="11641" y="-9124"/>
                  <a:pt x="10793" y="9917"/>
                  <a:pt x="10793" y="9917"/>
                </a:cubicBezTo>
                <a:cubicBezTo>
                  <a:pt x="10793" y="9917"/>
                  <a:pt x="10317" y="-794"/>
                  <a:pt x="7513" y="47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19" name="Ornament 14"/>
          <p:cNvSpPr/>
          <p:nvPr/>
        </p:nvSpPr>
        <p:spPr>
          <a:xfrm>
            <a:off x="3248557" y="3300160"/>
            <a:ext cx="1324843" cy="60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12476" extrusionOk="0">
                <a:moveTo>
                  <a:pt x="7513" y="47"/>
                </a:moveTo>
                <a:cubicBezTo>
                  <a:pt x="6579" y="328"/>
                  <a:pt x="5386" y="1899"/>
                  <a:pt x="3866" y="5574"/>
                </a:cubicBezTo>
                <a:cubicBezTo>
                  <a:pt x="1686" y="10844"/>
                  <a:pt x="655" y="10503"/>
                  <a:pt x="298" y="7186"/>
                </a:cubicBezTo>
                <a:cubicBezTo>
                  <a:pt x="250" y="6739"/>
                  <a:pt x="247" y="5814"/>
                  <a:pt x="295" y="5380"/>
                </a:cubicBezTo>
                <a:cubicBezTo>
                  <a:pt x="340" y="4967"/>
                  <a:pt x="386" y="4322"/>
                  <a:pt x="386" y="3359"/>
                </a:cubicBezTo>
                <a:cubicBezTo>
                  <a:pt x="386" y="2120"/>
                  <a:pt x="309" y="1166"/>
                  <a:pt x="209" y="1166"/>
                </a:cubicBezTo>
                <a:cubicBezTo>
                  <a:pt x="29" y="1166"/>
                  <a:pt x="-8" y="3210"/>
                  <a:pt x="1" y="4283"/>
                </a:cubicBezTo>
                <a:cubicBezTo>
                  <a:pt x="27" y="7284"/>
                  <a:pt x="183" y="12476"/>
                  <a:pt x="2183" y="12476"/>
                </a:cubicBezTo>
                <a:cubicBezTo>
                  <a:pt x="4183" y="12476"/>
                  <a:pt x="6908" y="3595"/>
                  <a:pt x="8628" y="3595"/>
                </a:cubicBezTo>
                <a:cubicBezTo>
                  <a:pt x="10348" y="3595"/>
                  <a:pt x="10793" y="12476"/>
                  <a:pt x="10793" y="12476"/>
                </a:cubicBezTo>
                <a:cubicBezTo>
                  <a:pt x="10793" y="12476"/>
                  <a:pt x="11238" y="3595"/>
                  <a:pt x="12958" y="3595"/>
                </a:cubicBezTo>
                <a:cubicBezTo>
                  <a:pt x="14678" y="3595"/>
                  <a:pt x="17403" y="12476"/>
                  <a:pt x="19403" y="12476"/>
                </a:cubicBezTo>
                <a:cubicBezTo>
                  <a:pt x="21403" y="12476"/>
                  <a:pt x="21558" y="7283"/>
                  <a:pt x="21583" y="4283"/>
                </a:cubicBezTo>
                <a:cubicBezTo>
                  <a:pt x="21592" y="3203"/>
                  <a:pt x="21555" y="1166"/>
                  <a:pt x="21376" y="1166"/>
                </a:cubicBezTo>
                <a:cubicBezTo>
                  <a:pt x="21276" y="1166"/>
                  <a:pt x="21201" y="2120"/>
                  <a:pt x="21201" y="3359"/>
                </a:cubicBezTo>
                <a:cubicBezTo>
                  <a:pt x="21201" y="4315"/>
                  <a:pt x="21246" y="4967"/>
                  <a:pt x="21292" y="5380"/>
                </a:cubicBezTo>
                <a:cubicBezTo>
                  <a:pt x="21340" y="5820"/>
                  <a:pt x="21336" y="6746"/>
                  <a:pt x="21288" y="7186"/>
                </a:cubicBezTo>
                <a:cubicBezTo>
                  <a:pt x="20931" y="10503"/>
                  <a:pt x="19901" y="10844"/>
                  <a:pt x="17720" y="5574"/>
                </a:cubicBezTo>
                <a:cubicBezTo>
                  <a:pt x="11641" y="-9124"/>
                  <a:pt x="10793" y="9917"/>
                  <a:pt x="10793" y="9917"/>
                </a:cubicBezTo>
                <a:cubicBezTo>
                  <a:pt x="10793" y="9917"/>
                  <a:pt x="10317" y="-794"/>
                  <a:pt x="7513" y="47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1" animBg="1" advAuto="0"/>
      <p:bldP spid="218" grpId="2" animBg="1" advAuto="0"/>
      <p:bldP spid="219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100;p15"/>
          <p:cNvSpPr txBox="1">
            <a:spLocks noGrp="1"/>
          </p:cNvSpPr>
          <p:nvPr>
            <p:ph type="body" idx="1"/>
          </p:nvPr>
        </p:nvSpPr>
        <p:spPr>
          <a:xfrm>
            <a:off x="564524" y="1184227"/>
            <a:ext cx="7688700" cy="3099380"/>
          </a:xfrm>
          <a:prstGeom prst="rect">
            <a:avLst/>
          </a:prstGeom>
        </p:spPr>
        <p:txBody>
          <a:bodyPr/>
          <a:lstStyle/>
          <a:p>
            <a:pPr indent="-330200">
              <a:buSzPts val="1600"/>
              <a:buChar char="-"/>
              <a:defRPr sz="1600">
                <a:solidFill>
                  <a:schemeClr val="accent1">
                    <a:lumOff val="32549"/>
                  </a:schemeClr>
                </a:solidFill>
              </a:defRPr>
            </a:pPr>
            <a:r>
              <a:t>Introduced in 1982 </a:t>
            </a:r>
            <a:r>
              <a:rPr>
                <a:solidFill>
                  <a:srgbClr val="7A81FF">
                    <a:alpha val="50000"/>
                  </a:srgbClr>
                </a:solidFill>
              </a:rPr>
              <a:t>[GMR]</a:t>
            </a:r>
          </a:p>
          <a:p>
            <a:pPr indent="-330200">
              <a:buSzPts val="2000"/>
              <a:buChar char="-"/>
              <a:defRPr sz="2000">
                <a:solidFill>
                  <a:srgbClr val="000000"/>
                </a:solidFill>
              </a:defRPr>
            </a:pPr>
            <a:r>
              <a:t>NP ⊆ZK in 1986 </a:t>
            </a:r>
            <a:r>
              <a:rPr>
                <a:solidFill>
                  <a:srgbClr val="7A81FF"/>
                </a:solidFill>
              </a:rPr>
              <a:t>[GMW]</a:t>
            </a:r>
          </a:p>
          <a:p>
            <a:pPr marL="914400" lvl="1" indent="-330200">
              <a:buSzPts val="1600"/>
              <a:buChar char="-"/>
              <a:defRPr sz="1600">
                <a:solidFill>
                  <a:schemeClr val="accent1">
                    <a:lumOff val="32549"/>
                  </a:schemeClr>
                </a:solidFill>
              </a:defRPr>
            </a:pPr>
            <a:r>
              <a:t>Relies on one-way functions.</a:t>
            </a:r>
          </a:p>
          <a:p>
            <a:pPr marL="914400" lvl="1" indent="-330200">
              <a:buSzPts val="1800"/>
              <a:buChar char="-"/>
              <a:defRPr sz="1800">
                <a:solidFill>
                  <a:srgbClr val="000000"/>
                </a:solidFill>
              </a:defRPr>
            </a:pPr>
            <a:r>
              <a:t>For general NP languages - polynomial in verification circuit.</a:t>
            </a:r>
          </a:p>
        </p:txBody>
      </p:sp>
      <p:sp>
        <p:nvSpPr>
          <p:cNvPr id="222" name="Google Shape;99;p15"/>
          <p:cNvSpPr txBox="1"/>
          <p:nvPr/>
        </p:nvSpPr>
        <p:spPr>
          <a:xfrm>
            <a:off x="609013" y="708216"/>
            <a:ext cx="3331401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Succinct Zero-Knowledge</a:t>
            </a:r>
          </a:p>
        </p:txBody>
      </p:sp>
      <p:sp>
        <p:nvSpPr>
          <p:cNvPr id="223" name="Google Shape;99;p15"/>
          <p:cNvSpPr txBox="1">
            <a:spLocks noGrp="1"/>
          </p:cNvSpPr>
          <p:nvPr>
            <p:ph type="title"/>
          </p:nvPr>
        </p:nvSpPr>
        <p:spPr>
          <a:xfrm>
            <a:off x="66629" y="58761"/>
            <a:ext cx="7688700" cy="535201"/>
          </a:xfrm>
          <a:prstGeom prst="rect">
            <a:avLst/>
          </a:prstGeom>
        </p:spPr>
        <p:txBody>
          <a:bodyPr/>
          <a:lstStyle>
            <a:lvl1pPr defTabSz="896111">
              <a:defRPr sz="2254"/>
            </a:lvl1pPr>
          </a:lstStyle>
          <a:p>
            <a:r>
              <a:t>Zero-Knowledge Proofs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Line"/>
          <p:cNvSpPr/>
          <p:nvPr/>
        </p:nvSpPr>
        <p:spPr>
          <a:xfrm flipV="1">
            <a:off x="1713541" y="746377"/>
            <a:ext cx="1" cy="343732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228" name="Google Shape;99;p15"/>
          <p:cNvSpPr txBox="1"/>
          <p:nvPr/>
        </p:nvSpPr>
        <p:spPr>
          <a:xfrm>
            <a:off x="716764" y="12101"/>
            <a:ext cx="2116429" cy="879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Communication </a:t>
            </a:r>
          </a:p>
          <a:p>
            <a:pPr marL="311150" indent="-311150" algn="ctr">
              <a:defRPr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- input size…"/>
              <p:cNvSpPr txBox="1"/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- input size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t> - witness size.</a:t>
                </a:r>
              </a:p>
              <a:p>
                <a:pPr marL="457200" indent="-330200">
                  <a:lnSpc>
                    <a:spcPct val="115000"/>
                  </a:lnSpc>
                  <a:buClr>
                    <a:schemeClr val="accent1"/>
                  </a:buClr>
                  <a:buSzPts val="1200"/>
                  <a:buFont typeface="Helvetica"/>
                  <a:buChar char="-"/>
                  <a:defRPr sz="1200">
                    <a:solidFill>
                      <a:schemeClr val="accent1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14:m>
                  <m:oMath xmlns:m="http://schemas.openxmlformats.org/officeDocument/2006/math">
                    <m:r>
                      <a:rPr sz="1450" i="1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- security parameter</a:t>
                </a:r>
                <a:endParaRPr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229" name="- input siz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298" y="148742"/>
                <a:ext cx="1952606" cy="606681"/>
              </a:xfrm>
              <a:prstGeom prst="rect">
                <a:avLst/>
              </a:prstGeom>
              <a:blipFill>
                <a:blip r:embed="rId2"/>
                <a:stretch>
                  <a:fillRect r="-4516" b="-3265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0" name="Google Shape;99;p15"/>
          <p:cNvSpPr txBox="1"/>
          <p:nvPr/>
        </p:nvSpPr>
        <p:spPr>
          <a:xfrm>
            <a:off x="199963" y="733486"/>
            <a:ext cx="1371215" cy="451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311150" indent="-311150">
              <a:defRPr sz="15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Upper bound</a:t>
            </a:r>
          </a:p>
        </p:txBody>
      </p:sp>
      <p:pic>
        <p:nvPicPr>
          <p:cNvPr id="231" name="Image" descr="Image"/>
          <p:cNvPicPr>
            <a:picLocks/>
          </p:cNvPicPr>
          <p:nvPr/>
        </p:nvPicPr>
        <p:blipFill>
          <a:blip r:embed="rId3"/>
          <a:srcRect l="41550" t="51168" r="20410" b="45144"/>
          <a:stretch>
            <a:fillRect/>
          </a:stretch>
        </p:blipFill>
        <p:spPr>
          <a:xfrm rot="21540000">
            <a:off x="30318" y="1128047"/>
            <a:ext cx="1659732" cy="17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5" extrusionOk="0">
                <a:moveTo>
                  <a:pt x="0" y="0"/>
                </a:moveTo>
                <a:lnTo>
                  <a:pt x="0" y="16817"/>
                </a:lnTo>
                <a:cubicBezTo>
                  <a:pt x="552" y="17059"/>
                  <a:pt x="1664" y="17220"/>
                  <a:pt x="1859" y="17451"/>
                </a:cubicBezTo>
                <a:cubicBezTo>
                  <a:pt x="2511" y="18219"/>
                  <a:pt x="5045" y="18761"/>
                  <a:pt x="8409" y="18865"/>
                </a:cubicBezTo>
                <a:cubicBezTo>
                  <a:pt x="12240" y="18983"/>
                  <a:pt x="14141" y="19427"/>
                  <a:pt x="14710" y="20376"/>
                </a:cubicBezTo>
                <a:cubicBezTo>
                  <a:pt x="15158" y="21123"/>
                  <a:pt x="15638" y="21600"/>
                  <a:pt x="15774" y="21399"/>
                </a:cubicBezTo>
                <a:cubicBezTo>
                  <a:pt x="15910" y="21199"/>
                  <a:pt x="17038" y="21081"/>
                  <a:pt x="18284" y="21156"/>
                </a:cubicBezTo>
                <a:cubicBezTo>
                  <a:pt x="19530" y="21231"/>
                  <a:pt x="20758" y="21289"/>
                  <a:pt x="21011" y="21302"/>
                </a:cubicBezTo>
                <a:cubicBezTo>
                  <a:pt x="21125" y="21308"/>
                  <a:pt x="21392" y="21276"/>
                  <a:pt x="21600" y="21253"/>
                </a:cubicBezTo>
                <a:lnTo>
                  <a:pt x="21600" y="2925"/>
                </a:lnTo>
                <a:cubicBezTo>
                  <a:pt x="17385" y="3138"/>
                  <a:pt x="5001" y="1987"/>
                  <a:pt x="1787" y="829"/>
                </a:cubicBezTo>
                <a:cubicBezTo>
                  <a:pt x="1255" y="637"/>
                  <a:pt x="639" y="273"/>
                  <a:pt x="0" y="0"/>
                </a:cubicBezTo>
                <a:close/>
              </a:path>
            </a:pathLst>
          </a:cu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Google Shape;100;p15"/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buClrTx/>
                  <a:buSzTx/>
                  <a:buFontTx/>
                  <a:buNone/>
                  <a:defRPr sz="15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oly</m:t>
                    </m:r>
                  </m:oMath>
                </a14:m>
                <a:r>
                  <a:rPr dirty="0"/>
                  <a:t>(verification circuit).  </a:t>
                </a:r>
                <a:r>
                  <a:rPr dirty="0">
                    <a:solidFill>
                      <a:srgbClr val="7A81FF"/>
                    </a:solidFill>
                  </a:rPr>
                  <a:t>[GMW]</a:t>
                </a:r>
              </a:p>
            </p:txBody>
          </p:sp>
        </mc:Choice>
        <mc:Fallback xmlns="">
          <p:sp>
            <p:nvSpPr>
              <p:cNvPr id="232" name="Google Shape;100;p1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1855905" y="927281"/>
                <a:ext cx="4332389" cy="6361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1A9988"/>
      </a:lt1>
      <a:dk2>
        <a:srgbClr val="A7A7A7"/>
      </a:dk2>
      <a:lt2>
        <a:srgbClr val="535353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0000FF"/>
      </a:hlink>
      <a:folHlink>
        <a:srgbClr val="FF00FF"/>
      </a:folHlink>
    </a:clrScheme>
    <a:fontScheme name="Streamlin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eamli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1A9988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1A9988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reamline">
  <a:themeElements>
    <a:clrScheme name="Streamli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0000FF"/>
      </a:hlink>
      <a:folHlink>
        <a:srgbClr val="FF00FF"/>
      </a:folHlink>
    </a:clrScheme>
    <a:fontScheme name="Streamlin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eamli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1A9988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1A9988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1845</Words>
  <Application>Microsoft Macintosh PowerPoint</Application>
  <PresentationFormat>On-screen Show (16:9)</PresentationFormat>
  <Paragraphs>396</Paragraphs>
  <Slides>37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Cambria Math</vt:lpstr>
      <vt:lpstr>Helvetica</vt:lpstr>
      <vt:lpstr>Lato</vt:lpstr>
      <vt:lpstr>Raleway</vt:lpstr>
      <vt:lpstr>Streamline</vt:lpstr>
      <vt:lpstr>Rate-1 Zero-Knowledge Proofs from One-way Functions</vt:lpstr>
      <vt:lpstr>PowerPoint Presentation</vt:lpstr>
      <vt:lpstr>Zero-Knowledge Proofs</vt:lpstr>
      <vt:lpstr>Zero-Knowledge Proofs</vt:lpstr>
      <vt:lpstr>Zero-Knowledge Proofs</vt:lpstr>
      <vt:lpstr>Zero-Knowledge Proofs</vt:lpstr>
      <vt:lpstr>Zero-Knowledge Proofs</vt:lpstr>
      <vt:lpstr>Zero-Knowledge Proofs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Results</vt:lpstr>
      <vt:lpstr>Main Results</vt:lpstr>
      <vt:lpstr>Main Results</vt:lpstr>
      <vt:lpstr>Main Results</vt:lpstr>
      <vt:lpstr>Main Results</vt:lpstr>
      <vt:lpstr>Techniques Theorems 1 &amp;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Rate-1 Zero-Knowledge Proofs from One-way Functions</dc:title>
  <cp:lastModifiedBy>Noor Athamnah</cp:lastModifiedBy>
  <cp:revision>4</cp:revision>
  <dcterms:modified xsi:type="dcterms:W3CDTF">2024-12-02T11:33:52Z</dcterms:modified>
</cp:coreProperties>
</file>