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334" r:id="rId3"/>
    <p:sldId id="335" r:id="rId4"/>
    <p:sldId id="336" r:id="rId5"/>
    <p:sldId id="337" r:id="rId6"/>
    <p:sldId id="289" r:id="rId7"/>
    <p:sldId id="323" r:id="rId8"/>
    <p:sldId id="339" r:id="rId9"/>
    <p:sldId id="340" r:id="rId10"/>
    <p:sldId id="342" r:id="rId11"/>
    <p:sldId id="343" r:id="rId12"/>
    <p:sldId id="295" r:id="rId13"/>
    <p:sldId id="324" r:id="rId14"/>
    <p:sldId id="347" r:id="rId15"/>
    <p:sldId id="349" r:id="rId16"/>
    <p:sldId id="348" r:id="rId17"/>
    <p:sldId id="346" r:id="rId18"/>
    <p:sldId id="351" r:id="rId19"/>
    <p:sldId id="352" r:id="rId20"/>
    <p:sldId id="26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2"/>
    <p:restoredTop sz="90321"/>
  </p:normalViewPr>
  <p:slideViewPr>
    <p:cSldViewPr snapToGrid="0">
      <p:cViewPr varScale="1">
        <p:scale>
          <a:sx n="126" d="100"/>
          <a:sy n="126" d="100"/>
        </p:scale>
        <p:origin x="208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9448F-0076-1B49-BD91-25B8907B0CBA}" type="datetimeFigureOut">
              <a:rPr lang="en-US" smtClean="0"/>
              <a:t>12/4/24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80E20-6A52-524A-A9ED-41A26C278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5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80E20-6A52-524A-A9ED-41A26C2787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72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BAEFB-8643-AE54-E867-71F54B5CF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37BA98-7F42-D017-93CD-E89418FCA7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A70D5A-5103-68E7-47E1-4476D42AFC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simplicity only PKE case for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9D2D4-534B-8A4F-9B1A-3874E45113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80E20-6A52-524A-A9ED-41A26C2787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0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9C7B3-E402-3B3F-748D-8478054EA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6EFB23-E8A0-2C54-0E63-7A8D783F75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B3E4A6-D411-D7E6-34C7-61B508BB0E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simplicity only PKE case for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EBE6F-68C1-3150-87CF-904FD9888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80E20-6A52-524A-A9ED-41A26C2787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9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2A9C0-1540-256B-95F6-F3ADF0AB6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F52D84-19B2-9681-ED1F-C6838F0587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CFCE48-4034-4CAA-3186-7DFFC80AEC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simplicity only PKE case for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27EF5A-3923-5EB9-C061-AB8118D693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80E20-6A52-524A-A9ED-41A26C2787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82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76072-64FF-6132-45B2-B306B5806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5362F2-6357-73BF-8BB1-5CB92FF8D7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3FD8C5-AD1B-8A29-037C-56DD1428D0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simplicity only PKE case for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00CB6-F578-01D0-6D3C-4858D2AEE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80E20-6A52-524A-A9ED-41A26C2787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C7C5A-BD00-3936-7DDC-DEBAF0E07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2659C-F1B7-CCD8-57F8-796CF698E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4927D-1BE9-671B-DA65-6FEE9BB6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81248-03C6-D05F-92F0-98483D843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4E1C6-8B6D-8B23-F96F-458EC25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8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9F75-A4CE-AFFC-1D3C-423C0B73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FD211E-8734-921E-030A-57958B46B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46785-3232-4DA1-D768-56C6A2E6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DD8BC-3EC2-2CD3-E599-ADBBB6F9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34829-6630-5438-55D6-FCF0F770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2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8873FE-B370-CE13-2FC3-EE9E173968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00DCD7-CCA0-56F6-7ABC-0CCB0D22A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24123-6493-D9C6-39CD-5A7BA2A1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00FE4-B8B4-546A-7B93-3FE47679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8E4BE-132C-67B9-2BC6-F984764C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8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6F50-87D8-83F3-D23B-5DB4CFFE9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7B1C9-CF7B-D6DC-3936-1BCAD0F1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65BAD-8ADE-EA17-565A-0E58C9540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BC0FC-6899-9667-DB38-8DF98BA3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AC9F6-5F76-9BD7-CB3C-88B1E885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9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84B47-343D-C2D0-D038-48A459955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BEC18-1CF9-A3AA-0B6D-538F52A8B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D90FF-3A27-D8F3-37DB-F5B366213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08254-728E-74F2-FF5F-B29BDE29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D6489-C2B9-5110-902B-C3ABD9A0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0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F052-780F-7B81-D245-6F12D6E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D37A5-DC4F-D3FA-DBEA-079F10143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17A0B-A8BB-E0B6-F003-EBF1C0482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E5E33-271C-EF3C-93D7-4F11278C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E7C59-3C0E-2DA0-8233-D6E140B4A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70D4F-E527-56EA-1876-742CEF70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4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F82BC-4638-448C-FCC3-230F0C843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3F428-077A-39E7-9AD4-7C486CF5F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E624F-B345-B58A-7EE6-012635400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388278-C2A9-7F9A-D110-B8155C57DE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8BA3E-57DA-7A40-79F9-C8101EE9A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6C5167-2C34-D86C-3479-0B5B85AE2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710CE-BCCF-5A4F-9181-7CABA36DF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C2686-6152-99BC-0A2A-5FD50F7D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8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4ED8F-4819-EAB4-CC6B-CFE50813B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977DBB-B9E2-01B1-0523-CAB8A327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A800A-2A31-E131-0A5B-E4A6C393A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47451-878F-B6C1-CF63-8071DDFFF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3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F321C4-CC38-77C6-0C3B-C6AAD34ED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C7D418-08CF-9370-D810-6F8DB1F9E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46FCA-9F8D-AB1E-0989-B51F1642A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5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EB753-5EF6-6C5B-CB6E-972993EA9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E2B06-21BA-9160-8A14-1385F2963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71C9D-4CD7-9339-3640-AE6372A43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F13D6-018C-B22B-A6B9-09EA824A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3EB604-1E1D-60AE-944A-69AB7AA7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8E99B-0E42-D5FD-EF58-536F7D323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1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76FC4-7F8E-6640-104E-66AAA3EB3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DF7D48-4799-4F82-FE36-8B1189508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680EC-640F-FBF9-AB58-34473FB17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17C85-6343-708C-549A-AF52A3D7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2C08B-1694-4897-7953-30058E7C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D074F-3C55-B007-FC0F-FE08FD5A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3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812888-6545-E012-C9BF-5933E83A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BE865-B16D-B048-1730-E50D7BAFC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8281B-EDA5-2106-51E7-2881F8F5E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F2C512-2E92-7A4D-9002-BA1264A9953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3E9B6-9EDF-6B8E-43A3-EFDF45BD7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1BD43-8839-A1DE-EDCD-0EB85ED24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30A48F-A021-6945-ACCF-CE30A6A0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5.png"/><Relationship Id="rId7" Type="http://schemas.openxmlformats.org/officeDocument/2006/relationships/image" Target="../media/image47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67.png"/><Relationship Id="rId18" Type="http://schemas.openxmlformats.org/officeDocument/2006/relationships/image" Target="../media/image72.png"/><Relationship Id="rId3" Type="http://schemas.openxmlformats.org/officeDocument/2006/relationships/image" Target="../media/image61.png"/><Relationship Id="rId7" Type="http://schemas.openxmlformats.org/officeDocument/2006/relationships/image" Target="../media/image5.png"/><Relationship Id="rId12" Type="http://schemas.openxmlformats.org/officeDocument/2006/relationships/image" Target="../media/image66.png"/><Relationship Id="rId17" Type="http://schemas.openxmlformats.org/officeDocument/2006/relationships/image" Target="../media/image7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5.png"/><Relationship Id="rId5" Type="http://schemas.openxmlformats.org/officeDocument/2006/relationships/image" Target="../media/image4.svg"/><Relationship Id="rId15" Type="http://schemas.openxmlformats.org/officeDocument/2006/relationships/image" Target="../media/image69.png"/><Relationship Id="rId10" Type="http://schemas.openxmlformats.org/officeDocument/2006/relationships/image" Target="../media/image64.png"/><Relationship Id="rId4" Type="http://schemas.openxmlformats.org/officeDocument/2006/relationships/image" Target="../media/image3.png"/><Relationship Id="rId9" Type="http://schemas.openxmlformats.org/officeDocument/2006/relationships/image" Target="../media/image63.png"/><Relationship Id="rId14" Type="http://schemas.openxmlformats.org/officeDocument/2006/relationships/image" Target="../media/image6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7.png"/><Relationship Id="rId18" Type="http://schemas.openxmlformats.org/officeDocument/2006/relationships/image" Target="../media/image22.png"/><Relationship Id="rId26" Type="http://schemas.openxmlformats.org/officeDocument/2006/relationships/image" Target="../media/image31.png"/><Relationship Id="rId3" Type="http://schemas.openxmlformats.org/officeDocument/2006/relationships/image" Target="../media/image50.png"/><Relationship Id="rId21" Type="http://schemas.openxmlformats.org/officeDocument/2006/relationships/image" Target="../media/image26.png"/><Relationship Id="rId7" Type="http://schemas.openxmlformats.org/officeDocument/2006/relationships/image" Target="../media/image52.png"/><Relationship Id="rId12" Type="http://schemas.openxmlformats.org/officeDocument/2006/relationships/image" Target="../media/image6.svg"/><Relationship Id="rId17" Type="http://schemas.openxmlformats.org/officeDocument/2006/relationships/image" Target="../media/image2.svg"/><Relationship Id="rId25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.png"/><Relationship Id="rId24" Type="http://schemas.openxmlformats.org/officeDocument/2006/relationships/image" Target="../media/image29.png"/><Relationship Id="rId5" Type="http://schemas.openxmlformats.org/officeDocument/2006/relationships/image" Target="../media/image4.svg"/><Relationship Id="rId15" Type="http://schemas.openxmlformats.org/officeDocument/2006/relationships/image" Target="../media/image21.png"/><Relationship Id="rId23" Type="http://schemas.openxmlformats.org/officeDocument/2006/relationships/image" Target="../media/image28.png"/><Relationship Id="rId28" Type="http://schemas.openxmlformats.org/officeDocument/2006/relationships/image" Target="../media/image60.png"/><Relationship Id="rId10" Type="http://schemas.openxmlformats.org/officeDocument/2006/relationships/image" Target="../media/image17.png"/><Relationship Id="rId19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54.png"/><Relationship Id="rId14" Type="http://schemas.openxmlformats.org/officeDocument/2006/relationships/image" Target="../media/image58.png"/><Relationship Id="rId22" Type="http://schemas.openxmlformats.org/officeDocument/2006/relationships/image" Target="../media/image27.png"/><Relationship Id="rId27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svg"/><Relationship Id="rId3" Type="http://schemas.openxmlformats.org/officeDocument/2006/relationships/image" Target="../media/image6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11" Type="http://schemas.openxmlformats.org/officeDocument/2006/relationships/image" Target="../media/image11.png"/><Relationship Id="rId5" Type="http://schemas.openxmlformats.org/officeDocument/2006/relationships/image" Target="../media/image1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6.svg"/><Relationship Id="rId18" Type="http://schemas.openxmlformats.org/officeDocument/2006/relationships/image" Target="../media/image22.png"/><Relationship Id="rId26" Type="http://schemas.openxmlformats.org/officeDocument/2006/relationships/image" Target="../media/image31.png"/><Relationship Id="rId3" Type="http://schemas.openxmlformats.org/officeDocument/2006/relationships/image" Target="../media/image15.png"/><Relationship Id="rId21" Type="http://schemas.openxmlformats.org/officeDocument/2006/relationships/image" Target="../media/image26.png"/><Relationship Id="rId7" Type="http://schemas.openxmlformats.org/officeDocument/2006/relationships/image" Target="../media/image24.png"/><Relationship Id="rId12" Type="http://schemas.openxmlformats.org/officeDocument/2006/relationships/image" Target="../media/image5.png"/><Relationship Id="rId17" Type="http://schemas.openxmlformats.org/officeDocument/2006/relationships/image" Target="../media/image21.png"/><Relationship Id="rId25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7.png"/><Relationship Id="rId24" Type="http://schemas.openxmlformats.org/officeDocument/2006/relationships/image" Target="../media/image29.png"/><Relationship Id="rId5" Type="http://schemas.openxmlformats.org/officeDocument/2006/relationships/image" Target="../media/image2.svg"/><Relationship Id="rId15" Type="http://schemas.openxmlformats.org/officeDocument/2006/relationships/image" Target="../media/image19.png"/><Relationship Id="rId23" Type="http://schemas.openxmlformats.org/officeDocument/2006/relationships/image" Target="../media/image28.png"/><Relationship Id="rId10" Type="http://schemas.openxmlformats.org/officeDocument/2006/relationships/image" Target="../media/image4.svg"/><Relationship Id="rId19" Type="http://schemas.openxmlformats.org/officeDocument/2006/relationships/image" Target="../media/image23.png"/><Relationship Id="rId4" Type="http://schemas.openxmlformats.org/officeDocument/2006/relationships/image" Target="../media/image1.png"/><Relationship Id="rId9" Type="http://schemas.openxmlformats.org/officeDocument/2006/relationships/image" Target="../media/image3.png"/><Relationship Id="rId14" Type="http://schemas.openxmlformats.org/officeDocument/2006/relationships/image" Target="../media/image18.png"/><Relationship Id="rId22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12" Type="http://schemas.openxmlformats.org/officeDocument/2006/relationships/image" Target="../media/image6.svg"/><Relationship Id="rId17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11" Type="http://schemas.openxmlformats.org/officeDocument/2006/relationships/image" Target="../media/image5.png"/><Relationship Id="rId5" Type="http://schemas.openxmlformats.org/officeDocument/2006/relationships/image" Target="../media/image1.png"/><Relationship Id="rId15" Type="http://schemas.openxmlformats.org/officeDocument/2006/relationships/image" Target="../media/image38.png"/><Relationship Id="rId10" Type="http://schemas.openxmlformats.org/officeDocument/2006/relationships/image" Target="../media/image4.svg"/><Relationship Id="rId19" Type="http://schemas.openxmlformats.org/officeDocument/2006/relationships/image" Target="../media/image42.png"/><Relationship Id="rId4" Type="http://schemas.openxmlformats.org/officeDocument/2006/relationships/image" Target="../media/image33.png"/><Relationship Id="rId9" Type="http://schemas.openxmlformats.org/officeDocument/2006/relationships/image" Target="../media/image3.png"/><Relationship Id="rId1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C1D17-0146-0722-8215-044CDDFA3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995081"/>
            <a:ext cx="12191999" cy="2054833"/>
          </a:xfrm>
          <a:solidFill>
            <a:schemeClr val="tx2">
              <a:lumMod val="75000"/>
              <a:lumOff val="2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Unbounded Leakage-Resilience and Intrusion-Detection in a Quantum World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800" dirty="0">
                <a:solidFill>
                  <a:schemeClr val="bg1"/>
                </a:solidFill>
              </a:rPr>
              <a:t>(</a:t>
            </a:r>
            <a:r>
              <a:rPr lang="en-US" sz="3800" dirty="0" err="1">
                <a:solidFill>
                  <a:schemeClr val="bg1"/>
                </a:solidFill>
              </a:rPr>
              <a:t>eprint.iacr.org</a:t>
            </a:r>
            <a:r>
              <a:rPr lang="en-US" sz="3800" dirty="0">
                <a:solidFill>
                  <a:schemeClr val="bg1"/>
                </a:solidFill>
              </a:rPr>
              <a:t>/2023/410)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D11AF-5893-4E31-C52B-BCAE95CDC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007225"/>
            <a:ext cx="12191999" cy="27169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Alper Çakan</a:t>
            </a:r>
            <a:r>
              <a:rPr lang="en-US" baseline="30000" dirty="0"/>
              <a:t>1</a:t>
            </a:r>
            <a:r>
              <a:rPr lang="en-US" dirty="0"/>
              <a:t>, Vipul Goyal</a:t>
            </a:r>
            <a:r>
              <a:rPr lang="en-US" baseline="30000" dirty="0"/>
              <a:t>2,1</a:t>
            </a:r>
            <a:r>
              <a:rPr lang="en-US" dirty="0"/>
              <a:t>, Chen-da Liu-Zhang</a:t>
            </a:r>
            <a:r>
              <a:rPr lang="en-US" baseline="30000" dirty="0"/>
              <a:t>3</a:t>
            </a:r>
            <a:r>
              <a:rPr lang="en-US" dirty="0"/>
              <a:t>, João Ribeiro</a:t>
            </a:r>
            <a:r>
              <a:rPr lang="en-US" baseline="30000" dirty="0"/>
              <a:t>4</a:t>
            </a:r>
          </a:p>
          <a:p>
            <a:endParaRPr lang="en-US" baseline="30000" dirty="0"/>
          </a:p>
          <a:p>
            <a:r>
              <a:rPr lang="en-US" sz="1800" baseline="30000" dirty="0"/>
              <a:t>1</a:t>
            </a:r>
            <a:r>
              <a:rPr lang="en-US" sz="1800" dirty="0"/>
              <a:t>Carnegie Mellon University, USA</a:t>
            </a:r>
          </a:p>
          <a:p>
            <a:r>
              <a:rPr lang="en-US" sz="1800" baseline="30000" dirty="0"/>
              <a:t>2</a:t>
            </a:r>
            <a:r>
              <a:rPr lang="en-US" sz="1800" dirty="0"/>
              <a:t>NTT Research, USA</a:t>
            </a:r>
          </a:p>
          <a:p>
            <a:r>
              <a:rPr lang="en-US" sz="1800" baseline="30000" dirty="0"/>
              <a:t>3</a:t>
            </a:r>
            <a:r>
              <a:rPr lang="en-US" sz="1800" dirty="0"/>
              <a:t>Lucerne University of Applied Sciences and Arts &amp; Web3 Foundation, Switzerland</a:t>
            </a:r>
          </a:p>
          <a:p>
            <a:r>
              <a:rPr lang="en-US" sz="1800" baseline="30000" dirty="0"/>
              <a:t>4</a:t>
            </a:r>
            <a:r>
              <a:rPr lang="en-US" sz="1800" dirty="0"/>
              <a:t>Instituto de </a:t>
            </a:r>
            <a:r>
              <a:rPr lang="en-US" sz="1800" dirty="0" err="1"/>
              <a:t>Telecomunicações</a:t>
            </a:r>
            <a:r>
              <a:rPr lang="en-US" sz="1800" dirty="0"/>
              <a:t> and Departamento de </a:t>
            </a:r>
            <a:r>
              <a:rPr lang="en-US" sz="1800" dirty="0" err="1"/>
              <a:t>Matemática</a:t>
            </a:r>
            <a:r>
              <a:rPr lang="en-US" sz="1800" dirty="0"/>
              <a:t>, Instituto Superior Técnico, </a:t>
            </a:r>
            <a:r>
              <a:rPr lang="en-US" sz="1800" dirty="0" err="1"/>
              <a:t>Universidade</a:t>
            </a:r>
            <a:r>
              <a:rPr lang="en-US" sz="1800" dirty="0"/>
              <a:t> de Lisboa, Portugal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22595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1C223-A870-7C58-2CD8-CD33D59B1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4" y="1362634"/>
            <a:ext cx="11842376" cy="5495365"/>
          </a:xfrm>
        </p:spPr>
        <p:txBody>
          <a:bodyPr/>
          <a:lstStyle/>
          <a:p>
            <a:r>
              <a:rPr lang="en-US" dirty="0"/>
              <a:t>Classical info. easily copiable</a:t>
            </a:r>
          </a:p>
          <a:p>
            <a:r>
              <a:rPr lang="en-US" dirty="0"/>
              <a:t>If leakage allows decryption, “leak” and copy the leakage</a:t>
            </a:r>
          </a:p>
          <a:p>
            <a:pPr marL="0" indent="0">
              <a:buNone/>
            </a:pPr>
            <a:r>
              <a:rPr lang="en-US" dirty="0"/>
              <a:t>   Reduction from leakage-resilience to copy-protection?</a:t>
            </a:r>
          </a:p>
          <a:p>
            <a:r>
              <a:rPr lang="en-US" dirty="0"/>
              <a:t>Already long line of work on copy-protection, can get LOCC LR automatically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Challenges: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Adversary internal state: Final state depends on leakage circuit choices. State is quantum, cannot be cloned to get 2 pirates.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1 adversary vs 2 adversaries: If one LR adversary succeeds with probability ½+1/p, two pirates will succeed with probability ≈ ¼ + 1/p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6CF879-E88B-C9CD-45FE-04BE5D510D30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Copy-Protection </a:t>
            </a:r>
            <a:r>
              <a:rPr lang="en-US" sz="3600" dirty="0">
                <a:solidFill>
                  <a:schemeClr val="bg1"/>
                </a:solidFill>
                <a:sym typeface="Wingdings" pitchFamily="2" charset="2"/>
              </a:rPr>
              <a:t> Leakage-resilience?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4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820C6-F007-4766-138E-B5238F92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9" y="1290918"/>
            <a:ext cx="12003739" cy="5567082"/>
          </a:xfrm>
        </p:spPr>
        <p:txBody>
          <a:bodyPr/>
          <a:lstStyle/>
          <a:p>
            <a:r>
              <a:rPr lang="en-US" dirty="0"/>
              <a:t>Leak-and-copy is not the only reduction</a:t>
            </a:r>
          </a:p>
          <a:p>
            <a:r>
              <a:rPr lang="en-US" dirty="0"/>
              <a:t>Can there be smarter reductions?</a:t>
            </a:r>
          </a:p>
          <a:p>
            <a:endParaRPr lang="en-US" dirty="0"/>
          </a:p>
          <a:p>
            <a:r>
              <a:rPr lang="en-US" dirty="0"/>
              <a:t>No, we show: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Relative to unitary quantum oracle, there exists a scheme that satisfies copy-protection but not LOCC LR…</a:t>
            </a:r>
          </a:p>
          <a:p>
            <a:pPr marL="0" indent="0">
              <a:buNone/>
            </a:pPr>
            <a:r>
              <a:rPr lang="en-US" dirty="0"/>
              <a:t>    In fact, it does not even satisfy 1-round adaptive leakage-resilience!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919895-B89B-56D7-D3A9-1EF0D04B4CFE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Copy-Protection </a:t>
            </a:r>
            <a:r>
              <a:rPr lang="en-US" sz="3600" dirty="0">
                <a:solidFill>
                  <a:schemeClr val="bg1"/>
                </a:solidFill>
                <a:sym typeface="Wingdings" pitchFamily="2" charset="2"/>
              </a:rPr>
              <a:t> Leakage-resilience?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5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57003-9D1E-8827-B9FF-A9484AD46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CEAF36-1D3E-6325-F5EA-8575B18BFFF9}"/>
                  </a:ext>
                </a:extLst>
              </p:cNvPr>
              <p:cNvSpPr txBox="1"/>
              <p:nvPr/>
            </p:nvSpPr>
            <p:spPr>
              <a:xfrm>
                <a:off x="108662" y="1353943"/>
                <a:ext cx="5418883" cy="8960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lit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⟩=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⟨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′⟩</m:t>
                          </m:r>
                        </m:sup>
                      </m:sSup>
                      <m:r>
                        <m:rPr>
                          <m:lit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CEAF36-1D3E-6325-F5EA-8575B18BF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2" y="1353943"/>
                <a:ext cx="5418883" cy="896079"/>
              </a:xfrm>
              <a:prstGeom prst="rect">
                <a:avLst/>
              </a:prstGeom>
              <a:blipFill>
                <a:blip r:embed="rId2"/>
                <a:stretch>
                  <a:fillRect t="-147222" b="-20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F3F87D2-B7F6-46C0-4D88-DB879D708BFA}"/>
                  </a:ext>
                </a:extLst>
              </p:cNvPr>
              <p:cNvSpPr txBox="1"/>
              <p:nvPr/>
            </p:nvSpPr>
            <p:spPr>
              <a:xfrm>
                <a:off x="-923768" y="3090484"/>
                <a:ext cx="66380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iff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F3F87D2-B7F6-46C0-4D88-DB879D708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23768" y="3090484"/>
                <a:ext cx="6638080" cy="461665"/>
              </a:xfrm>
              <a:prstGeom prst="rect">
                <a:avLst/>
              </a:prstGeom>
              <a:blipFill>
                <a:blip r:embed="rId3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5FEC37E2-DB99-F808-70EA-A134A70DC755}"/>
              </a:ext>
            </a:extLst>
          </p:cNvPr>
          <p:cNvGrpSpPr/>
          <p:nvPr/>
        </p:nvGrpSpPr>
        <p:grpSpPr>
          <a:xfrm>
            <a:off x="4885092" y="1575490"/>
            <a:ext cx="6839658" cy="1388067"/>
            <a:chOff x="3701170" y="1964307"/>
            <a:chExt cx="6839658" cy="1388067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F1E89DC8-A5FB-E6B9-CD19-7F2715F5E537}"/>
                </a:ext>
              </a:extLst>
            </p:cNvPr>
            <p:cNvSpPr txBox="1">
              <a:spLocks/>
            </p:cNvSpPr>
            <p:nvPr/>
          </p:nvSpPr>
          <p:spPr>
            <a:xfrm>
              <a:off x="3701170" y="1974581"/>
              <a:ext cx="2410066" cy="137779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400" dirty="0"/>
                <a:t>where random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0152B4F-188C-E320-4161-F5C129154F16}"/>
                    </a:ext>
                  </a:extLst>
                </p:cNvPr>
                <p:cNvSpPr txBox="1"/>
                <p:nvPr/>
              </p:nvSpPr>
              <p:spPr>
                <a:xfrm>
                  <a:off x="5009561" y="1964307"/>
                  <a:ext cx="4641449" cy="39472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⊆</m:t>
                        </m:r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𝔽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dim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</m:func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0152B4F-188C-E320-4161-F5C129154F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9561" y="1964307"/>
                  <a:ext cx="4641449" cy="394723"/>
                </a:xfrm>
                <a:prstGeom prst="rect">
                  <a:avLst/>
                </a:prstGeom>
                <a:blipFill>
                  <a:blip r:embed="rId4"/>
                  <a:stretch>
                    <a:fillRect t="-3125" b="-281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47212FB2-212C-F6C6-F73E-28AC22D10181}"/>
                    </a:ext>
                  </a:extLst>
                </p:cNvPr>
                <p:cNvSpPr txBox="1"/>
                <p:nvPr/>
              </p:nvSpPr>
              <p:spPr>
                <a:xfrm>
                  <a:off x="5899379" y="2413396"/>
                  <a:ext cx="4641449" cy="39472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←</m:t>
                      </m:r>
                    </m:oMath>
                  </a14:m>
                  <a:r>
                    <a:rPr lang="en-US" sz="2400" dirty="0"/>
                    <a:t>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𝔽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bSup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47212FB2-212C-F6C6-F73E-28AC22D101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9379" y="2413396"/>
                  <a:ext cx="4641449" cy="394723"/>
                </a:xfrm>
                <a:prstGeom prst="rect">
                  <a:avLst/>
                </a:prstGeom>
                <a:blipFill>
                  <a:blip r:embed="rId5"/>
                  <a:stretch>
                    <a:fillRect l="-1635" b="-121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244F80-5E7B-4BF0-4333-FB0A3034FB3B}"/>
                  </a:ext>
                </a:extLst>
              </p:cNvPr>
              <p:cNvSpPr txBox="1"/>
              <p:nvPr/>
            </p:nvSpPr>
            <p:spPr>
              <a:xfrm>
                <a:off x="3610155" y="3037757"/>
                <a:ext cx="66380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iff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244F80-5E7B-4BF0-4333-FB0A3034F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155" y="3037757"/>
                <a:ext cx="6638080" cy="461665"/>
              </a:xfrm>
              <a:prstGeom prst="rect">
                <a:avLst/>
              </a:prstGeom>
              <a:blipFill>
                <a:blip r:embed="rId6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id="{734B9260-7921-A825-8A6C-A23B5EEACDDB}"/>
              </a:ext>
            </a:extLst>
          </p:cNvPr>
          <p:cNvSpPr txBox="1">
            <a:spLocks/>
          </p:cNvSpPr>
          <p:nvPr/>
        </p:nvSpPr>
        <p:spPr>
          <a:xfrm>
            <a:off x="599638" y="3604876"/>
            <a:ext cx="2910745" cy="1192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+mn-lt"/>
              </a:rPr>
              <a:t>Properties: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C3A2C1C-B819-518B-C682-6429F293F8DA}"/>
                  </a:ext>
                </a:extLst>
              </p:cNvPr>
              <p:cNvSpPr txBox="1"/>
              <p:nvPr/>
            </p:nvSpPr>
            <p:spPr>
              <a:xfrm>
                <a:off x="-1001260" y="4930317"/>
                <a:ext cx="6638080" cy="4932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m:rPr>
                          <m:lit/>
                        </m:rP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lit/>
                        </m:rP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C3A2C1C-B819-518B-C682-6429F293F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1260" y="4930317"/>
                <a:ext cx="6638080" cy="493277"/>
              </a:xfrm>
              <a:prstGeom prst="rect">
                <a:avLst/>
              </a:prstGeom>
              <a:blipFill>
                <a:blip r:embed="rId7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E1BAB0A-E3A9-E4B0-5020-C682048E7F1D}"/>
              </a:ext>
            </a:extLst>
          </p:cNvPr>
          <p:cNvSpPr txBox="1">
            <a:spLocks/>
          </p:cNvSpPr>
          <p:nvPr/>
        </p:nvSpPr>
        <p:spPr>
          <a:xfrm>
            <a:off x="658905" y="4495807"/>
            <a:ext cx="6424396" cy="2075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Can efficiently generate the states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Canonical element of </a:t>
            </a:r>
          </a:p>
          <a:p>
            <a:pPr marL="0" indent="0">
              <a:buNone/>
            </a:pPr>
            <a:r>
              <a:rPr lang="en-US" sz="2400" dirty="0"/>
              <a:t>     Can be computed efficiently using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32A1BA-1698-ABB7-ECC4-13F98061A004}"/>
                  </a:ext>
                </a:extLst>
              </p:cNvPr>
              <p:cNvSpPr txBox="1"/>
              <p:nvPr/>
            </p:nvSpPr>
            <p:spPr>
              <a:xfrm>
                <a:off x="1621657" y="5358541"/>
                <a:ext cx="66380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32A1BA-1698-ABB7-ECC4-13F98061A0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657" y="5358541"/>
                <a:ext cx="6638080" cy="461665"/>
              </a:xfrm>
              <a:prstGeom prst="rect">
                <a:avLst/>
              </a:prstGeom>
              <a:blipFill>
                <a:blip r:embed="rId8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4492FD-962C-F264-BB77-807C09107D5C}"/>
                  </a:ext>
                </a:extLst>
              </p:cNvPr>
              <p:cNvSpPr txBox="1"/>
              <p:nvPr/>
            </p:nvSpPr>
            <p:spPr>
              <a:xfrm>
                <a:off x="2447896" y="5824663"/>
                <a:ext cx="66380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4492FD-962C-F264-BB77-807C09107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896" y="5824663"/>
                <a:ext cx="663808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803F74AC-1FCF-5C79-446A-B1DB6C136C39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Coset States [CLLZ’21, VZ’21]</a:t>
            </a:r>
          </a:p>
        </p:txBody>
      </p:sp>
    </p:spTree>
    <p:extLst>
      <p:ext uri="{BB962C8B-B14F-4D97-AF65-F5344CB8AC3E}">
        <p14:creationId xmlns:p14="http://schemas.microsoft.com/office/powerpoint/2010/main" val="3260156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82D21-DA62-6CD5-75A4-E70F2000F9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6AB15F9-9257-8514-7723-79B6516A4BD1}"/>
              </a:ext>
            </a:extLst>
          </p:cNvPr>
          <p:cNvCxnSpPr>
            <a:cxnSpLocks/>
          </p:cNvCxnSpPr>
          <p:nvPr/>
        </p:nvCxnSpPr>
        <p:spPr>
          <a:xfrm>
            <a:off x="1574082" y="3261932"/>
            <a:ext cx="913167" cy="57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62449FE7-5713-037D-31BF-F8E849892988}"/>
              </a:ext>
            </a:extLst>
          </p:cNvPr>
          <p:cNvSpPr txBox="1">
            <a:spLocks/>
          </p:cNvSpPr>
          <p:nvPr/>
        </p:nvSpPr>
        <p:spPr>
          <a:xfrm>
            <a:off x="0" y="-2630"/>
            <a:ext cx="10388600" cy="1192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latin typeface="+mn-lt"/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050E90C4-922E-C68F-8499-85397363C002}"/>
              </a:ext>
            </a:extLst>
          </p:cNvPr>
          <p:cNvSpPr/>
          <p:nvPr/>
        </p:nvSpPr>
        <p:spPr>
          <a:xfrm>
            <a:off x="3748968" y="3111595"/>
            <a:ext cx="829663" cy="3312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B5DA062F-E970-AFDF-814E-2524C0AC06EB}"/>
              </a:ext>
            </a:extLst>
          </p:cNvPr>
          <p:cNvSpPr/>
          <p:nvPr/>
        </p:nvSpPr>
        <p:spPr>
          <a:xfrm>
            <a:off x="6100591" y="3143246"/>
            <a:ext cx="803597" cy="3312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617D93-5B53-E366-D43D-4EA76E266DC3}"/>
                  </a:ext>
                </a:extLst>
              </p:cNvPr>
              <p:cNvSpPr txBox="1"/>
              <p:nvPr/>
            </p:nvSpPr>
            <p:spPr>
              <a:xfrm>
                <a:off x="921264" y="3736209"/>
                <a:ext cx="6465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617D93-5B53-E366-D43D-4EA76E266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264" y="3736209"/>
                <a:ext cx="646587" cy="276999"/>
              </a:xfrm>
              <a:prstGeom prst="rect">
                <a:avLst/>
              </a:prstGeom>
              <a:blipFill>
                <a:blip r:embed="rId3"/>
                <a:stretch>
                  <a:fillRect l="-7692" t="-4545" r="-961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Graphic 45" descr="Angel face with solid fill with solid fill">
            <a:extLst>
              <a:ext uri="{FF2B5EF4-FFF2-40B4-BE49-F238E27FC236}">
                <a16:creationId xmlns:a16="http://schemas.microsoft.com/office/drawing/2014/main" id="{3268B7CE-F0DA-1DAB-4EB0-5BADFBA4F3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049" y="2780736"/>
            <a:ext cx="914400" cy="9144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397881B-489A-1D26-74DC-17CB592BE909}"/>
              </a:ext>
            </a:extLst>
          </p:cNvPr>
          <p:cNvGrpSpPr/>
          <p:nvPr/>
        </p:nvGrpSpPr>
        <p:grpSpPr>
          <a:xfrm>
            <a:off x="4715138" y="1655929"/>
            <a:ext cx="1248946" cy="3525479"/>
            <a:chOff x="4989137" y="1550368"/>
            <a:chExt cx="1248946" cy="3525479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45BFA5F1-398D-7D2A-1C38-419ED1E464CA}"/>
                </a:ext>
              </a:extLst>
            </p:cNvPr>
            <p:cNvGrpSpPr/>
            <p:nvPr/>
          </p:nvGrpSpPr>
          <p:grpSpPr>
            <a:xfrm>
              <a:off x="4989137" y="1550368"/>
              <a:ext cx="1248946" cy="3525479"/>
              <a:chOff x="5471527" y="1673079"/>
              <a:chExt cx="1248946" cy="418314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B123F59B-D788-9527-F418-BD98798F15CE}"/>
                  </a:ext>
                </a:extLst>
              </p:cNvPr>
              <p:cNvSpPr/>
              <p:nvPr/>
            </p:nvSpPr>
            <p:spPr>
              <a:xfrm>
                <a:off x="5471527" y="1673079"/>
                <a:ext cx="1248946" cy="4183140"/>
              </a:xfrm>
              <a:prstGeom prst="rect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2">
                      <a:lumMod val="90000"/>
                      <a:lumOff val="10000"/>
                    </a:schemeClr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D550A8EC-B678-B084-6CF7-8161D5A18DF3}"/>
                      </a:ext>
                    </a:extLst>
                  </p:cNvPr>
                  <p:cNvSpPr txBox="1"/>
                  <p:nvPr/>
                </p:nvSpPr>
                <p:spPr>
                  <a:xfrm>
                    <a:off x="5869239" y="4215595"/>
                    <a:ext cx="438563" cy="73866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𝒜</m:t>
                          </m:r>
                        </m:oMath>
                      </m:oMathPara>
                    </a14:m>
                    <a:endParaRPr lang="en-US" sz="2400" b="0" dirty="0">
                      <a:latin typeface="Lucida Calligraphy" panose="03010101010101010101" pitchFamily="66" charset="77"/>
                    </a:endParaRPr>
                  </a:p>
                  <a:p>
                    <a:endParaRPr lang="en-US" sz="2400" b="0" dirty="0">
                      <a:latin typeface="Lucida Calligraphy" panose="03010101010101010101" pitchFamily="66" charset="77"/>
                    </a:endParaRPr>
                  </a:p>
                </p:txBody>
              </p:sp>
            </mc:Choice>
            <mc:Fallback xmlns=""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D550A8EC-B678-B084-6CF7-8161D5A18DF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69239" y="4215595"/>
                    <a:ext cx="438563" cy="73866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5556" r="-2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pic>
          <p:nvPicPr>
            <p:cNvPr id="74" name="Graphic 73" descr="Devil face with solid fill with solid fill">
              <a:extLst>
                <a:ext uri="{FF2B5EF4-FFF2-40B4-BE49-F238E27FC236}">
                  <a16:creationId xmlns:a16="http://schemas.microsoft.com/office/drawing/2014/main" id="{FAFA137A-F466-8115-2EDE-DF9F2C0BE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183920" y="2828281"/>
              <a:ext cx="914400" cy="914400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6F90A68-B308-A36A-690C-B5340942E4B5}"/>
              </a:ext>
            </a:extLst>
          </p:cNvPr>
          <p:cNvGrpSpPr/>
          <p:nvPr/>
        </p:nvGrpSpPr>
        <p:grpSpPr>
          <a:xfrm>
            <a:off x="6860649" y="2073301"/>
            <a:ext cx="839652" cy="784831"/>
            <a:chOff x="4078320" y="4317073"/>
            <a:chExt cx="839652" cy="7848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A0379DED-A6FB-51F9-5795-1810548DE1F7}"/>
                    </a:ext>
                  </a:extLst>
                </p:cNvPr>
                <p:cNvSpPr txBox="1"/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45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45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A0379DED-A6FB-51F9-5795-1810548DE1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blipFill>
                  <a:blip r:embed="rId9"/>
                  <a:stretch>
                    <a:fillRect l="-19403" t="-1587" r="-58209" b="-253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7" name="Graphic 76" descr="Devil face with solid fill with solid fill">
              <a:extLst>
                <a:ext uri="{FF2B5EF4-FFF2-40B4-BE49-F238E27FC236}">
                  <a16:creationId xmlns:a16="http://schemas.microsoft.com/office/drawing/2014/main" id="{EE673C18-D751-F69B-927A-3AE003BF8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81837" y="4448150"/>
              <a:ext cx="547002" cy="547002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C2F4360-6666-9730-4E45-ED77F69FC271}"/>
              </a:ext>
            </a:extLst>
          </p:cNvPr>
          <p:cNvGrpSpPr/>
          <p:nvPr/>
        </p:nvGrpSpPr>
        <p:grpSpPr>
          <a:xfrm>
            <a:off x="6885826" y="3589470"/>
            <a:ext cx="839652" cy="784831"/>
            <a:chOff x="4078320" y="4317073"/>
            <a:chExt cx="839652" cy="7848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5CCD95B3-AB4F-3928-F656-3E0211711B03}"/>
                    </a:ext>
                  </a:extLst>
                </p:cNvPr>
                <p:cNvSpPr txBox="1"/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45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45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5CCD95B3-AB4F-3928-F656-3E0211711B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blipFill>
                  <a:blip r:embed="rId10"/>
                  <a:stretch>
                    <a:fillRect l="-20896" t="-1587" r="-58209" b="-253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0" name="Graphic 79" descr="Devil face with solid fill with solid fill">
              <a:extLst>
                <a:ext uri="{FF2B5EF4-FFF2-40B4-BE49-F238E27FC236}">
                  <a16:creationId xmlns:a16="http://schemas.microsoft.com/office/drawing/2014/main" id="{5230D9F3-627D-AEFE-EDCC-11846A642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81837" y="4448150"/>
              <a:ext cx="547002" cy="547002"/>
            </a:xfrm>
            <a:prstGeom prst="rect">
              <a:avLst/>
            </a:prstGeom>
          </p:spPr>
        </p:pic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EA610FD-2AB3-8BAE-6285-DDDD8646BB44}"/>
              </a:ext>
            </a:extLst>
          </p:cNvPr>
          <p:cNvGrpSpPr/>
          <p:nvPr/>
        </p:nvGrpSpPr>
        <p:grpSpPr>
          <a:xfrm>
            <a:off x="7987626" y="1878647"/>
            <a:ext cx="1144314" cy="836069"/>
            <a:chOff x="8664609" y="714299"/>
            <a:chExt cx="1144314" cy="8360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91E59FC0-00B6-E6C0-FDA0-4A1344A22BA4}"/>
                    </a:ext>
                  </a:extLst>
                </p:cNvPr>
                <p:cNvSpPr txBox="1"/>
                <p:nvPr/>
              </p:nvSpPr>
              <p:spPr>
                <a:xfrm>
                  <a:off x="9041625" y="714299"/>
                  <a:ext cx="19460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91E59FC0-00B6-E6C0-FDA0-4A1344A22B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1625" y="714299"/>
                  <a:ext cx="194605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25000" r="-31250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0" name="Curved Connector 89">
              <a:extLst>
                <a:ext uri="{FF2B5EF4-FFF2-40B4-BE49-F238E27FC236}">
                  <a16:creationId xmlns:a16="http://schemas.microsoft.com/office/drawing/2014/main" id="{DD3C4969-2314-D864-40B6-D7F91723838B}"/>
                </a:ext>
              </a:extLst>
            </p:cNvPr>
            <p:cNvCxnSpPr>
              <a:stCxn id="88" idx="1"/>
            </p:cNvCxnSpPr>
            <p:nvPr/>
          </p:nvCxnSpPr>
          <p:spPr>
            <a:xfrm rot="10800000" flipV="1">
              <a:off x="8664609" y="852799"/>
              <a:ext cx="377017" cy="338934"/>
            </a:xfrm>
            <a:prstGeom prst="curved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F4AE2FDD-F0CE-9929-8557-D790AD99B8FD}"/>
                </a:ext>
              </a:extLst>
            </p:cNvPr>
            <p:cNvCxnSpPr/>
            <p:nvPr/>
          </p:nvCxnSpPr>
          <p:spPr>
            <a:xfrm>
              <a:off x="8735627" y="1419665"/>
              <a:ext cx="6560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C88093BB-1C12-EF93-1728-71B9A6975515}"/>
                    </a:ext>
                  </a:extLst>
                </p:cNvPr>
                <p:cNvSpPr txBox="1"/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C88093BB-1C12-EF93-1728-71B9A69755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67B79582-38B6-AC1A-F59C-C28F4C36A951}"/>
              </a:ext>
            </a:extLst>
          </p:cNvPr>
          <p:cNvGrpSpPr/>
          <p:nvPr/>
        </p:nvGrpSpPr>
        <p:grpSpPr>
          <a:xfrm>
            <a:off x="7987640" y="3535774"/>
            <a:ext cx="1144302" cy="836069"/>
            <a:chOff x="8664621" y="714299"/>
            <a:chExt cx="1144302" cy="8360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5A6317E0-6633-A4B6-0D4F-FCE7D467E72F}"/>
                    </a:ext>
                  </a:extLst>
                </p:cNvPr>
                <p:cNvSpPr txBox="1"/>
                <p:nvPr/>
              </p:nvSpPr>
              <p:spPr>
                <a:xfrm>
                  <a:off x="9041625" y="714299"/>
                  <a:ext cx="1946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5A6317E0-6633-A4B6-0D4F-FCE7D467E7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1625" y="714299"/>
                  <a:ext cx="194604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5000" r="-3125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0" name="Curved Connector 99">
              <a:extLst>
                <a:ext uri="{FF2B5EF4-FFF2-40B4-BE49-F238E27FC236}">
                  <a16:creationId xmlns:a16="http://schemas.microsoft.com/office/drawing/2014/main" id="{8A26FB21-04E9-D6E2-CD95-849EB7F1FD5C}"/>
                </a:ext>
              </a:extLst>
            </p:cNvPr>
            <p:cNvCxnSpPr>
              <a:stCxn id="99" idx="1"/>
            </p:cNvCxnSpPr>
            <p:nvPr/>
          </p:nvCxnSpPr>
          <p:spPr>
            <a:xfrm rot="10800000" flipV="1">
              <a:off x="8664621" y="852799"/>
              <a:ext cx="377005" cy="338934"/>
            </a:xfrm>
            <a:prstGeom prst="curved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E771B8A3-31B1-39C4-46E1-C7727B27A6C2}"/>
                </a:ext>
              </a:extLst>
            </p:cNvPr>
            <p:cNvCxnSpPr/>
            <p:nvPr/>
          </p:nvCxnSpPr>
          <p:spPr>
            <a:xfrm>
              <a:off x="8735627" y="1419665"/>
              <a:ext cx="6560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CA4175A4-0480-B8A8-F7DF-2F918C7861CB}"/>
                    </a:ext>
                  </a:extLst>
                </p:cNvPr>
                <p:cNvSpPr txBox="1"/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CA4175A4-0480-B8A8-F7DF-2F918C7861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B6ADF1C-F6EA-CC61-A158-081A5EC77834}"/>
              </a:ext>
            </a:extLst>
          </p:cNvPr>
          <p:cNvSpPr txBox="1"/>
          <p:nvPr/>
        </p:nvSpPr>
        <p:spPr>
          <a:xfrm>
            <a:off x="10763503" y="3800719"/>
            <a:ext cx="121648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174EA80-5D7E-0AF1-292E-355EB7C9A197}"/>
                  </a:ext>
                </a:extLst>
              </p:cNvPr>
              <p:cNvSpPr txBox="1"/>
              <p:nvPr/>
            </p:nvSpPr>
            <p:spPr>
              <a:xfrm>
                <a:off x="2594114" y="2714716"/>
                <a:ext cx="110978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lit/>
                        </m:rPr>
                        <a:rPr lang="en-US" sz="2800" b="0" i="1" smtClean="0">
                          <a:latin typeface="Cambria Math" panose="02040503050406030204" pitchFamily="18" charset="0"/>
                        </a:rPr>
                        <m:t>|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174EA80-5D7E-0AF1-292E-355EB7C9A1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114" y="2714716"/>
                <a:ext cx="1109781" cy="523220"/>
              </a:xfrm>
              <a:prstGeom prst="rect">
                <a:avLst/>
              </a:prstGeom>
              <a:blipFill>
                <a:blip r:embed="rId15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B2B187-8C62-17C3-36E3-F637D3096B5C}"/>
                  </a:ext>
                </a:extLst>
              </p:cNvPr>
              <p:cNvSpPr txBox="1"/>
              <p:nvPr/>
            </p:nvSpPr>
            <p:spPr>
              <a:xfrm>
                <a:off x="2740024" y="3277241"/>
                <a:ext cx="75103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𝑖𝑂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B2B187-8C62-17C3-36E3-F637D309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024" y="3277241"/>
                <a:ext cx="751038" cy="553998"/>
              </a:xfrm>
              <a:prstGeom prst="rect">
                <a:avLst/>
              </a:prstGeom>
              <a:blipFill>
                <a:blip r:embed="rId16"/>
                <a:stretch>
                  <a:fillRect l="-6557" r="-6557" b="-15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82BED82E-8F3F-63CD-AA7C-F44FBA17FE6C}"/>
              </a:ext>
            </a:extLst>
          </p:cNvPr>
          <p:cNvGrpSpPr/>
          <p:nvPr/>
        </p:nvGrpSpPr>
        <p:grpSpPr>
          <a:xfrm>
            <a:off x="9446778" y="2356081"/>
            <a:ext cx="2870560" cy="2333638"/>
            <a:chOff x="9690177" y="2371081"/>
            <a:chExt cx="2870560" cy="2333638"/>
          </a:xfrm>
        </p:grpSpPr>
        <p:pic>
          <p:nvPicPr>
            <p:cNvPr id="113" name="Graphic 112" descr="Angel face with solid fill with solid fill">
              <a:extLst>
                <a:ext uri="{FF2B5EF4-FFF2-40B4-BE49-F238E27FC236}">
                  <a16:creationId xmlns:a16="http://schemas.microsoft.com/office/drawing/2014/main" id="{B158BE7E-3D89-944E-8751-F1B2E617E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601158" y="2371081"/>
              <a:ext cx="914400" cy="9144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B1F5CE0C-0E7D-B5B0-FC06-F2303609934D}"/>
                    </a:ext>
                  </a:extLst>
                </p:cNvPr>
                <p:cNvSpPr txBox="1"/>
                <p:nvPr/>
              </p:nvSpPr>
              <p:spPr>
                <a:xfrm>
                  <a:off x="10450114" y="3429781"/>
                  <a:ext cx="1216487" cy="83721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b="0" dirty="0"/>
                </a:p>
                <a:p>
                  <a:endParaRPr lang="en-US" dirty="0"/>
                </a:p>
                <a:p>
                  <a:endParaRPr lang="en-US" dirty="0"/>
                </a:p>
              </p:txBody>
            </p:sp>
          </mc:Choice>
          <mc:Fallback xmlns=""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B1F5CE0C-0E7D-B5B0-FC06-F230360993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50114" y="3429781"/>
                  <a:ext cx="1216487" cy="837217"/>
                </a:xfrm>
                <a:prstGeom prst="rect">
                  <a:avLst/>
                </a:prstGeom>
                <a:blipFill>
                  <a:blip r:embed="rId17"/>
                  <a:stretch>
                    <a:fillRect t="-14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843D228-ACA8-2AE4-AEEF-B43FF4AD7DCE}"/>
                    </a:ext>
                  </a:extLst>
                </p:cNvPr>
                <p:cNvSpPr txBox="1"/>
                <p:nvPr/>
              </p:nvSpPr>
              <p:spPr>
                <a:xfrm>
                  <a:off x="9690177" y="3757728"/>
                  <a:ext cx="2870560" cy="94699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⊥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US" b="0" dirty="0"/>
                </a:p>
                <a:p>
                  <a:endParaRPr lang="en-US" dirty="0"/>
                </a:p>
                <a:p>
                  <a:endParaRPr lang="en-US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843D228-ACA8-2AE4-AEEF-B43FF4AD7D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0177" y="3757728"/>
                  <a:ext cx="2870560" cy="946991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FF5038B-DBA1-BBF6-9DE3-74D19918FC26}"/>
              </a:ext>
            </a:extLst>
          </p:cNvPr>
          <p:cNvSpPr txBox="1">
            <a:spLocks/>
          </p:cNvSpPr>
          <p:nvPr/>
        </p:nvSpPr>
        <p:spPr>
          <a:xfrm>
            <a:off x="-67754" y="3713993"/>
            <a:ext cx="2410066" cy="1377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Sample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F1A89A2-BC54-EABE-70CA-839930DE34A4}"/>
              </a:ext>
            </a:extLst>
          </p:cNvPr>
          <p:cNvGrpSpPr/>
          <p:nvPr/>
        </p:nvGrpSpPr>
        <p:grpSpPr>
          <a:xfrm>
            <a:off x="6354717" y="850688"/>
            <a:ext cx="6560015" cy="5080708"/>
            <a:chOff x="3259838" y="775504"/>
            <a:chExt cx="5409599" cy="5717371"/>
          </a:xfrm>
        </p:grpSpPr>
        <p:sp>
          <p:nvSpPr>
            <p:cNvPr id="64" name="Multiply 63">
              <a:extLst>
                <a:ext uri="{FF2B5EF4-FFF2-40B4-BE49-F238E27FC236}">
                  <a16:creationId xmlns:a16="http://schemas.microsoft.com/office/drawing/2014/main" id="{39DD94AD-0647-5111-00FE-D983E92A86FC}"/>
                </a:ext>
              </a:extLst>
            </p:cNvPr>
            <p:cNvSpPr/>
            <p:nvPr/>
          </p:nvSpPr>
          <p:spPr>
            <a:xfrm>
              <a:off x="3259838" y="775504"/>
              <a:ext cx="5409599" cy="5717371"/>
            </a:xfrm>
            <a:prstGeom prst="mathMultiply">
              <a:avLst/>
            </a:prstGeom>
            <a:solidFill>
              <a:srgbClr val="FF0000">
                <a:alpha val="86396"/>
              </a:srgb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0800382-D12F-01C9-F025-B275290D24E2}"/>
                </a:ext>
              </a:extLst>
            </p:cNvPr>
            <p:cNvSpPr txBox="1"/>
            <p:nvPr/>
          </p:nvSpPr>
          <p:spPr>
            <a:xfrm>
              <a:off x="5185590" y="3381445"/>
              <a:ext cx="2011207" cy="415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50" dirty="0">
                  <a:solidFill>
                    <a:schemeClr val="bg1"/>
                  </a:solidFill>
                </a:rPr>
                <a:t>At most </a:t>
              </a:r>
              <a:r>
                <a:rPr lang="en-US" sz="1750" dirty="0" err="1">
                  <a:solidFill>
                    <a:schemeClr val="bg1"/>
                  </a:solidFill>
                </a:rPr>
                <a:t>negl</a:t>
              </a:r>
              <a:r>
                <a:rPr lang="en-US" sz="1750" dirty="0">
                  <a:solidFill>
                    <a:schemeClr val="bg1"/>
                  </a:solidFill>
                </a:rPr>
                <a:t>. prob.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4CE292E-F933-393F-493E-D495AE7E124E}"/>
              </a:ext>
            </a:extLst>
          </p:cNvPr>
          <p:cNvSpPr/>
          <p:nvPr/>
        </p:nvSpPr>
        <p:spPr>
          <a:xfrm>
            <a:off x="-8114" y="-20464"/>
            <a:ext cx="12325452" cy="968296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Monogamy-of-Entanglement [CLLZ’21, CV’22]</a:t>
            </a:r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962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27" grpId="0"/>
      <p:bldP spid="4" grpId="0"/>
      <p:bldP spid="6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42DBF-1675-AE6C-079E-C8FA87AD7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3180E787-1901-7720-04EC-7113B957548B}"/>
              </a:ext>
            </a:extLst>
          </p:cNvPr>
          <p:cNvGrpSpPr/>
          <p:nvPr/>
        </p:nvGrpSpPr>
        <p:grpSpPr>
          <a:xfrm>
            <a:off x="9675977" y="1465391"/>
            <a:ext cx="3257861" cy="3872386"/>
            <a:chOff x="8235000" y="460029"/>
            <a:chExt cx="3257861" cy="38723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Content Placeholder 2">
                  <a:extLst>
                    <a:ext uri="{FF2B5EF4-FFF2-40B4-BE49-F238E27FC236}">
                      <a16:creationId xmlns:a16="http://schemas.microsoft.com/office/drawing/2014/main" id="{F4D418F1-4F41-E4FE-4C7B-58C86F5D468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082795" y="2954622"/>
                  <a:ext cx="2410066" cy="137779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en-US" sz="2000" dirty="0"/>
                    <a:t>if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0" name="Content Placeholder 2">
                  <a:extLst>
                    <a:ext uri="{FF2B5EF4-FFF2-40B4-BE49-F238E27FC236}">
                      <a16:creationId xmlns:a16="http://schemas.microsoft.com/office/drawing/2014/main" id="{F4D418F1-4F41-E4FE-4C7B-58C86F5D46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2795" y="2954622"/>
                  <a:ext cx="2410066" cy="1377793"/>
                </a:xfrm>
                <a:prstGeom prst="rect">
                  <a:avLst/>
                </a:prstGeom>
                <a:blipFill>
                  <a:blip r:embed="rId3"/>
                  <a:stretch>
                    <a:fillRect l="-2618" t="-45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95AAC49-6C7D-3E47-D664-A1A13358C5F9}"/>
                </a:ext>
              </a:extLst>
            </p:cNvPr>
            <p:cNvGrpSpPr/>
            <p:nvPr/>
          </p:nvGrpSpPr>
          <p:grpSpPr>
            <a:xfrm>
              <a:off x="8235000" y="460029"/>
              <a:ext cx="3148150" cy="3126903"/>
              <a:chOff x="9611362" y="1392961"/>
              <a:chExt cx="3148150" cy="3126903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3F017278-3981-5218-D9E2-C73B5B707160}"/>
                  </a:ext>
                </a:extLst>
              </p:cNvPr>
              <p:cNvGrpSpPr/>
              <p:nvPr/>
            </p:nvGrpSpPr>
            <p:grpSpPr>
              <a:xfrm>
                <a:off x="9611362" y="1392961"/>
                <a:ext cx="2523899" cy="2266205"/>
                <a:chOff x="9596513" y="2031186"/>
                <a:chExt cx="2523899" cy="2266205"/>
              </a:xfrm>
            </p:grpSpPr>
            <p:pic>
              <p:nvPicPr>
                <p:cNvPr id="57" name="Graphic 56" descr="Angel face with solid fill with solid fill">
                  <a:extLst>
                    <a:ext uri="{FF2B5EF4-FFF2-40B4-BE49-F238E27FC236}">
                      <a16:creationId xmlns:a16="http://schemas.microsoft.com/office/drawing/2014/main" id="{46080AB1-6C3D-73E4-A6E4-1962ADB4D0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596513" y="2031186"/>
                  <a:ext cx="914400" cy="914400"/>
                </a:xfrm>
                <a:prstGeom prst="rect">
                  <a:avLst/>
                </a:prstGeom>
              </p:spPr>
            </p:pic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A3B66F6A-5C49-3547-5929-0D4CD2F08AD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027535" y="3429781"/>
                      <a:ext cx="2092877" cy="867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?</m:t>
                                </m:r>
                              </m:sup>
                            </m:sSup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/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/>
                            </m:sSubSup>
                          </m:oMath>
                        </m:oMathPara>
                      </a14:m>
                      <a:endParaRPr lang="en-US" b="0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A3B66F6A-5C49-3547-5929-0D4CD2F08AD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027535" y="3429781"/>
                      <a:ext cx="2092877" cy="8676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Content Placeholder 2">
                    <a:extLst>
                      <a:ext uri="{FF2B5EF4-FFF2-40B4-BE49-F238E27FC236}">
                        <a16:creationId xmlns:a16="http://schemas.microsoft.com/office/drawing/2014/main" id="{30DC5B53-0296-C52D-3FDF-2A016F5ABFF3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0349446" y="3142071"/>
                    <a:ext cx="2410066" cy="1377793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>
                    <a:lvl1pPr marL="2286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6858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>
                      <a:buNone/>
                    </a:pPr>
                    <a:r>
                      <a:rPr lang="en-US" sz="2000" dirty="0"/>
                      <a:t>if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51" name="Content Placeholder 2">
                    <a:extLst>
                      <a:ext uri="{FF2B5EF4-FFF2-40B4-BE49-F238E27FC236}">
                        <a16:creationId xmlns:a16="http://schemas.microsoft.com/office/drawing/2014/main" id="{30DC5B53-0296-C52D-3FDF-2A016F5ABFF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49446" y="3142071"/>
                    <a:ext cx="2410066" cy="1377793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2094" t="-363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BEE8569E-FCF2-D280-4844-F78035169941}"/>
                      </a:ext>
                    </a:extLst>
                  </p:cNvPr>
                  <p:cNvSpPr txBox="1"/>
                  <p:nvPr/>
                </p:nvSpPr>
                <p:spPr>
                  <a:xfrm>
                    <a:off x="9743279" y="3457069"/>
                    <a:ext cx="2870560" cy="962828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</m:sSub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oMath>
                      </m:oMathPara>
                    </a14:m>
                    <a:endParaRPr lang="en-US" b="0" dirty="0"/>
                  </a:p>
                  <a:p>
                    <a:endParaRPr lang="en-US" dirty="0"/>
                  </a:p>
                  <a:p>
                    <a:endParaRPr lang="en-US" dirty="0"/>
                  </a:p>
                </p:txBody>
              </p:sp>
            </mc:Choice>
            <mc:Fallback xmlns="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BEE8569E-FCF2-D280-4844-F780351699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43279" y="3457069"/>
                    <a:ext cx="2870560" cy="96282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6" name="Right Arrow 25">
            <a:extLst>
              <a:ext uri="{FF2B5EF4-FFF2-40B4-BE49-F238E27FC236}">
                <a16:creationId xmlns:a16="http://schemas.microsoft.com/office/drawing/2014/main" id="{A723AAD0-859A-38D8-E7F1-A8F5D3D0B7AC}"/>
              </a:ext>
            </a:extLst>
          </p:cNvPr>
          <p:cNvSpPr/>
          <p:nvPr/>
        </p:nvSpPr>
        <p:spPr>
          <a:xfrm>
            <a:off x="3793171" y="1773192"/>
            <a:ext cx="468371" cy="3312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4E6606-6C5B-718F-24DF-07208BC52A79}"/>
              </a:ext>
            </a:extLst>
          </p:cNvPr>
          <p:cNvCxnSpPr>
            <a:cxnSpLocks/>
          </p:cNvCxnSpPr>
          <p:nvPr/>
        </p:nvCxnSpPr>
        <p:spPr>
          <a:xfrm>
            <a:off x="1474489" y="1991363"/>
            <a:ext cx="49443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F3CEB2B-3439-363F-FEF6-2D80CB81085E}"/>
                  </a:ext>
                </a:extLst>
              </p:cNvPr>
              <p:cNvSpPr txBox="1"/>
              <p:nvPr/>
            </p:nvSpPr>
            <p:spPr>
              <a:xfrm>
                <a:off x="131132" y="2720040"/>
                <a:ext cx="2090123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𝑖𝑂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𝑖𝑂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∈[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F3CEB2B-3439-363F-FEF6-2D80CB810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32" y="2720040"/>
                <a:ext cx="2090123" cy="488339"/>
              </a:xfrm>
              <a:prstGeom prst="rect">
                <a:avLst/>
              </a:prstGeom>
              <a:blipFill>
                <a:blip r:embed="rId9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Graphic 45" descr="Angel face with solid fill with solid fill">
            <a:extLst>
              <a:ext uri="{FF2B5EF4-FFF2-40B4-BE49-F238E27FC236}">
                <a16:creationId xmlns:a16="http://schemas.microsoft.com/office/drawing/2014/main" id="{184F5AE4-4448-094A-01BC-E25C23BEB5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1935" y="1522854"/>
            <a:ext cx="914400" cy="914400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6F52E391-EFF4-96A4-F692-642DD8BEB417}"/>
              </a:ext>
            </a:extLst>
          </p:cNvPr>
          <p:cNvGrpSpPr/>
          <p:nvPr/>
        </p:nvGrpSpPr>
        <p:grpSpPr>
          <a:xfrm>
            <a:off x="2814503" y="3263561"/>
            <a:ext cx="5547010" cy="3525479"/>
            <a:chOff x="5471527" y="1673079"/>
            <a:chExt cx="1248946" cy="41831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9E85029-4C9C-1B66-EF6D-9755576FC6B9}"/>
                </a:ext>
              </a:extLst>
            </p:cNvPr>
            <p:cNvSpPr/>
            <p:nvPr/>
          </p:nvSpPr>
          <p:spPr>
            <a:xfrm>
              <a:off x="5471527" y="1673079"/>
              <a:ext cx="1248946" cy="4183140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5BFE732B-5B9D-E727-E9D3-0EB4243C3697}"/>
                    </a:ext>
                  </a:extLst>
                </p:cNvPr>
                <p:cNvSpPr txBox="1"/>
                <p:nvPr/>
              </p:nvSpPr>
              <p:spPr>
                <a:xfrm>
                  <a:off x="5897037" y="4237946"/>
                  <a:ext cx="438563" cy="73866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𝒜</m:t>
                        </m:r>
                      </m:oMath>
                    </m:oMathPara>
                  </a14:m>
                  <a:endParaRPr lang="en-US" sz="2400" b="0" dirty="0">
                    <a:latin typeface="Lucida Calligraphy" panose="03010101010101010101" pitchFamily="66" charset="77"/>
                  </a:endParaRPr>
                </a:p>
                <a:p>
                  <a:endParaRPr lang="en-US" sz="2400" b="0" dirty="0">
                    <a:latin typeface="Lucida Calligraphy" panose="03010101010101010101" pitchFamily="66" charset="77"/>
                  </a:endParaRPr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5BFE732B-5B9D-E727-E9D3-0EB4243C36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7037" y="4237946"/>
                  <a:ext cx="438563" cy="73866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74" name="Graphic 73" descr="Devil face with solid fill with solid fill">
            <a:extLst>
              <a:ext uri="{FF2B5EF4-FFF2-40B4-BE49-F238E27FC236}">
                <a16:creationId xmlns:a16="http://schemas.microsoft.com/office/drawing/2014/main" id="{DC1D331F-39DA-9839-1E4A-D55AF3BC91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221052" y="4478559"/>
            <a:ext cx="914400" cy="914400"/>
          </a:xfrm>
          <a:prstGeom prst="rect">
            <a:avLst/>
          </a:prstGeom>
        </p:spPr>
      </p:pic>
      <p:grpSp>
        <p:nvGrpSpPr>
          <p:cNvPr id="98" name="Group 97">
            <a:extLst>
              <a:ext uri="{FF2B5EF4-FFF2-40B4-BE49-F238E27FC236}">
                <a16:creationId xmlns:a16="http://schemas.microsoft.com/office/drawing/2014/main" id="{6DD4B21C-0634-9687-E314-D95342DB247B}"/>
              </a:ext>
            </a:extLst>
          </p:cNvPr>
          <p:cNvGrpSpPr/>
          <p:nvPr/>
        </p:nvGrpSpPr>
        <p:grpSpPr>
          <a:xfrm>
            <a:off x="8516680" y="2845526"/>
            <a:ext cx="1459316" cy="863256"/>
            <a:chOff x="8664721" y="714299"/>
            <a:chExt cx="1459316" cy="8632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2F53A489-D015-BBA9-8FCE-965DA3FC03F0}"/>
                    </a:ext>
                  </a:extLst>
                </p:cNvPr>
                <p:cNvSpPr txBox="1"/>
                <p:nvPr/>
              </p:nvSpPr>
              <p:spPr>
                <a:xfrm>
                  <a:off x="9041625" y="714299"/>
                  <a:ext cx="1082412" cy="2902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←</m:t>
                        </m:r>
                        <m:r>
                          <m:rPr>
                            <m:lit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0,1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lit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2F53A489-D015-BBA9-8FCE-965DA3FC03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1625" y="714299"/>
                  <a:ext cx="1082412" cy="290272"/>
                </a:xfrm>
                <a:prstGeom prst="rect">
                  <a:avLst/>
                </a:prstGeom>
                <a:blipFill>
                  <a:blip r:embed="rId13"/>
                  <a:stretch>
                    <a:fillRect l="-3488" t="-8696" r="-2326" b="-3478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0" name="Curved Connector 99">
              <a:extLst>
                <a:ext uri="{FF2B5EF4-FFF2-40B4-BE49-F238E27FC236}">
                  <a16:creationId xmlns:a16="http://schemas.microsoft.com/office/drawing/2014/main" id="{09C44AD7-7C3A-EF48-701B-A25CB26646E0}"/>
                </a:ext>
              </a:extLst>
            </p:cNvPr>
            <p:cNvCxnSpPr>
              <a:stCxn id="99" idx="1"/>
            </p:cNvCxnSpPr>
            <p:nvPr/>
          </p:nvCxnSpPr>
          <p:spPr>
            <a:xfrm rot="10800000" flipV="1">
              <a:off x="8664721" y="859435"/>
              <a:ext cx="376905" cy="332298"/>
            </a:xfrm>
            <a:prstGeom prst="curved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D9280F80-263D-AF71-EA78-DA72D9CBE424}"/>
                </a:ext>
              </a:extLst>
            </p:cNvPr>
            <p:cNvCxnSpPr>
              <a:cxnSpLocks/>
            </p:cNvCxnSpPr>
            <p:nvPr/>
          </p:nvCxnSpPr>
          <p:spPr>
            <a:xfrm>
              <a:off x="8735627" y="1419665"/>
              <a:ext cx="4398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8157FE21-1275-2FDE-C7B3-3B462F167C72}"/>
                    </a:ext>
                  </a:extLst>
                </p:cNvPr>
                <p:cNvSpPr txBox="1"/>
                <p:nvPr/>
              </p:nvSpPr>
              <p:spPr>
                <a:xfrm>
                  <a:off x="9289989" y="1273369"/>
                  <a:ext cx="518934" cy="304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∈[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8157FE21-1275-2FDE-C7B3-3B462F167C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9989" y="1273369"/>
                  <a:ext cx="518934" cy="304186"/>
                </a:xfrm>
                <a:prstGeom prst="rect">
                  <a:avLst/>
                </a:prstGeom>
                <a:blipFill>
                  <a:blip r:embed="rId14"/>
                  <a:stretch>
                    <a:fillRect r="-78049" b="-2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8803978-42FF-1F96-3783-9077AD533C77}"/>
              </a:ext>
            </a:extLst>
          </p:cNvPr>
          <p:cNvSpPr txBox="1"/>
          <p:nvPr/>
        </p:nvSpPr>
        <p:spPr>
          <a:xfrm>
            <a:off x="10434208" y="3827421"/>
            <a:ext cx="121648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D7F289D-9DB5-BA74-3D78-844CEF4F15FD}"/>
              </a:ext>
            </a:extLst>
          </p:cNvPr>
          <p:cNvGrpSpPr/>
          <p:nvPr/>
        </p:nvGrpSpPr>
        <p:grpSpPr>
          <a:xfrm>
            <a:off x="6745015" y="864242"/>
            <a:ext cx="6560015" cy="5080708"/>
            <a:chOff x="3259838" y="775504"/>
            <a:chExt cx="5409599" cy="5717371"/>
          </a:xfrm>
        </p:grpSpPr>
        <p:sp>
          <p:nvSpPr>
            <p:cNvPr id="64" name="Multiply 63">
              <a:extLst>
                <a:ext uri="{FF2B5EF4-FFF2-40B4-BE49-F238E27FC236}">
                  <a16:creationId xmlns:a16="http://schemas.microsoft.com/office/drawing/2014/main" id="{4479EBBE-B894-4941-0099-CF6A5C5AF82E}"/>
                </a:ext>
              </a:extLst>
            </p:cNvPr>
            <p:cNvSpPr/>
            <p:nvPr/>
          </p:nvSpPr>
          <p:spPr>
            <a:xfrm>
              <a:off x="3259838" y="775504"/>
              <a:ext cx="5409599" cy="5717371"/>
            </a:xfrm>
            <a:prstGeom prst="mathMultiply">
              <a:avLst/>
            </a:prstGeom>
            <a:solidFill>
              <a:srgbClr val="FF0000">
                <a:alpha val="86396"/>
              </a:srgb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B393944-BB1D-9150-CBAE-8ABD3C4258FC}"/>
                </a:ext>
              </a:extLst>
            </p:cNvPr>
            <p:cNvSpPr txBox="1"/>
            <p:nvPr/>
          </p:nvSpPr>
          <p:spPr>
            <a:xfrm>
              <a:off x="5198890" y="3435150"/>
              <a:ext cx="2011207" cy="415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50" dirty="0">
                  <a:solidFill>
                    <a:schemeClr val="bg1"/>
                  </a:solidFill>
                </a:rPr>
                <a:t>At most </a:t>
              </a:r>
              <a:r>
                <a:rPr lang="en-US" sz="1750" dirty="0" err="1">
                  <a:solidFill>
                    <a:schemeClr val="bg1"/>
                  </a:solidFill>
                </a:rPr>
                <a:t>negl</a:t>
              </a:r>
              <a:r>
                <a:rPr lang="en-US" sz="1750" dirty="0">
                  <a:solidFill>
                    <a:schemeClr val="bg1"/>
                  </a:solidFill>
                </a:rPr>
                <a:t> prob.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2BD7470-EC15-DAE1-5D99-850ED53D5003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Result: LOCC Leakage-Resilience for Coset States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FF76B1-A1BE-196F-2D92-2EC6387EF740}"/>
              </a:ext>
            </a:extLst>
          </p:cNvPr>
          <p:cNvCxnSpPr>
            <a:cxnSpLocks/>
          </p:cNvCxnSpPr>
          <p:nvPr/>
        </p:nvCxnSpPr>
        <p:spPr>
          <a:xfrm flipV="1">
            <a:off x="3215568" y="2474267"/>
            <a:ext cx="0" cy="5427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4A325F-1D8B-AA57-78AE-3EE4305C656B}"/>
                  </a:ext>
                </a:extLst>
              </p:cNvPr>
              <p:cNvSpPr txBox="1"/>
              <p:nvPr/>
            </p:nvSpPr>
            <p:spPr>
              <a:xfrm>
                <a:off x="2668649" y="2600926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4A325F-1D8B-AA57-78AE-3EE4305C6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649" y="2600926"/>
                <a:ext cx="839649" cy="276999"/>
              </a:xfrm>
              <a:prstGeom prst="rect">
                <a:avLst/>
              </a:prstGeom>
              <a:blipFill>
                <a:blip r:embed="rId15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0C38BBF7-86A3-9375-B3E1-80279B599899}"/>
              </a:ext>
            </a:extLst>
          </p:cNvPr>
          <p:cNvGrpSpPr/>
          <p:nvPr/>
        </p:nvGrpSpPr>
        <p:grpSpPr>
          <a:xfrm>
            <a:off x="4167374" y="1385128"/>
            <a:ext cx="1053678" cy="1015663"/>
            <a:chOff x="4098983" y="4109008"/>
            <a:chExt cx="1053678" cy="1015663"/>
          </a:xfrm>
        </p:grpSpPr>
        <p:pic>
          <p:nvPicPr>
            <p:cNvPr id="14" name="Graphic 13" descr="Atom with solid fill">
              <a:extLst>
                <a:ext uri="{FF2B5EF4-FFF2-40B4-BE49-F238E27FC236}">
                  <a16:creationId xmlns:a16="http://schemas.microsoft.com/office/drawing/2014/main" id="{4171AC69-4580-B030-849F-CC57DDF0F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4316387" y="4307405"/>
              <a:ext cx="618871" cy="61887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5AE1840-7781-A2D3-6DEF-70F0A8FC6383}"/>
                    </a:ext>
                  </a:extLst>
                </p:cNvPr>
                <p:cNvSpPr txBox="1"/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6000" dirty="0">
                    <a:solidFill>
                      <a:schemeClr val="tx2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5AE1840-7781-A2D3-6DEF-70F0A8FC63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blipFill>
                  <a:blip r:embed="rId18"/>
                  <a:stretch>
                    <a:fillRect l="-25301" t="-2439" r="-55422" b="-2804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71E5EFA-1386-CAB2-1AF3-15A5C029F4D2}"/>
                  </a:ext>
                </a:extLst>
              </p:cNvPr>
              <p:cNvSpPr txBox="1"/>
              <p:nvPr/>
            </p:nvSpPr>
            <p:spPr>
              <a:xfrm>
                <a:off x="3611751" y="1486199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71E5EFA-1386-CAB2-1AF3-15A5C029F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751" y="1486199"/>
                <a:ext cx="839649" cy="276999"/>
              </a:xfrm>
              <a:prstGeom prst="rect">
                <a:avLst/>
              </a:prstGeom>
              <a:blipFill>
                <a:blip r:embed="rId19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B31A43-2009-05D5-8BA9-B7C32D7E3E34}"/>
                  </a:ext>
                </a:extLst>
              </p:cNvPr>
              <p:cNvSpPr txBox="1"/>
              <p:nvPr/>
            </p:nvSpPr>
            <p:spPr>
              <a:xfrm>
                <a:off x="4866582" y="1496193"/>
                <a:ext cx="3670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US" dirty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B31A43-2009-05D5-8BA9-B7C32D7E3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582" y="1496193"/>
                <a:ext cx="367088" cy="276999"/>
              </a:xfrm>
              <a:prstGeom prst="rect">
                <a:avLst/>
              </a:prstGeom>
              <a:blipFill>
                <a:blip r:embed="rId20"/>
                <a:stretch>
                  <a:fillRect l="-23333" r="-2333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4657086-9B1C-227F-4D01-F3BAA2ED591D}"/>
              </a:ext>
            </a:extLst>
          </p:cNvPr>
          <p:cNvCxnSpPr>
            <a:cxnSpLocks/>
          </p:cNvCxnSpPr>
          <p:nvPr/>
        </p:nvCxnSpPr>
        <p:spPr>
          <a:xfrm flipH="1">
            <a:off x="3982607" y="2100003"/>
            <a:ext cx="6026" cy="9411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8F93DCE-775A-3C5C-51F3-9222B4C51D5B}"/>
                  </a:ext>
                </a:extLst>
              </p:cNvPr>
              <p:cNvSpPr txBox="1"/>
              <p:nvPr/>
            </p:nvSpPr>
            <p:spPr>
              <a:xfrm>
                <a:off x="3426064" y="2458479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8F93DCE-775A-3C5C-51F3-9222B4C51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064" y="2458479"/>
                <a:ext cx="839649" cy="276999"/>
              </a:xfrm>
              <a:prstGeom prst="rect">
                <a:avLst/>
              </a:prstGeom>
              <a:blipFill>
                <a:blip r:embed="rId21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751C788B-D243-F95D-7DEF-51AFD054EE43}"/>
              </a:ext>
            </a:extLst>
          </p:cNvPr>
          <p:cNvGrpSpPr/>
          <p:nvPr/>
        </p:nvGrpSpPr>
        <p:grpSpPr>
          <a:xfrm>
            <a:off x="6175063" y="1414760"/>
            <a:ext cx="1812736" cy="1655983"/>
            <a:chOff x="6404946" y="1417951"/>
            <a:chExt cx="1812736" cy="1655983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A09C5EE-E945-A8D4-BD0B-514238456764}"/>
                </a:ext>
              </a:extLst>
            </p:cNvPr>
            <p:cNvGrpSpPr/>
            <p:nvPr/>
          </p:nvGrpSpPr>
          <p:grpSpPr>
            <a:xfrm>
              <a:off x="7146256" y="1417951"/>
              <a:ext cx="1053678" cy="1015663"/>
              <a:chOff x="4098983" y="4109008"/>
              <a:chExt cx="1053678" cy="1015663"/>
            </a:xfrm>
          </p:grpSpPr>
          <p:pic>
            <p:nvPicPr>
              <p:cNvPr id="35" name="Graphic 34" descr="Atom with solid fill">
                <a:extLst>
                  <a:ext uri="{FF2B5EF4-FFF2-40B4-BE49-F238E27FC236}">
                    <a16:creationId xmlns:a16="http://schemas.microsoft.com/office/drawing/2014/main" id="{37E8A8CC-009E-D613-0117-1AA63DAC82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4316387" y="4307405"/>
                <a:ext cx="618871" cy="618871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63F4FC31-C2E4-A437-4F67-5717C67F74B8}"/>
                      </a:ext>
                    </a:extLst>
                  </p:cNvPr>
                  <p:cNvSpPr txBox="1"/>
                  <p:nvPr/>
                </p:nvSpPr>
                <p:spPr>
                  <a:xfrm>
                    <a:off x="4098983" y="4109008"/>
                    <a:ext cx="1053678" cy="101566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indent="0">
                      <a:buNone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lit/>
                            </m:rPr>
                            <a:rPr lang="en-US" sz="6000" b="0" i="1" smtClean="0"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6000" b="0" i="1" smtClean="0"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lit/>
                            </m:rPr>
                            <a:rPr lang="en-US" sz="6000" b="0" i="1" smtClean="0"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⟩</m:t>
                          </m:r>
                        </m:oMath>
                      </m:oMathPara>
                    </a14:m>
                    <a:endParaRPr lang="en-US" sz="6000" dirty="0"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63F4FC31-C2E4-A437-4F67-5717C67F74B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98983" y="4109008"/>
                    <a:ext cx="1053678" cy="1015663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l="-23810" t="-3704" r="-53571" b="-2839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D049CCCC-0FFA-296D-6B13-BB702075A699}"/>
                    </a:ext>
                  </a:extLst>
                </p:cNvPr>
                <p:cNvSpPr txBox="1"/>
                <p:nvPr/>
              </p:nvSpPr>
              <p:spPr>
                <a:xfrm>
                  <a:off x="6590633" y="1519022"/>
                  <a:ext cx="839649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D049CCCC-0FFA-296D-6B13-BB702075A6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0633" y="1519022"/>
                  <a:ext cx="839649" cy="276999"/>
                </a:xfrm>
                <a:prstGeom prst="rect">
                  <a:avLst/>
                </a:prstGeom>
                <a:blipFill>
                  <a:blip r:embed="rId23"/>
                  <a:stretch>
                    <a:fillRect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ight Arrow 37">
              <a:extLst>
                <a:ext uri="{FF2B5EF4-FFF2-40B4-BE49-F238E27FC236}">
                  <a16:creationId xmlns:a16="http://schemas.microsoft.com/office/drawing/2014/main" id="{3EC7D191-CFE4-0526-2B8F-B7A8DEF52383}"/>
                </a:ext>
              </a:extLst>
            </p:cNvPr>
            <p:cNvSpPr/>
            <p:nvPr/>
          </p:nvSpPr>
          <p:spPr>
            <a:xfrm>
              <a:off x="6772053" y="1806015"/>
              <a:ext cx="468371" cy="331293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E494705B-7AE4-2840-1C19-CC0A94E5BFEB}"/>
                    </a:ext>
                  </a:extLst>
                </p:cNvPr>
                <p:cNvSpPr txBox="1"/>
                <p:nvPr/>
              </p:nvSpPr>
              <p:spPr>
                <a:xfrm>
                  <a:off x="7845464" y="1529016"/>
                  <a:ext cx="3722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E494705B-7AE4-2840-1C19-CC0A94E5BF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45464" y="1529016"/>
                  <a:ext cx="372218" cy="276999"/>
                </a:xfrm>
                <a:prstGeom prst="rect">
                  <a:avLst/>
                </a:prstGeom>
                <a:blipFill>
                  <a:blip r:embed="rId24"/>
                  <a:stretch>
                    <a:fillRect l="-23333" t="-4348" r="-23333" b="-304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49AC05B1-A801-AA3C-26C4-D8ABE93B0B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61489" y="2132826"/>
              <a:ext cx="6026" cy="94110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0A6D1D5-7E85-4418-8934-A8FFF5C08278}"/>
                    </a:ext>
                  </a:extLst>
                </p:cNvPr>
                <p:cNvSpPr txBox="1"/>
                <p:nvPr/>
              </p:nvSpPr>
              <p:spPr>
                <a:xfrm>
                  <a:off x="6404946" y="2491302"/>
                  <a:ext cx="839649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0A6D1D5-7E85-4418-8934-A8FFF5C082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4946" y="2491302"/>
                  <a:ext cx="839649" cy="276999"/>
                </a:xfrm>
                <a:prstGeom prst="rect">
                  <a:avLst/>
                </a:prstGeom>
                <a:blipFill>
                  <a:blip r:embed="rId25"/>
                  <a:stretch>
                    <a:fillRect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CB14D1E6-56BC-31DA-5CD5-458F43C2EA9C}"/>
              </a:ext>
            </a:extLst>
          </p:cNvPr>
          <p:cNvSpPr txBox="1">
            <a:spLocks/>
          </p:cNvSpPr>
          <p:nvPr/>
        </p:nvSpPr>
        <p:spPr>
          <a:xfrm>
            <a:off x="5446298" y="1654330"/>
            <a:ext cx="596470" cy="837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. . .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E7F7F80-85F7-0A9C-1F61-D99CAB3D9DE0}"/>
              </a:ext>
            </a:extLst>
          </p:cNvPr>
          <p:cNvCxnSpPr>
            <a:cxnSpLocks/>
          </p:cNvCxnSpPr>
          <p:nvPr/>
        </p:nvCxnSpPr>
        <p:spPr>
          <a:xfrm flipV="1">
            <a:off x="6217153" y="2437671"/>
            <a:ext cx="0" cy="5427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EC57D14-D3E1-B849-4454-EC8D41D9B8E6}"/>
                  </a:ext>
                </a:extLst>
              </p:cNvPr>
              <p:cNvSpPr txBox="1"/>
              <p:nvPr/>
            </p:nvSpPr>
            <p:spPr>
              <a:xfrm>
                <a:off x="5670234" y="2564330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EC57D14-D3E1-B849-4454-EC8D41D9B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234" y="2564330"/>
                <a:ext cx="839649" cy="276999"/>
              </a:xfrm>
              <a:prstGeom prst="rect">
                <a:avLst/>
              </a:prstGeom>
              <a:blipFill>
                <a:blip r:embed="rId26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Curved Connector 51">
            <a:extLst>
              <a:ext uri="{FF2B5EF4-FFF2-40B4-BE49-F238E27FC236}">
                <a16:creationId xmlns:a16="http://schemas.microsoft.com/office/drawing/2014/main" id="{B3BB6376-B776-EBAB-770E-A8458A6B2483}"/>
              </a:ext>
            </a:extLst>
          </p:cNvPr>
          <p:cNvCxnSpPr>
            <a:cxnSpLocks/>
            <a:stCxn id="53" idx="4"/>
          </p:cNvCxnSpPr>
          <p:nvPr/>
        </p:nvCxnSpPr>
        <p:spPr>
          <a:xfrm rot="16200000" flipH="1">
            <a:off x="1596400" y="2756404"/>
            <a:ext cx="634932" cy="1538882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366C4807-47D1-5F48-1280-E50193EE2E45}"/>
              </a:ext>
            </a:extLst>
          </p:cNvPr>
          <p:cNvSpPr/>
          <p:nvPr/>
        </p:nvSpPr>
        <p:spPr>
          <a:xfrm>
            <a:off x="67595" y="2704922"/>
            <a:ext cx="2153660" cy="50345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296CD-BD3C-B7AC-98E9-2916CB9EB37D}"/>
              </a:ext>
            </a:extLst>
          </p:cNvPr>
          <p:cNvSpPr txBox="1">
            <a:spLocks/>
          </p:cNvSpPr>
          <p:nvPr/>
        </p:nvSpPr>
        <p:spPr>
          <a:xfrm>
            <a:off x="84198" y="2408214"/>
            <a:ext cx="2410066" cy="1377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Sample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FF8024-AC31-7D1A-F18B-CB253BAA9DBF}"/>
                  </a:ext>
                </a:extLst>
              </p:cNvPr>
              <p:cNvSpPr txBox="1"/>
              <p:nvPr/>
            </p:nvSpPr>
            <p:spPr>
              <a:xfrm>
                <a:off x="1030818" y="2425830"/>
                <a:ext cx="10445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FF8024-AC31-7D1A-F18B-CB253BAA9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818" y="2425830"/>
                <a:ext cx="1044581" cy="276999"/>
              </a:xfrm>
              <a:prstGeom prst="rect">
                <a:avLst/>
              </a:prstGeom>
              <a:blipFill>
                <a:blip r:embed="rId27"/>
                <a:stretch>
                  <a:fillRect l="-8434" t="-4545" r="-7229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87B874-12F6-EF36-E6CE-6CCC303856B8}"/>
                  </a:ext>
                </a:extLst>
              </p:cNvPr>
              <p:cNvSpPr txBox="1"/>
              <p:nvPr/>
            </p:nvSpPr>
            <p:spPr>
              <a:xfrm>
                <a:off x="1885462" y="1617324"/>
                <a:ext cx="1109781" cy="7150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lit/>
                        </m:rPr>
                        <a:rPr lang="en-US" sz="2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sSubSup>
                        <m:sSubSupPr>
                          <m:ctrlP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sz="2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bSup>
                                <m:sSubSupPr>
                                  <m:ctrlPr>
                                    <a:rPr lang="en-US" sz="26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6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</m:sSubSup>
                              <m:r>
                                <a:rPr lang="en-US" sz="2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  <m:sup/>
                      </m:sSubSup>
                      <m:sSub>
                        <m:sSubPr>
                          <m:ctrlP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⟩</m:t>
                          </m:r>
                        </m:e>
                        <m:sub>
                          <m: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∈[</m:t>
                          </m:r>
                          <m: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</m:oMath>
                  </m:oMathPara>
                </a14:m>
                <a:endParaRPr lang="en-US" sz="2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87B874-12F6-EF36-E6CE-6CCC30385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462" y="1617324"/>
                <a:ext cx="1109781" cy="715068"/>
              </a:xfrm>
              <a:prstGeom prst="rect">
                <a:avLst/>
              </a:prstGeom>
              <a:blipFill>
                <a:blip r:embed="rId28"/>
                <a:stretch>
                  <a:fillRect l="-4545" r="-73864" b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57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9" grpId="0"/>
      <p:bldP spid="19" grpId="0"/>
      <p:bldP spid="28" grpId="0"/>
      <p:bldP spid="33" grpId="0"/>
      <p:bldP spid="48" grpId="0"/>
      <p:bldP spid="50" grpId="0"/>
      <p:bldP spid="53" grpId="0" animBg="1"/>
      <p:bldP spid="3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FD967-A393-2334-B092-AE72C0372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39" y="1184364"/>
            <a:ext cx="11679219" cy="5673635"/>
          </a:xfrm>
        </p:spPr>
        <p:txBody>
          <a:bodyPr>
            <a:normAutofit fontScale="92500"/>
          </a:bodyPr>
          <a:lstStyle/>
          <a:p>
            <a:r>
              <a:rPr lang="en-US" dirty="0"/>
              <a:t>Monogamy-of-entanglement (</a:t>
            </a:r>
            <a:r>
              <a:rPr lang="en-US" dirty="0" err="1"/>
              <a:t>MoE</a:t>
            </a:r>
            <a:r>
              <a:rPr lang="en-US" dirty="0"/>
              <a:t>) </a:t>
            </a:r>
            <a:r>
              <a:rPr lang="en-US" dirty="0">
                <a:sym typeface="Wingdings" pitchFamily="2" charset="2"/>
              </a:rPr>
              <a:t> Copy-protection flavor</a:t>
            </a:r>
          </a:p>
          <a:p>
            <a:r>
              <a:rPr lang="en-US" dirty="0">
                <a:sym typeface="Wingdings" pitchFamily="2" charset="2"/>
              </a:rPr>
              <a:t>LOCC LR property Leakage-resilience flavor</a:t>
            </a:r>
          </a:p>
          <a:p>
            <a:r>
              <a:rPr lang="en-US" dirty="0">
                <a:sym typeface="Wingdings" pitchFamily="2" charset="2"/>
              </a:rPr>
              <a:t>Same problems as before persist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Solution: 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1) Move to information-theoretic setting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ym typeface="Wingdings" pitchFamily="2" charset="2"/>
              </a:rPr>
              <a:t>Use subspace-hiding obfuscation [Zhandry’19] to remove membership programs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ym typeface="Wingdings" pitchFamily="2" charset="2"/>
              </a:rPr>
              <a:t>Now will reduce to info. theoretic </a:t>
            </a:r>
            <a:r>
              <a:rPr lang="en-US" dirty="0" err="1">
                <a:sym typeface="Wingdings" pitchFamily="2" charset="2"/>
              </a:rPr>
              <a:t>MoE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2) Previous issues?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ym typeface="Wingdings" pitchFamily="2" charset="2"/>
              </a:rPr>
              <a:t>Force a collision in leakage circuit choices by repeatedly running multiple simulations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ym typeface="Wingdings" pitchFamily="2" charset="2"/>
              </a:rPr>
              <a:t>Same leakage circuit: Leak once, reply to both copies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ym typeface="Wingdings" pitchFamily="2" charset="2"/>
              </a:rPr>
              <a:t>We show that exponential time is sufficient, which is fine info theoretic setting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EBC687-0CF7-052C-316F-7C5DF0AF255F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Proving the Property</a:t>
            </a:r>
          </a:p>
        </p:txBody>
      </p:sp>
    </p:spTree>
    <p:extLst>
      <p:ext uri="{BB962C8B-B14F-4D97-AF65-F5344CB8AC3E}">
        <p14:creationId xmlns:p14="http://schemas.microsoft.com/office/powerpoint/2010/main" val="145244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2E304-2599-2F50-48A6-F0001D740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8B209B0-C23F-55A0-7559-51AFC0873A27}"/>
                  </a:ext>
                </a:extLst>
              </p:cNvPr>
              <p:cNvSpPr txBox="1"/>
              <p:nvPr/>
            </p:nvSpPr>
            <p:spPr>
              <a:xfrm>
                <a:off x="408371" y="1540711"/>
                <a:ext cx="2578142" cy="405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∈[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90B65A-4FD5-A4D5-5488-5B30811AA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71" y="1540711"/>
                <a:ext cx="2578142" cy="405560"/>
              </a:xfrm>
              <a:prstGeom prst="rect">
                <a:avLst/>
              </a:prstGeom>
              <a:blipFill>
                <a:blip r:embed="rId2"/>
                <a:stretch>
                  <a:fillRect l="-2941" r="-196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3A47EC9E-6F80-2F36-252E-BA744D2ACFDD}"/>
              </a:ext>
            </a:extLst>
          </p:cNvPr>
          <p:cNvGrpSpPr/>
          <p:nvPr/>
        </p:nvGrpSpPr>
        <p:grpSpPr>
          <a:xfrm>
            <a:off x="408371" y="2410128"/>
            <a:ext cx="3370540" cy="738023"/>
            <a:chOff x="408371" y="1540117"/>
            <a:chExt cx="3370540" cy="7380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D9EF472-8459-27DB-268B-F0B25599676D}"/>
                    </a:ext>
                  </a:extLst>
                </p:cNvPr>
                <p:cNvSpPr txBox="1"/>
                <p:nvPr/>
              </p:nvSpPr>
              <p:spPr>
                <a:xfrm>
                  <a:off x="408371" y="1590648"/>
                  <a:ext cx="168527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𝑃𝑟𝑜𝑡𝑒𝑐𝑡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4F09B31D-44F8-D9D0-3800-A28309FA31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371" y="1590648"/>
                  <a:ext cx="168527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4511" t="-3333" r="-6015" b="-3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82B98E1-4289-3362-AA46-C06B8616F000}"/>
                </a:ext>
              </a:extLst>
            </p:cNvPr>
            <p:cNvCxnSpPr>
              <a:cxnSpLocks/>
            </p:cNvCxnSpPr>
            <p:nvPr/>
          </p:nvCxnSpPr>
          <p:spPr>
            <a:xfrm>
              <a:off x="2093641" y="1801727"/>
              <a:ext cx="65843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3B72AE-17DD-6649-D534-25CF23B5D298}"/>
                    </a:ext>
                  </a:extLst>
                </p:cNvPr>
                <p:cNvSpPr txBox="1"/>
                <p:nvPr/>
              </p:nvSpPr>
              <p:spPr>
                <a:xfrm>
                  <a:off x="2669130" y="1540117"/>
                  <a:ext cx="1109781" cy="73802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Sup>
                          <m:sSub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sub>
                          <m:sup/>
                        </m:sSub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A1BF9EBF-3D47-8B6C-BEB7-6F04CC0920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9130" y="1540117"/>
                  <a:ext cx="1109781" cy="738023"/>
                </a:xfrm>
                <a:prstGeom prst="rect">
                  <a:avLst/>
                </a:prstGeom>
                <a:blipFill>
                  <a:blip r:embed="rId4"/>
                  <a:stretch>
                    <a:fillRect l="-6818" r="-26136" b="-16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4B6CD10-EC26-134A-FE0E-19B6AAF3FA70}"/>
                  </a:ext>
                </a:extLst>
              </p:cNvPr>
              <p:cNvSpPr txBox="1"/>
              <p:nvPr/>
            </p:nvSpPr>
            <p:spPr>
              <a:xfrm>
                <a:off x="408371" y="3429000"/>
                <a:ext cx="2391809" cy="449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∈[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2A95F99-4426-7C72-0844-BC9CABF9A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71" y="3429000"/>
                <a:ext cx="2391809" cy="449162"/>
              </a:xfrm>
              <a:prstGeom prst="rect">
                <a:avLst/>
              </a:prstGeom>
              <a:blipFill>
                <a:blip r:embed="rId5"/>
                <a:stretch>
                  <a:fillRect l="-2646" r="-529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E564C116-204A-F9C0-9FB2-BD64B64943F7}"/>
              </a:ext>
            </a:extLst>
          </p:cNvPr>
          <p:cNvGrpSpPr/>
          <p:nvPr/>
        </p:nvGrpSpPr>
        <p:grpSpPr>
          <a:xfrm>
            <a:off x="6323215" y="1223771"/>
            <a:ext cx="3511443" cy="1924380"/>
            <a:chOff x="7700739" y="1027139"/>
            <a:chExt cx="3511443" cy="1924380"/>
          </a:xfrm>
        </p:grpSpPr>
        <p:sp>
          <p:nvSpPr>
            <p:cNvPr id="23" name="Content Placeholder 2">
              <a:extLst>
                <a:ext uri="{FF2B5EF4-FFF2-40B4-BE49-F238E27FC236}">
                  <a16:creationId xmlns:a16="http://schemas.microsoft.com/office/drawing/2014/main" id="{51DDBFB5-1719-1076-F25C-5A7989E42D7F}"/>
                </a:ext>
              </a:extLst>
            </p:cNvPr>
            <p:cNvSpPr txBox="1">
              <a:spLocks/>
            </p:cNvSpPr>
            <p:nvPr/>
          </p:nvSpPr>
          <p:spPr>
            <a:xfrm>
              <a:off x="7750668" y="1027139"/>
              <a:ext cx="1627817" cy="405560"/>
            </a:xfrm>
            <a:prstGeom prst="rect">
              <a:avLst/>
            </a:prstGeom>
            <a:ln w="38100">
              <a:solidFill>
                <a:srgbClr val="0070C0"/>
              </a:solidFill>
            </a:ln>
          </p:spPr>
          <p:txBody>
            <a:bodyPr vert="horz" lIns="91440" tIns="45720" rIns="91440" bIns="45720" rtlCol="0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400" dirty="0"/>
                <a:t>Encryption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ontent Placeholder 2">
                  <a:extLst>
                    <a:ext uri="{FF2B5EF4-FFF2-40B4-BE49-F238E27FC236}">
                      <a16:creationId xmlns:a16="http://schemas.microsoft.com/office/drawing/2014/main" id="{C4DB6D70-D175-A241-E895-744650BCF19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700739" y="1573726"/>
                  <a:ext cx="3511443" cy="137779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457200" indent="-457200">
                    <a:buAutoNum type="arabicParenR"/>
                  </a:pPr>
                  <a:r>
                    <a:rPr lang="en-US" sz="2400" dirty="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Sample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a14:m>
                  <a:endParaRPr lang="en-US" sz="2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  <a:p>
                  <a:pPr marL="457200" indent="-457200">
                    <a:buAutoNum type="arabicParenR"/>
                  </a:pPr>
                  <a:r>
                    <a:rPr lang="en-US" sz="2400" dirty="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Output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2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24" name="Content Placeholder 2">
                  <a:extLst>
                    <a:ext uri="{FF2B5EF4-FFF2-40B4-BE49-F238E27FC236}">
                      <a16:creationId xmlns:a16="http://schemas.microsoft.com/office/drawing/2014/main" id="{7EA354FF-5796-817C-44EF-3AF6E7B2A7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0739" y="1573726"/>
                  <a:ext cx="3511443" cy="1377793"/>
                </a:xfrm>
                <a:prstGeom prst="rect">
                  <a:avLst/>
                </a:prstGeom>
                <a:blipFill>
                  <a:blip r:embed="rId6"/>
                  <a:stretch>
                    <a:fillRect l="-2518" t="-64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8E06FD6-DD81-9B0A-6609-E486712A7E1E}"/>
              </a:ext>
            </a:extLst>
          </p:cNvPr>
          <p:cNvGrpSpPr/>
          <p:nvPr/>
        </p:nvGrpSpPr>
        <p:grpSpPr>
          <a:xfrm>
            <a:off x="6366446" y="3262358"/>
            <a:ext cx="5024581" cy="2725066"/>
            <a:chOff x="6723089" y="2912089"/>
            <a:chExt cx="5024581" cy="272506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60B0F16-8B75-A7CD-7C6D-D0767BB3D886}"/>
                </a:ext>
              </a:extLst>
            </p:cNvPr>
            <p:cNvGrpSpPr/>
            <p:nvPr/>
          </p:nvGrpSpPr>
          <p:grpSpPr>
            <a:xfrm>
              <a:off x="6723089" y="3016640"/>
              <a:ext cx="5024580" cy="2620515"/>
              <a:chOff x="7707529" y="3120414"/>
              <a:chExt cx="4374561" cy="262051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9C2EC779-9D78-ED42-27FA-FB3815C55C4F}"/>
                      </a:ext>
                    </a:extLst>
                  </p:cNvPr>
                  <p:cNvSpPr txBox="1"/>
                  <p:nvPr/>
                </p:nvSpPr>
                <p:spPr>
                  <a:xfrm>
                    <a:off x="7707529" y="3120414"/>
                    <a:ext cx="188654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𝑐𝑡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3607C6D1-73A0-787A-E1CC-D8C884E2B76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07529" y="3120414"/>
                    <a:ext cx="1886542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2903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736B80AD-08FE-3352-5E71-900C58981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5846" y="3631667"/>
                <a:ext cx="433624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F5118A15-201E-15B2-709C-1E67E70BD13A}"/>
                      </a:ext>
                    </a:extLst>
                  </p:cNvPr>
                  <p:cNvSpPr txBox="1"/>
                  <p:nvPr/>
                </p:nvSpPr>
                <p:spPr>
                  <a:xfrm>
                    <a:off x="7750668" y="3700989"/>
                    <a:ext cx="3150414" cy="41690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Hardcoded: 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,(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∈[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sub>
                        </m:sSub>
                      </m:oMath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C008F1E5-F310-6921-6EF3-DC8989591B9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50668" y="3700989"/>
                    <a:ext cx="3150414" cy="41690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1045" t="-3030" b="-181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Content Placeholder 2">
                    <a:extLst>
                      <a:ext uri="{FF2B5EF4-FFF2-40B4-BE49-F238E27FC236}">
                        <a16:creationId xmlns:a16="http://schemas.microsoft.com/office/drawing/2014/main" id="{E48E95D5-1676-188A-C159-305DCEA5CAB7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7750668" y="4363136"/>
                    <a:ext cx="4251942" cy="1377793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>
                    <a:lvl1pPr marL="2286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6858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457200" indent="-457200">
                      <a:buAutoNum type="arabicParenR"/>
                    </a:pPr>
                    <a:r>
                      <a: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For </a:t>
                    </a:r>
                    <a14:m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∈[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]</m:t>
                        </m:r>
                      </m:oMath>
                    </a14:m>
                    <a:r>
                      <a: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check if </a:t>
                    </a:r>
                    <a14:m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Verdana" panose="020B060403050404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Verdana" panose="020B060403050404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Verdana" panose="020B0604030504040204" pitchFamily="34" charset="0"/>
                              </a:rPr>
                              <m:t>𝑏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Verdana" panose="020B0604030504040204" pitchFamily="34" charset="0"/>
                              </a:rPr>
                              <m:t>𝑖</m:t>
                            </m:r>
                          </m:sup>
                        </m:sSubSup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Verdana" panose="020B0604030504040204" pitchFamily="34" charset="0"/>
                                <a:cs typeface="Verdana" panose="020B060403050404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  <a:cs typeface="Verdana" panose="020B0604030504040204" pitchFamily="34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=1</m:t>
                        </m:r>
                      </m:oMath>
                    </a14:m>
                    <a:r>
                      <a: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</a:t>
                    </a:r>
                  </a:p>
                  <a:p>
                    <a:pPr marL="457200" indent="-457200">
                      <a:buFont typeface="Arial" panose="020B0604020202020204" pitchFamily="34" charset="0"/>
                      <a:buAutoNum type="arabicParenR"/>
                    </a:pPr>
                    <a:r>
                      <a: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Output </a:t>
                    </a:r>
                    <a14:m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𝑚</m:t>
                        </m:r>
                      </m:oMath>
                    </a14:m>
                    <a:r>
                      <a:rPr lang="en-US" sz="2400" dirty="0"/>
                      <a:t> if checks pass</a:t>
                    </a:r>
                  </a:p>
                </p:txBody>
              </p:sp>
            </mc:Choice>
            <mc:Fallback xmlns="">
              <p:sp>
                <p:nvSpPr>
                  <p:cNvPr id="25" name="Content Placeholder 2">
                    <a:extLst>
                      <a:ext uri="{FF2B5EF4-FFF2-40B4-BE49-F238E27FC236}">
                        <a16:creationId xmlns:a16="http://schemas.microsoft.com/office/drawing/2014/main" id="{07C252F9-0D74-0EDE-F14B-47EABFBC7BB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50668" y="4363136"/>
                    <a:ext cx="4251942" cy="1377793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1813" t="-454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F615900-AAAC-EA99-25A3-1BBF15019444}"/>
                </a:ext>
              </a:extLst>
            </p:cNvPr>
            <p:cNvSpPr/>
            <p:nvPr/>
          </p:nvSpPr>
          <p:spPr>
            <a:xfrm>
              <a:off x="6767099" y="2912089"/>
              <a:ext cx="4980571" cy="2441146"/>
            </a:xfrm>
            <a:prstGeom prst="rect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C23DFDF-7866-B99A-A7D9-9249D7A80B9A}"/>
              </a:ext>
            </a:extLst>
          </p:cNvPr>
          <p:cNvSpPr txBox="1"/>
          <p:nvPr/>
        </p:nvSpPr>
        <p:spPr>
          <a:xfrm>
            <a:off x="115411" y="4611177"/>
            <a:ext cx="5584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Same as copy-protected PKE construction of CLLZ’21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Needs new proof and the LOCC LR property for coset states: Cannot be LOCC LR “for free” due to barriers discussed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782472-D024-7AE8-7310-1D40819B7CB8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Construction</a:t>
            </a:r>
          </a:p>
        </p:txBody>
      </p:sp>
    </p:spTree>
    <p:extLst>
      <p:ext uri="{BB962C8B-B14F-4D97-AF65-F5344CB8AC3E}">
        <p14:creationId xmlns:p14="http://schemas.microsoft.com/office/powerpoint/2010/main" val="11246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0ED2E-1876-00B3-69EC-DD5B23E6C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8" y="1253331"/>
            <a:ext cx="11258006" cy="5164886"/>
          </a:xfrm>
        </p:spPr>
        <p:txBody>
          <a:bodyPr/>
          <a:lstStyle/>
          <a:p>
            <a:r>
              <a:rPr lang="en-US" dirty="0"/>
              <a:t>Intuitively: Decrypting requires vectors in correct cosets </a:t>
            </a:r>
            <a:r>
              <a:rPr lang="en-US" dirty="0" err="1"/>
              <a:t>wrt</a:t>
            </a:r>
            <a:r>
              <a:rPr lang="en-US" dirty="0"/>
              <a:t> to r</a:t>
            </a:r>
          </a:p>
          <a:p>
            <a:r>
              <a:rPr lang="en-US" dirty="0"/>
              <a:t>LOCC LR property for coset states: Requires vectors in correct cosets </a:t>
            </a:r>
            <a:r>
              <a:rPr lang="en-US" dirty="0" err="1"/>
              <a:t>wrt</a:t>
            </a:r>
            <a:r>
              <a:rPr lang="en-US" dirty="0"/>
              <a:t> to 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we had black-box obfuscation: Reduce to LOCC LR property by simulating the leakage phase, then extracting the vectors</a:t>
            </a:r>
          </a:p>
          <a:p>
            <a:r>
              <a:rPr lang="en-US" dirty="0"/>
              <a:t>Plain model solution: Use compute-and-compare obfuscation [WZ’17]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627A64-A1E2-D991-12AD-098DECD299FD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Proving Security</a:t>
            </a:r>
          </a:p>
        </p:txBody>
      </p:sp>
    </p:spTree>
    <p:extLst>
      <p:ext uri="{BB962C8B-B14F-4D97-AF65-F5344CB8AC3E}">
        <p14:creationId xmlns:p14="http://schemas.microsoft.com/office/powerpoint/2010/main" val="2735013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FFCD0-A572-AFD0-E7BC-F4024AF66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1" y="1342586"/>
            <a:ext cx="11321143" cy="5267219"/>
          </a:xfrm>
        </p:spPr>
        <p:txBody>
          <a:bodyPr/>
          <a:lstStyle/>
          <a:p>
            <a:r>
              <a:rPr lang="en-US" dirty="0"/>
              <a:t>What if the adversary completely breaks into the system rather than obtaining side-channel information? </a:t>
            </a:r>
          </a:p>
          <a:p>
            <a:r>
              <a:rPr lang="en-US" dirty="0"/>
              <a:t>It can obtain quantum information and also cover its tracks by modifying states</a:t>
            </a:r>
          </a:p>
          <a:p>
            <a:endParaRPr lang="en-US" dirty="0"/>
          </a:p>
          <a:p>
            <a:r>
              <a:rPr lang="en-US" dirty="0"/>
              <a:t>Cannot have resilience security: Adversary can simply obtain the keys</a:t>
            </a:r>
          </a:p>
          <a:p>
            <a:r>
              <a:rPr lang="en-US" dirty="0"/>
              <a:t>But we can have detection security: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Intrusion detection security: </a:t>
            </a:r>
            <a:r>
              <a:rPr lang="en-US" dirty="0"/>
              <a:t>Adversary applies arbitrary quantum circuit to key. Challenger runs </a:t>
            </a:r>
            <a:r>
              <a:rPr lang="en-US" b="1" dirty="0" err="1"/>
              <a:t>TestIntrusion</a:t>
            </a:r>
            <a:r>
              <a:rPr lang="en-US" b="1" dirty="0"/>
              <a:t>, </a:t>
            </a:r>
            <a:r>
              <a:rPr lang="en-US" dirty="0"/>
              <a:t>if it outputs 1, adversary loses (</a:t>
            </a:r>
            <a:r>
              <a:rPr lang="en-US" i="1" dirty="0"/>
              <a:t>intrusion caught</a:t>
            </a:r>
            <a:r>
              <a:rPr lang="en-US" dirty="0"/>
              <a:t>). If it outputs 0, adversary cannot decrypt ciphertext </a:t>
            </a:r>
            <a:r>
              <a:rPr lang="en-US" dirty="0" err="1"/>
              <a:t>etc</a:t>
            </a:r>
            <a:r>
              <a:rPr lang="en-US" dirty="0"/>
              <a:t> with non-trivial probability.</a:t>
            </a:r>
          </a:p>
          <a:p>
            <a:r>
              <a:rPr lang="en-US" dirty="0"/>
              <a:t>We prove equivalence to </a:t>
            </a:r>
            <a:r>
              <a:rPr lang="en-US" i="1" dirty="0"/>
              <a:t>certified deletion with public testing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7C9B52-6421-B6B3-B81D-7ECABAA57E77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Intrusion Detection</a:t>
            </a:r>
          </a:p>
        </p:txBody>
      </p:sp>
    </p:spTree>
    <p:extLst>
      <p:ext uri="{BB962C8B-B14F-4D97-AF65-F5344CB8AC3E}">
        <p14:creationId xmlns:p14="http://schemas.microsoft.com/office/powerpoint/2010/main" val="2164454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178FF-5038-D553-A670-272315298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7463"/>
            <a:ext cx="12192000" cy="5880538"/>
          </a:xfrm>
        </p:spPr>
        <p:txBody>
          <a:bodyPr/>
          <a:lstStyle/>
          <a:p>
            <a:r>
              <a:rPr lang="en-US" dirty="0"/>
              <a:t>Intrusion-detection results:</a:t>
            </a:r>
          </a:p>
          <a:p>
            <a:pPr marL="0" indent="0">
              <a:buNone/>
            </a:pPr>
            <a:r>
              <a:rPr lang="en-US" dirty="0"/>
              <a:t>   Assuming </a:t>
            </a:r>
            <a:r>
              <a:rPr lang="en-US" dirty="0" err="1"/>
              <a:t>iO</a:t>
            </a:r>
            <a:r>
              <a:rPr lang="en-US" dirty="0"/>
              <a:t> and OWF, </a:t>
            </a:r>
            <a:r>
              <a:rPr lang="en-US" dirty="0">
                <a:highlight>
                  <a:srgbClr val="FFFF00"/>
                </a:highlight>
              </a:rPr>
              <a:t>there exists {functional encryption, signature scheme, differing-inputs obfuscation, software protection scheme} with intrusion-detection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Summary of our leakage-resilience results: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 Assuming </a:t>
            </a:r>
            <a:r>
              <a:rPr lang="en-US" dirty="0" err="1"/>
              <a:t>subexp</a:t>
            </a:r>
            <a:r>
              <a:rPr lang="en-US" dirty="0"/>
              <a:t>. secure </a:t>
            </a:r>
            <a:r>
              <a:rPr lang="en-US" dirty="0" err="1"/>
              <a:t>iO</a:t>
            </a:r>
            <a:r>
              <a:rPr lang="en-US" dirty="0"/>
              <a:t> and LWE, </a:t>
            </a:r>
            <a:r>
              <a:rPr lang="en-US" dirty="0">
                <a:highlight>
                  <a:srgbClr val="FFFF00"/>
                </a:highlight>
              </a:rPr>
              <a:t>there exists {public-key encryption, signature, PRF} schemes with LOCC leakage-resilience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Any </a:t>
            </a:r>
            <a:r>
              <a:rPr lang="en-US" dirty="0">
                <a:highlight>
                  <a:srgbClr val="FFFF00"/>
                </a:highlight>
              </a:rPr>
              <a:t>secret sharing scheme can be (information-theoretically) compiled into a scheme with unbounded leakage-resilience</a:t>
            </a:r>
            <a:r>
              <a:rPr lang="en-US" dirty="0"/>
              <a:t> for the same access structure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Assuming OWF, there exists</a:t>
            </a:r>
            <a:r>
              <a:rPr lang="en-US" dirty="0">
                <a:highlight>
                  <a:srgbClr val="FFFF00"/>
                </a:highlight>
              </a:rPr>
              <a:t> SKE with unbounded leakage-resilience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Copy-protection does not imply LOCC leakage-resilience.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744B3A-3CB5-A608-9B03-8DE1A93B4CF9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42192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CC12D-89BF-9BBD-64C1-D7EBB7F86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81" y="1253331"/>
            <a:ext cx="11694460" cy="5541916"/>
          </a:xfrm>
        </p:spPr>
        <p:txBody>
          <a:bodyPr/>
          <a:lstStyle/>
          <a:p>
            <a:r>
              <a:rPr lang="en-US" dirty="0"/>
              <a:t>Most cryptography assumes attacks through well-defined channels:</a:t>
            </a:r>
          </a:p>
          <a:p>
            <a:pPr marL="0" indent="0">
              <a:buNone/>
            </a:pPr>
            <a:r>
              <a:rPr lang="en-US" dirty="0"/>
              <a:t>    Encryption </a:t>
            </a:r>
            <a:r>
              <a:rPr lang="en-US" dirty="0">
                <a:sym typeface="Wingdings" pitchFamily="2" charset="2"/>
              </a:rPr>
              <a:t> Adversary sees ciphertexts and public-key 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Signatures  Adversary sees signatures and verification key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Pseudorandom function  Adversary sees evaluations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…</a:t>
            </a:r>
          </a:p>
          <a:p>
            <a:endParaRPr lang="en-US" dirty="0"/>
          </a:p>
          <a:p>
            <a:r>
              <a:rPr lang="en-US" dirty="0"/>
              <a:t>No information about secret keys!</a:t>
            </a:r>
          </a:p>
          <a:p>
            <a:r>
              <a:rPr lang="en-US" dirty="0"/>
              <a:t>Real-life attacks do not conform to this: </a:t>
            </a:r>
            <a:r>
              <a:rPr lang="en-US" dirty="0">
                <a:solidFill>
                  <a:srgbClr val="FF0000"/>
                </a:solidFill>
              </a:rPr>
              <a:t>Side-channel attacks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04A9AE-251F-1DB6-E8B1-C3CD9B054704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Age-Old Problem: Storing Secrets</a:t>
            </a:r>
          </a:p>
        </p:txBody>
      </p:sp>
    </p:spTree>
    <p:extLst>
      <p:ext uri="{BB962C8B-B14F-4D97-AF65-F5344CB8AC3E}">
        <p14:creationId xmlns:p14="http://schemas.microsoft.com/office/powerpoint/2010/main" val="143817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F84D-498D-6DAE-EC0C-4B4E2C6A0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4252" y="3340678"/>
            <a:ext cx="4143496" cy="662782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Questions?</a:t>
            </a:r>
            <a:br>
              <a:rPr lang="en-US" sz="6600" dirty="0"/>
            </a:br>
            <a:endParaRPr lang="en-US" sz="6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BB4F199-BBE2-FDB3-5FFB-866EFE768B2A}"/>
              </a:ext>
            </a:extLst>
          </p:cNvPr>
          <p:cNvSpPr txBox="1">
            <a:spLocks/>
          </p:cNvSpPr>
          <p:nvPr/>
        </p:nvSpPr>
        <p:spPr>
          <a:xfrm>
            <a:off x="407043" y="268015"/>
            <a:ext cx="50687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 err="1"/>
              <a:t>Eprint</a:t>
            </a:r>
            <a:r>
              <a:rPr lang="en-US" sz="6600" dirty="0"/>
              <a:t> 2023/410</a:t>
            </a:r>
          </a:p>
        </p:txBody>
      </p:sp>
    </p:spTree>
    <p:extLst>
      <p:ext uri="{BB962C8B-B14F-4D97-AF65-F5344CB8AC3E}">
        <p14:creationId xmlns:p14="http://schemas.microsoft.com/office/powerpoint/2010/main" val="3136211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1D5E5-A2FD-8E43-D40B-9706FD77D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6" y="1412782"/>
            <a:ext cx="11990294" cy="5445218"/>
          </a:xfrm>
        </p:spPr>
        <p:txBody>
          <a:bodyPr>
            <a:normAutofit/>
          </a:bodyPr>
          <a:lstStyle/>
          <a:p>
            <a:r>
              <a:rPr lang="en-US" dirty="0"/>
              <a:t>Adversary can learn partial information about secret keys through various methods: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Timing attacks [Kocher96]: </a:t>
            </a:r>
            <a:r>
              <a:rPr lang="en-US" b="1" dirty="0"/>
              <a:t>broke every smartcard in the world!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Remote timing attacks [BB03]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Power Analysis attacks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Electromagnetic radiation analysis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Thermal imaging attacks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   …</a:t>
            </a:r>
          </a:p>
          <a:p>
            <a:endParaRPr lang="en-US" dirty="0"/>
          </a:p>
          <a:p>
            <a:r>
              <a:rPr lang="en-US" dirty="0"/>
              <a:t>How to keep secret keys secure?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55DFC0-FA62-7C70-AEDB-A671D94C7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09DD19-704A-198E-BD4A-3908265905A9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Side-Channel Attacks</a:t>
            </a:r>
          </a:p>
        </p:txBody>
      </p:sp>
    </p:spTree>
    <p:extLst>
      <p:ext uri="{BB962C8B-B14F-4D97-AF65-F5344CB8AC3E}">
        <p14:creationId xmlns:p14="http://schemas.microsoft.com/office/powerpoint/2010/main" val="73650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340F-F99F-FCB2-287D-4F5A39632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43818"/>
            <a:ext cx="11963400" cy="5514182"/>
          </a:xfrm>
        </p:spPr>
        <p:txBody>
          <a:bodyPr>
            <a:normAutofit/>
          </a:bodyPr>
          <a:lstStyle/>
          <a:p>
            <a:r>
              <a:rPr lang="en-US" dirty="0"/>
              <a:t>Try and design schemes secure against side-channel attacks</a:t>
            </a:r>
          </a:p>
          <a:p>
            <a:r>
              <a:rPr lang="en-US" dirty="0"/>
              <a:t>Very successful line of research [ISW03, MR03, AGV09,…]</a:t>
            </a:r>
          </a:p>
          <a:p>
            <a:endParaRPr lang="en-US" dirty="0"/>
          </a:p>
          <a:p>
            <a:r>
              <a:rPr lang="en-US" dirty="0"/>
              <a:t>But how to model the side-channel attacks?</a:t>
            </a:r>
          </a:p>
          <a:p>
            <a:r>
              <a:rPr lang="en-US" dirty="0"/>
              <a:t>Most commonly used model: </a:t>
            </a:r>
            <a:r>
              <a:rPr lang="en-US" dirty="0">
                <a:solidFill>
                  <a:srgbClr val="FF0000"/>
                </a:solidFill>
              </a:rPr>
              <a:t>bounded leakage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Adversary learns function of its choice to secret key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Usual security (e.g. semantic sec., unforgeability </a:t>
            </a:r>
            <a:r>
              <a:rPr lang="en-US" dirty="0" err="1"/>
              <a:t>etc</a:t>
            </a:r>
            <a:r>
              <a:rPr lang="en-US" dirty="0"/>
              <a:t>) must still apply </a:t>
            </a:r>
            <a:r>
              <a:rPr lang="en-US" dirty="0">
                <a:solidFill>
                  <a:srgbClr val="FF0000"/>
                </a:solidFill>
              </a:rPr>
              <a:t>as long as the leakage function has bounded output length</a:t>
            </a:r>
          </a:p>
          <a:p>
            <a:endParaRPr lang="en-US" dirty="0"/>
          </a:p>
          <a:p>
            <a:r>
              <a:rPr lang="en-US" dirty="0"/>
              <a:t>Why bounded length?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Because otherwise it is impossible to achieve security!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B33EAB-32A5-82BE-0AAE-DD376C243F5C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Leakage-Resilient Cryptography</a:t>
            </a:r>
          </a:p>
        </p:txBody>
      </p:sp>
    </p:spTree>
    <p:extLst>
      <p:ext uri="{BB962C8B-B14F-4D97-AF65-F5344CB8AC3E}">
        <p14:creationId xmlns:p14="http://schemas.microsoft.com/office/powerpoint/2010/main" val="419586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4F6FD-440F-7CD6-8C3A-B961EEED9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5" y="1180166"/>
            <a:ext cx="11927541" cy="56778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Quantum information is fundamentally better for storing secrets!</a:t>
            </a:r>
          </a:p>
          <a:p>
            <a:r>
              <a:rPr lang="en-US" dirty="0"/>
              <a:t>Also: a brand new application of no-cloning!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More precisely, we design schemes (in plain model) for primitives such as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Public-key encryption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Signatures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Pseudorandom functions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and more…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where secret keys are stored as quantum states, and they can tolerate arbitrary unbounded leakage! No unjustified bounds.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Everything other than keys are still classical.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57A165-C58A-005A-D854-4201C612DD74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Our Results</a:t>
            </a:r>
          </a:p>
        </p:txBody>
      </p:sp>
    </p:spTree>
    <p:extLst>
      <p:ext uri="{BB962C8B-B14F-4D97-AF65-F5344CB8AC3E}">
        <p14:creationId xmlns:p14="http://schemas.microsoft.com/office/powerpoint/2010/main" val="426436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CBF8F-4AC9-F408-0A63-6173B47DC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7248573-D599-D7AF-BE47-090B3B0CAFAB}"/>
                  </a:ext>
                </a:extLst>
              </p:cNvPr>
              <p:cNvSpPr txBox="1"/>
              <p:nvPr/>
            </p:nvSpPr>
            <p:spPr>
              <a:xfrm>
                <a:off x="681396" y="2583411"/>
                <a:ext cx="16852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𝑃𝑟𝑜𝑡𝑒𝑐𝑡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7248573-D599-D7AF-BE47-090B3B0CA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96" y="2583411"/>
                <a:ext cx="1685270" cy="369332"/>
              </a:xfrm>
              <a:prstGeom prst="rect">
                <a:avLst/>
              </a:prstGeom>
              <a:blipFill>
                <a:blip r:embed="rId3"/>
                <a:stretch>
                  <a:fillRect l="-3731" t="-3333" r="-5970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73CB594-8B8F-8E77-BCBD-E82C0709251B}"/>
              </a:ext>
            </a:extLst>
          </p:cNvPr>
          <p:cNvCxnSpPr/>
          <p:nvPr/>
        </p:nvCxnSpPr>
        <p:spPr>
          <a:xfrm>
            <a:off x="2083323" y="2083742"/>
            <a:ext cx="7257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70CBF4-74A7-8235-C3CA-D0EE6064F480}"/>
                  </a:ext>
                </a:extLst>
              </p:cNvPr>
              <p:cNvSpPr txBox="1"/>
              <p:nvPr/>
            </p:nvSpPr>
            <p:spPr>
              <a:xfrm>
                <a:off x="3626987" y="4237340"/>
                <a:ext cx="27963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𝐷𝑒𝑐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            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𝐸𝑛𝑐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70CBF4-74A7-8235-C3CA-D0EE6064F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987" y="4237340"/>
                <a:ext cx="2796343" cy="369332"/>
              </a:xfrm>
              <a:prstGeom prst="rect">
                <a:avLst/>
              </a:prstGeom>
              <a:blipFill>
                <a:blip r:embed="rId4"/>
                <a:stretch>
                  <a:fillRect l="-2262" t="-10000" r="-3620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1">
            <a:extLst>
              <a:ext uri="{FF2B5EF4-FFF2-40B4-BE49-F238E27FC236}">
                <a16:creationId xmlns:a16="http://schemas.microsoft.com/office/drawing/2014/main" id="{EF0604E9-3A97-60FC-718C-D00DE87D6621}"/>
              </a:ext>
            </a:extLst>
          </p:cNvPr>
          <p:cNvSpPr txBox="1">
            <a:spLocks/>
          </p:cNvSpPr>
          <p:nvPr/>
        </p:nvSpPr>
        <p:spPr>
          <a:xfrm>
            <a:off x="450546" y="3825886"/>
            <a:ext cx="2910745" cy="1192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+mn-lt"/>
              </a:rPr>
              <a:t>Correctness: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1C54AE2-6C62-E906-976F-A851EDA63851}"/>
              </a:ext>
            </a:extLst>
          </p:cNvPr>
          <p:cNvCxnSpPr>
            <a:cxnSpLocks/>
          </p:cNvCxnSpPr>
          <p:nvPr/>
        </p:nvCxnSpPr>
        <p:spPr>
          <a:xfrm>
            <a:off x="6589059" y="4452107"/>
            <a:ext cx="13536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09E8998-A3BA-EDFF-614C-91DDD2F88CF3}"/>
              </a:ext>
            </a:extLst>
          </p:cNvPr>
          <p:cNvSpPr txBox="1"/>
          <p:nvPr/>
        </p:nvSpPr>
        <p:spPr>
          <a:xfrm>
            <a:off x="8174397" y="4237340"/>
            <a:ext cx="26289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m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AA730FC-B2E2-A33B-3B5C-04EA0B47D35D}"/>
              </a:ext>
            </a:extLst>
          </p:cNvPr>
          <p:cNvSpPr txBox="1">
            <a:spLocks/>
          </p:cNvSpPr>
          <p:nvPr/>
        </p:nvSpPr>
        <p:spPr>
          <a:xfrm>
            <a:off x="9050774" y="3906728"/>
            <a:ext cx="4774939" cy="922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with overwhelming</a:t>
            </a:r>
          </a:p>
          <a:p>
            <a:pPr marL="0" indent="0">
              <a:buNone/>
            </a:pPr>
            <a:r>
              <a:rPr lang="en-US" sz="2400" dirty="0"/>
              <a:t>probability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46F6AA-AFAB-74AB-B8AF-7BC0BA73F48D}"/>
              </a:ext>
            </a:extLst>
          </p:cNvPr>
          <p:cNvGrpSpPr/>
          <p:nvPr/>
        </p:nvGrpSpPr>
        <p:grpSpPr>
          <a:xfrm>
            <a:off x="2834452" y="1573496"/>
            <a:ext cx="1053678" cy="1015663"/>
            <a:chOff x="4098983" y="4109008"/>
            <a:chExt cx="1053678" cy="1015663"/>
          </a:xfrm>
        </p:grpSpPr>
        <p:pic>
          <p:nvPicPr>
            <p:cNvPr id="4" name="Graphic 3" descr="Atom with solid fill">
              <a:extLst>
                <a:ext uri="{FF2B5EF4-FFF2-40B4-BE49-F238E27FC236}">
                  <a16:creationId xmlns:a16="http://schemas.microsoft.com/office/drawing/2014/main" id="{3F863EED-9422-F8B2-7B0A-DE07A105B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316387" y="4307405"/>
              <a:ext cx="618871" cy="61887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0AC69D19-3899-05BC-4493-F3854566ED07}"/>
                    </a:ext>
                  </a:extLst>
                </p:cNvPr>
                <p:cNvSpPr txBox="1"/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6000" dirty="0">
                    <a:solidFill>
                      <a:schemeClr val="tx2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0AC69D19-3899-05BC-4493-F3854566ED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blipFill>
                  <a:blip r:embed="rId9"/>
                  <a:stretch>
                    <a:fillRect l="-23810" t="-3704" r="-23810" b="-283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2456C55-D381-9372-1C3A-BC43B839009A}"/>
              </a:ext>
            </a:extLst>
          </p:cNvPr>
          <p:cNvGrpSpPr/>
          <p:nvPr/>
        </p:nvGrpSpPr>
        <p:grpSpPr>
          <a:xfrm>
            <a:off x="4129781" y="3906727"/>
            <a:ext cx="1053678" cy="1015663"/>
            <a:chOff x="4098983" y="4109008"/>
            <a:chExt cx="1053678" cy="1015663"/>
          </a:xfrm>
        </p:grpSpPr>
        <p:pic>
          <p:nvPicPr>
            <p:cNvPr id="23" name="Graphic 22" descr="Atom with solid fill">
              <a:extLst>
                <a:ext uri="{FF2B5EF4-FFF2-40B4-BE49-F238E27FC236}">
                  <a16:creationId xmlns:a16="http://schemas.microsoft.com/office/drawing/2014/main" id="{83B5764C-B04A-CBAC-EE0E-85A3103E34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316387" y="4307405"/>
              <a:ext cx="618871" cy="61887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8135CA82-1A98-2ED1-E586-913B9F81D410}"/>
                    </a:ext>
                  </a:extLst>
                </p:cNvPr>
                <p:cNvSpPr txBox="1"/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6000" dirty="0">
                    <a:solidFill>
                      <a:schemeClr val="tx2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8135CA82-1A98-2ED1-E586-913B9F81D4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blipFill>
                  <a:blip r:embed="rId10"/>
                  <a:stretch>
                    <a:fillRect l="-22353" t="-2469" r="-23529" b="-283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A58FB47-F772-07AB-8AFA-8DAF2A0A285E}"/>
              </a:ext>
            </a:extLst>
          </p:cNvPr>
          <p:cNvGrpSpPr/>
          <p:nvPr/>
        </p:nvGrpSpPr>
        <p:grpSpPr>
          <a:xfrm>
            <a:off x="3626987" y="3577664"/>
            <a:ext cx="4774939" cy="922561"/>
            <a:chOff x="3540726" y="3229582"/>
            <a:chExt cx="4774939" cy="922561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D1BEEBE8-217D-FF19-21FC-E1AE7189BE5D}"/>
                </a:ext>
              </a:extLst>
            </p:cNvPr>
            <p:cNvSpPr txBox="1">
              <a:spLocks/>
            </p:cNvSpPr>
            <p:nvPr/>
          </p:nvSpPr>
          <p:spPr>
            <a:xfrm>
              <a:off x="3540726" y="3229582"/>
              <a:ext cx="4774939" cy="9225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400" dirty="0"/>
                <a:t>For all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526DFDAF-FD2F-6145-4A0E-40AA06258B00}"/>
                    </a:ext>
                  </a:extLst>
                </p:cNvPr>
                <p:cNvSpPr txBox="1"/>
                <p:nvPr/>
              </p:nvSpPr>
              <p:spPr>
                <a:xfrm>
                  <a:off x="4516974" y="3244334"/>
                  <a:ext cx="32585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526DFDAF-FD2F-6145-4A0E-40AA06258B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6974" y="3244334"/>
                  <a:ext cx="325858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11111" r="-74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6" name="Graphic 15" descr="Angel face with solid fill with solid fill">
            <a:extLst>
              <a:ext uri="{FF2B5EF4-FFF2-40B4-BE49-F238E27FC236}">
                <a16:creationId xmlns:a16="http://schemas.microsoft.com/office/drawing/2014/main" id="{79A4A8DA-BECE-0AAF-5F32-76648DB9802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9568" y="1624127"/>
            <a:ext cx="914400" cy="914400"/>
          </a:xfrm>
          <a:prstGeom prst="rect">
            <a:avLst/>
          </a:prstGeom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9C40552-54E4-2955-1DE9-A388C589F5F5}"/>
              </a:ext>
            </a:extLst>
          </p:cNvPr>
          <p:cNvSpPr txBox="1">
            <a:spLocks/>
          </p:cNvSpPr>
          <p:nvPr/>
        </p:nvSpPr>
        <p:spPr>
          <a:xfrm>
            <a:off x="450545" y="5891269"/>
            <a:ext cx="8675525" cy="922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Implication: Can repeatedly use the state for various ciphertext (Gentle Measurement [Aar’16])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E634AF-D424-4F81-8757-7417FA7D100B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Unbounded Leakage-Resilience</a:t>
            </a:r>
          </a:p>
        </p:txBody>
      </p:sp>
    </p:spTree>
    <p:extLst>
      <p:ext uri="{BB962C8B-B14F-4D97-AF65-F5344CB8AC3E}">
        <p14:creationId xmlns:p14="http://schemas.microsoft.com/office/powerpoint/2010/main" val="248176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5C771-CE28-0D17-6190-8CFFE5119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ight Arrow 25">
            <a:extLst>
              <a:ext uri="{FF2B5EF4-FFF2-40B4-BE49-F238E27FC236}">
                <a16:creationId xmlns:a16="http://schemas.microsoft.com/office/drawing/2014/main" id="{4A6BBB51-15CD-3E97-4BA2-35FC357343E8}"/>
              </a:ext>
            </a:extLst>
          </p:cNvPr>
          <p:cNvSpPr/>
          <p:nvPr/>
        </p:nvSpPr>
        <p:spPr>
          <a:xfrm>
            <a:off x="3793171" y="1773192"/>
            <a:ext cx="468371" cy="3312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9341647-8500-E89C-E300-E6FAC3A8912A}"/>
                  </a:ext>
                </a:extLst>
              </p:cNvPr>
              <p:cNvSpPr txBox="1"/>
              <p:nvPr/>
            </p:nvSpPr>
            <p:spPr>
              <a:xfrm>
                <a:off x="1710888" y="1681851"/>
                <a:ext cx="11219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𝑃𝑟𝑜𝑡𝑒𝑐𝑡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9341647-8500-E89C-E300-E6FAC3A89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888" y="1681851"/>
                <a:ext cx="1121910" cy="246221"/>
              </a:xfrm>
              <a:prstGeom prst="rect">
                <a:avLst/>
              </a:prstGeom>
              <a:blipFill>
                <a:blip r:embed="rId3"/>
                <a:stretch>
                  <a:fillRect l="-3333" r="-5556" b="-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B18DBE0-BBC5-4E26-7249-A9D8263E1191}"/>
              </a:ext>
            </a:extLst>
          </p:cNvPr>
          <p:cNvCxnSpPr>
            <a:cxnSpLocks/>
          </p:cNvCxnSpPr>
          <p:nvPr/>
        </p:nvCxnSpPr>
        <p:spPr>
          <a:xfrm>
            <a:off x="1710888" y="2010381"/>
            <a:ext cx="112191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FB8D06E-56D2-BB72-10B0-A9592A5D6022}"/>
              </a:ext>
            </a:extLst>
          </p:cNvPr>
          <p:cNvGrpSpPr/>
          <p:nvPr/>
        </p:nvGrpSpPr>
        <p:grpSpPr>
          <a:xfrm>
            <a:off x="2814503" y="1394075"/>
            <a:ext cx="1053678" cy="1015663"/>
            <a:chOff x="4098983" y="4109008"/>
            <a:chExt cx="1053678" cy="1015663"/>
          </a:xfrm>
        </p:grpSpPr>
        <p:pic>
          <p:nvPicPr>
            <p:cNvPr id="22" name="Graphic 21" descr="Atom with solid fill">
              <a:extLst>
                <a:ext uri="{FF2B5EF4-FFF2-40B4-BE49-F238E27FC236}">
                  <a16:creationId xmlns:a16="http://schemas.microsoft.com/office/drawing/2014/main" id="{28EFCD38-73E0-E1F3-0AE3-E450A4D82A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16387" y="4307405"/>
              <a:ext cx="618871" cy="61887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04B89796-3E11-A4BE-5CD2-306F2CEB598B}"/>
                    </a:ext>
                  </a:extLst>
                </p:cNvPr>
                <p:cNvSpPr txBox="1"/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6000" dirty="0">
                    <a:solidFill>
                      <a:schemeClr val="tx2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04B89796-3E11-A4BE-5CD2-306F2CEB59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blipFill>
                  <a:blip r:embed="rId7"/>
                  <a:stretch>
                    <a:fillRect l="-23810" t="-3750" r="-22619" b="-3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791615D-5F28-3B61-6D98-9E0A87DA8BEF}"/>
                  </a:ext>
                </a:extLst>
              </p:cNvPr>
              <p:cNvSpPr txBox="1"/>
              <p:nvPr/>
            </p:nvSpPr>
            <p:spPr>
              <a:xfrm>
                <a:off x="74557" y="2478446"/>
                <a:ext cx="1984902" cy="2899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𝑆𝑒𝑡𝑢𝑝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791615D-5F28-3B61-6D98-9E0A87DA8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7" y="2478446"/>
                <a:ext cx="1984902" cy="289951"/>
              </a:xfrm>
              <a:prstGeom prst="rect">
                <a:avLst/>
              </a:prstGeom>
              <a:blipFill>
                <a:blip r:embed="rId8"/>
                <a:stretch>
                  <a:fillRect l="-3797" t="-8696" r="-3797" b="-3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Graphic 45" descr="Angel face with solid fill with solid fill">
            <a:extLst>
              <a:ext uri="{FF2B5EF4-FFF2-40B4-BE49-F238E27FC236}">
                <a16:creationId xmlns:a16="http://schemas.microsoft.com/office/drawing/2014/main" id="{8C367640-4A6A-4E34-6588-0E333D39A9B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1935" y="1522854"/>
            <a:ext cx="914400" cy="914400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59601551-7FA1-2D8E-EAAD-0E762B1253B0}"/>
              </a:ext>
            </a:extLst>
          </p:cNvPr>
          <p:cNvGrpSpPr/>
          <p:nvPr/>
        </p:nvGrpSpPr>
        <p:grpSpPr>
          <a:xfrm>
            <a:off x="2814503" y="3263561"/>
            <a:ext cx="5547010" cy="3525479"/>
            <a:chOff x="5471527" y="1673079"/>
            <a:chExt cx="1248946" cy="41831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ADEE5D3-F8EF-E919-C229-9A4F4737F537}"/>
                </a:ext>
              </a:extLst>
            </p:cNvPr>
            <p:cNvSpPr/>
            <p:nvPr/>
          </p:nvSpPr>
          <p:spPr>
            <a:xfrm>
              <a:off x="5471527" y="1673079"/>
              <a:ext cx="1248946" cy="4183140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5A65164F-AD8C-FB40-83DE-5554D10520A6}"/>
                    </a:ext>
                  </a:extLst>
                </p:cNvPr>
                <p:cNvSpPr txBox="1"/>
                <p:nvPr/>
              </p:nvSpPr>
              <p:spPr>
                <a:xfrm>
                  <a:off x="5897037" y="4237946"/>
                  <a:ext cx="438563" cy="73866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𝒜</m:t>
                        </m:r>
                      </m:oMath>
                    </m:oMathPara>
                  </a14:m>
                  <a:endParaRPr lang="en-US" sz="2400" b="0" dirty="0">
                    <a:latin typeface="Lucida Calligraphy" panose="03010101010101010101" pitchFamily="66" charset="77"/>
                  </a:endParaRPr>
                </a:p>
                <a:p>
                  <a:endParaRPr lang="en-US" sz="2400" b="0" dirty="0">
                    <a:latin typeface="Lucida Calligraphy" panose="03010101010101010101" pitchFamily="66" charset="77"/>
                  </a:endParaRPr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5A65164F-AD8C-FB40-83DE-5554D10520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7037" y="4237946"/>
                  <a:ext cx="438563" cy="73866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74" name="Graphic 73" descr="Devil face with solid fill with solid fill">
            <a:extLst>
              <a:ext uri="{FF2B5EF4-FFF2-40B4-BE49-F238E27FC236}">
                <a16:creationId xmlns:a16="http://schemas.microsoft.com/office/drawing/2014/main" id="{6AF76960-3EB0-A8DD-32D4-909E78A2995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21052" y="4478559"/>
            <a:ext cx="914400" cy="914400"/>
          </a:xfrm>
          <a:prstGeom prst="rect">
            <a:avLst/>
          </a:prstGeom>
        </p:spPr>
      </p:pic>
      <p:grpSp>
        <p:nvGrpSpPr>
          <p:cNvPr id="98" name="Group 97">
            <a:extLst>
              <a:ext uri="{FF2B5EF4-FFF2-40B4-BE49-F238E27FC236}">
                <a16:creationId xmlns:a16="http://schemas.microsoft.com/office/drawing/2014/main" id="{0E2C1740-2E3F-708B-A6D1-20EFAB1B546D}"/>
              </a:ext>
            </a:extLst>
          </p:cNvPr>
          <p:cNvGrpSpPr/>
          <p:nvPr/>
        </p:nvGrpSpPr>
        <p:grpSpPr>
          <a:xfrm>
            <a:off x="8516568" y="2845526"/>
            <a:ext cx="1315285" cy="836069"/>
            <a:chOff x="8664609" y="714299"/>
            <a:chExt cx="1315285" cy="8360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F5B8DBFD-2B25-D41A-F956-CD7A5C240C5E}"/>
                    </a:ext>
                  </a:extLst>
                </p:cNvPr>
                <p:cNvSpPr txBox="1"/>
                <p:nvPr/>
              </p:nvSpPr>
              <p:spPr>
                <a:xfrm>
                  <a:off x="9041625" y="714299"/>
                  <a:ext cx="9382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𝐸𝑛𝑐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F5B8DBFD-2B25-D41A-F956-CD7A5C240C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1625" y="714299"/>
                  <a:ext cx="938269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5333" t="-4545" r="-8000" b="-36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0" name="Curved Connector 99">
              <a:extLst>
                <a:ext uri="{FF2B5EF4-FFF2-40B4-BE49-F238E27FC236}">
                  <a16:creationId xmlns:a16="http://schemas.microsoft.com/office/drawing/2014/main" id="{E17E24D9-E7CA-E0F7-E24A-2993548FC18A}"/>
                </a:ext>
              </a:extLst>
            </p:cNvPr>
            <p:cNvCxnSpPr>
              <a:stCxn id="99" idx="1"/>
            </p:cNvCxnSpPr>
            <p:nvPr/>
          </p:nvCxnSpPr>
          <p:spPr>
            <a:xfrm rot="10800000" flipV="1">
              <a:off x="8664609" y="852799"/>
              <a:ext cx="377017" cy="338934"/>
            </a:xfrm>
            <a:prstGeom prst="curved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820C8EAE-B266-14E1-BC20-C4CB96DEBD30}"/>
                </a:ext>
              </a:extLst>
            </p:cNvPr>
            <p:cNvCxnSpPr/>
            <p:nvPr/>
          </p:nvCxnSpPr>
          <p:spPr>
            <a:xfrm>
              <a:off x="8735627" y="1419665"/>
              <a:ext cx="6560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A6575BBC-CD52-2071-3F90-C0C6EB7A69BB}"/>
                    </a:ext>
                  </a:extLst>
                </p:cNvPr>
                <p:cNvSpPr txBox="1"/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A6575BBC-CD52-2071-3F90-C0C6EB7A69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blipFill>
                  <a:blip r:embed="rId15"/>
                  <a:stretch>
                    <a:fillRect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3" name="Graphic 112" descr="Angel face with solid fill with solid fill">
            <a:extLst>
              <a:ext uri="{FF2B5EF4-FFF2-40B4-BE49-F238E27FC236}">
                <a16:creationId xmlns:a16="http://schemas.microsoft.com/office/drawing/2014/main" id="{7541E014-13A9-7911-55EF-F1B5207D0F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992914" y="1709021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AFF0490E-03A4-4413-DFE5-E68B22EFD3A1}"/>
                  </a:ext>
                </a:extLst>
              </p:cNvPr>
              <p:cNvSpPr txBox="1"/>
              <p:nvPr/>
            </p:nvSpPr>
            <p:spPr>
              <a:xfrm>
                <a:off x="10791392" y="2720952"/>
                <a:ext cx="1216487" cy="2832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AFF0490E-03A4-4413-DFE5-E68B22EFD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392" y="2720952"/>
                <a:ext cx="1216487" cy="283219"/>
              </a:xfrm>
              <a:prstGeom prst="rect">
                <a:avLst/>
              </a:prstGeom>
              <a:blipFill>
                <a:blip r:embed="rId16"/>
                <a:stretch>
                  <a:fillRect t="-4348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>
            <a:extLst>
              <a:ext uri="{FF2B5EF4-FFF2-40B4-BE49-F238E27FC236}">
                <a16:creationId xmlns:a16="http://schemas.microsoft.com/office/drawing/2014/main" id="{9FF9EC1D-BE26-2722-99C1-583425829E81}"/>
              </a:ext>
            </a:extLst>
          </p:cNvPr>
          <p:cNvGrpSpPr/>
          <p:nvPr/>
        </p:nvGrpSpPr>
        <p:grpSpPr>
          <a:xfrm>
            <a:off x="6589687" y="938168"/>
            <a:ext cx="6560015" cy="5080708"/>
            <a:chOff x="3259838" y="775504"/>
            <a:chExt cx="5409599" cy="5717371"/>
          </a:xfrm>
        </p:grpSpPr>
        <p:sp>
          <p:nvSpPr>
            <p:cNvPr id="64" name="Multiply 63">
              <a:extLst>
                <a:ext uri="{FF2B5EF4-FFF2-40B4-BE49-F238E27FC236}">
                  <a16:creationId xmlns:a16="http://schemas.microsoft.com/office/drawing/2014/main" id="{D76668C2-2000-CF4C-331B-5A169054A754}"/>
                </a:ext>
              </a:extLst>
            </p:cNvPr>
            <p:cNvSpPr/>
            <p:nvPr/>
          </p:nvSpPr>
          <p:spPr>
            <a:xfrm>
              <a:off x="3259838" y="775504"/>
              <a:ext cx="5409599" cy="5717371"/>
            </a:xfrm>
            <a:prstGeom prst="mathMultiply">
              <a:avLst/>
            </a:prstGeom>
            <a:solidFill>
              <a:srgbClr val="FF0000">
                <a:alpha val="86396"/>
              </a:srgb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2F77A50-0B6B-B618-5B03-67C7CC9DAF24}"/>
                </a:ext>
              </a:extLst>
            </p:cNvPr>
            <p:cNvSpPr txBox="1"/>
            <p:nvPr/>
          </p:nvSpPr>
          <p:spPr>
            <a:xfrm>
              <a:off x="5065181" y="3431462"/>
              <a:ext cx="2011207" cy="415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50" dirty="0">
                  <a:solidFill>
                    <a:schemeClr val="bg1"/>
                  </a:solidFill>
                </a:rPr>
                <a:t>At most ½ +</a:t>
              </a:r>
              <a:r>
                <a:rPr lang="en-US" sz="1750" dirty="0" err="1">
                  <a:solidFill>
                    <a:schemeClr val="bg1"/>
                  </a:solidFill>
                </a:rPr>
                <a:t>negl</a:t>
              </a:r>
              <a:r>
                <a:rPr lang="en-US" sz="1750" dirty="0">
                  <a:solidFill>
                    <a:schemeClr val="bg1"/>
                  </a:solidFill>
                </a:rPr>
                <a:t> prob.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A7EE0BA-9796-557D-F782-7756D6AB0248}"/>
              </a:ext>
            </a:extLst>
          </p:cNvPr>
          <p:cNvSpPr txBox="1"/>
          <p:nvPr/>
        </p:nvSpPr>
        <p:spPr>
          <a:xfrm>
            <a:off x="10434208" y="3827421"/>
            <a:ext cx="121648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B59E2A-4AF1-63CC-58ED-5602604C9F45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LOCC Leakage-Resilience (LOCC LR) Security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61CEFD6-9860-65EF-055B-28E613C22B48}"/>
              </a:ext>
            </a:extLst>
          </p:cNvPr>
          <p:cNvCxnSpPr>
            <a:cxnSpLocks/>
          </p:cNvCxnSpPr>
          <p:nvPr/>
        </p:nvCxnSpPr>
        <p:spPr>
          <a:xfrm flipV="1">
            <a:off x="3215568" y="2474267"/>
            <a:ext cx="0" cy="5427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861157-758F-01A0-A7FC-A92C7CEA6F6A}"/>
                  </a:ext>
                </a:extLst>
              </p:cNvPr>
              <p:cNvSpPr txBox="1"/>
              <p:nvPr/>
            </p:nvSpPr>
            <p:spPr>
              <a:xfrm>
                <a:off x="2668649" y="2600926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861157-758F-01A0-A7FC-A92C7CEA6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649" y="2600926"/>
                <a:ext cx="839649" cy="276999"/>
              </a:xfrm>
              <a:prstGeom prst="rect">
                <a:avLst/>
              </a:prstGeom>
              <a:blipFill>
                <a:blip r:embed="rId17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0530F88B-A73C-1AEC-B47E-45AC4F92E57B}"/>
              </a:ext>
            </a:extLst>
          </p:cNvPr>
          <p:cNvGrpSpPr/>
          <p:nvPr/>
        </p:nvGrpSpPr>
        <p:grpSpPr>
          <a:xfrm>
            <a:off x="4167374" y="1385128"/>
            <a:ext cx="1053678" cy="1015663"/>
            <a:chOff x="4098983" y="4109008"/>
            <a:chExt cx="1053678" cy="1015663"/>
          </a:xfrm>
        </p:grpSpPr>
        <p:pic>
          <p:nvPicPr>
            <p:cNvPr id="14" name="Graphic 13" descr="Atom with solid fill">
              <a:extLst>
                <a:ext uri="{FF2B5EF4-FFF2-40B4-BE49-F238E27FC236}">
                  <a16:creationId xmlns:a16="http://schemas.microsoft.com/office/drawing/2014/main" id="{0EC22BA5-9F4E-CC0C-D27D-FA4388ECA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16387" y="4307405"/>
              <a:ext cx="618871" cy="61887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D922883-FAEC-8A6E-1C75-2EF19F74187B}"/>
                    </a:ext>
                  </a:extLst>
                </p:cNvPr>
                <p:cNvSpPr txBox="1"/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6000" dirty="0">
                    <a:solidFill>
                      <a:schemeClr val="tx2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D922883-FAEC-8A6E-1C75-2EF19F7418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blipFill>
                  <a:blip r:embed="rId18"/>
                  <a:stretch>
                    <a:fillRect l="-25301" t="-2439" r="-55422" b="-2804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F8E8B41-4E67-DBC9-8C92-9FD31ACEC9BC}"/>
                  </a:ext>
                </a:extLst>
              </p:cNvPr>
              <p:cNvSpPr txBox="1"/>
              <p:nvPr/>
            </p:nvSpPr>
            <p:spPr>
              <a:xfrm>
                <a:off x="3611751" y="1486199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F8E8B41-4E67-DBC9-8C92-9FD31ACEC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751" y="1486199"/>
                <a:ext cx="839649" cy="276999"/>
              </a:xfrm>
              <a:prstGeom prst="rect">
                <a:avLst/>
              </a:prstGeom>
              <a:blipFill>
                <a:blip r:embed="rId19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E400FCF-90BC-0E28-BA89-9A0A788AC54D}"/>
                  </a:ext>
                </a:extLst>
              </p:cNvPr>
              <p:cNvSpPr txBox="1"/>
              <p:nvPr/>
            </p:nvSpPr>
            <p:spPr>
              <a:xfrm>
                <a:off x="4866582" y="1496193"/>
                <a:ext cx="3670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US" dirty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E400FCF-90BC-0E28-BA89-9A0A788AC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582" y="1496193"/>
                <a:ext cx="367088" cy="276999"/>
              </a:xfrm>
              <a:prstGeom prst="rect">
                <a:avLst/>
              </a:prstGeom>
              <a:blipFill>
                <a:blip r:embed="rId20"/>
                <a:stretch>
                  <a:fillRect l="-23333" r="-2333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834A3CA-C5E3-257E-6118-CF1CF51DF736}"/>
              </a:ext>
            </a:extLst>
          </p:cNvPr>
          <p:cNvCxnSpPr>
            <a:cxnSpLocks/>
          </p:cNvCxnSpPr>
          <p:nvPr/>
        </p:nvCxnSpPr>
        <p:spPr>
          <a:xfrm flipH="1">
            <a:off x="3982607" y="2100003"/>
            <a:ext cx="6026" cy="9411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B878D19-AFD6-F038-E5F1-76371C917502}"/>
                  </a:ext>
                </a:extLst>
              </p:cNvPr>
              <p:cNvSpPr txBox="1"/>
              <p:nvPr/>
            </p:nvSpPr>
            <p:spPr>
              <a:xfrm>
                <a:off x="3426064" y="2458479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B878D19-AFD6-F038-E5F1-76371C917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064" y="2458479"/>
                <a:ext cx="839649" cy="276999"/>
              </a:xfrm>
              <a:prstGeom prst="rect">
                <a:avLst/>
              </a:prstGeom>
              <a:blipFill>
                <a:blip r:embed="rId21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C1F30B67-D900-D402-B0BF-6C089FB274DD}"/>
              </a:ext>
            </a:extLst>
          </p:cNvPr>
          <p:cNvGrpSpPr/>
          <p:nvPr/>
        </p:nvGrpSpPr>
        <p:grpSpPr>
          <a:xfrm>
            <a:off x="6175063" y="1414760"/>
            <a:ext cx="1812736" cy="1655983"/>
            <a:chOff x="6404946" y="1417951"/>
            <a:chExt cx="1812736" cy="1655983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383EF150-7806-7CD9-1AC4-890D0C99B7ED}"/>
                </a:ext>
              </a:extLst>
            </p:cNvPr>
            <p:cNvGrpSpPr/>
            <p:nvPr/>
          </p:nvGrpSpPr>
          <p:grpSpPr>
            <a:xfrm>
              <a:off x="7146256" y="1417951"/>
              <a:ext cx="1053678" cy="1015663"/>
              <a:chOff x="4098983" y="4109008"/>
              <a:chExt cx="1053678" cy="1015663"/>
            </a:xfrm>
          </p:grpSpPr>
          <p:pic>
            <p:nvPicPr>
              <p:cNvPr id="35" name="Graphic 34" descr="Atom with solid fill">
                <a:extLst>
                  <a:ext uri="{FF2B5EF4-FFF2-40B4-BE49-F238E27FC236}">
                    <a16:creationId xmlns:a16="http://schemas.microsoft.com/office/drawing/2014/main" id="{5E16F131-6185-DA6B-3F3B-4D3E6DE59D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316387" y="4307405"/>
                <a:ext cx="618871" cy="618871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89C0012D-3DD1-6F4A-5954-B6F4C71D0BF5}"/>
                      </a:ext>
                    </a:extLst>
                  </p:cNvPr>
                  <p:cNvSpPr txBox="1"/>
                  <p:nvPr/>
                </p:nvSpPr>
                <p:spPr>
                  <a:xfrm>
                    <a:off x="4098983" y="4109008"/>
                    <a:ext cx="1053678" cy="101566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indent="0">
                      <a:buNone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lit/>
                            </m:rPr>
                            <a:rPr lang="en-US" sz="6000" b="0" i="1" smtClean="0"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6000" b="0" i="1" smtClean="0"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lit/>
                            </m:rPr>
                            <a:rPr lang="en-US" sz="6000" b="0" i="1" smtClean="0"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⟩</m:t>
                          </m:r>
                        </m:oMath>
                      </m:oMathPara>
                    </a14:m>
                    <a:endParaRPr lang="en-US" sz="6000" dirty="0"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89C0012D-3DD1-6F4A-5954-B6F4C71D0B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98983" y="4109008"/>
                    <a:ext cx="1053678" cy="1015663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l="-23810" t="-3704" r="-53571" b="-2839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5E0D96E6-8AC7-19D8-C2AA-2CD22A9CBAF8}"/>
                    </a:ext>
                  </a:extLst>
                </p:cNvPr>
                <p:cNvSpPr txBox="1"/>
                <p:nvPr/>
              </p:nvSpPr>
              <p:spPr>
                <a:xfrm>
                  <a:off x="6590633" y="1519022"/>
                  <a:ext cx="839649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5E0D96E6-8AC7-19D8-C2AA-2CD22A9CBA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0633" y="1519022"/>
                  <a:ext cx="839649" cy="276999"/>
                </a:xfrm>
                <a:prstGeom prst="rect">
                  <a:avLst/>
                </a:prstGeom>
                <a:blipFill>
                  <a:blip r:embed="rId23"/>
                  <a:stretch>
                    <a:fillRect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ight Arrow 37">
              <a:extLst>
                <a:ext uri="{FF2B5EF4-FFF2-40B4-BE49-F238E27FC236}">
                  <a16:creationId xmlns:a16="http://schemas.microsoft.com/office/drawing/2014/main" id="{7C5533CD-AFF7-7517-F398-82607279A509}"/>
                </a:ext>
              </a:extLst>
            </p:cNvPr>
            <p:cNvSpPr/>
            <p:nvPr/>
          </p:nvSpPr>
          <p:spPr>
            <a:xfrm>
              <a:off x="6772053" y="1806015"/>
              <a:ext cx="468371" cy="331293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39E5E5AA-6DDA-14EF-3A23-2F49E2304062}"/>
                    </a:ext>
                  </a:extLst>
                </p:cNvPr>
                <p:cNvSpPr txBox="1"/>
                <p:nvPr/>
              </p:nvSpPr>
              <p:spPr>
                <a:xfrm>
                  <a:off x="7845464" y="1529016"/>
                  <a:ext cx="3722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39E5E5AA-6DDA-14EF-3A23-2F49E23040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45464" y="1529016"/>
                  <a:ext cx="372218" cy="276999"/>
                </a:xfrm>
                <a:prstGeom prst="rect">
                  <a:avLst/>
                </a:prstGeom>
                <a:blipFill>
                  <a:blip r:embed="rId24"/>
                  <a:stretch>
                    <a:fillRect l="-23333" t="-4348" r="-23333" b="-304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2F53C561-22A8-B69D-798E-7E7335D82B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61489" y="2132826"/>
              <a:ext cx="6026" cy="94110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A4D8F41-7E10-9AE0-935B-62F9736C4FE2}"/>
                    </a:ext>
                  </a:extLst>
                </p:cNvPr>
                <p:cNvSpPr txBox="1"/>
                <p:nvPr/>
              </p:nvSpPr>
              <p:spPr>
                <a:xfrm>
                  <a:off x="6404946" y="2491302"/>
                  <a:ext cx="839649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A4D8F41-7E10-9AE0-935B-62F9736C4F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4946" y="2491302"/>
                  <a:ext cx="839649" cy="276999"/>
                </a:xfrm>
                <a:prstGeom prst="rect">
                  <a:avLst/>
                </a:prstGeom>
                <a:blipFill>
                  <a:blip r:embed="rId25"/>
                  <a:stretch>
                    <a:fillRect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885C8DCE-CC4C-59F9-073F-265EF8938781}"/>
              </a:ext>
            </a:extLst>
          </p:cNvPr>
          <p:cNvSpPr txBox="1">
            <a:spLocks/>
          </p:cNvSpPr>
          <p:nvPr/>
        </p:nvSpPr>
        <p:spPr>
          <a:xfrm>
            <a:off x="5446298" y="1654330"/>
            <a:ext cx="596470" cy="837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. . .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D481D78-9435-5973-6E72-672A36A53FE5}"/>
              </a:ext>
            </a:extLst>
          </p:cNvPr>
          <p:cNvCxnSpPr>
            <a:cxnSpLocks/>
          </p:cNvCxnSpPr>
          <p:nvPr/>
        </p:nvCxnSpPr>
        <p:spPr>
          <a:xfrm flipV="1">
            <a:off x="6217153" y="2437671"/>
            <a:ext cx="0" cy="5427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3E9711E-8022-9823-AD11-6E75CCDC7C80}"/>
                  </a:ext>
                </a:extLst>
              </p:cNvPr>
              <p:cNvSpPr txBox="1"/>
              <p:nvPr/>
            </p:nvSpPr>
            <p:spPr>
              <a:xfrm>
                <a:off x="5670234" y="2564330"/>
                <a:ext cx="8396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3E9711E-8022-9823-AD11-6E75CCDC7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234" y="2564330"/>
                <a:ext cx="839649" cy="276999"/>
              </a:xfrm>
              <a:prstGeom prst="rect">
                <a:avLst/>
              </a:prstGeom>
              <a:blipFill>
                <a:blip r:embed="rId26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Curved Connector 51">
            <a:extLst>
              <a:ext uri="{FF2B5EF4-FFF2-40B4-BE49-F238E27FC236}">
                <a16:creationId xmlns:a16="http://schemas.microsoft.com/office/drawing/2014/main" id="{742C39F6-36A1-12B5-996E-56232F24E771}"/>
              </a:ext>
            </a:extLst>
          </p:cNvPr>
          <p:cNvCxnSpPr/>
          <p:nvPr/>
        </p:nvCxnSpPr>
        <p:spPr>
          <a:xfrm>
            <a:off x="251012" y="2765110"/>
            <a:ext cx="2417637" cy="663890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7DA721C5-125F-C78E-7438-AE8A1A7977ED}"/>
              </a:ext>
            </a:extLst>
          </p:cNvPr>
          <p:cNvSpPr/>
          <p:nvPr/>
        </p:nvSpPr>
        <p:spPr>
          <a:xfrm>
            <a:off x="74557" y="2488111"/>
            <a:ext cx="301961" cy="27699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1BCCC2-C438-20C6-4972-EADBE10B4C34}"/>
              </a:ext>
            </a:extLst>
          </p:cNvPr>
          <p:cNvSpPr txBox="1"/>
          <p:nvPr/>
        </p:nvSpPr>
        <p:spPr>
          <a:xfrm>
            <a:off x="432863" y="3827421"/>
            <a:ext cx="451489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Arbitrary leakage functions:</a:t>
            </a:r>
          </a:p>
          <a:p>
            <a:r>
              <a:rPr lang="en-US" dirty="0">
                <a:solidFill>
                  <a:schemeClr val="bg1"/>
                </a:solidFill>
              </a:rPr>
              <a:t>No bounds – in particular, leakage can be much longer than size of the key itself!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D1AD1-6EBE-68B1-B8D2-7E8F0CD67A7F}"/>
              </a:ext>
            </a:extLst>
          </p:cNvPr>
          <p:cNvSpPr txBox="1"/>
          <p:nvPr/>
        </p:nvSpPr>
        <p:spPr>
          <a:xfrm>
            <a:off x="7547811" y="1936485"/>
            <a:ext cx="451489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Similar for other primitives: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Obtain ”LOCC leakage”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Participate in usual security game</a:t>
            </a:r>
          </a:p>
        </p:txBody>
      </p:sp>
    </p:spTree>
    <p:extLst>
      <p:ext uri="{BB962C8B-B14F-4D97-AF65-F5344CB8AC3E}">
        <p14:creationId xmlns:p14="http://schemas.microsoft.com/office/powerpoint/2010/main" val="287954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7" grpId="0"/>
      <p:bldP spid="27" grpId="0"/>
      <p:bldP spid="114" grpId="0"/>
      <p:bldP spid="9" grpId="0"/>
      <p:bldP spid="19" grpId="0"/>
      <p:bldP spid="28" grpId="0"/>
      <p:bldP spid="33" grpId="0"/>
      <p:bldP spid="48" grpId="0"/>
      <p:bldP spid="50" grpId="0"/>
      <p:bldP spid="53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038B9-05E5-5F35-BF64-81A18E9A6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1246094"/>
            <a:ext cx="11815482" cy="5611906"/>
          </a:xfrm>
        </p:spPr>
        <p:txBody>
          <a:bodyPr/>
          <a:lstStyle/>
          <a:p>
            <a:r>
              <a:rPr lang="en-US" dirty="0"/>
              <a:t>Classical leakage justified?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Leakage obtained through side-channel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Adversary has no direct access to system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Most naturally modelled as observations/measurements: classical information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Readily captures all existing attacks!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if the adversary directly breaks into the system?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Impossible to achieve anything in a classical world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Also cannot be secure quantumly: The adversary can simply steal the key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But we can at least detect it!: </a:t>
            </a:r>
            <a:r>
              <a:rPr lang="en-US" dirty="0">
                <a:solidFill>
                  <a:srgbClr val="FF0000"/>
                </a:solidFill>
              </a:rPr>
              <a:t>Intrusion-detection security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We obtain schemes for FE, signatures, </a:t>
            </a:r>
            <a:r>
              <a:rPr lang="en-US" dirty="0" err="1">
                <a:solidFill>
                  <a:srgbClr val="FF0000"/>
                </a:solidFill>
              </a:rPr>
              <a:t>diO</a:t>
            </a:r>
            <a:r>
              <a:rPr lang="en-US" dirty="0">
                <a:solidFill>
                  <a:srgbClr val="FF0000"/>
                </a:solidFill>
              </a:rPr>
              <a:t>, various classes of functions…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8AA9C2-BD99-C270-5902-F9A76091DC9D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Our Model</a:t>
            </a:r>
          </a:p>
        </p:txBody>
      </p:sp>
    </p:spTree>
    <p:extLst>
      <p:ext uri="{BB962C8B-B14F-4D97-AF65-F5344CB8AC3E}">
        <p14:creationId xmlns:p14="http://schemas.microsoft.com/office/powerpoint/2010/main" val="198517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E85C9-4D72-6DBF-B0BF-F2AA7484C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EF8392-C3C3-68A3-8D4A-4386663ACBB9}"/>
                  </a:ext>
                </a:extLst>
              </p:cNvPr>
              <p:cNvSpPr txBox="1"/>
              <p:nvPr/>
            </p:nvSpPr>
            <p:spPr>
              <a:xfrm>
                <a:off x="1889528" y="2936072"/>
                <a:ext cx="11219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𝑃𝑟𝑜𝑡𝑒𝑐𝑡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EF8392-C3C3-68A3-8D4A-4386663AC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528" y="2936072"/>
                <a:ext cx="1121910" cy="246221"/>
              </a:xfrm>
              <a:prstGeom prst="rect">
                <a:avLst/>
              </a:prstGeom>
              <a:blipFill>
                <a:blip r:embed="rId3"/>
                <a:stretch>
                  <a:fillRect l="-4444" r="-5556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EA5890F-CCED-41BD-2ACF-C61058B6EBB4}"/>
              </a:ext>
            </a:extLst>
          </p:cNvPr>
          <p:cNvCxnSpPr>
            <a:cxnSpLocks/>
          </p:cNvCxnSpPr>
          <p:nvPr/>
        </p:nvCxnSpPr>
        <p:spPr>
          <a:xfrm>
            <a:off x="1803400" y="3287935"/>
            <a:ext cx="13055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FF794EA-4EDC-5125-F64B-2F62AD11A3E9}"/>
              </a:ext>
            </a:extLst>
          </p:cNvPr>
          <p:cNvGrpSpPr/>
          <p:nvPr/>
        </p:nvGrpSpPr>
        <p:grpSpPr>
          <a:xfrm>
            <a:off x="4989137" y="1550368"/>
            <a:ext cx="1248946" cy="3525479"/>
            <a:chOff x="5471527" y="1673079"/>
            <a:chExt cx="1248946" cy="41831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1D8EC04-F12B-89D8-6810-A5FDB21FD31D}"/>
                </a:ext>
              </a:extLst>
            </p:cNvPr>
            <p:cNvSpPr/>
            <p:nvPr/>
          </p:nvSpPr>
          <p:spPr>
            <a:xfrm>
              <a:off x="5471527" y="1673079"/>
              <a:ext cx="1248946" cy="4183140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98889358-FBF5-9FED-2F57-70557029EC36}"/>
                    </a:ext>
                  </a:extLst>
                </p:cNvPr>
                <p:cNvSpPr txBox="1"/>
                <p:nvPr/>
              </p:nvSpPr>
              <p:spPr>
                <a:xfrm>
                  <a:off x="5869239" y="4215595"/>
                  <a:ext cx="438563" cy="73866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𝒜</m:t>
                        </m:r>
                      </m:oMath>
                    </m:oMathPara>
                  </a14:m>
                  <a:endParaRPr lang="en-US" sz="2400" b="0" dirty="0">
                    <a:latin typeface="Lucida Calligraphy" panose="03010101010101010101" pitchFamily="66" charset="77"/>
                  </a:endParaRPr>
                </a:p>
                <a:p>
                  <a:endParaRPr lang="en-US" sz="2400" b="0" dirty="0">
                    <a:latin typeface="Lucida Calligraphy" panose="03010101010101010101" pitchFamily="66" charset="77"/>
                  </a:endParaRPr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98889358-FBF5-9FED-2F57-70557029EC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239" y="4215595"/>
                  <a:ext cx="438563" cy="738664"/>
                </a:xfrm>
                <a:prstGeom prst="rect">
                  <a:avLst/>
                </a:prstGeom>
                <a:blipFill>
                  <a:blip r:embed="rId4"/>
                  <a:stretch>
                    <a:fillRect l="-8571" r="-28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4" name="Right Arrow 43">
            <a:extLst>
              <a:ext uri="{FF2B5EF4-FFF2-40B4-BE49-F238E27FC236}">
                <a16:creationId xmlns:a16="http://schemas.microsoft.com/office/drawing/2014/main" id="{DBBE7854-A2C4-DCDD-F77C-5ADD28FAEF53}"/>
              </a:ext>
            </a:extLst>
          </p:cNvPr>
          <p:cNvSpPr/>
          <p:nvPr/>
        </p:nvSpPr>
        <p:spPr>
          <a:xfrm>
            <a:off x="4114050" y="3114079"/>
            <a:ext cx="829663" cy="3312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5CB66986-9D60-173D-BFFA-1C7C3AB0F066}"/>
              </a:ext>
            </a:extLst>
          </p:cNvPr>
          <p:cNvSpPr/>
          <p:nvPr/>
        </p:nvSpPr>
        <p:spPr>
          <a:xfrm>
            <a:off x="6465619" y="3114078"/>
            <a:ext cx="803597" cy="3312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56C0727-D412-AA0C-2960-EB607760CA93}"/>
              </a:ext>
            </a:extLst>
          </p:cNvPr>
          <p:cNvGrpSpPr/>
          <p:nvPr/>
        </p:nvGrpSpPr>
        <p:grpSpPr>
          <a:xfrm>
            <a:off x="2973196" y="2680345"/>
            <a:ext cx="1053678" cy="1015663"/>
            <a:chOff x="4098983" y="4109008"/>
            <a:chExt cx="1053678" cy="1015663"/>
          </a:xfrm>
        </p:grpSpPr>
        <p:pic>
          <p:nvPicPr>
            <p:cNvPr id="22" name="Graphic 21" descr="Atom with solid fill">
              <a:extLst>
                <a:ext uri="{FF2B5EF4-FFF2-40B4-BE49-F238E27FC236}">
                  <a16:creationId xmlns:a16="http://schemas.microsoft.com/office/drawing/2014/main" id="{F7F65794-2AFC-F081-4CA6-429AB274D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316387" y="4307405"/>
              <a:ext cx="618871" cy="61887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7BE14BE-6259-A0C9-8CF1-65C7ADFB2998}"/>
                    </a:ext>
                  </a:extLst>
                </p:cNvPr>
                <p:cNvSpPr txBox="1"/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lit/>
                          </m:rPr>
                          <a:rPr lang="en-US" sz="6000" b="0" i="1" smtClean="0">
                            <a:solidFill>
                              <a:schemeClr val="tx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6000" dirty="0">
                    <a:solidFill>
                      <a:schemeClr val="tx2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7BE14BE-6259-A0C9-8CF1-65C7ADFB29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8983" y="4109008"/>
                  <a:ext cx="1053678" cy="1015663"/>
                </a:xfrm>
                <a:prstGeom prst="rect">
                  <a:avLst/>
                </a:prstGeom>
                <a:blipFill>
                  <a:blip r:embed="rId7"/>
                  <a:stretch>
                    <a:fillRect l="-23810" t="-3750" r="-22619" b="-3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BF12F2D-0EA2-F6B6-CA4A-ED33333BA591}"/>
                  </a:ext>
                </a:extLst>
              </p:cNvPr>
              <p:cNvSpPr txBox="1"/>
              <p:nvPr/>
            </p:nvSpPr>
            <p:spPr>
              <a:xfrm>
                <a:off x="-34422" y="3736925"/>
                <a:ext cx="1984902" cy="2899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𝑆𝑒𝑡𝑢𝑝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BF12F2D-0EA2-F6B6-CA4A-ED33333BA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422" y="3736925"/>
                <a:ext cx="1984902" cy="289951"/>
              </a:xfrm>
              <a:prstGeom prst="rect">
                <a:avLst/>
              </a:prstGeom>
              <a:blipFill>
                <a:blip r:embed="rId8"/>
                <a:stretch>
                  <a:fillRect l="-4459" t="-8333" r="-3822" b="-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Graphic 45" descr="Angel face with solid fill with solid fill">
            <a:extLst>
              <a:ext uri="{FF2B5EF4-FFF2-40B4-BE49-F238E27FC236}">
                <a16:creationId xmlns:a16="http://schemas.microsoft.com/office/drawing/2014/main" id="{A5C1A878-B000-4F75-E371-D232C341B9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02956" y="2781333"/>
            <a:ext cx="914400" cy="914400"/>
          </a:xfrm>
          <a:prstGeom prst="rect">
            <a:avLst/>
          </a:prstGeom>
        </p:spPr>
      </p:pic>
      <p:pic>
        <p:nvPicPr>
          <p:cNvPr id="74" name="Graphic 73" descr="Devil face with solid fill with solid fill">
            <a:extLst>
              <a:ext uri="{FF2B5EF4-FFF2-40B4-BE49-F238E27FC236}">
                <a16:creationId xmlns:a16="http://schemas.microsoft.com/office/drawing/2014/main" id="{3604E3D1-71DA-6D58-91DE-9A4C60A0DA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83920" y="2828281"/>
            <a:ext cx="914400" cy="914400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35D5D78F-F41B-A252-F7A7-FE8C8B5B5CC5}"/>
              </a:ext>
            </a:extLst>
          </p:cNvPr>
          <p:cNvGrpSpPr/>
          <p:nvPr/>
        </p:nvGrpSpPr>
        <p:grpSpPr>
          <a:xfrm>
            <a:off x="7337726" y="2236413"/>
            <a:ext cx="839652" cy="784831"/>
            <a:chOff x="4078320" y="4317073"/>
            <a:chExt cx="839652" cy="7848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942FF4D7-5DB2-E3F2-F3F6-1A2404480FB6}"/>
                    </a:ext>
                  </a:extLst>
                </p:cNvPr>
                <p:cNvSpPr txBox="1"/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45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45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942FF4D7-5DB2-E3F2-F3F6-1A2404480F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blipFill>
                  <a:blip r:embed="rId13"/>
                  <a:stretch>
                    <a:fillRect l="-19403" t="-1587" r="-59701" b="-253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7" name="Graphic 76" descr="Devil face with solid fill with solid fill">
              <a:extLst>
                <a:ext uri="{FF2B5EF4-FFF2-40B4-BE49-F238E27FC236}">
                  <a16:creationId xmlns:a16="http://schemas.microsoft.com/office/drawing/2014/main" id="{02BDA918-C3AF-D63A-2397-5CC29CDB91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281837" y="4448150"/>
              <a:ext cx="547002" cy="547002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D2FCB0B4-4E17-700B-9678-6EC0D59356C5}"/>
              </a:ext>
            </a:extLst>
          </p:cNvPr>
          <p:cNvGrpSpPr/>
          <p:nvPr/>
        </p:nvGrpSpPr>
        <p:grpSpPr>
          <a:xfrm>
            <a:off x="7337726" y="3612007"/>
            <a:ext cx="839652" cy="784831"/>
            <a:chOff x="4078320" y="4317073"/>
            <a:chExt cx="839652" cy="7848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8F190F2A-56E6-38E0-6972-8ED0F304FCAE}"/>
                    </a:ext>
                  </a:extLst>
                </p:cNvPr>
                <p:cNvSpPr txBox="1"/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45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lit/>
                          </m:rPr>
                          <a:rPr lang="en-US" sz="4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en-US" sz="45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8F190F2A-56E6-38E0-6972-8ED0F304FC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8320" y="4317073"/>
                  <a:ext cx="839652" cy="784831"/>
                </a:xfrm>
                <a:prstGeom prst="rect">
                  <a:avLst/>
                </a:prstGeom>
                <a:blipFill>
                  <a:blip r:embed="rId14"/>
                  <a:stretch>
                    <a:fillRect l="-19403" t="-1587" r="-59701" b="-253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0" name="Graphic 79" descr="Devil face with solid fill with solid fill">
              <a:extLst>
                <a:ext uri="{FF2B5EF4-FFF2-40B4-BE49-F238E27FC236}">
                  <a16:creationId xmlns:a16="http://schemas.microsoft.com/office/drawing/2014/main" id="{DF53B919-FC19-D505-FA00-48F6307879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281837" y="4448150"/>
              <a:ext cx="547002" cy="547002"/>
            </a:xfrm>
            <a:prstGeom prst="rect">
              <a:avLst/>
            </a:prstGeom>
          </p:spPr>
        </p:pic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73891879-C25A-973A-2A7F-0F0EE08DED4B}"/>
              </a:ext>
            </a:extLst>
          </p:cNvPr>
          <p:cNvGrpSpPr/>
          <p:nvPr/>
        </p:nvGrpSpPr>
        <p:grpSpPr>
          <a:xfrm>
            <a:off x="8417337" y="2100003"/>
            <a:ext cx="1392681" cy="836069"/>
            <a:chOff x="8664607" y="714299"/>
            <a:chExt cx="1392681" cy="8360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6369ABA2-77A2-9782-F385-2545C6681F73}"/>
                    </a:ext>
                  </a:extLst>
                </p:cNvPr>
                <p:cNvSpPr txBox="1"/>
                <p:nvPr/>
              </p:nvSpPr>
              <p:spPr>
                <a:xfrm>
                  <a:off x="9041625" y="714299"/>
                  <a:ext cx="1015663" cy="3007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𝐸𝑛𝑐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6369ABA2-77A2-9782-F385-2545C6681F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1625" y="714299"/>
                  <a:ext cx="1015663" cy="300788"/>
                </a:xfrm>
                <a:prstGeom prst="rect">
                  <a:avLst/>
                </a:prstGeom>
                <a:blipFill>
                  <a:blip r:embed="rId15"/>
                  <a:stretch>
                    <a:fillRect l="-4938" t="-4000" r="-8642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0" name="Curved Connector 89">
              <a:extLst>
                <a:ext uri="{FF2B5EF4-FFF2-40B4-BE49-F238E27FC236}">
                  <a16:creationId xmlns:a16="http://schemas.microsoft.com/office/drawing/2014/main" id="{84FE457B-E8BE-295E-A781-E709FF7B9E1F}"/>
                </a:ext>
              </a:extLst>
            </p:cNvPr>
            <p:cNvCxnSpPr>
              <a:stCxn id="88" idx="1"/>
            </p:cNvCxnSpPr>
            <p:nvPr/>
          </p:nvCxnSpPr>
          <p:spPr>
            <a:xfrm rot="10800000" flipV="1">
              <a:off x="8664607" y="864693"/>
              <a:ext cx="377019" cy="327040"/>
            </a:xfrm>
            <a:prstGeom prst="curved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484FB040-44E2-9B75-E5BC-8B374CE7B8D7}"/>
                </a:ext>
              </a:extLst>
            </p:cNvPr>
            <p:cNvCxnSpPr/>
            <p:nvPr/>
          </p:nvCxnSpPr>
          <p:spPr>
            <a:xfrm>
              <a:off x="8735627" y="1419665"/>
              <a:ext cx="6560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1FF63F35-20F2-C0F3-8CB7-D9CB62154944}"/>
                    </a:ext>
                  </a:extLst>
                </p:cNvPr>
                <p:cNvSpPr txBox="1"/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1FF63F35-20F2-C0F3-8CB7-D9CB621549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blipFill>
                  <a:blip r:embed="rId16"/>
                  <a:stretch>
                    <a:fillRect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4B56BAD-FB6C-2798-D7CE-B5F95B20ABDF}"/>
              </a:ext>
            </a:extLst>
          </p:cNvPr>
          <p:cNvGrpSpPr/>
          <p:nvPr/>
        </p:nvGrpSpPr>
        <p:grpSpPr>
          <a:xfrm>
            <a:off x="8425628" y="3564934"/>
            <a:ext cx="1392681" cy="836069"/>
            <a:chOff x="8664607" y="714299"/>
            <a:chExt cx="1392681" cy="8360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6DEA3D03-02C1-E6B6-7D5C-19AFD559B608}"/>
                    </a:ext>
                  </a:extLst>
                </p:cNvPr>
                <p:cNvSpPr txBox="1"/>
                <p:nvPr/>
              </p:nvSpPr>
              <p:spPr>
                <a:xfrm>
                  <a:off x="9041625" y="714299"/>
                  <a:ext cx="1015663" cy="3007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𝐸𝑛𝑐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6DEA3D03-02C1-E6B6-7D5C-19AFD559B6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1625" y="714299"/>
                  <a:ext cx="1015663" cy="300788"/>
                </a:xfrm>
                <a:prstGeom prst="rect">
                  <a:avLst/>
                </a:prstGeom>
                <a:blipFill>
                  <a:blip r:embed="rId17"/>
                  <a:stretch>
                    <a:fillRect l="-6173" r="-7407" b="-24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0" name="Curved Connector 99">
              <a:extLst>
                <a:ext uri="{FF2B5EF4-FFF2-40B4-BE49-F238E27FC236}">
                  <a16:creationId xmlns:a16="http://schemas.microsoft.com/office/drawing/2014/main" id="{0B287E10-3708-76FF-58C0-75CCD144C9E1}"/>
                </a:ext>
              </a:extLst>
            </p:cNvPr>
            <p:cNvCxnSpPr>
              <a:stCxn id="99" idx="1"/>
            </p:cNvCxnSpPr>
            <p:nvPr/>
          </p:nvCxnSpPr>
          <p:spPr>
            <a:xfrm rot="10800000" flipV="1">
              <a:off x="8664607" y="864693"/>
              <a:ext cx="377019" cy="327040"/>
            </a:xfrm>
            <a:prstGeom prst="curved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3480BD01-C416-13F9-E91D-5071034DD5D8}"/>
                </a:ext>
              </a:extLst>
            </p:cNvPr>
            <p:cNvCxnSpPr/>
            <p:nvPr/>
          </p:nvCxnSpPr>
          <p:spPr>
            <a:xfrm>
              <a:off x="8735627" y="1419665"/>
              <a:ext cx="6560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E4037A39-AF1F-2B41-4D9D-30AB4DA3AA14}"/>
                    </a:ext>
                  </a:extLst>
                </p:cNvPr>
                <p:cNvSpPr txBox="1"/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E4037A39-AF1F-2B41-4D9D-30AB4DA3AA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9989" y="1273369"/>
                  <a:ext cx="518934" cy="276999"/>
                </a:xfrm>
                <a:prstGeom prst="rect">
                  <a:avLst/>
                </a:prstGeom>
                <a:blipFill>
                  <a:blip r:embed="rId18"/>
                  <a:stretch>
                    <a:fillRect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3" name="Graphic 112" descr="Angel face with solid fill with solid fill">
            <a:extLst>
              <a:ext uri="{FF2B5EF4-FFF2-40B4-BE49-F238E27FC236}">
                <a16:creationId xmlns:a16="http://schemas.microsoft.com/office/drawing/2014/main" id="{94F44C2A-0041-396E-E24E-6B262F44506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601158" y="2371081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94B874E1-BE6C-4EFE-C670-104DFB35A461}"/>
                  </a:ext>
                </a:extLst>
              </p:cNvPr>
              <p:cNvSpPr txBox="1"/>
              <p:nvPr/>
            </p:nvSpPr>
            <p:spPr>
              <a:xfrm>
                <a:off x="10450114" y="3429781"/>
                <a:ext cx="1216487" cy="843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94B874E1-BE6C-4EFE-C670-104DFB35A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114" y="3429781"/>
                <a:ext cx="1216487" cy="843629"/>
              </a:xfrm>
              <a:prstGeom prst="rect">
                <a:avLst/>
              </a:prstGeom>
              <a:blipFill>
                <a:blip r:embed="rId19"/>
                <a:stretch>
                  <a:fillRect t="-2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>
            <a:extLst>
              <a:ext uri="{FF2B5EF4-FFF2-40B4-BE49-F238E27FC236}">
                <a16:creationId xmlns:a16="http://schemas.microsoft.com/office/drawing/2014/main" id="{24002912-FB87-F934-4FB8-ED94FAFCC870}"/>
              </a:ext>
            </a:extLst>
          </p:cNvPr>
          <p:cNvGrpSpPr/>
          <p:nvPr/>
        </p:nvGrpSpPr>
        <p:grpSpPr>
          <a:xfrm>
            <a:off x="6238083" y="953588"/>
            <a:ext cx="6560015" cy="5080708"/>
            <a:chOff x="3259838" y="775504"/>
            <a:chExt cx="5409599" cy="5717371"/>
          </a:xfrm>
        </p:grpSpPr>
        <p:sp>
          <p:nvSpPr>
            <p:cNvPr id="64" name="Multiply 63">
              <a:extLst>
                <a:ext uri="{FF2B5EF4-FFF2-40B4-BE49-F238E27FC236}">
                  <a16:creationId xmlns:a16="http://schemas.microsoft.com/office/drawing/2014/main" id="{63E7C2F7-7561-4344-A0DB-1E24E84E0245}"/>
                </a:ext>
              </a:extLst>
            </p:cNvPr>
            <p:cNvSpPr/>
            <p:nvPr/>
          </p:nvSpPr>
          <p:spPr>
            <a:xfrm>
              <a:off x="3259838" y="775504"/>
              <a:ext cx="5409599" cy="5717371"/>
            </a:xfrm>
            <a:prstGeom prst="mathMultiply">
              <a:avLst/>
            </a:prstGeom>
            <a:solidFill>
              <a:srgbClr val="FF0000">
                <a:alpha val="86396"/>
              </a:srgb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B434592-7273-8A90-5420-B49BCFCBA305}"/>
                </a:ext>
              </a:extLst>
            </p:cNvPr>
            <p:cNvSpPr txBox="1"/>
            <p:nvPr/>
          </p:nvSpPr>
          <p:spPr>
            <a:xfrm>
              <a:off x="5065181" y="3431462"/>
              <a:ext cx="2011207" cy="415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50" dirty="0">
                  <a:solidFill>
                    <a:schemeClr val="bg1"/>
                  </a:solidFill>
                </a:rPr>
                <a:t>At most ½ +</a:t>
              </a:r>
              <a:r>
                <a:rPr lang="en-US" sz="1750" dirty="0" err="1">
                  <a:solidFill>
                    <a:schemeClr val="bg1"/>
                  </a:solidFill>
                </a:rPr>
                <a:t>negl</a:t>
              </a:r>
              <a:r>
                <a:rPr lang="en-US" sz="1750" dirty="0">
                  <a:solidFill>
                    <a:schemeClr val="bg1"/>
                  </a:solidFill>
                </a:rPr>
                <a:t> prob.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8C5CEA6-A85A-0C82-A5DE-5B654D527326}"/>
              </a:ext>
            </a:extLst>
          </p:cNvPr>
          <p:cNvSpPr txBox="1"/>
          <p:nvPr/>
        </p:nvSpPr>
        <p:spPr>
          <a:xfrm>
            <a:off x="10434208" y="3827421"/>
            <a:ext cx="121648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C60FD6-042A-BE06-A3D0-751D8FAAD39C}"/>
              </a:ext>
            </a:extLst>
          </p:cNvPr>
          <p:cNvSpPr/>
          <p:nvPr/>
        </p:nvSpPr>
        <p:spPr>
          <a:xfrm>
            <a:off x="0" y="0"/>
            <a:ext cx="12192000" cy="977462"/>
          </a:xfrm>
          <a:prstGeom prst="rect">
            <a:avLst/>
          </a:prstGeom>
          <a:solidFill>
            <a:srgbClr val="00206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bg1"/>
                </a:solidFill>
              </a:rPr>
              <a:t>Copy-Protection Security</a:t>
            </a:r>
          </a:p>
        </p:txBody>
      </p:sp>
    </p:spTree>
    <p:extLst>
      <p:ext uri="{BB962C8B-B14F-4D97-AF65-F5344CB8AC3E}">
        <p14:creationId xmlns:p14="http://schemas.microsoft.com/office/powerpoint/2010/main" val="328880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4" grpId="0" animBg="1"/>
      <p:bldP spid="45" grpId="0" animBg="1"/>
      <p:bldP spid="27" grpId="0"/>
      <p:bldP spid="114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4967</TotalTime>
  <Words>1442</Words>
  <Application>Microsoft Macintosh PowerPoint</Application>
  <PresentationFormat>Widescreen</PresentationFormat>
  <Paragraphs>253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Aptos</vt:lpstr>
      <vt:lpstr>Aptos Display</vt:lpstr>
      <vt:lpstr>Arial</vt:lpstr>
      <vt:lpstr>Cambria Math</vt:lpstr>
      <vt:lpstr>Lucida Calligraphy</vt:lpstr>
      <vt:lpstr>Verdana</vt:lpstr>
      <vt:lpstr>Wingdings</vt:lpstr>
      <vt:lpstr>Office Theme</vt:lpstr>
      <vt:lpstr>Unbounded Leakage-Resilience and Intrusion-Detection in a Quantum World (eprint.iacr.org/2023/410)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Alper Cakan</dc:creator>
  <cp:lastModifiedBy>Alper Cakan</cp:lastModifiedBy>
  <cp:revision>13</cp:revision>
  <cp:lastPrinted>2024-12-02T09:02:54Z</cp:lastPrinted>
  <dcterms:created xsi:type="dcterms:W3CDTF">2024-11-17T23:41:54Z</dcterms:created>
  <dcterms:modified xsi:type="dcterms:W3CDTF">2024-12-04T02:13:46Z</dcterms:modified>
</cp:coreProperties>
</file>