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29"/>
  </p:notesMasterIdLst>
  <p:sldIdLst>
    <p:sldId id="257" r:id="rId2"/>
    <p:sldId id="258" r:id="rId3"/>
    <p:sldId id="281" r:id="rId4"/>
    <p:sldId id="283" r:id="rId5"/>
    <p:sldId id="268" r:id="rId6"/>
    <p:sldId id="264" r:id="rId7"/>
    <p:sldId id="271" r:id="rId8"/>
    <p:sldId id="273" r:id="rId9"/>
    <p:sldId id="286" r:id="rId10"/>
    <p:sldId id="263" r:id="rId11"/>
    <p:sldId id="270" r:id="rId12"/>
    <p:sldId id="288" r:id="rId13"/>
    <p:sldId id="291" r:id="rId14"/>
    <p:sldId id="292" r:id="rId15"/>
    <p:sldId id="276" r:id="rId16"/>
    <p:sldId id="287" r:id="rId17"/>
    <p:sldId id="277" r:id="rId18"/>
    <p:sldId id="289" r:id="rId19"/>
    <p:sldId id="280" r:id="rId20"/>
    <p:sldId id="282" r:id="rId21"/>
    <p:sldId id="274" r:id="rId22"/>
    <p:sldId id="290" r:id="rId23"/>
    <p:sldId id="272" r:id="rId24"/>
    <p:sldId id="260" r:id="rId25"/>
    <p:sldId id="269" r:id="rId26"/>
    <p:sldId id="284" r:id="rId27"/>
    <p:sldId id="285" r:id="rId28"/>
  </p:sldIdLst>
  <p:sldSz cx="12192000" cy="6858000"/>
  <p:notesSz cx="6858000" cy="9144000"/>
  <p:embeddedFontLs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Calibri Light" panose="020F0302020204030204" pitchFamily="34" charset="0"/>
      <p:regular r:id="rId34"/>
      <p:italic r:id="rId35"/>
    </p:embeddedFont>
    <p:embeddedFont>
      <p:font typeface="Cambria Math" panose="02040503050406030204" pitchFamily="18" charset="0"/>
      <p:regular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70"/>
    <p:restoredTop sz="96132"/>
  </p:normalViewPr>
  <p:slideViewPr>
    <p:cSldViewPr snapToGrid="0">
      <p:cViewPr varScale="1">
        <p:scale>
          <a:sx n="116" d="100"/>
          <a:sy n="116" d="100"/>
        </p:scale>
        <p:origin x="79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E55621-5BBF-F64E-9865-5C0DE050C7FA}" type="datetimeFigureOut">
              <a:rPr lang="en-US" smtClean="0"/>
              <a:t>12/4/24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013AED-4E54-0748-B61E-436559BE0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748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05AB44-1A9B-8043-99C2-277E0863BDBD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8288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013AED-4E54-0748-B61E-436559BE01E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6408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013AED-4E54-0748-B61E-436559BE01E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582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A5F45-F702-0D64-95A3-1A515C770A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AD6E2C-8B3F-0733-FE45-A9B9D3EE26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8245EC-B288-0701-F41E-1DDDA5E04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44111-74AF-7C40-92D1-B8D4EEA6AC9B}" type="datetime1">
              <a:rPr lang="en-US" smtClean="0"/>
              <a:t>12/4/24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DC179A-3464-07D2-017A-7A3F44D00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6232F7-0BC8-A6C2-5F76-D69F8DC15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EE4D6-073E-244A-A717-511A90D0F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977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ECB3E-4668-1F17-BC45-E4379781C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63C7A3-6C43-64DE-29D2-284AA1EF50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5A622E-C35F-68F7-DA9F-FD1967CF6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C62F4-09BC-BD45-9F62-875BB3F2D70C}" type="datetime1">
              <a:rPr lang="en-US" smtClean="0"/>
              <a:t>12/4/24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C08514-F04D-15C2-D258-6E8B5A554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8DE90E-A394-8D47-90F7-EED279A90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EE4D6-073E-244A-A717-511A90D0F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302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DDDD8C-CC47-720B-B2E5-C1F4857D62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A0035A-B01C-F908-BE86-3266E691DA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051CAA-08D0-0653-C494-0786D55DA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FCDA5-FED3-2543-A651-44022C413B89}" type="datetime1">
              <a:rPr lang="en-US" smtClean="0"/>
              <a:t>12/4/24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E23F73-4C29-27B8-92AA-8D0CBD5E6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BADFDA-B6CB-D353-8AA0-D5CAC3897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EE4D6-073E-244A-A717-511A90D0F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580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BE5D5-733D-9F3F-4DCA-017391111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45F58-527C-67FB-3BDA-9516E85694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FE5051-6FB1-A0FB-0AD4-03073DE61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4DEE1-E1EB-2447-B1EF-6BCB201B2638}" type="datetime1">
              <a:rPr lang="en-US" smtClean="0"/>
              <a:t>12/4/24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CB5C99-EF26-9AAF-5668-5F2C669E0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315A82-9B30-FE25-7A4F-BCF62F18B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EE4D6-073E-244A-A717-511A90D0F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539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35B9C-BD08-1FF0-6E45-96FA4D114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2C8B1D-237C-C4D5-B730-A43DCFE574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BC0B0B-7262-AE2D-EBB6-B2C2E238B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AC5D4-A5C5-5343-B30E-5D379A5835C4}" type="datetime1">
              <a:rPr lang="en-US" smtClean="0"/>
              <a:t>12/4/24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49465C-57D8-9CF6-5E5E-019472A01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D523A9-EB95-AF98-410B-006F8D077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EE4D6-073E-244A-A717-511A90D0F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278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404A2-9CFE-00D2-F205-847B88C30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13FDE1-E9ED-BBC2-254D-0D2543982D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17AF07-758D-6C13-31F6-26E893591C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47E5B7-7ECA-7354-DE25-5D293F924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87381-1F9D-614D-841F-C4A8FE308A42}" type="datetime1">
              <a:rPr lang="en-US" smtClean="0"/>
              <a:t>12/4/24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136E65-2E77-4198-EA7F-65F15E1EE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C15221-E001-9726-E94B-D09CF2320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EE4D6-073E-244A-A717-511A90D0F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112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110C4-2C2D-1848-66BB-3977DA578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65AF7D-684E-ABD3-6E6C-C153F6FBA9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6D34BA-808A-A59C-6D3B-6565329766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1888CE-660C-EAFE-A12E-7D4D5618C6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D787E8-576F-4F26-25F9-7822DE3D8B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FD5EB6-B655-042F-7896-409EE3BFD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08CB2-5A22-7146-8F37-B4D51E2763BC}" type="datetime1">
              <a:rPr lang="en-US" smtClean="0"/>
              <a:t>12/4/24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8CADB2-2F06-C729-E849-65B2A264B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302BB5-99FE-F4A5-51AA-0BFCA94C1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EE4D6-073E-244A-A717-511A90D0F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616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6A046-5453-4AFC-AF77-BEF1B081A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4F03A1-76BE-A55E-698D-48B6B6C03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39DD9-C688-C54A-B8AF-EBF468B679BB}" type="datetime1">
              <a:rPr lang="en-US" smtClean="0"/>
              <a:t>12/4/24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8EBEF8-ABFD-F51A-AE33-2318FC4E7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874860-1F76-DCB1-57F2-1F43C5209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EE4D6-073E-244A-A717-511A90D0F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370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D74B43-6270-6835-63D6-716B77941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3174B-143D-2F42-ACC9-4370B07E7710}" type="datetime1">
              <a:rPr lang="en-US" smtClean="0"/>
              <a:t>12/4/24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B9D7E7-90BC-07CA-9424-86D0E06C8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F354A1-E27C-694A-477B-563535E1E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EE4D6-073E-244A-A717-511A90D0F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728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A14F5-A699-399D-9843-E649D3815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0BD4CC-6060-F4BD-4EC4-FEA67BFFC4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A10804-6ACE-3B6E-5ED5-1346CDC2AC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61BA4D-CE5F-21E3-6A1B-C44993512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7415E-9F63-384B-905F-055D954E6E1A}" type="datetime1">
              <a:rPr lang="en-US" smtClean="0"/>
              <a:t>12/4/24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43EAE6-8C23-2081-1307-DC263C6E5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400B7E-B0C6-311B-1E41-2B6BED049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EE4D6-073E-244A-A717-511A90D0F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938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94547-280D-75D0-B889-21CB2F6B3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C34F96-D9BD-193F-F389-F31639F4CB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DC5A08-AABF-0C77-E0CB-E2A7F52241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CA1860-0FD8-36A1-59C4-3A3B0F85F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8FF7D-669A-9A4F-B5DD-E66AB02ED999}" type="datetime1">
              <a:rPr lang="en-US" smtClean="0"/>
              <a:t>12/4/24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17ACB6-7ADE-6776-91A4-F35E9FB89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8B41F4-B1C7-608A-0EE9-591DBD3F4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EE4D6-073E-244A-A717-511A90D0F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609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3D675B-4B6B-EFC1-EC9D-64B3B08D1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C660D8-92C0-5501-2112-1ED84EC0EF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246A13-ABF0-1EE6-4C33-A7004FB7CB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749C4-8A06-F440-920E-946D870CC5F9}" type="datetime1">
              <a:rPr lang="en-US" smtClean="0"/>
              <a:t>12/4/24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ADFD44-9CFC-AF60-E31D-1C451D0A2F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29A3B4-EB14-8A32-B019-86CB0299B1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EE4D6-073E-244A-A717-511A90D0F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087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png"/><Relationship Id="rId13" Type="http://schemas.openxmlformats.org/officeDocument/2006/relationships/image" Target="../media/image220.png"/><Relationship Id="rId3" Type="http://schemas.openxmlformats.org/officeDocument/2006/relationships/image" Target="../media/image49.png"/><Relationship Id="rId7" Type="http://schemas.microsoft.com/office/2007/relationships/hdphoto" Target="../media/hdphoto1.wdp"/><Relationship Id="rId12" Type="http://schemas.openxmlformats.org/officeDocument/2006/relationships/image" Target="../media/image210.png"/><Relationship Id="rId2" Type="http://schemas.openxmlformats.org/officeDocument/2006/relationships/image" Target="../media/image9.png"/><Relationship Id="rId16" Type="http://schemas.openxmlformats.org/officeDocument/2006/relationships/image" Target="../media/image2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00.png"/><Relationship Id="rId5" Type="http://schemas.openxmlformats.org/officeDocument/2006/relationships/image" Target="../media/image51.png"/><Relationship Id="rId15" Type="http://schemas.openxmlformats.org/officeDocument/2006/relationships/image" Target="../media/image240.png"/><Relationship Id="rId10" Type="http://schemas.microsoft.com/office/2007/relationships/hdphoto" Target="../media/hdphoto2.wdp"/><Relationship Id="rId4" Type="http://schemas.openxmlformats.org/officeDocument/2006/relationships/image" Target="../media/image27.png"/><Relationship Id="rId9" Type="http://schemas.openxmlformats.org/officeDocument/2006/relationships/image" Target="../media/image4.png"/><Relationship Id="rId14" Type="http://schemas.openxmlformats.org/officeDocument/2006/relationships/image" Target="../media/image5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0.png"/><Relationship Id="rId13" Type="http://schemas.openxmlformats.org/officeDocument/2006/relationships/image" Target="../media/image57.png"/><Relationship Id="rId18" Type="http://schemas.microsoft.com/office/2007/relationships/hdphoto" Target="../media/hdphoto2.wdp"/><Relationship Id="rId3" Type="http://schemas.openxmlformats.org/officeDocument/2006/relationships/image" Target="../media/image9.png"/><Relationship Id="rId12" Type="http://schemas.openxmlformats.org/officeDocument/2006/relationships/image" Target="../media/image320.png"/><Relationship Id="rId17" Type="http://schemas.microsoft.com/office/2007/relationships/hdphoto" Target="../media/hdphoto1.wdp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11" Type="http://schemas.openxmlformats.org/officeDocument/2006/relationships/image" Target="../media/image310.png"/><Relationship Id="rId5" Type="http://schemas.openxmlformats.org/officeDocument/2006/relationships/image" Target="../media/image29.png"/><Relationship Id="rId15" Type="http://schemas.openxmlformats.org/officeDocument/2006/relationships/image" Target="../media/image58.png"/><Relationship Id="rId10" Type="http://schemas.openxmlformats.org/officeDocument/2006/relationships/image" Target="../media/image300.png"/><Relationship Id="rId4" Type="http://schemas.openxmlformats.org/officeDocument/2006/relationships/image" Target="../media/image54.png"/><Relationship Id="rId9" Type="http://schemas.openxmlformats.org/officeDocument/2006/relationships/image" Target="../media/image4.png"/><Relationship Id="rId14" Type="http://schemas.openxmlformats.org/officeDocument/2006/relationships/image" Target="../media/image34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4.png"/><Relationship Id="rId7" Type="http://schemas.openxmlformats.org/officeDocument/2006/relationships/image" Target="../media/image3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2.png"/><Relationship Id="rId9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52.png"/><Relationship Id="rId4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1.png"/><Relationship Id="rId5" Type="http://schemas.openxmlformats.org/officeDocument/2006/relationships/image" Target="../media/image52.png"/><Relationship Id="rId4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0.png"/><Relationship Id="rId3" Type="http://schemas.openxmlformats.org/officeDocument/2006/relationships/image" Target="../media/image600.png"/><Relationship Id="rId7" Type="http://schemas.openxmlformats.org/officeDocument/2006/relationships/image" Target="../media/image630.png"/><Relationship Id="rId12" Type="http://schemas.openxmlformats.org/officeDocument/2006/relationships/image" Target="../media/image450.png"/><Relationship Id="rId2" Type="http://schemas.openxmlformats.org/officeDocument/2006/relationships/image" Target="../media/image5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440.png"/><Relationship Id="rId5" Type="http://schemas.openxmlformats.org/officeDocument/2006/relationships/image" Target="../media/image620.png"/><Relationship Id="rId10" Type="http://schemas.openxmlformats.org/officeDocument/2006/relationships/image" Target="../media/image430.png"/><Relationship Id="rId4" Type="http://schemas.openxmlformats.org/officeDocument/2006/relationships/image" Target="../media/image610.png"/><Relationship Id="rId9" Type="http://schemas.openxmlformats.org/officeDocument/2006/relationships/image" Target="../media/image4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1.png"/><Relationship Id="rId4" Type="http://schemas.openxmlformats.org/officeDocument/2006/relationships/image" Target="../media/image2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26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0.png"/><Relationship Id="rId4" Type="http://schemas.openxmlformats.org/officeDocument/2006/relationships/image" Target="../media/image2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2.png"/><Relationship Id="rId4" Type="http://schemas.openxmlformats.org/officeDocument/2006/relationships/image" Target="../media/image7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6.png"/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19.png"/><Relationship Id="rId7" Type="http://schemas.openxmlformats.org/officeDocument/2006/relationships/image" Target="../media/image2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9.png"/><Relationship Id="rId7" Type="http://schemas.openxmlformats.org/officeDocument/2006/relationships/image" Target="../media/image4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45.png"/><Relationship Id="rId5" Type="http://schemas.openxmlformats.org/officeDocument/2006/relationships/image" Target="../media/image4.png"/><Relationship Id="rId10" Type="http://schemas.openxmlformats.org/officeDocument/2006/relationships/image" Target="../media/image44.png"/><Relationship Id="rId4" Type="http://schemas.openxmlformats.org/officeDocument/2006/relationships/image" Target="../media/image40.png"/><Relationship Id="rId9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42.png"/><Relationship Id="rId7" Type="http://schemas.openxmlformats.org/officeDocument/2006/relationships/image" Target="../media/image41.png"/><Relationship Id="rId12" Type="http://schemas.openxmlformats.org/officeDocument/2006/relationships/image" Target="../media/image40.png"/><Relationship Id="rId2" Type="http://schemas.openxmlformats.org/officeDocument/2006/relationships/image" Target="../media/image4.png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0.png"/><Relationship Id="rId11" Type="http://schemas.openxmlformats.org/officeDocument/2006/relationships/image" Target="../media/image39.png"/><Relationship Id="rId15" Type="http://schemas.openxmlformats.org/officeDocument/2006/relationships/image" Target="../media/image44.png"/><Relationship Id="rId10" Type="http://schemas.openxmlformats.org/officeDocument/2006/relationships/image" Target="../media/image38.png"/><Relationship Id="rId9" Type="http://schemas.openxmlformats.org/officeDocument/2006/relationships/image" Target="../media/image47.png"/><Relationship Id="rId14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F1F86A5-B590-6C47-9A34-6FAA356A73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736948"/>
            <a:ext cx="12191999" cy="2495537"/>
          </a:xfrm>
        </p:spPr>
        <p:txBody>
          <a:bodyPr>
            <a:normAutofit/>
          </a:bodyPr>
          <a:lstStyle/>
          <a:p>
            <a:r>
              <a:rPr lang="en-GB" sz="7200" dirty="0"/>
              <a:t>Black-Box Timed Commitments from Time-Lock Puzzles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5EEEE08-77ED-554F-B17B-B789D352045E}"/>
              </a:ext>
            </a:extLst>
          </p:cNvPr>
          <p:cNvSpPr txBox="1"/>
          <p:nvPr/>
        </p:nvSpPr>
        <p:spPr>
          <a:xfrm>
            <a:off x="1974116" y="4499562"/>
            <a:ext cx="82437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/>
              <a:t>Hamza </a:t>
            </a:r>
            <a:r>
              <a:rPr lang="it-IT" sz="3600" dirty="0" err="1"/>
              <a:t>Abusalah</a:t>
            </a:r>
            <a:r>
              <a:rPr lang="it-IT" sz="3600" dirty="0"/>
              <a:t> </a:t>
            </a:r>
            <a:r>
              <a:rPr lang="it-IT" sz="3600" dirty="0">
                <a:solidFill>
                  <a:schemeClr val="accent5">
                    <a:lumMod val="75000"/>
                  </a:schemeClr>
                </a:solidFill>
              </a:rPr>
              <a:t>		Gennaro Avitabile 	</a:t>
            </a:r>
            <a:endParaRPr lang="it-IT" sz="3600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FC084D2-44CC-EB4B-9B1A-E0B7A218AAEF}"/>
              </a:ext>
            </a:extLst>
          </p:cNvPr>
          <p:cNvSpPr txBox="1"/>
          <p:nvPr/>
        </p:nvSpPr>
        <p:spPr>
          <a:xfrm>
            <a:off x="2269672" y="5304802"/>
            <a:ext cx="759278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IMDEA Software Institute (Madrid, Spain)</a:t>
            </a:r>
          </a:p>
          <a:p>
            <a:pPr marL="342900" indent="-342900">
              <a:buAutoNum type="arabicPeriod"/>
            </a:pPr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12F736E-E814-C008-E9F8-2F64AC77B529}"/>
              </a:ext>
            </a:extLst>
          </p:cNvPr>
          <p:cNvSpPr txBox="1"/>
          <p:nvPr/>
        </p:nvSpPr>
        <p:spPr>
          <a:xfrm>
            <a:off x="3810000" y="2342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DC3CD5C-7125-5C42-AF3F-C7004317A3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5215" y="-217662"/>
            <a:ext cx="3385868" cy="239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close-up of a logo&#10;&#10;Description automatically generated">
            <a:extLst>
              <a:ext uri="{FF2B5EF4-FFF2-40B4-BE49-F238E27FC236}">
                <a16:creationId xmlns:a16="http://schemas.microsoft.com/office/drawing/2014/main" id="{88C3EF3E-1484-482A-205A-704259AE333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60" b="2"/>
          <a:stretch/>
        </p:blipFill>
        <p:spPr>
          <a:xfrm>
            <a:off x="143870" y="361649"/>
            <a:ext cx="2541777" cy="1234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960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E0B18-8E54-2561-3318-CF1B4EF3B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MPC in the Head [IKOS07]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2C91C0-61A2-0C3F-26FF-E3DE25DE64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76137" y="4278766"/>
            <a:ext cx="2200228" cy="2214109"/>
          </a:xfrm>
          <a:prstGeom prst="rect">
            <a:avLst/>
          </a:prstGeom>
        </p:spPr>
      </p:pic>
      <p:sp>
        <p:nvSpPr>
          <p:cNvPr id="9" name="Rectangular Callout 8">
            <a:extLst>
              <a:ext uri="{FF2B5EF4-FFF2-40B4-BE49-F238E27FC236}">
                <a16:creationId xmlns:a16="http://schemas.microsoft.com/office/drawing/2014/main" id="{AB0C709E-CE19-E7D2-AA23-DAA952791BDD}"/>
              </a:ext>
            </a:extLst>
          </p:cNvPr>
          <p:cNvSpPr/>
          <p:nvPr/>
        </p:nvSpPr>
        <p:spPr>
          <a:xfrm>
            <a:off x="2749435" y="1647151"/>
            <a:ext cx="8427241" cy="2579914"/>
          </a:xfrm>
          <a:prstGeom prst="wedgeRectCallout">
            <a:avLst>
              <a:gd name="adj1" fmla="val -65366"/>
              <a:gd name="adj2" fmla="val 4731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endParaRPr lang="en-US" b="0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87E1745-CB01-BF9D-60B0-0CCDB5278247}"/>
              </a:ext>
            </a:extLst>
          </p:cNvPr>
          <p:cNvCxnSpPr>
            <a:cxnSpLocks/>
            <a:stCxn id="1026" idx="2"/>
            <a:endCxn id="4" idx="1"/>
          </p:cNvCxnSpPr>
          <p:nvPr/>
        </p:nvCxnSpPr>
        <p:spPr>
          <a:xfrm>
            <a:off x="6740192" y="2757746"/>
            <a:ext cx="710025" cy="68152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1B015A0-3106-B466-C31A-384FE771C12D}"/>
              </a:ext>
            </a:extLst>
          </p:cNvPr>
          <p:cNvCxnSpPr>
            <a:cxnSpLocks/>
            <a:stCxn id="3" idx="2"/>
            <a:endCxn id="4" idx="3"/>
          </p:cNvCxnSpPr>
          <p:nvPr/>
        </p:nvCxnSpPr>
        <p:spPr>
          <a:xfrm flipH="1">
            <a:off x="8230394" y="2757746"/>
            <a:ext cx="710026" cy="68152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4515FA8-996D-642D-0981-C460BF60C47C}"/>
              </a:ext>
            </a:extLst>
          </p:cNvPr>
          <p:cNvCxnSpPr>
            <a:cxnSpLocks/>
            <a:stCxn id="1026" idx="3"/>
            <a:endCxn id="3" idx="1"/>
          </p:cNvCxnSpPr>
          <p:nvPr/>
        </p:nvCxnSpPr>
        <p:spPr>
          <a:xfrm>
            <a:off x="7130280" y="2367658"/>
            <a:ext cx="1420051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2F88A71-7779-6A5B-3713-313A805DCB43}"/>
                  </a:ext>
                </a:extLst>
              </p:cNvPr>
              <p:cNvSpPr txBox="1"/>
              <p:nvPr/>
            </p:nvSpPr>
            <p:spPr>
              <a:xfrm>
                <a:off x="2922653" y="1832581"/>
                <a:ext cx="3539692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I want to prove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b="0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/>
                  <a:t>Share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⊕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⊕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/>
                  <a:t>Imagine 3-party MPC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b="0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/>
                  <a:t>Take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𝑣𝑖𝑒𝑤</m:t>
                    </m:r>
                  </m:oMath>
                </a14:m>
                <a:r>
                  <a:rPr lang="en-US" dirty="0"/>
                  <a:t> of each virtual party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/>
                  <a:t>Start talking to the Verifier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2F88A71-7779-6A5B-3713-313A805DCB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2653" y="1832581"/>
                <a:ext cx="3539692" cy="1754326"/>
              </a:xfrm>
              <a:prstGeom prst="rect">
                <a:avLst/>
              </a:prstGeom>
              <a:blipFill>
                <a:blip r:embed="rId3"/>
                <a:stretch>
                  <a:fillRect l="-1071" t="-1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74CB6A4B-D4F0-BCC6-500A-C0D08D72E73D}"/>
              </a:ext>
            </a:extLst>
          </p:cNvPr>
          <p:cNvCxnSpPr/>
          <p:nvPr/>
        </p:nvCxnSpPr>
        <p:spPr>
          <a:xfrm>
            <a:off x="2763146" y="4969884"/>
            <a:ext cx="4917486" cy="0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FE1F5F17-F73B-88ED-DBF3-71E1F38AC978}"/>
              </a:ext>
            </a:extLst>
          </p:cNvPr>
          <p:cNvCxnSpPr>
            <a:cxnSpLocks/>
          </p:cNvCxnSpPr>
          <p:nvPr/>
        </p:nvCxnSpPr>
        <p:spPr>
          <a:xfrm flipH="1">
            <a:off x="2704780" y="5514631"/>
            <a:ext cx="4982337" cy="0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C11177D-60ED-0B01-C048-09F02E7938AE}"/>
              </a:ext>
            </a:extLst>
          </p:cNvPr>
          <p:cNvCxnSpPr/>
          <p:nvPr/>
        </p:nvCxnSpPr>
        <p:spPr>
          <a:xfrm>
            <a:off x="2763146" y="6095050"/>
            <a:ext cx="4917486" cy="0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7AD98466-F00F-FD2E-C0AD-8CF96A8A8BC7}"/>
                  </a:ext>
                </a:extLst>
              </p:cNvPr>
              <p:cNvSpPr txBox="1"/>
              <p:nvPr/>
            </p:nvSpPr>
            <p:spPr>
              <a:xfrm>
                <a:off x="2749435" y="4559012"/>
                <a:ext cx="510479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𝐶𝑜𝑚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𝑣𝑖𝑒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𝐶𝑜𝑚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𝑣𝑖𝑒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,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𝐶𝑜𝑚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𝑣𝑖𝑒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7AD98466-F00F-FD2E-C0AD-8CF96A8A8B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9435" y="4559012"/>
                <a:ext cx="5104795" cy="276999"/>
              </a:xfrm>
              <a:prstGeom prst="rect">
                <a:avLst/>
              </a:prstGeom>
              <a:blipFill>
                <a:blip r:embed="rId4"/>
                <a:stretch>
                  <a:fillRect l="-1489" t="-9091" b="-4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0D5E3042-D245-77B3-0751-60FD50922168}"/>
                  </a:ext>
                </a:extLst>
              </p:cNvPr>
              <p:cNvSpPr txBox="1"/>
              <p:nvPr/>
            </p:nvSpPr>
            <p:spPr>
              <a:xfrm>
                <a:off x="4104646" y="5165229"/>
                <a:ext cx="232364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∈{1, 2, 3}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0D5E3042-D245-77B3-0751-60FD509221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4646" y="5165229"/>
                <a:ext cx="2323649" cy="276999"/>
              </a:xfrm>
              <a:prstGeom prst="rect">
                <a:avLst/>
              </a:prstGeom>
              <a:blipFill>
                <a:blip r:embed="rId5"/>
                <a:stretch>
                  <a:fillRect l="-543" t="-4348" r="-2174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0" name="Group 59">
            <a:extLst>
              <a:ext uri="{FF2B5EF4-FFF2-40B4-BE49-F238E27FC236}">
                <a16:creationId xmlns:a16="http://schemas.microsoft.com/office/drawing/2014/main" id="{00B065E8-C0F6-03E1-9AD8-2AEE678B4DA1}"/>
              </a:ext>
            </a:extLst>
          </p:cNvPr>
          <p:cNvGrpSpPr/>
          <p:nvPr/>
        </p:nvGrpSpPr>
        <p:grpSpPr>
          <a:xfrm>
            <a:off x="6350103" y="1977569"/>
            <a:ext cx="2980405" cy="1990290"/>
            <a:chOff x="6667473" y="1921333"/>
            <a:chExt cx="2980405" cy="1990290"/>
          </a:xfrm>
        </p:grpSpPr>
        <p:pic>
          <p:nvPicPr>
            <p:cNvPr id="4" name="Picture 3" descr="MSN avatars of all colors : r/FrutigerAero">
              <a:extLst>
                <a:ext uri="{FF2B5EF4-FFF2-40B4-BE49-F238E27FC236}">
                  <a16:creationId xmlns:a16="http://schemas.microsoft.com/office/drawing/2014/main" id="{2E510E05-A3DC-3596-815B-3C40CC5D6B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2565"/>
                      </a14:imgEffect>
                      <a14:imgEffect>
                        <a14:saturation sat="17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7587" y="2992948"/>
              <a:ext cx="780177" cy="7801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45273F07-5265-ED67-82E5-632FCF0DC8DA}"/>
                    </a:ext>
                  </a:extLst>
                </p:cNvPr>
                <p:cNvSpPr txBox="1"/>
                <p:nvPr/>
              </p:nvSpPr>
              <p:spPr>
                <a:xfrm>
                  <a:off x="8409713" y="3634624"/>
                  <a:ext cx="28142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45273F07-5265-ED67-82E5-632FCF0DC8D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09713" y="3634624"/>
                  <a:ext cx="281423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8333" r="-4167" b="-130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98B1CBCD-D238-CC68-1CA6-96B553AFBA89}"/>
                </a:ext>
              </a:extLst>
            </p:cNvPr>
            <p:cNvGrpSpPr/>
            <p:nvPr/>
          </p:nvGrpSpPr>
          <p:grpSpPr>
            <a:xfrm>
              <a:off x="6667473" y="1921333"/>
              <a:ext cx="2980405" cy="972105"/>
              <a:chOff x="6667473" y="1921333"/>
              <a:chExt cx="2980405" cy="972105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C0169316-5002-6024-5369-8775D07EF174}"/>
                  </a:ext>
                </a:extLst>
              </p:cNvPr>
              <p:cNvGrpSpPr/>
              <p:nvPr/>
            </p:nvGrpSpPr>
            <p:grpSpPr>
              <a:xfrm>
                <a:off x="6667473" y="1921333"/>
                <a:ext cx="2980405" cy="780177"/>
                <a:chOff x="6423171" y="1904300"/>
                <a:chExt cx="2980405" cy="780177"/>
              </a:xfrm>
            </p:grpSpPr>
            <p:pic>
              <p:nvPicPr>
                <p:cNvPr id="1026" name="Picture 2" descr="MSN avatars of all colors : r/FrutigerAero">
                  <a:extLst>
                    <a:ext uri="{FF2B5EF4-FFF2-40B4-BE49-F238E27FC236}">
                      <a16:creationId xmlns:a16="http://schemas.microsoft.com/office/drawing/2014/main" id="{6E465447-D87D-96EC-6D84-EA805EFE511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423171" y="1904300"/>
                  <a:ext cx="780177" cy="7801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" name="Picture 2" descr="MSN avatars of all colors : r/FrutigerAero">
                  <a:extLst>
                    <a:ext uri="{FF2B5EF4-FFF2-40B4-BE49-F238E27FC236}">
                      <a16:creationId xmlns:a16="http://schemas.microsoft.com/office/drawing/2014/main" id="{EC5C2446-C9A2-CB0C-FAE3-1573D1EDE87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10">
                          <a14:imgEffect>
                            <a14:colorTemperature colorTemp="2565"/>
                          </a14:imgEffect>
                          <a14:imgEffect>
                            <a14:saturation sat="179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623399" y="1904300"/>
                  <a:ext cx="780177" cy="7801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TextBox 42">
                    <a:extLst>
                      <a:ext uri="{FF2B5EF4-FFF2-40B4-BE49-F238E27FC236}">
                        <a16:creationId xmlns:a16="http://schemas.microsoft.com/office/drawing/2014/main" id="{4461F57E-374D-CFCB-A021-A25EFBBB3216}"/>
                      </a:ext>
                    </a:extLst>
                  </p:cNvPr>
                  <p:cNvSpPr txBox="1"/>
                  <p:nvPr/>
                </p:nvSpPr>
                <p:spPr>
                  <a:xfrm>
                    <a:off x="6749636" y="2616439"/>
                    <a:ext cx="276101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3" name="TextBox 42">
                    <a:extLst>
                      <a:ext uri="{FF2B5EF4-FFF2-40B4-BE49-F238E27FC236}">
                        <a16:creationId xmlns:a16="http://schemas.microsoft.com/office/drawing/2014/main" id="{4461F57E-374D-CFCB-A021-A25EFBBB321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49636" y="2616439"/>
                    <a:ext cx="276101" cy="276999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9091" r="-9091" b="-1304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TextBox 44">
                    <a:extLst>
                      <a:ext uri="{FF2B5EF4-FFF2-40B4-BE49-F238E27FC236}">
                        <a16:creationId xmlns:a16="http://schemas.microsoft.com/office/drawing/2014/main" id="{6F2464CC-7692-07B3-CB6D-C8521D19B035}"/>
                      </a:ext>
                    </a:extLst>
                  </p:cNvPr>
                  <p:cNvSpPr txBox="1"/>
                  <p:nvPr/>
                </p:nvSpPr>
                <p:spPr>
                  <a:xfrm>
                    <a:off x="9366454" y="2616439"/>
                    <a:ext cx="281424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5" name="TextBox 44">
                    <a:extLst>
                      <a:ext uri="{FF2B5EF4-FFF2-40B4-BE49-F238E27FC236}">
                        <a16:creationId xmlns:a16="http://schemas.microsoft.com/office/drawing/2014/main" id="{6F2464CC-7692-07B3-CB6D-C8521D19B03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366454" y="2616439"/>
                    <a:ext cx="281424" cy="276999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l="-13043" r="-4348" b="-1304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8B09A307-5256-9FBF-0B74-E3933A37761E}"/>
                    </a:ext>
                  </a:extLst>
                </p:cNvPr>
                <p:cNvSpPr txBox="1"/>
                <p:nvPr/>
              </p:nvSpPr>
              <p:spPr>
                <a:xfrm>
                  <a:off x="7559823" y="2522509"/>
                  <a:ext cx="1195703" cy="369332"/>
                </a:xfrm>
                <a:prstGeom prst="rect">
                  <a:avLst/>
                </a:prstGeom>
                <a:noFill/>
                <a:ln>
                  <a:solidFill>
                    <a:schemeClr val="accent2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dirty="0"/>
                    <a:t>MPC for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a14:m>
                  <a:endParaRPr lang="en-US" b="0" dirty="0"/>
                </a:p>
              </p:txBody>
            </p:sp>
          </mc:Choice>
          <mc:Fallback xmlns="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8B09A307-5256-9FBF-0B74-E3933A37761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59823" y="2522509"/>
                  <a:ext cx="1195703" cy="369332"/>
                </a:xfrm>
                <a:prstGeom prst="rect">
                  <a:avLst/>
                </a:prstGeom>
                <a:blipFill>
                  <a:blip r:embed="rId13"/>
                  <a:stretch>
                    <a:fillRect l="-3125" t="-3226" b="-25806"/>
                  </a:stretch>
                </a:blipFill>
                <a:ln>
                  <a:solidFill>
                    <a:schemeClr val="accent2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263B2388-0C13-2CB0-E1B8-1DED0144AE65}"/>
                  </a:ext>
                </a:extLst>
              </p:cNvPr>
              <p:cNvSpPr txBox="1"/>
              <p:nvPr/>
            </p:nvSpPr>
            <p:spPr>
              <a:xfrm>
                <a:off x="4351220" y="5760065"/>
                <a:ext cx="1830501" cy="2993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𝑣𝑖𝑒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𝑣𝑖𝑒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263B2388-0C13-2CB0-E1B8-1DED0144AE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1220" y="5760065"/>
                <a:ext cx="1830501" cy="299313"/>
              </a:xfrm>
              <a:prstGeom prst="rect">
                <a:avLst/>
              </a:prstGeom>
              <a:blipFill>
                <a:blip r:embed="rId14"/>
                <a:stretch>
                  <a:fillRect l="-2069" r="-2069" b="-2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Box 51">
            <a:extLst>
              <a:ext uri="{FF2B5EF4-FFF2-40B4-BE49-F238E27FC236}">
                <a16:creationId xmlns:a16="http://schemas.microsoft.com/office/drawing/2014/main" id="{A5D39CE2-AC45-8401-4EE1-EFE4B01806C2}"/>
              </a:ext>
            </a:extLst>
          </p:cNvPr>
          <p:cNvSpPr txBox="1"/>
          <p:nvPr/>
        </p:nvSpPr>
        <p:spPr>
          <a:xfrm>
            <a:off x="8550331" y="4518887"/>
            <a:ext cx="2284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Verifier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BA10CCB7-9657-3B70-1B2D-B4610CD3A78C}"/>
                  </a:ext>
                </a:extLst>
              </p:cNvPr>
              <p:cNvSpPr txBox="1"/>
              <p:nvPr/>
            </p:nvSpPr>
            <p:spPr>
              <a:xfrm>
                <a:off x="7796330" y="4906879"/>
                <a:ext cx="4250262" cy="12141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+mj-lt"/>
                  <a:buAutoNum type="arabicPeriod"/>
                </a:pPr>
                <a:r>
                  <a:rPr lang="en-US" dirty="0"/>
                  <a:t>Check commitments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/>
                  <a:t>Check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𝑣𝑖𝑒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consistent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𝑣𝑖𝑒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/>
                  <a:t>Check output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𝑣𝑖𝑒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𝑣𝑖𝑒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are 1 </a:t>
                </a:r>
              </a:p>
              <a:p>
                <a:pPr marL="342900" indent="-342900">
                  <a:buFont typeface="+mj-lt"/>
                  <a:buAutoNum type="arabicPeriod"/>
                </a:pPr>
                <a:endParaRPr lang="en-US" sz="1600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BA10CCB7-9657-3B70-1B2D-B4610CD3A7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6330" y="4906879"/>
                <a:ext cx="4250262" cy="1214179"/>
              </a:xfrm>
              <a:prstGeom prst="rect">
                <a:avLst/>
              </a:prstGeom>
              <a:blipFill>
                <a:blip r:embed="rId15"/>
                <a:stretch>
                  <a:fillRect l="-893" t="-2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43189F15-DD7C-7A6E-0EC4-ACEA01429558}"/>
                  </a:ext>
                </a:extLst>
              </p:cNvPr>
              <p:cNvSpPr txBox="1"/>
              <p:nvPr/>
            </p:nvSpPr>
            <p:spPr>
              <a:xfrm>
                <a:off x="8755526" y="3573482"/>
                <a:ext cx="2421150" cy="584775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600" dirty="0"/>
                  <a:t>1 </a:t>
                </a:r>
              </a:p>
              <a:p>
                <a:pPr algn="ctr"/>
                <a:r>
                  <a:rPr lang="en-US" sz="1600" dirty="0" err="1"/>
                  <a:t>iff</a:t>
                </a:r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⊕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⊕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43189F15-DD7C-7A6E-0EC4-ACEA014295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5526" y="3573482"/>
                <a:ext cx="2421150" cy="584775"/>
              </a:xfrm>
              <a:prstGeom prst="rect">
                <a:avLst/>
              </a:prstGeom>
              <a:blipFill>
                <a:blip r:embed="rId16"/>
                <a:stretch>
                  <a:fillRect t="-2083" b="-10417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B3693056-9EB3-DF50-4B78-2220E2F5C208}"/>
              </a:ext>
            </a:extLst>
          </p:cNvPr>
          <p:cNvSpPr txBox="1"/>
          <p:nvPr/>
        </p:nvSpPr>
        <p:spPr>
          <a:xfrm>
            <a:off x="1946027" y="6501575"/>
            <a:ext cx="1003405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[IKOS07] Yuval </a:t>
            </a:r>
            <a:r>
              <a:rPr lang="en-US" sz="1400" dirty="0" err="1"/>
              <a:t>Ishai</a:t>
            </a:r>
            <a:r>
              <a:rPr lang="en-US" sz="1400" dirty="0"/>
              <a:t> et al. Zero knowledge from secure multiparty computation. STOC 2007.</a:t>
            </a:r>
          </a:p>
        </p:txBody>
      </p:sp>
    </p:spTree>
    <p:extLst>
      <p:ext uri="{BB962C8B-B14F-4D97-AF65-F5344CB8AC3E}">
        <p14:creationId xmlns:p14="http://schemas.microsoft.com/office/powerpoint/2010/main" val="3026289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6" grpId="0"/>
      <p:bldP spid="49" grpId="0"/>
      <p:bldP spid="52" grpId="0"/>
      <p:bldP spid="5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E0B18-8E54-2561-3318-CF1B4EF3B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Black-Box Commit-and-Prove [GLOV12]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2C91C0-61A2-0C3F-26FF-E3DE25DE64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76019" y="4497384"/>
            <a:ext cx="2200228" cy="2214109"/>
          </a:xfrm>
          <a:prstGeom prst="rect">
            <a:avLst/>
          </a:prstGeom>
        </p:spPr>
      </p:pic>
      <p:sp>
        <p:nvSpPr>
          <p:cNvPr id="9" name="Rectangular Callout 8">
            <a:extLst>
              <a:ext uri="{FF2B5EF4-FFF2-40B4-BE49-F238E27FC236}">
                <a16:creationId xmlns:a16="http://schemas.microsoft.com/office/drawing/2014/main" id="{AB0C709E-CE19-E7D2-AA23-DAA952791BDD}"/>
              </a:ext>
            </a:extLst>
          </p:cNvPr>
          <p:cNvSpPr/>
          <p:nvPr/>
        </p:nvSpPr>
        <p:spPr>
          <a:xfrm>
            <a:off x="2749435" y="1647151"/>
            <a:ext cx="8427241" cy="2579914"/>
          </a:xfrm>
          <a:prstGeom prst="wedgeRectCallout">
            <a:avLst>
              <a:gd name="adj1" fmla="val -65565"/>
              <a:gd name="adj2" fmla="val 6031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endParaRPr lang="en-US" b="0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87E1745-CB01-BF9D-60B0-0CCDB5278247}"/>
              </a:ext>
            </a:extLst>
          </p:cNvPr>
          <p:cNvCxnSpPr>
            <a:cxnSpLocks/>
            <a:stCxn id="1026" idx="2"/>
          </p:cNvCxnSpPr>
          <p:nvPr/>
        </p:nvCxnSpPr>
        <p:spPr>
          <a:xfrm>
            <a:off x="6852249" y="2741597"/>
            <a:ext cx="710025" cy="68152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1B015A0-3106-B466-C31A-384FE771C12D}"/>
              </a:ext>
            </a:extLst>
          </p:cNvPr>
          <p:cNvCxnSpPr>
            <a:cxnSpLocks/>
          </p:cNvCxnSpPr>
          <p:nvPr/>
        </p:nvCxnSpPr>
        <p:spPr>
          <a:xfrm flipH="1">
            <a:off x="8342451" y="2741597"/>
            <a:ext cx="710026" cy="68152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4515FA8-996D-642D-0981-C460BF60C47C}"/>
              </a:ext>
            </a:extLst>
          </p:cNvPr>
          <p:cNvCxnSpPr>
            <a:cxnSpLocks/>
            <a:stCxn id="1026" idx="3"/>
          </p:cNvCxnSpPr>
          <p:nvPr/>
        </p:nvCxnSpPr>
        <p:spPr>
          <a:xfrm>
            <a:off x="7242337" y="2351509"/>
            <a:ext cx="1420051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2F88A71-7779-6A5B-3713-313A805DCB43}"/>
                  </a:ext>
                </a:extLst>
              </p:cNvPr>
              <p:cNvSpPr txBox="1"/>
              <p:nvPr/>
            </p:nvSpPr>
            <p:spPr>
              <a:xfrm>
                <a:off x="2810478" y="1881425"/>
                <a:ext cx="5307741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I want to prove 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∃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𝐶𝑜𝑚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b="0" dirty="0">
                  <a:solidFill>
                    <a:srgbClr val="FF0000"/>
                  </a:solidFill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/>
                  <a:t>Share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⊕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⊕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/>
                  <a:t>Imagine 3-party MPC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b="0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/>
                  <a:t>Take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𝑣𝑖𝑒𝑤</m:t>
                    </m:r>
                  </m:oMath>
                </a14:m>
                <a:r>
                  <a:rPr lang="en-US" dirty="0"/>
                  <a:t> of each virtual party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/>
                  <a:t>Start talking to the Verifier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2F88A71-7779-6A5B-3713-313A805DCB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0478" y="1881425"/>
                <a:ext cx="5307741" cy="2031325"/>
              </a:xfrm>
              <a:prstGeom prst="rect">
                <a:avLst/>
              </a:prstGeom>
              <a:blipFill>
                <a:blip r:embed="rId4"/>
                <a:stretch>
                  <a:fillRect l="-955" t="-18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74CB6A4B-D4F0-BCC6-500A-C0D08D72E73D}"/>
              </a:ext>
            </a:extLst>
          </p:cNvPr>
          <p:cNvCxnSpPr/>
          <p:nvPr/>
        </p:nvCxnSpPr>
        <p:spPr>
          <a:xfrm>
            <a:off x="2763028" y="5188502"/>
            <a:ext cx="4917486" cy="0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FE1F5F17-F73B-88ED-DBF3-71E1F38AC978}"/>
              </a:ext>
            </a:extLst>
          </p:cNvPr>
          <p:cNvCxnSpPr>
            <a:cxnSpLocks/>
          </p:cNvCxnSpPr>
          <p:nvPr/>
        </p:nvCxnSpPr>
        <p:spPr>
          <a:xfrm flipH="1">
            <a:off x="2704662" y="5733249"/>
            <a:ext cx="4982337" cy="0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C11177D-60ED-0B01-C048-09F02E7938AE}"/>
              </a:ext>
            </a:extLst>
          </p:cNvPr>
          <p:cNvCxnSpPr/>
          <p:nvPr/>
        </p:nvCxnSpPr>
        <p:spPr>
          <a:xfrm>
            <a:off x="2763028" y="6313668"/>
            <a:ext cx="4917486" cy="0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7AD98466-F00F-FD2E-C0AD-8CF96A8A8BC7}"/>
                  </a:ext>
                </a:extLst>
              </p:cNvPr>
              <p:cNvSpPr txBox="1"/>
              <p:nvPr/>
            </p:nvSpPr>
            <p:spPr>
              <a:xfrm>
                <a:off x="2749317" y="4769241"/>
                <a:ext cx="500220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𝐶𝑜𝑚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𝑣𝑖𝑒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𝐶𝑜𝑚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𝑣𝑖𝑒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𝐶𝑜𝑚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𝑣𝑖𝑒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7AD98466-F00F-FD2E-C0AD-8CF96A8A8B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9317" y="4769241"/>
                <a:ext cx="5002203" cy="276999"/>
              </a:xfrm>
              <a:prstGeom prst="rect">
                <a:avLst/>
              </a:prstGeom>
              <a:blipFill>
                <a:blip r:embed="rId5"/>
                <a:stretch>
                  <a:fillRect l="-1519" t="-8696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0D5E3042-D245-77B3-0751-60FD50922168}"/>
                  </a:ext>
                </a:extLst>
              </p:cNvPr>
              <p:cNvSpPr txBox="1"/>
              <p:nvPr/>
            </p:nvSpPr>
            <p:spPr>
              <a:xfrm>
                <a:off x="4078880" y="5383847"/>
                <a:ext cx="227235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∈{1, 2, 3}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0D5E3042-D245-77B3-0751-60FD509221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8880" y="5383847"/>
                <a:ext cx="2272353" cy="276999"/>
              </a:xfrm>
              <a:prstGeom prst="rect">
                <a:avLst/>
              </a:prstGeom>
              <a:blipFill>
                <a:blip r:embed="rId6"/>
                <a:stretch>
                  <a:fillRect l="-2222" t="-4348" r="-3333" b="-39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0" name="Group 59">
            <a:extLst>
              <a:ext uri="{FF2B5EF4-FFF2-40B4-BE49-F238E27FC236}">
                <a16:creationId xmlns:a16="http://schemas.microsoft.com/office/drawing/2014/main" id="{00B065E8-C0F6-03E1-9AD8-2AEE678B4DA1}"/>
              </a:ext>
            </a:extLst>
          </p:cNvPr>
          <p:cNvGrpSpPr/>
          <p:nvPr/>
        </p:nvGrpSpPr>
        <p:grpSpPr>
          <a:xfrm>
            <a:off x="6462160" y="1961420"/>
            <a:ext cx="2980405" cy="1990290"/>
            <a:chOff x="6667473" y="1921333"/>
            <a:chExt cx="2980405" cy="199029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45273F07-5265-ED67-82E5-632FCF0DC8DA}"/>
                    </a:ext>
                  </a:extLst>
                </p:cNvPr>
                <p:cNvSpPr txBox="1"/>
                <p:nvPr/>
              </p:nvSpPr>
              <p:spPr>
                <a:xfrm>
                  <a:off x="8409713" y="3634624"/>
                  <a:ext cx="28142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45273F07-5265-ED67-82E5-632FCF0DC8D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09713" y="3634624"/>
                  <a:ext cx="281423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13043" r="-4348" b="-130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98B1CBCD-D238-CC68-1CA6-96B553AFBA89}"/>
                </a:ext>
              </a:extLst>
            </p:cNvPr>
            <p:cNvGrpSpPr/>
            <p:nvPr/>
          </p:nvGrpSpPr>
          <p:grpSpPr>
            <a:xfrm>
              <a:off x="6667473" y="1921333"/>
              <a:ext cx="2980405" cy="972105"/>
              <a:chOff x="6667473" y="1921333"/>
              <a:chExt cx="2980405" cy="972105"/>
            </a:xfrm>
          </p:grpSpPr>
          <p:pic>
            <p:nvPicPr>
              <p:cNvPr id="1026" name="Picture 2" descr="MSN avatars of all colors : r/FrutigerAero">
                <a:extLst>
                  <a:ext uri="{FF2B5EF4-FFF2-40B4-BE49-F238E27FC236}">
                    <a16:creationId xmlns:a16="http://schemas.microsoft.com/office/drawing/2014/main" id="{6E465447-D87D-96EC-6D84-EA805EFE511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67473" y="1921333"/>
                <a:ext cx="780177" cy="7801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TextBox 42">
                    <a:extLst>
                      <a:ext uri="{FF2B5EF4-FFF2-40B4-BE49-F238E27FC236}">
                        <a16:creationId xmlns:a16="http://schemas.microsoft.com/office/drawing/2014/main" id="{4461F57E-374D-CFCB-A021-A25EFBBB3216}"/>
                      </a:ext>
                    </a:extLst>
                  </p:cNvPr>
                  <p:cNvSpPr txBox="1"/>
                  <p:nvPr/>
                </p:nvSpPr>
                <p:spPr>
                  <a:xfrm>
                    <a:off x="6749636" y="2616439"/>
                    <a:ext cx="276101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3" name="TextBox 42">
                    <a:extLst>
                      <a:ext uri="{FF2B5EF4-FFF2-40B4-BE49-F238E27FC236}">
                        <a16:creationId xmlns:a16="http://schemas.microsoft.com/office/drawing/2014/main" id="{4461F57E-374D-CFCB-A021-A25EFBBB321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49636" y="2616439"/>
                    <a:ext cx="276101" cy="276999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13043" r="-4348" b="-1818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TextBox 44">
                    <a:extLst>
                      <a:ext uri="{FF2B5EF4-FFF2-40B4-BE49-F238E27FC236}">
                        <a16:creationId xmlns:a16="http://schemas.microsoft.com/office/drawing/2014/main" id="{6F2464CC-7692-07B3-CB6D-C8521D19B035}"/>
                      </a:ext>
                    </a:extLst>
                  </p:cNvPr>
                  <p:cNvSpPr txBox="1"/>
                  <p:nvPr/>
                </p:nvSpPr>
                <p:spPr>
                  <a:xfrm>
                    <a:off x="9366454" y="2616439"/>
                    <a:ext cx="281424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5" name="TextBox 44">
                    <a:extLst>
                      <a:ext uri="{FF2B5EF4-FFF2-40B4-BE49-F238E27FC236}">
                        <a16:creationId xmlns:a16="http://schemas.microsoft.com/office/drawing/2014/main" id="{6F2464CC-7692-07B3-CB6D-C8521D19B03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366454" y="2616439"/>
                    <a:ext cx="281424" cy="276999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13043" r="-4348" b="-1818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8B09A307-5256-9FBF-0B74-E3933A37761E}"/>
                    </a:ext>
                  </a:extLst>
                </p:cNvPr>
                <p:cNvSpPr txBox="1"/>
                <p:nvPr/>
              </p:nvSpPr>
              <p:spPr>
                <a:xfrm>
                  <a:off x="7559823" y="2522509"/>
                  <a:ext cx="1195703" cy="369332"/>
                </a:xfrm>
                <a:prstGeom prst="rect">
                  <a:avLst/>
                </a:prstGeom>
                <a:noFill/>
                <a:ln>
                  <a:solidFill>
                    <a:schemeClr val="accent2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dirty="0"/>
                    <a:t>MPC for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a14:m>
                  <a:endParaRPr lang="en-US" b="0" dirty="0"/>
                </a:p>
              </p:txBody>
            </p:sp>
          </mc:Choice>
          <mc:Fallback xmlns="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8B09A307-5256-9FBF-0B74-E3933A37761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59823" y="2522509"/>
                  <a:ext cx="1195703" cy="369332"/>
                </a:xfrm>
                <a:prstGeom prst="rect">
                  <a:avLst/>
                </a:prstGeom>
                <a:blipFill>
                  <a:blip r:embed="rId12"/>
                  <a:stretch>
                    <a:fillRect l="-3125" t="-6452" b="-22581"/>
                  </a:stretch>
                </a:blipFill>
                <a:ln>
                  <a:solidFill>
                    <a:schemeClr val="accent2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263B2388-0C13-2CB0-E1B8-1DED0144AE65}"/>
                  </a:ext>
                </a:extLst>
              </p:cNvPr>
              <p:cNvSpPr txBox="1"/>
              <p:nvPr/>
            </p:nvSpPr>
            <p:spPr>
              <a:xfrm>
                <a:off x="3710830" y="5978683"/>
                <a:ext cx="3008452" cy="2993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𝑣𝑖𝑒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𝑣𝑖𝑒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263B2388-0C13-2CB0-E1B8-1DED0144AE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830" y="5978683"/>
                <a:ext cx="3008452" cy="299313"/>
              </a:xfrm>
              <a:prstGeom prst="rect">
                <a:avLst/>
              </a:prstGeom>
              <a:blipFill>
                <a:blip r:embed="rId13"/>
                <a:stretch>
                  <a:fillRect l="-422" r="-844" b="-2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Box 51">
            <a:extLst>
              <a:ext uri="{FF2B5EF4-FFF2-40B4-BE49-F238E27FC236}">
                <a16:creationId xmlns:a16="http://schemas.microsoft.com/office/drawing/2014/main" id="{A5D39CE2-AC45-8401-4EE1-EFE4B01806C2}"/>
              </a:ext>
            </a:extLst>
          </p:cNvPr>
          <p:cNvSpPr txBox="1"/>
          <p:nvPr/>
        </p:nvSpPr>
        <p:spPr>
          <a:xfrm>
            <a:off x="8779184" y="4579836"/>
            <a:ext cx="2284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Verifier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BA10CCB7-9657-3B70-1B2D-B4610CD3A78C}"/>
                  </a:ext>
                </a:extLst>
              </p:cNvPr>
              <p:cNvSpPr txBox="1"/>
              <p:nvPr/>
            </p:nvSpPr>
            <p:spPr>
              <a:xfrm>
                <a:off x="7796212" y="4967828"/>
                <a:ext cx="4250262" cy="15665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+mj-lt"/>
                  <a:buAutoNum type="arabicPeriod"/>
                </a:pPr>
                <a:r>
                  <a:rPr lang="en-US" dirty="0"/>
                  <a:t>Check commitments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/>
                  <a:t>Check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𝑣𝑖𝑒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consistent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𝑣𝑖𝑒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/>
                  <a:t>Check output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𝑣𝑖𝑒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𝑣𝑖𝑒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are 1 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>
                    <a:solidFill>
                      <a:srgbClr val="FF0000"/>
                    </a:solidFill>
                  </a:rPr>
                  <a:t>Check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are inputs in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𝑣𝑖𝑒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𝑣𝑖𝑒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BA10CCB7-9657-3B70-1B2D-B4610CD3A7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6212" y="4967828"/>
                <a:ext cx="4250262" cy="1566583"/>
              </a:xfrm>
              <a:prstGeom prst="rect">
                <a:avLst/>
              </a:prstGeom>
              <a:blipFill>
                <a:blip r:embed="rId14"/>
                <a:stretch>
                  <a:fillRect l="-1190" t="-2419" r="-1190" b="-1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43189F15-DD7C-7A6E-0EC4-ACEA01429558}"/>
                  </a:ext>
                </a:extLst>
              </p:cNvPr>
              <p:cNvSpPr txBox="1"/>
              <p:nvPr/>
            </p:nvSpPr>
            <p:spPr>
              <a:xfrm>
                <a:off x="8755526" y="3573482"/>
                <a:ext cx="2421150" cy="584775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600" dirty="0"/>
                  <a:t>1 </a:t>
                </a:r>
              </a:p>
              <a:p>
                <a:pPr algn="ctr"/>
                <a:r>
                  <a:rPr lang="en-US" sz="1600" dirty="0" err="1"/>
                  <a:t>iff</a:t>
                </a:r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⊕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⊕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43189F15-DD7C-7A6E-0EC4-ACEA014295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5526" y="3573482"/>
                <a:ext cx="2421150" cy="584775"/>
              </a:xfrm>
              <a:prstGeom prst="rect">
                <a:avLst/>
              </a:prstGeom>
              <a:blipFill>
                <a:blip r:embed="rId8"/>
                <a:stretch>
                  <a:fillRect t="-2083" b="-10417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2FC3E58-8DB6-5401-34E8-A6161EC03533}"/>
                  </a:ext>
                </a:extLst>
              </p:cNvPr>
              <p:cNvSpPr txBox="1"/>
              <p:nvPr/>
            </p:nvSpPr>
            <p:spPr>
              <a:xfrm>
                <a:off x="2961651" y="4469584"/>
                <a:ext cx="450681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𝐶𝑜𝑚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𝐶𝑜𝑚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𝐶𝑜𝑚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2FC3E58-8DB6-5401-34E8-A6161EC035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1651" y="4469584"/>
                <a:ext cx="4506811" cy="276999"/>
              </a:xfrm>
              <a:prstGeom prst="rect">
                <a:avLst/>
              </a:prstGeom>
              <a:blipFill>
                <a:blip r:embed="rId15"/>
                <a:stretch>
                  <a:fillRect l="-1408" t="-4348" r="-1690" b="-39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6A6107DE-0CE9-F09B-7762-871CBA07A20A}"/>
              </a:ext>
            </a:extLst>
          </p:cNvPr>
          <p:cNvSpPr txBox="1"/>
          <p:nvPr/>
        </p:nvSpPr>
        <p:spPr>
          <a:xfrm>
            <a:off x="2096710" y="6552424"/>
            <a:ext cx="105156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[GLOV12] Vipul Goyal et al. Constructing non-malleable commitments: A black-box approach. FOCS 2012.</a:t>
            </a:r>
          </a:p>
        </p:txBody>
      </p:sp>
      <p:pic>
        <p:nvPicPr>
          <p:cNvPr id="3" name="Picture 2" descr="MSN avatars of all colors : r/FrutigerAero">
            <a:extLst>
              <a:ext uri="{FF2B5EF4-FFF2-40B4-BE49-F238E27FC236}">
                <a16:creationId xmlns:a16="http://schemas.microsoft.com/office/drawing/2014/main" id="{8E0831F7-B79C-A32B-D164-A2CBEEC94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2565"/>
                    </a14:imgEffect>
                    <a14:imgEffect>
                      <a14:saturation sat="17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099" y="3059529"/>
            <a:ext cx="780177" cy="780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MSN avatars of all colors : r/FrutigerAero">
            <a:extLst>
              <a:ext uri="{FF2B5EF4-FFF2-40B4-BE49-F238E27FC236}">
                <a16:creationId xmlns:a16="http://schemas.microsoft.com/office/drawing/2014/main" id="{2809845D-008B-FC35-7612-BD529BB604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colorTemperature colorTemp="2565"/>
                    </a14:imgEffect>
                    <a14:imgEffect>
                      <a14:saturation sat="17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0331" y="1977569"/>
            <a:ext cx="780177" cy="780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6405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E0B18-8E54-2561-3318-CF1B4EF3B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Timed Commitment from TLP (Commit Phase)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74CB6A4B-D4F0-BCC6-500A-C0D08D72E73D}"/>
              </a:ext>
            </a:extLst>
          </p:cNvPr>
          <p:cNvCxnSpPr>
            <a:cxnSpLocks/>
          </p:cNvCxnSpPr>
          <p:nvPr/>
        </p:nvCxnSpPr>
        <p:spPr>
          <a:xfrm>
            <a:off x="3717748" y="4360892"/>
            <a:ext cx="4917486" cy="0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FE1F5F17-F73B-88ED-DBF3-71E1F38AC978}"/>
              </a:ext>
            </a:extLst>
          </p:cNvPr>
          <p:cNvCxnSpPr>
            <a:cxnSpLocks/>
          </p:cNvCxnSpPr>
          <p:nvPr/>
        </p:nvCxnSpPr>
        <p:spPr>
          <a:xfrm flipH="1">
            <a:off x="3717748" y="4905639"/>
            <a:ext cx="4846320" cy="0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C11177D-60ED-0B01-C048-09F02E7938AE}"/>
              </a:ext>
            </a:extLst>
          </p:cNvPr>
          <p:cNvCxnSpPr>
            <a:cxnSpLocks/>
          </p:cNvCxnSpPr>
          <p:nvPr/>
        </p:nvCxnSpPr>
        <p:spPr>
          <a:xfrm>
            <a:off x="3717748" y="5486058"/>
            <a:ext cx="4917486" cy="0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7AD98466-F00F-FD2E-C0AD-8CF96A8A8BC7}"/>
                  </a:ext>
                </a:extLst>
              </p:cNvPr>
              <p:cNvSpPr txBox="1"/>
              <p:nvPr/>
            </p:nvSpPr>
            <p:spPr>
              <a:xfrm>
                <a:off x="3787215" y="3956355"/>
                <a:ext cx="486832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Commitments to all the views in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 repetitions</a:t>
                </a: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7AD98466-F00F-FD2E-C0AD-8CF96A8A8B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7215" y="3956355"/>
                <a:ext cx="4868320" cy="276999"/>
              </a:xfrm>
              <a:prstGeom prst="rect">
                <a:avLst/>
              </a:prstGeom>
              <a:blipFill>
                <a:blip r:embed="rId2"/>
                <a:stretch>
                  <a:fillRect l="-1823" t="-26087" r="-2083" b="-47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>
            <a:extLst>
              <a:ext uri="{FF2B5EF4-FFF2-40B4-BE49-F238E27FC236}">
                <a16:creationId xmlns:a16="http://schemas.microsoft.com/office/drawing/2014/main" id="{0D5E3042-D245-77B3-0751-60FD50922168}"/>
              </a:ext>
            </a:extLst>
          </p:cNvPr>
          <p:cNvSpPr txBox="1"/>
          <p:nvPr/>
        </p:nvSpPr>
        <p:spPr>
          <a:xfrm>
            <a:off x="3775681" y="4535019"/>
            <a:ext cx="507164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/>
              <a:t>Challenge two views and parties’ inputs per repetition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63B2388-0C13-2CB0-E1B8-1DED0144AE65}"/>
              </a:ext>
            </a:extLst>
          </p:cNvPr>
          <p:cNvSpPr txBox="1"/>
          <p:nvPr/>
        </p:nvSpPr>
        <p:spPr>
          <a:xfrm>
            <a:off x="3876695" y="5139214"/>
            <a:ext cx="459959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Open all the challenged views and parties’ inputs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35F8B36-3379-1F39-FED5-9DCEC1AACA68}"/>
              </a:ext>
            </a:extLst>
          </p:cNvPr>
          <p:cNvGrpSpPr/>
          <p:nvPr/>
        </p:nvGrpSpPr>
        <p:grpSpPr>
          <a:xfrm>
            <a:off x="860290" y="2121072"/>
            <a:ext cx="1212050" cy="1673715"/>
            <a:chOff x="882056" y="1746629"/>
            <a:chExt cx="1212050" cy="1673715"/>
          </a:xfrm>
        </p:grpSpPr>
        <p:pic>
          <p:nvPicPr>
            <p:cNvPr id="10" name="Picture 2" descr="MSN avatars of all colors : r/FrutigerAero">
              <a:extLst>
                <a:ext uri="{FF2B5EF4-FFF2-40B4-BE49-F238E27FC236}">
                  <a16:creationId xmlns:a16="http://schemas.microsoft.com/office/drawing/2014/main" id="{DEC2B7C6-A8E9-A4D0-FA3B-3D02B08E7B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2056" y="2208294"/>
              <a:ext cx="1212050" cy="1212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3C30A60-5084-3696-C409-235F30C3973B}"/>
                </a:ext>
              </a:extLst>
            </p:cNvPr>
            <p:cNvSpPr txBox="1"/>
            <p:nvPr/>
          </p:nvSpPr>
          <p:spPr>
            <a:xfrm>
              <a:off x="952065" y="1746629"/>
              <a:ext cx="10720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Sender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03BC53E-329A-6C15-3D3A-EAFE020659C3}"/>
              </a:ext>
            </a:extLst>
          </p:cNvPr>
          <p:cNvGrpSpPr/>
          <p:nvPr/>
        </p:nvGrpSpPr>
        <p:grpSpPr>
          <a:xfrm>
            <a:off x="8941666" y="2121072"/>
            <a:ext cx="1265959" cy="1673715"/>
            <a:chOff x="7553184" y="1550047"/>
            <a:chExt cx="1265959" cy="1673715"/>
          </a:xfrm>
        </p:grpSpPr>
        <p:pic>
          <p:nvPicPr>
            <p:cNvPr id="11" name="Picture 2" descr="MSN avatars of all colors : r/FrutigerAero">
              <a:extLst>
                <a:ext uri="{FF2B5EF4-FFF2-40B4-BE49-F238E27FC236}">
                  <a16:creationId xmlns:a16="http://schemas.microsoft.com/office/drawing/2014/main" id="{EAA4E20F-C5FA-DFD2-4CF4-1C2E154D61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7093" y="2011712"/>
              <a:ext cx="1212050" cy="1212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2C7FF0D-1D7B-146A-8097-10A15C8A949F}"/>
                </a:ext>
              </a:extLst>
            </p:cNvPr>
            <p:cNvSpPr txBox="1"/>
            <p:nvPr/>
          </p:nvSpPr>
          <p:spPr>
            <a:xfrm>
              <a:off x="7553184" y="1550047"/>
              <a:ext cx="12659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Receiver</a:t>
              </a:r>
            </a:p>
          </p:txBody>
        </p:sp>
      </p:grp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C21AB55-916D-70FD-A8E9-0DBCEFB3BC87}"/>
              </a:ext>
            </a:extLst>
          </p:cNvPr>
          <p:cNvCxnSpPr>
            <a:cxnSpLocks/>
          </p:cNvCxnSpPr>
          <p:nvPr/>
        </p:nvCxnSpPr>
        <p:spPr>
          <a:xfrm flipH="1">
            <a:off x="3717748" y="3210424"/>
            <a:ext cx="4982337" cy="0"/>
          </a:xfrm>
          <a:prstGeom prst="straightConnector1">
            <a:avLst/>
          </a:prstGeom>
          <a:ln w="22225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69180AF-9A2F-719A-62DC-07D8ED403388}"/>
              </a:ext>
            </a:extLst>
          </p:cNvPr>
          <p:cNvCxnSpPr>
            <a:cxnSpLocks/>
          </p:cNvCxnSpPr>
          <p:nvPr/>
        </p:nvCxnSpPr>
        <p:spPr>
          <a:xfrm>
            <a:off x="3717748" y="3725042"/>
            <a:ext cx="4917486" cy="0"/>
          </a:xfrm>
          <a:prstGeom prst="straightConnector1">
            <a:avLst/>
          </a:prstGeom>
          <a:ln w="22225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C323E78-9B05-AA2B-3B65-ED32EAFA1BBE}"/>
                  </a:ext>
                </a:extLst>
              </p:cNvPr>
              <p:cNvSpPr txBox="1"/>
              <p:nvPr/>
            </p:nvSpPr>
            <p:spPr>
              <a:xfrm>
                <a:off x="4955377" y="3328797"/>
                <a:ext cx="25647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0" dirty="0"/>
                  <a:t>Random</a:t>
                </a:r>
                <a:r>
                  <a:rPr lang="en-US" b="0" dirty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F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C323E78-9B05-AA2B-3B65-ED32EAFA1B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5377" y="3328797"/>
                <a:ext cx="2564780" cy="369332"/>
              </a:xfrm>
              <a:prstGeom prst="rect">
                <a:avLst/>
              </a:prstGeom>
              <a:blipFill>
                <a:blip r:embed="rId4"/>
                <a:stretch>
                  <a:fillRect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4F531D9-F1A1-1DF6-410E-13831108209B}"/>
                  </a:ext>
                </a:extLst>
              </p:cNvPr>
              <p:cNvSpPr txBox="1"/>
              <p:nvPr/>
            </p:nvSpPr>
            <p:spPr>
              <a:xfrm>
                <a:off x="199760" y="1583048"/>
                <a:ext cx="12987130" cy="4106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900" dirty="0"/>
                  <a:t>Connect the repetitions via two</a:t>
                </a:r>
                <a:r>
                  <a:rPr lang="en-US" sz="1900" dirty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:r>
                  <a:rPr lang="en-US" sz="1900" b="1" dirty="0">
                    <a:solidFill>
                      <a:schemeClr val="accent2">
                        <a:lumMod val="75000"/>
                      </a:schemeClr>
                    </a:solidFill>
                  </a:rPr>
                  <a:t>common </a:t>
                </a:r>
                <a:r>
                  <a:rPr lang="en-US" sz="1900" dirty="0"/>
                  <a:t>values</a:t>
                </a:r>
                <a:r>
                  <a:rPr lang="en-US" sz="1900" b="1" dirty="0"/>
                  <a:t> </a:t>
                </a:r>
                <a14:m>
                  <m:oMath xmlns:m="http://schemas.openxmlformats.org/officeDocument/2006/math">
                    <m:r>
                      <a:rPr lang="en-US" sz="1900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𝜸</m:t>
                    </m:r>
                    <m:r>
                      <a:rPr lang="en-US" sz="1900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900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𝜻</m:t>
                    </m:r>
                  </m:oMath>
                </a14:m>
                <a:r>
                  <a:rPr lang="en-US" sz="1900" dirty="0"/>
                  <a:t> and a predicate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sz="1900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𝜻</m:t>
                        </m:r>
                        <m:r>
                          <a:rPr lang="en-US" sz="1900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900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𝜸</m:t>
                        </m:r>
                      </m:sub>
                    </m:sSub>
                  </m:oMath>
                </a14:m>
                <a:r>
                  <a:rPr lang="en-US" sz="1900" dirty="0"/>
                  <a:t> ensuring the messages are the same [KOS18] 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4F531D9-F1A1-1DF6-410E-1383110820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760" y="1583048"/>
                <a:ext cx="12987130" cy="410625"/>
              </a:xfrm>
              <a:prstGeom prst="rect">
                <a:avLst/>
              </a:prstGeom>
              <a:blipFill>
                <a:blip r:embed="rId5"/>
                <a:stretch>
                  <a:fillRect l="-391" t="-6061" b="-21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EAD3463-1897-BA45-749B-4211CDB05FFE}"/>
                  </a:ext>
                </a:extLst>
              </p:cNvPr>
              <p:cNvSpPr txBox="1"/>
              <p:nvPr/>
            </p:nvSpPr>
            <p:spPr>
              <a:xfrm>
                <a:off x="36162" y="3856190"/>
                <a:ext cx="3910350" cy="17384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Assume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F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dirty="0"/>
                  <a:t>Sample random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F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Share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⊕</m:t>
                            </m:r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⊕</m:t>
                            </m:r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…</m:t>
                            </m:r>
                          </m:e>
                          <m:e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sup>
                            </m:sSub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⊕</m:t>
                            </m:r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sup>
                            </m:sSub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⊕</m:t>
                            </m:r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sup>
                            </m:sSubSup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Compute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𝐺𝑒𝑛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i="1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EAD3463-1897-BA45-749B-4211CDB05F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62" y="3856190"/>
                <a:ext cx="3910350" cy="1738489"/>
              </a:xfrm>
              <a:prstGeom prst="rect">
                <a:avLst/>
              </a:prstGeom>
              <a:blipFill>
                <a:blip r:embed="rId6"/>
                <a:stretch>
                  <a:fillRect l="-13592" t="-118841" b="-1724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305ADA7-FA16-3F50-ACFD-A8968D3EC6AA}"/>
                  </a:ext>
                </a:extLst>
              </p:cNvPr>
              <p:cNvSpPr txBox="1"/>
              <p:nvPr/>
            </p:nvSpPr>
            <p:spPr>
              <a:xfrm>
                <a:off x="258170" y="5802000"/>
                <a:ext cx="237210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Compute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𝜁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305ADA7-FA16-3F50-ACFD-A8968D3EC6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170" y="5802000"/>
                <a:ext cx="2372107" cy="369332"/>
              </a:xfrm>
              <a:prstGeom prst="rect">
                <a:avLst/>
              </a:prstGeom>
              <a:blipFill>
                <a:blip r:embed="rId7"/>
                <a:stretch>
                  <a:fillRect l="-2139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5DF1D70-C55D-ED85-14B2-ED0E42C8D1A8}"/>
                  </a:ext>
                </a:extLst>
              </p:cNvPr>
              <p:cNvSpPr txBox="1"/>
              <p:nvPr/>
            </p:nvSpPr>
            <p:spPr>
              <a:xfrm>
                <a:off x="9401193" y="4913290"/>
                <a:ext cx="2532637" cy="1224822"/>
              </a:xfrm>
              <a:prstGeom prst="rect">
                <a:avLst/>
              </a:prstGeom>
              <a:noFill/>
              <a:ln w="34925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MPC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b="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⊕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⊕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algn="ctr"/>
                <a:r>
                  <a:rPr lang="en-US" dirty="0"/>
                  <a:t>Output 1 </a:t>
                </a:r>
                <a:r>
                  <a:rPr lang="en-US" dirty="0" err="1"/>
                  <a:t>iff</a:t>
                </a:r>
                <a:endParaRPr lang="en-US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𝜁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5DF1D70-C55D-ED85-14B2-ED0E42C8D1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1193" y="4913290"/>
                <a:ext cx="2532637" cy="1224822"/>
              </a:xfrm>
              <a:prstGeom prst="rect">
                <a:avLst/>
              </a:prstGeom>
              <a:blipFill>
                <a:blip r:embed="rId8"/>
                <a:stretch>
                  <a:fillRect t="-1000" b="-2000"/>
                </a:stretch>
              </a:blipFill>
              <a:ln w="3492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32190F9-6705-4141-D22B-C72737C1D245}"/>
                  </a:ext>
                </a:extLst>
              </p:cNvPr>
              <p:cNvSpPr txBox="1"/>
              <p:nvPr/>
            </p:nvSpPr>
            <p:spPr>
              <a:xfrm>
                <a:off x="9401193" y="4543958"/>
                <a:ext cx="2532637" cy="369332"/>
              </a:xfrm>
              <a:prstGeom prst="rect">
                <a:avLst/>
              </a:prstGeom>
              <a:noFill/>
              <a:ln w="3810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Prove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are the same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32190F9-6705-4141-D22B-C72737C1D2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1193" y="4543958"/>
                <a:ext cx="2532637" cy="369332"/>
              </a:xfrm>
              <a:prstGeom prst="rect">
                <a:avLst/>
              </a:prstGeom>
              <a:blipFill>
                <a:blip r:embed="rId9"/>
                <a:stretch>
                  <a:fillRect l="-490" t="-3030" r="-490" b="-18182"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B10D2895-934B-C98A-0D07-23B7E0F8B1F1}"/>
              </a:ext>
            </a:extLst>
          </p:cNvPr>
          <p:cNvSpPr txBox="1"/>
          <p:nvPr/>
        </p:nvSpPr>
        <p:spPr>
          <a:xfrm>
            <a:off x="36353" y="6492875"/>
            <a:ext cx="1215564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[KOS18] </a:t>
            </a:r>
            <a:r>
              <a:rPr lang="en-US" sz="1200" dirty="0" err="1"/>
              <a:t>Dakshita</a:t>
            </a:r>
            <a:r>
              <a:rPr lang="en-US" sz="1200" dirty="0"/>
              <a:t> Khurana et al. Round optimal black-box “commit-and-prove”. TCC 2018.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67ECFEC-7918-1A9F-924A-1B6DFFEC0372}"/>
              </a:ext>
            </a:extLst>
          </p:cNvPr>
          <p:cNvSpPr txBox="1"/>
          <p:nvPr/>
        </p:nvSpPr>
        <p:spPr>
          <a:xfrm>
            <a:off x="4341353" y="2472322"/>
            <a:ext cx="3792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Commit to parties’ inputs with TLPs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B42CD31-AA54-EB39-25AD-7664A182CF35}"/>
                  </a:ext>
                </a:extLst>
              </p:cNvPr>
              <p:cNvSpPr txBox="1"/>
              <p:nvPr/>
            </p:nvSpPr>
            <p:spPr>
              <a:xfrm>
                <a:off x="4899873" y="2810500"/>
                <a:ext cx="2553236" cy="29636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,…,(</m:t>
                      </m:r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b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b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b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B42CD31-AA54-EB39-25AD-7664A182CF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9873" y="2810500"/>
                <a:ext cx="2553236" cy="296363"/>
              </a:xfrm>
              <a:prstGeom prst="rect">
                <a:avLst/>
              </a:prstGeom>
              <a:blipFill>
                <a:blip r:embed="rId10"/>
                <a:stretch>
                  <a:fillRect r="-2463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7217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6" grpId="0"/>
      <p:bldP spid="49" grpId="0"/>
      <p:bldP spid="22" grpId="0"/>
      <p:bldP spid="24" grpId="0"/>
      <p:bldP spid="25" grpId="0"/>
      <p:bldP spid="26" grpId="0" animBg="1"/>
      <p:bldP spid="27" grpId="0" animBg="1"/>
      <p:bldP spid="29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E0B18-8E54-2561-3318-CF1B4EF3B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Timed Commitment from TLP (Open Phase)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35F8B36-3379-1F39-FED5-9DCEC1AACA68}"/>
              </a:ext>
            </a:extLst>
          </p:cNvPr>
          <p:cNvGrpSpPr/>
          <p:nvPr/>
        </p:nvGrpSpPr>
        <p:grpSpPr>
          <a:xfrm>
            <a:off x="2374014" y="2161868"/>
            <a:ext cx="1212050" cy="1673715"/>
            <a:chOff x="882056" y="1746629"/>
            <a:chExt cx="1212050" cy="1673715"/>
          </a:xfrm>
        </p:grpSpPr>
        <p:pic>
          <p:nvPicPr>
            <p:cNvPr id="10" name="Picture 2" descr="MSN avatars of all colors : r/FrutigerAero">
              <a:extLst>
                <a:ext uri="{FF2B5EF4-FFF2-40B4-BE49-F238E27FC236}">
                  <a16:creationId xmlns:a16="http://schemas.microsoft.com/office/drawing/2014/main" id="{DEC2B7C6-A8E9-A4D0-FA3B-3D02B08E7B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2056" y="2208294"/>
              <a:ext cx="1212050" cy="1212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3C30A60-5084-3696-C409-235F30C3973B}"/>
                </a:ext>
              </a:extLst>
            </p:cNvPr>
            <p:cNvSpPr txBox="1"/>
            <p:nvPr/>
          </p:nvSpPr>
          <p:spPr>
            <a:xfrm>
              <a:off x="952065" y="1746629"/>
              <a:ext cx="10720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Sender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03BC53E-329A-6C15-3D3A-EAFE020659C3}"/>
              </a:ext>
            </a:extLst>
          </p:cNvPr>
          <p:cNvGrpSpPr/>
          <p:nvPr/>
        </p:nvGrpSpPr>
        <p:grpSpPr>
          <a:xfrm>
            <a:off x="8941666" y="2121072"/>
            <a:ext cx="1265959" cy="1673715"/>
            <a:chOff x="7553184" y="1550047"/>
            <a:chExt cx="1265959" cy="1673715"/>
          </a:xfrm>
        </p:grpSpPr>
        <p:pic>
          <p:nvPicPr>
            <p:cNvPr id="11" name="Picture 2" descr="MSN avatars of all colors : r/FrutigerAero">
              <a:extLst>
                <a:ext uri="{FF2B5EF4-FFF2-40B4-BE49-F238E27FC236}">
                  <a16:creationId xmlns:a16="http://schemas.microsoft.com/office/drawing/2014/main" id="{EAA4E20F-C5FA-DFD2-4CF4-1C2E154D61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7093" y="2011712"/>
              <a:ext cx="1212050" cy="1212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2C7FF0D-1D7B-146A-8097-10A15C8A949F}"/>
                </a:ext>
              </a:extLst>
            </p:cNvPr>
            <p:cNvSpPr txBox="1"/>
            <p:nvPr/>
          </p:nvSpPr>
          <p:spPr>
            <a:xfrm>
              <a:off x="7553184" y="1550047"/>
              <a:ext cx="12659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Receiver</a:t>
              </a:r>
            </a:p>
          </p:txBody>
        </p:sp>
      </p:grp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C21AB55-916D-70FD-A8E9-0DBCEFB3BC87}"/>
              </a:ext>
            </a:extLst>
          </p:cNvPr>
          <p:cNvCxnSpPr>
            <a:cxnSpLocks/>
          </p:cNvCxnSpPr>
          <p:nvPr/>
        </p:nvCxnSpPr>
        <p:spPr>
          <a:xfrm flipH="1">
            <a:off x="3717747" y="3210424"/>
            <a:ext cx="5212080" cy="0"/>
          </a:xfrm>
          <a:prstGeom prst="straightConnector1">
            <a:avLst/>
          </a:prstGeom>
          <a:ln w="22225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5C323E78-9B05-AA2B-3B65-ED32EAFA1BBE}"/>
              </a:ext>
            </a:extLst>
          </p:cNvPr>
          <p:cNvSpPr txBox="1"/>
          <p:nvPr/>
        </p:nvSpPr>
        <p:spPr>
          <a:xfrm>
            <a:off x="3657636" y="3313986"/>
            <a:ext cx="5266367" cy="369332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0" dirty="0"/>
              <a:t>Protocol in which </a:t>
            </a:r>
            <a:r>
              <a:rPr lang="en-US" b="0" dirty="0">
                <a:solidFill>
                  <a:srgbClr val="FF0000"/>
                </a:solidFill>
              </a:rPr>
              <a:t>2 puzzles per repetition </a:t>
            </a:r>
            <a:r>
              <a:rPr lang="en-US" b="0" dirty="0"/>
              <a:t>are opened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4F531D9-F1A1-1DF6-410E-13831108209B}"/>
              </a:ext>
            </a:extLst>
          </p:cNvPr>
          <p:cNvSpPr txBox="1"/>
          <p:nvPr/>
        </p:nvSpPr>
        <p:spPr>
          <a:xfrm>
            <a:off x="516111" y="1690688"/>
            <a:ext cx="2463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Commit</a:t>
            </a:r>
            <a:r>
              <a:rPr lang="en-US" sz="2400" b="1" dirty="0"/>
              <a:t> Phase: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B42CD31-AA54-EB39-25AD-7664A182CF35}"/>
                  </a:ext>
                </a:extLst>
              </p:cNvPr>
              <p:cNvSpPr txBox="1"/>
              <p:nvPr/>
            </p:nvSpPr>
            <p:spPr>
              <a:xfrm>
                <a:off x="4783987" y="2797055"/>
                <a:ext cx="2826144" cy="33054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,…,(</m:t>
                      </m:r>
                      <m:sSubSup>
                        <m:sSubSup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bSup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bSup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bSup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B42CD31-AA54-EB39-25AD-7664A182CF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3987" y="2797055"/>
                <a:ext cx="2826144" cy="330540"/>
              </a:xfrm>
              <a:prstGeom prst="rect">
                <a:avLst/>
              </a:prstGeom>
              <a:blipFill>
                <a:blip r:embed="rId3"/>
                <a:stretch>
                  <a:fillRect t="-3704" r="-2679" b="-29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2" descr="MSN avatars of all colors : r/FrutigerAero">
            <a:extLst>
              <a:ext uri="{FF2B5EF4-FFF2-40B4-BE49-F238E27FC236}">
                <a16:creationId xmlns:a16="http://schemas.microsoft.com/office/drawing/2014/main" id="{74132FB3-1B38-96B3-1E17-69DD53A02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137794"/>
            <a:ext cx="1212050" cy="121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MSN avatars of all colors : r/FrutigerAero">
            <a:extLst>
              <a:ext uri="{FF2B5EF4-FFF2-40B4-BE49-F238E27FC236}">
                <a16:creationId xmlns:a16="http://schemas.microsoft.com/office/drawing/2014/main" id="{90332B0C-8601-6D81-D7D7-FC5CAC0CC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0585" y="5137794"/>
            <a:ext cx="1212050" cy="121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4733FA0-2834-BFBF-30E8-B05788FC2E7F}"/>
              </a:ext>
            </a:extLst>
          </p:cNvPr>
          <p:cNvCxnSpPr>
            <a:cxnSpLocks/>
          </p:cNvCxnSpPr>
          <p:nvPr/>
        </p:nvCxnSpPr>
        <p:spPr>
          <a:xfrm flipH="1">
            <a:off x="2022910" y="5724685"/>
            <a:ext cx="2377440" cy="0"/>
          </a:xfrm>
          <a:prstGeom prst="straightConnector1">
            <a:avLst/>
          </a:prstGeom>
          <a:ln w="22225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3CF3B95-A682-DA23-5925-A4EED7024F6A}"/>
                  </a:ext>
                </a:extLst>
              </p:cNvPr>
              <p:cNvSpPr txBox="1"/>
              <p:nvPr/>
            </p:nvSpPr>
            <p:spPr>
              <a:xfrm>
                <a:off x="516110" y="4306912"/>
                <a:ext cx="10837690" cy="488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accent6"/>
                    </a:solidFill>
                  </a:rPr>
                  <a:t>Open</a:t>
                </a:r>
                <a:r>
                  <a:rPr lang="en-US" sz="2400" b="1" dirty="0"/>
                  <a:t> Phase: </a:t>
                </a:r>
                <a:r>
                  <a:rPr lang="en-US" sz="2400" dirty="0"/>
                  <a:t>Open the remaining puzzles in </a:t>
                </a:r>
                <a:r>
                  <a:rPr lang="en-US" sz="2400" dirty="0">
                    <a:solidFill>
                      <a:schemeClr val="accent6"/>
                    </a:solidFill>
                  </a:rPr>
                  <a:t>green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sz="24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24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,…,(</m:t>
                    </m:r>
                    <m:sSubSup>
                      <m:sSubSupPr>
                        <m:ctrlPr>
                          <a:rPr lang="en-US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sup>
                    </m:sSubSup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sup>
                    </m:sSubSup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sup>
                    </m:sSubSup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3CF3B95-A682-DA23-5925-A4EED7024F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110" y="4306912"/>
                <a:ext cx="10837690" cy="488916"/>
              </a:xfrm>
              <a:prstGeom prst="rect">
                <a:avLst/>
              </a:prstGeom>
              <a:blipFill>
                <a:blip r:embed="rId4"/>
                <a:stretch>
                  <a:fillRect l="-819" t="-2564" b="-28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12057AE-141B-33F7-1ECA-C1B6BD7D5773}"/>
                  </a:ext>
                </a:extLst>
              </p:cNvPr>
              <p:cNvSpPr txBox="1"/>
              <p:nvPr/>
            </p:nvSpPr>
            <p:spPr>
              <a:xfrm>
                <a:off x="1663774" y="5257661"/>
                <a:ext cx="3048000" cy="4206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sz="2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Sup>
                        <m:sSubSupPr>
                          <m:ctrlPr>
                            <a:rPr lang="en-US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bSup>
                      <m:r>
                        <a:rPr lang="en-US" sz="2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sz="2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Sup>
                        <m:sSubSupPr>
                          <m:ctrlPr>
                            <a:rPr lang="en-US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bSup>
                    </m:oMath>
                  </m:oMathPara>
                </a14:m>
                <a:endParaRPr lang="en-US" sz="20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12057AE-141B-33F7-1ECA-C1B6BD7D57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3774" y="5257661"/>
                <a:ext cx="3048000" cy="420628"/>
              </a:xfrm>
              <a:prstGeom prst="rect">
                <a:avLst/>
              </a:prstGeom>
              <a:blipFill>
                <a:blip r:embed="rId5"/>
                <a:stretch>
                  <a:fillRect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EC812EA-3533-8CFF-8915-AA52D6974C4D}"/>
                  </a:ext>
                </a:extLst>
              </p:cNvPr>
              <p:cNvSpPr txBox="1"/>
              <p:nvPr/>
            </p:nvSpPr>
            <p:spPr>
              <a:xfrm>
                <a:off x="5585060" y="5147594"/>
                <a:ext cx="6496600" cy="1390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rabicParenR"/>
                </a:pPr>
                <a:r>
                  <a:rPr lang="en-US" sz="2400" dirty="0"/>
                  <a:t>Check all the </a:t>
                </a:r>
                <a:r>
                  <a:rPr lang="en-US" sz="2400" dirty="0">
                    <a:solidFill>
                      <a:schemeClr val="accent6"/>
                    </a:solidFill>
                  </a:rPr>
                  <a:t>green</a:t>
                </a:r>
                <a:r>
                  <a:rPr lang="en-US" sz="2400" dirty="0"/>
                  <a:t> openings</a:t>
                </a:r>
              </a:p>
              <a:p>
                <a:pPr marL="342900" indent="-342900">
                  <a:buAutoNum type="arabicParenR"/>
                </a:pPr>
                <a:r>
                  <a:rPr lang="en-US" sz="2400" dirty="0"/>
                  <a:t>Check that for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𝝀</m:t>
                        </m:r>
                      </m:num>
                      <m:den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2400" dirty="0"/>
                  <a:t>  of the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i="1" dirty="0"/>
                  <a:t> </a:t>
                </a:r>
                <a:r>
                  <a:rPr lang="en-US" sz="2400" dirty="0"/>
                  <a:t>repetitions:</a:t>
                </a: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⊕</m:t>
                    </m:r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⊕</m:t>
                    </m:r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||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for the </a:t>
                </a:r>
                <a:r>
                  <a:rPr lang="en-US" sz="2400" b="1" dirty="0"/>
                  <a:t>same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EC812EA-3533-8CFF-8915-AA52D6974C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5060" y="5147594"/>
                <a:ext cx="6496600" cy="1390830"/>
              </a:xfrm>
              <a:prstGeom prst="rect">
                <a:avLst/>
              </a:prstGeom>
              <a:blipFill>
                <a:blip r:embed="rId6"/>
                <a:stretch>
                  <a:fillRect l="-1365" t="-4505" b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16151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E0B18-8E54-2561-3318-CF1B4EF3B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Timed Commitment from TLP (Force Open)</a:t>
            </a:r>
          </a:p>
        </p:txBody>
      </p:sp>
      <p:pic>
        <p:nvPicPr>
          <p:cNvPr id="9" name="Picture 2" descr="MSN avatars of all colors : r/FrutigerAero">
            <a:extLst>
              <a:ext uri="{FF2B5EF4-FFF2-40B4-BE49-F238E27FC236}">
                <a16:creationId xmlns:a16="http://schemas.microsoft.com/office/drawing/2014/main" id="{90332B0C-8601-6D81-D7D7-FC5CAC0CC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298" y="2857394"/>
            <a:ext cx="1212050" cy="121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3CF3B95-A682-DA23-5925-A4EED7024F6A}"/>
                  </a:ext>
                </a:extLst>
              </p:cNvPr>
              <p:cNvSpPr txBox="1"/>
              <p:nvPr/>
            </p:nvSpPr>
            <p:spPr>
              <a:xfrm>
                <a:off x="516110" y="2040791"/>
                <a:ext cx="10837690" cy="488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accent6"/>
                    </a:solidFill>
                  </a:rPr>
                  <a:t>Force Open</a:t>
                </a:r>
                <a:r>
                  <a:rPr lang="en-US" sz="2400" b="1" dirty="0"/>
                  <a:t> Phase: Solve</a:t>
                </a:r>
                <a:r>
                  <a:rPr lang="en-US" sz="2400" dirty="0"/>
                  <a:t> the remaining puzzles in </a:t>
                </a:r>
                <a:r>
                  <a:rPr lang="en-US" sz="2400" dirty="0">
                    <a:solidFill>
                      <a:schemeClr val="accent6"/>
                    </a:solidFill>
                  </a:rPr>
                  <a:t>green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sz="24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24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,…,(</m:t>
                    </m:r>
                    <m:sSubSup>
                      <m:sSubSupPr>
                        <m:ctrlPr>
                          <a:rPr lang="en-US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sup>
                    </m:sSubSup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sup>
                    </m:sSubSup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sup>
                    </m:sSubSup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3CF3B95-A682-DA23-5925-A4EED7024F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110" y="2040791"/>
                <a:ext cx="10837690" cy="488916"/>
              </a:xfrm>
              <a:prstGeom prst="rect">
                <a:avLst/>
              </a:prstGeom>
              <a:blipFill>
                <a:blip r:embed="rId3"/>
                <a:stretch>
                  <a:fillRect l="-819" t="-2500" b="-2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EC812EA-3533-8CFF-8915-AA52D6974C4D}"/>
                  </a:ext>
                </a:extLst>
              </p:cNvPr>
              <p:cNvSpPr txBox="1"/>
              <p:nvPr/>
            </p:nvSpPr>
            <p:spPr>
              <a:xfrm>
                <a:off x="3835773" y="2867194"/>
                <a:ext cx="6496600" cy="1390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+mj-lt"/>
                  <a:buAutoNum type="arabicParenR"/>
                </a:pPr>
                <a:r>
                  <a:rPr lang="en-US" sz="2400" b="1" dirty="0"/>
                  <a:t>Solve</a:t>
                </a:r>
                <a:r>
                  <a:rPr lang="en-US" sz="2400" dirty="0"/>
                  <a:t> all the </a:t>
                </a:r>
                <a:r>
                  <a:rPr lang="en-US" sz="2400" dirty="0">
                    <a:solidFill>
                      <a:schemeClr val="accent6"/>
                    </a:solidFill>
                  </a:rPr>
                  <a:t>green</a:t>
                </a:r>
                <a:r>
                  <a:rPr lang="en-US" sz="2400" dirty="0"/>
                  <a:t> puzzles</a:t>
                </a:r>
              </a:p>
              <a:p>
                <a:pPr marL="457200" indent="-457200">
                  <a:buFont typeface="+mj-lt"/>
                  <a:buAutoNum type="arabicParenR"/>
                </a:pPr>
                <a:r>
                  <a:rPr lang="en-US" sz="2400" dirty="0"/>
                  <a:t>Check that for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𝝀</m:t>
                        </m:r>
                      </m:num>
                      <m:den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2400" dirty="0"/>
                  <a:t>  of the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i="1" dirty="0"/>
                  <a:t> </a:t>
                </a:r>
                <a:r>
                  <a:rPr lang="en-US" sz="2400" dirty="0"/>
                  <a:t>repetitions:</a:t>
                </a: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⊕</m:t>
                    </m:r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⊕</m:t>
                    </m:r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||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for the </a:t>
                </a:r>
                <a:r>
                  <a:rPr lang="en-US" sz="2400" b="1" dirty="0"/>
                  <a:t>same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EC812EA-3533-8CFF-8915-AA52D6974C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5773" y="2867194"/>
                <a:ext cx="6496600" cy="1390830"/>
              </a:xfrm>
              <a:prstGeom prst="rect">
                <a:avLst/>
              </a:prstGeom>
              <a:blipFill>
                <a:blip r:embed="rId4"/>
                <a:stretch>
                  <a:fillRect l="-1365" t="-4505" r="-1170" b="-90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4AB0E606-14F1-6F82-4B88-25898691DEAB}"/>
              </a:ext>
            </a:extLst>
          </p:cNvPr>
          <p:cNvSpPr txBox="1"/>
          <p:nvPr/>
        </p:nvSpPr>
        <p:spPr>
          <a:xfrm>
            <a:off x="2320738" y="5130326"/>
            <a:ext cx="75505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Public verifiability? Where is the proof?</a:t>
            </a:r>
          </a:p>
        </p:txBody>
      </p:sp>
    </p:spTree>
    <p:extLst>
      <p:ext uri="{BB962C8B-B14F-4D97-AF65-F5344CB8AC3E}">
        <p14:creationId xmlns:p14="http://schemas.microsoft.com/office/powerpoint/2010/main" val="2481621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ACEF4-0753-38F3-B607-55B2E50F1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Quasi Publicly Verifiable TLPs.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B4A8092-F960-65DC-392F-88522C07A2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147136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TLPs with an additional property: on </a:t>
                </a:r>
                <a:r>
                  <a:rPr lang="en-US" b="1" dirty="0"/>
                  <a:t>honestly-generated </a:t>
                </a:r>
                <a:r>
                  <a:rPr lang="en-US" dirty="0"/>
                  <a:t>TLPs,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𝑆𝑜𝑙𝑣𝑒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also returns an efficient-to-verify proof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Black-box construction from TLP: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B4A8092-F960-65DC-392F-88522C07A2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1471367"/>
              </a:xfrm>
              <a:blipFill>
                <a:blip r:embed="rId2"/>
                <a:stretch>
                  <a:fillRect l="-1086" t="-6838" b="-4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1CF9AC6-92EA-CE48-351C-1541DCA9D810}"/>
                  </a:ext>
                </a:extLst>
              </p:cNvPr>
              <p:cNvSpPr txBox="1"/>
              <p:nvPr/>
            </p:nvSpPr>
            <p:spPr>
              <a:xfrm>
                <a:off x="7695663" y="3561009"/>
                <a:ext cx="3872048" cy="805605"/>
              </a:xfrm>
              <a:prstGeom prst="rect">
                <a:avLst/>
              </a:prstGeom>
              <a:noFill/>
              <a:ln w="22225"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\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𝑽𝒆𝒓𝒊𝒇𝒚</m:t>
                    </m:r>
                    <m:d>
                      <m:d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</m:d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000" b="1" dirty="0"/>
                  <a:t> </a:t>
                </a:r>
                <a:br>
                  <a:rPr lang="en-US" sz="2000" dirty="0"/>
                </a:br>
                <a:r>
                  <a:rPr lang="en-US" sz="2000" dirty="0"/>
                  <a:t>Return 1 </a:t>
                </a:r>
                <a:r>
                  <a:rPr lang="en-US" sz="2000" dirty="0" err="1"/>
                  <a:t>iff</a:t>
                </a:r>
                <a:r>
                  <a:rPr lang="en-US" sz="2000" dirty="0"/>
                  <a:t> TLP.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𝐺𝑒𝑛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1CF9AC6-92EA-CE48-351C-1541DCA9D8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5663" y="3561009"/>
                <a:ext cx="3872048" cy="805605"/>
              </a:xfrm>
              <a:prstGeom prst="rect">
                <a:avLst/>
              </a:prstGeom>
              <a:blipFill>
                <a:blip r:embed="rId3"/>
                <a:stretch>
                  <a:fillRect l="-1294" b="-10606"/>
                </a:stretch>
              </a:blipFill>
              <a:ln w="2222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7C3C5A2-9A6F-2B51-1031-8B49274FF835}"/>
                  </a:ext>
                </a:extLst>
              </p:cNvPr>
              <p:cNvSpPr txBox="1"/>
              <p:nvPr/>
            </p:nvSpPr>
            <p:spPr>
              <a:xfrm>
                <a:off x="1083434" y="3561009"/>
                <a:ext cx="3134397" cy="2277803"/>
              </a:xfrm>
              <a:prstGeom prst="rect">
                <a:avLst/>
              </a:prstGeom>
              <a:noFill/>
              <a:ln w="22225"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𝑮𝒆𝒏</m:t>
                    </m:r>
                    <m:d>
                      <m:d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d>
                  </m:oMath>
                </a14:m>
                <a:r>
                  <a:rPr lang="en-US" sz="2400" b="1" dirty="0"/>
                  <a:t>: </a:t>
                </a:r>
                <a:br>
                  <a:rPr lang="en-US" sz="2400" b="1" dirty="0"/>
                </a:br>
                <a:r>
                  <a:rPr lang="en-US" sz="2400" dirty="0"/>
                  <a:t>Parse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||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br>
                  <a:rPr lang="en-US" sz="2400" b="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z</m:t>
                        </m:r>
                      </m:e>
                      <m:sub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:=</m:t>
                    </m:r>
                  </m:oMath>
                </a14:m>
                <a:r>
                  <a:rPr lang="en-US" sz="2400" dirty="0"/>
                  <a:t>TLP.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𝐺𝑒𝑛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br>
                  <a:rPr lang="en-US" sz="2400" b="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z</m:t>
                        </m:r>
                      </m:e>
                      <m:sub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 dirty="0"/>
                      <m:t>TLP</m:t>
                    </m:r>
                    <m:r>
                      <m:rPr>
                        <m:nor/>
                      </m:rPr>
                      <a:rPr lang="en-US" sz="2400" dirty="0"/>
                      <m:t>.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𝐺𝑒𝑛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</a:t>
                </a:r>
                <a:br>
                  <a:rPr lang="en-US" sz="2400" dirty="0"/>
                </a:br>
                <a:r>
                  <a:rPr lang="en-US" sz="2400" dirty="0"/>
                  <a:t>Output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7C3C5A2-9A6F-2B51-1031-8B49274FF8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3434" y="3561009"/>
                <a:ext cx="3134397" cy="2277803"/>
              </a:xfrm>
              <a:prstGeom prst="rect">
                <a:avLst/>
              </a:prstGeom>
              <a:blipFill>
                <a:blip r:embed="rId4"/>
                <a:stretch>
                  <a:fillRect l="-2800" b="-4396"/>
                </a:stretch>
              </a:blipFill>
              <a:ln w="2222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4659ECB-4901-80E0-6E5E-E25F3391A525}"/>
                  </a:ext>
                </a:extLst>
              </p:cNvPr>
              <p:cNvSpPr txBox="1"/>
              <p:nvPr/>
            </p:nvSpPr>
            <p:spPr>
              <a:xfrm>
                <a:off x="4515349" y="3561009"/>
                <a:ext cx="2882795" cy="1913601"/>
              </a:xfrm>
              <a:prstGeom prst="rect">
                <a:avLst/>
              </a:prstGeom>
              <a:noFill/>
              <a:ln w="22225"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𝑺𝒐𝒍𝒗𝒆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b="1" dirty="0"/>
                  <a:t>: </a:t>
                </a:r>
                <a:br>
                  <a:rPr lang="en-US" sz="2000" b="1" dirty="0"/>
                </a:br>
                <a:r>
                  <a:rPr lang="en-US" sz="2000" dirty="0"/>
                  <a:t>Parse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/>
                  <a:t> </a:t>
                </a:r>
                <a:br>
                  <a:rPr lang="en-US" sz="2000" dirty="0"/>
                </a:b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:=</m:t>
                    </m:r>
                  </m:oMath>
                </a14:m>
                <a:r>
                  <a:rPr lang="en-US" sz="2000" dirty="0"/>
                  <a:t>TLP.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𝑆𝑜𝑙𝑣𝑒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br>
                  <a:rPr lang="en-US" sz="2000" b="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≔</m:t>
                    </m:r>
                  </m:oMath>
                </a14:m>
                <a:r>
                  <a:rPr lang="en-US" sz="2000" dirty="0"/>
                  <a:t>TLP.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𝑆𝑜𝑙𝑣𝑒</m:t>
                    </m:r>
                    <m:d>
                      <m:d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br>
                  <a:rPr lang="en-US" sz="2000" dirty="0"/>
                </a:br>
                <a:r>
                  <a:rPr lang="en-US" sz="2000" dirty="0"/>
                  <a:t>Output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4659ECB-4901-80E0-6E5E-E25F3391A5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5349" y="3561009"/>
                <a:ext cx="2882795" cy="1913601"/>
              </a:xfrm>
              <a:prstGeom prst="rect">
                <a:avLst/>
              </a:prstGeom>
              <a:blipFill>
                <a:blip r:embed="rId5"/>
                <a:stretch>
                  <a:fillRect l="-1739" b="-3896"/>
                </a:stretch>
              </a:blipFill>
              <a:ln w="2222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84317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C9C70-AABF-E3DF-B6DA-1B520D485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 – Advantages of our TC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690F85-F0F2-8A4A-6549-5748324690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300" dirty="0"/>
              <a:t>It is black-box</a:t>
            </a:r>
          </a:p>
          <a:p>
            <a:pPr marL="514350" indent="-514350">
              <a:buFont typeface="+mj-lt"/>
              <a:buAutoNum type="arabicPeriod"/>
            </a:pPr>
            <a:endParaRPr lang="en-US" sz="3300" dirty="0"/>
          </a:p>
          <a:p>
            <a:pPr marL="514350" indent="-514350">
              <a:buFont typeface="+mj-lt"/>
              <a:buAutoNum type="arabicPeriod"/>
            </a:pPr>
            <a:r>
              <a:rPr lang="en-US" sz="3300" dirty="0"/>
              <a:t>It is generic</a:t>
            </a:r>
          </a:p>
          <a:p>
            <a:pPr marL="514350" indent="-514350">
              <a:buFont typeface="+mj-lt"/>
              <a:buAutoNum type="arabicPeriod"/>
            </a:pPr>
            <a:endParaRPr lang="en-US" sz="3300" dirty="0"/>
          </a:p>
          <a:p>
            <a:pPr marL="514350" indent="-514350">
              <a:buFont typeface="+mj-lt"/>
              <a:buAutoNum type="arabicPeriod"/>
            </a:pPr>
            <a:r>
              <a:rPr lang="en-US" sz="3300" dirty="0"/>
              <a:t>Can be based on several assumptions depending on the TLP</a:t>
            </a:r>
          </a:p>
          <a:p>
            <a:pPr marL="514350" indent="-514350">
              <a:buFont typeface="+mj-lt"/>
              <a:buAutoNum type="arabicPeriod"/>
            </a:pPr>
            <a:endParaRPr lang="en-US" sz="3300" dirty="0"/>
          </a:p>
          <a:p>
            <a:pPr marL="514350" indent="-514350">
              <a:buFont typeface="+mj-lt"/>
              <a:buAutoNum type="arabicPeriod"/>
            </a:pPr>
            <a:r>
              <a:rPr lang="en-US" sz="3300" dirty="0"/>
              <a:t>Using post-quantum TLP [AMZ24], we get a post-quantum TC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5E31AA-AD78-4082-1172-33885D080C41}"/>
              </a:ext>
            </a:extLst>
          </p:cNvPr>
          <p:cNvSpPr txBox="1"/>
          <p:nvPr/>
        </p:nvSpPr>
        <p:spPr>
          <a:xfrm>
            <a:off x="838200" y="6176963"/>
            <a:ext cx="106497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[AMZ24] Shweta Agrawal et al. Time-lock puzzles from lattices. CRYPTO 2024.</a:t>
            </a:r>
          </a:p>
        </p:txBody>
      </p:sp>
    </p:spTree>
    <p:extLst>
      <p:ext uri="{BB962C8B-B14F-4D97-AF65-F5344CB8AC3E}">
        <p14:creationId xmlns:p14="http://schemas.microsoft.com/office/powerpoint/2010/main" val="36978966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C1735-F68E-F5A6-6179-CDBC6F8D8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Remarks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A1A20D-5268-0387-813F-7CAC2844E1B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dirty="0"/>
                  <a:t>Hiding lasts for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, force open takes time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dirty="0"/>
                  <a:t>with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𝝀</m:t>
                    </m:r>
                  </m:oMath>
                </a14:m>
                <a:r>
                  <a:rPr lang="en-US" b="1" dirty="0"/>
                  <a:t> processors</a:t>
                </a:r>
              </a:p>
              <a:p>
                <a:pPr>
                  <a:lnSpc>
                    <a:spcPct val="100000"/>
                  </a:lnSpc>
                </a:pPr>
                <a:endParaRPr lang="en-US" b="1" dirty="0"/>
              </a:p>
              <a:p>
                <a:pPr>
                  <a:lnSpc>
                    <a:spcPct val="100000"/>
                  </a:lnSpc>
                </a:pPr>
                <a:r>
                  <a:rPr lang="en-US" dirty="0"/>
                  <a:t>In the paper, we show a protocol to force open in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dirty="0"/>
                  <a:t>with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𝐥𝐨𝐠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𝝀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/>
                  <a:t> processors</a:t>
                </a:r>
              </a:p>
              <a:p>
                <a:pPr>
                  <a:lnSpc>
                    <a:spcPct val="100000"/>
                  </a:lnSpc>
                </a:pPr>
                <a:endParaRPr lang="en-US" b="1" dirty="0"/>
              </a:p>
              <a:p>
                <a:r>
                  <a:rPr lang="en-US" dirty="0"/>
                  <a:t>The construction we saw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-hiding only </a:t>
                </a:r>
                <a:r>
                  <a:rPr lang="en-US" dirty="0" err="1"/>
                  <a:t>w.r.t.</a:t>
                </a:r>
                <a:r>
                  <a:rPr lang="en-US" dirty="0"/>
                  <a:t> honest receiver</a:t>
                </a:r>
              </a:p>
              <a:p>
                <a:endParaRPr lang="en-US" dirty="0"/>
              </a:p>
              <a:p>
                <a:r>
                  <a:rPr lang="en-US" dirty="0"/>
                  <a:t>It can be made secure against malicious receiver still in 5 rounds using statistically hiding commitments [GK96]</a:t>
                </a:r>
              </a:p>
              <a:p>
                <a:pPr>
                  <a:lnSpc>
                    <a:spcPct val="100000"/>
                  </a:lnSpc>
                </a:pPr>
                <a:endParaRPr lang="en-US" sz="36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A1A20D-5268-0387-813F-7CAC2844E1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 r="-16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1FCEDC81-FA1B-DE3E-BCEE-08F1A670235F}"/>
              </a:ext>
            </a:extLst>
          </p:cNvPr>
          <p:cNvSpPr txBox="1"/>
          <p:nvPr/>
        </p:nvSpPr>
        <p:spPr>
          <a:xfrm>
            <a:off x="838200" y="6436895"/>
            <a:ext cx="1195642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[GK96] Oded </a:t>
            </a:r>
            <a:r>
              <a:rPr lang="en-US" sz="1400" dirty="0" err="1"/>
              <a:t>Goldreich</a:t>
            </a:r>
            <a:r>
              <a:rPr lang="en-US" sz="1400" dirty="0"/>
              <a:t> and Ariel Kahan. How to construct constant-round zero-knowledge proof systems for NP. J. </a:t>
            </a:r>
            <a:r>
              <a:rPr lang="en-US" sz="1400" dirty="0" err="1"/>
              <a:t>Cryptol</a:t>
            </a:r>
            <a:r>
              <a:rPr lang="en-US" sz="1400" dirty="0"/>
              <a:t>., 9(3):167–190, 1996.</a:t>
            </a:r>
          </a:p>
        </p:txBody>
      </p:sp>
    </p:spTree>
    <p:extLst>
      <p:ext uri="{BB962C8B-B14F-4D97-AF65-F5344CB8AC3E}">
        <p14:creationId xmlns:p14="http://schemas.microsoft.com/office/powerpoint/2010/main" val="42585196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E0B18-8E54-2561-3318-CF1B4EF3B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Timed Commitment from TLP (Open Phase)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35F8B36-3379-1F39-FED5-9DCEC1AACA68}"/>
              </a:ext>
            </a:extLst>
          </p:cNvPr>
          <p:cNvGrpSpPr/>
          <p:nvPr/>
        </p:nvGrpSpPr>
        <p:grpSpPr>
          <a:xfrm>
            <a:off x="2374014" y="2161868"/>
            <a:ext cx="1212050" cy="1673715"/>
            <a:chOff x="882056" y="1746629"/>
            <a:chExt cx="1212050" cy="1673715"/>
          </a:xfrm>
        </p:grpSpPr>
        <p:pic>
          <p:nvPicPr>
            <p:cNvPr id="10" name="Picture 2" descr="MSN avatars of all colors : r/FrutigerAero">
              <a:extLst>
                <a:ext uri="{FF2B5EF4-FFF2-40B4-BE49-F238E27FC236}">
                  <a16:creationId xmlns:a16="http://schemas.microsoft.com/office/drawing/2014/main" id="{DEC2B7C6-A8E9-A4D0-FA3B-3D02B08E7B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2056" y="2208294"/>
              <a:ext cx="1212050" cy="1212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3C30A60-5084-3696-C409-235F30C3973B}"/>
                </a:ext>
              </a:extLst>
            </p:cNvPr>
            <p:cNvSpPr txBox="1"/>
            <p:nvPr/>
          </p:nvSpPr>
          <p:spPr>
            <a:xfrm>
              <a:off x="952065" y="1746629"/>
              <a:ext cx="10720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Sender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03BC53E-329A-6C15-3D3A-EAFE020659C3}"/>
              </a:ext>
            </a:extLst>
          </p:cNvPr>
          <p:cNvGrpSpPr/>
          <p:nvPr/>
        </p:nvGrpSpPr>
        <p:grpSpPr>
          <a:xfrm>
            <a:off x="8941666" y="2121072"/>
            <a:ext cx="1265959" cy="1673715"/>
            <a:chOff x="7553184" y="1550047"/>
            <a:chExt cx="1265959" cy="1673715"/>
          </a:xfrm>
        </p:grpSpPr>
        <p:pic>
          <p:nvPicPr>
            <p:cNvPr id="11" name="Picture 2" descr="MSN avatars of all colors : r/FrutigerAero">
              <a:extLst>
                <a:ext uri="{FF2B5EF4-FFF2-40B4-BE49-F238E27FC236}">
                  <a16:creationId xmlns:a16="http://schemas.microsoft.com/office/drawing/2014/main" id="{EAA4E20F-C5FA-DFD2-4CF4-1C2E154D61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7093" y="2011712"/>
              <a:ext cx="1212050" cy="1212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2C7FF0D-1D7B-146A-8097-10A15C8A949F}"/>
                </a:ext>
              </a:extLst>
            </p:cNvPr>
            <p:cNvSpPr txBox="1"/>
            <p:nvPr/>
          </p:nvSpPr>
          <p:spPr>
            <a:xfrm>
              <a:off x="7553184" y="1550047"/>
              <a:ext cx="12659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Receiver</a:t>
              </a:r>
            </a:p>
          </p:txBody>
        </p:sp>
      </p:grp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C21AB55-916D-70FD-A8E9-0DBCEFB3BC87}"/>
              </a:ext>
            </a:extLst>
          </p:cNvPr>
          <p:cNvCxnSpPr>
            <a:cxnSpLocks/>
          </p:cNvCxnSpPr>
          <p:nvPr/>
        </p:nvCxnSpPr>
        <p:spPr>
          <a:xfrm flipH="1">
            <a:off x="3717747" y="3210424"/>
            <a:ext cx="5212080" cy="0"/>
          </a:xfrm>
          <a:prstGeom prst="straightConnector1">
            <a:avLst/>
          </a:prstGeom>
          <a:ln w="22225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5C323E78-9B05-AA2B-3B65-ED32EAFA1BBE}"/>
              </a:ext>
            </a:extLst>
          </p:cNvPr>
          <p:cNvSpPr txBox="1"/>
          <p:nvPr/>
        </p:nvSpPr>
        <p:spPr>
          <a:xfrm>
            <a:off x="3657636" y="3313986"/>
            <a:ext cx="5266367" cy="369332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0" dirty="0"/>
              <a:t>Protocol in which </a:t>
            </a:r>
            <a:r>
              <a:rPr lang="en-US" b="0" dirty="0">
                <a:solidFill>
                  <a:srgbClr val="FF0000"/>
                </a:solidFill>
              </a:rPr>
              <a:t>2 puzzles per repetition </a:t>
            </a:r>
            <a:r>
              <a:rPr lang="en-US" b="0" dirty="0"/>
              <a:t>are opened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4F531D9-F1A1-1DF6-410E-13831108209B}"/>
              </a:ext>
            </a:extLst>
          </p:cNvPr>
          <p:cNvSpPr txBox="1"/>
          <p:nvPr/>
        </p:nvSpPr>
        <p:spPr>
          <a:xfrm>
            <a:off x="516111" y="1690688"/>
            <a:ext cx="2463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Commit</a:t>
            </a:r>
            <a:r>
              <a:rPr lang="en-US" sz="2400" b="1" dirty="0"/>
              <a:t> Phase: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B42CD31-AA54-EB39-25AD-7664A182CF35}"/>
                  </a:ext>
                </a:extLst>
              </p:cNvPr>
              <p:cNvSpPr txBox="1"/>
              <p:nvPr/>
            </p:nvSpPr>
            <p:spPr>
              <a:xfrm>
                <a:off x="4783987" y="2797055"/>
                <a:ext cx="2826144" cy="33054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,…,(</m:t>
                      </m:r>
                      <m:sSubSup>
                        <m:sSubSup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bSup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bSup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bSup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B42CD31-AA54-EB39-25AD-7664A182CF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3987" y="2797055"/>
                <a:ext cx="2826144" cy="330540"/>
              </a:xfrm>
              <a:prstGeom prst="rect">
                <a:avLst/>
              </a:prstGeom>
              <a:blipFill>
                <a:blip r:embed="rId3"/>
                <a:stretch>
                  <a:fillRect t="-3704" r="-2679" b="-29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2" descr="MSN avatars of all colors : r/FrutigerAero">
            <a:extLst>
              <a:ext uri="{FF2B5EF4-FFF2-40B4-BE49-F238E27FC236}">
                <a16:creationId xmlns:a16="http://schemas.microsoft.com/office/drawing/2014/main" id="{74132FB3-1B38-96B3-1E17-69DD53A02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137794"/>
            <a:ext cx="1212050" cy="121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MSN avatars of all colors : r/FrutigerAero">
            <a:extLst>
              <a:ext uri="{FF2B5EF4-FFF2-40B4-BE49-F238E27FC236}">
                <a16:creationId xmlns:a16="http://schemas.microsoft.com/office/drawing/2014/main" id="{90332B0C-8601-6D81-D7D7-FC5CAC0CC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0585" y="5137794"/>
            <a:ext cx="1212050" cy="121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4733FA0-2834-BFBF-30E8-B05788FC2E7F}"/>
              </a:ext>
            </a:extLst>
          </p:cNvPr>
          <p:cNvCxnSpPr>
            <a:cxnSpLocks/>
          </p:cNvCxnSpPr>
          <p:nvPr/>
        </p:nvCxnSpPr>
        <p:spPr>
          <a:xfrm flipH="1">
            <a:off x="2022910" y="5724685"/>
            <a:ext cx="2377440" cy="0"/>
          </a:xfrm>
          <a:prstGeom prst="straightConnector1">
            <a:avLst/>
          </a:prstGeom>
          <a:ln w="22225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3CF3B95-A682-DA23-5925-A4EED7024F6A}"/>
                  </a:ext>
                </a:extLst>
              </p:cNvPr>
              <p:cNvSpPr txBox="1"/>
              <p:nvPr/>
            </p:nvSpPr>
            <p:spPr>
              <a:xfrm>
                <a:off x="516110" y="4306912"/>
                <a:ext cx="10837690" cy="488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accent6"/>
                    </a:solidFill>
                  </a:rPr>
                  <a:t>Open</a:t>
                </a:r>
                <a:r>
                  <a:rPr lang="en-US" sz="2400" b="1" dirty="0"/>
                  <a:t> Phase: </a:t>
                </a:r>
                <a:r>
                  <a:rPr lang="en-US" sz="2400" dirty="0"/>
                  <a:t>Open the remaining puzzles in </a:t>
                </a:r>
                <a:r>
                  <a:rPr lang="en-US" sz="2400" dirty="0">
                    <a:solidFill>
                      <a:schemeClr val="accent6"/>
                    </a:solidFill>
                  </a:rPr>
                  <a:t>green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sz="24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24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,…,(</m:t>
                    </m:r>
                    <m:sSubSup>
                      <m:sSubSupPr>
                        <m:ctrlPr>
                          <a:rPr lang="en-US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sup>
                    </m:sSubSup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sup>
                    </m:sSubSup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sup>
                    </m:sSubSup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3CF3B95-A682-DA23-5925-A4EED7024F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110" y="4306912"/>
                <a:ext cx="10837690" cy="488916"/>
              </a:xfrm>
              <a:prstGeom prst="rect">
                <a:avLst/>
              </a:prstGeom>
              <a:blipFill>
                <a:blip r:embed="rId4"/>
                <a:stretch>
                  <a:fillRect l="-819" t="-2564" b="-28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12057AE-141B-33F7-1ECA-C1B6BD7D5773}"/>
                  </a:ext>
                </a:extLst>
              </p:cNvPr>
              <p:cNvSpPr txBox="1"/>
              <p:nvPr/>
            </p:nvSpPr>
            <p:spPr>
              <a:xfrm>
                <a:off x="1663774" y="5257661"/>
                <a:ext cx="3048000" cy="4206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sz="2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Sup>
                        <m:sSubSupPr>
                          <m:ctrlPr>
                            <a:rPr lang="en-US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bSup>
                      <m:r>
                        <a:rPr lang="en-US" sz="2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sz="2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Sup>
                        <m:sSubSupPr>
                          <m:ctrlPr>
                            <a:rPr lang="en-US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bSup>
                    </m:oMath>
                  </m:oMathPara>
                </a14:m>
                <a:endParaRPr lang="en-US" sz="20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12057AE-141B-33F7-1ECA-C1B6BD7D57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3774" y="5257661"/>
                <a:ext cx="3048000" cy="420628"/>
              </a:xfrm>
              <a:prstGeom prst="rect">
                <a:avLst/>
              </a:prstGeom>
              <a:blipFill>
                <a:blip r:embed="rId5"/>
                <a:stretch>
                  <a:fillRect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EC812EA-3533-8CFF-8915-AA52D6974C4D}"/>
                  </a:ext>
                </a:extLst>
              </p:cNvPr>
              <p:cNvSpPr txBox="1"/>
              <p:nvPr/>
            </p:nvSpPr>
            <p:spPr>
              <a:xfrm>
                <a:off x="5585060" y="5147594"/>
                <a:ext cx="6496600" cy="1241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rabicParenR"/>
                </a:pPr>
                <a:r>
                  <a:rPr lang="en-US" sz="2400" dirty="0"/>
                  <a:t>Check all the </a:t>
                </a:r>
                <a:r>
                  <a:rPr lang="en-US" sz="2400" dirty="0">
                    <a:solidFill>
                      <a:schemeClr val="accent6"/>
                    </a:solidFill>
                  </a:rPr>
                  <a:t>green</a:t>
                </a:r>
                <a:r>
                  <a:rPr lang="en-US" sz="2400" dirty="0"/>
                  <a:t> openings</a:t>
                </a:r>
              </a:p>
              <a:p>
                <a:pPr marL="342900" indent="-342900">
                  <a:buAutoNum type="arabicParenR"/>
                </a:pPr>
                <a:r>
                  <a:rPr lang="en-US" sz="2400" dirty="0"/>
                  <a:t>Check that for </a:t>
                </a:r>
                <a:r>
                  <a:rPr lang="en-US" sz="2400" b="1" dirty="0"/>
                  <a:t>ALL</a:t>
                </a:r>
                <a:r>
                  <a:rPr lang="en-US" sz="2400" dirty="0"/>
                  <a:t> of the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i="1" dirty="0"/>
                  <a:t> </a:t>
                </a:r>
                <a:r>
                  <a:rPr lang="en-US" sz="2400" dirty="0"/>
                  <a:t>repetitions:</a:t>
                </a: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⊕</m:t>
                    </m:r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⊕</m:t>
                    </m:r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||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for the </a:t>
                </a:r>
                <a:r>
                  <a:rPr lang="en-US" sz="2400" b="1" dirty="0"/>
                  <a:t>same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EC812EA-3533-8CFF-8915-AA52D6974C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5060" y="5147594"/>
                <a:ext cx="6496600" cy="1241430"/>
              </a:xfrm>
              <a:prstGeom prst="rect">
                <a:avLst/>
              </a:prstGeom>
              <a:blipFill>
                <a:blip r:embed="rId6"/>
                <a:stretch>
                  <a:fillRect l="-1365" t="-5051" b="-8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85849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A0D3A-196A-505B-16FA-2CDEFB507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Adversarial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1BF8F2-7F5A-8A03-D4CE-5A8930E644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9997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PRAM Adversary: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1F98FF0-C7A6-6DFE-47E1-1A7A8647EAFD}"/>
                  </a:ext>
                </a:extLst>
              </p:cNvPr>
              <p:cNvSpPr txBox="1"/>
              <p:nvPr/>
            </p:nvSpPr>
            <p:spPr>
              <a:xfrm>
                <a:off x="4103794" y="3394993"/>
                <a:ext cx="1148330" cy="126367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7200" i="1" smtClean="0">
                          <a:latin typeface="Cambria Math" panose="02040503050406030204" pitchFamily="18" charset="0"/>
                        </a:rPr>
                        <m:t>😈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1F98FF0-C7A6-6DFE-47E1-1A7A8647EA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3794" y="3394993"/>
                <a:ext cx="1148330" cy="1263679"/>
              </a:xfrm>
              <a:prstGeom prst="rect">
                <a:avLst/>
              </a:prstGeom>
              <a:blipFill>
                <a:blip r:embed="rId2"/>
                <a:stretch>
                  <a:fillRect l="-29670" t="-10000" r="-29670" b="-17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 descr="A blue square with a yellow square and black text&#10;&#10;Description automatically generated">
            <a:extLst>
              <a:ext uri="{FF2B5EF4-FFF2-40B4-BE49-F238E27FC236}">
                <a16:creationId xmlns:a16="http://schemas.microsoft.com/office/drawing/2014/main" id="{71E23615-5680-8F32-6477-5AE9FDE967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15" y="2752486"/>
            <a:ext cx="694969" cy="694969"/>
          </a:xfrm>
          <a:prstGeom prst="rect">
            <a:avLst/>
          </a:prstGeom>
        </p:spPr>
      </p:pic>
      <p:pic>
        <p:nvPicPr>
          <p:cNvPr id="13" name="Picture 12" descr="A blue square with a yellow square and black text&#10;&#10;Description automatically generated">
            <a:extLst>
              <a:ext uri="{FF2B5EF4-FFF2-40B4-BE49-F238E27FC236}">
                <a16:creationId xmlns:a16="http://schemas.microsoft.com/office/drawing/2014/main" id="{179929F2-DB90-EB84-9762-C8F6CDD0BE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13" y="3582392"/>
            <a:ext cx="694969" cy="694969"/>
          </a:xfrm>
          <a:prstGeom prst="rect">
            <a:avLst/>
          </a:prstGeom>
        </p:spPr>
      </p:pic>
      <p:pic>
        <p:nvPicPr>
          <p:cNvPr id="14" name="Picture 13" descr="A blue square with a yellow square and black text&#10;&#10;Description automatically generated">
            <a:extLst>
              <a:ext uri="{FF2B5EF4-FFF2-40B4-BE49-F238E27FC236}">
                <a16:creationId xmlns:a16="http://schemas.microsoft.com/office/drawing/2014/main" id="{E2C826D1-5E8F-2034-5BE5-0F373E7282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512" y="4393393"/>
            <a:ext cx="694969" cy="694969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CC8E592-D256-E792-8CFE-9C0C0C1D19F1}"/>
              </a:ext>
            </a:extLst>
          </p:cNvPr>
          <p:cNvCxnSpPr/>
          <p:nvPr/>
        </p:nvCxnSpPr>
        <p:spPr>
          <a:xfrm flipV="1">
            <a:off x="4976949" y="2752486"/>
            <a:ext cx="888274" cy="724713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047E941-34A8-D648-8B92-38AF7A76EFE9}"/>
              </a:ext>
            </a:extLst>
          </p:cNvPr>
          <p:cNvCxnSpPr/>
          <p:nvPr/>
        </p:nvCxnSpPr>
        <p:spPr>
          <a:xfrm>
            <a:off x="4976949" y="4382554"/>
            <a:ext cx="771563" cy="70580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D8EBD0D-BF58-C80C-42C8-FDC3E5AA5219}"/>
              </a:ext>
            </a:extLst>
          </p:cNvPr>
          <p:cNvCxnSpPr/>
          <p:nvPr/>
        </p:nvCxnSpPr>
        <p:spPr>
          <a:xfrm>
            <a:off x="6795407" y="3969065"/>
            <a:ext cx="992777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485F5FE6-8D2D-7737-F3CD-8D598235BD2E}"/>
              </a:ext>
            </a:extLst>
          </p:cNvPr>
          <p:cNvSpPr txBox="1"/>
          <p:nvPr/>
        </p:nvSpPr>
        <p:spPr>
          <a:xfrm>
            <a:off x="7788184" y="3735626"/>
            <a:ext cx="13166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RESULT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B649662-771F-0623-9840-248D7D1E67D6}"/>
                  </a:ext>
                </a:extLst>
              </p:cNvPr>
              <p:cNvSpPr txBox="1"/>
              <p:nvPr/>
            </p:nvSpPr>
            <p:spPr>
              <a:xfrm>
                <a:off x="7771673" y="4075311"/>
                <a:ext cx="417889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𝑅𝐸𝑆𝑈𝐿𝑇</m:t>
                          </m:r>
                        </m:sub>
                      </m:sSub>
                    </m:oMath>
                  </m:oMathPara>
                </a14:m>
                <a:endParaRPr lang="en-US" sz="2400" b="0" dirty="0"/>
              </a:p>
              <a:p>
                <a:pPr algn="ctr"/>
                <a:r>
                  <a:rPr lang="en-US" sz="2400" dirty="0"/>
                  <a:t>(I.e. largest number of steps spent on a processor)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B649662-771F-0623-9840-248D7D1E67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1673" y="4075311"/>
                <a:ext cx="4178893" cy="1200329"/>
              </a:xfrm>
              <a:prstGeom prst="rect">
                <a:avLst/>
              </a:prstGeom>
              <a:blipFill>
                <a:blip r:embed="rId4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3245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7179A-A8B6-F649-E93E-325B8E32D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Time-Lock Puzzles (TLPs)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41BF17-9582-EA9B-DFE4-6306DD857A3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A TLP is a pair of algorithms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𝐺𝑒𝑛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𝑆𝑜𝑙𝑣𝑒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𝐺𝑒𝑛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𝑆𝑜𝑙𝑣𝑒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r>
                  <a:rPr lang="en-US" b="1" dirty="0"/>
                  <a:t>Completeness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𝑆𝑜𝑙𝑣𝑒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𝐺𝑒𝑛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Hardness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𝐺𝑒𝑛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𝐺𝑒𝑛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are indistinguishable for a </a:t>
                </a:r>
                <a:r>
                  <a:rPr lang="en-US" b="1" dirty="0"/>
                  <a:t>parallel</a:t>
                </a:r>
                <a:r>
                  <a:rPr lang="en-US" dirty="0"/>
                  <a:t> adversary running in time less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Efficiency</a:t>
                </a:r>
                <a:r>
                  <a:rPr lang="en-US" dirty="0"/>
                  <a:t>: </a:t>
                </a:r>
              </a:p>
              <a:p>
                <a:pPr marL="914400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𝐺𝑒𝑛</m:t>
                    </m:r>
                  </m:oMath>
                </a14:m>
                <a:r>
                  <a:rPr lang="en-US" dirty="0"/>
                  <a:t> takes time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poly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914400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𝑆𝑜𝑙𝑣𝑒</m:t>
                    </m:r>
                  </m:oMath>
                </a14:m>
                <a:r>
                  <a:rPr lang="en-US" dirty="0"/>
                  <a:t> takes time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poly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41BF17-9582-EA9B-DFE4-6306DD857A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3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2820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51A55-3A06-3BC0-68D0-1BEC6B5FF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Repeated Squaring TLP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66F261-417D-E45B-84DC-86ABB6690AD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1137135" cy="4351338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b="1" dirty="0"/>
                  <a:t>Sequential Squaring Assumption (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𝝐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b="1" dirty="0"/>
                  <a:t> gap):</a:t>
                </a:r>
              </a:p>
              <a:p>
                <a:pPr marL="0" indent="0">
                  <a:buNone/>
                </a:pPr>
                <a:r>
                  <a:rPr lang="en-US" i="1" dirty="0"/>
                  <a:t>Parallel</a:t>
                </a:r>
                <a:r>
                  <a:rPr lang="en-US" dirty="0"/>
                  <a:t> ADV is given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group element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, RSA modulus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. ADV wins if it outputs,</a:t>
                </a:r>
              </a:p>
              <a:p>
                <a:pPr marL="0" indent="0">
                  <a:buNone/>
                </a:pPr>
                <a:r>
                  <a:rPr lang="en-US" dirty="0"/>
                  <a:t>with non-negligible probability,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dirty="0"/>
                  <a:t>in time less than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𝜖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𝐺𝑒𝑛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Generate random RSA modulus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, and sample random group element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Compute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using the factorization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Output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𝑆𝑜𝑙𝑣𝑒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Compute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66F261-417D-E45B-84DC-86ABB6690A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1137135" cy="4351338"/>
              </a:xfrm>
              <a:blipFill>
                <a:blip r:embed="rId2"/>
                <a:stretch>
                  <a:fillRect l="-797" t="-3198" b="-3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F76BAB78-7A4E-F272-9B9A-66EB0A49C893}"/>
              </a:ext>
            </a:extLst>
          </p:cNvPr>
          <p:cNvSpPr txBox="1"/>
          <p:nvPr/>
        </p:nvSpPr>
        <p:spPr>
          <a:xfrm>
            <a:off x="838199" y="6323598"/>
            <a:ext cx="858078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[</a:t>
            </a:r>
            <a:r>
              <a:rPr lang="en-US" sz="1600" dirty="0">
                <a:effectLst/>
              </a:rPr>
              <a:t>RSW96] R. L. Rivest</a:t>
            </a:r>
            <a:r>
              <a:rPr lang="en-US" sz="1600" dirty="0"/>
              <a:t> et al. </a:t>
            </a:r>
            <a:r>
              <a:rPr lang="en-US" sz="1600" dirty="0">
                <a:effectLst/>
              </a:rPr>
              <a:t>Time-lock puzzles and timed release</a:t>
            </a:r>
            <a:r>
              <a:rPr lang="en-US" sz="1600" dirty="0"/>
              <a:t> </a:t>
            </a:r>
            <a:r>
              <a:rPr lang="en-US" sz="1600" dirty="0">
                <a:effectLst/>
              </a:rPr>
              <a:t>crypto. Technical report, USA, 1996</a:t>
            </a:r>
          </a:p>
        </p:txBody>
      </p:sp>
    </p:spTree>
    <p:extLst>
      <p:ext uri="{BB962C8B-B14F-4D97-AF65-F5344CB8AC3E}">
        <p14:creationId xmlns:p14="http://schemas.microsoft.com/office/powerpoint/2010/main" val="5376414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66523-91FC-FB53-5ED6-3D1DF37C0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Timed Commitment from TLP (Force Open)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3C81630-A532-4276-0B79-27BDE756E026}"/>
              </a:ext>
            </a:extLst>
          </p:cNvPr>
          <p:cNvGrpSpPr/>
          <p:nvPr/>
        </p:nvGrpSpPr>
        <p:grpSpPr>
          <a:xfrm>
            <a:off x="838200" y="1974750"/>
            <a:ext cx="1870621" cy="2434958"/>
            <a:chOff x="7553184" y="1550047"/>
            <a:chExt cx="1265959" cy="1673715"/>
          </a:xfrm>
        </p:grpSpPr>
        <p:pic>
          <p:nvPicPr>
            <p:cNvPr id="5" name="Picture 2" descr="MSN avatars of all colors : r/FrutigerAero">
              <a:extLst>
                <a:ext uri="{FF2B5EF4-FFF2-40B4-BE49-F238E27FC236}">
                  <a16:creationId xmlns:a16="http://schemas.microsoft.com/office/drawing/2014/main" id="{38AF652F-C700-72C6-D35A-7D4C83B364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7093" y="2011712"/>
              <a:ext cx="1212050" cy="1212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742251E-86A7-A639-F08C-D248EBCF6F9E}"/>
                </a:ext>
              </a:extLst>
            </p:cNvPr>
            <p:cNvSpPr txBox="1"/>
            <p:nvPr/>
          </p:nvSpPr>
          <p:spPr>
            <a:xfrm>
              <a:off x="7553184" y="1550047"/>
              <a:ext cx="1265959" cy="4442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Receiver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3FEBF90-4749-6B2D-9225-0541B3DD638D}"/>
                  </a:ext>
                </a:extLst>
              </p:cNvPr>
              <p:cNvSpPr txBox="1"/>
              <p:nvPr/>
            </p:nvSpPr>
            <p:spPr>
              <a:xfrm>
                <a:off x="2783541" y="2191598"/>
                <a:ext cx="7550523" cy="22762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For all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28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:=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𝑆𝑜𝑙𝑣𝑒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dirty="0"/>
                        <m:t>Check</m:t>
                      </m:r>
                      <m:r>
                        <m:rPr>
                          <m:nor/>
                        </m:rPr>
                        <a:rPr lang="en-US" sz="2800" dirty="0"/>
                        <m:t> </m:t>
                      </m:r>
                      <m:r>
                        <m:rPr>
                          <m:nor/>
                        </m:rPr>
                        <a:rPr lang="en-US" sz="2800" dirty="0"/>
                        <m:t>that</m:t>
                      </m:r>
                      <m:r>
                        <m:rPr>
                          <m:nor/>
                        </m:rPr>
                        <a:rPr lang="en-US" sz="2800" dirty="0"/>
                        <m:t> </m:t>
                      </m:r>
                      <m:r>
                        <m:rPr>
                          <m:nor/>
                        </m:rPr>
                        <a:rPr lang="en-US" sz="2800" b="1" dirty="0"/>
                        <m:t>more</m:t>
                      </m:r>
                      <m:r>
                        <m:rPr>
                          <m:nor/>
                        </m:rPr>
                        <a:rPr lang="en-US" sz="2800" b="1" dirty="0"/>
                        <m:t> </m:t>
                      </m:r>
                      <m:r>
                        <m:rPr>
                          <m:nor/>
                        </m:rPr>
                        <a:rPr lang="en-US" sz="2800" b="1" dirty="0"/>
                        <m:t>than</m:t>
                      </m:r>
                      <m:r>
                        <m:rPr>
                          <m:nor/>
                        </m:rPr>
                        <a:rPr lang="en-US" sz="2800" b="1" dirty="0"/>
                        <m:t> </m:t>
                      </m:r>
                      <m:r>
                        <a:rPr lang="en-US" sz="2800" b="1" i="1">
                          <a:latin typeface="Cambria Math" panose="02040503050406030204" pitchFamily="18" charset="0"/>
                        </a:rPr>
                        <m:t>𝝀</m:t>
                      </m:r>
                      <m:r>
                        <a:rPr lang="en-US" sz="2800" b="1" i="1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8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m:rPr>
                          <m:nor/>
                        </m:rPr>
                        <a:rPr lang="en-US" sz="2800" b="1" dirty="0"/>
                        <m:t> </m:t>
                      </m:r>
                      <m:r>
                        <m:rPr>
                          <m:nor/>
                        </m:rPr>
                        <a:rPr lang="en-US" sz="2800" b="1" dirty="0"/>
                        <m:t>of</m:t>
                      </m:r>
                      <m:r>
                        <m:rPr>
                          <m:nor/>
                        </m:rPr>
                        <a:rPr lang="en-US" sz="2800" b="1" dirty="0"/>
                        <m:t> </m:t>
                      </m:r>
                      <m:r>
                        <m:rPr>
                          <m:nor/>
                        </m:rPr>
                        <a:rPr lang="en-US" sz="2800" b="1" dirty="0"/>
                        <m:t>puzzles</m:t>
                      </m:r>
                      <m:r>
                        <m:rPr>
                          <m:nor/>
                        </m:rPr>
                        <a:rPr lang="en-US" sz="2800" b="1" dirty="0"/>
                        <m:t> </m:t>
                      </m:r>
                      <m:r>
                        <m:rPr>
                          <m:nor/>
                        </m:rPr>
                        <a:rPr lang="en-US" sz="2800" dirty="0"/>
                        <m:t>open</m:t>
                      </m:r>
                      <m:r>
                        <m:rPr>
                          <m:nor/>
                        </m:rPr>
                        <a:rPr lang="en-US" sz="2800" dirty="0"/>
                        <m:t> </m:t>
                      </m:r>
                      <m:r>
                        <m:rPr>
                          <m:nor/>
                        </m:rPr>
                        <a:rPr lang="en-US" sz="2800" dirty="0"/>
                        <m:t>to</m:t>
                      </m:r>
                      <m:r>
                        <m:rPr>
                          <m:nor/>
                        </m:rPr>
                        <a:rPr lang="en-US" sz="2800" dirty="0"/>
                        <m:t> </m:t>
                      </m:r>
                      <m:r>
                        <m:rPr>
                          <m:nor/>
                        </m:rPr>
                        <a:rPr lang="en-US" sz="2800" dirty="0"/>
                        <m:t>the</m:t>
                      </m:r>
                      <m:r>
                        <m:rPr>
                          <m:nor/>
                        </m:rPr>
                        <a:rPr lang="en-US" sz="2800" dirty="0"/>
                        <m:t> </m:t>
                      </m:r>
                      <m:r>
                        <m:rPr>
                          <m:nor/>
                        </m:rPr>
                        <a:rPr lang="en-US" sz="2800" dirty="0"/>
                        <m:t>same</m:t>
                      </m:r>
                      <m:r>
                        <m:rPr>
                          <m:nor/>
                        </m:rPr>
                        <a:rPr lang="en-US" sz="2800" dirty="0"/>
                        <m:t> </m:t>
                      </m:r>
                      <m:r>
                        <m:rPr>
                          <m:nor/>
                        </m:rPr>
                        <a:rPr lang="en-US" sz="2800" dirty="0"/>
                        <m:t>message</m:t>
                      </m:r>
                      <m:r>
                        <m:rPr>
                          <m:nor/>
                        </m:rPr>
                        <a:rPr lang="en-US" sz="2800" dirty="0"/>
                        <m:t>: </m:t>
                      </m:r>
                    </m:oMath>
                  </m:oMathPara>
                </a14:m>
                <a:endParaRPr lang="en-US" sz="2800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∃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⊆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. ∀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800" b="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||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r>
                      <a:rPr lang="en-US" sz="2800" i="1">
                        <a:latin typeface="Cambria Math" panose="02040503050406030204" pitchFamily="18" charset="0"/>
                      </a:rPr>
                      <m:t>⊕</m:t>
                    </m:r>
                    <m:sSubSup>
                      <m:sSub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r>
                      <a:rPr lang="en-US" sz="2800" i="1">
                        <a:latin typeface="Cambria Math" panose="02040503050406030204" pitchFamily="18" charset="0"/>
                      </a:rPr>
                      <m:t>⊕</m:t>
                    </m:r>
                    <m:sSubSup>
                      <m:sSub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en-US" sz="2800" dirty="0"/>
                  <a:t> </a:t>
                </a:r>
                <a:endParaRPr lang="en-US" sz="2800" b="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3FEBF90-4749-6B2D-9225-0541B3DD63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3541" y="2191598"/>
                <a:ext cx="7550523" cy="2276201"/>
              </a:xfrm>
              <a:prstGeom prst="rect">
                <a:avLst/>
              </a:prstGeom>
              <a:blipFill>
                <a:blip r:embed="rId3"/>
                <a:stretch>
                  <a:fillRect t="-2778" r="-168" b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C184546A-8CA1-B07C-56AB-8DB43FF87A2C}"/>
              </a:ext>
            </a:extLst>
          </p:cNvPr>
          <p:cNvSpPr txBox="1"/>
          <p:nvPr/>
        </p:nvSpPr>
        <p:spPr>
          <a:xfrm>
            <a:off x="2320738" y="5130326"/>
            <a:ext cx="75505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Public verifiability? Where is the proof?</a:t>
            </a:r>
          </a:p>
        </p:txBody>
      </p:sp>
    </p:spTree>
    <p:extLst>
      <p:ext uri="{BB962C8B-B14F-4D97-AF65-F5344CB8AC3E}">
        <p14:creationId xmlns:p14="http://schemas.microsoft.com/office/powerpoint/2010/main" val="4029979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E0B18-8E54-2561-3318-CF1B4EF3B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Timed Commitment from TLP (Open Phase)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35F8B36-3379-1F39-FED5-9DCEC1AACA68}"/>
              </a:ext>
            </a:extLst>
          </p:cNvPr>
          <p:cNvGrpSpPr/>
          <p:nvPr/>
        </p:nvGrpSpPr>
        <p:grpSpPr>
          <a:xfrm>
            <a:off x="838200" y="1729209"/>
            <a:ext cx="1212050" cy="1673715"/>
            <a:chOff x="882056" y="1746629"/>
            <a:chExt cx="1212050" cy="1673715"/>
          </a:xfrm>
        </p:grpSpPr>
        <p:pic>
          <p:nvPicPr>
            <p:cNvPr id="10" name="Picture 2" descr="MSN avatars of all colors : r/FrutigerAero">
              <a:extLst>
                <a:ext uri="{FF2B5EF4-FFF2-40B4-BE49-F238E27FC236}">
                  <a16:creationId xmlns:a16="http://schemas.microsoft.com/office/drawing/2014/main" id="{DEC2B7C6-A8E9-A4D0-FA3B-3D02B08E7B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2056" y="2208294"/>
              <a:ext cx="1212050" cy="1212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3C30A60-5084-3696-C409-235F30C3973B}"/>
                </a:ext>
              </a:extLst>
            </p:cNvPr>
            <p:cNvSpPr txBox="1"/>
            <p:nvPr/>
          </p:nvSpPr>
          <p:spPr>
            <a:xfrm>
              <a:off x="952065" y="1746629"/>
              <a:ext cx="10720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Sender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03BC53E-329A-6C15-3D3A-EAFE020659C3}"/>
              </a:ext>
            </a:extLst>
          </p:cNvPr>
          <p:cNvGrpSpPr/>
          <p:nvPr/>
        </p:nvGrpSpPr>
        <p:grpSpPr>
          <a:xfrm>
            <a:off x="5063440" y="1729209"/>
            <a:ext cx="1265959" cy="1673715"/>
            <a:chOff x="7553184" y="1550047"/>
            <a:chExt cx="1265959" cy="1673715"/>
          </a:xfrm>
        </p:grpSpPr>
        <p:pic>
          <p:nvPicPr>
            <p:cNvPr id="11" name="Picture 2" descr="MSN avatars of all colors : r/FrutigerAero">
              <a:extLst>
                <a:ext uri="{FF2B5EF4-FFF2-40B4-BE49-F238E27FC236}">
                  <a16:creationId xmlns:a16="http://schemas.microsoft.com/office/drawing/2014/main" id="{EAA4E20F-C5FA-DFD2-4CF4-1C2E154D61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7093" y="2011712"/>
              <a:ext cx="1212050" cy="1212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2C7FF0D-1D7B-146A-8097-10A15C8A949F}"/>
                </a:ext>
              </a:extLst>
            </p:cNvPr>
            <p:cNvSpPr txBox="1"/>
            <p:nvPr/>
          </p:nvSpPr>
          <p:spPr>
            <a:xfrm>
              <a:off x="7553184" y="1550047"/>
              <a:ext cx="12659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Receiver</a:t>
              </a:r>
            </a:p>
          </p:txBody>
        </p:sp>
      </p:grp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C21AB55-916D-70FD-A8E9-0DBCEFB3BC87}"/>
              </a:ext>
            </a:extLst>
          </p:cNvPr>
          <p:cNvCxnSpPr>
            <a:cxnSpLocks/>
          </p:cNvCxnSpPr>
          <p:nvPr/>
        </p:nvCxnSpPr>
        <p:spPr>
          <a:xfrm flipH="1">
            <a:off x="2104159" y="2938047"/>
            <a:ext cx="2905373" cy="0"/>
          </a:xfrm>
          <a:prstGeom prst="straightConnector1">
            <a:avLst/>
          </a:prstGeom>
          <a:ln w="22225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B5DABF3-7AD5-1C43-46D1-1A181AE85577}"/>
                  </a:ext>
                </a:extLst>
              </p:cNvPr>
              <p:cNvSpPr txBox="1"/>
              <p:nvPr/>
            </p:nvSpPr>
            <p:spPr>
              <a:xfrm>
                <a:off x="2596614" y="2586693"/>
                <a:ext cx="1920462" cy="28995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b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B5DABF3-7AD5-1C43-46D1-1A181AE855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6614" y="2586693"/>
                <a:ext cx="1920462" cy="289951"/>
              </a:xfrm>
              <a:prstGeom prst="rect">
                <a:avLst/>
              </a:prstGeom>
              <a:blipFill>
                <a:blip r:embed="rId3"/>
                <a:stretch>
                  <a:fillRect l="-1316" t="-4167" r="-1316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BF342B4-8A67-5C05-E5E8-65D01214BCDF}"/>
                  </a:ext>
                </a:extLst>
              </p:cNvPr>
              <p:cNvSpPr txBox="1"/>
              <p:nvPr/>
            </p:nvSpPr>
            <p:spPr>
              <a:xfrm>
                <a:off x="6929672" y="2000884"/>
                <a:ext cx="380551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Check that </a:t>
                </a:r>
                <a:r>
                  <a:rPr lang="en-US" b="1" dirty="0"/>
                  <a:t>more than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𝝀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b="1" dirty="0"/>
                  <a:t> of puzzles </a:t>
                </a:r>
                <a:r>
                  <a:rPr lang="en-US" dirty="0"/>
                  <a:t>open to the same message: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BF342B4-8A67-5C05-E5E8-65D01214BC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9672" y="2000884"/>
                <a:ext cx="3805517" cy="646331"/>
              </a:xfrm>
              <a:prstGeom prst="rect">
                <a:avLst/>
              </a:prstGeom>
              <a:blipFill>
                <a:blip r:embed="rId4"/>
                <a:stretch>
                  <a:fillRect t="-3846" r="-332" b="-13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451BA38-B84E-1536-8030-20F8F42D3BD3}"/>
                  </a:ext>
                </a:extLst>
              </p:cNvPr>
              <p:cNvSpPr txBox="1"/>
              <p:nvPr/>
            </p:nvSpPr>
            <p:spPr>
              <a:xfrm>
                <a:off x="6566601" y="2720301"/>
                <a:ext cx="4531659" cy="6826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∃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⊆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 ∀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b="0" dirty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𝐺𝑒𝑛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b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||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⊕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⊕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451BA38-B84E-1536-8030-20F8F42D3B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6601" y="2720301"/>
                <a:ext cx="4531659" cy="682623"/>
              </a:xfrm>
              <a:prstGeom prst="rect">
                <a:avLst/>
              </a:prstGeom>
              <a:blipFill>
                <a:blip r:embed="rId5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B139F37-C45C-3310-4641-65DA3CC1F026}"/>
                  </a:ext>
                </a:extLst>
              </p:cNvPr>
              <p:cNvSpPr txBox="1"/>
              <p:nvPr/>
            </p:nvSpPr>
            <p:spPr>
              <a:xfrm>
                <a:off x="4594727" y="3455077"/>
                <a:ext cx="252085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rgbClr val="FF0000"/>
                    </a:solidFill>
                  </a:rPr>
                  <a:t>Why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??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B139F37-C45C-3310-4641-65DA3CC1F0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4727" y="3455077"/>
                <a:ext cx="2520851" cy="523220"/>
              </a:xfrm>
              <a:prstGeom prst="rect">
                <a:avLst/>
              </a:prstGeom>
              <a:blipFill>
                <a:blip r:embed="rId6"/>
                <a:stretch>
                  <a:fillRect t="-14286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FCE265C3-AFE8-1811-DDE6-E1ED83AE8009}"/>
              </a:ext>
            </a:extLst>
          </p:cNvPr>
          <p:cNvSpPr txBox="1"/>
          <p:nvPr/>
        </p:nvSpPr>
        <p:spPr>
          <a:xfrm>
            <a:off x="444070" y="4431384"/>
            <a:ext cx="2905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Commit Phase</a:t>
            </a:r>
          </a:p>
        </p:txBody>
      </p:sp>
      <p:pic>
        <p:nvPicPr>
          <p:cNvPr id="13" name="Picture 2" descr="MSN avatars of all colors : r/FrutigerAero">
            <a:extLst>
              <a:ext uri="{FF2B5EF4-FFF2-40B4-BE49-F238E27FC236}">
                <a16:creationId xmlns:a16="http://schemas.microsoft.com/office/drawing/2014/main" id="{5B4058A7-3407-59D9-40E2-6A25C039B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70" y="4914287"/>
            <a:ext cx="626060" cy="626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MSN avatars of all colors : r/FrutigerAero">
            <a:extLst>
              <a:ext uri="{FF2B5EF4-FFF2-40B4-BE49-F238E27FC236}">
                <a16:creationId xmlns:a16="http://schemas.microsoft.com/office/drawing/2014/main" id="{CAD97058-27B0-5CC1-430C-F6359D55C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667" y="4951878"/>
            <a:ext cx="626060" cy="626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EE11A71-8E91-047B-F0F0-AD024A3684D8}"/>
              </a:ext>
            </a:extLst>
          </p:cNvPr>
          <p:cNvCxnSpPr>
            <a:cxnSpLocks/>
          </p:cNvCxnSpPr>
          <p:nvPr/>
        </p:nvCxnSpPr>
        <p:spPr>
          <a:xfrm flipH="1">
            <a:off x="1265349" y="5456634"/>
            <a:ext cx="2553237" cy="0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A5B4B67-4DF3-205C-DC80-58D0F53A55DD}"/>
                  </a:ext>
                </a:extLst>
              </p:cNvPr>
              <p:cNvSpPr txBox="1"/>
              <p:nvPr/>
            </p:nvSpPr>
            <p:spPr>
              <a:xfrm>
                <a:off x="1216007" y="5105279"/>
                <a:ext cx="2553236" cy="29636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,…,(</m:t>
                      </m:r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b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b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b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A5B4B67-4DF3-205C-DC80-58D0F53A55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6007" y="5105279"/>
                <a:ext cx="2553236" cy="296363"/>
              </a:xfrm>
              <a:prstGeom prst="rect">
                <a:avLst/>
              </a:prstGeom>
              <a:blipFill>
                <a:blip r:embed="rId7"/>
                <a:stretch>
                  <a:fillRect r="-2970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34DFABC1-21CA-BFBE-68AC-5A1262FDE2AE}"/>
              </a:ext>
            </a:extLst>
          </p:cNvPr>
          <p:cNvSpPr txBox="1"/>
          <p:nvPr/>
        </p:nvSpPr>
        <p:spPr>
          <a:xfrm>
            <a:off x="1216007" y="5577938"/>
            <a:ext cx="2553237" cy="369332"/>
          </a:xfrm>
          <a:prstGeom prst="rect">
            <a:avLst/>
          </a:prstGeom>
          <a:noFill/>
          <a:ln w="2222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Rest of the protocol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D737CB7-3972-6170-7F87-483FE0781F96}"/>
                  </a:ext>
                </a:extLst>
              </p:cNvPr>
              <p:cNvSpPr txBox="1"/>
              <p:nvPr/>
            </p:nvSpPr>
            <p:spPr>
              <a:xfrm>
                <a:off x="5063440" y="4743799"/>
                <a:ext cx="6286893" cy="12034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Assume the commit phase is accepting but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is not a valid TLP: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This can happen with probability 1/3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If we check all puzzles in the open phase, the commit will not be valid (i.e., there does not exist an opening)</a:t>
                </a: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D737CB7-3972-6170-7F87-483FE0781F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3440" y="4743799"/>
                <a:ext cx="6286893" cy="1203471"/>
              </a:xfrm>
              <a:prstGeom prst="rect">
                <a:avLst/>
              </a:prstGeom>
              <a:blipFill>
                <a:blip r:embed="rId8"/>
                <a:stretch>
                  <a:fillRect l="-806" t="-2083" b="-7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1130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27" grpId="0"/>
      <p:bldP spid="30" grpId="0" animBg="1"/>
      <p:bldP spid="3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E0B18-8E54-2561-3318-CF1B4EF3B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Timed Commitment from TLP (Commit Phase)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74CB6A4B-D4F0-BCC6-500A-C0D08D72E73D}"/>
              </a:ext>
            </a:extLst>
          </p:cNvPr>
          <p:cNvCxnSpPr>
            <a:cxnSpLocks/>
          </p:cNvCxnSpPr>
          <p:nvPr/>
        </p:nvCxnSpPr>
        <p:spPr>
          <a:xfrm>
            <a:off x="2869610" y="4483396"/>
            <a:ext cx="4917486" cy="0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FE1F5F17-F73B-88ED-DBF3-71E1F38AC978}"/>
              </a:ext>
            </a:extLst>
          </p:cNvPr>
          <p:cNvCxnSpPr>
            <a:cxnSpLocks/>
          </p:cNvCxnSpPr>
          <p:nvPr/>
        </p:nvCxnSpPr>
        <p:spPr>
          <a:xfrm flipH="1">
            <a:off x="2869610" y="5028143"/>
            <a:ext cx="4982337" cy="0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C11177D-60ED-0B01-C048-09F02E7938AE}"/>
              </a:ext>
            </a:extLst>
          </p:cNvPr>
          <p:cNvCxnSpPr>
            <a:cxnSpLocks/>
          </p:cNvCxnSpPr>
          <p:nvPr/>
        </p:nvCxnSpPr>
        <p:spPr>
          <a:xfrm>
            <a:off x="2869610" y="5608562"/>
            <a:ext cx="4917486" cy="0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7AD98466-F00F-FD2E-C0AD-8CF96A8A8BC7}"/>
                  </a:ext>
                </a:extLst>
              </p:cNvPr>
              <p:cNvSpPr txBox="1"/>
              <p:nvPr/>
            </p:nvSpPr>
            <p:spPr>
              <a:xfrm>
                <a:off x="2816585" y="4064135"/>
                <a:ext cx="514608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𝐶𝑜𝑚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𝑣𝑖𝑒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𝐶𝑜𝑚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𝑣𝑖𝑒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𝐶𝑜𝑚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𝑣𝑖𝑒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7AD98466-F00F-FD2E-C0AD-8CF96A8A8B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6585" y="4064135"/>
                <a:ext cx="5146089" cy="276999"/>
              </a:xfrm>
              <a:prstGeom prst="rect">
                <a:avLst/>
              </a:prstGeom>
              <a:blipFill>
                <a:blip r:embed="rId2"/>
                <a:stretch>
                  <a:fillRect l="-1478" t="-9091" r="-1478" b="-4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0D5E3042-D245-77B3-0751-60FD50922168}"/>
                  </a:ext>
                </a:extLst>
              </p:cNvPr>
              <p:cNvSpPr txBox="1"/>
              <p:nvPr/>
            </p:nvSpPr>
            <p:spPr>
              <a:xfrm>
                <a:off x="4253453" y="4678741"/>
                <a:ext cx="227235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∈{1, 2, 3}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0D5E3042-D245-77B3-0751-60FD509221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3453" y="4678741"/>
                <a:ext cx="2272353" cy="276999"/>
              </a:xfrm>
              <a:prstGeom prst="rect">
                <a:avLst/>
              </a:prstGeom>
              <a:blipFill>
                <a:blip r:embed="rId3"/>
                <a:stretch>
                  <a:fillRect l="-2222" t="-8696" r="-3333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263B2388-0C13-2CB0-E1B8-1DED0144AE65}"/>
                  </a:ext>
                </a:extLst>
              </p:cNvPr>
              <p:cNvSpPr txBox="1"/>
              <p:nvPr/>
            </p:nvSpPr>
            <p:spPr>
              <a:xfrm>
                <a:off x="3850939" y="5273577"/>
                <a:ext cx="3077381" cy="2993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𝑣𝑖𝑒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𝑣𝑖𝑒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263B2388-0C13-2CB0-E1B8-1DED0144AE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0939" y="5273577"/>
                <a:ext cx="3077381" cy="299313"/>
              </a:xfrm>
              <a:prstGeom prst="rect">
                <a:avLst/>
              </a:prstGeom>
              <a:blipFill>
                <a:blip r:embed="rId4"/>
                <a:stretch>
                  <a:fillRect t="-4167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2FC3E58-8DB6-5401-34E8-A6161EC03533}"/>
                  </a:ext>
                </a:extLst>
              </p:cNvPr>
              <p:cNvSpPr txBox="1"/>
              <p:nvPr/>
            </p:nvSpPr>
            <p:spPr>
              <a:xfrm>
                <a:off x="2915170" y="2864795"/>
                <a:ext cx="4948919" cy="2706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𝐺𝑒𝑛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𝐺𝑒𝑛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𝐺𝑒𝑛</m:t>
                    </m:r>
                    <m:d>
                      <m:dPr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2FC3E58-8DB6-5401-34E8-A6161EC035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170" y="2864795"/>
                <a:ext cx="4948919" cy="270652"/>
              </a:xfrm>
              <a:prstGeom prst="rect">
                <a:avLst/>
              </a:prstGeom>
              <a:blipFill>
                <a:blip r:embed="rId5"/>
                <a:stretch>
                  <a:fillRect l="-1023" b="-4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535F8B36-3379-1F39-FED5-9DCEC1AACA68}"/>
              </a:ext>
            </a:extLst>
          </p:cNvPr>
          <p:cNvGrpSpPr/>
          <p:nvPr/>
        </p:nvGrpSpPr>
        <p:grpSpPr>
          <a:xfrm>
            <a:off x="838200" y="2411779"/>
            <a:ext cx="1212050" cy="1673715"/>
            <a:chOff x="882056" y="1746629"/>
            <a:chExt cx="1212050" cy="1673715"/>
          </a:xfrm>
        </p:grpSpPr>
        <p:pic>
          <p:nvPicPr>
            <p:cNvPr id="10" name="Picture 2" descr="MSN avatars of all colors : r/FrutigerAero">
              <a:extLst>
                <a:ext uri="{FF2B5EF4-FFF2-40B4-BE49-F238E27FC236}">
                  <a16:creationId xmlns:a16="http://schemas.microsoft.com/office/drawing/2014/main" id="{DEC2B7C6-A8E9-A4D0-FA3B-3D02B08E7B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2056" y="2208294"/>
              <a:ext cx="1212050" cy="1212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3C30A60-5084-3696-C409-235F30C3973B}"/>
                </a:ext>
              </a:extLst>
            </p:cNvPr>
            <p:cNvSpPr txBox="1"/>
            <p:nvPr/>
          </p:nvSpPr>
          <p:spPr>
            <a:xfrm>
              <a:off x="952065" y="1746629"/>
              <a:ext cx="10720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Sender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03BC53E-329A-6C15-3D3A-EAFE020659C3}"/>
              </a:ext>
            </a:extLst>
          </p:cNvPr>
          <p:cNvGrpSpPr/>
          <p:nvPr/>
        </p:nvGrpSpPr>
        <p:grpSpPr>
          <a:xfrm>
            <a:off x="8093528" y="2411779"/>
            <a:ext cx="1265959" cy="1673715"/>
            <a:chOff x="7553184" y="1550047"/>
            <a:chExt cx="1265959" cy="1673715"/>
          </a:xfrm>
        </p:grpSpPr>
        <p:pic>
          <p:nvPicPr>
            <p:cNvPr id="11" name="Picture 2" descr="MSN avatars of all colors : r/FrutigerAero">
              <a:extLst>
                <a:ext uri="{FF2B5EF4-FFF2-40B4-BE49-F238E27FC236}">
                  <a16:creationId xmlns:a16="http://schemas.microsoft.com/office/drawing/2014/main" id="{EAA4E20F-C5FA-DFD2-4CF4-1C2E154D61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7093" y="2011712"/>
              <a:ext cx="1212050" cy="1212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2C7FF0D-1D7B-146A-8097-10A15C8A949F}"/>
                </a:ext>
              </a:extLst>
            </p:cNvPr>
            <p:cNvSpPr txBox="1"/>
            <p:nvPr/>
          </p:nvSpPr>
          <p:spPr>
            <a:xfrm>
              <a:off x="7553184" y="1550047"/>
              <a:ext cx="12659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Receiver</a:t>
              </a:r>
            </a:p>
          </p:txBody>
        </p:sp>
      </p:grp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C21AB55-916D-70FD-A8E9-0DBCEFB3BC87}"/>
              </a:ext>
            </a:extLst>
          </p:cNvPr>
          <p:cNvCxnSpPr>
            <a:cxnSpLocks/>
          </p:cNvCxnSpPr>
          <p:nvPr/>
        </p:nvCxnSpPr>
        <p:spPr>
          <a:xfrm flipH="1">
            <a:off x="2869610" y="3226912"/>
            <a:ext cx="4982337" cy="0"/>
          </a:xfrm>
          <a:prstGeom prst="straightConnector1">
            <a:avLst/>
          </a:prstGeom>
          <a:ln w="22225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69180AF-9A2F-719A-62DC-07D8ED403388}"/>
              </a:ext>
            </a:extLst>
          </p:cNvPr>
          <p:cNvCxnSpPr>
            <a:cxnSpLocks/>
          </p:cNvCxnSpPr>
          <p:nvPr/>
        </p:nvCxnSpPr>
        <p:spPr>
          <a:xfrm>
            <a:off x="2869610" y="3741530"/>
            <a:ext cx="4917486" cy="0"/>
          </a:xfrm>
          <a:prstGeom prst="straightConnector1">
            <a:avLst/>
          </a:prstGeom>
          <a:ln w="22225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C323E78-9B05-AA2B-3B65-ED32EAFA1BBE}"/>
                  </a:ext>
                </a:extLst>
              </p:cNvPr>
              <p:cNvSpPr txBox="1"/>
              <p:nvPr/>
            </p:nvSpPr>
            <p:spPr>
              <a:xfrm>
                <a:off x="4107239" y="3345285"/>
                <a:ext cx="25647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0" dirty="0"/>
                  <a:t>Random</a:t>
                </a:r>
                <a:r>
                  <a:rPr lang="en-US" b="0" dirty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F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C323E78-9B05-AA2B-3B65-ED32EAFA1B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7239" y="3345285"/>
                <a:ext cx="2564780" cy="369332"/>
              </a:xfrm>
              <a:prstGeom prst="rect">
                <a:avLst/>
              </a:prstGeom>
              <a:blipFill>
                <a:blip r:embed="rId7"/>
                <a:stretch>
                  <a:fillRect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4F531D9-F1A1-1DF6-410E-13831108209B}"/>
                  </a:ext>
                </a:extLst>
              </p:cNvPr>
              <p:cNvSpPr txBox="1"/>
              <p:nvPr/>
            </p:nvSpPr>
            <p:spPr>
              <a:xfrm>
                <a:off x="0" y="1782459"/>
                <a:ext cx="1219199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Assume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F</m:t>
                    </m:r>
                  </m:oMath>
                </a14:m>
                <a:r>
                  <a:rPr lang="en-US" sz="2000" dirty="0"/>
                  <a:t> and repeat the following protocol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000" dirty="0"/>
                  <a:t> times in parallel with </a:t>
                </a:r>
                <a:r>
                  <a:rPr lang="en-US" sz="2000" b="1" dirty="0">
                    <a:solidFill>
                      <a:schemeClr val="accent2">
                        <a:lumMod val="75000"/>
                      </a:schemeClr>
                    </a:solidFill>
                  </a:rPr>
                  <a:t>common</a:t>
                </a:r>
                <a:r>
                  <a:rPr lang="en-US" sz="2000" b="1" dirty="0"/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𝜻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𝜸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000" dirty="0"/>
                  <a:t> [KOS18] 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4F531D9-F1A1-1DF6-410E-1383110820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782459"/>
                <a:ext cx="12191999" cy="400110"/>
              </a:xfrm>
              <a:prstGeom prst="rect">
                <a:avLst/>
              </a:prstGeom>
              <a:blipFill>
                <a:blip r:embed="rId8"/>
                <a:stretch>
                  <a:fillRect t="-937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EAD3463-1897-BA45-749B-4211CDB05FFE}"/>
                  </a:ext>
                </a:extLst>
              </p:cNvPr>
              <p:cNvSpPr txBox="1"/>
              <p:nvPr/>
            </p:nvSpPr>
            <p:spPr>
              <a:xfrm>
                <a:off x="14072" y="4146897"/>
                <a:ext cx="2818337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Sample random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F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Share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⊕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⊕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sz="1600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EAD3463-1897-BA45-749B-4211CDB05F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72" y="4146897"/>
                <a:ext cx="2818337" cy="923330"/>
              </a:xfrm>
              <a:prstGeom prst="rect">
                <a:avLst/>
              </a:prstGeom>
              <a:blipFill>
                <a:blip r:embed="rId9"/>
                <a:stretch>
                  <a:fillRect l="-1339" t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305ADA7-FA16-3F50-ACFD-A8968D3EC6AA}"/>
                  </a:ext>
                </a:extLst>
              </p:cNvPr>
              <p:cNvSpPr txBox="1"/>
              <p:nvPr/>
            </p:nvSpPr>
            <p:spPr>
              <a:xfrm>
                <a:off x="237187" y="5218188"/>
                <a:ext cx="237210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0" dirty="0"/>
                  <a:t>Compute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305ADA7-FA16-3F50-ACFD-A8968D3EC6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187" y="5218188"/>
                <a:ext cx="2372107" cy="369332"/>
              </a:xfrm>
              <a:prstGeom prst="rect">
                <a:avLst/>
              </a:prstGeom>
              <a:blipFill>
                <a:blip r:embed="rId10"/>
                <a:stretch>
                  <a:fillRect l="-2128" t="-6452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5DF1D70-C55D-ED85-14B2-ED0E42C8D1A8}"/>
                  </a:ext>
                </a:extLst>
              </p:cNvPr>
              <p:cNvSpPr txBox="1"/>
              <p:nvPr/>
            </p:nvSpPr>
            <p:spPr>
              <a:xfrm>
                <a:off x="9532363" y="4371709"/>
                <a:ext cx="2532637" cy="1224822"/>
              </a:xfrm>
              <a:prstGeom prst="rect">
                <a:avLst/>
              </a:prstGeom>
              <a:noFill/>
              <a:ln w="34925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MPC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b="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⊕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⊕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algn="ctr"/>
                <a:r>
                  <a:rPr lang="en-US" dirty="0"/>
                  <a:t>Output 1 </a:t>
                </a:r>
                <a:r>
                  <a:rPr lang="en-US" dirty="0" err="1"/>
                  <a:t>iff</a:t>
                </a:r>
                <a:endParaRPr lang="en-US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𝜁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5DF1D70-C55D-ED85-14B2-ED0E42C8D1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2363" y="4371709"/>
                <a:ext cx="2532637" cy="1224822"/>
              </a:xfrm>
              <a:prstGeom prst="rect">
                <a:avLst/>
              </a:prstGeom>
              <a:blipFill>
                <a:blip r:embed="rId11"/>
                <a:stretch>
                  <a:fillRect b="-1980"/>
                </a:stretch>
              </a:blipFill>
              <a:ln w="3492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32190F9-6705-4141-D22B-C72737C1D245}"/>
                  </a:ext>
                </a:extLst>
              </p:cNvPr>
              <p:cNvSpPr txBox="1"/>
              <p:nvPr/>
            </p:nvSpPr>
            <p:spPr>
              <a:xfrm>
                <a:off x="9532363" y="4002377"/>
                <a:ext cx="2532637" cy="369332"/>
              </a:xfrm>
              <a:prstGeom prst="rect">
                <a:avLst/>
              </a:prstGeom>
              <a:noFill/>
              <a:ln w="3810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Prove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are the same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32190F9-6705-4141-D22B-C72737C1D2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2363" y="4002377"/>
                <a:ext cx="2532637" cy="369332"/>
              </a:xfrm>
              <a:prstGeom prst="rect">
                <a:avLst/>
              </a:prstGeom>
              <a:blipFill>
                <a:blip r:embed="rId12"/>
                <a:stretch>
                  <a:fillRect l="-493" t="-3030" r="-493" b="-18182"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B10D2895-934B-C98A-0D07-23B7E0F8B1F1}"/>
              </a:ext>
            </a:extLst>
          </p:cNvPr>
          <p:cNvSpPr txBox="1"/>
          <p:nvPr/>
        </p:nvSpPr>
        <p:spPr>
          <a:xfrm>
            <a:off x="36353" y="6492875"/>
            <a:ext cx="1215564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[KOS18] </a:t>
            </a:r>
            <a:r>
              <a:rPr lang="en-US" sz="1200" dirty="0" err="1"/>
              <a:t>Dakshita</a:t>
            </a:r>
            <a:r>
              <a:rPr lang="en-US" sz="1200" dirty="0"/>
              <a:t> Khurana et al. Round optimal black-box “commit-and-prove”. TCC 2018.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67ECFEC-7918-1A9F-924A-1B6DFFEC0372}"/>
              </a:ext>
            </a:extLst>
          </p:cNvPr>
          <p:cNvSpPr txBox="1"/>
          <p:nvPr/>
        </p:nvSpPr>
        <p:spPr>
          <a:xfrm>
            <a:off x="3493215" y="2488810"/>
            <a:ext cx="3792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Commit to parties’ inputs with TLP</a:t>
            </a:r>
          </a:p>
        </p:txBody>
      </p:sp>
    </p:spTree>
    <p:extLst>
      <p:ext uri="{BB962C8B-B14F-4D97-AF65-F5344CB8AC3E}">
        <p14:creationId xmlns:p14="http://schemas.microsoft.com/office/powerpoint/2010/main" val="2862031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6" grpId="0"/>
      <p:bldP spid="49" grpId="0"/>
      <p:bldP spid="6" grpId="0"/>
      <p:bldP spid="22" grpId="0"/>
      <p:bldP spid="24" grpId="0"/>
      <p:bldP spid="25" grpId="0"/>
      <p:bldP spid="26" grpId="0" animBg="1"/>
      <p:bldP spid="27" grpId="0" animBg="1"/>
      <p:bldP spid="2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167E5-F748-BEC3-F852-2AC687A5D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Timed Commitments [BN00]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2906D9-696B-F983-D461-2B74C1C47C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2403"/>
            <a:ext cx="10515600" cy="4351338"/>
          </a:xfrm>
        </p:spPr>
        <p:txBody>
          <a:bodyPr>
            <a:normAutofit/>
          </a:bodyPr>
          <a:lstStyle/>
          <a:p>
            <a:r>
              <a:rPr lang="en-US" b="1" dirty="0"/>
              <a:t>(Interactive) Commit Phase:</a:t>
            </a:r>
          </a:p>
          <a:p>
            <a:endParaRPr lang="en-US" b="1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Open Phase</a:t>
            </a:r>
            <a:r>
              <a:rPr lang="en-US" dirty="0"/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C02F29-D765-6FBC-3BC2-DFCE49318B27}"/>
              </a:ext>
            </a:extLst>
          </p:cNvPr>
          <p:cNvSpPr txBox="1"/>
          <p:nvPr/>
        </p:nvSpPr>
        <p:spPr>
          <a:xfrm>
            <a:off x="838200" y="6369625"/>
            <a:ext cx="707334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[BN00] Dan </a:t>
            </a:r>
            <a:r>
              <a:rPr lang="en-US" sz="1400" dirty="0" err="1"/>
              <a:t>Boneh</a:t>
            </a:r>
            <a:r>
              <a:rPr lang="en-US" sz="1400" dirty="0"/>
              <a:t> and Moni </a:t>
            </a:r>
            <a:r>
              <a:rPr lang="en-US" sz="1400" dirty="0" err="1"/>
              <a:t>Naor</a:t>
            </a:r>
            <a:r>
              <a:rPr lang="en-US" sz="1400" dirty="0"/>
              <a:t>. Timed commitments. In CRYPTO 2000.</a:t>
            </a:r>
          </a:p>
        </p:txBody>
      </p:sp>
      <p:pic>
        <p:nvPicPr>
          <p:cNvPr id="9" name="Picture 2" descr="MSN avatars of all colors : r/FrutigerAero">
            <a:extLst>
              <a:ext uri="{FF2B5EF4-FFF2-40B4-BE49-F238E27FC236}">
                <a16:creationId xmlns:a16="http://schemas.microsoft.com/office/drawing/2014/main" id="{1DA890CA-CBDD-2E22-5E50-026B87697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735" y="1872688"/>
            <a:ext cx="863898" cy="863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MSN avatars of all colors : r/FrutigerAero">
            <a:extLst>
              <a:ext uri="{FF2B5EF4-FFF2-40B4-BE49-F238E27FC236}">
                <a16:creationId xmlns:a16="http://schemas.microsoft.com/office/drawing/2014/main" id="{F33314FF-D841-DE1A-FF9B-A44D62285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837" y="1842403"/>
            <a:ext cx="868680" cy="86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FAEEF14-1100-02F7-C6EC-0C36F879E653}"/>
              </a:ext>
            </a:extLst>
          </p:cNvPr>
          <p:cNvCxnSpPr>
            <a:cxnSpLocks/>
          </p:cNvCxnSpPr>
          <p:nvPr/>
        </p:nvCxnSpPr>
        <p:spPr>
          <a:xfrm>
            <a:off x="6496067" y="2420642"/>
            <a:ext cx="100584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5EAE1CC-8855-1DCB-5B66-83CADD7CE3AC}"/>
                  </a:ext>
                </a:extLst>
              </p:cNvPr>
              <p:cNvSpPr txBox="1"/>
              <p:nvPr/>
            </p:nvSpPr>
            <p:spPr>
              <a:xfrm>
                <a:off x="8757540" y="1842403"/>
                <a:ext cx="3176362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rgbClr val="FF0000"/>
                    </a:solidFill>
                  </a:rPr>
                  <a:t>Well-formedness</a:t>
                </a:r>
                <a:r>
                  <a:rPr lang="en-US" dirty="0">
                    <a:solidFill>
                      <a:srgbClr val="FF0000"/>
                    </a:solidFill>
                  </a:rPr>
                  <a:t>:</a:t>
                </a:r>
              </a:p>
              <a:p>
                <a:pPr algn="ctr"/>
                <a:r>
                  <a:rPr lang="en-US" sz="2000" dirty="0"/>
                  <a:t>If the Receiver accepts, it is guaranteed it can force-open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𝑐𝑜𝑚</m:t>
                    </m:r>
                  </m:oMath>
                </a14:m>
                <a:r>
                  <a:rPr lang="en-US" sz="2000" dirty="0"/>
                  <a:t> in time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5EAE1CC-8855-1DCB-5B66-83CADD7CE3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7540" y="1842403"/>
                <a:ext cx="3176362" cy="1323439"/>
              </a:xfrm>
              <a:prstGeom prst="rect">
                <a:avLst/>
              </a:prstGeom>
              <a:blipFill>
                <a:blip r:embed="rId3"/>
                <a:stretch>
                  <a:fillRect l="-1992" t="-1887" r="-3586"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2" descr="MSN avatars of all colors : r/FrutigerAero">
            <a:extLst>
              <a:ext uri="{FF2B5EF4-FFF2-40B4-BE49-F238E27FC236}">
                <a16:creationId xmlns:a16="http://schemas.microsoft.com/office/drawing/2014/main" id="{EF3A689E-243D-7B68-69FB-43E04FE725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406" y="4334583"/>
            <a:ext cx="863898" cy="863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MSN avatars of all colors : r/FrutigerAero">
            <a:extLst>
              <a:ext uri="{FF2B5EF4-FFF2-40B4-BE49-F238E27FC236}">
                <a16:creationId xmlns:a16="http://schemas.microsoft.com/office/drawing/2014/main" id="{1FE8C94B-7723-B5C9-624E-6723A929EB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508" y="4304298"/>
            <a:ext cx="868680" cy="86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AE596EE-A179-79CF-D5F1-4220C768F535}"/>
              </a:ext>
            </a:extLst>
          </p:cNvPr>
          <p:cNvCxnSpPr>
            <a:cxnSpLocks/>
          </p:cNvCxnSpPr>
          <p:nvPr/>
        </p:nvCxnSpPr>
        <p:spPr>
          <a:xfrm>
            <a:off x="4230738" y="4882537"/>
            <a:ext cx="1005840" cy="0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4847428-DF33-C8D7-F335-BD8DB9C3A962}"/>
                  </a:ext>
                </a:extLst>
              </p:cNvPr>
              <p:cNvSpPr txBox="1"/>
              <p:nvPr/>
            </p:nvSpPr>
            <p:spPr>
              <a:xfrm>
                <a:off x="4507923" y="4600138"/>
                <a:ext cx="45147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4847428-DF33-C8D7-F335-BD8DB9C3A9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7923" y="4600138"/>
                <a:ext cx="451470" cy="276999"/>
              </a:xfrm>
              <a:prstGeom prst="rect">
                <a:avLst/>
              </a:prstGeom>
              <a:blipFill>
                <a:blip r:embed="rId4"/>
                <a:stretch>
                  <a:fillRect l="-5405" r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C9B275FF-607C-7099-AC4B-2ACBAAB1E84C}"/>
              </a:ext>
            </a:extLst>
          </p:cNvPr>
          <p:cNvSpPr txBox="1"/>
          <p:nvPr/>
        </p:nvSpPr>
        <p:spPr>
          <a:xfrm>
            <a:off x="6447633" y="4145817"/>
            <a:ext cx="36015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Regular Fast Opening (Binding):</a:t>
            </a:r>
          </a:p>
          <a:p>
            <a:pPr algn="ctr"/>
            <a:r>
              <a:rPr lang="en-US" sz="2000" dirty="0"/>
              <a:t>The Sender opens the commitment and the Receiver can verify it </a:t>
            </a:r>
            <a:r>
              <a:rPr lang="en-US" sz="2000" i="1" dirty="0"/>
              <a:t>efficiently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B739F20-4A93-EAB2-F609-6418855ED5B0}"/>
                  </a:ext>
                </a:extLst>
              </p:cNvPr>
              <p:cNvSpPr txBox="1"/>
              <p:nvPr/>
            </p:nvSpPr>
            <p:spPr>
              <a:xfrm>
                <a:off x="7259767" y="2690580"/>
                <a:ext cx="156482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/>
                  <a:t>Output: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𝑐𝑜𝑚</m:t>
                    </m:r>
                  </m:oMath>
                </a14:m>
                <a:r>
                  <a:rPr lang="en-US" dirty="0"/>
                  <a:t>/Reject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B739F20-4A93-EAB2-F609-6418855ED5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9767" y="2690580"/>
                <a:ext cx="1564820" cy="646331"/>
              </a:xfrm>
              <a:prstGeom prst="rect">
                <a:avLst/>
              </a:prstGeom>
              <a:blipFill>
                <a:blip r:embed="rId5"/>
                <a:stretch>
                  <a:fillRect t="-3846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00E8FFEF-9321-6EC2-2DF8-EA921362671D}"/>
              </a:ext>
            </a:extLst>
          </p:cNvPr>
          <p:cNvSpPr txBox="1"/>
          <p:nvPr/>
        </p:nvSpPr>
        <p:spPr>
          <a:xfrm>
            <a:off x="4994438" y="5153313"/>
            <a:ext cx="1564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Output:</a:t>
            </a:r>
          </a:p>
          <a:p>
            <a:pPr algn="ctr"/>
            <a:r>
              <a:rPr lang="en-US" dirty="0"/>
              <a:t>Accept/Reject</a:t>
            </a:r>
          </a:p>
        </p:txBody>
      </p:sp>
    </p:spTree>
    <p:extLst>
      <p:ext uri="{BB962C8B-B14F-4D97-AF65-F5344CB8AC3E}">
        <p14:creationId xmlns:p14="http://schemas.microsoft.com/office/powerpoint/2010/main" val="41847515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167E5-F748-BEC3-F852-2AC687A5D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Timed Commitments [BN00]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2906D9-696B-F983-D461-2B74C1C47C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2403"/>
            <a:ext cx="10515600" cy="4351338"/>
          </a:xfrm>
        </p:spPr>
        <p:txBody>
          <a:bodyPr>
            <a:normAutofit/>
          </a:bodyPr>
          <a:lstStyle/>
          <a:p>
            <a:r>
              <a:rPr lang="en-US" b="1" dirty="0"/>
              <a:t>Non-Interactive Force-Open: 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AA3ABA-FC79-988C-7765-8FAD99887AF3}"/>
              </a:ext>
            </a:extLst>
          </p:cNvPr>
          <p:cNvSpPr txBox="1"/>
          <p:nvPr/>
        </p:nvSpPr>
        <p:spPr>
          <a:xfrm>
            <a:off x="838200" y="6369625"/>
            <a:ext cx="707334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[BN00] Dan </a:t>
            </a:r>
            <a:r>
              <a:rPr lang="en-US" sz="1400" dirty="0" err="1"/>
              <a:t>Boneh</a:t>
            </a:r>
            <a:r>
              <a:rPr lang="en-US" sz="1400" dirty="0"/>
              <a:t> and Moni </a:t>
            </a:r>
            <a:r>
              <a:rPr lang="en-US" sz="1400" dirty="0" err="1"/>
              <a:t>Naor</a:t>
            </a:r>
            <a:r>
              <a:rPr lang="en-US" sz="1400" dirty="0"/>
              <a:t>. Timed commitments. In CRYPTO 2000.</a:t>
            </a:r>
          </a:p>
        </p:txBody>
      </p:sp>
      <p:pic>
        <p:nvPicPr>
          <p:cNvPr id="4" name="Picture 2" descr="MSN avatars of all colors : r/FrutigerAero">
            <a:extLst>
              <a:ext uri="{FF2B5EF4-FFF2-40B4-BE49-F238E27FC236}">
                <a16:creationId xmlns:a16="http://schemas.microsoft.com/office/drawing/2014/main" id="{90F59BAF-0644-AA98-5ABD-04109DE1F7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700" y="1666519"/>
            <a:ext cx="868680" cy="86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69DD87A-9DBC-06E5-92A6-73AFDE0003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2380" y="2012489"/>
            <a:ext cx="570048" cy="5148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1F65161-40B6-D9D5-C291-4AF0CABFC555}"/>
                  </a:ext>
                </a:extLst>
              </p:cNvPr>
              <p:cNvSpPr txBox="1"/>
              <p:nvPr/>
            </p:nvSpPr>
            <p:spPr>
              <a:xfrm>
                <a:off x="6337370" y="2492672"/>
                <a:ext cx="48006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𝑐𝑜𝑚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1F65161-40B6-D9D5-C291-4AF0CABFC5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7370" y="2492672"/>
                <a:ext cx="480068" cy="276999"/>
              </a:xfrm>
              <a:prstGeom prst="rect">
                <a:avLst/>
              </a:prstGeom>
              <a:blipFill>
                <a:blip r:embed="rId4"/>
                <a:stretch>
                  <a:fillRect l="-7895" r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id="{8FA5345C-A1A8-A061-C586-0F2C90F78D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07356" y="1657568"/>
            <a:ext cx="570048" cy="570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lock Timer Blue Icon PNG vector in SVG, PDF, AI, CDR format">
            <a:extLst>
              <a:ext uri="{FF2B5EF4-FFF2-40B4-BE49-F238E27FC236}">
                <a16:creationId xmlns:a16="http://schemas.microsoft.com/office/drawing/2014/main" id="{3E7F874E-A0EA-C76B-78D4-68CEC8184F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96" t="9686" r="23609" b="9686"/>
          <a:stretch/>
        </p:blipFill>
        <p:spPr bwMode="auto">
          <a:xfrm>
            <a:off x="7106733" y="2275033"/>
            <a:ext cx="624375" cy="725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0D0D232-D8C7-E3A4-8DE1-2CAC717D317B}"/>
                  </a:ext>
                </a:extLst>
              </p:cNvPr>
              <p:cNvSpPr txBox="1"/>
              <p:nvPr/>
            </p:nvSpPr>
            <p:spPr>
              <a:xfrm>
                <a:off x="6337370" y="3020936"/>
                <a:ext cx="23023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Hammer it for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0D0D232-D8C7-E3A4-8DE1-2CAC717D31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7370" y="3020936"/>
                <a:ext cx="2302323" cy="369332"/>
              </a:xfrm>
              <a:prstGeom prst="rect">
                <a:avLst/>
              </a:prstGeom>
              <a:blipFill>
                <a:blip r:embed="rId7"/>
                <a:stretch>
                  <a:fillRect l="-2747" t="-10345" b="-27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2840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167E5-F748-BEC3-F852-2AC687A5D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Timed Commitments [BN00]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2906D9-696B-F983-D461-2B74C1C47CB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42403"/>
                <a:ext cx="105156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/>
                  <a:t>Non-Interactive Force-Open: </a:t>
                </a:r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b="1" dirty="0"/>
                  <a:t>Efficiency: 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sz="2800" dirty="0"/>
                  <a:t>Commit phase takes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𝑝𝑜𝑙𝑦</m:t>
                    </m:r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𝑙𝑜𝑔</m:t>
                        </m:r>
                        <m:d>
                          <m:d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</m:oMath>
                </a14:m>
                <a:endParaRPr lang="en-US" sz="2800" b="0" dirty="0"/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sz="2800" dirty="0"/>
                  <a:t>Force-Open phase takes </a:t>
                </a:r>
                <a14:m>
                  <m:oMath xmlns:m="http://schemas.openxmlformats.org/officeDocument/2006/math">
                    <m:r>
                      <a:rPr lang="en-US" sz="2800" b="0" i="1">
                        <a:latin typeface="Cambria Math" panose="02040503050406030204" pitchFamily="18" charset="0"/>
                      </a:rPr>
                      <m:t>𝑝𝑜𝑙𝑦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800" b="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</m:oMath>
                </a14:m>
                <a:r>
                  <a:rPr lang="en-US" sz="2800" dirty="0"/>
                  <a:t> 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sz="2800" dirty="0"/>
                  <a:t>Verification of forced openings takes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𝑝𝑜𝑙𝑦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𝑙𝑜𝑔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2906D9-696B-F983-D461-2B74C1C47CB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42403"/>
                <a:ext cx="10515600" cy="4351338"/>
              </a:xfrm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6BAA3ABA-FC79-988C-7765-8FAD99887AF3}"/>
              </a:ext>
            </a:extLst>
          </p:cNvPr>
          <p:cNvSpPr txBox="1"/>
          <p:nvPr/>
        </p:nvSpPr>
        <p:spPr>
          <a:xfrm>
            <a:off x="838200" y="6369625"/>
            <a:ext cx="707334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[BN00] Dan </a:t>
            </a:r>
            <a:r>
              <a:rPr lang="en-US" sz="1400" dirty="0" err="1"/>
              <a:t>Boneh</a:t>
            </a:r>
            <a:r>
              <a:rPr lang="en-US" sz="1400" dirty="0"/>
              <a:t> and Moni </a:t>
            </a:r>
            <a:r>
              <a:rPr lang="en-US" sz="1400" dirty="0" err="1"/>
              <a:t>Naor</a:t>
            </a:r>
            <a:r>
              <a:rPr lang="en-US" sz="1400" dirty="0"/>
              <a:t>. Timed commitments. In CRYPTO 2000.</a:t>
            </a:r>
          </a:p>
        </p:txBody>
      </p:sp>
      <p:pic>
        <p:nvPicPr>
          <p:cNvPr id="4" name="Picture 2" descr="MSN avatars of all colors : r/FrutigerAero">
            <a:extLst>
              <a:ext uri="{FF2B5EF4-FFF2-40B4-BE49-F238E27FC236}">
                <a16:creationId xmlns:a16="http://schemas.microsoft.com/office/drawing/2014/main" id="{90F59BAF-0644-AA98-5ABD-04109DE1F7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700" y="1666519"/>
            <a:ext cx="868680" cy="86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C77127F-C3CF-9CF9-D093-F9CDB7A66C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2380" y="1866572"/>
            <a:ext cx="684264" cy="6502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5C72004-6968-F68F-9050-F83D1F21EDBF}"/>
                  </a:ext>
                </a:extLst>
              </p:cNvPr>
              <p:cNvSpPr txBox="1"/>
              <p:nvPr/>
            </p:nvSpPr>
            <p:spPr>
              <a:xfrm>
                <a:off x="6096000" y="1566348"/>
                <a:ext cx="64344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5C72004-6968-F68F-9050-F83D1F21ED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566348"/>
                <a:ext cx="643446" cy="369332"/>
              </a:xfrm>
              <a:prstGeom prst="rect">
                <a:avLst/>
              </a:prstGeom>
              <a:blipFill>
                <a:blip r:embed="rId5"/>
                <a:stretch>
                  <a:fillRect l="-5882" r="-3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D633D43E-50BA-C0CF-0DDE-670898E251B6}"/>
              </a:ext>
            </a:extLst>
          </p:cNvPr>
          <p:cNvSpPr txBox="1"/>
          <p:nvPr/>
        </p:nvSpPr>
        <p:spPr>
          <a:xfrm>
            <a:off x="7289349" y="1601064"/>
            <a:ext cx="399254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Public Verifiability (Soundness)</a:t>
            </a:r>
            <a:r>
              <a:rPr lang="en-US" dirty="0">
                <a:solidFill>
                  <a:srgbClr val="FF0000"/>
                </a:solidFill>
              </a:rPr>
              <a:t>:</a:t>
            </a:r>
            <a:r>
              <a:rPr lang="en-US" dirty="0"/>
              <a:t> </a:t>
            </a:r>
          </a:p>
          <a:p>
            <a:pPr algn="ctr"/>
            <a:r>
              <a:rPr lang="en-US" dirty="0"/>
              <a:t>it is unfeasible to provide 2 proofs for the same commitment certifying different messages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057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D02E1-5C24-8F40-DC86-8CDA2678C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Easy Approach and its Pitfalls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3DADE9-5B27-8E60-A4F5-F6BD584D3D5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Well-Formedness: use ZK-proof to prove the following relation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𝐺𝑒𝑛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𝐺𝑒𝑛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)}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Public Verifiability: use </a:t>
                </a:r>
                <a:r>
                  <a:rPr lang="en-US" dirty="0">
                    <a:solidFill>
                      <a:srgbClr val="FF0000"/>
                    </a:solidFill>
                  </a:rPr>
                  <a:t>SNARG</a:t>
                </a:r>
                <a:r>
                  <a:rPr lang="en-US" dirty="0"/>
                  <a:t> to prove the following relation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𝑆𝑜𝑙𝑣𝑒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d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𝑆𝑜𝑙𝑣𝑒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)}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sz="3200" dirty="0"/>
                  <a:t>What’s wrong with this?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sz="2800" dirty="0"/>
                  <a:t>Non-black-box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sz="2800" dirty="0"/>
                  <a:t>Known SNARGs (for P) require a setups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sz="2800" dirty="0"/>
                  <a:t>Assumptions/Computational Soundness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3DADE9-5B27-8E60-A4F5-F6BD584D3D5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27" t="-2326" b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6655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E7398-4195-F193-2FBB-9B7319F93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TLPs as a Form of Commitments</a:t>
            </a:r>
          </a:p>
        </p:txBody>
      </p:sp>
      <p:pic>
        <p:nvPicPr>
          <p:cNvPr id="6" name="Picture 2" descr="MSN avatars of all colors : r/FrutigerAero">
            <a:extLst>
              <a:ext uri="{FF2B5EF4-FFF2-40B4-BE49-F238E27FC236}">
                <a16:creationId xmlns:a16="http://schemas.microsoft.com/office/drawing/2014/main" id="{3F871C7F-DF36-EE4C-6066-2F21DBE96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586" y="2126668"/>
            <a:ext cx="863898" cy="863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MSN avatars of all colors : r/FrutigerAero">
            <a:extLst>
              <a:ext uri="{FF2B5EF4-FFF2-40B4-BE49-F238E27FC236}">
                <a16:creationId xmlns:a16="http://schemas.microsoft.com/office/drawing/2014/main" id="{0571D4E9-6D03-F408-635A-EDC4854945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036" y="2121886"/>
            <a:ext cx="868680" cy="86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96F52C7-38C8-32FA-D9F1-1D3B44BB243D}"/>
              </a:ext>
            </a:extLst>
          </p:cNvPr>
          <p:cNvSpPr txBox="1"/>
          <p:nvPr/>
        </p:nvSpPr>
        <p:spPr>
          <a:xfrm>
            <a:off x="1814418" y="1642178"/>
            <a:ext cx="9322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Sender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20CEEF-FB25-4038-6510-81A10744629F}"/>
              </a:ext>
            </a:extLst>
          </p:cNvPr>
          <p:cNvSpPr txBox="1"/>
          <p:nvPr/>
        </p:nvSpPr>
        <p:spPr>
          <a:xfrm>
            <a:off x="4655103" y="1642178"/>
            <a:ext cx="11036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Receiver</a:t>
            </a:r>
            <a:endParaRPr lang="en-US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2DE720-5D55-D708-202C-E0DA811DA146}"/>
              </a:ext>
            </a:extLst>
          </p:cNvPr>
          <p:cNvSpPr txBox="1"/>
          <p:nvPr/>
        </p:nvSpPr>
        <p:spPr>
          <a:xfrm>
            <a:off x="134566" y="2371560"/>
            <a:ext cx="1744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Commit Phase: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5CEFC05-D6B2-A9C4-B743-CC18B99737B2}"/>
              </a:ext>
            </a:extLst>
          </p:cNvPr>
          <p:cNvCxnSpPr>
            <a:cxnSpLocks/>
          </p:cNvCxnSpPr>
          <p:nvPr/>
        </p:nvCxnSpPr>
        <p:spPr>
          <a:xfrm>
            <a:off x="2760918" y="2674622"/>
            <a:ext cx="2011680" cy="0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582A8DC-A022-14AB-61C8-9D554F82C971}"/>
                  </a:ext>
                </a:extLst>
              </p:cNvPr>
              <p:cNvSpPr txBox="1"/>
              <p:nvPr/>
            </p:nvSpPr>
            <p:spPr>
              <a:xfrm>
                <a:off x="2917872" y="2323022"/>
                <a:ext cx="169777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𝐺𝑒𝑛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582A8DC-A022-14AB-61C8-9D554F82C9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7872" y="2323022"/>
                <a:ext cx="1697772" cy="276999"/>
              </a:xfrm>
              <a:prstGeom prst="rect">
                <a:avLst/>
              </a:prstGeom>
              <a:blipFill>
                <a:blip r:embed="rId3"/>
                <a:stretch>
                  <a:fillRect l="-741" r="-4444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2" descr="MSN avatars of all colors : r/FrutigerAero">
            <a:extLst>
              <a:ext uri="{FF2B5EF4-FFF2-40B4-BE49-F238E27FC236}">
                <a16:creationId xmlns:a16="http://schemas.microsoft.com/office/drawing/2014/main" id="{1908E05A-3504-C602-92F9-E45B930B61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463" y="3384097"/>
            <a:ext cx="863898" cy="863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MSN avatars of all colors : r/FrutigerAero">
            <a:extLst>
              <a:ext uri="{FF2B5EF4-FFF2-40B4-BE49-F238E27FC236}">
                <a16:creationId xmlns:a16="http://schemas.microsoft.com/office/drawing/2014/main" id="{5651C372-F877-B30E-FBAF-5F098C2346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036" y="3379315"/>
            <a:ext cx="868680" cy="86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F275968-92FB-4B2E-CB85-8A4DA9506FE5}"/>
              </a:ext>
            </a:extLst>
          </p:cNvPr>
          <p:cNvSpPr txBox="1"/>
          <p:nvPr/>
        </p:nvSpPr>
        <p:spPr>
          <a:xfrm>
            <a:off x="134566" y="3628989"/>
            <a:ext cx="1744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Open Phase: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DC135FB-B9AB-6C65-775F-DCE15C008DAA}"/>
              </a:ext>
            </a:extLst>
          </p:cNvPr>
          <p:cNvCxnSpPr>
            <a:cxnSpLocks/>
          </p:cNvCxnSpPr>
          <p:nvPr/>
        </p:nvCxnSpPr>
        <p:spPr>
          <a:xfrm>
            <a:off x="2705795" y="3932051"/>
            <a:ext cx="2011680" cy="0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4A1CDE0-786F-262F-1F87-205B822C8066}"/>
                  </a:ext>
                </a:extLst>
              </p:cNvPr>
              <p:cNvSpPr txBox="1"/>
              <p:nvPr/>
            </p:nvSpPr>
            <p:spPr>
              <a:xfrm>
                <a:off x="3434767" y="3581033"/>
                <a:ext cx="56528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b="0" dirty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4A1CDE0-786F-262F-1F87-205B822C80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4767" y="3581033"/>
                <a:ext cx="565283" cy="276999"/>
              </a:xfrm>
              <a:prstGeom prst="rect">
                <a:avLst/>
              </a:prstGeom>
              <a:blipFill>
                <a:blip r:embed="rId4"/>
                <a:stretch>
                  <a:fillRect l="-24444" t="-21739" r="-20000" b="-5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6CF1AEE-E9C8-737E-04AE-796E9073438A}"/>
                  </a:ext>
                </a:extLst>
              </p:cNvPr>
              <p:cNvSpPr txBox="1"/>
              <p:nvPr/>
            </p:nvSpPr>
            <p:spPr>
              <a:xfrm>
                <a:off x="4290560" y="4522918"/>
                <a:ext cx="165449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𝐺𝑒𝑛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6CF1AEE-E9C8-737E-04AE-796E907343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0560" y="4522918"/>
                <a:ext cx="1654492" cy="276999"/>
              </a:xfrm>
              <a:prstGeom prst="rect">
                <a:avLst/>
              </a:prstGeom>
              <a:blipFill>
                <a:blip r:embed="rId5"/>
                <a:stretch>
                  <a:fillRect l="-758" t="-4545" r="-4545" b="-36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5A20A707-E22A-4F8F-A020-989ED27930C5}"/>
              </a:ext>
            </a:extLst>
          </p:cNvPr>
          <p:cNvSpPr txBox="1"/>
          <p:nvPr/>
        </p:nvSpPr>
        <p:spPr>
          <a:xfrm>
            <a:off x="4520119" y="4251145"/>
            <a:ext cx="1238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Check that: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B102CE7-7F81-BD2A-3715-C72D61EE125E}"/>
              </a:ext>
            </a:extLst>
          </p:cNvPr>
          <p:cNvCxnSpPr>
            <a:cxnSpLocks/>
          </p:cNvCxnSpPr>
          <p:nvPr/>
        </p:nvCxnSpPr>
        <p:spPr>
          <a:xfrm>
            <a:off x="5964508" y="1690688"/>
            <a:ext cx="21844" cy="4963031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665DD805-C941-34AF-AFA3-A80E87415DBC}"/>
              </a:ext>
            </a:extLst>
          </p:cNvPr>
          <p:cNvSpPr txBox="1"/>
          <p:nvPr/>
        </p:nvSpPr>
        <p:spPr>
          <a:xfrm>
            <a:off x="6109566" y="3127536"/>
            <a:ext cx="35473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Completeness = Perfect Binding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86E538D-24A7-F8EA-BFE4-E404088E754A}"/>
              </a:ext>
            </a:extLst>
          </p:cNvPr>
          <p:cNvSpPr txBox="1"/>
          <p:nvPr/>
        </p:nvSpPr>
        <p:spPr>
          <a:xfrm>
            <a:off x="6109566" y="3589201"/>
            <a:ext cx="5401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puzzle has only one solution -&gt;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B051EFC-BDE0-DAD7-520D-1DE34071E1C9}"/>
                  </a:ext>
                </a:extLst>
              </p:cNvPr>
              <p:cNvSpPr txBox="1"/>
              <p:nvPr/>
            </p:nvSpPr>
            <p:spPr>
              <a:xfrm>
                <a:off x="9241274" y="3450701"/>
                <a:ext cx="2862305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cannot both open the </a:t>
                </a:r>
                <a:r>
                  <a:rPr lang="en-US" b="1" dirty="0"/>
                  <a:t>same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B051EFC-BDE0-DAD7-520D-1DE34071E1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1274" y="3450701"/>
                <a:ext cx="2862305" cy="646331"/>
              </a:xfrm>
              <a:prstGeom prst="rect">
                <a:avLst/>
              </a:prstGeom>
              <a:blipFill>
                <a:blip r:embed="rId6"/>
                <a:stretch>
                  <a:fillRect l="-442" t="-3846" r="-2655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68EE7093-6AF3-FB7A-6C56-677187D72869}"/>
              </a:ext>
            </a:extLst>
          </p:cNvPr>
          <p:cNvSpPr txBox="1"/>
          <p:nvPr/>
        </p:nvSpPr>
        <p:spPr>
          <a:xfrm>
            <a:off x="6087722" y="4485970"/>
            <a:ext cx="35473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Hardness = t-Hiding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465A085-4AA8-C7E3-56BC-79B087DA653A}"/>
                  </a:ext>
                </a:extLst>
              </p:cNvPr>
              <p:cNvSpPr txBox="1"/>
              <p:nvPr/>
            </p:nvSpPr>
            <p:spPr>
              <a:xfrm>
                <a:off x="7694879" y="4886080"/>
                <a:ext cx="297338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𝐺𝑒𝑛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≈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𝐺𝑒𝑛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465A085-4AA8-C7E3-56BC-79B087DA65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4879" y="4886080"/>
                <a:ext cx="2973389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>
            <a:extLst>
              <a:ext uri="{FF2B5EF4-FFF2-40B4-BE49-F238E27FC236}">
                <a16:creationId xmlns:a16="http://schemas.microsoft.com/office/drawing/2014/main" id="{41E39CDC-F08E-CE79-D2A9-52121AE6A931}"/>
              </a:ext>
            </a:extLst>
          </p:cNvPr>
          <p:cNvSpPr txBox="1"/>
          <p:nvPr/>
        </p:nvSpPr>
        <p:spPr>
          <a:xfrm>
            <a:off x="91934" y="5288897"/>
            <a:ext cx="1744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Force Open:</a:t>
            </a:r>
          </a:p>
        </p:txBody>
      </p:sp>
      <p:pic>
        <p:nvPicPr>
          <p:cNvPr id="40" name="Picture 2" descr="MSN avatars of all colors : r/FrutigerAero">
            <a:extLst>
              <a:ext uri="{FF2B5EF4-FFF2-40B4-BE49-F238E27FC236}">
                <a16:creationId xmlns:a16="http://schemas.microsoft.com/office/drawing/2014/main" id="{3D9B3591-0652-EBC5-27FF-C27699328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428" y="5154405"/>
            <a:ext cx="863898" cy="863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MSN avatars of all colors : r/FrutigerAero">
            <a:extLst>
              <a:ext uri="{FF2B5EF4-FFF2-40B4-BE49-F238E27FC236}">
                <a16:creationId xmlns:a16="http://schemas.microsoft.com/office/drawing/2014/main" id="{524B33CB-E621-28EC-163A-784924A20A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036" y="5149845"/>
            <a:ext cx="868680" cy="86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BE750CA3-3465-43F1-460E-C731B061A840}"/>
              </a:ext>
            </a:extLst>
          </p:cNvPr>
          <p:cNvSpPr txBox="1"/>
          <p:nvPr/>
        </p:nvSpPr>
        <p:spPr>
          <a:xfrm>
            <a:off x="5281936" y="4970405"/>
            <a:ext cx="670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???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C7249475-A8B4-2BC2-B02A-1F49050A749A}"/>
                  </a:ext>
                </a:extLst>
              </p:cNvPr>
              <p:cNvSpPr txBox="1"/>
              <p:nvPr/>
            </p:nvSpPr>
            <p:spPr>
              <a:xfrm>
                <a:off x="4096131" y="6074532"/>
                <a:ext cx="182316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𝑆𝑜𝑙𝑣𝑒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C7249475-A8B4-2BC2-B02A-1F49050A74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6131" y="6074532"/>
                <a:ext cx="1823166" cy="369332"/>
              </a:xfrm>
              <a:prstGeom prst="rect">
                <a:avLst/>
              </a:prstGeom>
              <a:blipFill>
                <a:blip r:embed="rId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ectangle 45">
            <a:extLst>
              <a:ext uri="{FF2B5EF4-FFF2-40B4-BE49-F238E27FC236}">
                <a16:creationId xmlns:a16="http://schemas.microsoft.com/office/drawing/2014/main" id="{2756E6A0-FA85-C8B2-50A6-D0B467243CE7}"/>
              </a:ext>
            </a:extLst>
          </p:cNvPr>
          <p:cNvSpPr/>
          <p:nvPr/>
        </p:nvSpPr>
        <p:spPr>
          <a:xfrm>
            <a:off x="287383" y="4931216"/>
            <a:ext cx="5631914" cy="168331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761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  <p:bldP spid="19" grpId="0"/>
      <p:bldP spid="20" grpId="0"/>
      <p:bldP spid="21" grpId="0"/>
      <p:bldP spid="24" grpId="0"/>
      <p:bldP spid="25" grpId="0"/>
      <p:bldP spid="27" grpId="0"/>
      <p:bldP spid="28" grpId="0"/>
      <p:bldP spid="30" grpId="0"/>
      <p:bldP spid="34" grpId="0"/>
      <p:bldP spid="42" grpId="0"/>
      <p:bldP spid="42" grpId="1"/>
      <p:bldP spid="44" grpId="0"/>
      <p:bldP spid="4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491E3-1A2F-32CB-B136-2B65F5158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Well-formedness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EBAA4A-8D7C-CCEF-70B0-D4C4E774F3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33525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TLPs say nothing about malicious puzzles! Only honestly-generated puzzles are guaranteed to be solvable in time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!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𝑚𝑜𝑑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EBAA4A-8D7C-CCEF-70B0-D4C4E774F3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33525"/>
                <a:ext cx="10515600" cy="4351338"/>
              </a:xfrm>
              <a:blipFill>
                <a:blip r:embed="rId2"/>
                <a:stretch>
                  <a:fillRect l="-120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D2708A-D639-4298-FB0D-785E42FDB01C}"/>
                  </a:ext>
                </a:extLst>
              </p:cNvPr>
              <p:cNvSpPr txBox="1"/>
              <p:nvPr/>
            </p:nvSpPr>
            <p:spPr>
              <a:xfrm>
                <a:off x="3226525" y="2819341"/>
                <a:ext cx="6237515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solidFill>
                      <a:srgbClr val="FF0000"/>
                    </a:solidFill>
                  </a:rPr>
                  <a:t>What if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 is </a:t>
                </a:r>
                <a:r>
                  <a:rPr lang="en-US" sz="3200" b="1" dirty="0">
                    <a:solidFill>
                      <a:srgbClr val="FF0000"/>
                    </a:solidFill>
                  </a:rPr>
                  <a:t>not </a:t>
                </a:r>
                <a:r>
                  <a:rPr lang="en-US" sz="3200" dirty="0">
                    <a:solidFill>
                      <a:srgbClr val="FF0000"/>
                    </a:solidFill>
                  </a:rPr>
                  <a:t>an RSA modulus?</a:t>
                </a:r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D2708A-D639-4298-FB0D-785E42FDB0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6525" y="2819341"/>
                <a:ext cx="6237515" cy="584775"/>
              </a:xfrm>
              <a:prstGeom prst="rect">
                <a:avLst/>
              </a:prstGeom>
              <a:blipFill>
                <a:blip r:embed="rId3"/>
                <a:stretch>
                  <a:fillRect l="-2434" t="-10638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118B4473-0426-A13C-18B6-58C0E7D20C2E}"/>
              </a:ext>
            </a:extLst>
          </p:cNvPr>
          <p:cNvSpPr txBox="1"/>
          <p:nvPr/>
        </p:nvSpPr>
        <p:spPr>
          <a:xfrm>
            <a:off x="355193" y="3434373"/>
            <a:ext cx="25211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Over-extraction</a:t>
            </a: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769A01C-81FA-6A78-B0C8-7075E91D0297}"/>
                  </a:ext>
                </a:extLst>
              </p:cNvPr>
              <p:cNvSpPr txBox="1"/>
              <p:nvPr/>
            </p:nvSpPr>
            <p:spPr>
              <a:xfrm>
                <a:off x="355193" y="4124316"/>
                <a:ext cx="2784288" cy="4247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𝑚𝑜𝑑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769A01C-81FA-6A78-B0C8-7075E91D02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193" y="4124316"/>
                <a:ext cx="2784288" cy="424732"/>
              </a:xfrm>
              <a:prstGeom prst="rect">
                <a:avLst/>
              </a:prstGeom>
              <a:blipFill>
                <a:blip r:embed="rId4"/>
                <a:stretch>
                  <a:fillRect l="-905" r="-1810" b="-3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869633C-1FAB-36C8-6BBF-DE3854DEC6E9}"/>
                  </a:ext>
                </a:extLst>
              </p:cNvPr>
              <p:cNvSpPr txBox="1"/>
              <p:nvPr/>
            </p:nvSpPr>
            <p:spPr>
              <a:xfrm>
                <a:off x="3712527" y="3862707"/>
                <a:ext cx="342176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But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800" dirty="0"/>
                  <a:t> is not really the committed message!!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869633C-1FAB-36C8-6BBF-DE3854DEC6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2527" y="3862707"/>
                <a:ext cx="3421765" cy="954107"/>
              </a:xfrm>
              <a:prstGeom prst="rect">
                <a:avLst/>
              </a:prstGeom>
              <a:blipFill>
                <a:blip r:embed="rId5"/>
                <a:stretch>
                  <a:fillRect l="-3704" t="-6579" r="-4815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9E29293-43DC-0CD9-AA3C-3FD0575A2617}"/>
                  </a:ext>
                </a:extLst>
              </p:cNvPr>
              <p:cNvSpPr txBox="1"/>
              <p:nvPr/>
            </p:nvSpPr>
            <p:spPr>
              <a:xfrm>
                <a:off x="7199524" y="3689866"/>
                <a:ext cx="4992476" cy="20928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There does </a:t>
                </a:r>
                <a:r>
                  <a:rPr lang="en-US" sz="2800" b="1" dirty="0"/>
                  <a:t>not</a:t>
                </a:r>
                <a:r>
                  <a:rPr lang="en-US" sz="2800" dirty="0"/>
                  <a:t> exist an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s.t.</a:t>
                </a:r>
                <a:r>
                  <a:rPr lang="en-US" sz="2800" dirty="0"/>
                  <a:t>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)≔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𝐺𝑒𝑛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  <a:p>
                <a:pPr algn="ctr"/>
                <a:r>
                  <a:rPr lang="en-US" sz="2800" dirty="0"/>
                  <a:t>AND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9E29293-43DC-0CD9-AA3C-3FD0575A26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9524" y="3689866"/>
                <a:ext cx="4992476" cy="2092881"/>
              </a:xfrm>
              <a:prstGeom prst="rect">
                <a:avLst/>
              </a:prstGeom>
              <a:blipFill>
                <a:blip r:embed="rId6"/>
                <a:stretch>
                  <a:fillRect t="-30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6530799-45F2-8289-C270-EB35D3A4A4CA}"/>
                  </a:ext>
                </a:extLst>
              </p:cNvPr>
              <p:cNvSpPr txBox="1"/>
              <p:nvPr/>
            </p:nvSpPr>
            <p:spPr>
              <a:xfrm>
                <a:off x="514350" y="5554147"/>
                <a:ext cx="111633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/>
                  <a:t>Well-formedness: </a:t>
                </a:r>
                <a:r>
                  <a:rPr lang="en-US" sz="2800" dirty="0"/>
                  <a:t>If the commitment phase is </a:t>
                </a:r>
                <a:r>
                  <a:rPr lang="en-US" sz="2800" i="1" dirty="0"/>
                  <a:t>accepting</a:t>
                </a:r>
                <a:r>
                  <a:rPr lang="en-US" sz="2800" dirty="0"/>
                  <a:t>, then the commitment has an opening, and it can be force-opened in time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6530799-45F2-8289-C270-EB35D3A4A4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350" y="5554147"/>
                <a:ext cx="11163300" cy="954107"/>
              </a:xfrm>
              <a:prstGeom prst="rect">
                <a:avLst/>
              </a:prstGeom>
              <a:blipFill>
                <a:blip r:embed="rId7"/>
                <a:stretch>
                  <a:fillRect t="-6579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8090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8" grpId="0"/>
      <p:bldP spid="9" grpId="0"/>
      <p:bldP spid="10" grpId="0"/>
      <p:bldP spid="11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2A4C9-B33B-159F-4E2D-8E6B878D4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Verifiability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B22D114-76B3-971A-0E12-29DF88107A3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𝑆𝑜𝑙𝑣𝑒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𝑐𝑜𝑚</m:t>
                        </m:r>
                      </m:e>
                    </m:d>
                  </m:oMath>
                </a14:m>
                <a:r>
                  <a:rPr lang="en-US" dirty="0"/>
                  <a:t> takes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Convincing a Verifier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𝑐𝑜𝑚</m:t>
                    </m:r>
                  </m:oMath>
                </a14:m>
                <a:r>
                  <a:rPr lang="en-US" dirty="0"/>
                  <a:t> contains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requires the Verifier to run solve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𝑆𝑜𝑙𝑣𝑒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𝑐𝑜𝑚</m:t>
                        </m:r>
                      </m:e>
                    </m:d>
                  </m:oMath>
                </a14:m>
                <a:r>
                  <a:rPr lang="en-US" dirty="0"/>
                  <a:t> on its own!! </a:t>
                </a:r>
              </a:p>
              <a:p>
                <a:r>
                  <a:rPr lang="en-US" b="1" dirty="0"/>
                  <a:t>Public Verifiability: </a:t>
                </a:r>
                <a:endParaRPr lang="en-US" b="0" i="0" dirty="0">
                  <a:latin typeface="Cambria Math" panose="02040503050406030204" pitchFamily="18" charset="0"/>
                </a:endParaRPr>
              </a:p>
              <a:p>
                <a:pPr marL="971550" lvl="1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𝑆𝑜𝑙𝑣𝑒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𝑐𝑜𝑚</m:t>
                        </m:r>
                      </m:e>
                    </m:d>
                  </m:oMath>
                </a14:m>
                <a:r>
                  <a:rPr lang="en-US" dirty="0"/>
                  <a:t> additionally outputs a proof</a:t>
                </a:r>
              </a:p>
              <a:p>
                <a:pPr marL="971550" lvl="1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0\1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𝑉𝑒𝑟𝑖𝑓𝑦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𝑐𝑜𝑚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can </a:t>
                </a:r>
                <a:r>
                  <a:rPr lang="en-US" b="1" dirty="0"/>
                  <a:t>efficiently</a:t>
                </a:r>
                <a:r>
                  <a:rPr lang="en-US" dirty="0"/>
                  <a:t> check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is the committed message</a:t>
                </a:r>
              </a:p>
              <a:p>
                <a:r>
                  <a:rPr lang="en-US" b="1" dirty="0"/>
                  <a:t>Soundness: </a:t>
                </a:r>
                <a:r>
                  <a:rPr lang="en-US" dirty="0"/>
                  <a:t>if a proof verifies, it is unfeasible to open the commitment to something else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B22D114-76B3-971A-0E12-29DF88107A3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 r="-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0974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98F96-0763-C599-95EE-A20863756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 Constructions and their Drawbacks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324E6-B3AB-877E-5C52-5D3B712670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6058359" cy="4351338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50000"/>
              </a:lnSpc>
            </a:pPr>
            <a:r>
              <a:rPr lang="en-US" sz="4400" dirty="0"/>
              <a:t>Previous constructions [BN00,KLX20,FKPS21,CJ23]:</a:t>
            </a:r>
          </a:p>
          <a:p>
            <a:pPr marL="1200150" lvl="1" indent="-742950">
              <a:lnSpc>
                <a:spcPct val="150000"/>
              </a:lnSpc>
              <a:buFont typeface="+mj-lt"/>
              <a:buAutoNum type="arabicPeriod"/>
            </a:pPr>
            <a:r>
              <a:rPr lang="en-US" sz="4000" dirty="0"/>
              <a:t>Use Repeated Squaring TLP in a non-black-box way</a:t>
            </a:r>
          </a:p>
          <a:p>
            <a:pPr marL="1200150" lvl="1" indent="-742950">
              <a:lnSpc>
                <a:spcPct val="150000"/>
              </a:lnSpc>
              <a:buFont typeface="+mj-lt"/>
              <a:buAutoNum type="arabicPeriod"/>
            </a:pPr>
            <a:r>
              <a:rPr lang="en-US" sz="4000" dirty="0"/>
              <a:t>Use ZK to prove well-formedness of TLP</a:t>
            </a:r>
          </a:p>
          <a:p>
            <a:pPr marL="1200150" lvl="1" indent="-742950">
              <a:lnSpc>
                <a:spcPct val="150000"/>
              </a:lnSpc>
              <a:buFont typeface="+mj-lt"/>
              <a:buAutoNum type="arabicPeriod"/>
            </a:pPr>
            <a:r>
              <a:rPr lang="en-US" sz="4000" dirty="0"/>
              <a:t>Use the specific features of the TLP to provide public verifiability</a:t>
            </a:r>
          </a:p>
          <a:p>
            <a:pPr lvl="1"/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6455229-000F-69F5-7C81-F05379A0396B}"/>
              </a:ext>
            </a:extLst>
          </p:cNvPr>
          <p:cNvSpPr txBox="1">
            <a:spLocks/>
          </p:cNvSpPr>
          <p:nvPr/>
        </p:nvSpPr>
        <p:spPr>
          <a:xfrm>
            <a:off x="6896559" y="1742597"/>
            <a:ext cx="495254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dirty="0"/>
              <a:t>Drawbacks: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Single (family of) assumption 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Non-black-box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Not generic</a:t>
            </a:r>
          </a:p>
        </p:txBody>
      </p:sp>
    </p:spTree>
    <p:extLst>
      <p:ext uri="{BB962C8B-B14F-4D97-AF65-F5344CB8AC3E}">
        <p14:creationId xmlns:p14="http://schemas.microsoft.com/office/powerpoint/2010/main" val="660466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A482A-3F46-81F1-7992-8B5C53218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25976" cy="1325563"/>
          </a:xfrm>
        </p:spPr>
        <p:txBody>
          <a:bodyPr/>
          <a:lstStyle/>
          <a:p>
            <a:r>
              <a:rPr lang="en-US" dirty="0"/>
              <a:t>A First Attempt to Well-formedness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9312C59-545E-2F31-A0DB-C15D7709A96D}"/>
              </a:ext>
            </a:extLst>
          </p:cNvPr>
          <p:cNvCxnSpPr/>
          <p:nvPr/>
        </p:nvCxnSpPr>
        <p:spPr>
          <a:xfrm>
            <a:off x="3474865" y="2116519"/>
            <a:ext cx="4917486" cy="0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8707067-31E1-08F6-4D64-4613CE796351}"/>
              </a:ext>
            </a:extLst>
          </p:cNvPr>
          <p:cNvCxnSpPr>
            <a:cxnSpLocks/>
          </p:cNvCxnSpPr>
          <p:nvPr/>
        </p:nvCxnSpPr>
        <p:spPr>
          <a:xfrm flipH="1">
            <a:off x="3416499" y="2661266"/>
            <a:ext cx="4982337" cy="0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A6EE821-F45D-B9D0-4DEF-167531375570}"/>
              </a:ext>
            </a:extLst>
          </p:cNvPr>
          <p:cNvCxnSpPr/>
          <p:nvPr/>
        </p:nvCxnSpPr>
        <p:spPr>
          <a:xfrm>
            <a:off x="3474865" y="3241685"/>
            <a:ext cx="4917486" cy="0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2804451-650C-23DB-4E73-BD8ADF702266}"/>
                  </a:ext>
                </a:extLst>
              </p:cNvPr>
              <p:cNvSpPr txBox="1"/>
              <p:nvPr/>
            </p:nvSpPr>
            <p:spPr>
              <a:xfrm>
                <a:off x="5682443" y="1749630"/>
                <a:ext cx="62100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2804451-650C-23DB-4E73-BD8ADF7022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2443" y="1749630"/>
                <a:ext cx="621004" cy="307777"/>
              </a:xfrm>
              <a:prstGeom prst="rect">
                <a:avLst/>
              </a:prstGeom>
              <a:blipFill>
                <a:blip r:embed="rId2"/>
                <a:stretch>
                  <a:fillRect l="-6000" r="-2000"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E0433B3-3A3F-FA96-0531-E16816859494}"/>
                  </a:ext>
                </a:extLst>
              </p:cNvPr>
              <p:cNvSpPr txBox="1"/>
              <p:nvPr/>
            </p:nvSpPr>
            <p:spPr>
              <a:xfrm>
                <a:off x="5472450" y="2309895"/>
                <a:ext cx="104099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∈{0,1}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E0433B3-3A3F-FA96-0531-E168168594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2450" y="2309895"/>
                <a:ext cx="1040991" cy="307777"/>
              </a:xfrm>
              <a:prstGeom prst="rect">
                <a:avLst/>
              </a:prstGeom>
              <a:blipFill>
                <a:blip r:embed="rId3"/>
                <a:stretch>
                  <a:fillRect l="-6098" r="-8537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87C7087-BBA5-B533-EDBE-4AB068E8D9FE}"/>
                  </a:ext>
                </a:extLst>
              </p:cNvPr>
              <p:cNvSpPr txBox="1"/>
              <p:nvPr/>
            </p:nvSpPr>
            <p:spPr>
              <a:xfrm>
                <a:off x="5604057" y="2898236"/>
                <a:ext cx="77777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87C7087-BBA5-B533-EDBE-4AB068E8D9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4057" y="2898236"/>
                <a:ext cx="777777" cy="307777"/>
              </a:xfrm>
              <a:prstGeom prst="rect">
                <a:avLst/>
              </a:prstGeom>
              <a:blipFill>
                <a:blip r:embed="rId4"/>
                <a:stretch>
                  <a:fillRect l="-4839" r="-3226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A1DDDE9E-A1B9-F81E-A0D2-34762D0894C9}"/>
              </a:ext>
            </a:extLst>
          </p:cNvPr>
          <p:cNvSpPr txBox="1"/>
          <p:nvPr/>
        </p:nvSpPr>
        <p:spPr>
          <a:xfrm>
            <a:off x="5703287" y="1890104"/>
            <a:ext cx="65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sz="2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270AFC6-8D7E-BC6B-35AA-4EB61A17F26D}"/>
              </a:ext>
            </a:extLst>
          </p:cNvPr>
          <p:cNvSpPr txBox="1"/>
          <p:nvPr/>
        </p:nvSpPr>
        <p:spPr>
          <a:xfrm>
            <a:off x="2129304" y="1593667"/>
            <a:ext cx="10720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Sender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03F46B5-DE6C-684E-3DE2-95B831E2A79C}"/>
              </a:ext>
            </a:extLst>
          </p:cNvPr>
          <p:cNvSpPr txBox="1"/>
          <p:nvPr/>
        </p:nvSpPr>
        <p:spPr>
          <a:xfrm>
            <a:off x="8408452" y="1593667"/>
            <a:ext cx="1319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Receiver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655C1B0-CCFF-691F-7EA9-A94D0F364B9A}"/>
                  </a:ext>
                </a:extLst>
              </p:cNvPr>
              <p:cNvSpPr txBox="1"/>
              <p:nvPr/>
            </p:nvSpPr>
            <p:spPr>
              <a:xfrm>
                <a:off x="358739" y="3468161"/>
                <a:ext cx="416025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Share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⊕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400" dirty="0"/>
              </a:p>
              <a:p>
                <a:r>
                  <a:rPr lang="en-US" sz="2400" dirty="0"/>
                  <a:t>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:=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𝐺𝑒𝑛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655C1B0-CCFF-691F-7EA9-A94D0F364B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39" y="3468161"/>
                <a:ext cx="4160251" cy="830997"/>
              </a:xfrm>
              <a:prstGeom prst="rect">
                <a:avLst/>
              </a:prstGeom>
              <a:blipFill>
                <a:blip r:embed="rId5"/>
                <a:stretch>
                  <a:fillRect l="-2439" t="-4545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30571D0-F123-CF93-9411-692386289465}"/>
                  </a:ext>
                </a:extLst>
              </p:cNvPr>
              <p:cNvSpPr txBox="1"/>
              <p:nvPr/>
            </p:nvSpPr>
            <p:spPr>
              <a:xfrm>
                <a:off x="7513983" y="3651988"/>
                <a:ext cx="431927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 Accept </a:t>
                </a:r>
                <a:r>
                  <a:rPr lang="en-US" sz="2400" dirty="0" err="1"/>
                  <a:t>iff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:=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𝐺𝑒𝑛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30571D0-F123-CF93-9411-6923862894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3983" y="3651988"/>
                <a:ext cx="4319277" cy="461665"/>
              </a:xfrm>
              <a:prstGeom prst="rect">
                <a:avLst/>
              </a:prstGeom>
              <a:blipFill>
                <a:blip r:embed="rId6"/>
                <a:stretch>
                  <a:fillRect l="-587" t="-8108" b="-32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EE7B494-A53E-5B8E-147D-24146D6E01EC}"/>
                  </a:ext>
                </a:extLst>
              </p:cNvPr>
              <p:cNvSpPr txBox="1"/>
              <p:nvPr/>
            </p:nvSpPr>
            <p:spPr>
              <a:xfrm>
                <a:off x="419778" y="4838342"/>
                <a:ext cx="1105178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rgbClr val="FF0000"/>
                    </a:solidFill>
                  </a:rPr>
                  <a:t>The probability that the Receiver accepts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 is bad is at most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1/2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EE7B494-A53E-5B8E-147D-24146D6E01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778" y="4838342"/>
                <a:ext cx="11051789" cy="523220"/>
              </a:xfrm>
              <a:prstGeom prst="rect">
                <a:avLst/>
              </a:prstGeom>
              <a:blipFill>
                <a:blip r:embed="rId7"/>
                <a:stretch>
                  <a:fillRect t="-14286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A3FC91A-B507-5791-DDFC-48F557A36A78}"/>
                  </a:ext>
                </a:extLst>
              </p:cNvPr>
              <p:cNvSpPr txBox="1"/>
              <p:nvPr/>
            </p:nvSpPr>
            <p:spPr>
              <a:xfrm>
                <a:off x="3486929" y="5433189"/>
                <a:ext cx="491748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FF0000"/>
                    </a:solidFill>
                  </a:rPr>
                  <a:t>Should we repeat this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times?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A3FC91A-B507-5791-DDFC-48F557A36A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6929" y="5433189"/>
                <a:ext cx="4917486" cy="523220"/>
              </a:xfrm>
              <a:prstGeom prst="rect">
                <a:avLst/>
              </a:prstGeom>
              <a:blipFill>
                <a:blip r:embed="rId8"/>
                <a:stretch>
                  <a:fillRect l="-2577" t="-11905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2" descr="MSN avatars of all colors : r/FrutigerAero">
            <a:extLst>
              <a:ext uri="{FF2B5EF4-FFF2-40B4-BE49-F238E27FC236}">
                <a16:creationId xmlns:a16="http://schemas.microsoft.com/office/drawing/2014/main" id="{06C77B18-AC2D-6D2F-CDC2-44B2F61E28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295" y="2055332"/>
            <a:ext cx="1212050" cy="121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MSN avatars of all colors : r/FrutigerAero">
            <a:extLst>
              <a:ext uri="{FF2B5EF4-FFF2-40B4-BE49-F238E27FC236}">
                <a16:creationId xmlns:a16="http://schemas.microsoft.com/office/drawing/2014/main" id="{068E82C4-7423-ADBF-FD6E-86CF36EDB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2361" y="1993963"/>
            <a:ext cx="1212050" cy="121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5904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A482A-3F46-81F1-7992-8B5C53218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25976" cy="1325563"/>
          </a:xfrm>
        </p:spPr>
        <p:txBody>
          <a:bodyPr/>
          <a:lstStyle/>
          <a:p>
            <a:r>
              <a:rPr lang="en-US" dirty="0"/>
              <a:t>A First Attempt to Well-formedness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9312C59-545E-2F31-A0DB-C15D7709A96D}"/>
              </a:ext>
            </a:extLst>
          </p:cNvPr>
          <p:cNvCxnSpPr/>
          <p:nvPr/>
        </p:nvCxnSpPr>
        <p:spPr>
          <a:xfrm>
            <a:off x="3637257" y="2132742"/>
            <a:ext cx="4917486" cy="0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8707067-31E1-08F6-4D64-4613CE796351}"/>
              </a:ext>
            </a:extLst>
          </p:cNvPr>
          <p:cNvCxnSpPr>
            <a:cxnSpLocks/>
          </p:cNvCxnSpPr>
          <p:nvPr/>
        </p:nvCxnSpPr>
        <p:spPr>
          <a:xfrm flipH="1">
            <a:off x="3578891" y="2677489"/>
            <a:ext cx="4982337" cy="0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A6EE821-F45D-B9D0-4DEF-167531375570}"/>
              </a:ext>
            </a:extLst>
          </p:cNvPr>
          <p:cNvCxnSpPr/>
          <p:nvPr/>
        </p:nvCxnSpPr>
        <p:spPr>
          <a:xfrm>
            <a:off x="3637257" y="3257908"/>
            <a:ext cx="4917486" cy="0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2804451-650C-23DB-4E73-BD8ADF702266}"/>
                  </a:ext>
                </a:extLst>
              </p:cNvPr>
              <p:cNvSpPr txBox="1"/>
              <p:nvPr/>
            </p:nvSpPr>
            <p:spPr>
              <a:xfrm>
                <a:off x="5214462" y="1832046"/>
                <a:ext cx="653512" cy="3112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Sup>
                        <m:sSubSup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2804451-650C-23DB-4E73-BD8ADF7022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4462" y="1832046"/>
                <a:ext cx="653512" cy="311239"/>
              </a:xfrm>
              <a:prstGeom prst="rect">
                <a:avLst/>
              </a:prstGeom>
              <a:blipFill>
                <a:blip r:embed="rId2"/>
                <a:stretch>
                  <a:fillRect l="-3774" t="-4000" r="-1887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E0433B3-3A3F-FA96-0531-E16816859494}"/>
                  </a:ext>
                </a:extLst>
              </p:cNvPr>
              <p:cNvSpPr txBox="1"/>
              <p:nvPr/>
            </p:nvSpPr>
            <p:spPr>
              <a:xfrm>
                <a:off x="4994754" y="2289110"/>
                <a:ext cx="109292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∈{1,2}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E0433B3-3A3F-FA96-0531-E168168594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4754" y="2289110"/>
                <a:ext cx="1092928" cy="307777"/>
              </a:xfrm>
              <a:prstGeom prst="rect">
                <a:avLst/>
              </a:prstGeom>
              <a:blipFill>
                <a:blip r:embed="rId3"/>
                <a:stretch>
                  <a:fillRect l="-4598" r="-6897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87C7087-BBA5-B533-EDBE-4AB068E8D9FE}"/>
                  </a:ext>
                </a:extLst>
              </p:cNvPr>
              <p:cNvSpPr txBox="1"/>
              <p:nvPr/>
            </p:nvSpPr>
            <p:spPr>
              <a:xfrm>
                <a:off x="5104688" y="2849658"/>
                <a:ext cx="873060" cy="3603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87C7087-BBA5-B533-EDBE-4AB068E8D9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4688" y="2849658"/>
                <a:ext cx="873060" cy="360355"/>
              </a:xfrm>
              <a:prstGeom prst="rect">
                <a:avLst/>
              </a:prstGeom>
              <a:blipFill>
                <a:blip r:embed="rId4"/>
                <a:stretch>
                  <a:fillRect l="-2857" b="-10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2" descr="MSN avatars of all colors : r/FrutigerAero">
            <a:extLst>
              <a:ext uri="{FF2B5EF4-FFF2-40B4-BE49-F238E27FC236}">
                <a16:creationId xmlns:a16="http://schemas.microsoft.com/office/drawing/2014/main" id="{B438B6CB-86B7-AFC2-9EA2-B6F999E142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295" y="2055332"/>
            <a:ext cx="1212050" cy="121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MSN avatars of all colors : r/FrutigerAero">
            <a:extLst>
              <a:ext uri="{FF2B5EF4-FFF2-40B4-BE49-F238E27FC236}">
                <a16:creationId xmlns:a16="http://schemas.microsoft.com/office/drawing/2014/main" id="{F3D1DE4A-1209-05DB-00C5-4ACD0744F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8042" y="2055332"/>
            <a:ext cx="1212050" cy="121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1DDDE9E-A1B9-F81E-A0D2-34762D0894C9}"/>
              </a:ext>
            </a:extLst>
          </p:cNvPr>
          <p:cNvSpPr txBox="1"/>
          <p:nvPr/>
        </p:nvSpPr>
        <p:spPr>
          <a:xfrm>
            <a:off x="7010174" y="1906327"/>
            <a:ext cx="65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sz="2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270AFC6-8D7E-BC6B-35AA-4EB61A17F26D}"/>
              </a:ext>
            </a:extLst>
          </p:cNvPr>
          <p:cNvSpPr txBox="1"/>
          <p:nvPr/>
        </p:nvSpPr>
        <p:spPr>
          <a:xfrm>
            <a:off x="2129304" y="1593667"/>
            <a:ext cx="10720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Sender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03F46B5-DE6C-684E-3DE2-95B831E2A79C}"/>
              </a:ext>
            </a:extLst>
          </p:cNvPr>
          <p:cNvSpPr txBox="1"/>
          <p:nvPr/>
        </p:nvSpPr>
        <p:spPr>
          <a:xfrm>
            <a:off x="8754133" y="1593667"/>
            <a:ext cx="1319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Receiver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655C1B0-CCFF-691F-7EA9-A94D0F364B9A}"/>
                  </a:ext>
                </a:extLst>
              </p:cNvPr>
              <p:cNvSpPr txBox="1"/>
              <p:nvPr/>
            </p:nvSpPr>
            <p:spPr>
              <a:xfrm>
                <a:off x="252059" y="3310976"/>
                <a:ext cx="4740981" cy="1625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Share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Sup>
                              <m:sSub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⊕</m:t>
                            </m:r>
                            <m:sSubSup>
                              <m:sSub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</m:e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…</m:t>
                            </m:r>
                          </m:e>
                          <m:e>
                            <m:sSubSup>
                              <m:sSub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sup>
                            </m:sSub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⊕</m:t>
                            </m:r>
                            <m:sSubSup>
                              <m:sSub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sup>
                            </m:sSubSup>
                          </m:e>
                        </m:eqArr>
                      </m:e>
                    </m:d>
                  </m:oMath>
                </a14:m>
                <a:endParaRPr lang="en-US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b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:=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𝐺𝑒𝑛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p>
                              </m:sSub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sSubSup>
                                <m:sSub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p>
                              </m:sSubSup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∈[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655C1B0-CCFF-691F-7EA9-A94D0F364B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059" y="3310976"/>
                <a:ext cx="4740981" cy="1625317"/>
              </a:xfrm>
              <a:prstGeom prst="rect">
                <a:avLst/>
              </a:prstGeom>
              <a:blipFill>
                <a:blip r:embed="rId6"/>
                <a:stretch>
                  <a:fillRect l="-18933" t="-162016" b="-2062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30571D0-F123-CF93-9411-692386289465}"/>
                  </a:ext>
                </a:extLst>
              </p:cNvPr>
              <p:cNvSpPr txBox="1"/>
              <p:nvPr/>
            </p:nvSpPr>
            <p:spPr>
              <a:xfrm>
                <a:off x="7630341" y="3518949"/>
                <a:ext cx="3567452" cy="7686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 Accept </a:t>
                </a:r>
                <a:r>
                  <a:rPr lang="en-US" sz="2000" dirty="0" err="1"/>
                  <a:t>iff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000" dirty="0"/>
              </a:p>
              <a:p>
                <a:pPr algn="ctr"/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:=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𝐺𝑒𝑛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30571D0-F123-CF93-9411-6923862894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0341" y="3518949"/>
                <a:ext cx="3567452" cy="768672"/>
              </a:xfrm>
              <a:prstGeom prst="rect">
                <a:avLst/>
              </a:prstGeom>
              <a:blipFill>
                <a:blip r:embed="rId7"/>
                <a:stretch>
                  <a:fillRect t="-3226" b="-1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3EB5618-9B7A-EAAA-8F19-A35A93D712B4}"/>
                  </a:ext>
                </a:extLst>
              </p:cNvPr>
              <p:cNvSpPr txBox="1"/>
              <p:nvPr/>
            </p:nvSpPr>
            <p:spPr>
              <a:xfrm>
                <a:off x="6471929" y="2289110"/>
                <a:ext cx="109728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λ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∈{1,2}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3EB5618-9B7A-EAAA-8F19-A35A93D712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1929" y="2289110"/>
                <a:ext cx="1097288" cy="307777"/>
              </a:xfrm>
              <a:prstGeom prst="rect">
                <a:avLst/>
              </a:prstGeom>
              <a:blipFill>
                <a:blip r:embed="rId8"/>
                <a:stretch>
                  <a:fillRect l="-4545" r="-6818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AEEF944-2FE8-1E9E-0FB6-5A94EA0FD9DB}"/>
                  </a:ext>
                </a:extLst>
              </p:cNvPr>
              <p:cNvSpPr txBox="1"/>
              <p:nvPr/>
            </p:nvSpPr>
            <p:spPr>
              <a:xfrm>
                <a:off x="6578433" y="2844207"/>
                <a:ext cx="884281" cy="3835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sub>
                          </m:sSub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b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</m:sub>
                          </m:sSub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bSup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AEEF944-2FE8-1E9E-0FB6-5A94EA0FD9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8433" y="2844207"/>
                <a:ext cx="884281" cy="383503"/>
              </a:xfrm>
              <a:prstGeom prst="rect">
                <a:avLst/>
              </a:prstGeom>
              <a:blipFill>
                <a:blip r:embed="rId9"/>
                <a:stretch>
                  <a:fillRect l="-2817" r="-1408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9EF752A-C763-A71E-545D-5BF4092229BA}"/>
                  </a:ext>
                </a:extLst>
              </p:cNvPr>
              <p:cNvSpPr txBox="1"/>
              <p:nvPr/>
            </p:nvSpPr>
            <p:spPr>
              <a:xfrm>
                <a:off x="6679134" y="1814349"/>
                <a:ext cx="682879" cy="3289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bSup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Sup>
                        <m:sSubSup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bSup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9EF752A-C763-A71E-545D-5BF4092229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9134" y="1814349"/>
                <a:ext cx="682879" cy="328936"/>
              </a:xfrm>
              <a:prstGeom prst="rect">
                <a:avLst/>
              </a:prstGeom>
              <a:blipFill>
                <a:blip r:embed="rId10"/>
                <a:stretch>
                  <a:fillRect l="-5556" t="-3846" r="-3704" b="-1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43ABD86-647C-E424-E891-4EDA5438D3EA}"/>
                  </a:ext>
                </a:extLst>
              </p:cNvPr>
              <p:cNvSpPr txBox="1"/>
              <p:nvPr/>
            </p:nvSpPr>
            <p:spPr>
              <a:xfrm>
                <a:off x="5882838" y="1773953"/>
                <a:ext cx="7302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43ABD86-647C-E424-E891-4EDA5438D3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2838" y="1773953"/>
                <a:ext cx="730225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00903BF-0C3A-2232-0756-916679750C51}"/>
                  </a:ext>
                </a:extLst>
              </p:cNvPr>
              <p:cNvSpPr txBox="1"/>
              <p:nvPr/>
            </p:nvSpPr>
            <p:spPr>
              <a:xfrm>
                <a:off x="5882838" y="2227555"/>
                <a:ext cx="7302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00903BF-0C3A-2232-0756-916679750C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2838" y="2227555"/>
                <a:ext cx="730225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F7190A3-E90A-5FA1-4DC7-D9967F35765C}"/>
                  </a:ext>
                </a:extLst>
              </p:cNvPr>
              <p:cNvSpPr txBox="1"/>
              <p:nvPr/>
            </p:nvSpPr>
            <p:spPr>
              <a:xfrm>
                <a:off x="5882838" y="2814520"/>
                <a:ext cx="7302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F7190A3-E90A-5FA1-4DC7-D9967F3576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2838" y="2814520"/>
                <a:ext cx="730225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F6E7AC93-3A51-055E-38E8-1EE11443AD23}"/>
              </a:ext>
            </a:extLst>
          </p:cNvPr>
          <p:cNvSpPr txBox="1"/>
          <p:nvPr/>
        </p:nvSpPr>
        <p:spPr>
          <a:xfrm>
            <a:off x="3591544" y="5012113"/>
            <a:ext cx="53128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if malicious Sender commits to a </a:t>
            </a:r>
            <a:r>
              <a:rPr lang="en-US" sz="2400" b="1" i="1" dirty="0">
                <a:solidFill>
                  <a:srgbClr val="FF0000"/>
                </a:solidFill>
              </a:rPr>
              <a:t>different</a:t>
            </a:r>
            <a:r>
              <a:rPr lang="en-US" sz="2400" dirty="0">
                <a:solidFill>
                  <a:srgbClr val="FF0000"/>
                </a:solidFill>
              </a:rPr>
              <a:t> message in every repetition?</a:t>
            </a:r>
          </a:p>
        </p:txBody>
      </p:sp>
    </p:spTree>
    <p:extLst>
      <p:ext uri="{BB962C8B-B14F-4D97-AF65-F5344CB8AC3E}">
        <p14:creationId xmlns:p14="http://schemas.microsoft.com/office/powerpoint/2010/main" val="1564249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A482A-3F46-81F1-7992-8B5C53218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25976" cy="1325563"/>
          </a:xfrm>
        </p:spPr>
        <p:txBody>
          <a:bodyPr/>
          <a:lstStyle/>
          <a:p>
            <a:r>
              <a:rPr lang="en-US" dirty="0"/>
              <a:t>A First Attempt to Well-formedness</a:t>
            </a:r>
          </a:p>
        </p:txBody>
      </p:sp>
      <p:pic>
        <p:nvPicPr>
          <p:cNvPr id="10" name="Picture 2" descr="MSN avatars of all colors : r/FrutigerAero">
            <a:extLst>
              <a:ext uri="{FF2B5EF4-FFF2-40B4-BE49-F238E27FC236}">
                <a16:creationId xmlns:a16="http://schemas.microsoft.com/office/drawing/2014/main" id="{B438B6CB-86B7-AFC2-9EA2-B6F999E142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295" y="2055332"/>
            <a:ext cx="1212050" cy="121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MSN avatars of all colors : r/FrutigerAero">
            <a:extLst>
              <a:ext uri="{FF2B5EF4-FFF2-40B4-BE49-F238E27FC236}">
                <a16:creationId xmlns:a16="http://schemas.microsoft.com/office/drawing/2014/main" id="{F3D1DE4A-1209-05DB-00C5-4ACD0744F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8042" y="2055332"/>
            <a:ext cx="1212050" cy="121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1DDDE9E-A1B9-F81E-A0D2-34762D0894C9}"/>
              </a:ext>
            </a:extLst>
          </p:cNvPr>
          <p:cNvSpPr txBox="1"/>
          <p:nvPr/>
        </p:nvSpPr>
        <p:spPr>
          <a:xfrm>
            <a:off x="7010174" y="1796861"/>
            <a:ext cx="65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sz="2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270AFC6-8D7E-BC6B-35AA-4EB61A17F26D}"/>
              </a:ext>
            </a:extLst>
          </p:cNvPr>
          <p:cNvSpPr txBox="1"/>
          <p:nvPr/>
        </p:nvSpPr>
        <p:spPr>
          <a:xfrm>
            <a:off x="2129304" y="1593667"/>
            <a:ext cx="10720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Sender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03F46B5-DE6C-684E-3DE2-95B831E2A79C}"/>
              </a:ext>
            </a:extLst>
          </p:cNvPr>
          <p:cNvSpPr txBox="1"/>
          <p:nvPr/>
        </p:nvSpPr>
        <p:spPr>
          <a:xfrm>
            <a:off x="8754133" y="1593667"/>
            <a:ext cx="1319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Receiver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655C1B0-CCFF-691F-7EA9-A94D0F364B9A}"/>
                  </a:ext>
                </a:extLst>
              </p:cNvPr>
              <p:cNvSpPr txBox="1"/>
              <p:nvPr/>
            </p:nvSpPr>
            <p:spPr>
              <a:xfrm>
                <a:off x="252059" y="3310976"/>
                <a:ext cx="4740981" cy="1625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Share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Sup>
                              <m:sSub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⊕</m:t>
                            </m:r>
                            <m:sSubSup>
                              <m:sSub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</m:e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…</m:t>
                            </m:r>
                          </m:e>
                          <m:e>
                            <m:sSubSup>
                              <m:sSub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sup>
                            </m:sSub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⊕</m:t>
                            </m:r>
                            <m:sSubSup>
                              <m:sSub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sup>
                            </m:sSubSup>
                          </m:e>
                        </m:eqArr>
                      </m:e>
                    </m:d>
                  </m:oMath>
                </a14:m>
                <a:endParaRPr lang="en-US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b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:=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𝐺𝑒𝑛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p>
                              </m:sSub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sSubSup>
                                <m:sSub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p>
                              </m:sSubSup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∈[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655C1B0-CCFF-691F-7EA9-A94D0F364B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059" y="3310976"/>
                <a:ext cx="4740981" cy="1625317"/>
              </a:xfrm>
              <a:prstGeom prst="rect">
                <a:avLst/>
              </a:prstGeom>
              <a:blipFill>
                <a:blip r:embed="rId6"/>
                <a:stretch>
                  <a:fillRect l="-18933" t="-162016" b="-2062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30571D0-F123-CF93-9411-692386289465}"/>
                  </a:ext>
                </a:extLst>
              </p:cNvPr>
              <p:cNvSpPr txBox="1"/>
              <p:nvPr/>
            </p:nvSpPr>
            <p:spPr>
              <a:xfrm>
                <a:off x="7630341" y="3518949"/>
                <a:ext cx="3567452" cy="7686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 Accept </a:t>
                </a:r>
                <a:r>
                  <a:rPr lang="en-US" sz="2000" dirty="0" err="1"/>
                  <a:t>iff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000" dirty="0"/>
              </a:p>
              <a:p>
                <a:pPr algn="ctr"/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:=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𝐺𝑒𝑛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30571D0-F123-CF93-9411-6923862894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0341" y="3518949"/>
                <a:ext cx="3567452" cy="768672"/>
              </a:xfrm>
              <a:prstGeom prst="rect">
                <a:avLst/>
              </a:prstGeom>
              <a:blipFill>
                <a:blip r:embed="rId7"/>
                <a:stretch>
                  <a:fillRect t="-3226" b="-1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923B431-B1FF-1A38-0375-F89E9D4773CE}"/>
                  </a:ext>
                </a:extLst>
              </p:cNvPr>
              <p:cNvSpPr txBox="1"/>
              <p:nvPr/>
            </p:nvSpPr>
            <p:spPr>
              <a:xfrm>
                <a:off x="7411931" y="1851469"/>
                <a:ext cx="23083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Π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923B431-B1FF-1A38-0375-F89E9D4773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1931" y="1851469"/>
                <a:ext cx="230832" cy="307777"/>
              </a:xfrm>
              <a:prstGeom prst="rect">
                <a:avLst/>
              </a:prstGeom>
              <a:blipFill>
                <a:blip r:embed="rId8"/>
                <a:stretch>
                  <a:fillRect l="-21053" r="-26316"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85C32D4-5C58-0478-92C4-623B80D86FF7}"/>
                  </a:ext>
                </a:extLst>
              </p:cNvPr>
              <p:cNvSpPr txBox="1"/>
              <p:nvPr/>
            </p:nvSpPr>
            <p:spPr>
              <a:xfrm>
                <a:off x="3996041" y="3878835"/>
                <a:ext cx="3972717" cy="7223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sz="2000" dirty="0"/>
                  <a:t> is a proof that guarantees that:</a:t>
                </a:r>
              </a:p>
              <a:p>
                <a:pPr algn="ctr"/>
                <a:r>
                  <a:rPr lang="en-US" sz="2000" dirty="0"/>
                  <a:t>All messages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=…=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sup>
                    </m:sSup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85C32D4-5C58-0478-92C4-623B80D86F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6041" y="3878835"/>
                <a:ext cx="3972717" cy="722377"/>
              </a:xfrm>
              <a:prstGeom prst="rect">
                <a:avLst/>
              </a:prstGeom>
              <a:blipFill>
                <a:blip r:embed="rId9"/>
                <a:stretch>
                  <a:fillRect t="-5172"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2F7DB97E-BBDD-A4FC-56A7-1922AC15758E}"/>
              </a:ext>
            </a:extLst>
          </p:cNvPr>
          <p:cNvSpPr txBox="1"/>
          <p:nvPr/>
        </p:nvSpPr>
        <p:spPr>
          <a:xfrm>
            <a:off x="4396174" y="4767185"/>
            <a:ext cx="31424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Isn’t this a problem?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</a:rPr>
              <a:t>No, if we can prove it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</a:rPr>
              <a:t> in a black-box way!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3931B06-C01E-D94A-FBFC-4113F480A69C}"/>
              </a:ext>
            </a:extLst>
          </p:cNvPr>
          <p:cNvCxnSpPr/>
          <p:nvPr/>
        </p:nvCxnSpPr>
        <p:spPr>
          <a:xfrm>
            <a:off x="3637257" y="2132742"/>
            <a:ext cx="4917486" cy="0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468192B-E5D8-DA24-E071-9BBE5B9457E8}"/>
              </a:ext>
            </a:extLst>
          </p:cNvPr>
          <p:cNvCxnSpPr>
            <a:cxnSpLocks/>
          </p:cNvCxnSpPr>
          <p:nvPr/>
        </p:nvCxnSpPr>
        <p:spPr>
          <a:xfrm flipH="1">
            <a:off x="3578891" y="2677489"/>
            <a:ext cx="4982337" cy="0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AD8D9C4F-A457-B99E-755E-0ED6443AF687}"/>
              </a:ext>
            </a:extLst>
          </p:cNvPr>
          <p:cNvCxnSpPr/>
          <p:nvPr/>
        </p:nvCxnSpPr>
        <p:spPr>
          <a:xfrm>
            <a:off x="3637257" y="3257908"/>
            <a:ext cx="4917486" cy="0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5AFCCD1-83E3-BD4B-F7BC-8DA4BB85521F}"/>
                  </a:ext>
                </a:extLst>
              </p:cNvPr>
              <p:cNvSpPr txBox="1"/>
              <p:nvPr/>
            </p:nvSpPr>
            <p:spPr>
              <a:xfrm>
                <a:off x="5214462" y="1832046"/>
                <a:ext cx="653512" cy="3112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Sup>
                        <m:sSubSup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5AFCCD1-83E3-BD4B-F7BC-8DA4BB8552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4462" y="1832046"/>
                <a:ext cx="653512" cy="311239"/>
              </a:xfrm>
              <a:prstGeom prst="rect">
                <a:avLst/>
              </a:prstGeom>
              <a:blipFill>
                <a:blip r:embed="rId10"/>
                <a:stretch>
                  <a:fillRect l="-3774" t="-4000" r="-1887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99B9E68-DA7E-2FEF-7FCB-209C4AE81B75}"/>
                  </a:ext>
                </a:extLst>
              </p:cNvPr>
              <p:cNvSpPr txBox="1"/>
              <p:nvPr/>
            </p:nvSpPr>
            <p:spPr>
              <a:xfrm>
                <a:off x="4994754" y="2289110"/>
                <a:ext cx="109292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∈{1,2}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99B9E68-DA7E-2FEF-7FCB-209C4AE81B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4754" y="2289110"/>
                <a:ext cx="1092928" cy="307777"/>
              </a:xfrm>
              <a:prstGeom prst="rect">
                <a:avLst/>
              </a:prstGeom>
              <a:blipFill>
                <a:blip r:embed="rId11"/>
                <a:stretch>
                  <a:fillRect l="-4598" r="-6897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D964ABD-DAC1-42D2-2890-ABE5A2246E5A}"/>
                  </a:ext>
                </a:extLst>
              </p:cNvPr>
              <p:cNvSpPr txBox="1"/>
              <p:nvPr/>
            </p:nvSpPr>
            <p:spPr>
              <a:xfrm>
                <a:off x="5104688" y="2849658"/>
                <a:ext cx="873060" cy="3603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D964ABD-DAC1-42D2-2890-ABE5A2246E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4688" y="2849658"/>
                <a:ext cx="873060" cy="360355"/>
              </a:xfrm>
              <a:prstGeom prst="rect">
                <a:avLst/>
              </a:prstGeom>
              <a:blipFill>
                <a:blip r:embed="rId12"/>
                <a:stretch>
                  <a:fillRect l="-2857" b="-10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>
            <a:extLst>
              <a:ext uri="{FF2B5EF4-FFF2-40B4-BE49-F238E27FC236}">
                <a16:creationId xmlns:a16="http://schemas.microsoft.com/office/drawing/2014/main" id="{4A22DD90-A609-6CF4-5EE7-2077696579F4}"/>
              </a:ext>
            </a:extLst>
          </p:cNvPr>
          <p:cNvSpPr txBox="1"/>
          <p:nvPr/>
        </p:nvSpPr>
        <p:spPr>
          <a:xfrm>
            <a:off x="7010174" y="1906327"/>
            <a:ext cx="65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B5A484D-D22B-292F-9919-BD2F908EF8C6}"/>
                  </a:ext>
                </a:extLst>
              </p:cNvPr>
              <p:cNvSpPr txBox="1"/>
              <p:nvPr/>
            </p:nvSpPr>
            <p:spPr>
              <a:xfrm>
                <a:off x="6471929" y="2289110"/>
                <a:ext cx="109728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λ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∈{1,2}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B5A484D-D22B-292F-9919-BD2F908EF8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1929" y="2289110"/>
                <a:ext cx="1097288" cy="307777"/>
              </a:xfrm>
              <a:prstGeom prst="rect">
                <a:avLst/>
              </a:prstGeom>
              <a:blipFill>
                <a:blip r:embed="rId13"/>
                <a:stretch>
                  <a:fillRect l="-4545" r="-6818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8E77505-A7AE-E4C5-BF7E-10CEB2F2FB8F}"/>
                  </a:ext>
                </a:extLst>
              </p:cNvPr>
              <p:cNvSpPr txBox="1"/>
              <p:nvPr/>
            </p:nvSpPr>
            <p:spPr>
              <a:xfrm>
                <a:off x="6578433" y="2844207"/>
                <a:ext cx="884281" cy="3835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sub>
                          </m:sSub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b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</m:sub>
                          </m:sSub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bSup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8E77505-A7AE-E4C5-BF7E-10CEB2F2FB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8433" y="2844207"/>
                <a:ext cx="884281" cy="383503"/>
              </a:xfrm>
              <a:prstGeom prst="rect">
                <a:avLst/>
              </a:prstGeom>
              <a:blipFill>
                <a:blip r:embed="rId14"/>
                <a:stretch>
                  <a:fillRect l="-2817" r="-1408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FA20AC8-B909-88E3-83F5-3F773AB191EF}"/>
                  </a:ext>
                </a:extLst>
              </p:cNvPr>
              <p:cNvSpPr txBox="1"/>
              <p:nvPr/>
            </p:nvSpPr>
            <p:spPr>
              <a:xfrm>
                <a:off x="6679134" y="1814349"/>
                <a:ext cx="682879" cy="3289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bSup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Sup>
                        <m:sSubSup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bSup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FA20AC8-B909-88E3-83F5-3F773AB191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9134" y="1814349"/>
                <a:ext cx="682879" cy="328936"/>
              </a:xfrm>
              <a:prstGeom prst="rect">
                <a:avLst/>
              </a:prstGeom>
              <a:blipFill>
                <a:blip r:embed="rId15"/>
                <a:stretch>
                  <a:fillRect l="-5556" t="-3846" r="-3704" b="-1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B7764288-DE1A-6740-625B-08A034AB6098}"/>
                  </a:ext>
                </a:extLst>
              </p:cNvPr>
              <p:cNvSpPr txBox="1"/>
              <p:nvPr/>
            </p:nvSpPr>
            <p:spPr>
              <a:xfrm>
                <a:off x="5882838" y="1773953"/>
                <a:ext cx="7302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B7764288-DE1A-6740-625B-08A034AB60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2838" y="1773953"/>
                <a:ext cx="730225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B2DE26E2-B2CD-2126-334C-57FB1CE9047F}"/>
                  </a:ext>
                </a:extLst>
              </p:cNvPr>
              <p:cNvSpPr txBox="1"/>
              <p:nvPr/>
            </p:nvSpPr>
            <p:spPr>
              <a:xfrm>
                <a:off x="5882838" y="2227555"/>
                <a:ext cx="7302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B2DE26E2-B2CD-2126-334C-57FB1CE904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2838" y="2227555"/>
                <a:ext cx="730225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03C402D-2DF1-664A-D729-5A4EF3A0CCBC}"/>
                  </a:ext>
                </a:extLst>
              </p:cNvPr>
              <p:cNvSpPr txBox="1"/>
              <p:nvPr/>
            </p:nvSpPr>
            <p:spPr>
              <a:xfrm>
                <a:off x="5882838" y="2814520"/>
                <a:ext cx="7302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03C402D-2DF1-664A-D729-5A4EF3A0CC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2838" y="2814520"/>
                <a:ext cx="730225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4478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10936</TotalTime>
  <Words>2410</Words>
  <Application>Microsoft Macintosh PowerPoint</Application>
  <PresentationFormat>Widescreen</PresentationFormat>
  <Paragraphs>332</Paragraphs>
  <Slides>27</Slides>
  <Notes>3</Notes>
  <HiddenSlides>10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Calibri Light</vt:lpstr>
      <vt:lpstr>Arial</vt:lpstr>
      <vt:lpstr>Calibri</vt:lpstr>
      <vt:lpstr>Cambria Math</vt:lpstr>
      <vt:lpstr>Office Theme</vt:lpstr>
      <vt:lpstr>Black-Box Timed Commitments from Time-Lock Puzzles</vt:lpstr>
      <vt:lpstr>Time-Lock Puzzles (TLPs)</vt:lpstr>
      <vt:lpstr>TLPs as a Form of Commitments</vt:lpstr>
      <vt:lpstr>Well-formedness</vt:lpstr>
      <vt:lpstr>Public Verifiability</vt:lpstr>
      <vt:lpstr>Previous Constructions and their Drawbacks</vt:lpstr>
      <vt:lpstr>A First Attempt to Well-formedness</vt:lpstr>
      <vt:lpstr>A First Attempt to Well-formedness</vt:lpstr>
      <vt:lpstr>A First Attempt to Well-formedness</vt:lpstr>
      <vt:lpstr>MPC in the Head [IKOS07]</vt:lpstr>
      <vt:lpstr>Black-Box Commit-and-Prove [GLOV12]</vt:lpstr>
      <vt:lpstr>Timed Commitment from TLP (Commit Phase)</vt:lpstr>
      <vt:lpstr>Timed Commitment from TLP (Open Phase)</vt:lpstr>
      <vt:lpstr>Timed Commitment from TLP (Force Open)</vt:lpstr>
      <vt:lpstr>Quasi Publicly Verifiable TLPs. </vt:lpstr>
      <vt:lpstr>Recap – Advantages of our TC</vt:lpstr>
      <vt:lpstr>Additional Remarks</vt:lpstr>
      <vt:lpstr>Timed Commitment from TLP (Open Phase)</vt:lpstr>
      <vt:lpstr>Adversarial Model</vt:lpstr>
      <vt:lpstr>Repeated Squaring TLP </vt:lpstr>
      <vt:lpstr>Timed Commitment from TLP (Force Open)</vt:lpstr>
      <vt:lpstr>Timed Commitment from TLP (Open Phase)</vt:lpstr>
      <vt:lpstr>Timed Commitment from TLP (Commit Phase)</vt:lpstr>
      <vt:lpstr>Timed Commitments [BN00]</vt:lpstr>
      <vt:lpstr>Timed Commitments [BN00]</vt:lpstr>
      <vt:lpstr>Timed Commitments [BN00]</vt:lpstr>
      <vt:lpstr>An Easy Approach and its Pitfalls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Black-Box Timed Commitments from TLPs</dc:title>
  <dc:creator>Valentina Cuomo</dc:creator>
  <cp:lastModifiedBy>Valentina Cuomo</cp:lastModifiedBy>
  <cp:revision>163</cp:revision>
  <dcterms:created xsi:type="dcterms:W3CDTF">2024-10-30T07:22:08Z</dcterms:created>
  <dcterms:modified xsi:type="dcterms:W3CDTF">2024-12-04T09:54:09Z</dcterms:modified>
</cp:coreProperties>
</file>