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55"/>
  </p:notesMasterIdLst>
  <p:sldIdLst>
    <p:sldId id="256" r:id="rId2"/>
    <p:sldId id="271" r:id="rId3"/>
    <p:sldId id="337" r:id="rId4"/>
    <p:sldId id="259" r:id="rId5"/>
    <p:sldId id="304" r:id="rId6"/>
    <p:sldId id="348" r:id="rId7"/>
    <p:sldId id="349" r:id="rId8"/>
    <p:sldId id="350" r:id="rId9"/>
    <p:sldId id="351" r:id="rId10"/>
    <p:sldId id="352" r:id="rId11"/>
    <p:sldId id="353" r:id="rId12"/>
    <p:sldId id="358" r:id="rId13"/>
    <p:sldId id="310" r:id="rId14"/>
    <p:sldId id="355" r:id="rId15"/>
    <p:sldId id="356" r:id="rId16"/>
    <p:sldId id="357" r:id="rId17"/>
    <p:sldId id="354" r:id="rId18"/>
    <p:sldId id="359" r:id="rId19"/>
    <p:sldId id="282" r:id="rId20"/>
    <p:sldId id="381" r:id="rId21"/>
    <p:sldId id="338" r:id="rId22"/>
    <p:sldId id="317" r:id="rId23"/>
    <p:sldId id="364" r:id="rId24"/>
    <p:sldId id="365" r:id="rId25"/>
    <p:sldId id="363" r:id="rId26"/>
    <p:sldId id="367" r:id="rId27"/>
    <p:sldId id="368" r:id="rId28"/>
    <p:sldId id="281" r:id="rId29"/>
    <p:sldId id="342" r:id="rId30"/>
    <p:sldId id="373" r:id="rId31"/>
    <p:sldId id="374" r:id="rId32"/>
    <p:sldId id="372" r:id="rId33"/>
    <p:sldId id="375" r:id="rId34"/>
    <p:sldId id="336" r:id="rId35"/>
    <p:sldId id="377" r:id="rId36"/>
    <p:sldId id="378" r:id="rId37"/>
    <p:sldId id="376" r:id="rId38"/>
    <p:sldId id="392" r:id="rId39"/>
    <p:sldId id="391" r:id="rId40"/>
    <p:sldId id="390" r:id="rId41"/>
    <p:sldId id="380" r:id="rId42"/>
    <p:sldId id="383" r:id="rId43"/>
    <p:sldId id="329" r:id="rId44"/>
    <p:sldId id="385" r:id="rId45"/>
    <p:sldId id="386" r:id="rId46"/>
    <p:sldId id="387" r:id="rId47"/>
    <p:sldId id="388" r:id="rId48"/>
    <p:sldId id="384" r:id="rId49"/>
    <p:sldId id="389" r:id="rId50"/>
    <p:sldId id="293" r:id="rId51"/>
    <p:sldId id="287" r:id="rId52"/>
    <p:sldId id="288" r:id="rId53"/>
    <p:sldId id="289" r:id="rId54"/>
  </p:sldIdLst>
  <p:sldSz cx="12192000" cy="6858000"/>
  <p:notesSz cx="987425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909" autoAdjust="0"/>
  </p:normalViewPr>
  <p:slideViewPr>
    <p:cSldViewPr snapToGrid="0">
      <p:cViewPr varScale="1">
        <p:scale>
          <a:sx n="52" d="100"/>
          <a:sy n="52" d="100"/>
        </p:scale>
        <p:origin x="122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278842" cy="34409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3123" y="1"/>
            <a:ext cx="4278842" cy="344091"/>
          </a:xfrm>
          <a:prstGeom prst="rect">
            <a:avLst/>
          </a:prstGeom>
        </p:spPr>
        <p:txBody>
          <a:bodyPr vert="horz" lIns="91440" tIns="45720" rIns="91440" bIns="45720" rtlCol="0"/>
          <a:lstStyle>
            <a:lvl1pPr algn="r">
              <a:defRPr sz="1200"/>
            </a:lvl1pPr>
          </a:lstStyle>
          <a:p>
            <a:fld id="{E26233F0-B937-4583-9871-5C61BC4DFF0D}"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2879725" y="857250"/>
            <a:ext cx="4116388"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425" y="3300412"/>
            <a:ext cx="7899400" cy="27003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910"/>
            <a:ext cx="4278842" cy="34409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3123" y="6513910"/>
            <a:ext cx="4278842" cy="344090"/>
          </a:xfrm>
          <a:prstGeom prst="rect">
            <a:avLst/>
          </a:prstGeom>
        </p:spPr>
        <p:txBody>
          <a:bodyPr vert="horz" lIns="91440" tIns="45720" rIns="91440" bIns="45720" rtlCol="0" anchor="b"/>
          <a:lstStyle>
            <a:lvl1pPr algn="r">
              <a:defRPr sz="1200"/>
            </a:lvl1pPr>
          </a:lstStyle>
          <a:p>
            <a:fld id="{F05223F3-EA27-4549-8F4A-0A7C588A0945}" type="slidenum">
              <a:rPr kumimoji="1" lang="ja-JP" altLang="en-US" smtClean="0"/>
              <a:t>‹#›</a:t>
            </a:fld>
            <a:endParaRPr kumimoji="1" lang="ja-JP" altLang="en-US"/>
          </a:p>
        </p:txBody>
      </p:sp>
    </p:spTree>
    <p:extLst>
      <p:ext uri="{BB962C8B-B14F-4D97-AF65-F5344CB8AC3E}">
        <p14:creationId xmlns:p14="http://schemas.microsoft.com/office/powerpoint/2010/main" val="947832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Thank you for the introduction. I’m Kaoru. I’m going to talk about this paper. This is joint work with them.</a:t>
            </a:r>
          </a:p>
          <a:p>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1</a:t>
            </a:fld>
            <a:endParaRPr kumimoji="1" lang="ja-JP" altLang="en-US"/>
          </a:p>
        </p:txBody>
      </p:sp>
    </p:spTree>
    <p:extLst>
      <p:ext uri="{BB962C8B-B14F-4D97-AF65-F5344CB8AC3E}">
        <p14:creationId xmlns:p14="http://schemas.microsoft.com/office/powerpoint/2010/main" val="886429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27969A-9593-A4AA-8601-10090306991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BB7C742-65F6-A65E-3283-7C0881BAC17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76DFA0C-AEC5-0923-E23D-7408ECA5F33A}"/>
              </a:ext>
            </a:extLst>
          </p:cNvPr>
          <p:cNvSpPr>
            <a:spLocks noGrp="1"/>
          </p:cNvSpPr>
          <p:nvPr>
            <p:ph type="body" idx="1"/>
          </p:nvPr>
        </p:nvSpPr>
        <p:spPr/>
        <p:txBody>
          <a:bodyPr/>
          <a:lstStyle/>
          <a:p>
            <a:r>
              <a:rPr kumimoji="1" lang="en-US" altLang="ja-JP" dirty="0"/>
              <a:t>Then, the challenger chooses a random bit b and generates challenge from b and Q* and returns it.</a:t>
            </a:r>
          </a:p>
          <a:p>
            <a:endParaRPr kumimoji="1" lang="ja-JP" altLang="en-US" dirty="0"/>
          </a:p>
        </p:txBody>
      </p:sp>
      <p:sp>
        <p:nvSpPr>
          <p:cNvPr id="4" name="スライド番号プレースホルダー 3">
            <a:extLst>
              <a:ext uri="{FF2B5EF4-FFF2-40B4-BE49-F238E27FC236}">
                <a16:creationId xmlns:a16="http://schemas.microsoft.com/office/drawing/2014/main" id="{3313C552-9D94-E42C-D508-D93D2DBF7614}"/>
              </a:ext>
            </a:extLst>
          </p:cNvPr>
          <p:cNvSpPr>
            <a:spLocks noGrp="1"/>
          </p:cNvSpPr>
          <p:nvPr>
            <p:ph type="sldNum" sz="quarter" idx="5"/>
          </p:nvPr>
        </p:nvSpPr>
        <p:spPr/>
        <p:txBody>
          <a:bodyPr/>
          <a:lstStyle/>
          <a:p>
            <a:fld id="{F05223F3-EA27-4549-8F4A-0A7C588A0945}" type="slidenum">
              <a:rPr kumimoji="1" lang="ja-JP" altLang="en-US" smtClean="0"/>
              <a:t>10</a:t>
            </a:fld>
            <a:endParaRPr kumimoji="1" lang="ja-JP" altLang="en-US"/>
          </a:p>
        </p:txBody>
      </p:sp>
    </p:spTree>
    <p:extLst>
      <p:ext uri="{BB962C8B-B14F-4D97-AF65-F5344CB8AC3E}">
        <p14:creationId xmlns:p14="http://schemas.microsoft.com/office/powerpoint/2010/main" val="1659025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40568A-BA73-963A-BF3A-D7B66B0C6E5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E9DCE01-F3BD-9977-7E3F-ACA9D0A60E1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77E8D45-8F2A-E5BC-98F6-8A86F2C1C075}"/>
              </a:ext>
            </a:extLst>
          </p:cNvPr>
          <p:cNvSpPr>
            <a:spLocks noGrp="1"/>
          </p:cNvSpPr>
          <p:nvPr>
            <p:ph type="body" idx="1"/>
          </p:nvPr>
        </p:nvSpPr>
        <p:spPr/>
        <p:txBody>
          <a:bodyPr/>
          <a:lstStyle/>
          <a:p>
            <a:r>
              <a:rPr kumimoji="1" lang="en-US" altLang="ja-JP" dirty="0"/>
              <a:t>Eventually, an adversary outputs a bit b’. If b’ is equal to b, then it can win the game.</a:t>
            </a:r>
            <a:endParaRPr kumimoji="1" lang="ja-JP" altLang="en-US" dirty="0"/>
          </a:p>
        </p:txBody>
      </p:sp>
      <p:sp>
        <p:nvSpPr>
          <p:cNvPr id="4" name="スライド番号プレースホルダー 3">
            <a:extLst>
              <a:ext uri="{FF2B5EF4-FFF2-40B4-BE49-F238E27FC236}">
                <a16:creationId xmlns:a16="http://schemas.microsoft.com/office/drawing/2014/main" id="{F77D9977-6E60-F8F7-3E47-77DFB82F8DF2}"/>
              </a:ext>
            </a:extLst>
          </p:cNvPr>
          <p:cNvSpPr>
            <a:spLocks noGrp="1"/>
          </p:cNvSpPr>
          <p:nvPr>
            <p:ph type="sldNum" sz="quarter" idx="5"/>
          </p:nvPr>
        </p:nvSpPr>
        <p:spPr/>
        <p:txBody>
          <a:bodyPr/>
          <a:lstStyle/>
          <a:p>
            <a:fld id="{F05223F3-EA27-4549-8F4A-0A7C588A0945}" type="slidenum">
              <a:rPr kumimoji="1" lang="ja-JP" altLang="en-US" smtClean="0"/>
              <a:t>11</a:t>
            </a:fld>
            <a:endParaRPr kumimoji="1" lang="ja-JP" altLang="en-US"/>
          </a:p>
        </p:txBody>
      </p:sp>
    </p:spTree>
    <p:extLst>
      <p:ext uri="{BB962C8B-B14F-4D97-AF65-F5344CB8AC3E}">
        <p14:creationId xmlns:p14="http://schemas.microsoft.com/office/powerpoint/2010/main" val="3761413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A14735-9097-0880-1334-7F6553AEE45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7376FDC-CBE4-9C54-4AB2-7315A9A1135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E999729-7ADD-9FE5-685B-37996535552C}"/>
              </a:ext>
            </a:extLst>
          </p:cNvPr>
          <p:cNvSpPr>
            <a:spLocks noGrp="1"/>
          </p:cNvSpPr>
          <p:nvPr>
            <p:ph type="body" idx="1"/>
          </p:nvPr>
        </p:nvSpPr>
        <p:spPr/>
        <p:txBody>
          <a:bodyPr/>
          <a:lstStyle/>
          <a:p>
            <a:r>
              <a:rPr kumimoji="1" lang="en-US" altLang="ja-JP" dirty="0"/>
              <a:t>For this security game, the advantage of an adversary is defined by this where </a:t>
            </a:r>
            <a:r>
              <a:rPr kumimoji="1" lang="en-US" altLang="ja-JP" dirty="0" err="1"/>
              <a:t>s_A</a:t>
            </a:r>
            <a:r>
              <a:rPr kumimoji="1" lang="en-US" altLang="ja-JP" dirty="0"/>
              <a:t> is the winning probability of A.</a:t>
            </a:r>
            <a:endParaRPr kumimoji="1" lang="ja-JP" altLang="en-US" dirty="0"/>
          </a:p>
        </p:txBody>
      </p:sp>
      <p:sp>
        <p:nvSpPr>
          <p:cNvPr id="4" name="スライド番号プレースホルダー 3">
            <a:extLst>
              <a:ext uri="{FF2B5EF4-FFF2-40B4-BE49-F238E27FC236}">
                <a16:creationId xmlns:a16="http://schemas.microsoft.com/office/drawing/2014/main" id="{A3E17762-D218-FB5C-64AF-0CAE25F9A9E5}"/>
              </a:ext>
            </a:extLst>
          </p:cNvPr>
          <p:cNvSpPr>
            <a:spLocks noGrp="1"/>
          </p:cNvSpPr>
          <p:nvPr>
            <p:ph type="sldNum" sz="quarter" idx="5"/>
          </p:nvPr>
        </p:nvSpPr>
        <p:spPr/>
        <p:txBody>
          <a:bodyPr/>
          <a:lstStyle/>
          <a:p>
            <a:fld id="{F05223F3-EA27-4549-8F4A-0A7C588A0945}" type="slidenum">
              <a:rPr kumimoji="1" lang="ja-JP" altLang="en-US" smtClean="0"/>
              <a:t>12</a:t>
            </a:fld>
            <a:endParaRPr kumimoji="1" lang="ja-JP" altLang="en-US"/>
          </a:p>
        </p:txBody>
      </p:sp>
    </p:spTree>
    <p:extLst>
      <p:ext uri="{BB962C8B-B14F-4D97-AF65-F5344CB8AC3E}">
        <p14:creationId xmlns:p14="http://schemas.microsoft.com/office/powerpoint/2010/main" val="834629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EAED4-764A-8E71-7E3B-512698254F2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8AEC25B-AD86-CCEE-28D4-E385E1F114E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FEBC472-E224-A9E4-80E8-B6487B8E198D}"/>
              </a:ext>
            </a:extLst>
          </p:cNvPr>
          <p:cNvSpPr>
            <a:spLocks noGrp="1"/>
          </p:cNvSpPr>
          <p:nvPr>
            <p:ph type="body" idx="1"/>
          </p:nvPr>
        </p:nvSpPr>
        <p:spPr/>
        <p:txBody>
          <a:bodyPr/>
          <a:lstStyle/>
          <a:p>
            <a:r>
              <a:rPr kumimoji="1" lang="en-US" altLang="ja-JP" dirty="0"/>
              <a:t>When we prove such security, we sometimes use partitioning techniques.</a:t>
            </a:r>
          </a:p>
          <a:p>
            <a:r>
              <a:rPr kumimoji="1" lang="en-US" altLang="ja-JP" dirty="0"/>
              <a:t>Typically, to show the security, we construct the reduction </a:t>
            </a:r>
            <a:r>
              <a:rPr kumimoji="1" lang="en-US" altLang="ja-JP" dirty="0" err="1"/>
              <a:t>reduction</a:t>
            </a:r>
            <a:r>
              <a:rPr kumimoji="1" lang="en-US" altLang="ja-JP" dirty="0"/>
              <a:t> solving some computational problem which runs an adversary internally. </a:t>
            </a:r>
          </a:p>
          <a:p>
            <a:r>
              <a:rPr kumimoji="1" lang="en-US" altLang="ja-JP" dirty="0"/>
              <a:t>The partitioning technique divides a space of queries into two sets by using a partitioning function.</a:t>
            </a:r>
          </a:p>
        </p:txBody>
      </p:sp>
      <p:sp>
        <p:nvSpPr>
          <p:cNvPr id="4" name="スライド番号プレースホルダー 3">
            <a:extLst>
              <a:ext uri="{FF2B5EF4-FFF2-40B4-BE49-F238E27FC236}">
                <a16:creationId xmlns:a16="http://schemas.microsoft.com/office/drawing/2014/main" id="{E350FB9F-AF8A-51EA-08C2-3605343F4134}"/>
              </a:ext>
            </a:extLst>
          </p:cNvPr>
          <p:cNvSpPr>
            <a:spLocks noGrp="1"/>
          </p:cNvSpPr>
          <p:nvPr>
            <p:ph type="sldNum" sz="quarter" idx="5"/>
          </p:nvPr>
        </p:nvSpPr>
        <p:spPr/>
        <p:txBody>
          <a:bodyPr/>
          <a:lstStyle/>
          <a:p>
            <a:fld id="{F05223F3-EA27-4549-8F4A-0A7C588A0945}" type="slidenum">
              <a:rPr kumimoji="1" lang="ja-JP" altLang="en-US" smtClean="0"/>
              <a:t>13</a:t>
            </a:fld>
            <a:endParaRPr kumimoji="1" lang="ja-JP" altLang="en-US"/>
          </a:p>
        </p:txBody>
      </p:sp>
    </p:spTree>
    <p:extLst>
      <p:ext uri="{BB962C8B-B14F-4D97-AF65-F5344CB8AC3E}">
        <p14:creationId xmlns:p14="http://schemas.microsoft.com/office/powerpoint/2010/main" val="149548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99F09-7AB4-DC2E-EA91-F1FCAA15C20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6C86AEC-347B-8808-9D21-D960AC5DD6D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02B9B35-AB42-E3D4-7CFD-33860FD9EE0B}"/>
              </a:ext>
            </a:extLst>
          </p:cNvPr>
          <p:cNvSpPr>
            <a:spLocks noGrp="1"/>
          </p:cNvSpPr>
          <p:nvPr>
            <p:ph type="body" idx="1"/>
          </p:nvPr>
        </p:nvSpPr>
        <p:spPr/>
        <p:txBody>
          <a:bodyPr/>
          <a:lstStyle/>
          <a:p>
            <a:r>
              <a:rPr kumimoji="1" lang="en-US" altLang="ja-JP" dirty="0"/>
              <a:t>Specifically, if F of Q is 0, such Q belongs to S_0, Otherwise, it belongs to S_1.</a:t>
            </a:r>
            <a:endParaRPr kumimoji="1" lang="ja-JP" altLang="en-US" dirty="0"/>
          </a:p>
        </p:txBody>
      </p:sp>
      <p:sp>
        <p:nvSpPr>
          <p:cNvPr id="4" name="スライド番号プレースホルダー 3">
            <a:extLst>
              <a:ext uri="{FF2B5EF4-FFF2-40B4-BE49-F238E27FC236}">
                <a16:creationId xmlns:a16="http://schemas.microsoft.com/office/drawing/2014/main" id="{145642A0-58E1-0A4C-55B7-73EEC453B67A}"/>
              </a:ext>
            </a:extLst>
          </p:cNvPr>
          <p:cNvSpPr>
            <a:spLocks noGrp="1"/>
          </p:cNvSpPr>
          <p:nvPr>
            <p:ph type="sldNum" sz="quarter" idx="5"/>
          </p:nvPr>
        </p:nvSpPr>
        <p:spPr/>
        <p:txBody>
          <a:bodyPr/>
          <a:lstStyle/>
          <a:p>
            <a:fld id="{F05223F3-EA27-4549-8F4A-0A7C588A0945}" type="slidenum">
              <a:rPr kumimoji="1" lang="ja-JP" altLang="en-US" smtClean="0"/>
              <a:t>14</a:t>
            </a:fld>
            <a:endParaRPr kumimoji="1" lang="ja-JP" altLang="en-US"/>
          </a:p>
        </p:txBody>
      </p:sp>
    </p:spTree>
    <p:extLst>
      <p:ext uri="{BB962C8B-B14F-4D97-AF65-F5344CB8AC3E}">
        <p14:creationId xmlns:p14="http://schemas.microsoft.com/office/powerpoint/2010/main" val="1118400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E4CEE-49A7-8953-EC03-F8CC8CF391D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A4D698C-9BBF-CDF0-DD14-70EB2291943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00EEBF5-FDFA-F962-192B-FB466CDF8CC0}"/>
              </a:ext>
            </a:extLst>
          </p:cNvPr>
          <p:cNvSpPr>
            <a:spLocks noGrp="1"/>
          </p:cNvSpPr>
          <p:nvPr>
            <p:ph type="body" idx="1"/>
          </p:nvPr>
        </p:nvSpPr>
        <p:spPr/>
        <p:txBody>
          <a:bodyPr/>
          <a:lstStyle/>
          <a:p>
            <a:r>
              <a:rPr kumimoji="1" lang="en-US" altLang="ja-JP" dirty="0"/>
              <a:t>In the security reduction, the reduction can succeed in the simulation only when F of queried Q is 0.  </a:t>
            </a:r>
            <a:endParaRPr kumimoji="1" lang="ja-JP" altLang="en-US" dirty="0"/>
          </a:p>
        </p:txBody>
      </p:sp>
      <p:sp>
        <p:nvSpPr>
          <p:cNvPr id="4" name="スライド番号プレースホルダー 3">
            <a:extLst>
              <a:ext uri="{FF2B5EF4-FFF2-40B4-BE49-F238E27FC236}">
                <a16:creationId xmlns:a16="http://schemas.microsoft.com/office/drawing/2014/main" id="{C02EBD31-4913-3578-4467-49A7EAF81A88}"/>
              </a:ext>
            </a:extLst>
          </p:cNvPr>
          <p:cNvSpPr>
            <a:spLocks noGrp="1"/>
          </p:cNvSpPr>
          <p:nvPr>
            <p:ph type="sldNum" sz="quarter" idx="5"/>
          </p:nvPr>
        </p:nvSpPr>
        <p:spPr/>
        <p:txBody>
          <a:bodyPr/>
          <a:lstStyle/>
          <a:p>
            <a:fld id="{F05223F3-EA27-4549-8F4A-0A7C588A0945}" type="slidenum">
              <a:rPr kumimoji="1" lang="ja-JP" altLang="en-US" smtClean="0"/>
              <a:t>15</a:t>
            </a:fld>
            <a:endParaRPr kumimoji="1" lang="ja-JP" altLang="en-US"/>
          </a:p>
        </p:txBody>
      </p:sp>
    </p:spTree>
    <p:extLst>
      <p:ext uri="{BB962C8B-B14F-4D97-AF65-F5344CB8AC3E}">
        <p14:creationId xmlns:p14="http://schemas.microsoft.com/office/powerpoint/2010/main" val="27159510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2994A-168C-1F23-5FB5-2A3768A53C1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3C1A49C-3B11-3FFE-2E5A-830C7F2666D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EB8E84A-4445-60E0-9C85-8BD373D9A144}"/>
              </a:ext>
            </a:extLst>
          </p:cNvPr>
          <p:cNvSpPr>
            <a:spLocks noGrp="1"/>
          </p:cNvSpPr>
          <p:nvPr>
            <p:ph type="body" idx="1"/>
          </p:nvPr>
        </p:nvSpPr>
        <p:spPr/>
        <p:txBody>
          <a:bodyPr/>
          <a:lstStyle/>
          <a:p>
            <a:r>
              <a:rPr kumimoji="1" lang="en-US" altLang="ja-JP" dirty="0"/>
              <a:t>Also, it can embed the problem instance into challenge only when F of Q* is 1.</a:t>
            </a:r>
          </a:p>
          <a:p>
            <a:endParaRPr kumimoji="1" lang="en-US" altLang="ja-JP" dirty="0"/>
          </a:p>
        </p:txBody>
      </p:sp>
      <p:sp>
        <p:nvSpPr>
          <p:cNvPr id="4" name="スライド番号プレースホルダー 3">
            <a:extLst>
              <a:ext uri="{FF2B5EF4-FFF2-40B4-BE49-F238E27FC236}">
                <a16:creationId xmlns:a16="http://schemas.microsoft.com/office/drawing/2014/main" id="{6AECC8A3-A145-A47B-03C9-CED48936EA5A}"/>
              </a:ext>
            </a:extLst>
          </p:cNvPr>
          <p:cNvSpPr>
            <a:spLocks noGrp="1"/>
          </p:cNvSpPr>
          <p:nvPr>
            <p:ph type="sldNum" sz="quarter" idx="5"/>
          </p:nvPr>
        </p:nvSpPr>
        <p:spPr/>
        <p:txBody>
          <a:bodyPr/>
          <a:lstStyle/>
          <a:p>
            <a:fld id="{F05223F3-EA27-4549-8F4A-0A7C588A0945}" type="slidenum">
              <a:rPr kumimoji="1" lang="ja-JP" altLang="en-US" smtClean="0"/>
              <a:t>16</a:t>
            </a:fld>
            <a:endParaRPr kumimoji="1" lang="ja-JP" altLang="en-US"/>
          </a:p>
        </p:txBody>
      </p:sp>
    </p:spTree>
    <p:extLst>
      <p:ext uri="{BB962C8B-B14F-4D97-AF65-F5344CB8AC3E}">
        <p14:creationId xmlns:p14="http://schemas.microsoft.com/office/powerpoint/2010/main" val="13512155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DCFE4-05D5-58E5-9597-BA2D3D62D03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98CF108-58A2-290D-DE0F-87BF2415830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0E57BE5-ADDD-628A-BF6D-AD53D5BE4D86}"/>
              </a:ext>
            </a:extLst>
          </p:cNvPr>
          <p:cNvSpPr>
            <a:spLocks noGrp="1"/>
          </p:cNvSpPr>
          <p:nvPr>
            <p:ph type="body" idx="1"/>
          </p:nvPr>
        </p:nvSpPr>
        <p:spPr/>
        <p:txBody>
          <a:bodyPr/>
          <a:lstStyle/>
          <a:p>
            <a:r>
              <a:rPr kumimoji="1" lang="en-US" altLang="ja-JP" dirty="0"/>
              <a:t>Otherwise, the reduction aborts the game and outputs a random bit.</a:t>
            </a:r>
          </a:p>
        </p:txBody>
      </p:sp>
      <p:sp>
        <p:nvSpPr>
          <p:cNvPr id="4" name="スライド番号プレースホルダー 3">
            <a:extLst>
              <a:ext uri="{FF2B5EF4-FFF2-40B4-BE49-F238E27FC236}">
                <a16:creationId xmlns:a16="http://schemas.microsoft.com/office/drawing/2014/main" id="{0042F2A9-7750-1A67-B2F9-8CC939E66E03}"/>
              </a:ext>
            </a:extLst>
          </p:cNvPr>
          <p:cNvSpPr>
            <a:spLocks noGrp="1"/>
          </p:cNvSpPr>
          <p:nvPr>
            <p:ph type="sldNum" sz="quarter" idx="5"/>
          </p:nvPr>
        </p:nvSpPr>
        <p:spPr/>
        <p:txBody>
          <a:bodyPr/>
          <a:lstStyle/>
          <a:p>
            <a:fld id="{F05223F3-EA27-4549-8F4A-0A7C588A0945}" type="slidenum">
              <a:rPr kumimoji="1" lang="ja-JP" altLang="en-US" smtClean="0"/>
              <a:t>17</a:t>
            </a:fld>
            <a:endParaRPr kumimoji="1" lang="ja-JP" altLang="en-US"/>
          </a:p>
        </p:txBody>
      </p:sp>
    </p:spTree>
    <p:extLst>
      <p:ext uri="{BB962C8B-B14F-4D97-AF65-F5344CB8AC3E}">
        <p14:creationId xmlns:p14="http://schemas.microsoft.com/office/powerpoint/2010/main" val="173327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E3FF4-C552-B55B-9F2F-E9B8B98C61F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A3EE66E-FEA0-8DFB-0548-10B5E378783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32B02FE-DD28-F1EF-4245-A6B42C0FCF3B}"/>
              </a:ext>
            </a:extLst>
          </p:cNvPr>
          <p:cNvSpPr>
            <a:spLocks noGrp="1"/>
          </p:cNvSpPr>
          <p:nvPr>
            <p:ph type="body" idx="1"/>
          </p:nvPr>
        </p:nvSpPr>
        <p:spPr/>
        <p:txBody>
          <a:bodyPr/>
          <a:lstStyle/>
          <a:p>
            <a:r>
              <a:rPr kumimoji="1" lang="en-US" altLang="ja-JP" dirty="0"/>
              <a:t>Now we want to complete the security proof, but this reduction does not work well in some cases.</a:t>
            </a:r>
          </a:p>
        </p:txBody>
      </p:sp>
      <p:sp>
        <p:nvSpPr>
          <p:cNvPr id="4" name="スライド番号プレースホルダー 3">
            <a:extLst>
              <a:ext uri="{FF2B5EF4-FFF2-40B4-BE49-F238E27FC236}">
                <a16:creationId xmlns:a16="http://schemas.microsoft.com/office/drawing/2014/main" id="{9DBDE631-9987-E278-78D2-B383B19A7FDA}"/>
              </a:ext>
            </a:extLst>
          </p:cNvPr>
          <p:cNvSpPr>
            <a:spLocks noGrp="1"/>
          </p:cNvSpPr>
          <p:nvPr>
            <p:ph type="sldNum" sz="quarter" idx="5"/>
          </p:nvPr>
        </p:nvSpPr>
        <p:spPr/>
        <p:txBody>
          <a:bodyPr/>
          <a:lstStyle/>
          <a:p>
            <a:fld id="{F05223F3-EA27-4549-8F4A-0A7C588A0945}" type="slidenum">
              <a:rPr kumimoji="1" lang="ja-JP" altLang="en-US" smtClean="0"/>
              <a:t>18</a:t>
            </a:fld>
            <a:endParaRPr kumimoji="1" lang="ja-JP" altLang="en-US"/>
          </a:p>
        </p:txBody>
      </p:sp>
    </p:spTree>
    <p:extLst>
      <p:ext uri="{BB962C8B-B14F-4D97-AF65-F5344CB8AC3E}">
        <p14:creationId xmlns:p14="http://schemas.microsoft.com/office/powerpoint/2010/main" val="40512243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Let’s consider a case where we show the security under the decisional problem.</a:t>
            </a:r>
          </a:p>
          <a:p>
            <a:r>
              <a:rPr kumimoji="1" lang="en-US" altLang="ja-JP" dirty="0"/>
              <a:t>Then, the advantage of the reduction is given by this equation. </a:t>
            </a:r>
          </a:p>
          <a:p>
            <a:r>
              <a:rPr kumimoji="1" lang="en-US" altLang="ja-JP" dirty="0"/>
              <a:t>More concretely, p is a probability that A masks query sequence Q.</a:t>
            </a:r>
          </a:p>
          <a:p>
            <a:r>
              <a:rPr kumimoji="1" lang="en-US" altLang="ja-JP" dirty="0"/>
              <a:t>S_A is a winning probability of A, and gamma is probability of not aborting.</a:t>
            </a:r>
          </a:p>
          <a:p>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19</a:t>
            </a:fld>
            <a:endParaRPr kumimoji="1" lang="ja-JP" altLang="en-US"/>
          </a:p>
        </p:txBody>
      </p:sp>
    </p:spTree>
    <p:extLst>
      <p:ext uri="{BB962C8B-B14F-4D97-AF65-F5344CB8AC3E}">
        <p14:creationId xmlns:p14="http://schemas.microsoft.com/office/powerpoint/2010/main" val="841346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I’ll explain our contribution briefly.</a:t>
            </a:r>
          </a:p>
          <a:p>
            <a:r>
              <a:rPr kumimoji="1" lang="en-US" altLang="ja-JP" dirty="0"/>
              <a:t>Our main contribution is that we proposed new analysis for partitioning based proof which provide tighter reduction loss compared with existing analysis.</a:t>
            </a:r>
          </a:p>
          <a:p>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2</a:t>
            </a:fld>
            <a:endParaRPr kumimoji="1" lang="ja-JP" altLang="en-US"/>
          </a:p>
        </p:txBody>
      </p:sp>
    </p:spTree>
    <p:extLst>
      <p:ext uri="{BB962C8B-B14F-4D97-AF65-F5344CB8AC3E}">
        <p14:creationId xmlns:p14="http://schemas.microsoft.com/office/powerpoint/2010/main" val="36340645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70555-9392-B8E9-1C9B-51EF2F827DB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EF84476-E6B6-371D-32BF-01B021A7C13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60DEBE1-0124-2B72-5D19-A3776B831A9B}"/>
              </a:ext>
            </a:extLst>
          </p:cNvPr>
          <p:cNvSpPr>
            <a:spLocks noGrp="1"/>
          </p:cNvSpPr>
          <p:nvPr>
            <p:ph type="body" idx="1"/>
          </p:nvPr>
        </p:nvSpPr>
        <p:spPr/>
        <p:txBody>
          <a:bodyPr/>
          <a:lstStyle/>
          <a:p>
            <a:r>
              <a:rPr kumimoji="1" lang="en-US" altLang="ja-JP" dirty="0"/>
              <a:t>So this first terms means a winning probability of R in no-abort case, and the second terms means a winning that in abort case conditioned on Q.</a:t>
            </a:r>
            <a:endParaRPr kumimoji="1" lang="ja-JP" altLang="en-US" dirty="0"/>
          </a:p>
        </p:txBody>
      </p:sp>
      <p:sp>
        <p:nvSpPr>
          <p:cNvPr id="4" name="スライド番号プレースホルダー 3">
            <a:extLst>
              <a:ext uri="{FF2B5EF4-FFF2-40B4-BE49-F238E27FC236}">
                <a16:creationId xmlns:a16="http://schemas.microsoft.com/office/drawing/2014/main" id="{62BB49A8-0501-D86E-9A2B-9E82563D255D}"/>
              </a:ext>
            </a:extLst>
          </p:cNvPr>
          <p:cNvSpPr>
            <a:spLocks noGrp="1"/>
          </p:cNvSpPr>
          <p:nvPr>
            <p:ph type="sldNum" sz="quarter" idx="5"/>
          </p:nvPr>
        </p:nvSpPr>
        <p:spPr/>
        <p:txBody>
          <a:bodyPr/>
          <a:lstStyle/>
          <a:p>
            <a:fld id="{F05223F3-EA27-4549-8F4A-0A7C588A0945}" type="slidenum">
              <a:rPr kumimoji="1" lang="ja-JP" altLang="en-US" smtClean="0"/>
              <a:t>20</a:t>
            </a:fld>
            <a:endParaRPr kumimoji="1" lang="ja-JP" altLang="en-US"/>
          </a:p>
        </p:txBody>
      </p:sp>
    </p:spTree>
    <p:extLst>
      <p:ext uri="{BB962C8B-B14F-4D97-AF65-F5344CB8AC3E}">
        <p14:creationId xmlns:p14="http://schemas.microsoft.com/office/powerpoint/2010/main" val="32586446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 we can rewrite this equation like this.</a:t>
            </a:r>
          </a:p>
          <a:p>
            <a:r>
              <a:rPr kumimoji="1" lang="en-US" altLang="ja-JP" dirty="0"/>
              <a:t>Notice that, because </a:t>
            </a:r>
            <a:r>
              <a:rPr kumimoji="1" lang="en-US" altLang="ja-JP" dirty="0" err="1"/>
              <a:t>s_A</a:t>
            </a:r>
            <a:r>
              <a:rPr kumimoji="1" lang="en-US" altLang="ja-JP" dirty="0"/>
              <a:t> is a winning probability of A, so this term belongs between this interval.</a:t>
            </a:r>
          </a:p>
          <a:p>
            <a:r>
              <a:rPr kumimoji="1" lang="en-US" altLang="ja-JP" dirty="0"/>
              <a:t>So the advantage of R may be negligible.</a:t>
            </a:r>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21</a:t>
            </a:fld>
            <a:endParaRPr kumimoji="1" lang="ja-JP" altLang="en-US"/>
          </a:p>
        </p:txBody>
      </p:sp>
    </p:spTree>
    <p:extLst>
      <p:ext uri="{BB962C8B-B14F-4D97-AF65-F5344CB8AC3E}">
        <p14:creationId xmlns:p14="http://schemas.microsoft.com/office/powerpoint/2010/main" val="1335548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CA517-7B22-E3EE-6EE6-6B19F8049D5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E87D309-0864-9C08-FCB3-0386492560A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E0E12B7-1CDB-E963-6FA7-73E7C9C9C8F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To solve this problem, Waters introduced artificial abort technique. </a:t>
            </a:r>
          </a:p>
          <a:p>
            <a:endParaRPr kumimoji="1" lang="en-US" altLang="ja-JP" dirty="0"/>
          </a:p>
        </p:txBody>
      </p:sp>
      <p:sp>
        <p:nvSpPr>
          <p:cNvPr id="4" name="スライド番号プレースホルダー 3">
            <a:extLst>
              <a:ext uri="{FF2B5EF4-FFF2-40B4-BE49-F238E27FC236}">
                <a16:creationId xmlns:a16="http://schemas.microsoft.com/office/drawing/2014/main" id="{15E6226A-33EF-5777-0154-86A95C4BF452}"/>
              </a:ext>
            </a:extLst>
          </p:cNvPr>
          <p:cNvSpPr>
            <a:spLocks noGrp="1"/>
          </p:cNvSpPr>
          <p:nvPr>
            <p:ph type="sldNum" sz="quarter" idx="5"/>
          </p:nvPr>
        </p:nvSpPr>
        <p:spPr/>
        <p:txBody>
          <a:bodyPr/>
          <a:lstStyle/>
          <a:p>
            <a:fld id="{F05223F3-EA27-4549-8F4A-0A7C588A0945}" type="slidenum">
              <a:rPr kumimoji="1" lang="ja-JP" altLang="en-US" smtClean="0"/>
              <a:t>22</a:t>
            </a:fld>
            <a:endParaRPr kumimoji="1" lang="ja-JP" altLang="en-US"/>
          </a:p>
        </p:txBody>
      </p:sp>
    </p:spTree>
    <p:extLst>
      <p:ext uri="{BB962C8B-B14F-4D97-AF65-F5344CB8AC3E}">
        <p14:creationId xmlns:p14="http://schemas.microsoft.com/office/powerpoint/2010/main" val="35747617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16FF9-7D8B-C338-2C8D-53EA9C0B5C0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6C32485-6101-3C71-3CC7-636E7744BB8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FC0C695-232D-E4C5-788D-E8FF2E82CE25}"/>
              </a:ext>
            </a:extLst>
          </p:cNvPr>
          <p:cNvSpPr>
            <a:spLocks noGrp="1"/>
          </p:cNvSpPr>
          <p:nvPr>
            <p:ph type="body" idx="1"/>
          </p:nvPr>
        </p:nvSpPr>
        <p:spPr/>
        <p:txBody>
          <a:bodyPr/>
          <a:lstStyle/>
          <a:p>
            <a:r>
              <a:rPr kumimoji="1" lang="en-US" altLang="ja-JP" dirty="0"/>
              <a:t>Which adds abort step after A outputs b’ even if the game does not abort .</a:t>
            </a:r>
          </a:p>
          <a:p>
            <a:r>
              <a:rPr kumimoji="1" lang="en-US" altLang="ja-JP" dirty="0"/>
              <a:t>Specifically, it first estimate the non-aborting probability by monte </a:t>
            </a:r>
            <a:r>
              <a:rPr kumimoji="1" lang="en-US" altLang="ja-JP" dirty="0" err="1"/>
              <a:t>carlo</a:t>
            </a:r>
            <a:r>
              <a:rPr kumimoji="1" lang="en-US" altLang="ja-JP" dirty="0"/>
              <a:t> method by sampling F many times for queried Q. </a:t>
            </a:r>
          </a:p>
          <a:p>
            <a:r>
              <a:rPr kumimoji="1" lang="en-US" altLang="ja-JP" dirty="0"/>
              <a:t>After that, it aborts with this probability. This is a lower bound of gamma.</a:t>
            </a:r>
            <a:endParaRPr kumimoji="1" lang="ja-JP" altLang="en-US" dirty="0"/>
          </a:p>
        </p:txBody>
      </p:sp>
      <p:sp>
        <p:nvSpPr>
          <p:cNvPr id="4" name="スライド番号プレースホルダー 3">
            <a:extLst>
              <a:ext uri="{FF2B5EF4-FFF2-40B4-BE49-F238E27FC236}">
                <a16:creationId xmlns:a16="http://schemas.microsoft.com/office/drawing/2014/main" id="{CC82AAF5-BBE4-7D48-7F91-C63DB567F5F8}"/>
              </a:ext>
            </a:extLst>
          </p:cNvPr>
          <p:cNvSpPr>
            <a:spLocks noGrp="1"/>
          </p:cNvSpPr>
          <p:nvPr>
            <p:ph type="sldNum" sz="quarter" idx="5"/>
          </p:nvPr>
        </p:nvSpPr>
        <p:spPr/>
        <p:txBody>
          <a:bodyPr/>
          <a:lstStyle/>
          <a:p>
            <a:fld id="{F05223F3-EA27-4549-8F4A-0A7C588A0945}" type="slidenum">
              <a:rPr kumimoji="1" lang="ja-JP" altLang="en-US" smtClean="0"/>
              <a:t>23</a:t>
            </a:fld>
            <a:endParaRPr kumimoji="1" lang="ja-JP" altLang="en-US"/>
          </a:p>
        </p:txBody>
      </p:sp>
    </p:spTree>
    <p:extLst>
      <p:ext uri="{BB962C8B-B14F-4D97-AF65-F5344CB8AC3E}">
        <p14:creationId xmlns:p14="http://schemas.microsoft.com/office/powerpoint/2010/main" val="30325626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B8E71C-5945-A6FD-DE75-B92D31BF8E4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B9D8612-6AE7-0C40-ACDD-A7A7A190A20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46BCDDC-7F63-A709-64BF-62CF3399A792}"/>
              </a:ext>
            </a:extLst>
          </p:cNvPr>
          <p:cNvSpPr>
            <a:spLocks noGrp="1"/>
          </p:cNvSpPr>
          <p:nvPr>
            <p:ph type="body" idx="1"/>
          </p:nvPr>
        </p:nvSpPr>
        <p:spPr/>
        <p:txBody>
          <a:bodyPr/>
          <a:lstStyle/>
          <a:p>
            <a:r>
              <a:rPr kumimoji="1" lang="en-US" altLang="ja-JP" dirty="0"/>
              <a:t>Then, for the advantage of reduction, the term corresponding to non-aborting case is divided into these two terms.</a:t>
            </a:r>
          </a:p>
        </p:txBody>
      </p:sp>
      <p:sp>
        <p:nvSpPr>
          <p:cNvPr id="4" name="スライド番号プレースホルダー 3">
            <a:extLst>
              <a:ext uri="{FF2B5EF4-FFF2-40B4-BE49-F238E27FC236}">
                <a16:creationId xmlns:a16="http://schemas.microsoft.com/office/drawing/2014/main" id="{E4696F4E-5132-4103-565C-F0C2C9E1F3E0}"/>
              </a:ext>
            </a:extLst>
          </p:cNvPr>
          <p:cNvSpPr>
            <a:spLocks noGrp="1"/>
          </p:cNvSpPr>
          <p:nvPr>
            <p:ph type="sldNum" sz="quarter" idx="5"/>
          </p:nvPr>
        </p:nvSpPr>
        <p:spPr/>
        <p:txBody>
          <a:bodyPr/>
          <a:lstStyle/>
          <a:p>
            <a:fld id="{F05223F3-EA27-4549-8F4A-0A7C588A0945}" type="slidenum">
              <a:rPr kumimoji="1" lang="ja-JP" altLang="en-US" smtClean="0"/>
              <a:t>24</a:t>
            </a:fld>
            <a:endParaRPr kumimoji="1" lang="ja-JP" altLang="en-US"/>
          </a:p>
        </p:txBody>
      </p:sp>
    </p:spTree>
    <p:extLst>
      <p:ext uri="{BB962C8B-B14F-4D97-AF65-F5344CB8AC3E}">
        <p14:creationId xmlns:p14="http://schemas.microsoft.com/office/powerpoint/2010/main" val="18709870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45823-4EB2-FD14-B5A7-A89EC23B7D9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AF71EFD-71AC-DB88-9BDC-9172FB8CBDC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42B9DAD-884E-908F-B554-D5172001170B}"/>
              </a:ext>
            </a:extLst>
          </p:cNvPr>
          <p:cNvSpPr>
            <a:spLocks noGrp="1"/>
          </p:cNvSpPr>
          <p:nvPr>
            <p:ph type="body" idx="1"/>
          </p:nvPr>
        </p:nvSpPr>
        <p:spPr/>
        <p:txBody>
          <a:bodyPr/>
          <a:lstStyle/>
          <a:p>
            <a:r>
              <a:rPr kumimoji="1" lang="en-US" altLang="ja-JP" dirty="0"/>
              <a:t>And then we can rewrite like this.</a:t>
            </a:r>
          </a:p>
          <a:p>
            <a:r>
              <a:rPr kumimoji="1" lang="en-US" altLang="ja-JP" dirty="0"/>
              <a:t>If advantage of A is not negligible, then advantage of R is also negligible. So we can overcome problematic cases.</a:t>
            </a:r>
            <a:endParaRPr kumimoji="1" lang="ja-JP" altLang="en-US" dirty="0"/>
          </a:p>
        </p:txBody>
      </p:sp>
      <p:sp>
        <p:nvSpPr>
          <p:cNvPr id="4" name="スライド番号プレースホルダー 3">
            <a:extLst>
              <a:ext uri="{FF2B5EF4-FFF2-40B4-BE49-F238E27FC236}">
                <a16:creationId xmlns:a16="http://schemas.microsoft.com/office/drawing/2014/main" id="{C86954A6-45D2-A62D-2697-ABD8BFEDAD73}"/>
              </a:ext>
            </a:extLst>
          </p:cNvPr>
          <p:cNvSpPr>
            <a:spLocks noGrp="1"/>
          </p:cNvSpPr>
          <p:nvPr>
            <p:ph type="sldNum" sz="quarter" idx="5"/>
          </p:nvPr>
        </p:nvSpPr>
        <p:spPr/>
        <p:txBody>
          <a:bodyPr/>
          <a:lstStyle/>
          <a:p>
            <a:fld id="{F05223F3-EA27-4549-8F4A-0A7C588A0945}" type="slidenum">
              <a:rPr kumimoji="1" lang="ja-JP" altLang="en-US" smtClean="0"/>
              <a:t>25</a:t>
            </a:fld>
            <a:endParaRPr kumimoji="1" lang="ja-JP" altLang="en-US"/>
          </a:p>
        </p:txBody>
      </p:sp>
    </p:spTree>
    <p:extLst>
      <p:ext uri="{BB962C8B-B14F-4D97-AF65-F5344CB8AC3E}">
        <p14:creationId xmlns:p14="http://schemas.microsoft.com/office/powerpoint/2010/main" val="34438817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82F5C-4821-0C8E-B5E6-8A50B4CC3B4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E56CBC2-BE40-36E3-1C01-AA05C66E68A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01F7FA0-5173-6059-8EF8-A404678F11EB}"/>
              </a:ext>
            </a:extLst>
          </p:cNvPr>
          <p:cNvSpPr>
            <a:spLocks noGrp="1"/>
          </p:cNvSpPr>
          <p:nvPr>
            <p:ph type="body" idx="1"/>
          </p:nvPr>
        </p:nvSpPr>
        <p:spPr/>
        <p:txBody>
          <a:bodyPr/>
          <a:lstStyle/>
          <a:p>
            <a:r>
              <a:rPr kumimoji="1" lang="en-US" altLang="ja-JP" dirty="0"/>
              <a:t>On the other hands, the estimation using monte Carlo method is expensive computation.</a:t>
            </a:r>
          </a:p>
          <a:p>
            <a:r>
              <a:rPr kumimoji="1" lang="en-US" altLang="ja-JP" dirty="0"/>
              <a:t>This increases the running time of the reduction and eventually increases the reduction loss. </a:t>
            </a:r>
          </a:p>
          <a:p>
            <a:r>
              <a:rPr kumimoji="1" lang="en-US" altLang="ja-JP" dirty="0"/>
              <a:t>Actually, the running time of the reduction in Waters analysis quadratically depends on number of queries and inverse of advantage of A.</a:t>
            </a:r>
            <a:endParaRPr kumimoji="1" lang="ja-JP" altLang="en-US" dirty="0"/>
          </a:p>
        </p:txBody>
      </p:sp>
      <p:sp>
        <p:nvSpPr>
          <p:cNvPr id="4" name="スライド番号プレースホルダー 3">
            <a:extLst>
              <a:ext uri="{FF2B5EF4-FFF2-40B4-BE49-F238E27FC236}">
                <a16:creationId xmlns:a16="http://schemas.microsoft.com/office/drawing/2014/main" id="{A46C7A46-177A-CDF6-3C20-926CE71ACE2E}"/>
              </a:ext>
            </a:extLst>
          </p:cNvPr>
          <p:cNvSpPr>
            <a:spLocks noGrp="1"/>
          </p:cNvSpPr>
          <p:nvPr>
            <p:ph type="sldNum" sz="quarter" idx="5"/>
          </p:nvPr>
        </p:nvSpPr>
        <p:spPr/>
        <p:txBody>
          <a:bodyPr/>
          <a:lstStyle/>
          <a:p>
            <a:fld id="{F05223F3-EA27-4549-8F4A-0A7C588A0945}" type="slidenum">
              <a:rPr kumimoji="1" lang="ja-JP" altLang="en-US" smtClean="0"/>
              <a:t>26</a:t>
            </a:fld>
            <a:endParaRPr kumimoji="1" lang="ja-JP" altLang="en-US"/>
          </a:p>
        </p:txBody>
      </p:sp>
    </p:spTree>
    <p:extLst>
      <p:ext uri="{BB962C8B-B14F-4D97-AF65-F5344CB8AC3E}">
        <p14:creationId xmlns:p14="http://schemas.microsoft.com/office/powerpoint/2010/main" val="20442253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70BF3E-77C3-FA09-3696-2E7C3CBF655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1F7DEE0-B376-1343-718B-523F44BFA54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E283C09-1B8B-46F8-5049-E02BE9B8365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So, we have a naïve question whether there is another analysis which can achieve smaller reduction loss.</a:t>
            </a:r>
            <a:endParaRPr kumimoji="1" lang="ja-JP" altLang="en-US" dirty="0"/>
          </a:p>
          <a:p>
            <a:endParaRPr kumimoji="1" lang="ja-JP" altLang="en-US" dirty="0"/>
          </a:p>
        </p:txBody>
      </p:sp>
      <p:sp>
        <p:nvSpPr>
          <p:cNvPr id="4" name="スライド番号プレースホルダー 3">
            <a:extLst>
              <a:ext uri="{FF2B5EF4-FFF2-40B4-BE49-F238E27FC236}">
                <a16:creationId xmlns:a16="http://schemas.microsoft.com/office/drawing/2014/main" id="{5B13CC53-A83D-0B55-0CE6-8293863D7646}"/>
              </a:ext>
            </a:extLst>
          </p:cNvPr>
          <p:cNvSpPr>
            <a:spLocks noGrp="1"/>
          </p:cNvSpPr>
          <p:nvPr>
            <p:ph type="sldNum" sz="quarter" idx="5"/>
          </p:nvPr>
        </p:nvSpPr>
        <p:spPr/>
        <p:txBody>
          <a:bodyPr/>
          <a:lstStyle/>
          <a:p>
            <a:fld id="{F05223F3-EA27-4549-8F4A-0A7C588A0945}" type="slidenum">
              <a:rPr kumimoji="1" lang="ja-JP" altLang="en-US" smtClean="0"/>
              <a:t>27</a:t>
            </a:fld>
            <a:endParaRPr kumimoji="1" lang="ja-JP" altLang="en-US"/>
          </a:p>
        </p:txBody>
      </p:sp>
    </p:spTree>
    <p:extLst>
      <p:ext uri="{BB962C8B-B14F-4D97-AF65-F5344CB8AC3E}">
        <p14:creationId xmlns:p14="http://schemas.microsoft.com/office/powerpoint/2010/main" val="39738544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 I move to our new analysis.</a:t>
            </a:r>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28</a:t>
            </a:fld>
            <a:endParaRPr kumimoji="1" lang="ja-JP" altLang="en-US"/>
          </a:p>
        </p:txBody>
      </p:sp>
    </p:spTree>
    <p:extLst>
      <p:ext uri="{BB962C8B-B14F-4D97-AF65-F5344CB8AC3E}">
        <p14:creationId xmlns:p14="http://schemas.microsoft.com/office/powerpoint/2010/main" val="27636408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294FB8-22D5-D92C-3C20-EA665684A89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7FE5D68-86C5-18C2-4FBB-F8BE19D3CD3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D4C47D2-688E-005C-F92C-0FCB1E46F841}"/>
              </a:ext>
            </a:extLst>
          </p:cNvPr>
          <p:cNvSpPr>
            <a:spLocks noGrp="1"/>
          </p:cNvSpPr>
          <p:nvPr>
            <p:ph type="body" idx="1"/>
          </p:nvPr>
        </p:nvSpPr>
        <p:spPr/>
        <p:txBody>
          <a:bodyPr/>
          <a:lstStyle/>
          <a:p>
            <a:pPr marL="0" indent="0">
              <a:buFont typeface="Arial" panose="020B0604020202020204" pitchFamily="34" charset="0"/>
              <a:buNone/>
            </a:pPr>
            <a:r>
              <a:rPr kumimoji="1" lang="en-US" altLang="ja-JP" dirty="0"/>
              <a:t>In our analysis, we modified the artificial abort step a bit.</a:t>
            </a:r>
          </a:p>
          <a:p>
            <a:endParaRPr kumimoji="1" lang="ja-JP" altLang="en-US" dirty="0"/>
          </a:p>
        </p:txBody>
      </p:sp>
      <p:sp>
        <p:nvSpPr>
          <p:cNvPr id="4" name="スライド番号プレースホルダー 3">
            <a:extLst>
              <a:ext uri="{FF2B5EF4-FFF2-40B4-BE49-F238E27FC236}">
                <a16:creationId xmlns:a16="http://schemas.microsoft.com/office/drawing/2014/main" id="{B7284E09-2E0F-78B8-007B-D9AF3C1D6727}"/>
              </a:ext>
            </a:extLst>
          </p:cNvPr>
          <p:cNvSpPr>
            <a:spLocks noGrp="1"/>
          </p:cNvSpPr>
          <p:nvPr>
            <p:ph type="sldNum" sz="quarter" idx="5"/>
          </p:nvPr>
        </p:nvSpPr>
        <p:spPr/>
        <p:txBody>
          <a:bodyPr/>
          <a:lstStyle/>
          <a:p>
            <a:fld id="{F05223F3-EA27-4549-8F4A-0A7C588A0945}" type="slidenum">
              <a:rPr kumimoji="1" lang="ja-JP" altLang="en-US" smtClean="0"/>
              <a:t>29</a:t>
            </a:fld>
            <a:endParaRPr kumimoji="1" lang="ja-JP" altLang="en-US"/>
          </a:p>
        </p:txBody>
      </p:sp>
    </p:spTree>
    <p:extLst>
      <p:ext uri="{BB962C8B-B14F-4D97-AF65-F5344CB8AC3E}">
        <p14:creationId xmlns:p14="http://schemas.microsoft.com/office/powerpoint/2010/main" val="1249928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By using our new analysis, we provide the following result.</a:t>
            </a:r>
          </a:p>
          <a:p>
            <a:r>
              <a:rPr kumimoji="1" lang="en-US" altLang="ja-JP" dirty="0"/>
              <a:t>The first contribution is that we improve the reduction loss of Waters IBE and ABB IBE.</a:t>
            </a:r>
          </a:p>
          <a:p>
            <a:r>
              <a:rPr kumimoji="1" lang="en-US" altLang="ja-JP" dirty="0"/>
              <a:t>The second contribution is that we propose  new partitioning function for ABB IBE which can achieve tighter reduction.</a:t>
            </a:r>
          </a:p>
          <a:p>
            <a:r>
              <a:rPr kumimoji="1" lang="en-US" altLang="ja-JP" dirty="0"/>
              <a:t>The final contribution is that we propose first VRF with sublinear verification key size and proof size under standard d-LIN assumption.</a:t>
            </a:r>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3</a:t>
            </a:fld>
            <a:endParaRPr kumimoji="1" lang="ja-JP" altLang="en-US"/>
          </a:p>
        </p:txBody>
      </p:sp>
    </p:spTree>
    <p:extLst>
      <p:ext uri="{BB962C8B-B14F-4D97-AF65-F5344CB8AC3E}">
        <p14:creationId xmlns:p14="http://schemas.microsoft.com/office/powerpoint/2010/main" val="37439081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5D632D-60B3-EDAE-44DD-FCF7E8FA8C1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30A99EF-6FA3-C85C-04B6-687E4838C12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D3A8461-7D7E-5310-1638-72004161A386}"/>
              </a:ext>
            </a:extLst>
          </p:cNvPr>
          <p:cNvSpPr>
            <a:spLocks noGrp="1"/>
          </p:cNvSpPr>
          <p:nvPr>
            <p:ph type="body" idx="1"/>
          </p:nvPr>
        </p:nvSpPr>
        <p:spPr/>
        <p:txBody>
          <a:bodyPr/>
          <a:lstStyle/>
          <a:p>
            <a:r>
              <a:rPr kumimoji="1" lang="en-US" altLang="ja-JP" dirty="0"/>
              <a:t>Specifically, instead of using monte </a:t>
            </a:r>
            <a:r>
              <a:rPr kumimoji="1" lang="en-US" altLang="ja-JP" dirty="0" err="1"/>
              <a:t>carlo</a:t>
            </a:r>
            <a:r>
              <a:rPr kumimoji="1" lang="en-US" altLang="ja-JP" dirty="0"/>
              <a:t> method, it compute an approximation value of non-aborting probability from Q such that this condition holds where D is a certain value.</a:t>
            </a:r>
          </a:p>
          <a:p>
            <a:r>
              <a:rPr kumimoji="1" lang="en-US" altLang="ja-JP" dirty="0"/>
              <a:t>After that, it aborts with this probability.</a:t>
            </a:r>
            <a:endParaRPr kumimoji="1" lang="ja-JP" altLang="en-US" dirty="0"/>
          </a:p>
        </p:txBody>
      </p:sp>
      <p:sp>
        <p:nvSpPr>
          <p:cNvPr id="4" name="スライド番号プレースホルダー 3">
            <a:extLst>
              <a:ext uri="{FF2B5EF4-FFF2-40B4-BE49-F238E27FC236}">
                <a16:creationId xmlns:a16="http://schemas.microsoft.com/office/drawing/2014/main" id="{9ADA389D-2529-DA0B-9B5E-48440E4F16FC}"/>
              </a:ext>
            </a:extLst>
          </p:cNvPr>
          <p:cNvSpPr>
            <a:spLocks noGrp="1"/>
          </p:cNvSpPr>
          <p:nvPr>
            <p:ph type="sldNum" sz="quarter" idx="5"/>
          </p:nvPr>
        </p:nvSpPr>
        <p:spPr/>
        <p:txBody>
          <a:bodyPr/>
          <a:lstStyle/>
          <a:p>
            <a:fld id="{F05223F3-EA27-4549-8F4A-0A7C588A0945}" type="slidenum">
              <a:rPr kumimoji="1" lang="ja-JP" altLang="en-US" smtClean="0"/>
              <a:t>30</a:t>
            </a:fld>
            <a:endParaRPr kumimoji="1" lang="ja-JP" altLang="en-US"/>
          </a:p>
        </p:txBody>
      </p:sp>
    </p:spTree>
    <p:extLst>
      <p:ext uri="{BB962C8B-B14F-4D97-AF65-F5344CB8AC3E}">
        <p14:creationId xmlns:p14="http://schemas.microsoft.com/office/powerpoint/2010/main" val="36585937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17702-0EDF-FE76-9A8D-5B47F15AAF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5197DB3-7239-FDCE-A322-2102E4740C9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14FB1FE-8FC6-4767-0665-3C16AC721BC3}"/>
              </a:ext>
            </a:extLst>
          </p:cNvPr>
          <p:cNvSpPr>
            <a:spLocks noGrp="1"/>
          </p:cNvSpPr>
          <p:nvPr>
            <p:ph type="body" idx="1"/>
          </p:nvPr>
        </p:nvSpPr>
        <p:spPr/>
        <p:txBody>
          <a:bodyPr/>
          <a:lstStyle/>
          <a:p>
            <a:r>
              <a:rPr kumimoji="1" lang="en-US" altLang="ja-JP" dirty="0"/>
              <a:t>Then, we can write the advantage of R like this. So, this terms are no longer canceled out as same as Waters analysis.</a:t>
            </a:r>
            <a:endParaRPr kumimoji="1" lang="ja-JP" altLang="en-US" dirty="0"/>
          </a:p>
        </p:txBody>
      </p:sp>
      <p:sp>
        <p:nvSpPr>
          <p:cNvPr id="4" name="スライド番号プレースホルダー 3">
            <a:extLst>
              <a:ext uri="{FF2B5EF4-FFF2-40B4-BE49-F238E27FC236}">
                <a16:creationId xmlns:a16="http://schemas.microsoft.com/office/drawing/2014/main" id="{D1531240-D615-E101-ED27-FD22C8527446}"/>
              </a:ext>
            </a:extLst>
          </p:cNvPr>
          <p:cNvSpPr>
            <a:spLocks noGrp="1"/>
          </p:cNvSpPr>
          <p:nvPr>
            <p:ph type="sldNum" sz="quarter" idx="5"/>
          </p:nvPr>
        </p:nvSpPr>
        <p:spPr/>
        <p:txBody>
          <a:bodyPr/>
          <a:lstStyle/>
          <a:p>
            <a:fld id="{F05223F3-EA27-4549-8F4A-0A7C588A0945}" type="slidenum">
              <a:rPr kumimoji="1" lang="ja-JP" altLang="en-US" smtClean="0"/>
              <a:t>31</a:t>
            </a:fld>
            <a:endParaRPr kumimoji="1" lang="ja-JP" altLang="en-US"/>
          </a:p>
        </p:txBody>
      </p:sp>
    </p:spTree>
    <p:extLst>
      <p:ext uri="{BB962C8B-B14F-4D97-AF65-F5344CB8AC3E}">
        <p14:creationId xmlns:p14="http://schemas.microsoft.com/office/powerpoint/2010/main" val="35716848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BCAF5-024B-A800-88E6-1F5425AE4A0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11C5810-7849-6050-D74B-F22C9F57E26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30EA030-70FD-B00A-04D1-8837F4EA6E8E}"/>
              </a:ext>
            </a:extLst>
          </p:cNvPr>
          <p:cNvSpPr>
            <a:spLocks noGrp="1"/>
          </p:cNvSpPr>
          <p:nvPr>
            <p:ph type="body" idx="1"/>
          </p:nvPr>
        </p:nvSpPr>
        <p:spPr/>
        <p:txBody>
          <a:bodyPr/>
          <a:lstStyle/>
          <a:p>
            <a:r>
              <a:rPr kumimoji="1" lang="en-US" altLang="ja-JP" dirty="0"/>
              <a:t>However, by using this condition, we can obtain this lower bound.</a:t>
            </a:r>
            <a:endParaRPr kumimoji="1" lang="ja-JP" altLang="en-US" dirty="0"/>
          </a:p>
        </p:txBody>
      </p:sp>
      <p:sp>
        <p:nvSpPr>
          <p:cNvPr id="4" name="スライド番号プレースホルダー 3">
            <a:extLst>
              <a:ext uri="{FF2B5EF4-FFF2-40B4-BE49-F238E27FC236}">
                <a16:creationId xmlns:a16="http://schemas.microsoft.com/office/drawing/2014/main" id="{82ED3029-DCF2-AB04-527C-CE5E30A0E0F5}"/>
              </a:ext>
            </a:extLst>
          </p:cNvPr>
          <p:cNvSpPr>
            <a:spLocks noGrp="1"/>
          </p:cNvSpPr>
          <p:nvPr>
            <p:ph type="sldNum" sz="quarter" idx="5"/>
          </p:nvPr>
        </p:nvSpPr>
        <p:spPr/>
        <p:txBody>
          <a:bodyPr/>
          <a:lstStyle/>
          <a:p>
            <a:fld id="{F05223F3-EA27-4549-8F4A-0A7C588A0945}" type="slidenum">
              <a:rPr kumimoji="1" lang="ja-JP" altLang="en-US" smtClean="0"/>
              <a:t>32</a:t>
            </a:fld>
            <a:endParaRPr kumimoji="1" lang="ja-JP" altLang="en-US"/>
          </a:p>
        </p:txBody>
      </p:sp>
    </p:spTree>
    <p:extLst>
      <p:ext uri="{BB962C8B-B14F-4D97-AF65-F5344CB8AC3E}">
        <p14:creationId xmlns:p14="http://schemas.microsoft.com/office/powerpoint/2010/main" val="18516077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9F133-95E7-6624-50D6-F3D489148D4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235347D-5FB5-DB20-858E-BB3CA316B29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54D3B29-5BB5-32BC-5DCB-42C980D2F9C8}"/>
              </a:ext>
            </a:extLst>
          </p:cNvPr>
          <p:cNvSpPr>
            <a:spLocks noGrp="1"/>
          </p:cNvSpPr>
          <p:nvPr>
            <p:ph type="body" idx="1"/>
          </p:nvPr>
        </p:nvSpPr>
        <p:spPr/>
        <p:txBody>
          <a:bodyPr/>
          <a:lstStyle/>
          <a:p>
            <a:r>
              <a:rPr kumimoji="1" lang="en-US" altLang="ja-JP" dirty="0"/>
              <a:t>Notice that, if D is less than ep/3, then the reduction has non-negligible advantage.</a:t>
            </a:r>
          </a:p>
          <a:p>
            <a:r>
              <a:rPr kumimoji="1" lang="en-US" altLang="ja-JP" dirty="0"/>
              <a:t>So now we aim to get this condition.</a:t>
            </a:r>
            <a:endParaRPr kumimoji="1" lang="ja-JP" altLang="en-US" dirty="0"/>
          </a:p>
        </p:txBody>
      </p:sp>
      <p:sp>
        <p:nvSpPr>
          <p:cNvPr id="4" name="スライド番号プレースホルダー 3">
            <a:extLst>
              <a:ext uri="{FF2B5EF4-FFF2-40B4-BE49-F238E27FC236}">
                <a16:creationId xmlns:a16="http://schemas.microsoft.com/office/drawing/2014/main" id="{90CB4473-913E-1188-999A-F12558DE6858}"/>
              </a:ext>
            </a:extLst>
          </p:cNvPr>
          <p:cNvSpPr>
            <a:spLocks noGrp="1"/>
          </p:cNvSpPr>
          <p:nvPr>
            <p:ph type="sldNum" sz="quarter" idx="5"/>
          </p:nvPr>
        </p:nvSpPr>
        <p:spPr/>
        <p:txBody>
          <a:bodyPr/>
          <a:lstStyle/>
          <a:p>
            <a:fld id="{F05223F3-EA27-4549-8F4A-0A7C588A0945}" type="slidenum">
              <a:rPr kumimoji="1" lang="ja-JP" altLang="en-US" smtClean="0"/>
              <a:t>33</a:t>
            </a:fld>
            <a:endParaRPr kumimoji="1" lang="ja-JP" altLang="en-US"/>
          </a:p>
        </p:txBody>
      </p:sp>
    </p:spTree>
    <p:extLst>
      <p:ext uri="{BB962C8B-B14F-4D97-AF65-F5344CB8AC3E}">
        <p14:creationId xmlns:p14="http://schemas.microsoft.com/office/powerpoint/2010/main" val="29748282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first important observation to get this bound is that, it this condition holds, then this also holds.</a:t>
            </a:r>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34</a:t>
            </a:fld>
            <a:endParaRPr kumimoji="1" lang="ja-JP" altLang="en-US"/>
          </a:p>
        </p:txBody>
      </p:sp>
    </p:spTree>
    <p:extLst>
      <p:ext uri="{BB962C8B-B14F-4D97-AF65-F5344CB8AC3E}">
        <p14:creationId xmlns:p14="http://schemas.microsoft.com/office/powerpoint/2010/main" val="3316754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Specifically, this term is the gap between actual non-aborting probability and approximated probability.</a:t>
            </a:r>
          </a:p>
          <a:p>
            <a:r>
              <a:rPr kumimoji="1" lang="en-US" altLang="ja-JP" dirty="0"/>
              <a:t>Thus this can be regarded as approximation error.</a:t>
            </a:r>
          </a:p>
          <a:p>
            <a:r>
              <a:rPr kumimoji="1" lang="en-US" altLang="ja-JP" dirty="0"/>
              <a:t>So to get this bound, we need a good approximation achieving this </a:t>
            </a:r>
            <a:r>
              <a:rPr lang="en-US" altLang="ja-JP" b="0" i="0" dirty="0">
                <a:solidFill>
                  <a:srgbClr val="1F1F1F"/>
                </a:solidFill>
                <a:effectLst/>
                <a:latin typeface="Arial" panose="020B0604020202020204" pitchFamily="34" charset="0"/>
              </a:rPr>
              <a:t>accuracy.</a:t>
            </a:r>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35</a:t>
            </a:fld>
            <a:endParaRPr kumimoji="1" lang="ja-JP" altLang="en-US"/>
          </a:p>
        </p:txBody>
      </p:sp>
    </p:spTree>
    <p:extLst>
      <p:ext uri="{BB962C8B-B14F-4D97-AF65-F5344CB8AC3E}">
        <p14:creationId xmlns:p14="http://schemas.microsoft.com/office/powerpoint/2010/main" val="16384127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 let me define these events.</a:t>
            </a:r>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36</a:t>
            </a:fld>
            <a:endParaRPr kumimoji="1" lang="ja-JP" altLang="en-US"/>
          </a:p>
        </p:txBody>
      </p:sp>
    </p:spTree>
    <p:extLst>
      <p:ext uri="{BB962C8B-B14F-4D97-AF65-F5344CB8AC3E}">
        <p14:creationId xmlns:p14="http://schemas.microsoft.com/office/powerpoint/2010/main" val="11453168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the previous improvement by </a:t>
            </a:r>
            <a:r>
              <a:rPr kumimoji="1" lang="en-US" altLang="ja-JP" dirty="0" err="1"/>
              <a:t>Bellare-Ristenpart</a:t>
            </a:r>
            <a:r>
              <a:rPr kumimoji="1" lang="en-US" altLang="ja-JP" dirty="0"/>
              <a:t>, they use the union bound to get lower and upper bounds.</a:t>
            </a:r>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37</a:t>
            </a:fld>
            <a:endParaRPr kumimoji="1" lang="ja-JP" altLang="en-US"/>
          </a:p>
        </p:txBody>
      </p:sp>
    </p:spTree>
    <p:extLst>
      <p:ext uri="{BB962C8B-B14F-4D97-AF65-F5344CB8AC3E}">
        <p14:creationId xmlns:p14="http://schemas.microsoft.com/office/powerpoint/2010/main" val="371129833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C7ECB-D74D-F66B-F1D5-033CFF97DAF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FFBF33D-65BC-81C1-7D97-EBA46B80934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E60CD7A-DF9E-6986-0D60-6FCEFF3107E1}"/>
              </a:ext>
            </a:extLst>
          </p:cNvPr>
          <p:cNvSpPr>
            <a:spLocks noGrp="1"/>
          </p:cNvSpPr>
          <p:nvPr>
            <p:ph type="body" idx="1"/>
          </p:nvPr>
        </p:nvSpPr>
        <p:spPr/>
        <p:txBody>
          <a:bodyPr/>
          <a:lstStyle/>
          <a:p>
            <a:r>
              <a:rPr kumimoji="1" lang="en-US" altLang="ja-JP" dirty="0"/>
              <a:t>By setting this probability as tilde gamma,</a:t>
            </a:r>
            <a:endParaRPr kumimoji="1" lang="ja-JP" altLang="en-US" dirty="0"/>
          </a:p>
        </p:txBody>
      </p:sp>
      <p:sp>
        <p:nvSpPr>
          <p:cNvPr id="4" name="スライド番号プレースホルダー 3">
            <a:extLst>
              <a:ext uri="{FF2B5EF4-FFF2-40B4-BE49-F238E27FC236}">
                <a16:creationId xmlns:a16="http://schemas.microsoft.com/office/drawing/2014/main" id="{11614F4A-E1C6-F29C-EB2A-E5498E74B9D9}"/>
              </a:ext>
            </a:extLst>
          </p:cNvPr>
          <p:cNvSpPr>
            <a:spLocks noGrp="1"/>
          </p:cNvSpPr>
          <p:nvPr>
            <p:ph type="sldNum" sz="quarter" idx="5"/>
          </p:nvPr>
        </p:nvSpPr>
        <p:spPr/>
        <p:txBody>
          <a:bodyPr/>
          <a:lstStyle/>
          <a:p>
            <a:fld id="{F05223F3-EA27-4549-8F4A-0A7C588A0945}" type="slidenum">
              <a:rPr kumimoji="1" lang="ja-JP" altLang="en-US" smtClean="0"/>
              <a:t>38</a:t>
            </a:fld>
            <a:endParaRPr kumimoji="1" lang="ja-JP" altLang="en-US"/>
          </a:p>
        </p:txBody>
      </p:sp>
    </p:spTree>
    <p:extLst>
      <p:ext uri="{BB962C8B-B14F-4D97-AF65-F5344CB8AC3E}">
        <p14:creationId xmlns:p14="http://schemas.microsoft.com/office/powerpoint/2010/main" val="20082147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9A17E-E426-1FA1-3756-5FE78F759E8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4CF871B-7480-908B-607F-25F853438C6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149133C-EEA7-20B7-4704-DC4EFDB2A298}"/>
              </a:ext>
            </a:extLst>
          </p:cNvPr>
          <p:cNvSpPr>
            <a:spLocks noGrp="1"/>
          </p:cNvSpPr>
          <p:nvPr>
            <p:ph type="body" idx="1"/>
          </p:nvPr>
        </p:nvSpPr>
        <p:spPr/>
        <p:txBody>
          <a:bodyPr/>
          <a:lstStyle/>
          <a:p>
            <a:r>
              <a:rPr kumimoji="1" lang="en-US" altLang="ja-JP" dirty="0"/>
              <a:t>This term means approximation error. </a:t>
            </a:r>
            <a:endParaRPr kumimoji="1" lang="ja-JP" altLang="en-US" dirty="0"/>
          </a:p>
        </p:txBody>
      </p:sp>
      <p:sp>
        <p:nvSpPr>
          <p:cNvPr id="4" name="スライド番号プレースホルダー 3">
            <a:extLst>
              <a:ext uri="{FF2B5EF4-FFF2-40B4-BE49-F238E27FC236}">
                <a16:creationId xmlns:a16="http://schemas.microsoft.com/office/drawing/2014/main" id="{44A2E1F6-1EAB-A389-C973-E0863BD8FFCE}"/>
              </a:ext>
            </a:extLst>
          </p:cNvPr>
          <p:cNvSpPr>
            <a:spLocks noGrp="1"/>
          </p:cNvSpPr>
          <p:nvPr>
            <p:ph type="sldNum" sz="quarter" idx="5"/>
          </p:nvPr>
        </p:nvSpPr>
        <p:spPr/>
        <p:txBody>
          <a:bodyPr/>
          <a:lstStyle/>
          <a:p>
            <a:fld id="{F05223F3-EA27-4549-8F4A-0A7C588A0945}" type="slidenum">
              <a:rPr kumimoji="1" lang="ja-JP" altLang="en-US" smtClean="0"/>
              <a:t>39</a:t>
            </a:fld>
            <a:endParaRPr kumimoji="1" lang="ja-JP" altLang="en-US"/>
          </a:p>
        </p:txBody>
      </p:sp>
    </p:spTree>
    <p:extLst>
      <p:ext uri="{BB962C8B-B14F-4D97-AF65-F5344CB8AC3E}">
        <p14:creationId xmlns:p14="http://schemas.microsoft.com/office/powerpoint/2010/main" val="3257886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From here, I’ll talk about partitioning technique.</a:t>
            </a:r>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4</a:t>
            </a:fld>
            <a:endParaRPr kumimoji="1" lang="ja-JP" altLang="en-US"/>
          </a:p>
        </p:txBody>
      </p:sp>
    </p:spTree>
    <p:extLst>
      <p:ext uri="{BB962C8B-B14F-4D97-AF65-F5344CB8AC3E}">
        <p14:creationId xmlns:p14="http://schemas.microsoft.com/office/powerpoint/2010/main" val="209476004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BDE0-E6D0-8689-15FF-A130675726E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BF9174D-5B44-4227-33A1-AD885A7C67C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DC46F7C-7343-C1B5-83FF-A63CAB407009}"/>
              </a:ext>
            </a:extLst>
          </p:cNvPr>
          <p:cNvSpPr>
            <a:spLocks noGrp="1"/>
          </p:cNvSpPr>
          <p:nvPr>
            <p:ph type="body" idx="1"/>
          </p:nvPr>
        </p:nvSpPr>
        <p:spPr/>
        <p:txBody>
          <a:bodyPr/>
          <a:lstStyle/>
          <a:p>
            <a:r>
              <a:rPr kumimoji="1" lang="en-US" altLang="ja-JP" dirty="0"/>
              <a:t>In this work, we use Bonferroni’s inequality to get better approximation.</a:t>
            </a:r>
          </a:p>
          <a:p>
            <a:r>
              <a:rPr kumimoji="1" lang="en-US" altLang="ja-JP" dirty="0"/>
              <a:t>From Bonferroni’s inequality, we can obtain these lower and upper bounds of non-aborting probability.</a:t>
            </a:r>
            <a:endParaRPr kumimoji="1" lang="ja-JP" altLang="en-US" dirty="0"/>
          </a:p>
        </p:txBody>
      </p:sp>
      <p:sp>
        <p:nvSpPr>
          <p:cNvPr id="4" name="スライド番号プレースホルダー 3">
            <a:extLst>
              <a:ext uri="{FF2B5EF4-FFF2-40B4-BE49-F238E27FC236}">
                <a16:creationId xmlns:a16="http://schemas.microsoft.com/office/drawing/2014/main" id="{A9160537-DE8F-6FC3-A468-558AE65F7BCB}"/>
              </a:ext>
            </a:extLst>
          </p:cNvPr>
          <p:cNvSpPr>
            <a:spLocks noGrp="1"/>
          </p:cNvSpPr>
          <p:nvPr>
            <p:ph type="sldNum" sz="quarter" idx="5"/>
          </p:nvPr>
        </p:nvSpPr>
        <p:spPr/>
        <p:txBody>
          <a:bodyPr/>
          <a:lstStyle/>
          <a:p>
            <a:fld id="{F05223F3-EA27-4549-8F4A-0A7C588A0945}" type="slidenum">
              <a:rPr kumimoji="1" lang="ja-JP" altLang="en-US" smtClean="0"/>
              <a:t>40</a:t>
            </a:fld>
            <a:endParaRPr kumimoji="1" lang="ja-JP" altLang="en-US"/>
          </a:p>
        </p:txBody>
      </p:sp>
    </p:spTree>
    <p:extLst>
      <p:ext uri="{BB962C8B-B14F-4D97-AF65-F5344CB8AC3E}">
        <p14:creationId xmlns:p14="http://schemas.microsoft.com/office/powerpoint/2010/main" val="23671846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By setting these terms as tilde gamma,</a:t>
            </a:r>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41</a:t>
            </a:fld>
            <a:endParaRPr kumimoji="1" lang="ja-JP" altLang="en-US"/>
          </a:p>
        </p:txBody>
      </p:sp>
    </p:spTree>
    <p:extLst>
      <p:ext uri="{BB962C8B-B14F-4D97-AF65-F5344CB8AC3E}">
        <p14:creationId xmlns:p14="http://schemas.microsoft.com/office/powerpoint/2010/main" val="205317839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this term become approximation error.</a:t>
            </a:r>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42</a:t>
            </a:fld>
            <a:endParaRPr kumimoji="1" lang="ja-JP" altLang="en-US"/>
          </a:p>
        </p:txBody>
      </p:sp>
    </p:spTree>
    <p:extLst>
      <p:ext uri="{BB962C8B-B14F-4D97-AF65-F5344CB8AC3E}">
        <p14:creationId xmlns:p14="http://schemas.microsoft.com/office/powerpoint/2010/main" val="189220097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4957B-30F4-53D7-3E55-76185EAD263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0EA024F-0452-7F8F-7521-8DBF47175B7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2DA3BF4-B178-3561-9B82-E9087BBBA14F}"/>
              </a:ext>
            </a:extLst>
          </p:cNvPr>
          <p:cNvSpPr>
            <a:spLocks noGrp="1"/>
          </p:cNvSpPr>
          <p:nvPr>
            <p:ph type="body" idx="1"/>
          </p:nvPr>
        </p:nvSpPr>
        <p:spPr/>
        <p:txBody>
          <a:bodyPr/>
          <a:lstStyle/>
          <a:p>
            <a:r>
              <a:rPr kumimoji="1" lang="en-US" altLang="ja-JP" dirty="0"/>
              <a:t>Then,</a:t>
            </a:r>
            <a:endParaRPr kumimoji="1" lang="ja-JP" altLang="en-US" dirty="0"/>
          </a:p>
        </p:txBody>
      </p:sp>
      <p:sp>
        <p:nvSpPr>
          <p:cNvPr id="4" name="スライド番号プレースホルダー 3">
            <a:extLst>
              <a:ext uri="{FF2B5EF4-FFF2-40B4-BE49-F238E27FC236}">
                <a16:creationId xmlns:a16="http://schemas.microsoft.com/office/drawing/2014/main" id="{037B1851-16E5-37EB-ABBC-173E196C694A}"/>
              </a:ext>
            </a:extLst>
          </p:cNvPr>
          <p:cNvSpPr>
            <a:spLocks noGrp="1"/>
          </p:cNvSpPr>
          <p:nvPr>
            <p:ph type="sldNum" sz="quarter" idx="5"/>
          </p:nvPr>
        </p:nvSpPr>
        <p:spPr/>
        <p:txBody>
          <a:bodyPr/>
          <a:lstStyle/>
          <a:p>
            <a:fld id="{F05223F3-EA27-4549-8F4A-0A7C588A0945}" type="slidenum">
              <a:rPr kumimoji="1" lang="ja-JP" altLang="en-US" smtClean="0"/>
              <a:t>43</a:t>
            </a:fld>
            <a:endParaRPr kumimoji="1" lang="ja-JP" altLang="en-US"/>
          </a:p>
        </p:txBody>
      </p:sp>
    </p:spTree>
    <p:extLst>
      <p:ext uri="{BB962C8B-B14F-4D97-AF65-F5344CB8AC3E}">
        <p14:creationId xmlns:p14="http://schemas.microsoft.com/office/powerpoint/2010/main" val="23513788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BA569-0F62-7B0C-AEC3-0C6E8291C53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EC262E1-5845-2AC1-8973-23DB573FADE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7C202F8-1F32-A663-703E-E70684D82BF6}"/>
              </a:ext>
            </a:extLst>
          </p:cNvPr>
          <p:cNvSpPr>
            <a:spLocks noGrp="1"/>
          </p:cNvSpPr>
          <p:nvPr>
            <p:ph type="body" idx="1"/>
          </p:nvPr>
        </p:nvSpPr>
        <p:spPr/>
        <p:txBody>
          <a:bodyPr/>
          <a:lstStyle/>
          <a:p>
            <a:r>
              <a:rPr kumimoji="1" lang="en-US" altLang="ja-JP" dirty="0"/>
              <a:t>We show that this term is less than this value for partitioning functions.</a:t>
            </a:r>
            <a:endParaRPr kumimoji="1" lang="ja-JP" altLang="en-US" dirty="0"/>
          </a:p>
        </p:txBody>
      </p:sp>
      <p:sp>
        <p:nvSpPr>
          <p:cNvPr id="4" name="スライド番号プレースホルダー 3">
            <a:extLst>
              <a:ext uri="{FF2B5EF4-FFF2-40B4-BE49-F238E27FC236}">
                <a16:creationId xmlns:a16="http://schemas.microsoft.com/office/drawing/2014/main" id="{44B603AB-8C2B-5BAD-C62C-9D4342476B32}"/>
              </a:ext>
            </a:extLst>
          </p:cNvPr>
          <p:cNvSpPr>
            <a:spLocks noGrp="1"/>
          </p:cNvSpPr>
          <p:nvPr>
            <p:ph type="sldNum" sz="quarter" idx="5"/>
          </p:nvPr>
        </p:nvSpPr>
        <p:spPr/>
        <p:txBody>
          <a:bodyPr/>
          <a:lstStyle/>
          <a:p>
            <a:fld id="{F05223F3-EA27-4549-8F4A-0A7C588A0945}" type="slidenum">
              <a:rPr kumimoji="1" lang="ja-JP" altLang="en-US" smtClean="0"/>
              <a:t>44</a:t>
            </a:fld>
            <a:endParaRPr kumimoji="1" lang="ja-JP" altLang="en-US"/>
          </a:p>
        </p:txBody>
      </p:sp>
    </p:spTree>
    <p:extLst>
      <p:ext uri="{BB962C8B-B14F-4D97-AF65-F5344CB8AC3E}">
        <p14:creationId xmlns:p14="http://schemas.microsoft.com/office/powerpoint/2010/main" val="1303791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6AF3C-C7A9-DAC9-F4DE-618D2168E2B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E186D21-58A3-5092-46E7-68E0A098C3C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F422279-9443-5CD8-A5AF-31CAD6A03AFD}"/>
              </a:ext>
            </a:extLst>
          </p:cNvPr>
          <p:cNvSpPr>
            <a:spLocks noGrp="1"/>
          </p:cNvSpPr>
          <p:nvPr>
            <p:ph type="body" idx="1"/>
          </p:nvPr>
        </p:nvSpPr>
        <p:spPr/>
        <p:txBody>
          <a:bodyPr/>
          <a:lstStyle/>
          <a:p>
            <a:r>
              <a:rPr kumimoji="1" lang="en-US" altLang="ja-JP" dirty="0"/>
              <a:t>For example, in the context of Waters IBE, we can set parameters so that this holds.</a:t>
            </a:r>
            <a:endParaRPr kumimoji="1" lang="ja-JP" altLang="en-US" dirty="0"/>
          </a:p>
        </p:txBody>
      </p:sp>
      <p:sp>
        <p:nvSpPr>
          <p:cNvPr id="4" name="スライド番号プレースホルダー 3">
            <a:extLst>
              <a:ext uri="{FF2B5EF4-FFF2-40B4-BE49-F238E27FC236}">
                <a16:creationId xmlns:a16="http://schemas.microsoft.com/office/drawing/2014/main" id="{4BE5021E-0287-8A6D-A0CB-74D52BBCFE39}"/>
              </a:ext>
            </a:extLst>
          </p:cNvPr>
          <p:cNvSpPr>
            <a:spLocks noGrp="1"/>
          </p:cNvSpPr>
          <p:nvPr>
            <p:ph type="sldNum" sz="quarter" idx="5"/>
          </p:nvPr>
        </p:nvSpPr>
        <p:spPr/>
        <p:txBody>
          <a:bodyPr/>
          <a:lstStyle/>
          <a:p>
            <a:fld id="{F05223F3-EA27-4549-8F4A-0A7C588A0945}" type="slidenum">
              <a:rPr kumimoji="1" lang="ja-JP" altLang="en-US" smtClean="0"/>
              <a:t>45</a:t>
            </a:fld>
            <a:endParaRPr kumimoji="1" lang="ja-JP" altLang="en-US"/>
          </a:p>
        </p:txBody>
      </p:sp>
    </p:spTree>
    <p:extLst>
      <p:ext uri="{BB962C8B-B14F-4D97-AF65-F5344CB8AC3E}">
        <p14:creationId xmlns:p14="http://schemas.microsoft.com/office/powerpoint/2010/main" val="16034481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0571F-B030-1D8A-6736-A04AF155852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624191C-8D77-4C0C-8B62-CBAF3685233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005301F-909E-4BD6-F253-F50D74A38A5A}"/>
              </a:ext>
            </a:extLst>
          </p:cNvPr>
          <p:cNvSpPr>
            <a:spLocks noGrp="1"/>
          </p:cNvSpPr>
          <p:nvPr>
            <p:ph type="body" idx="1"/>
          </p:nvPr>
        </p:nvSpPr>
        <p:spPr/>
        <p:txBody>
          <a:bodyPr/>
          <a:lstStyle/>
          <a:p>
            <a:r>
              <a:rPr kumimoji="1" lang="en-US" altLang="ja-JP" dirty="0"/>
              <a:t>Compared with </a:t>
            </a:r>
            <a:r>
              <a:rPr kumimoji="1" lang="en-US" altLang="ja-JP" dirty="0" err="1"/>
              <a:t>Bellare-Ristenpart</a:t>
            </a:r>
            <a:r>
              <a:rPr kumimoji="1" lang="en-US" altLang="ja-JP" dirty="0"/>
              <a:t> analysis,</a:t>
            </a:r>
            <a:r>
              <a:rPr kumimoji="1" lang="ja-JP" altLang="en-US" dirty="0"/>
              <a:t> </a:t>
            </a:r>
            <a:r>
              <a:rPr kumimoji="1" lang="en-US" altLang="ja-JP" dirty="0"/>
              <a:t>since it</a:t>
            </a:r>
            <a:r>
              <a:rPr kumimoji="1" lang="ja-JP" altLang="en-US" dirty="0"/>
              <a:t> </a:t>
            </a:r>
            <a:r>
              <a:rPr kumimoji="1" lang="en-US" altLang="ja-JP" dirty="0"/>
              <a:t>needs</a:t>
            </a:r>
            <a:r>
              <a:rPr kumimoji="1" lang="ja-JP" altLang="en-US" dirty="0"/>
              <a:t> </a:t>
            </a:r>
            <a:r>
              <a:rPr kumimoji="1" lang="en-US" altLang="ja-JP" dirty="0"/>
              <a:t>to</a:t>
            </a:r>
            <a:r>
              <a:rPr kumimoji="1" lang="ja-JP" altLang="en-US" dirty="0"/>
              <a:t> </a:t>
            </a:r>
            <a:r>
              <a:rPr kumimoji="1" lang="en-US" altLang="ja-JP" dirty="0"/>
              <a:t>set</a:t>
            </a:r>
            <a:r>
              <a:rPr kumimoji="1" lang="ja-JP" altLang="en-US" dirty="0"/>
              <a:t> </a:t>
            </a:r>
            <a:r>
              <a:rPr kumimoji="1" lang="en-US" altLang="ja-JP" dirty="0"/>
              <a:t>this, our analysis improve the reduction loss for advantage.</a:t>
            </a:r>
          </a:p>
        </p:txBody>
      </p:sp>
      <p:sp>
        <p:nvSpPr>
          <p:cNvPr id="4" name="スライド番号プレースホルダー 3">
            <a:extLst>
              <a:ext uri="{FF2B5EF4-FFF2-40B4-BE49-F238E27FC236}">
                <a16:creationId xmlns:a16="http://schemas.microsoft.com/office/drawing/2014/main" id="{C48E55E1-A8E5-C3DD-CCC6-F3B6B996379E}"/>
              </a:ext>
            </a:extLst>
          </p:cNvPr>
          <p:cNvSpPr>
            <a:spLocks noGrp="1"/>
          </p:cNvSpPr>
          <p:nvPr>
            <p:ph type="sldNum" sz="quarter" idx="5"/>
          </p:nvPr>
        </p:nvSpPr>
        <p:spPr/>
        <p:txBody>
          <a:bodyPr/>
          <a:lstStyle/>
          <a:p>
            <a:fld id="{F05223F3-EA27-4549-8F4A-0A7C588A0945}" type="slidenum">
              <a:rPr kumimoji="1" lang="ja-JP" altLang="en-US" smtClean="0"/>
              <a:t>46</a:t>
            </a:fld>
            <a:endParaRPr kumimoji="1" lang="ja-JP" altLang="en-US"/>
          </a:p>
        </p:txBody>
      </p:sp>
    </p:spTree>
    <p:extLst>
      <p:ext uri="{BB962C8B-B14F-4D97-AF65-F5344CB8AC3E}">
        <p14:creationId xmlns:p14="http://schemas.microsoft.com/office/powerpoint/2010/main" val="35456678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C8C04-10E7-550C-4FC7-0D7E11E2E02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7EB6EAA-77C5-CC99-6F4B-3180641BECB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8427D0D-BD27-02AF-0A72-5DAD228547E4}"/>
              </a:ext>
            </a:extLst>
          </p:cNvPr>
          <p:cNvSpPr>
            <a:spLocks noGrp="1"/>
          </p:cNvSpPr>
          <p:nvPr>
            <p:ph type="body" idx="1"/>
          </p:nvPr>
        </p:nvSpPr>
        <p:spPr/>
        <p:txBody>
          <a:bodyPr/>
          <a:lstStyle/>
          <a:p>
            <a:r>
              <a:rPr kumimoji="1" lang="en-US" altLang="ja-JP" dirty="0"/>
              <a:t>Also, our reduction has to compute this approximated probability efficiently.</a:t>
            </a:r>
          </a:p>
          <a:p>
            <a:r>
              <a:rPr kumimoji="1" lang="en-US" altLang="ja-JP" dirty="0"/>
              <a:t>Although the naïve way of computing this value takes inefficient time,</a:t>
            </a:r>
          </a:p>
          <a:p>
            <a:r>
              <a:rPr kumimoji="1" lang="en-US" altLang="ja-JP" dirty="0"/>
              <a:t> </a:t>
            </a:r>
          </a:p>
        </p:txBody>
      </p:sp>
      <p:sp>
        <p:nvSpPr>
          <p:cNvPr id="4" name="スライド番号プレースホルダー 3">
            <a:extLst>
              <a:ext uri="{FF2B5EF4-FFF2-40B4-BE49-F238E27FC236}">
                <a16:creationId xmlns:a16="http://schemas.microsoft.com/office/drawing/2014/main" id="{4ED4B61D-70C8-A440-5788-4160E3A34DA3}"/>
              </a:ext>
            </a:extLst>
          </p:cNvPr>
          <p:cNvSpPr>
            <a:spLocks noGrp="1"/>
          </p:cNvSpPr>
          <p:nvPr>
            <p:ph type="sldNum" sz="quarter" idx="5"/>
          </p:nvPr>
        </p:nvSpPr>
        <p:spPr/>
        <p:txBody>
          <a:bodyPr/>
          <a:lstStyle/>
          <a:p>
            <a:fld id="{F05223F3-EA27-4549-8F4A-0A7C588A0945}" type="slidenum">
              <a:rPr kumimoji="1" lang="ja-JP" altLang="en-US" smtClean="0"/>
              <a:t>47</a:t>
            </a:fld>
            <a:endParaRPr kumimoji="1" lang="ja-JP" altLang="en-US"/>
          </a:p>
        </p:txBody>
      </p:sp>
    </p:spTree>
    <p:extLst>
      <p:ext uri="{BB962C8B-B14F-4D97-AF65-F5344CB8AC3E}">
        <p14:creationId xmlns:p14="http://schemas.microsoft.com/office/powerpoint/2010/main" val="26128374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045BE-CA06-7CB1-3F49-7DA14E11C8B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E9C186E-1B8F-3AD7-8504-97F2BF1AE33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80BEDB0-D093-43DD-E1DD-DA96A52BF790}"/>
              </a:ext>
            </a:extLst>
          </p:cNvPr>
          <p:cNvSpPr>
            <a:spLocks noGrp="1"/>
          </p:cNvSpPr>
          <p:nvPr>
            <p:ph type="body" idx="1"/>
          </p:nvPr>
        </p:nvSpPr>
        <p:spPr/>
        <p:txBody>
          <a:bodyPr/>
          <a:lstStyle/>
          <a:p>
            <a:r>
              <a:rPr kumimoji="1" lang="en-US" altLang="ja-JP" dirty="0"/>
              <a:t>For Waters IBE, we exploit generating functions, and for ABB IBE and VRF, we use d-wise independent hash. </a:t>
            </a:r>
          </a:p>
          <a:p>
            <a:r>
              <a:rPr kumimoji="1" lang="en-US" altLang="ja-JP" dirty="0"/>
              <a:t>As a result, we can achieves efficient computation time which linearly depends on number of queries as well as or less than previous improvement results.</a:t>
            </a:r>
          </a:p>
          <a:p>
            <a:endParaRPr kumimoji="1" lang="ja-JP" altLang="en-US" dirty="0"/>
          </a:p>
        </p:txBody>
      </p:sp>
      <p:sp>
        <p:nvSpPr>
          <p:cNvPr id="4" name="スライド番号プレースホルダー 3">
            <a:extLst>
              <a:ext uri="{FF2B5EF4-FFF2-40B4-BE49-F238E27FC236}">
                <a16:creationId xmlns:a16="http://schemas.microsoft.com/office/drawing/2014/main" id="{F4A3AB3D-AA79-010F-2651-DBCF69EE3234}"/>
              </a:ext>
            </a:extLst>
          </p:cNvPr>
          <p:cNvSpPr>
            <a:spLocks noGrp="1"/>
          </p:cNvSpPr>
          <p:nvPr>
            <p:ph type="sldNum" sz="quarter" idx="5"/>
          </p:nvPr>
        </p:nvSpPr>
        <p:spPr/>
        <p:txBody>
          <a:bodyPr/>
          <a:lstStyle/>
          <a:p>
            <a:fld id="{F05223F3-EA27-4549-8F4A-0A7C588A0945}" type="slidenum">
              <a:rPr kumimoji="1" lang="ja-JP" altLang="en-US" smtClean="0"/>
              <a:t>48</a:t>
            </a:fld>
            <a:endParaRPr kumimoji="1" lang="ja-JP" altLang="en-US"/>
          </a:p>
        </p:txBody>
      </p:sp>
    </p:spTree>
    <p:extLst>
      <p:ext uri="{BB962C8B-B14F-4D97-AF65-F5344CB8AC3E}">
        <p14:creationId xmlns:p14="http://schemas.microsoft.com/office/powerpoint/2010/main" val="187234396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ACAC35-BAE2-04D3-23EC-4DE3ADC222F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2631EA5-504A-7B7D-AE07-B08AFFF42AD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8368C9E-6468-5300-FC5F-5651C4AA5611}"/>
              </a:ext>
            </a:extLst>
          </p:cNvPr>
          <p:cNvSpPr>
            <a:spLocks noGrp="1"/>
          </p:cNvSpPr>
          <p:nvPr>
            <p:ph type="body" idx="1"/>
          </p:nvPr>
        </p:nvSpPr>
        <p:spPr/>
        <p:txBody>
          <a:bodyPr/>
          <a:lstStyle/>
          <a:p>
            <a:r>
              <a:rPr kumimoji="1" lang="en-US" altLang="ja-JP" dirty="0"/>
              <a:t>Eventually, we can improve the reduction loss.</a:t>
            </a:r>
          </a:p>
          <a:p>
            <a:r>
              <a:rPr kumimoji="1" lang="en-US" altLang="ja-JP" dirty="0"/>
              <a:t>By basing on this new analysis, we achieve some result for IBE and VRF as I explained in the first slide</a:t>
            </a:r>
          </a:p>
        </p:txBody>
      </p:sp>
      <p:sp>
        <p:nvSpPr>
          <p:cNvPr id="4" name="スライド番号プレースホルダー 3">
            <a:extLst>
              <a:ext uri="{FF2B5EF4-FFF2-40B4-BE49-F238E27FC236}">
                <a16:creationId xmlns:a16="http://schemas.microsoft.com/office/drawing/2014/main" id="{26C657B3-7993-CBDA-0F77-A6C777D66046}"/>
              </a:ext>
            </a:extLst>
          </p:cNvPr>
          <p:cNvSpPr>
            <a:spLocks noGrp="1"/>
          </p:cNvSpPr>
          <p:nvPr>
            <p:ph type="sldNum" sz="quarter" idx="5"/>
          </p:nvPr>
        </p:nvSpPr>
        <p:spPr/>
        <p:txBody>
          <a:bodyPr/>
          <a:lstStyle/>
          <a:p>
            <a:fld id="{F05223F3-EA27-4549-8F4A-0A7C588A0945}" type="slidenum">
              <a:rPr kumimoji="1" lang="ja-JP" altLang="en-US" smtClean="0"/>
              <a:t>49</a:t>
            </a:fld>
            <a:endParaRPr kumimoji="1" lang="ja-JP" altLang="en-US"/>
          </a:p>
        </p:txBody>
      </p:sp>
    </p:spTree>
    <p:extLst>
      <p:ext uri="{BB962C8B-B14F-4D97-AF65-F5344CB8AC3E}">
        <p14:creationId xmlns:p14="http://schemas.microsoft.com/office/powerpoint/2010/main" val="1806850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work, we focus on the decisional security model with oracle queries, namely an adversary is allowed to access oracles to gain secret information. For example, the security models of IBE and VRF are included in this type of security model.</a:t>
            </a:r>
          </a:p>
          <a:p>
            <a:r>
              <a:rPr kumimoji="1" lang="en-US" altLang="ja-JP" dirty="0"/>
              <a:t>For the security game, in the initial phase, the challenger first generates public and secret information and gives public one to an adversary.</a:t>
            </a:r>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5</a:t>
            </a:fld>
            <a:endParaRPr kumimoji="1" lang="ja-JP" altLang="en-US"/>
          </a:p>
        </p:txBody>
      </p:sp>
    </p:spTree>
    <p:extLst>
      <p:ext uri="{BB962C8B-B14F-4D97-AF65-F5344CB8AC3E}">
        <p14:creationId xmlns:p14="http://schemas.microsoft.com/office/powerpoint/2010/main" val="16942479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For more details of our contribution and our analysis, please see our full-version paper on </a:t>
            </a:r>
            <a:r>
              <a:rPr kumimoji="1" lang="en-US" altLang="ja-JP" dirty="0" err="1"/>
              <a:t>eprint</a:t>
            </a:r>
            <a:r>
              <a:rPr kumimoji="1" lang="en-US" altLang="ja-JP" dirty="0"/>
              <a:t>.</a:t>
            </a:r>
          </a:p>
          <a:p>
            <a:r>
              <a:rPr kumimoji="1" lang="en-US" altLang="ja-JP" dirty="0"/>
              <a:t>Thank you for your attention!</a:t>
            </a:r>
            <a:endParaRPr kumimoji="1" lang="ja-JP" altLang="en-US" dirty="0"/>
          </a:p>
        </p:txBody>
      </p:sp>
      <p:sp>
        <p:nvSpPr>
          <p:cNvPr id="4" name="スライド番号プレースホルダー 3"/>
          <p:cNvSpPr>
            <a:spLocks noGrp="1"/>
          </p:cNvSpPr>
          <p:nvPr>
            <p:ph type="sldNum" sz="quarter" idx="5"/>
          </p:nvPr>
        </p:nvSpPr>
        <p:spPr/>
        <p:txBody>
          <a:bodyPr/>
          <a:lstStyle/>
          <a:p>
            <a:fld id="{F05223F3-EA27-4549-8F4A-0A7C588A0945}" type="slidenum">
              <a:rPr kumimoji="1" lang="ja-JP" altLang="en-US" smtClean="0"/>
              <a:t>50</a:t>
            </a:fld>
            <a:endParaRPr kumimoji="1" lang="ja-JP" altLang="en-US"/>
          </a:p>
        </p:txBody>
      </p:sp>
    </p:spTree>
    <p:extLst>
      <p:ext uri="{BB962C8B-B14F-4D97-AF65-F5344CB8AC3E}">
        <p14:creationId xmlns:p14="http://schemas.microsoft.com/office/powerpoint/2010/main" val="14418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84C214-A3EA-27A4-8045-56B597DCD39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D6FA22D-DCF5-19FD-FA4F-992AB4BC977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E4FCE6E-490A-3937-0D90-351B526D2DBF}"/>
              </a:ext>
            </a:extLst>
          </p:cNvPr>
          <p:cNvSpPr>
            <a:spLocks noGrp="1"/>
          </p:cNvSpPr>
          <p:nvPr>
            <p:ph type="body" idx="1"/>
          </p:nvPr>
        </p:nvSpPr>
        <p:spPr/>
        <p:txBody>
          <a:bodyPr/>
          <a:lstStyle/>
          <a:p>
            <a:r>
              <a:rPr kumimoji="1" lang="en-US" altLang="ja-JP" dirty="0"/>
              <a:t>Then, an adversary can make oracle queries </a:t>
            </a:r>
            <a:r>
              <a:rPr kumimoji="1" lang="en-US" altLang="ja-JP" dirty="0" err="1"/>
              <a:t>Q_i</a:t>
            </a:r>
            <a:r>
              <a:rPr kumimoji="1" lang="en-US" altLang="ja-JP" dirty="0"/>
              <a:t> to the oracle.</a:t>
            </a:r>
          </a:p>
        </p:txBody>
      </p:sp>
      <p:sp>
        <p:nvSpPr>
          <p:cNvPr id="4" name="スライド番号プレースホルダー 3">
            <a:extLst>
              <a:ext uri="{FF2B5EF4-FFF2-40B4-BE49-F238E27FC236}">
                <a16:creationId xmlns:a16="http://schemas.microsoft.com/office/drawing/2014/main" id="{C8F5FF9C-6AB1-23EC-5EAA-CF0C8FEF85CB}"/>
              </a:ext>
            </a:extLst>
          </p:cNvPr>
          <p:cNvSpPr>
            <a:spLocks noGrp="1"/>
          </p:cNvSpPr>
          <p:nvPr>
            <p:ph type="sldNum" sz="quarter" idx="5"/>
          </p:nvPr>
        </p:nvSpPr>
        <p:spPr/>
        <p:txBody>
          <a:bodyPr/>
          <a:lstStyle/>
          <a:p>
            <a:fld id="{F05223F3-EA27-4549-8F4A-0A7C588A0945}" type="slidenum">
              <a:rPr kumimoji="1" lang="ja-JP" altLang="en-US" smtClean="0"/>
              <a:t>6</a:t>
            </a:fld>
            <a:endParaRPr kumimoji="1" lang="ja-JP" altLang="en-US"/>
          </a:p>
        </p:txBody>
      </p:sp>
    </p:spTree>
    <p:extLst>
      <p:ext uri="{BB962C8B-B14F-4D97-AF65-F5344CB8AC3E}">
        <p14:creationId xmlns:p14="http://schemas.microsoft.com/office/powerpoint/2010/main" val="3350815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ED98B-99AE-9C8E-A4E8-A28FF600275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E0C97AC-2264-AF1A-2A6A-861686ACFFE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EB9DE89-92B3-AB3F-3F1C-E4FB4071FCCC}"/>
              </a:ext>
            </a:extLst>
          </p:cNvPr>
          <p:cNvSpPr>
            <a:spLocks noGrp="1"/>
          </p:cNvSpPr>
          <p:nvPr>
            <p:ph type="body" idx="1"/>
          </p:nvPr>
        </p:nvSpPr>
        <p:spPr/>
        <p:txBody>
          <a:bodyPr/>
          <a:lstStyle/>
          <a:p>
            <a:r>
              <a:rPr kumimoji="1" lang="en-US" altLang="ja-JP" dirty="0"/>
              <a:t>Then the challenger generates answer by using secret information and returns it.</a:t>
            </a:r>
            <a:endParaRPr kumimoji="1" lang="ja-JP" altLang="en-US" dirty="0"/>
          </a:p>
        </p:txBody>
      </p:sp>
      <p:sp>
        <p:nvSpPr>
          <p:cNvPr id="4" name="スライド番号プレースホルダー 3">
            <a:extLst>
              <a:ext uri="{FF2B5EF4-FFF2-40B4-BE49-F238E27FC236}">
                <a16:creationId xmlns:a16="http://schemas.microsoft.com/office/drawing/2014/main" id="{B2140540-F3C7-9CDD-CE26-5E0BDF8B4DB2}"/>
              </a:ext>
            </a:extLst>
          </p:cNvPr>
          <p:cNvSpPr>
            <a:spLocks noGrp="1"/>
          </p:cNvSpPr>
          <p:nvPr>
            <p:ph type="sldNum" sz="quarter" idx="5"/>
          </p:nvPr>
        </p:nvSpPr>
        <p:spPr/>
        <p:txBody>
          <a:bodyPr/>
          <a:lstStyle/>
          <a:p>
            <a:fld id="{F05223F3-EA27-4549-8F4A-0A7C588A0945}" type="slidenum">
              <a:rPr kumimoji="1" lang="ja-JP" altLang="en-US" smtClean="0"/>
              <a:t>7</a:t>
            </a:fld>
            <a:endParaRPr kumimoji="1" lang="ja-JP" altLang="en-US"/>
          </a:p>
        </p:txBody>
      </p:sp>
    </p:spTree>
    <p:extLst>
      <p:ext uri="{BB962C8B-B14F-4D97-AF65-F5344CB8AC3E}">
        <p14:creationId xmlns:p14="http://schemas.microsoft.com/office/powerpoint/2010/main" val="3678845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F2D43-9B94-A8E5-53DB-88ABF8F4B54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C8F5101-5B90-86A0-8610-8D5FD95CEEB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A8D94B0-BF9D-5A8E-8FE0-408C54E8E407}"/>
              </a:ext>
            </a:extLst>
          </p:cNvPr>
          <p:cNvSpPr>
            <a:spLocks noGrp="1"/>
          </p:cNvSpPr>
          <p:nvPr>
            <p:ph type="body" idx="1"/>
          </p:nvPr>
        </p:nvSpPr>
        <p:spPr/>
        <p:txBody>
          <a:bodyPr/>
          <a:lstStyle/>
          <a:p>
            <a:r>
              <a:rPr kumimoji="1" lang="en-US" altLang="ja-JP" dirty="0"/>
              <a:t>Typically, A can make queries at most q times, where normally q is set to polynomial of security parameters. </a:t>
            </a:r>
            <a:endParaRPr kumimoji="1" lang="ja-JP" altLang="en-US" dirty="0"/>
          </a:p>
        </p:txBody>
      </p:sp>
      <p:sp>
        <p:nvSpPr>
          <p:cNvPr id="4" name="スライド番号プレースホルダー 3">
            <a:extLst>
              <a:ext uri="{FF2B5EF4-FFF2-40B4-BE49-F238E27FC236}">
                <a16:creationId xmlns:a16="http://schemas.microsoft.com/office/drawing/2014/main" id="{CBB0C7C8-0272-F839-F9A8-3358C6EEADE4}"/>
              </a:ext>
            </a:extLst>
          </p:cNvPr>
          <p:cNvSpPr>
            <a:spLocks noGrp="1"/>
          </p:cNvSpPr>
          <p:nvPr>
            <p:ph type="sldNum" sz="quarter" idx="5"/>
          </p:nvPr>
        </p:nvSpPr>
        <p:spPr/>
        <p:txBody>
          <a:bodyPr/>
          <a:lstStyle/>
          <a:p>
            <a:fld id="{F05223F3-EA27-4549-8F4A-0A7C588A0945}" type="slidenum">
              <a:rPr kumimoji="1" lang="ja-JP" altLang="en-US" smtClean="0"/>
              <a:t>8</a:t>
            </a:fld>
            <a:endParaRPr kumimoji="1" lang="ja-JP" altLang="en-US"/>
          </a:p>
        </p:txBody>
      </p:sp>
    </p:spTree>
    <p:extLst>
      <p:ext uri="{BB962C8B-B14F-4D97-AF65-F5344CB8AC3E}">
        <p14:creationId xmlns:p14="http://schemas.microsoft.com/office/powerpoint/2010/main" val="3646382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80A72-B257-995F-6A06-123CDA8752F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8AD505C-859C-81E0-07AF-3795A45B33D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100D0B4-CE19-7E92-560D-1B816BCE3BBF}"/>
              </a:ext>
            </a:extLst>
          </p:cNvPr>
          <p:cNvSpPr>
            <a:spLocks noGrp="1"/>
          </p:cNvSpPr>
          <p:nvPr>
            <p:ph type="body" idx="1"/>
          </p:nvPr>
        </p:nvSpPr>
        <p:spPr/>
        <p:txBody>
          <a:bodyPr/>
          <a:lstStyle/>
          <a:p>
            <a:r>
              <a:rPr kumimoji="1" lang="en-US" altLang="ja-JP" dirty="0"/>
              <a:t>Moreover, an adversary makes a challenge query Q* once.</a:t>
            </a:r>
          </a:p>
          <a:p>
            <a:endParaRPr kumimoji="1" lang="ja-JP" altLang="en-US" dirty="0"/>
          </a:p>
        </p:txBody>
      </p:sp>
      <p:sp>
        <p:nvSpPr>
          <p:cNvPr id="4" name="スライド番号プレースホルダー 3">
            <a:extLst>
              <a:ext uri="{FF2B5EF4-FFF2-40B4-BE49-F238E27FC236}">
                <a16:creationId xmlns:a16="http://schemas.microsoft.com/office/drawing/2014/main" id="{FD2339D4-EAFA-5523-7A5D-929FE0C38627}"/>
              </a:ext>
            </a:extLst>
          </p:cNvPr>
          <p:cNvSpPr>
            <a:spLocks noGrp="1"/>
          </p:cNvSpPr>
          <p:nvPr>
            <p:ph type="sldNum" sz="quarter" idx="5"/>
          </p:nvPr>
        </p:nvSpPr>
        <p:spPr/>
        <p:txBody>
          <a:bodyPr/>
          <a:lstStyle/>
          <a:p>
            <a:fld id="{F05223F3-EA27-4549-8F4A-0A7C588A0945}" type="slidenum">
              <a:rPr kumimoji="1" lang="ja-JP" altLang="en-US" smtClean="0"/>
              <a:t>9</a:t>
            </a:fld>
            <a:endParaRPr kumimoji="1" lang="ja-JP" altLang="en-US"/>
          </a:p>
        </p:txBody>
      </p:sp>
    </p:spTree>
    <p:extLst>
      <p:ext uri="{BB962C8B-B14F-4D97-AF65-F5344CB8AC3E}">
        <p14:creationId xmlns:p14="http://schemas.microsoft.com/office/powerpoint/2010/main" val="3862601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CCADB56-1FB3-42ED-A800-795153E84939}" type="datetime1">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1297150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42B569-408D-4AD6-A49B-4E8123224E93}" type="datetime1">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2786412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1DC8A2-1106-4F51-B9EA-46AC29A94BD8}" type="datetime1">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2548465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BC95E0-9264-459F-B8CB-ECE31B522ECE}" type="datetime1">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1524716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EE9CAC3-C5D5-4A3B-9218-9B73B518932A}" type="datetime1">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5886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FF1E42-BC58-4785-885F-914523C348D1}" type="datetime1">
              <a:rPr kumimoji="1" lang="ja-JP" altLang="en-US" smtClean="0"/>
              <a:t>2024/12/3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2290099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4BC9B93-8743-42C1-AEDA-795AFB521722}" type="datetime1">
              <a:rPr kumimoji="1" lang="ja-JP" altLang="en-US" smtClean="0"/>
              <a:t>2024/12/3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166176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1280F69-52D5-47B9-A6E6-3EA783CF5D63}" type="datetime1">
              <a:rPr kumimoji="1" lang="ja-JP" altLang="en-US" smtClean="0"/>
              <a:t>2024/12/3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4130630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1637947-C812-4A03-9F37-C60C8B541BD1}" type="datetime1">
              <a:rPr kumimoji="1" lang="ja-JP" altLang="en-US" smtClean="0"/>
              <a:t>2024/12/3</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1992533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B23F4F0-A7C0-47DF-AB8E-4BF7C90EE294}" type="datetime1">
              <a:rPr kumimoji="1" lang="ja-JP" altLang="en-US" smtClean="0"/>
              <a:t>2024/12/3</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1755427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F5CCF2-C7F2-4CC0-84FC-3F85817ADCFA}" type="datetime1">
              <a:rPr kumimoji="1" lang="ja-JP" altLang="en-US" smtClean="0"/>
              <a:t>2024/12/3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1EED65-9870-4849-8F13-944E649EE08D}" type="slidenum">
              <a:rPr kumimoji="1" lang="ja-JP" altLang="en-US" smtClean="0"/>
              <a:t>‹#›</a:t>
            </a:fld>
            <a:endParaRPr kumimoji="1" lang="ja-JP" altLang="en-US"/>
          </a:p>
        </p:txBody>
      </p:sp>
    </p:spTree>
    <p:extLst>
      <p:ext uri="{BB962C8B-B14F-4D97-AF65-F5344CB8AC3E}">
        <p14:creationId xmlns:p14="http://schemas.microsoft.com/office/powerpoint/2010/main" val="1560262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06700"/>
          </a:xfrm>
          <a:prstGeom prst="rect">
            <a:avLst/>
          </a:prstGeom>
        </p:spPr>
        <p:txBody>
          <a:bodyPr vert="horz" lIns="91440" tIns="45720" rIns="91440" bIns="45720" rtlCol="0" anchor="b">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1097280" y="1188107"/>
            <a:ext cx="10058400" cy="4680987"/>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91F8FFC-2667-4228-AF01-70B73F01E89D}" type="datetime1">
              <a:rPr kumimoji="1" lang="ja-JP" altLang="en-US" smtClean="0"/>
              <a:t>2024/12/3</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F1EED65-9870-4849-8F13-944E649EE08D}" type="slidenum">
              <a:rPr kumimoji="1" lang="ja-JP" altLang="en-US" smtClean="0"/>
              <a:t>‹#›</a:t>
            </a:fld>
            <a:endParaRPr kumimoji="1" lang="ja-JP" altLang="en-US"/>
          </a:p>
        </p:txBody>
      </p:sp>
      <p:cxnSp>
        <p:nvCxnSpPr>
          <p:cNvPr id="10" name="Straight Connector 9"/>
          <p:cNvCxnSpPr/>
          <p:nvPr/>
        </p:nvCxnSpPr>
        <p:spPr>
          <a:xfrm>
            <a:off x="1193532" y="1121622"/>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911220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1.xml"/><Relationship Id="rId16"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2.xml"/><Relationship Id="rId16"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16.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18.png"/><Relationship Id="rId12"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2.png"/></Relationships>
</file>

<file path=ppt/slides/_rels/slide17.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7.png"/><Relationship Id="rId3" Type="http://schemas.openxmlformats.org/officeDocument/2006/relationships/image" Target="../media/image20.png"/><Relationship Id="rId7" Type="http://schemas.openxmlformats.org/officeDocument/2006/relationships/image" Target="../media/image18.png"/><Relationship Id="rId12"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2.xml"/><Relationship Id="rId11" Type="http://schemas.openxmlformats.org/officeDocument/2006/relationships/image" Target="../media/image25.png"/><Relationship Id="rId15" Type="http://schemas.openxmlformats.org/officeDocument/2006/relationships/image" Target="../media/image22.png"/><Relationship Id="rId10" Type="http://schemas.openxmlformats.org/officeDocument/2006/relationships/image" Target="../media/image24.png"/><Relationship Id="rId4" Type="http://schemas.openxmlformats.org/officeDocument/2006/relationships/image" Target="../media/image21.png"/><Relationship Id="rId9" Type="http://schemas.openxmlformats.org/officeDocument/2006/relationships/image" Target="../media/image23.png"/><Relationship Id="rId14" Type="http://schemas.openxmlformats.org/officeDocument/2006/relationships/image" Target="../media/image28.png"/></Relationships>
</file>

<file path=ppt/slides/_rels/slide18.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7.png"/><Relationship Id="rId3" Type="http://schemas.openxmlformats.org/officeDocument/2006/relationships/image" Target="../media/image20.png"/><Relationship Id="rId7" Type="http://schemas.openxmlformats.org/officeDocument/2006/relationships/image" Target="../media/image18.png"/><Relationship Id="rId12" Type="http://schemas.openxmlformats.org/officeDocument/2006/relationships/image" Target="../media/image26.png"/><Relationship Id="rId2" Type="http://schemas.openxmlformats.org/officeDocument/2006/relationships/notesSlide" Target="../notesSlides/notesSlide18.xml"/><Relationship Id="rId1" Type="http://schemas.openxmlformats.org/officeDocument/2006/relationships/slideLayout" Target="../slideLayouts/slideLayout2.xml"/><Relationship Id="rId11" Type="http://schemas.openxmlformats.org/officeDocument/2006/relationships/image" Target="../media/image25.png"/><Relationship Id="rId15" Type="http://schemas.openxmlformats.org/officeDocument/2006/relationships/image" Target="../media/image22.png"/><Relationship Id="rId10" Type="http://schemas.openxmlformats.org/officeDocument/2006/relationships/image" Target="../media/image24.png"/><Relationship Id="rId4" Type="http://schemas.openxmlformats.org/officeDocument/2006/relationships/image" Target="../media/image21.png"/><Relationship Id="rId9" Type="http://schemas.openxmlformats.org/officeDocument/2006/relationships/image" Target="../media/image23.png"/><Relationship Id="rId14" Type="http://schemas.openxmlformats.org/officeDocument/2006/relationships/image" Target="../media/image28.png"/></Relationships>
</file>

<file path=ppt/slides/_rels/slide19.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36.png"/><Relationship Id="rId7" Type="http://schemas.openxmlformats.org/officeDocument/2006/relationships/image" Target="../media/image31.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29.png"/><Relationship Id="rId4" Type="http://schemas.openxmlformats.org/officeDocument/2006/relationships/image" Target="../media/image30.png"/><Relationship Id="rId9" Type="http://schemas.openxmlformats.org/officeDocument/2006/relationships/image" Target="../media/image37.png"/></Relationships>
</file>

<file path=ppt/slides/_rels/slide21.xml.rels><?xml version="1.0" encoding="UTF-8" standalone="yes"?>
<Relationships xmlns="http://schemas.openxmlformats.org/package/2006/relationships"><Relationship Id="rId3" Type="http://schemas.openxmlformats.org/officeDocument/2006/relationships/image" Target="../media/image38.png"/><Relationship Id="rId7" Type="http://schemas.openxmlformats.org/officeDocument/2006/relationships/image" Target="../media/image31.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9.png"/><Relationship Id="rId4" Type="http://schemas.openxmlformats.org/officeDocument/2006/relationships/image" Target="../media/image30.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png"/></Relationships>
</file>

<file path=ppt/slides/_rels/slide23.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1.png"/><Relationship Id="rId7" Type="http://schemas.openxmlformats.org/officeDocument/2006/relationships/image" Target="../media/image40.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png"/><Relationship Id="rId9" Type="http://schemas.openxmlformats.org/officeDocument/2006/relationships/image" Target="../media/image4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12" Type="http://schemas.openxmlformats.org/officeDocument/2006/relationships/image" Target="../media/image41.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47.png"/><Relationship Id="rId11" Type="http://schemas.openxmlformats.org/officeDocument/2006/relationships/image" Target="../media/image42.png"/><Relationship Id="rId5" Type="http://schemas.openxmlformats.org/officeDocument/2006/relationships/image" Target="../media/image46.png"/><Relationship Id="rId10" Type="http://schemas.openxmlformats.org/officeDocument/2006/relationships/image" Target="../media/image40.png"/><Relationship Id="rId4" Type="http://schemas.openxmlformats.org/officeDocument/2006/relationships/image" Target="../media/image45.png"/><Relationship Id="rId9" Type="http://schemas.openxmlformats.org/officeDocument/2006/relationships/image" Target="../media/image50.png"/></Relationships>
</file>

<file path=ppt/slides/_rels/slide25.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47.png"/><Relationship Id="rId11" Type="http://schemas.openxmlformats.org/officeDocument/2006/relationships/image" Target="../media/image41.png"/><Relationship Id="rId5" Type="http://schemas.openxmlformats.org/officeDocument/2006/relationships/image" Target="../media/image46.png"/><Relationship Id="rId10" Type="http://schemas.openxmlformats.org/officeDocument/2006/relationships/image" Target="../media/image42.png"/><Relationship Id="rId4" Type="http://schemas.openxmlformats.org/officeDocument/2006/relationships/image" Target="../media/image45.png"/><Relationship Id="rId9" Type="http://schemas.openxmlformats.org/officeDocument/2006/relationships/image" Target="../media/image40.png"/></Relationships>
</file>

<file path=ppt/slides/_rels/slide26.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47.png"/><Relationship Id="rId5" Type="http://schemas.openxmlformats.org/officeDocument/2006/relationships/image" Target="../media/image46.png"/><Relationship Id="rId10" Type="http://schemas.openxmlformats.org/officeDocument/2006/relationships/image" Target="../media/image41.png"/><Relationship Id="rId4" Type="http://schemas.openxmlformats.org/officeDocument/2006/relationships/image" Target="../media/image45.png"/><Relationship Id="rId9" Type="http://schemas.openxmlformats.org/officeDocument/2006/relationships/image" Target="../media/image40.png"/></Relationships>
</file>

<file path=ppt/slides/_rels/slide27.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41.png"/><Relationship Id="rId7" Type="http://schemas.openxmlformats.org/officeDocument/2006/relationships/image" Target="../media/image47.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1.png"/><Relationship Id="rId9" Type="http://schemas.openxmlformats.org/officeDocument/2006/relationships/image" Target="../media/image51.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6.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s>
</file>

<file path=ppt/slides/_rels/slide31.xml.rels><?xml version="1.0" encoding="UTF-8" standalone="yes"?>
<Relationships xmlns="http://schemas.openxmlformats.org/package/2006/relationships"><Relationship Id="rId8" Type="http://schemas.openxmlformats.org/officeDocument/2006/relationships/image" Target="../media/image57.png"/><Relationship Id="rId3" Type="http://schemas.openxmlformats.org/officeDocument/2006/relationships/image" Target="../media/image1.png"/><Relationship Id="rId7" Type="http://schemas.openxmlformats.org/officeDocument/2006/relationships/image" Target="../media/image56.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s>
</file>

<file path=ppt/slides/_rels/slide32.xml.rels><?xml version="1.0" encoding="UTF-8" standalone="yes"?>
<Relationships xmlns="http://schemas.openxmlformats.org/package/2006/relationships"><Relationship Id="rId8" Type="http://schemas.openxmlformats.org/officeDocument/2006/relationships/image" Target="../media/image56.png"/><Relationship Id="rId3" Type="http://schemas.openxmlformats.org/officeDocument/2006/relationships/image" Target="../media/image1.png"/><Relationship Id="rId7" Type="http://schemas.openxmlformats.org/officeDocument/2006/relationships/image" Target="../media/image58.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s>
</file>

<file path=ppt/slides/_rels/slide33.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image" Target="../media/image1.png"/><Relationship Id="rId7" Type="http://schemas.openxmlformats.org/officeDocument/2006/relationships/image" Target="../media/image58.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 Id="rId9" Type="http://schemas.openxmlformats.org/officeDocument/2006/relationships/image" Target="../media/image56.png"/></Relationships>
</file>

<file path=ppt/slides/_rels/slide34.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61.png"/></Relationships>
</file>

<file path=ppt/slides/_rels/slide35.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61.png"/></Relationships>
</file>

<file path=ppt/slides/_rels/slide36.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62.png"/><Relationship Id="rId4" Type="http://schemas.openxmlformats.org/officeDocument/2006/relationships/image" Target="../media/image61.png"/></Relationships>
</file>

<file path=ppt/slides/_rels/slide37.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43.png"/><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62.png"/><Relationship Id="rId4" Type="http://schemas.openxmlformats.org/officeDocument/2006/relationships/image" Target="../media/image61.png"/></Relationships>
</file>

<file path=ppt/slides/_rels/slide38.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44.png"/><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image" Target="../media/image62.png"/><Relationship Id="rId5" Type="http://schemas.openxmlformats.org/officeDocument/2006/relationships/image" Target="../media/image43.png"/><Relationship Id="rId4" Type="http://schemas.openxmlformats.org/officeDocument/2006/relationships/image" Target="../media/image61.png"/></Relationships>
</file>

<file path=ppt/slides/_rels/slide39.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image" Target="../media/image62.png"/><Relationship Id="rId5" Type="http://schemas.openxmlformats.org/officeDocument/2006/relationships/image" Target="../media/image49.png"/><Relationship Id="rId4" Type="http://schemas.openxmlformats.org/officeDocument/2006/relationships/image" Target="../media/image6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62.png"/><Relationship Id="rId5" Type="http://schemas.openxmlformats.org/officeDocument/2006/relationships/image" Target="../media/image63.png"/><Relationship Id="rId4" Type="http://schemas.openxmlformats.org/officeDocument/2006/relationships/image" Target="../media/image61.png"/></Relationships>
</file>

<file path=ppt/slides/_rels/slide41.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63.png"/><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64.png"/><Relationship Id="rId5" Type="http://schemas.openxmlformats.org/officeDocument/2006/relationships/image" Target="../media/image62.png"/><Relationship Id="rId4" Type="http://schemas.openxmlformats.org/officeDocument/2006/relationships/image" Target="../media/image61.png"/></Relationships>
</file>

<file path=ppt/slides/_rels/slide42.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image" Target="../media/image62.png"/><Relationship Id="rId5" Type="http://schemas.openxmlformats.org/officeDocument/2006/relationships/image" Target="../media/image61.png"/><Relationship Id="rId4" Type="http://schemas.openxmlformats.org/officeDocument/2006/relationships/image" Target="../media/image60.png"/></Relationships>
</file>

<file path=ppt/slides/_rels/slide43.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67.png"/></Relationships>
</file>

<file path=ppt/slides/_rels/slide44.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image" Target="../media/image68.png"/><Relationship Id="rId4" Type="http://schemas.openxmlformats.org/officeDocument/2006/relationships/image" Target="../media/image67.png"/></Relationships>
</file>

<file path=ppt/slides/_rels/slide45.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45.xml"/><Relationship Id="rId1" Type="http://schemas.openxmlformats.org/officeDocument/2006/relationships/slideLayout" Target="../slideLayouts/slideLayout2.xml"/><Relationship Id="rId5" Type="http://schemas.openxmlformats.org/officeDocument/2006/relationships/image" Target="../media/image69.png"/><Relationship Id="rId4" Type="http://schemas.openxmlformats.org/officeDocument/2006/relationships/image" Target="../media/image67.png"/></Relationships>
</file>

<file path=ppt/slides/_rels/slide46.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50.wmf"/><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image" Target="../media/image70.png"/><Relationship Id="rId5" Type="http://schemas.openxmlformats.org/officeDocument/2006/relationships/image" Target="../media/image69.png"/><Relationship Id="rId4" Type="http://schemas.openxmlformats.org/officeDocument/2006/relationships/image" Target="../media/image67.png"/></Relationships>
</file>

<file path=ppt/slides/_rels/slide47.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50.wmf"/><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image" Target="../media/image70.png"/><Relationship Id="rId5" Type="http://schemas.openxmlformats.org/officeDocument/2006/relationships/image" Target="../media/image69.png"/><Relationship Id="rId4" Type="http://schemas.openxmlformats.org/officeDocument/2006/relationships/image" Target="../media/image67.png"/></Relationships>
</file>

<file path=ppt/slides/_rels/slide48.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67.png"/><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image" Target="../media/image50.wmf"/><Relationship Id="rId5" Type="http://schemas.openxmlformats.org/officeDocument/2006/relationships/image" Target="../media/image70.png"/><Relationship Id="rId4" Type="http://schemas.openxmlformats.org/officeDocument/2006/relationships/image" Target="../media/image72.png"/></Relationships>
</file>

<file path=ppt/slides/_rels/slide49.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67.png"/><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image" Target="../media/image50.wmf"/><Relationship Id="rId5" Type="http://schemas.openxmlformats.org/officeDocument/2006/relationships/image" Target="../media/image70.png"/><Relationship Id="rId4" Type="http://schemas.openxmlformats.org/officeDocument/2006/relationships/image" Target="../media/image72.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74.png"/><Relationship Id="rId2" Type="http://schemas.openxmlformats.org/officeDocument/2006/relationships/image" Target="../media/image7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image" Target="../media/image7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396C83-DCCF-B96C-4761-9648256573C6}"/>
              </a:ext>
            </a:extLst>
          </p:cNvPr>
          <p:cNvSpPr>
            <a:spLocks noGrp="1"/>
          </p:cNvSpPr>
          <p:nvPr>
            <p:ph type="ctrTitle"/>
          </p:nvPr>
        </p:nvSpPr>
        <p:spPr>
          <a:xfrm>
            <a:off x="0" y="729342"/>
            <a:ext cx="12192000" cy="2267712"/>
          </a:xfrm>
        </p:spPr>
        <p:txBody>
          <a:bodyPr>
            <a:normAutofit/>
          </a:bodyPr>
          <a:lstStyle/>
          <a:p>
            <a:pPr algn="ctr"/>
            <a:r>
              <a:rPr lang="en-US" altLang="ja-JP" sz="6600" dirty="0"/>
              <a:t>Tighter Adaptive IBEs and VRFs: Revisiting Waters’ Artificial Abort</a:t>
            </a:r>
            <a:endParaRPr kumimoji="1" lang="ja-JP" altLang="en-US" sz="6600" dirty="0"/>
          </a:p>
        </p:txBody>
      </p:sp>
      <p:sp>
        <p:nvSpPr>
          <p:cNvPr id="6" name="テキスト ボックス 5">
            <a:extLst>
              <a:ext uri="{FF2B5EF4-FFF2-40B4-BE49-F238E27FC236}">
                <a16:creationId xmlns:a16="http://schemas.microsoft.com/office/drawing/2014/main" id="{AE747263-7B81-EC6F-BFEF-B0C183425F91}"/>
              </a:ext>
            </a:extLst>
          </p:cNvPr>
          <p:cNvSpPr txBox="1"/>
          <p:nvPr/>
        </p:nvSpPr>
        <p:spPr>
          <a:xfrm>
            <a:off x="1132115" y="3450691"/>
            <a:ext cx="3048000" cy="954107"/>
          </a:xfrm>
          <a:prstGeom prst="rect">
            <a:avLst/>
          </a:prstGeom>
          <a:noFill/>
        </p:spPr>
        <p:txBody>
          <a:bodyPr wrap="square">
            <a:spAutoFit/>
          </a:bodyPr>
          <a:lstStyle/>
          <a:p>
            <a:pPr algn="ctr"/>
            <a:r>
              <a:rPr lang="en-US" altLang="ja-JP" sz="2800" dirty="0" err="1">
                <a:latin typeface="+mj-ea"/>
                <a:ea typeface="+mj-ea"/>
              </a:rPr>
              <a:t>Goichiro</a:t>
            </a:r>
            <a:r>
              <a:rPr lang="en-US" altLang="ja-JP" sz="2800" dirty="0">
                <a:latin typeface="+mj-ea"/>
                <a:ea typeface="+mj-ea"/>
              </a:rPr>
              <a:t> Hanaoka </a:t>
            </a:r>
          </a:p>
          <a:p>
            <a:pPr algn="ctr"/>
            <a:r>
              <a:rPr lang="en-US" altLang="ja-JP" sz="2800" dirty="0">
                <a:latin typeface="+mj-ea"/>
                <a:ea typeface="+mj-ea"/>
              </a:rPr>
              <a:t>AIST</a:t>
            </a:r>
            <a:endParaRPr lang="ja-JP" altLang="en-US" sz="2800" dirty="0"/>
          </a:p>
        </p:txBody>
      </p:sp>
      <p:sp>
        <p:nvSpPr>
          <p:cNvPr id="9" name="テキスト ボックス 8">
            <a:extLst>
              <a:ext uri="{FF2B5EF4-FFF2-40B4-BE49-F238E27FC236}">
                <a16:creationId xmlns:a16="http://schemas.microsoft.com/office/drawing/2014/main" id="{186C1A7E-EDD3-37C3-B52A-3AE87AC2CA73}"/>
              </a:ext>
            </a:extLst>
          </p:cNvPr>
          <p:cNvSpPr txBox="1"/>
          <p:nvPr/>
        </p:nvSpPr>
        <p:spPr>
          <a:xfrm>
            <a:off x="4321629" y="3450689"/>
            <a:ext cx="3548744" cy="954107"/>
          </a:xfrm>
          <a:prstGeom prst="rect">
            <a:avLst/>
          </a:prstGeom>
          <a:noFill/>
        </p:spPr>
        <p:txBody>
          <a:bodyPr wrap="square">
            <a:spAutoFit/>
          </a:bodyPr>
          <a:lstStyle/>
          <a:p>
            <a:pPr algn="ctr"/>
            <a:r>
              <a:rPr lang="en-US" altLang="ja-JP" sz="2800" dirty="0">
                <a:latin typeface="+mj-ea"/>
                <a:ea typeface="+mj-ea"/>
              </a:rPr>
              <a:t>Shuichi Katsumata AIST and </a:t>
            </a:r>
            <a:r>
              <a:rPr lang="en-US" altLang="ja-JP" sz="2800" dirty="0" err="1">
                <a:latin typeface="+mj-ea"/>
                <a:ea typeface="+mj-ea"/>
              </a:rPr>
              <a:t>PQShield</a:t>
            </a:r>
            <a:endParaRPr lang="ja-JP" altLang="en-US" sz="2800" dirty="0"/>
          </a:p>
        </p:txBody>
      </p:sp>
      <p:sp>
        <p:nvSpPr>
          <p:cNvPr id="10" name="テキスト ボックス 9">
            <a:extLst>
              <a:ext uri="{FF2B5EF4-FFF2-40B4-BE49-F238E27FC236}">
                <a16:creationId xmlns:a16="http://schemas.microsoft.com/office/drawing/2014/main" id="{1C1C9C00-2123-6649-FF0E-F50132AB7895}"/>
              </a:ext>
            </a:extLst>
          </p:cNvPr>
          <p:cNvSpPr txBox="1"/>
          <p:nvPr/>
        </p:nvSpPr>
        <p:spPr>
          <a:xfrm>
            <a:off x="8011887" y="3429000"/>
            <a:ext cx="3396343" cy="954107"/>
          </a:xfrm>
          <a:prstGeom prst="rect">
            <a:avLst/>
          </a:prstGeom>
          <a:noFill/>
        </p:spPr>
        <p:txBody>
          <a:bodyPr wrap="square">
            <a:spAutoFit/>
          </a:bodyPr>
          <a:lstStyle/>
          <a:p>
            <a:pPr algn="ctr"/>
            <a:r>
              <a:rPr lang="en-US" altLang="ja-JP" sz="2800" dirty="0">
                <a:latin typeface="+mj-ea"/>
                <a:ea typeface="+mj-ea"/>
              </a:rPr>
              <a:t>Kei Kimura</a:t>
            </a:r>
          </a:p>
          <a:p>
            <a:pPr algn="ctr"/>
            <a:r>
              <a:rPr lang="en-US" altLang="ja-JP" sz="2800" dirty="0">
                <a:latin typeface="+mj-ea"/>
                <a:ea typeface="+mj-ea"/>
              </a:rPr>
              <a:t>Kyushu </a:t>
            </a:r>
            <a:r>
              <a:rPr lang="en-US" altLang="ja-JP" sz="2800" dirty="0" err="1">
                <a:latin typeface="+mj-ea"/>
                <a:ea typeface="+mj-ea"/>
              </a:rPr>
              <a:t>Univresity</a:t>
            </a:r>
            <a:endParaRPr lang="ja-JP" altLang="en-US" sz="2800" dirty="0"/>
          </a:p>
        </p:txBody>
      </p:sp>
      <p:sp>
        <p:nvSpPr>
          <p:cNvPr id="11" name="テキスト ボックス 10">
            <a:extLst>
              <a:ext uri="{FF2B5EF4-FFF2-40B4-BE49-F238E27FC236}">
                <a16:creationId xmlns:a16="http://schemas.microsoft.com/office/drawing/2014/main" id="{BDB7CE27-B45D-EFDF-A063-AF8375AE5B75}"/>
              </a:ext>
            </a:extLst>
          </p:cNvPr>
          <p:cNvSpPr txBox="1"/>
          <p:nvPr/>
        </p:nvSpPr>
        <p:spPr>
          <a:xfrm>
            <a:off x="2209802" y="4545097"/>
            <a:ext cx="3265714" cy="954107"/>
          </a:xfrm>
          <a:prstGeom prst="rect">
            <a:avLst/>
          </a:prstGeom>
          <a:noFill/>
        </p:spPr>
        <p:txBody>
          <a:bodyPr wrap="square">
            <a:spAutoFit/>
          </a:bodyPr>
          <a:lstStyle/>
          <a:p>
            <a:pPr algn="ctr"/>
            <a:r>
              <a:rPr lang="en-US" altLang="ja-JP" sz="2800" u="sng" dirty="0">
                <a:latin typeface="+mj-ea"/>
                <a:ea typeface="+mj-ea"/>
              </a:rPr>
              <a:t>Kaoru Takemure</a:t>
            </a:r>
          </a:p>
          <a:p>
            <a:pPr algn="ctr"/>
            <a:r>
              <a:rPr lang="en-US" altLang="ja-JP" sz="2800" dirty="0">
                <a:latin typeface="+mj-ea"/>
                <a:ea typeface="+mj-ea"/>
              </a:rPr>
              <a:t>AIST and </a:t>
            </a:r>
            <a:r>
              <a:rPr lang="en-US" altLang="ja-JP" sz="2800" dirty="0" err="1">
                <a:latin typeface="+mj-ea"/>
                <a:ea typeface="+mj-ea"/>
              </a:rPr>
              <a:t>PQShield</a:t>
            </a:r>
            <a:endParaRPr lang="ja-JP" altLang="en-US" sz="2800" dirty="0"/>
          </a:p>
        </p:txBody>
      </p:sp>
      <p:sp>
        <p:nvSpPr>
          <p:cNvPr id="12" name="テキスト ボックス 11">
            <a:extLst>
              <a:ext uri="{FF2B5EF4-FFF2-40B4-BE49-F238E27FC236}">
                <a16:creationId xmlns:a16="http://schemas.microsoft.com/office/drawing/2014/main" id="{711F2E77-2FB1-B255-B833-BB3F217ADA75}"/>
              </a:ext>
            </a:extLst>
          </p:cNvPr>
          <p:cNvSpPr txBox="1"/>
          <p:nvPr/>
        </p:nvSpPr>
        <p:spPr>
          <a:xfrm>
            <a:off x="6379030" y="4545096"/>
            <a:ext cx="3265714" cy="954107"/>
          </a:xfrm>
          <a:prstGeom prst="rect">
            <a:avLst/>
          </a:prstGeom>
          <a:noFill/>
        </p:spPr>
        <p:txBody>
          <a:bodyPr wrap="square">
            <a:spAutoFit/>
          </a:bodyPr>
          <a:lstStyle/>
          <a:p>
            <a:pPr algn="ctr"/>
            <a:r>
              <a:rPr lang="en-US" altLang="ja-JP" sz="2800" dirty="0">
                <a:latin typeface="+mj-ea"/>
                <a:ea typeface="+mj-ea"/>
              </a:rPr>
              <a:t>Shota Yamada </a:t>
            </a:r>
          </a:p>
          <a:p>
            <a:pPr algn="ctr"/>
            <a:r>
              <a:rPr lang="en-US" altLang="ja-JP" sz="2800" dirty="0">
                <a:latin typeface="+mj-ea"/>
                <a:ea typeface="+mj-ea"/>
              </a:rPr>
              <a:t>AIST </a:t>
            </a:r>
            <a:endParaRPr lang="ja-JP" altLang="en-US" sz="2800" dirty="0"/>
          </a:p>
        </p:txBody>
      </p:sp>
    </p:spTree>
    <p:extLst>
      <p:ext uri="{BB962C8B-B14F-4D97-AF65-F5344CB8AC3E}">
        <p14:creationId xmlns:p14="http://schemas.microsoft.com/office/powerpoint/2010/main" val="2962548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275C93-C46A-5746-FA21-4AD026FE279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378D493-1EC0-77CF-2410-0369BEC06CF1}"/>
              </a:ext>
            </a:extLst>
          </p:cNvPr>
          <p:cNvSpPr>
            <a:spLocks noGrp="1"/>
          </p:cNvSpPr>
          <p:nvPr>
            <p:ph type="title"/>
          </p:nvPr>
        </p:nvSpPr>
        <p:spPr/>
        <p:txBody>
          <a:bodyPr/>
          <a:lstStyle/>
          <a:p>
            <a:r>
              <a:rPr kumimoji="1" lang="en-US" altLang="ja-JP" dirty="0"/>
              <a:t>Decisional Securit</a:t>
            </a:r>
            <a:r>
              <a:rPr lang="en-US" altLang="ja-JP" dirty="0"/>
              <a:t>y Model with Oracle </a:t>
            </a:r>
            <a:endParaRPr kumimoji="1" lang="ja-JP" altLang="en-US" dirty="0"/>
          </a:p>
        </p:txBody>
      </p:sp>
      <p:grpSp>
        <p:nvGrpSpPr>
          <p:cNvPr id="8" name="グループ化 7">
            <a:extLst>
              <a:ext uri="{FF2B5EF4-FFF2-40B4-BE49-F238E27FC236}">
                <a16:creationId xmlns:a16="http://schemas.microsoft.com/office/drawing/2014/main" id="{07929F6E-C2AF-1301-3D85-B4A17E96A879}"/>
              </a:ext>
            </a:extLst>
          </p:cNvPr>
          <p:cNvGrpSpPr/>
          <p:nvPr/>
        </p:nvGrpSpPr>
        <p:grpSpPr>
          <a:xfrm>
            <a:off x="1163073" y="2726417"/>
            <a:ext cx="1964973" cy="1932441"/>
            <a:chOff x="1514717" y="2726417"/>
            <a:chExt cx="1964973" cy="1932441"/>
          </a:xfrm>
        </p:grpSpPr>
        <p:pic>
          <p:nvPicPr>
            <p:cNvPr id="3" name="Google Shape;898;p49">
              <a:extLst>
                <a:ext uri="{FF2B5EF4-FFF2-40B4-BE49-F238E27FC236}">
                  <a16:creationId xmlns:a16="http://schemas.microsoft.com/office/drawing/2014/main" id="{A9FE850D-8ACC-5A75-15A5-891D3B058532}"/>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5" name="Google Shape;905;p49">
                  <a:extLst>
                    <a:ext uri="{FF2B5EF4-FFF2-40B4-BE49-F238E27FC236}">
                      <a16:creationId xmlns:a16="http://schemas.microsoft.com/office/drawing/2014/main" id="{D6BF82A1-9F2F-5086-3ACC-8A8592B21448}"/>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5" name="Google Shape;905;p49">
                  <a:extLst>
                    <a:ext uri="{FF2B5EF4-FFF2-40B4-BE49-F238E27FC236}">
                      <a16:creationId xmlns:a16="http://schemas.microsoft.com/office/drawing/2014/main" id="{D6BF82A1-9F2F-5086-3ACC-8A8592B21448}"/>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grpSp>
        <p:nvGrpSpPr>
          <p:cNvPr id="9" name="グループ化 8">
            <a:extLst>
              <a:ext uri="{FF2B5EF4-FFF2-40B4-BE49-F238E27FC236}">
                <a16:creationId xmlns:a16="http://schemas.microsoft.com/office/drawing/2014/main" id="{832AB511-34CC-44C5-63F8-69F4ECAC7B5D}"/>
              </a:ext>
            </a:extLst>
          </p:cNvPr>
          <p:cNvGrpSpPr/>
          <p:nvPr/>
        </p:nvGrpSpPr>
        <p:grpSpPr>
          <a:xfrm>
            <a:off x="6267856" y="3058150"/>
            <a:ext cx="1883023" cy="1936275"/>
            <a:chOff x="8155304" y="2722583"/>
            <a:chExt cx="1883023" cy="1936275"/>
          </a:xfrm>
        </p:grpSpPr>
        <p:pic>
          <p:nvPicPr>
            <p:cNvPr id="6" name="Google Shape;897;p49">
              <a:extLst>
                <a:ext uri="{FF2B5EF4-FFF2-40B4-BE49-F238E27FC236}">
                  <a16:creationId xmlns:a16="http://schemas.microsoft.com/office/drawing/2014/main" id="{BE7AF63C-3106-4C80-53C6-77468D26D7FA}"/>
                </a:ext>
              </a:extLst>
            </p:cNvPr>
            <p:cNvPicPr preferRelativeResize="0"/>
            <p:nvPr/>
          </p:nvPicPr>
          <p:blipFill rotWithShape="1">
            <a:blip r:embed="rId5">
              <a:alphaModFix/>
            </a:blip>
            <a:srcRect/>
            <a:stretch/>
          </p:blipFill>
          <p:spPr>
            <a:xfrm>
              <a:off x="8450529" y="2722583"/>
              <a:ext cx="1292575"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6;p49">
                  <a:extLst>
                    <a:ext uri="{FF2B5EF4-FFF2-40B4-BE49-F238E27FC236}">
                      <a16:creationId xmlns:a16="http://schemas.microsoft.com/office/drawing/2014/main" id="{DE6ADA86-4B02-0877-EFD3-06900C068448}"/>
                    </a:ext>
                  </a:extLst>
                </p:cNvPr>
                <p:cNvSpPr txBox="1"/>
                <p:nvPr/>
              </p:nvSpPr>
              <p:spPr>
                <a:xfrm>
                  <a:off x="8155304" y="4104890"/>
                  <a:ext cx="188302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Challenger</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smtClean="0">
                          <a:latin typeface="Cambria Math" panose="02040503050406030204" pitchFamily="18" charset="0"/>
                        </a:rPr>
                        <m:t>𝐶</m:t>
                      </m:r>
                    </m:oMath>
                  </a14:m>
                  <a:endParaRPr lang="ja-JP" altLang="en-US" sz="2400" dirty="0"/>
                </a:p>
              </p:txBody>
            </p:sp>
          </mc:Choice>
          <mc:Fallback xmlns="">
            <p:sp>
              <p:nvSpPr>
                <p:cNvPr id="7" name="Google Shape;906;p49">
                  <a:extLst>
                    <a:ext uri="{FF2B5EF4-FFF2-40B4-BE49-F238E27FC236}">
                      <a16:creationId xmlns:a16="http://schemas.microsoft.com/office/drawing/2014/main" id="{DE6ADA86-4B02-0877-EFD3-06900C068448}"/>
                    </a:ext>
                  </a:extLst>
                </p:cNvPr>
                <p:cNvSpPr txBox="1">
                  <a:spLocks noRot="1" noChangeAspect="1" noMove="1" noResize="1" noEditPoints="1" noAdjustHandles="1" noChangeArrowheads="1" noChangeShapeType="1" noTextEdit="1"/>
                </p:cNvSpPr>
                <p:nvPr/>
              </p:nvSpPr>
              <p:spPr>
                <a:xfrm>
                  <a:off x="8155304" y="4104890"/>
                  <a:ext cx="1883023" cy="553968"/>
                </a:xfrm>
                <a:prstGeom prst="rect">
                  <a:avLst/>
                </a:prstGeom>
                <a:blipFill>
                  <a:blip r:embed="rId6"/>
                  <a:stretch>
                    <a:fillRect l="-4854" b="-53846"/>
                  </a:stretch>
                </a:blipFill>
                <a:ln>
                  <a:noFill/>
                </a:ln>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BDEA670B-CED3-AAEF-955B-06058BC349A4}"/>
                  </a:ext>
                </a:extLst>
              </p:cNvPr>
              <p:cNvSpPr txBox="1"/>
              <p:nvPr/>
            </p:nvSpPr>
            <p:spPr>
              <a:xfrm>
                <a:off x="6656639" y="1270990"/>
                <a:ext cx="4350984" cy="461665"/>
              </a:xfrm>
              <a:prstGeom prst="rect">
                <a:avLst/>
              </a:prstGeom>
              <a:noFill/>
            </p:spPr>
            <p:txBody>
              <a:bodyPr wrap="square" rtlCol="0">
                <a:spAutoFit/>
              </a:bodyPr>
              <a:lstStyle/>
              <a:p>
                <a:r>
                  <a:rPr kumimoji="1" lang="en-US" altLang="ja-JP" sz="2400" dirty="0"/>
                  <a:t>Init: Generates </a:t>
                </a:r>
                <a14:m>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𝑝𝑢𝑏</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𝑠𝑒𝑐</m:t>
                        </m:r>
                      </m:e>
                    </m:d>
                  </m:oMath>
                </a14:m>
                <a:endParaRPr kumimoji="1" lang="ja-JP" altLang="en-US" sz="2400" dirty="0"/>
              </a:p>
            </p:txBody>
          </p:sp>
        </mc:Choice>
        <mc:Fallback xmlns="">
          <p:sp>
            <p:nvSpPr>
              <p:cNvPr id="10" name="テキスト ボックス 9">
                <a:extLst>
                  <a:ext uri="{FF2B5EF4-FFF2-40B4-BE49-F238E27FC236}">
                    <a16:creationId xmlns:a16="http://schemas.microsoft.com/office/drawing/2014/main" id="{BDEA670B-CED3-AAEF-955B-06058BC349A4}"/>
                  </a:ext>
                </a:extLst>
              </p:cNvPr>
              <p:cNvSpPr txBox="1">
                <a:spLocks noRot="1" noChangeAspect="1" noMove="1" noResize="1" noEditPoints="1" noAdjustHandles="1" noChangeArrowheads="1" noChangeShapeType="1" noTextEdit="1"/>
              </p:cNvSpPr>
              <p:nvPr/>
            </p:nvSpPr>
            <p:spPr>
              <a:xfrm>
                <a:off x="6656639" y="1270990"/>
                <a:ext cx="4350984" cy="461665"/>
              </a:xfrm>
              <a:prstGeom prst="rect">
                <a:avLst/>
              </a:prstGeom>
              <a:blipFill>
                <a:blip r:embed="rId7"/>
                <a:stretch>
                  <a:fillRect l="-2241" t="-10526" b="-28947"/>
                </a:stretch>
              </a:blipFill>
            </p:spPr>
            <p:txBody>
              <a:bodyPr/>
              <a:lstStyle/>
              <a:p>
                <a:r>
                  <a:rPr lang="ja-JP" altLang="en-US">
                    <a:noFill/>
                  </a:rPr>
                  <a:t> </a:t>
                </a:r>
              </a:p>
            </p:txBody>
          </p:sp>
        </mc:Fallback>
      </mc:AlternateContent>
      <p:cxnSp>
        <p:nvCxnSpPr>
          <p:cNvPr id="12" name="直線矢印コネクタ 11">
            <a:extLst>
              <a:ext uri="{FF2B5EF4-FFF2-40B4-BE49-F238E27FC236}">
                <a16:creationId xmlns:a16="http://schemas.microsoft.com/office/drawing/2014/main" id="{65AD1F17-C44F-589E-C3A0-3802B2735254}"/>
              </a:ext>
            </a:extLst>
          </p:cNvPr>
          <p:cNvCxnSpPr>
            <a:cxnSpLocks/>
          </p:cNvCxnSpPr>
          <p:nvPr/>
        </p:nvCxnSpPr>
        <p:spPr>
          <a:xfrm flipH="1">
            <a:off x="3207933" y="1817894"/>
            <a:ext cx="238683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6381DD8F-B2C2-CA6E-740D-0419D143652B}"/>
                  </a:ext>
                </a:extLst>
              </p:cNvPr>
              <p:cNvSpPr txBox="1"/>
              <p:nvPr/>
            </p:nvSpPr>
            <p:spPr>
              <a:xfrm>
                <a:off x="4074166" y="1270990"/>
                <a:ext cx="116477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𝑝𝑢𝑏</m:t>
                      </m:r>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6381DD8F-B2C2-CA6E-740D-0419D143652B}"/>
                  </a:ext>
                </a:extLst>
              </p:cNvPr>
              <p:cNvSpPr txBox="1">
                <a:spLocks noRot="1" noChangeAspect="1" noMove="1" noResize="1" noEditPoints="1" noAdjustHandles="1" noChangeArrowheads="1" noChangeShapeType="1" noTextEdit="1"/>
              </p:cNvSpPr>
              <p:nvPr/>
            </p:nvSpPr>
            <p:spPr>
              <a:xfrm>
                <a:off x="4074166" y="1270990"/>
                <a:ext cx="1164771" cy="461665"/>
              </a:xfrm>
              <a:prstGeom prst="rect">
                <a:avLst/>
              </a:prstGeom>
              <a:blipFill>
                <a:blip r:embed="rId8"/>
                <a:stretch>
                  <a:fillRect b="-17105"/>
                </a:stretch>
              </a:blipFill>
            </p:spPr>
            <p:txBody>
              <a:bodyPr/>
              <a:lstStyle/>
              <a:p>
                <a:r>
                  <a:rPr lang="ja-JP" altLang="en-US">
                    <a:noFill/>
                  </a:rPr>
                  <a:t> </a:t>
                </a:r>
              </a:p>
            </p:txBody>
          </p:sp>
        </mc:Fallback>
      </mc:AlternateContent>
      <p:cxnSp>
        <p:nvCxnSpPr>
          <p:cNvPr id="4" name="直線矢印コネクタ 3">
            <a:extLst>
              <a:ext uri="{FF2B5EF4-FFF2-40B4-BE49-F238E27FC236}">
                <a16:creationId xmlns:a16="http://schemas.microsoft.com/office/drawing/2014/main" id="{A99E5FB8-2692-B8F6-C7C4-0B26C7B0B9A6}"/>
              </a:ext>
            </a:extLst>
          </p:cNvPr>
          <p:cNvCxnSpPr>
            <a:cxnSpLocks/>
          </p:cNvCxnSpPr>
          <p:nvPr/>
        </p:nvCxnSpPr>
        <p:spPr>
          <a:xfrm>
            <a:off x="3207933" y="2950008"/>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81AB06C4-E0F1-B794-177C-EB3119C0824E}"/>
                  </a:ext>
                </a:extLst>
              </p:cNvPr>
              <p:cNvSpPr txBox="1"/>
              <p:nvPr/>
            </p:nvSpPr>
            <p:spPr>
              <a:xfrm>
                <a:off x="3786528" y="2398375"/>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1" name="テキスト ボックス 10">
                <a:extLst>
                  <a:ext uri="{FF2B5EF4-FFF2-40B4-BE49-F238E27FC236}">
                    <a16:creationId xmlns:a16="http://schemas.microsoft.com/office/drawing/2014/main" id="{81AB06C4-E0F1-B794-177C-EB3119C0824E}"/>
                  </a:ext>
                </a:extLst>
              </p:cNvPr>
              <p:cNvSpPr txBox="1">
                <a:spLocks noRot="1" noChangeAspect="1" noMove="1" noResize="1" noEditPoints="1" noAdjustHandles="1" noChangeArrowheads="1" noChangeShapeType="1" noTextEdit="1"/>
              </p:cNvSpPr>
              <p:nvPr/>
            </p:nvSpPr>
            <p:spPr>
              <a:xfrm>
                <a:off x="3786528" y="2398375"/>
                <a:ext cx="1572430" cy="461665"/>
              </a:xfrm>
              <a:prstGeom prst="rect">
                <a:avLst/>
              </a:prstGeom>
              <a:blipFill>
                <a:blip r:embed="rId9"/>
                <a:stretch>
                  <a:fillRect b="-13158"/>
                </a:stretch>
              </a:blipFill>
            </p:spPr>
            <p:txBody>
              <a:bodyPr/>
              <a:lstStyle/>
              <a:p>
                <a:r>
                  <a:rPr lang="ja-JP" altLang="en-US">
                    <a:noFill/>
                  </a:rPr>
                  <a:t> </a:t>
                </a:r>
              </a:p>
            </p:txBody>
          </p:sp>
        </mc:Fallback>
      </mc:AlternateContent>
      <p:sp>
        <p:nvSpPr>
          <p:cNvPr id="13" name="吹き出し: 四角形 12">
            <a:extLst>
              <a:ext uri="{FF2B5EF4-FFF2-40B4-BE49-F238E27FC236}">
                <a16:creationId xmlns:a16="http://schemas.microsoft.com/office/drawing/2014/main" id="{0D2A25C3-BB8A-2185-96F7-609460B55F0D}"/>
              </a:ext>
            </a:extLst>
          </p:cNvPr>
          <p:cNvSpPr/>
          <p:nvPr/>
        </p:nvSpPr>
        <p:spPr>
          <a:xfrm>
            <a:off x="1603162" y="2191708"/>
            <a:ext cx="1572431" cy="405170"/>
          </a:xfrm>
          <a:prstGeom prst="wedgeRectCallout">
            <a:avLst>
              <a:gd name="adj1" fmla="val 59247"/>
              <a:gd name="adj2" fmla="val 5485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Oracle</a:t>
            </a:r>
            <a:r>
              <a:rPr lang="en-US" altLang="ja-JP" sz="1800" dirty="0"/>
              <a:t> Query</a:t>
            </a:r>
            <a:endParaRPr lang="ja-JP" altLang="en-US" sz="1800" dirty="0"/>
          </a:p>
        </p:txBody>
      </p:sp>
      <p:cxnSp>
        <p:nvCxnSpPr>
          <p:cNvPr id="15" name="直線矢印コネクタ 14">
            <a:extLst>
              <a:ext uri="{FF2B5EF4-FFF2-40B4-BE49-F238E27FC236}">
                <a16:creationId xmlns:a16="http://schemas.microsoft.com/office/drawing/2014/main" id="{A095721D-0710-639D-F696-35EC84363DB1}"/>
              </a:ext>
            </a:extLst>
          </p:cNvPr>
          <p:cNvCxnSpPr>
            <a:cxnSpLocks/>
          </p:cNvCxnSpPr>
          <p:nvPr/>
        </p:nvCxnSpPr>
        <p:spPr>
          <a:xfrm flipH="1">
            <a:off x="3207933" y="3178215"/>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A1EAC969-BE89-D012-D84B-711275359B06}"/>
                  </a:ext>
                </a:extLst>
              </p:cNvPr>
              <p:cNvSpPr txBox="1"/>
              <p:nvPr/>
            </p:nvSpPr>
            <p:spPr>
              <a:xfrm>
                <a:off x="3921054" y="3175082"/>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6" name="テキスト ボックス 15">
                <a:extLst>
                  <a:ext uri="{FF2B5EF4-FFF2-40B4-BE49-F238E27FC236}">
                    <a16:creationId xmlns:a16="http://schemas.microsoft.com/office/drawing/2014/main" id="{A1EAC969-BE89-D012-D84B-711275359B06}"/>
                  </a:ext>
                </a:extLst>
              </p:cNvPr>
              <p:cNvSpPr txBox="1">
                <a:spLocks noRot="1" noChangeAspect="1" noMove="1" noResize="1" noEditPoints="1" noAdjustHandles="1" noChangeArrowheads="1" noChangeShapeType="1" noTextEdit="1"/>
              </p:cNvSpPr>
              <p:nvPr/>
            </p:nvSpPr>
            <p:spPr>
              <a:xfrm>
                <a:off x="3921054" y="3175082"/>
                <a:ext cx="1369977" cy="461665"/>
              </a:xfrm>
              <a:prstGeom prst="rect">
                <a:avLst/>
              </a:prstGeom>
              <a:blipFill>
                <a:blip r:embed="rId10"/>
                <a:stretch>
                  <a:fillRect b="-131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吹き出し: 角を丸めた四角形 16">
                <a:extLst>
                  <a:ext uri="{FF2B5EF4-FFF2-40B4-BE49-F238E27FC236}">
                    <a16:creationId xmlns:a16="http://schemas.microsoft.com/office/drawing/2014/main" id="{3FF982D9-5564-BFB5-0C1F-8F84FFFD283D}"/>
                  </a:ext>
                </a:extLst>
              </p:cNvPr>
              <p:cNvSpPr/>
              <p:nvPr/>
            </p:nvSpPr>
            <p:spPr>
              <a:xfrm>
                <a:off x="8103612" y="2125540"/>
                <a:ext cx="3471565" cy="691331"/>
              </a:xfrm>
              <a:prstGeom prst="wedgeRoundRectCallout">
                <a:avLst>
                  <a:gd name="adj1" fmla="val -60863"/>
                  <a:gd name="adj2" fmla="val 53425"/>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Answer using </a:t>
                </a:r>
                <a14:m>
                  <m:oMath xmlns:m="http://schemas.openxmlformats.org/officeDocument/2006/math">
                    <m:r>
                      <a:rPr kumimoji="1" lang="en-US" altLang="ja-JP" sz="2400" b="0" i="1" smtClean="0">
                        <a:latin typeface="Cambria Math" panose="02040503050406030204" pitchFamily="18" charset="0"/>
                      </a:rPr>
                      <m:t>𝑠𝑒𝑐</m:t>
                    </m:r>
                  </m:oMath>
                </a14:m>
                <a:endParaRPr kumimoji="1" lang="ja-JP" altLang="en-US" sz="2400" dirty="0"/>
              </a:p>
            </p:txBody>
          </p:sp>
        </mc:Choice>
        <mc:Fallback xmlns="">
          <p:sp>
            <p:nvSpPr>
              <p:cNvPr id="17" name="吹き出し: 角を丸めた四角形 16">
                <a:extLst>
                  <a:ext uri="{FF2B5EF4-FFF2-40B4-BE49-F238E27FC236}">
                    <a16:creationId xmlns:a16="http://schemas.microsoft.com/office/drawing/2014/main" id="{3FF982D9-5564-BFB5-0C1F-8F84FFFD283D}"/>
                  </a:ext>
                </a:extLst>
              </p:cNvPr>
              <p:cNvSpPr>
                <a:spLocks noRot="1" noChangeAspect="1" noMove="1" noResize="1" noEditPoints="1" noAdjustHandles="1" noChangeArrowheads="1" noChangeShapeType="1" noTextEdit="1"/>
              </p:cNvSpPr>
              <p:nvPr/>
            </p:nvSpPr>
            <p:spPr>
              <a:xfrm>
                <a:off x="8103612" y="2125540"/>
                <a:ext cx="3471565" cy="691331"/>
              </a:xfrm>
              <a:prstGeom prst="wedgeRoundRectCallout">
                <a:avLst>
                  <a:gd name="adj1" fmla="val -60863"/>
                  <a:gd name="adj2" fmla="val 53425"/>
                  <a:gd name="adj3" fmla="val 16667"/>
                </a:avLst>
              </a:prstGeom>
              <a:blipFill>
                <a:blip r:embed="rId11"/>
                <a:stretch>
                  <a:fillRect/>
                </a:stretch>
              </a:blipFill>
              <a:ln w="25400">
                <a:solidFill>
                  <a:schemeClr val="accent3"/>
                </a:solidFill>
              </a:ln>
            </p:spPr>
            <p:txBody>
              <a:bodyPr/>
              <a:lstStyle/>
              <a:p>
                <a:r>
                  <a:rPr lang="ja-JP" altLang="en-US">
                    <a:noFill/>
                  </a:rPr>
                  <a:t> </a:t>
                </a:r>
              </a:p>
            </p:txBody>
          </p:sp>
        </mc:Fallback>
      </mc:AlternateContent>
      <p:sp>
        <p:nvSpPr>
          <p:cNvPr id="18" name="矢印: 左カーブ 17">
            <a:extLst>
              <a:ext uri="{FF2B5EF4-FFF2-40B4-BE49-F238E27FC236}">
                <a16:creationId xmlns:a16="http://schemas.microsoft.com/office/drawing/2014/main" id="{87115350-60CF-5B2E-1A03-3C73A6787CF3}"/>
              </a:ext>
            </a:extLst>
          </p:cNvPr>
          <p:cNvSpPr/>
          <p:nvPr/>
        </p:nvSpPr>
        <p:spPr>
          <a:xfrm>
            <a:off x="5220430" y="2614594"/>
            <a:ext cx="373331" cy="1076650"/>
          </a:xfrm>
          <a:prstGeom prst="curvedLeftArrow">
            <a:avLst>
              <a:gd name="adj1" fmla="val 25000"/>
              <a:gd name="adj2" fmla="val 75488"/>
              <a:gd name="adj3" fmla="val 40247"/>
            </a:avLst>
          </a:prstGeom>
          <a:solidFill>
            <a:schemeClr val="accent2"/>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accent2"/>
              </a:solidFill>
            </a:endParaRPr>
          </a:p>
        </p:txBody>
      </p:sp>
      <mc:AlternateContent xmlns:mc="http://schemas.openxmlformats.org/markup-compatibility/2006" xmlns:a14="http://schemas.microsoft.com/office/drawing/2010/main">
        <mc:Choice Requires="a14">
          <p:sp>
            <p:nvSpPr>
              <p:cNvPr id="19" name="テキスト ボックス 18">
                <a:extLst>
                  <a:ext uri="{FF2B5EF4-FFF2-40B4-BE49-F238E27FC236}">
                    <a16:creationId xmlns:a16="http://schemas.microsoft.com/office/drawing/2014/main" id="{DD38657C-1AA3-5FBD-91D5-31693904B49F}"/>
                  </a:ext>
                </a:extLst>
              </p:cNvPr>
              <p:cNvSpPr txBox="1"/>
              <p:nvPr/>
            </p:nvSpPr>
            <p:spPr>
              <a:xfrm>
                <a:off x="5008397" y="2191708"/>
                <a:ext cx="1170727" cy="461665"/>
              </a:xfrm>
              <a:prstGeom prst="rect">
                <a:avLst/>
              </a:prstGeom>
              <a:noFill/>
            </p:spPr>
            <p:txBody>
              <a:bodyPr wrap="square">
                <a:spAutoFit/>
              </a:bodyPr>
              <a:lstStyle/>
              <a:p>
                <a14:m>
                  <m:oMath xmlns:m="http://schemas.openxmlformats.org/officeDocument/2006/math">
                    <m:r>
                      <a:rPr lang="en-US" altLang="ja-JP" sz="2400" b="0" i="1" smtClean="0">
                        <a:latin typeface="Cambria Math" panose="02040503050406030204" pitchFamily="18" charset="0"/>
                      </a:rPr>
                      <m:t>𝑞</m:t>
                    </m:r>
                  </m:oMath>
                </a14:m>
                <a:r>
                  <a:rPr lang="ja-JP" altLang="en-US" sz="2400" dirty="0"/>
                  <a:t> </a:t>
                </a:r>
                <a:r>
                  <a:rPr lang="en-US" altLang="ja-JP" sz="2400" dirty="0"/>
                  <a:t>times</a:t>
                </a:r>
                <a:endParaRPr lang="ja-JP" altLang="en-US" sz="2400" dirty="0"/>
              </a:p>
            </p:txBody>
          </p:sp>
        </mc:Choice>
        <mc:Fallback xmlns="">
          <p:sp>
            <p:nvSpPr>
              <p:cNvPr id="19" name="テキスト ボックス 18">
                <a:extLst>
                  <a:ext uri="{FF2B5EF4-FFF2-40B4-BE49-F238E27FC236}">
                    <a16:creationId xmlns:a16="http://schemas.microsoft.com/office/drawing/2014/main" id="{DD38657C-1AA3-5FBD-91D5-31693904B49F}"/>
                  </a:ext>
                </a:extLst>
              </p:cNvPr>
              <p:cNvSpPr txBox="1">
                <a:spLocks noRot="1" noChangeAspect="1" noMove="1" noResize="1" noEditPoints="1" noAdjustHandles="1" noChangeArrowheads="1" noChangeShapeType="1" noTextEdit="1"/>
              </p:cNvSpPr>
              <p:nvPr/>
            </p:nvSpPr>
            <p:spPr>
              <a:xfrm>
                <a:off x="5008397" y="2191708"/>
                <a:ext cx="1170727" cy="461665"/>
              </a:xfrm>
              <a:prstGeom prst="rect">
                <a:avLst/>
              </a:prstGeom>
              <a:blipFill>
                <a:blip r:embed="rId12"/>
                <a:stretch>
                  <a:fillRect l="-1563" t="-10667" r="-2604" b="-30667"/>
                </a:stretch>
              </a:blipFill>
            </p:spPr>
            <p:txBody>
              <a:bodyPr/>
              <a:lstStyle/>
              <a:p>
                <a:r>
                  <a:rPr lang="ja-JP" altLang="en-US">
                    <a:noFill/>
                  </a:rPr>
                  <a:t> </a:t>
                </a:r>
              </a:p>
            </p:txBody>
          </p:sp>
        </mc:Fallback>
      </mc:AlternateContent>
      <p:cxnSp>
        <p:nvCxnSpPr>
          <p:cNvPr id="20" name="直線矢印コネクタ 19">
            <a:extLst>
              <a:ext uri="{FF2B5EF4-FFF2-40B4-BE49-F238E27FC236}">
                <a16:creationId xmlns:a16="http://schemas.microsoft.com/office/drawing/2014/main" id="{B6823A58-76C4-419C-E944-F886848B9BCC}"/>
              </a:ext>
            </a:extLst>
          </p:cNvPr>
          <p:cNvCxnSpPr>
            <a:cxnSpLocks/>
          </p:cNvCxnSpPr>
          <p:nvPr/>
        </p:nvCxnSpPr>
        <p:spPr>
          <a:xfrm>
            <a:off x="3273666" y="4684856"/>
            <a:ext cx="2549951" cy="197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DBD44962-C86F-9493-B14F-BD5ED24B0896}"/>
                  </a:ext>
                </a:extLst>
              </p:cNvPr>
              <p:cNvSpPr txBox="1"/>
              <p:nvPr/>
            </p:nvSpPr>
            <p:spPr>
              <a:xfrm>
                <a:off x="3853338" y="4190290"/>
                <a:ext cx="142167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oMath>
                  </m:oMathPara>
                </a14:m>
                <a:endParaRPr lang="ja-JP" altLang="en-US" sz="2400" dirty="0"/>
              </a:p>
            </p:txBody>
          </p:sp>
        </mc:Choice>
        <mc:Fallback xmlns="">
          <p:sp>
            <p:nvSpPr>
              <p:cNvPr id="21" name="テキスト ボックス 20">
                <a:extLst>
                  <a:ext uri="{FF2B5EF4-FFF2-40B4-BE49-F238E27FC236}">
                    <a16:creationId xmlns:a16="http://schemas.microsoft.com/office/drawing/2014/main" id="{DBD44962-C86F-9493-B14F-BD5ED24B0896}"/>
                  </a:ext>
                </a:extLst>
              </p:cNvPr>
              <p:cNvSpPr txBox="1">
                <a:spLocks noRot="1" noChangeAspect="1" noMove="1" noResize="1" noEditPoints="1" noAdjustHandles="1" noChangeArrowheads="1" noChangeShapeType="1" noTextEdit="1"/>
              </p:cNvSpPr>
              <p:nvPr/>
            </p:nvSpPr>
            <p:spPr>
              <a:xfrm>
                <a:off x="3853338" y="4190290"/>
                <a:ext cx="1421670" cy="461665"/>
              </a:xfrm>
              <a:prstGeom prst="rect">
                <a:avLst/>
              </a:prstGeom>
              <a:blipFill>
                <a:blip r:embed="rId13"/>
                <a:stretch>
                  <a:fillRect b="-13158"/>
                </a:stretch>
              </a:blipFill>
            </p:spPr>
            <p:txBody>
              <a:bodyPr/>
              <a:lstStyle/>
              <a:p>
                <a:r>
                  <a:rPr lang="ja-JP" altLang="en-US">
                    <a:noFill/>
                  </a:rPr>
                  <a:t> </a:t>
                </a:r>
              </a:p>
            </p:txBody>
          </p:sp>
        </mc:Fallback>
      </mc:AlternateContent>
      <p:sp>
        <p:nvSpPr>
          <p:cNvPr id="22" name="吹き出し: 四角形 21">
            <a:extLst>
              <a:ext uri="{FF2B5EF4-FFF2-40B4-BE49-F238E27FC236}">
                <a16:creationId xmlns:a16="http://schemas.microsoft.com/office/drawing/2014/main" id="{FE74BC7D-03BD-CF63-4FE8-B6B0977176CD}"/>
              </a:ext>
            </a:extLst>
          </p:cNvPr>
          <p:cNvSpPr/>
          <p:nvPr/>
        </p:nvSpPr>
        <p:spPr>
          <a:xfrm>
            <a:off x="1195589" y="5030898"/>
            <a:ext cx="1794380" cy="373453"/>
          </a:xfrm>
          <a:prstGeom prst="wedgeRectCallout">
            <a:avLst>
              <a:gd name="adj1" fmla="val 59649"/>
              <a:gd name="adj2" fmla="val -5429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800" dirty="0"/>
              <a:t>Challenge Query</a:t>
            </a:r>
            <a:endParaRPr lang="ja-JP" altLang="en-US" sz="1800" dirty="0"/>
          </a:p>
        </p:txBody>
      </p:sp>
      <mc:AlternateContent xmlns:mc="http://schemas.openxmlformats.org/markup-compatibility/2006" xmlns:a14="http://schemas.microsoft.com/office/drawing/2010/main">
        <mc:Choice Requires="a14">
          <p:sp>
            <p:nvSpPr>
              <p:cNvPr id="23" name="吹き出し: 角を丸めた四角形 22">
                <a:extLst>
                  <a:ext uri="{FF2B5EF4-FFF2-40B4-BE49-F238E27FC236}">
                    <a16:creationId xmlns:a16="http://schemas.microsoft.com/office/drawing/2014/main" id="{BE092A73-B361-7B60-588E-7C940D3F70B8}"/>
                  </a:ext>
                </a:extLst>
              </p:cNvPr>
              <p:cNvSpPr/>
              <p:nvPr/>
            </p:nvSpPr>
            <p:spPr>
              <a:xfrm>
                <a:off x="8175817" y="3735588"/>
                <a:ext cx="3662226" cy="1060675"/>
              </a:xfrm>
              <a:prstGeom prst="wedgeRoundRectCallout">
                <a:avLst>
                  <a:gd name="adj1" fmla="val -59195"/>
                  <a:gd name="adj2" fmla="val -34884"/>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14:m>
                  <m:oMath xmlns:m="http://schemas.openxmlformats.org/officeDocument/2006/math">
                    <m:r>
                      <a:rPr kumimoji="1" lang="en-US" altLang="ja-JP" sz="2400" b="0" i="1" smtClean="0">
                        <a:latin typeface="Cambria Math" panose="02040503050406030204" pitchFamily="18" charset="0"/>
                      </a:rPr>
                      <m:t>𝑏</m:t>
                    </m:r>
                    <m:r>
                      <a:rPr kumimoji="1" lang="en-US" altLang="ja-JP" sz="2400" b="0" i="1" smtClean="0">
                        <a:latin typeface="Cambria Math" panose="02040503050406030204" pitchFamily="18" charset="0"/>
                      </a:rPr>
                      <m:t>←{0,1}</m:t>
                    </m:r>
                  </m:oMath>
                </a14:m>
                <a:r>
                  <a:rPr kumimoji="1" lang="en-US" altLang="ja-JP" sz="2400" b="0" i="1" dirty="0">
                    <a:latin typeface="Cambria Math" panose="02040503050406030204" pitchFamily="18" charset="0"/>
                  </a:rPr>
                  <a:t> </a:t>
                </a:r>
                <a:r>
                  <a:rPr kumimoji="1" lang="en-US" altLang="ja-JP" sz="2400" dirty="0"/>
                  <a:t> </a:t>
                </a:r>
                <a:endParaRPr kumimoji="1" lang="en-US" altLang="ja-JP" sz="2400" i="1" dirty="0">
                  <a:latin typeface="Cambria Math" panose="02040503050406030204" pitchFamily="18" charset="0"/>
                </a:endParaRPr>
              </a:p>
              <a:p>
                <a:r>
                  <a:rPr kumimoji="1" lang="en-US" altLang="ja-JP" sz="2400" dirty="0">
                    <a:latin typeface="Cambria Math" panose="02040503050406030204" pitchFamily="18" charset="0"/>
                  </a:rPr>
                  <a:t>Generates </a:t>
                </a:r>
                <a14:m>
                  <m:oMath xmlns:m="http://schemas.openxmlformats.org/officeDocument/2006/math">
                    <m:r>
                      <a:rPr kumimoji="1" lang="en-US" altLang="ja-JP" sz="2400" b="0" i="1" smtClean="0">
                        <a:latin typeface="Cambria Math" panose="02040503050406030204" pitchFamily="18" charset="0"/>
                      </a:rPr>
                      <m:t>𝑐h𝑎𝑙</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𝑙</m:t>
                        </m:r>
                      </m:e>
                      <m:sub>
                        <m:r>
                          <a:rPr kumimoji="1" lang="en-US" altLang="ja-JP" sz="2400" b="0" i="1" smtClean="0">
                            <a:latin typeface="Cambria Math" panose="02040503050406030204" pitchFamily="18" charset="0"/>
                          </a:rPr>
                          <m:t>𝑏</m:t>
                        </m:r>
                      </m:sub>
                    </m:sSub>
                  </m:oMath>
                </a14:m>
                <a:r>
                  <a:rPr kumimoji="1" lang="en-US" altLang="ja-JP" sz="2400" dirty="0"/>
                  <a:t> from </a:t>
                </a:r>
                <a14:m>
                  <m:oMath xmlns:m="http://schemas.openxmlformats.org/officeDocument/2006/math">
                    <m:sSup>
                      <m:sSupPr>
                        <m:ctrlPr>
                          <a:rPr lang="en-US" altLang="ja-JP" sz="2400" i="1">
                            <a:latin typeface="Cambria Math" panose="02040503050406030204" pitchFamily="18" charset="0"/>
                          </a:rPr>
                        </m:ctrlPr>
                      </m:sSupPr>
                      <m:e>
                        <m:r>
                          <a:rPr lang="en-US" altLang="ja-JP" sz="2400" i="1">
                            <a:latin typeface="Cambria Math" panose="02040503050406030204" pitchFamily="18" charset="0"/>
                          </a:rPr>
                          <m:t>𝑄</m:t>
                        </m:r>
                      </m:e>
                      <m:sup>
                        <m:r>
                          <a:rPr lang="en-US" altLang="ja-JP" sz="2400" i="1">
                            <a:latin typeface="Cambria Math" panose="02040503050406030204" pitchFamily="18" charset="0"/>
                          </a:rPr>
                          <m:t>∗</m:t>
                        </m:r>
                      </m:sup>
                    </m:sSup>
                  </m:oMath>
                </a14:m>
                <a:endParaRPr kumimoji="1" lang="en-US" altLang="ja-JP" sz="2400" dirty="0"/>
              </a:p>
            </p:txBody>
          </p:sp>
        </mc:Choice>
        <mc:Fallback xmlns="">
          <p:sp>
            <p:nvSpPr>
              <p:cNvPr id="23" name="吹き出し: 角を丸めた四角形 22">
                <a:extLst>
                  <a:ext uri="{FF2B5EF4-FFF2-40B4-BE49-F238E27FC236}">
                    <a16:creationId xmlns:a16="http://schemas.microsoft.com/office/drawing/2014/main" id="{BE092A73-B361-7B60-588E-7C940D3F70B8}"/>
                  </a:ext>
                </a:extLst>
              </p:cNvPr>
              <p:cNvSpPr>
                <a:spLocks noRot="1" noChangeAspect="1" noMove="1" noResize="1" noEditPoints="1" noAdjustHandles="1" noChangeArrowheads="1" noChangeShapeType="1" noTextEdit="1"/>
              </p:cNvSpPr>
              <p:nvPr/>
            </p:nvSpPr>
            <p:spPr>
              <a:xfrm>
                <a:off x="8175817" y="3735588"/>
                <a:ext cx="3662226" cy="1060675"/>
              </a:xfrm>
              <a:prstGeom prst="wedgeRoundRectCallout">
                <a:avLst>
                  <a:gd name="adj1" fmla="val -59195"/>
                  <a:gd name="adj2" fmla="val -34884"/>
                  <a:gd name="adj3" fmla="val 16667"/>
                </a:avLst>
              </a:prstGeom>
              <a:blipFill>
                <a:blip r:embed="rId14"/>
                <a:stretch>
                  <a:fillRect b="-562"/>
                </a:stretch>
              </a:blipFill>
              <a:ln w="25400">
                <a:solidFill>
                  <a:schemeClr val="accent3"/>
                </a:solidFill>
              </a:ln>
            </p:spPr>
            <p:txBody>
              <a:bodyPr/>
              <a:lstStyle/>
              <a:p>
                <a:r>
                  <a:rPr lang="ja-JP" altLang="en-US">
                    <a:noFill/>
                  </a:rPr>
                  <a:t> </a:t>
                </a:r>
              </a:p>
            </p:txBody>
          </p:sp>
        </mc:Fallback>
      </mc:AlternateContent>
      <p:cxnSp>
        <p:nvCxnSpPr>
          <p:cNvPr id="24" name="直線矢印コネクタ 23">
            <a:extLst>
              <a:ext uri="{FF2B5EF4-FFF2-40B4-BE49-F238E27FC236}">
                <a16:creationId xmlns:a16="http://schemas.microsoft.com/office/drawing/2014/main" id="{190F5741-1C77-4D00-C1A6-4253A5B3C7CB}"/>
              </a:ext>
            </a:extLst>
          </p:cNvPr>
          <p:cNvCxnSpPr>
            <a:cxnSpLocks/>
          </p:cNvCxnSpPr>
          <p:nvPr/>
        </p:nvCxnSpPr>
        <p:spPr>
          <a:xfrm flipH="1">
            <a:off x="3308501" y="4946889"/>
            <a:ext cx="2480447" cy="2060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3C04C475-C3B9-E814-5D9B-8696E602EFB4}"/>
                  </a:ext>
                </a:extLst>
              </p:cNvPr>
              <p:cNvSpPr txBox="1"/>
              <p:nvPr/>
            </p:nvSpPr>
            <p:spPr>
              <a:xfrm>
                <a:off x="3853338" y="4925586"/>
                <a:ext cx="139908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𝑐h𝑎𝑙𝑙</m:t>
                          </m:r>
                        </m:e>
                        <m:sub>
                          <m:r>
                            <a:rPr lang="en-US" altLang="ja-JP" sz="2400" b="0" i="1" smtClean="0">
                              <a:latin typeface="Cambria Math" panose="02040503050406030204" pitchFamily="18" charset="0"/>
                            </a:rPr>
                            <m:t>𝑏</m:t>
                          </m:r>
                        </m:sub>
                      </m:sSub>
                    </m:oMath>
                  </m:oMathPara>
                </a14:m>
                <a:endParaRPr lang="ja-JP" altLang="en-US" sz="2400" dirty="0"/>
              </a:p>
            </p:txBody>
          </p:sp>
        </mc:Choice>
        <mc:Fallback xmlns="">
          <p:sp>
            <p:nvSpPr>
              <p:cNvPr id="25" name="テキスト ボックス 24">
                <a:extLst>
                  <a:ext uri="{FF2B5EF4-FFF2-40B4-BE49-F238E27FC236}">
                    <a16:creationId xmlns:a16="http://schemas.microsoft.com/office/drawing/2014/main" id="{3C04C475-C3B9-E814-5D9B-8696E602EFB4}"/>
                  </a:ext>
                </a:extLst>
              </p:cNvPr>
              <p:cNvSpPr txBox="1">
                <a:spLocks noRot="1" noChangeAspect="1" noMove="1" noResize="1" noEditPoints="1" noAdjustHandles="1" noChangeArrowheads="1" noChangeShapeType="1" noTextEdit="1"/>
              </p:cNvSpPr>
              <p:nvPr/>
            </p:nvSpPr>
            <p:spPr>
              <a:xfrm>
                <a:off x="3853338" y="4925586"/>
                <a:ext cx="1399081" cy="461665"/>
              </a:xfrm>
              <a:prstGeom prst="rect">
                <a:avLst/>
              </a:prstGeom>
              <a:blipFill>
                <a:blip r:embed="rId15"/>
                <a:stretch>
                  <a:fillRect b="-2632"/>
                </a:stretch>
              </a:blipFill>
            </p:spPr>
            <p:txBody>
              <a:bodyPr/>
              <a:lstStyle/>
              <a:p>
                <a:r>
                  <a:rPr lang="ja-JP" altLang="en-US">
                    <a:noFill/>
                  </a:rPr>
                  <a:t> </a:t>
                </a:r>
              </a:p>
            </p:txBody>
          </p:sp>
        </mc:Fallback>
      </mc:AlternateContent>
      <p:sp>
        <p:nvSpPr>
          <p:cNvPr id="26" name="テキスト ボックス 25">
            <a:extLst>
              <a:ext uri="{FF2B5EF4-FFF2-40B4-BE49-F238E27FC236}">
                <a16:creationId xmlns:a16="http://schemas.microsoft.com/office/drawing/2014/main" id="{707C7EE4-CA12-478B-8BFA-A2ABB83D62E4}"/>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4</a:t>
            </a:r>
            <a:endParaRPr kumimoji="1" lang="ja-JP" altLang="en-US" dirty="0">
              <a:solidFill>
                <a:schemeClr val="bg1"/>
              </a:solidFill>
            </a:endParaRPr>
          </a:p>
        </p:txBody>
      </p:sp>
    </p:spTree>
    <p:extLst>
      <p:ext uri="{BB962C8B-B14F-4D97-AF65-F5344CB8AC3E}">
        <p14:creationId xmlns:p14="http://schemas.microsoft.com/office/powerpoint/2010/main" val="481236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5284FA-2979-2811-7AD0-ED3A57BB60B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51BD5F2-BF4A-C567-540B-3A2C5969D4F9}"/>
              </a:ext>
            </a:extLst>
          </p:cNvPr>
          <p:cNvSpPr>
            <a:spLocks noGrp="1"/>
          </p:cNvSpPr>
          <p:nvPr>
            <p:ph type="title"/>
          </p:nvPr>
        </p:nvSpPr>
        <p:spPr/>
        <p:txBody>
          <a:bodyPr/>
          <a:lstStyle/>
          <a:p>
            <a:r>
              <a:rPr kumimoji="1" lang="en-US" altLang="ja-JP" dirty="0"/>
              <a:t>Decisional Securit</a:t>
            </a:r>
            <a:r>
              <a:rPr lang="en-US" altLang="ja-JP" dirty="0"/>
              <a:t>y Model with Oracle </a:t>
            </a:r>
            <a:endParaRPr kumimoji="1" lang="ja-JP" altLang="en-US" dirty="0"/>
          </a:p>
        </p:txBody>
      </p:sp>
      <p:grpSp>
        <p:nvGrpSpPr>
          <p:cNvPr id="8" name="グループ化 7">
            <a:extLst>
              <a:ext uri="{FF2B5EF4-FFF2-40B4-BE49-F238E27FC236}">
                <a16:creationId xmlns:a16="http://schemas.microsoft.com/office/drawing/2014/main" id="{92D1493C-A7FB-0841-EEDC-BD983AF3005E}"/>
              </a:ext>
            </a:extLst>
          </p:cNvPr>
          <p:cNvGrpSpPr/>
          <p:nvPr/>
        </p:nvGrpSpPr>
        <p:grpSpPr>
          <a:xfrm>
            <a:off x="1163073" y="2726417"/>
            <a:ext cx="1964973" cy="1932441"/>
            <a:chOff x="1514717" y="2726417"/>
            <a:chExt cx="1964973" cy="1932441"/>
          </a:xfrm>
        </p:grpSpPr>
        <p:pic>
          <p:nvPicPr>
            <p:cNvPr id="3" name="Google Shape;898;p49">
              <a:extLst>
                <a:ext uri="{FF2B5EF4-FFF2-40B4-BE49-F238E27FC236}">
                  <a16:creationId xmlns:a16="http://schemas.microsoft.com/office/drawing/2014/main" id="{6EEC805C-DEC5-3AE2-A2E9-36EAA6B73F84}"/>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5" name="Google Shape;905;p49">
                  <a:extLst>
                    <a:ext uri="{FF2B5EF4-FFF2-40B4-BE49-F238E27FC236}">
                      <a16:creationId xmlns:a16="http://schemas.microsoft.com/office/drawing/2014/main" id="{E1C477E6-42D4-65BA-AAD6-1E48CF03C849}"/>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5" name="Google Shape;905;p49">
                  <a:extLst>
                    <a:ext uri="{FF2B5EF4-FFF2-40B4-BE49-F238E27FC236}">
                      <a16:creationId xmlns:a16="http://schemas.microsoft.com/office/drawing/2014/main" id="{E1C477E6-42D4-65BA-AAD6-1E48CF03C849}"/>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grpSp>
        <p:nvGrpSpPr>
          <p:cNvPr id="9" name="グループ化 8">
            <a:extLst>
              <a:ext uri="{FF2B5EF4-FFF2-40B4-BE49-F238E27FC236}">
                <a16:creationId xmlns:a16="http://schemas.microsoft.com/office/drawing/2014/main" id="{40BFD716-3E5E-99BC-7B4F-D1D68460BD8A}"/>
              </a:ext>
            </a:extLst>
          </p:cNvPr>
          <p:cNvGrpSpPr/>
          <p:nvPr/>
        </p:nvGrpSpPr>
        <p:grpSpPr>
          <a:xfrm>
            <a:off x="6267856" y="3058150"/>
            <a:ext cx="1883023" cy="1936275"/>
            <a:chOff x="8155304" y="2722583"/>
            <a:chExt cx="1883023" cy="1936275"/>
          </a:xfrm>
        </p:grpSpPr>
        <p:pic>
          <p:nvPicPr>
            <p:cNvPr id="6" name="Google Shape;897;p49">
              <a:extLst>
                <a:ext uri="{FF2B5EF4-FFF2-40B4-BE49-F238E27FC236}">
                  <a16:creationId xmlns:a16="http://schemas.microsoft.com/office/drawing/2014/main" id="{EE93FE60-1FAE-6C8D-BF0C-41F3CFF47FC0}"/>
                </a:ext>
              </a:extLst>
            </p:cNvPr>
            <p:cNvPicPr preferRelativeResize="0"/>
            <p:nvPr/>
          </p:nvPicPr>
          <p:blipFill rotWithShape="1">
            <a:blip r:embed="rId5">
              <a:alphaModFix/>
            </a:blip>
            <a:srcRect/>
            <a:stretch/>
          </p:blipFill>
          <p:spPr>
            <a:xfrm>
              <a:off x="8450529" y="2722583"/>
              <a:ext cx="1292575"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6;p49">
                  <a:extLst>
                    <a:ext uri="{FF2B5EF4-FFF2-40B4-BE49-F238E27FC236}">
                      <a16:creationId xmlns:a16="http://schemas.microsoft.com/office/drawing/2014/main" id="{E42C6BC6-49C5-2493-D787-2B7A1524BDC8}"/>
                    </a:ext>
                  </a:extLst>
                </p:cNvPr>
                <p:cNvSpPr txBox="1"/>
                <p:nvPr/>
              </p:nvSpPr>
              <p:spPr>
                <a:xfrm>
                  <a:off x="8155304" y="4104890"/>
                  <a:ext cx="188302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Challenger</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smtClean="0">
                          <a:latin typeface="Cambria Math" panose="02040503050406030204" pitchFamily="18" charset="0"/>
                        </a:rPr>
                        <m:t>𝐶</m:t>
                      </m:r>
                    </m:oMath>
                  </a14:m>
                  <a:endParaRPr lang="ja-JP" altLang="en-US" sz="2400" dirty="0"/>
                </a:p>
              </p:txBody>
            </p:sp>
          </mc:Choice>
          <mc:Fallback xmlns="">
            <p:sp>
              <p:nvSpPr>
                <p:cNvPr id="7" name="Google Shape;906;p49">
                  <a:extLst>
                    <a:ext uri="{FF2B5EF4-FFF2-40B4-BE49-F238E27FC236}">
                      <a16:creationId xmlns:a16="http://schemas.microsoft.com/office/drawing/2014/main" id="{E42C6BC6-49C5-2493-D787-2B7A1524BDC8}"/>
                    </a:ext>
                  </a:extLst>
                </p:cNvPr>
                <p:cNvSpPr txBox="1">
                  <a:spLocks noRot="1" noChangeAspect="1" noMove="1" noResize="1" noEditPoints="1" noAdjustHandles="1" noChangeArrowheads="1" noChangeShapeType="1" noTextEdit="1"/>
                </p:cNvSpPr>
                <p:nvPr/>
              </p:nvSpPr>
              <p:spPr>
                <a:xfrm>
                  <a:off x="8155304" y="4104890"/>
                  <a:ext cx="1883023" cy="553968"/>
                </a:xfrm>
                <a:prstGeom prst="rect">
                  <a:avLst/>
                </a:prstGeom>
                <a:blipFill>
                  <a:blip r:embed="rId6"/>
                  <a:stretch>
                    <a:fillRect l="-4854" b="-53846"/>
                  </a:stretch>
                </a:blipFill>
                <a:ln>
                  <a:noFill/>
                </a:ln>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77B57039-0B15-470C-2839-94A27D57B982}"/>
                  </a:ext>
                </a:extLst>
              </p:cNvPr>
              <p:cNvSpPr txBox="1"/>
              <p:nvPr/>
            </p:nvSpPr>
            <p:spPr>
              <a:xfrm>
                <a:off x="6656639" y="1270990"/>
                <a:ext cx="4350984" cy="461665"/>
              </a:xfrm>
              <a:prstGeom prst="rect">
                <a:avLst/>
              </a:prstGeom>
              <a:noFill/>
            </p:spPr>
            <p:txBody>
              <a:bodyPr wrap="square" rtlCol="0">
                <a:spAutoFit/>
              </a:bodyPr>
              <a:lstStyle/>
              <a:p>
                <a:r>
                  <a:rPr kumimoji="1" lang="en-US" altLang="ja-JP" sz="2400" dirty="0"/>
                  <a:t>Init: Generates </a:t>
                </a:r>
                <a14:m>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𝑝𝑢𝑏</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𝑠𝑒𝑐</m:t>
                        </m:r>
                      </m:e>
                    </m:d>
                  </m:oMath>
                </a14:m>
                <a:endParaRPr kumimoji="1" lang="ja-JP" altLang="en-US" sz="2400" dirty="0"/>
              </a:p>
            </p:txBody>
          </p:sp>
        </mc:Choice>
        <mc:Fallback xmlns="">
          <p:sp>
            <p:nvSpPr>
              <p:cNvPr id="10" name="テキスト ボックス 9">
                <a:extLst>
                  <a:ext uri="{FF2B5EF4-FFF2-40B4-BE49-F238E27FC236}">
                    <a16:creationId xmlns:a16="http://schemas.microsoft.com/office/drawing/2014/main" id="{77B57039-0B15-470C-2839-94A27D57B982}"/>
                  </a:ext>
                </a:extLst>
              </p:cNvPr>
              <p:cNvSpPr txBox="1">
                <a:spLocks noRot="1" noChangeAspect="1" noMove="1" noResize="1" noEditPoints="1" noAdjustHandles="1" noChangeArrowheads="1" noChangeShapeType="1" noTextEdit="1"/>
              </p:cNvSpPr>
              <p:nvPr/>
            </p:nvSpPr>
            <p:spPr>
              <a:xfrm>
                <a:off x="6656639" y="1270990"/>
                <a:ext cx="4350984" cy="461665"/>
              </a:xfrm>
              <a:prstGeom prst="rect">
                <a:avLst/>
              </a:prstGeom>
              <a:blipFill>
                <a:blip r:embed="rId7"/>
                <a:stretch>
                  <a:fillRect l="-2241" t="-10526" b="-28947"/>
                </a:stretch>
              </a:blipFill>
            </p:spPr>
            <p:txBody>
              <a:bodyPr/>
              <a:lstStyle/>
              <a:p>
                <a:r>
                  <a:rPr lang="ja-JP" altLang="en-US">
                    <a:noFill/>
                  </a:rPr>
                  <a:t> </a:t>
                </a:r>
              </a:p>
            </p:txBody>
          </p:sp>
        </mc:Fallback>
      </mc:AlternateContent>
      <p:cxnSp>
        <p:nvCxnSpPr>
          <p:cNvPr id="12" name="直線矢印コネクタ 11">
            <a:extLst>
              <a:ext uri="{FF2B5EF4-FFF2-40B4-BE49-F238E27FC236}">
                <a16:creationId xmlns:a16="http://schemas.microsoft.com/office/drawing/2014/main" id="{880B01E0-71D6-EEC4-F225-4D3321C48BB2}"/>
              </a:ext>
            </a:extLst>
          </p:cNvPr>
          <p:cNvCxnSpPr>
            <a:cxnSpLocks/>
          </p:cNvCxnSpPr>
          <p:nvPr/>
        </p:nvCxnSpPr>
        <p:spPr>
          <a:xfrm flipH="1">
            <a:off x="3207933" y="1817894"/>
            <a:ext cx="238683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1BA832C7-2B1F-B433-0EAC-F473D55108DD}"/>
                  </a:ext>
                </a:extLst>
              </p:cNvPr>
              <p:cNvSpPr txBox="1"/>
              <p:nvPr/>
            </p:nvSpPr>
            <p:spPr>
              <a:xfrm>
                <a:off x="4074166" y="1270990"/>
                <a:ext cx="116477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𝑝𝑢𝑏</m:t>
                      </m:r>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1BA832C7-2B1F-B433-0EAC-F473D55108DD}"/>
                  </a:ext>
                </a:extLst>
              </p:cNvPr>
              <p:cNvSpPr txBox="1">
                <a:spLocks noRot="1" noChangeAspect="1" noMove="1" noResize="1" noEditPoints="1" noAdjustHandles="1" noChangeArrowheads="1" noChangeShapeType="1" noTextEdit="1"/>
              </p:cNvSpPr>
              <p:nvPr/>
            </p:nvSpPr>
            <p:spPr>
              <a:xfrm>
                <a:off x="4074166" y="1270990"/>
                <a:ext cx="1164771" cy="461665"/>
              </a:xfrm>
              <a:prstGeom prst="rect">
                <a:avLst/>
              </a:prstGeom>
              <a:blipFill>
                <a:blip r:embed="rId8"/>
                <a:stretch>
                  <a:fillRect b="-17105"/>
                </a:stretch>
              </a:blipFill>
            </p:spPr>
            <p:txBody>
              <a:bodyPr/>
              <a:lstStyle/>
              <a:p>
                <a:r>
                  <a:rPr lang="ja-JP" altLang="en-US">
                    <a:noFill/>
                  </a:rPr>
                  <a:t> </a:t>
                </a:r>
              </a:p>
            </p:txBody>
          </p:sp>
        </mc:Fallback>
      </mc:AlternateContent>
      <p:cxnSp>
        <p:nvCxnSpPr>
          <p:cNvPr id="4" name="直線矢印コネクタ 3">
            <a:extLst>
              <a:ext uri="{FF2B5EF4-FFF2-40B4-BE49-F238E27FC236}">
                <a16:creationId xmlns:a16="http://schemas.microsoft.com/office/drawing/2014/main" id="{83ED4B27-B215-67E9-B1D9-22DEB2922BE6}"/>
              </a:ext>
            </a:extLst>
          </p:cNvPr>
          <p:cNvCxnSpPr>
            <a:cxnSpLocks/>
          </p:cNvCxnSpPr>
          <p:nvPr/>
        </p:nvCxnSpPr>
        <p:spPr>
          <a:xfrm>
            <a:off x="3207933" y="2950008"/>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22F25E01-559A-6D14-EBF5-1D678119E127}"/>
                  </a:ext>
                </a:extLst>
              </p:cNvPr>
              <p:cNvSpPr txBox="1"/>
              <p:nvPr/>
            </p:nvSpPr>
            <p:spPr>
              <a:xfrm>
                <a:off x="3786528" y="2398375"/>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1" name="テキスト ボックス 10">
                <a:extLst>
                  <a:ext uri="{FF2B5EF4-FFF2-40B4-BE49-F238E27FC236}">
                    <a16:creationId xmlns:a16="http://schemas.microsoft.com/office/drawing/2014/main" id="{22F25E01-559A-6D14-EBF5-1D678119E127}"/>
                  </a:ext>
                </a:extLst>
              </p:cNvPr>
              <p:cNvSpPr txBox="1">
                <a:spLocks noRot="1" noChangeAspect="1" noMove="1" noResize="1" noEditPoints="1" noAdjustHandles="1" noChangeArrowheads="1" noChangeShapeType="1" noTextEdit="1"/>
              </p:cNvSpPr>
              <p:nvPr/>
            </p:nvSpPr>
            <p:spPr>
              <a:xfrm>
                <a:off x="3786528" y="2398375"/>
                <a:ext cx="1572430" cy="461665"/>
              </a:xfrm>
              <a:prstGeom prst="rect">
                <a:avLst/>
              </a:prstGeom>
              <a:blipFill>
                <a:blip r:embed="rId9"/>
                <a:stretch>
                  <a:fillRect b="-13158"/>
                </a:stretch>
              </a:blipFill>
            </p:spPr>
            <p:txBody>
              <a:bodyPr/>
              <a:lstStyle/>
              <a:p>
                <a:r>
                  <a:rPr lang="ja-JP" altLang="en-US">
                    <a:noFill/>
                  </a:rPr>
                  <a:t> </a:t>
                </a:r>
              </a:p>
            </p:txBody>
          </p:sp>
        </mc:Fallback>
      </mc:AlternateContent>
      <p:sp>
        <p:nvSpPr>
          <p:cNvPr id="13" name="吹き出し: 四角形 12">
            <a:extLst>
              <a:ext uri="{FF2B5EF4-FFF2-40B4-BE49-F238E27FC236}">
                <a16:creationId xmlns:a16="http://schemas.microsoft.com/office/drawing/2014/main" id="{49D466FA-3CF0-29C2-A972-2B94D727F355}"/>
              </a:ext>
            </a:extLst>
          </p:cNvPr>
          <p:cNvSpPr/>
          <p:nvPr/>
        </p:nvSpPr>
        <p:spPr>
          <a:xfrm>
            <a:off x="1603162" y="2191708"/>
            <a:ext cx="1572431" cy="405170"/>
          </a:xfrm>
          <a:prstGeom prst="wedgeRectCallout">
            <a:avLst>
              <a:gd name="adj1" fmla="val 59247"/>
              <a:gd name="adj2" fmla="val 5485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Oracle</a:t>
            </a:r>
            <a:r>
              <a:rPr lang="en-US" altLang="ja-JP" sz="1800" dirty="0"/>
              <a:t> Query</a:t>
            </a:r>
            <a:endParaRPr lang="ja-JP" altLang="en-US" sz="1800" dirty="0"/>
          </a:p>
        </p:txBody>
      </p:sp>
      <p:cxnSp>
        <p:nvCxnSpPr>
          <p:cNvPr id="15" name="直線矢印コネクタ 14">
            <a:extLst>
              <a:ext uri="{FF2B5EF4-FFF2-40B4-BE49-F238E27FC236}">
                <a16:creationId xmlns:a16="http://schemas.microsoft.com/office/drawing/2014/main" id="{5CE4AEDF-1147-BC45-7FAF-B50B609AC911}"/>
              </a:ext>
            </a:extLst>
          </p:cNvPr>
          <p:cNvCxnSpPr>
            <a:cxnSpLocks/>
          </p:cNvCxnSpPr>
          <p:nvPr/>
        </p:nvCxnSpPr>
        <p:spPr>
          <a:xfrm flipH="1">
            <a:off x="3207933" y="3178215"/>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3FD0FF3D-0BBB-FDB1-5F87-AC9DAA959B8F}"/>
                  </a:ext>
                </a:extLst>
              </p:cNvPr>
              <p:cNvSpPr txBox="1"/>
              <p:nvPr/>
            </p:nvSpPr>
            <p:spPr>
              <a:xfrm>
                <a:off x="3921054" y="3175082"/>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6" name="テキスト ボックス 15">
                <a:extLst>
                  <a:ext uri="{FF2B5EF4-FFF2-40B4-BE49-F238E27FC236}">
                    <a16:creationId xmlns:a16="http://schemas.microsoft.com/office/drawing/2014/main" id="{3FD0FF3D-0BBB-FDB1-5F87-AC9DAA959B8F}"/>
                  </a:ext>
                </a:extLst>
              </p:cNvPr>
              <p:cNvSpPr txBox="1">
                <a:spLocks noRot="1" noChangeAspect="1" noMove="1" noResize="1" noEditPoints="1" noAdjustHandles="1" noChangeArrowheads="1" noChangeShapeType="1" noTextEdit="1"/>
              </p:cNvSpPr>
              <p:nvPr/>
            </p:nvSpPr>
            <p:spPr>
              <a:xfrm>
                <a:off x="3921054" y="3175082"/>
                <a:ext cx="1369977" cy="461665"/>
              </a:xfrm>
              <a:prstGeom prst="rect">
                <a:avLst/>
              </a:prstGeom>
              <a:blipFill>
                <a:blip r:embed="rId10"/>
                <a:stretch>
                  <a:fillRect b="-131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吹き出し: 角を丸めた四角形 16">
                <a:extLst>
                  <a:ext uri="{FF2B5EF4-FFF2-40B4-BE49-F238E27FC236}">
                    <a16:creationId xmlns:a16="http://schemas.microsoft.com/office/drawing/2014/main" id="{AF0F7A9D-A303-D74E-2AA5-08BF7354C96C}"/>
                  </a:ext>
                </a:extLst>
              </p:cNvPr>
              <p:cNvSpPr/>
              <p:nvPr/>
            </p:nvSpPr>
            <p:spPr>
              <a:xfrm>
                <a:off x="8103612" y="2125540"/>
                <a:ext cx="3471565" cy="691331"/>
              </a:xfrm>
              <a:prstGeom prst="wedgeRoundRectCallout">
                <a:avLst>
                  <a:gd name="adj1" fmla="val -60863"/>
                  <a:gd name="adj2" fmla="val 53425"/>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Answer using </a:t>
                </a:r>
                <a14:m>
                  <m:oMath xmlns:m="http://schemas.openxmlformats.org/officeDocument/2006/math">
                    <m:r>
                      <a:rPr kumimoji="1" lang="en-US" altLang="ja-JP" sz="2400" b="0" i="1" smtClean="0">
                        <a:latin typeface="Cambria Math" panose="02040503050406030204" pitchFamily="18" charset="0"/>
                      </a:rPr>
                      <m:t>𝑠𝑒𝑐</m:t>
                    </m:r>
                  </m:oMath>
                </a14:m>
                <a:endParaRPr kumimoji="1" lang="ja-JP" altLang="en-US" sz="2400" dirty="0"/>
              </a:p>
            </p:txBody>
          </p:sp>
        </mc:Choice>
        <mc:Fallback xmlns="">
          <p:sp>
            <p:nvSpPr>
              <p:cNvPr id="17" name="吹き出し: 角を丸めた四角形 16">
                <a:extLst>
                  <a:ext uri="{FF2B5EF4-FFF2-40B4-BE49-F238E27FC236}">
                    <a16:creationId xmlns:a16="http://schemas.microsoft.com/office/drawing/2014/main" id="{AF0F7A9D-A303-D74E-2AA5-08BF7354C96C}"/>
                  </a:ext>
                </a:extLst>
              </p:cNvPr>
              <p:cNvSpPr>
                <a:spLocks noRot="1" noChangeAspect="1" noMove="1" noResize="1" noEditPoints="1" noAdjustHandles="1" noChangeArrowheads="1" noChangeShapeType="1" noTextEdit="1"/>
              </p:cNvSpPr>
              <p:nvPr/>
            </p:nvSpPr>
            <p:spPr>
              <a:xfrm>
                <a:off x="8103612" y="2125540"/>
                <a:ext cx="3471565" cy="691331"/>
              </a:xfrm>
              <a:prstGeom prst="wedgeRoundRectCallout">
                <a:avLst>
                  <a:gd name="adj1" fmla="val -60863"/>
                  <a:gd name="adj2" fmla="val 53425"/>
                  <a:gd name="adj3" fmla="val 16667"/>
                </a:avLst>
              </a:prstGeom>
              <a:blipFill>
                <a:blip r:embed="rId11"/>
                <a:stretch>
                  <a:fillRect/>
                </a:stretch>
              </a:blipFill>
              <a:ln w="25400">
                <a:solidFill>
                  <a:schemeClr val="accent3"/>
                </a:solidFill>
              </a:ln>
            </p:spPr>
            <p:txBody>
              <a:bodyPr/>
              <a:lstStyle/>
              <a:p>
                <a:r>
                  <a:rPr lang="ja-JP" altLang="en-US">
                    <a:noFill/>
                  </a:rPr>
                  <a:t> </a:t>
                </a:r>
              </a:p>
            </p:txBody>
          </p:sp>
        </mc:Fallback>
      </mc:AlternateContent>
      <p:sp>
        <p:nvSpPr>
          <p:cNvPr id="18" name="矢印: 左カーブ 17">
            <a:extLst>
              <a:ext uri="{FF2B5EF4-FFF2-40B4-BE49-F238E27FC236}">
                <a16:creationId xmlns:a16="http://schemas.microsoft.com/office/drawing/2014/main" id="{D86E8518-0C8A-92E5-4DF7-D8EED6D96126}"/>
              </a:ext>
            </a:extLst>
          </p:cNvPr>
          <p:cNvSpPr/>
          <p:nvPr/>
        </p:nvSpPr>
        <p:spPr>
          <a:xfrm>
            <a:off x="5220430" y="2614594"/>
            <a:ext cx="373331" cy="1076650"/>
          </a:xfrm>
          <a:prstGeom prst="curvedLeftArrow">
            <a:avLst>
              <a:gd name="adj1" fmla="val 25000"/>
              <a:gd name="adj2" fmla="val 75488"/>
              <a:gd name="adj3" fmla="val 40247"/>
            </a:avLst>
          </a:prstGeom>
          <a:solidFill>
            <a:schemeClr val="accent2"/>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accent2"/>
              </a:solidFill>
            </a:endParaRPr>
          </a:p>
        </p:txBody>
      </p:sp>
      <mc:AlternateContent xmlns:mc="http://schemas.openxmlformats.org/markup-compatibility/2006" xmlns:a14="http://schemas.microsoft.com/office/drawing/2010/main">
        <mc:Choice Requires="a14">
          <p:sp>
            <p:nvSpPr>
              <p:cNvPr id="19" name="テキスト ボックス 18">
                <a:extLst>
                  <a:ext uri="{FF2B5EF4-FFF2-40B4-BE49-F238E27FC236}">
                    <a16:creationId xmlns:a16="http://schemas.microsoft.com/office/drawing/2014/main" id="{51F4F80C-D58A-DA6A-93A4-90930F416E02}"/>
                  </a:ext>
                </a:extLst>
              </p:cNvPr>
              <p:cNvSpPr txBox="1"/>
              <p:nvPr/>
            </p:nvSpPr>
            <p:spPr>
              <a:xfrm>
                <a:off x="5008397" y="2191708"/>
                <a:ext cx="1170727" cy="461665"/>
              </a:xfrm>
              <a:prstGeom prst="rect">
                <a:avLst/>
              </a:prstGeom>
              <a:noFill/>
            </p:spPr>
            <p:txBody>
              <a:bodyPr wrap="square">
                <a:spAutoFit/>
              </a:bodyPr>
              <a:lstStyle/>
              <a:p>
                <a14:m>
                  <m:oMath xmlns:m="http://schemas.openxmlformats.org/officeDocument/2006/math">
                    <m:r>
                      <a:rPr lang="en-US" altLang="ja-JP" sz="2400" b="0" i="1" smtClean="0">
                        <a:latin typeface="Cambria Math" panose="02040503050406030204" pitchFamily="18" charset="0"/>
                      </a:rPr>
                      <m:t>𝑞</m:t>
                    </m:r>
                  </m:oMath>
                </a14:m>
                <a:r>
                  <a:rPr lang="ja-JP" altLang="en-US" sz="2400" dirty="0"/>
                  <a:t> </a:t>
                </a:r>
                <a:r>
                  <a:rPr lang="en-US" altLang="ja-JP" sz="2400" dirty="0"/>
                  <a:t>times</a:t>
                </a:r>
                <a:endParaRPr lang="ja-JP" altLang="en-US" sz="2400" dirty="0"/>
              </a:p>
            </p:txBody>
          </p:sp>
        </mc:Choice>
        <mc:Fallback xmlns="">
          <p:sp>
            <p:nvSpPr>
              <p:cNvPr id="19" name="テキスト ボックス 18">
                <a:extLst>
                  <a:ext uri="{FF2B5EF4-FFF2-40B4-BE49-F238E27FC236}">
                    <a16:creationId xmlns:a16="http://schemas.microsoft.com/office/drawing/2014/main" id="{51F4F80C-D58A-DA6A-93A4-90930F416E02}"/>
                  </a:ext>
                </a:extLst>
              </p:cNvPr>
              <p:cNvSpPr txBox="1">
                <a:spLocks noRot="1" noChangeAspect="1" noMove="1" noResize="1" noEditPoints="1" noAdjustHandles="1" noChangeArrowheads="1" noChangeShapeType="1" noTextEdit="1"/>
              </p:cNvSpPr>
              <p:nvPr/>
            </p:nvSpPr>
            <p:spPr>
              <a:xfrm>
                <a:off x="5008397" y="2191708"/>
                <a:ext cx="1170727" cy="461665"/>
              </a:xfrm>
              <a:prstGeom prst="rect">
                <a:avLst/>
              </a:prstGeom>
              <a:blipFill>
                <a:blip r:embed="rId12"/>
                <a:stretch>
                  <a:fillRect l="-1563" t="-10667" r="-2604" b="-30667"/>
                </a:stretch>
              </a:blipFill>
            </p:spPr>
            <p:txBody>
              <a:bodyPr/>
              <a:lstStyle/>
              <a:p>
                <a:r>
                  <a:rPr lang="ja-JP" altLang="en-US">
                    <a:noFill/>
                  </a:rPr>
                  <a:t> </a:t>
                </a:r>
              </a:p>
            </p:txBody>
          </p:sp>
        </mc:Fallback>
      </mc:AlternateContent>
      <p:cxnSp>
        <p:nvCxnSpPr>
          <p:cNvPr id="20" name="直線矢印コネクタ 19">
            <a:extLst>
              <a:ext uri="{FF2B5EF4-FFF2-40B4-BE49-F238E27FC236}">
                <a16:creationId xmlns:a16="http://schemas.microsoft.com/office/drawing/2014/main" id="{55F561DF-FFBE-05C0-732F-456641E95591}"/>
              </a:ext>
            </a:extLst>
          </p:cNvPr>
          <p:cNvCxnSpPr>
            <a:cxnSpLocks/>
          </p:cNvCxnSpPr>
          <p:nvPr/>
        </p:nvCxnSpPr>
        <p:spPr>
          <a:xfrm>
            <a:off x="3273666" y="4684856"/>
            <a:ext cx="2549951" cy="197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B16BA366-F8DD-5D70-1F5C-90FFCCF160FF}"/>
                  </a:ext>
                </a:extLst>
              </p:cNvPr>
              <p:cNvSpPr txBox="1"/>
              <p:nvPr/>
            </p:nvSpPr>
            <p:spPr>
              <a:xfrm>
                <a:off x="3853338" y="4190290"/>
                <a:ext cx="142167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oMath>
                  </m:oMathPara>
                </a14:m>
                <a:endParaRPr lang="ja-JP" altLang="en-US" sz="2400" dirty="0"/>
              </a:p>
            </p:txBody>
          </p:sp>
        </mc:Choice>
        <mc:Fallback xmlns="">
          <p:sp>
            <p:nvSpPr>
              <p:cNvPr id="21" name="テキスト ボックス 20">
                <a:extLst>
                  <a:ext uri="{FF2B5EF4-FFF2-40B4-BE49-F238E27FC236}">
                    <a16:creationId xmlns:a16="http://schemas.microsoft.com/office/drawing/2014/main" id="{B16BA366-F8DD-5D70-1F5C-90FFCCF160FF}"/>
                  </a:ext>
                </a:extLst>
              </p:cNvPr>
              <p:cNvSpPr txBox="1">
                <a:spLocks noRot="1" noChangeAspect="1" noMove="1" noResize="1" noEditPoints="1" noAdjustHandles="1" noChangeArrowheads="1" noChangeShapeType="1" noTextEdit="1"/>
              </p:cNvSpPr>
              <p:nvPr/>
            </p:nvSpPr>
            <p:spPr>
              <a:xfrm>
                <a:off x="3853338" y="4190290"/>
                <a:ext cx="1421670" cy="461665"/>
              </a:xfrm>
              <a:prstGeom prst="rect">
                <a:avLst/>
              </a:prstGeom>
              <a:blipFill>
                <a:blip r:embed="rId13"/>
                <a:stretch>
                  <a:fillRect b="-13158"/>
                </a:stretch>
              </a:blipFill>
            </p:spPr>
            <p:txBody>
              <a:bodyPr/>
              <a:lstStyle/>
              <a:p>
                <a:r>
                  <a:rPr lang="ja-JP" altLang="en-US">
                    <a:noFill/>
                  </a:rPr>
                  <a:t> </a:t>
                </a:r>
              </a:p>
            </p:txBody>
          </p:sp>
        </mc:Fallback>
      </mc:AlternateContent>
      <p:sp>
        <p:nvSpPr>
          <p:cNvPr id="22" name="吹き出し: 四角形 21">
            <a:extLst>
              <a:ext uri="{FF2B5EF4-FFF2-40B4-BE49-F238E27FC236}">
                <a16:creationId xmlns:a16="http://schemas.microsoft.com/office/drawing/2014/main" id="{5170DA32-4CAA-3DAC-86A3-4463F22BAF7B}"/>
              </a:ext>
            </a:extLst>
          </p:cNvPr>
          <p:cNvSpPr/>
          <p:nvPr/>
        </p:nvSpPr>
        <p:spPr>
          <a:xfrm>
            <a:off x="1195589" y="5030898"/>
            <a:ext cx="1794380" cy="373453"/>
          </a:xfrm>
          <a:prstGeom prst="wedgeRectCallout">
            <a:avLst>
              <a:gd name="adj1" fmla="val 59649"/>
              <a:gd name="adj2" fmla="val -5429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800" dirty="0"/>
              <a:t>Challenge Query</a:t>
            </a:r>
            <a:endParaRPr lang="ja-JP" altLang="en-US" sz="1800" dirty="0"/>
          </a:p>
        </p:txBody>
      </p:sp>
      <mc:AlternateContent xmlns:mc="http://schemas.openxmlformats.org/markup-compatibility/2006" xmlns:a14="http://schemas.microsoft.com/office/drawing/2010/main">
        <mc:Choice Requires="a14">
          <p:sp>
            <p:nvSpPr>
              <p:cNvPr id="23" name="吹き出し: 角を丸めた四角形 22">
                <a:extLst>
                  <a:ext uri="{FF2B5EF4-FFF2-40B4-BE49-F238E27FC236}">
                    <a16:creationId xmlns:a16="http://schemas.microsoft.com/office/drawing/2014/main" id="{BD879376-B407-B300-6598-9C15A651E954}"/>
                  </a:ext>
                </a:extLst>
              </p:cNvPr>
              <p:cNvSpPr/>
              <p:nvPr/>
            </p:nvSpPr>
            <p:spPr>
              <a:xfrm>
                <a:off x="8175817" y="3735588"/>
                <a:ext cx="3662226" cy="1060675"/>
              </a:xfrm>
              <a:prstGeom prst="wedgeRoundRectCallout">
                <a:avLst>
                  <a:gd name="adj1" fmla="val -59195"/>
                  <a:gd name="adj2" fmla="val -34884"/>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14:m>
                  <m:oMath xmlns:m="http://schemas.openxmlformats.org/officeDocument/2006/math">
                    <m:r>
                      <a:rPr kumimoji="1" lang="en-US" altLang="ja-JP" sz="2400" b="0" i="1" smtClean="0">
                        <a:latin typeface="Cambria Math" panose="02040503050406030204" pitchFamily="18" charset="0"/>
                      </a:rPr>
                      <m:t>𝑏</m:t>
                    </m:r>
                    <m:r>
                      <a:rPr kumimoji="1" lang="en-US" altLang="ja-JP" sz="2400" b="0" i="1" smtClean="0">
                        <a:latin typeface="Cambria Math" panose="02040503050406030204" pitchFamily="18" charset="0"/>
                      </a:rPr>
                      <m:t>←{0,1}</m:t>
                    </m:r>
                  </m:oMath>
                </a14:m>
                <a:r>
                  <a:rPr kumimoji="1" lang="en-US" altLang="ja-JP" sz="2400" b="0" i="1" dirty="0">
                    <a:latin typeface="Cambria Math" panose="02040503050406030204" pitchFamily="18" charset="0"/>
                  </a:rPr>
                  <a:t> </a:t>
                </a:r>
                <a:r>
                  <a:rPr kumimoji="1" lang="en-US" altLang="ja-JP" sz="2400" dirty="0"/>
                  <a:t> </a:t>
                </a:r>
                <a:endParaRPr kumimoji="1" lang="en-US" altLang="ja-JP" sz="2400" i="1" dirty="0">
                  <a:latin typeface="Cambria Math" panose="02040503050406030204" pitchFamily="18" charset="0"/>
                </a:endParaRPr>
              </a:p>
              <a:p>
                <a:r>
                  <a:rPr kumimoji="1" lang="en-US" altLang="ja-JP" sz="2400" dirty="0">
                    <a:latin typeface="Cambria Math" panose="02040503050406030204" pitchFamily="18" charset="0"/>
                  </a:rPr>
                  <a:t>Generates </a:t>
                </a:r>
                <a14:m>
                  <m:oMath xmlns:m="http://schemas.openxmlformats.org/officeDocument/2006/math">
                    <m:r>
                      <a:rPr kumimoji="1" lang="en-US" altLang="ja-JP" sz="2400" b="0" i="1" smtClean="0">
                        <a:latin typeface="Cambria Math" panose="02040503050406030204" pitchFamily="18" charset="0"/>
                      </a:rPr>
                      <m:t>𝑐h𝑎𝑙</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𝑙</m:t>
                        </m:r>
                      </m:e>
                      <m:sub>
                        <m:r>
                          <a:rPr kumimoji="1" lang="en-US" altLang="ja-JP" sz="2400" b="0" i="1" smtClean="0">
                            <a:latin typeface="Cambria Math" panose="02040503050406030204" pitchFamily="18" charset="0"/>
                          </a:rPr>
                          <m:t>𝑏</m:t>
                        </m:r>
                      </m:sub>
                    </m:sSub>
                  </m:oMath>
                </a14:m>
                <a:r>
                  <a:rPr kumimoji="1" lang="en-US" altLang="ja-JP" sz="2400" dirty="0"/>
                  <a:t> from </a:t>
                </a:r>
                <a14:m>
                  <m:oMath xmlns:m="http://schemas.openxmlformats.org/officeDocument/2006/math">
                    <m:sSup>
                      <m:sSupPr>
                        <m:ctrlPr>
                          <a:rPr lang="en-US" altLang="ja-JP" sz="2400" i="1">
                            <a:latin typeface="Cambria Math" panose="02040503050406030204" pitchFamily="18" charset="0"/>
                          </a:rPr>
                        </m:ctrlPr>
                      </m:sSupPr>
                      <m:e>
                        <m:r>
                          <a:rPr lang="en-US" altLang="ja-JP" sz="2400" i="1">
                            <a:latin typeface="Cambria Math" panose="02040503050406030204" pitchFamily="18" charset="0"/>
                          </a:rPr>
                          <m:t>𝑄</m:t>
                        </m:r>
                      </m:e>
                      <m:sup>
                        <m:r>
                          <a:rPr lang="en-US" altLang="ja-JP" sz="2400" i="1">
                            <a:latin typeface="Cambria Math" panose="02040503050406030204" pitchFamily="18" charset="0"/>
                          </a:rPr>
                          <m:t>∗</m:t>
                        </m:r>
                      </m:sup>
                    </m:sSup>
                  </m:oMath>
                </a14:m>
                <a:endParaRPr kumimoji="1" lang="en-US" altLang="ja-JP" sz="2400" dirty="0"/>
              </a:p>
            </p:txBody>
          </p:sp>
        </mc:Choice>
        <mc:Fallback xmlns="">
          <p:sp>
            <p:nvSpPr>
              <p:cNvPr id="23" name="吹き出し: 角を丸めた四角形 22">
                <a:extLst>
                  <a:ext uri="{FF2B5EF4-FFF2-40B4-BE49-F238E27FC236}">
                    <a16:creationId xmlns:a16="http://schemas.microsoft.com/office/drawing/2014/main" id="{BD879376-B407-B300-6598-9C15A651E954}"/>
                  </a:ext>
                </a:extLst>
              </p:cNvPr>
              <p:cNvSpPr>
                <a:spLocks noRot="1" noChangeAspect="1" noMove="1" noResize="1" noEditPoints="1" noAdjustHandles="1" noChangeArrowheads="1" noChangeShapeType="1" noTextEdit="1"/>
              </p:cNvSpPr>
              <p:nvPr/>
            </p:nvSpPr>
            <p:spPr>
              <a:xfrm>
                <a:off x="8175817" y="3735588"/>
                <a:ext cx="3662226" cy="1060675"/>
              </a:xfrm>
              <a:prstGeom prst="wedgeRoundRectCallout">
                <a:avLst>
                  <a:gd name="adj1" fmla="val -59195"/>
                  <a:gd name="adj2" fmla="val -34884"/>
                  <a:gd name="adj3" fmla="val 16667"/>
                </a:avLst>
              </a:prstGeom>
              <a:blipFill>
                <a:blip r:embed="rId14"/>
                <a:stretch>
                  <a:fillRect b="-562"/>
                </a:stretch>
              </a:blipFill>
              <a:ln w="25400">
                <a:solidFill>
                  <a:schemeClr val="accent3"/>
                </a:solidFill>
              </a:ln>
            </p:spPr>
            <p:txBody>
              <a:bodyPr/>
              <a:lstStyle/>
              <a:p>
                <a:r>
                  <a:rPr lang="ja-JP" altLang="en-US">
                    <a:noFill/>
                  </a:rPr>
                  <a:t> </a:t>
                </a:r>
              </a:p>
            </p:txBody>
          </p:sp>
        </mc:Fallback>
      </mc:AlternateContent>
      <p:cxnSp>
        <p:nvCxnSpPr>
          <p:cNvPr id="24" name="直線矢印コネクタ 23">
            <a:extLst>
              <a:ext uri="{FF2B5EF4-FFF2-40B4-BE49-F238E27FC236}">
                <a16:creationId xmlns:a16="http://schemas.microsoft.com/office/drawing/2014/main" id="{530EAAF9-E3D0-F7FE-5715-6C4A43C0C4A7}"/>
              </a:ext>
            </a:extLst>
          </p:cNvPr>
          <p:cNvCxnSpPr>
            <a:cxnSpLocks/>
          </p:cNvCxnSpPr>
          <p:nvPr/>
        </p:nvCxnSpPr>
        <p:spPr>
          <a:xfrm flipH="1">
            <a:off x="3308501" y="4946889"/>
            <a:ext cx="2480447" cy="2060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1D7DF2EF-F146-5240-C705-8D23EAB4B05B}"/>
                  </a:ext>
                </a:extLst>
              </p:cNvPr>
              <p:cNvSpPr txBox="1"/>
              <p:nvPr/>
            </p:nvSpPr>
            <p:spPr>
              <a:xfrm>
                <a:off x="3853338" y="4925586"/>
                <a:ext cx="139908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𝑐h𝑎𝑙𝑙</m:t>
                          </m:r>
                        </m:e>
                        <m:sub>
                          <m:r>
                            <a:rPr lang="en-US" altLang="ja-JP" sz="2400" b="0" i="1" smtClean="0">
                              <a:latin typeface="Cambria Math" panose="02040503050406030204" pitchFamily="18" charset="0"/>
                            </a:rPr>
                            <m:t>𝑏</m:t>
                          </m:r>
                        </m:sub>
                      </m:sSub>
                    </m:oMath>
                  </m:oMathPara>
                </a14:m>
                <a:endParaRPr lang="ja-JP" altLang="en-US" sz="2400" dirty="0"/>
              </a:p>
            </p:txBody>
          </p:sp>
        </mc:Choice>
        <mc:Fallback xmlns="">
          <p:sp>
            <p:nvSpPr>
              <p:cNvPr id="25" name="テキスト ボックス 24">
                <a:extLst>
                  <a:ext uri="{FF2B5EF4-FFF2-40B4-BE49-F238E27FC236}">
                    <a16:creationId xmlns:a16="http://schemas.microsoft.com/office/drawing/2014/main" id="{1D7DF2EF-F146-5240-C705-8D23EAB4B05B}"/>
                  </a:ext>
                </a:extLst>
              </p:cNvPr>
              <p:cNvSpPr txBox="1">
                <a:spLocks noRot="1" noChangeAspect="1" noMove="1" noResize="1" noEditPoints="1" noAdjustHandles="1" noChangeArrowheads="1" noChangeShapeType="1" noTextEdit="1"/>
              </p:cNvSpPr>
              <p:nvPr/>
            </p:nvSpPr>
            <p:spPr>
              <a:xfrm>
                <a:off x="3853338" y="4925586"/>
                <a:ext cx="1399081" cy="461665"/>
              </a:xfrm>
              <a:prstGeom prst="rect">
                <a:avLst/>
              </a:prstGeom>
              <a:blipFill>
                <a:blip r:embed="rId15"/>
                <a:stretch>
                  <a:fillRect b="-2632"/>
                </a:stretch>
              </a:blipFill>
            </p:spPr>
            <p:txBody>
              <a:bodyPr/>
              <a:lstStyle/>
              <a:p>
                <a:r>
                  <a:rPr lang="ja-JP" altLang="en-US">
                    <a:noFill/>
                  </a:rPr>
                  <a:t> </a:t>
                </a:r>
              </a:p>
            </p:txBody>
          </p:sp>
        </mc:Fallback>
      </mc:AlternateContent>
      <p:cxnSp>
        <p:nvCxnSpPr>
          <p:cNvPr id="26" name="直線矢印コネクタ 25">
            <a:extLst>
              <a:ext uri="{FF2B5EF4-FFF2-40B4-BE49-F238E27FC236}">
                <a16:creationId xmlns:a16="http://schemas.microsoft.com/office/drawing/2014/main" id="{9747CE72-E3BF-F3FB-9CCA-DCF4643FA213}"/>
              </a:ext>
            </a:extLst>
          </p:cNvPr>
          <p:cNvCxnSpPr>
            <a:cxnSpLocks/>
          </p:cNvCxnSpPr>
          <p:nvPr/>
        </p:nvCxnSpPr>
        <p:spPr>
          <a:xfrm>
            <a:off x="3295019" y="5976237"/>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テキスト ボックス 26">
                <a:extLst>
                  <a:ext uri="{FF2B5EF4-FFF2-40B4-BE49-F238E27FC236}">
                    <a16:creationId xmlns:a16="http://schemas.microsoft.com/office/drawing/2014/main" id="{6B9A3527-54D4-0026-8478-865A480E3189}"/>
                  </a:ext>
                </a:extLst>
              </p:cNvPr>
              <p:cNvSpPr txBox="1"/>
              <p:nvPr/>
            </p:nvSpPr>
            <p:spPr>
              <a:xfrm>
                <a:off x="3913054" y="5514572"/>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27" name="テキスト ボックス 26">
                <a:extLst>
                  <a:ext uri="{FF2B5EF4-FFF2-40B4-BE49-F238E27FC236}">
                    <a16:creationId xmlns:a16="http://schemas.microsoft.com/office/drawing/2014/main" id="{6B9A3527-54D4-0026-8478-865A480E3189}"/>
                  </a:ext>
                </a:extLst>
              </p:cNvPr>
              <p:cNvSpPr txBox="1">
                <a:spLocks noRot="1" noChangeAspect="1" noMove="1" noResize="1" noEditPoints="1" noAdjustHandles="1" noChangeArrowheads="1" noChangeShapeType="1" noTextEdit="1"/>
              </p:cNvSpPr>
              <p:nvPr/>
            </p:nvSpPr>
            <p:spPr>
              <a:xfrm>
                <a:off x="3913054" y="5514572"/>
                <a:ext cx="1300299" cy="461665"/>
              </a:xfrm>
              <a:prstGeom prst="rect">
                <a:avLst/>
              </a:prstGeom>
              <a:blipFill>
                <a:blip r:embed="rId1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正方形/長方形 27">
                <a:extLst>
                  <a:ext uri="{FF2B5EF4-FFF2-40B4-BE49-F238E27FC236}">
                    <a16:creationId xmlns:a16="http://schemas.microsoft.com/office/drawing/2014/main" id="{64B893A4-ADCE-14BB-1875-6254712D9472}"/>
                  </a:ext>
                </a:extLst>
              </p:cNvPr>
              <p:cNvSpPr/>
              <p:nvPr/>
            </p:nvSpPr>
            <p:spPr>
              <a:xfrm>
                <a:off x="6179124" y="5574086"/>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14:m>
                  <m:oMath xmlns:m="http://schemas.openxmlformats.org/officeDocument/2006/math">
                    <m:r>
                      <a:rPr kumimoji="1" lang="en-US" altLang="ja-JP" b="0" i="1" smtClean="0">
                        <a:latin typeface="Cambria Math" panose="02040503050406030204" pitchFamily="18" charset="0"/>
                      </a:rPr>
                      <m:t>𝒜</m:t>
                    </m:r>
                  </m:oMath>
                </a14:m>
                <a:r>
                  <a:rPr kumimoji="1" lang="ja-JP" altLang="en-US" dirty="0"/>
                  <a:t> </a:t>
                </a:r>
                <a:r>
                  <a:rPr kumimoji="1" lang="en-US" altLang="ja-JP" dirty="0"/>
                  <a:t>wins if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28" name="正方形/長方形 27">
                <a:extLst>
                  <a:ext uri="{FF2B5EF4-FFF2-40B4-BE49-F238E27FC236}">
                    <a16:creationId xmlns:a16="http://schemas.microsoft.com/office/drawing/2014/main" id="{64B893A4-ADCE-14BB-1875-6254712D9472}"/>
                  </a:ext>
                </a:extLst>
              </p:cNvPr>
              <p:cNvSpPr>
                <a:spLocks noRot="1" noChangeAspect="1" noMove="1" noResize="1" noEditPoints="1" noAdjustHandles="1" noChangeArrowheads="1" noChangeShapeType="1" noTextEdit="1"/>
              </p:cNvSpPr>
              <p:nvPr/>
            </p:nvSpPr>
            <p:spPr>
              <a:xfrm>
                <a:off x="6179124" y="5574086"/>
                <a:ext cx="2071484" cy="553966"/>
              </a:xfrm>
              <a:prstGeom prst="rect">
                <a:avLst/>
              </a:prstGeom>
              <a:blipFill>
                <a:blip r:embed="rId17"/>
                <a:stretch>
                  <a:fillRect/>
                </a:stretch>
              </a:blipFill>
              <a:ln w="25400">
                <a:solidFill>
                  <a:schemeClr val="tx1"/>
                </a:solidFill>
              </a:ln>
            </p:spPr>
            <p:txBody>
              <a:bodyPr/>
              <a:lstStyle/>
              <a:p>
                <a:r>
                  <a:rPr lang="ja-JP" altLang="en-US">
                    <a:noFill/>
                  </a:rPr>
                  <a:t> </a:t>
                </a:r>
              </a:p>
            </p:txBody>
          </p:sp>
        </mc:Fallback>
      </mc:AlternateContent>
      <p:sp>
        <p:nvSpPr>
          <p:cNvPr id="29" name="テキスト ボックス 28">
            <a:extLst>
              <a:ext uri="{FF2B5EF4-FFF2-40B4-BE49-F238E27FC236}">
                <a16:creationId xmlns:a16="http://schemas.microsoft.com/office/drawing/2014/main" id="{70CEF5F2-8E48-DBC2-2974-E7CA4CF0D868}"/>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4</a:t>
            </a:r>
            <a:endParaRPr kumimoji="1" lang="ja-JP" altLang="en-US" dirty="0">
              <a:solidFill>
                <a:schemeClr val="bg1"/>
              </a:solidFill>
            </a:endParaRPr>
          </a:p>
        </p:txBody>
      </p:sp>
    </p:spTree>
    <p:extLst>
      <p:ext uri="{BB962C8B-B14F-4D97-AF65-F5344CB8AC3E}">
        <p14:creationId xmlns:p14="http://schemas.microsoft.com/office/powerpoint/2010/main" val="4192954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8AE3E5-408B-377E-A108-74550A313A2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5985424-3434-0299-41CC-5046910615D6}"/>
              </a:ext>
            </a:extLst>
          </p:cNvPr>
          <p:cNvSpPr>
            <a:spLocks noGrp="1"/>
          </p:cNvSpPr>
          <p:nvPr>
            <p:ph type="title"/>
          </p:nvPr>
        </p:nvSpPr>
        <p:spPr/>
        <p:txBody>
          <a:bodyPr/>
          <a:lstStyle/>
          <a:p>
            <a:r>
              <a:rPr kumimoji="1" lang="en-US" altLang="ja-JP" dirty="0"/>
              <a:t>Decisional Securit</a:t>
            </a:r>
            <a:r>
              <a:rPr lang="en-US" altLang="ja-JP" dirty="0"/>
              <a:t>y Model with Oracle </a:t>
            </a:r>
            <a:endParaRPr kumimoji="1" lang="ja-JP" altLang="en-US" dirty="0"/>
          </a:p>
        </p:txBody>
      </p:sp>
      <p:grpSp>
        <p:nvGrpSpPr>
          <p:cNvPr id="8" name="グループ化 7">
            <a:extLst>
              <a:ext uri="{FF2B5EF4-FFF2-40B4-BE49-F238E27FC236}">
                <a16:creationId xmlns:a16="http://schemas.microsoft.com/office/drawing/2014/main" id="{7FE86359-E5D7-E61B-0415-EE6A4A5F6229}"/>
              </a:ext>
            </a:extLst>
          </p:cNvPr>
          <p:cNvGrpSpPr/>
          <p:nvPr/>
        </p:nvGrpSpPr>
        <p:grpSpPr>
          <a:xfrm>
            <a:off x="1163073" y="2726417"/>
            <a:ext cx="1964973" cy="1932441"/>
            <a:chOff x="1514717" y="2726417"/>
            <a:chExt cx="1964973" cy="1932441"/>
          </a:xfrm>
        </p:grpSpPr>
        <p:pic>
          <p:nvPicPr>
            <p:cNvPr id="3" name="Google Shape;898;p49">
              <a:extLst>
                <a:ext uri="{FF2B5EF4-FFF2-40B4-BE49-F238E27FC236}">
                  <a16:creationId xmlns:a16="http://schemas.microsoft.com/office/drawing/2014/main" id="{0729994B-04B6-771A-32D5-F6D2D6119D49}"/>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5" name="Google Shape;905;p49">
                  <a:extLst>
                    <a:ext uri="{FF2B5EF4-FFF2-40B4-BE49-F238E27FC236}">
                      <a16:creationId xmlns:a16="http://schemas.microsoft.com/office/drawing/2014/main" id="{49C54F5D-B4DB-BF81-BF77-689DA68A7FD4}"/>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5" name="Google Shape;905;p49">
                  <a:extLst>
                    <a:ext uri="{FF2B5EF4-FFF2-40B4-BE49-F238E27FC236}">
                      <a16:creationId xmlns:a16="http://schemas.microsoft.com/office/drawing/2014/main" id="{49C54F5D-B4DB-BF81-BF77-689DA68A7FD4}"/>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grpSp>
        <p:nvGrpSpPr>
          <p:cNvPr id="9" name="グループ化 8">
            <a:extLst>
              <a:ext uri="{FF2B5EF4-FFF2-40B4-BE49-F238E27FC236}">
                <a16:creationId xmlns:a16="http://schemas.microsoft.com/office/drawing/2014/main" id="{C22ACE2A-D6EC-19D9-2D78-BCB0498D725B}"/>
              </a:ext>
            </a:extLst>
          </p:cNvPr>
          <p:cNvGrpSpPr/>
          <p:nvPr/>
        </p:nvGrpSpPr>
        <p:grpSpPr>
          <a:xfrm>
            <a:off x="6267856" y="3058150"/>
            <a:ext cx="1883023" cy="1936275"/>
            <a:chOff x="8155304" y="2722583"/>
            <a:chExt cx="1883023" cy="1936275"/>
          </a:xfrm>
        </p:grpSpPr>
        <p:pic>
          <p:nvPicPr>
            <p:cNvPr id="6" name="Google Shape;897;p49">
              <a:extLst>
                <a:ext uri="{FF2B5EF4-FFF2-40B4-BE49-F238E27FC236}">
                  <a16:creationId xmlns:a16="http://schemas.microsoft.com/office/drawing/2014/main" id="{B2D89096-414A-53A4-1B64-B933A57BAC0A}"/>
                </a:ext>
              </a:extLst>
            </p:cNvPr>
            <p:cNvPicPr preferRelativeResize="0"/>
            <p:nvPr/>
          </p:nvPicPr>
          <p:blipFill rotWithShape="1">
            <a:blip r:embed="rId5">
              <a:alphaModFix/>
            </a:blip>
            <a:srcRect/>
            <a:stretch/>
          </p:blipFill>
          <p:spPr>
            <a:xfrm>
              <a:off x="8450529" y="2722583"/>
              <a:ext cx="1292575"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6;p49">
                  <a:extLst>
                    <a:ext uri="{FF2B5EF4-FFF2-40B4-BE49-F238E27FC236}">
                      <a16:creationId xmlns:a16="http://schemas.microsoft.com/office/drawing/2014/main" id="{32A23422-272C-45B3-6086-896DAC80636E}"/>
                    </a:ext>
                  </a:extLst>
                </p:cNvPr>
                <p:cNvSpPr txBox="1"/>
                <p:nvPr/>
              </p:nvSpPr>
              <p:spPr>
                <a:xfrm>
                  <a:off x="8155304" y="4104890"/>
                  <a:ext cx="188302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Challenger</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smtClean="0">
                          <a:latin typeface="Cambria Math" panose="02040503050406030204" pitchFamily="18" charset="0"/>
                        </a:rPr>
                        <m:t>𝐶</m:t>
                      </m:r>
                    </m:oMath>
                  </a14:m>
                  <a:endParaRPr lang="ja-JP" altLang="en-US" sz="2400" dirty="0"/>
                </a:p>
              </p:txBody>
            </p:sp>
          </mc:Choice>
          <mc:Fallback xmlns="">
            <p:sp>
              <p:nvSpPr>
                <p:cNvPr id="7" name="Google Shape;906;p49">
                  <a:extLst>
                    <a:ext uri="{FF2B5EF4-FFF2-40B4-BE49-F238E27FC236}">
                      <a16:creationId xmlns:a16="http://schemas.microsoft.com/office/drawing/2014/main" id="{32A23422-272C-45B3-6086-896DAC80636E}"/>
                    </a:ext>
                  </a:extLst>
                </p:cNvPr>
                <p:cNvSpPr txBox="1">
                  <a:spLocks noRot="1" noChangeAspect="1" noMove="1" noResize="1" noEditPoints="1" noAdjustHandles="1" noChangeArrowheads="1" noChangeShapeType="1" noTextEdit="1"/>
                </p:cNvSpPr>
                <p:nvPr/>
              </p:nvSpPr>
              <p:spPr>
                <a:xfrm>
                  <a:off x="8155304" y="4104890"/>
                  <a:ext cx="1883023" cy="553968"/>
                </a:xfrm>
                <a:prstGeom prst="rect">
                  <a:avLst/>
                </a:prstGeom>
                <a:blipFill>
                  <a:blip r:embed="rId6"/>
                  <a:stretch>
                    <a:fillRect l="-4854" b="-53846"/>
                  </a:stretch>
                </a:blipFill>
                <a:ln>
                  <a:noFill/>
                </a:ln>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C00363D7-8571-8A4A-B56C-AC84ED9EA2C7}"/>
                  </a:ext>
                </a:extLst>
              </p:cNvPr>
              <p:cNvSpPr txBox="1"/>
              <p:nvPr/>
            </p:nvSpPr>
            <p:spPr>
              <a:xfrm>
                <a:off x="6656639" y="1270990"/>
                <a:ext cx="4350984" cy="461665"/>
              </a:xfrm>
              <a:prstGeom prst="rect">
                <a:avLst/>
              </a:prstGeom>
              <a:noFill/>
            </p:spPr>
            <p:txBody>
              <a:bodyPr wrap="square" rtlCol="0">
                <a:spAutoFit/>
              </a:bodyPr>
              <a:lstStyle/>
              <a:p>
                <a:r>
                  <a:rPr kumimoji="1" lang="en-US" altLang="ja-JP" sz="2400" dirty="0"/>
                  <a:t>Init: Generates </a:t>
                </a:r>
                <a14:m>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𝑝𝑢𝑏</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𝑠𝑒𝑐</m:t>
                        </m:r>
                      </m:e>
                    </m:d>
                  </m:oMath>
                </a14:m>
                <a:endParaRPr kumimoji="1" lang="ja-JP" altLang="en-US" sz="2400" dirty="0"/>
              </a:p>
            </p:txBody>
          </p:sp>
        </mc:Choice>
        <mc:Fallback xmlns="">
          <p:sp>
            <p:nvSpPr>
              <p:cNvPr id="10" name="テキスト ボックス 9">
                <a:extLst>
                  <a:ext uri="{FF2B5EF4-FFF2-40B4-BE49-F238E27FC236}">
                    <a16:creationId xmlns:a16="http://schemas.microsoft.com/office/drawing/2014/main" id="{C00363D7-8571-8A4A-B56C-AC84ED9EA2C7}"/>
                  </a:ext>
                </a:extLst>
              </p:cNvPr>
              <p:cNvSpPr txBox="1">
                <a:spLocks noRot="1" noChangeAspect="1" noMove="1" noResize="1" noEditPoints="1" noAdjustHandles="1" noChangeArrowheads="1" noChangeShapeType="1" noTextEdit="1"/>
              </p:cNvSpPr>
              <p:nvPr/>
            </p:nvSpPr>
            <p:spPr>
              <a:xfrm>
                <a:off x="6656639" y="1270990"/>
                <a:ext cx="4350984" cy="461665"/>
              </a:xfrm>
              <a:prstGeom prst="rect">
                <a:avLst/>
              </a:prstGeom>
              <a:blipFill>
                <a:blip r:embed="rId7"/>
                <a:stretch>
                  <a:fillRect l="-2241" t="-10526" b="-28947"/>
                </a:stretch>
              </a:blipFill>
            </p:spPr>
            <p:txBody>
              <a:bodyPr/>
              <a:lstStyle/>
              <a:p>
                <a:r>
                  <a:rPr lang="ja-JP" altLang="en-US">
                    <a:noFill/>
                  </a:rPr>
                  <a:t> </a:t>
                </a:r>
              </a:p>
            </p:txBody>
          </p:sp>
        </mc:Fallback>
      </mc:AlternateContent>
      <p:cxnSp>
        <p:nvCxnSpPr>
          <p:cNvPr id="12" name="直線矢印コネクタ 11">
            <a:extLst>
              <a:ext uri="{FF2B5EF4-FFF2-40B4-BE49-F238E27FC236}">
                <a16:creationId xmlns:a16="http://schemas.microsoft.com/office/drawing/2014/main" id="{1AD81C0B-6BEB-CF92-0799-C4F87C4778CC}"/>
              </a:ext>
            </a:extLst>
          </p:cNvPr>
          <p:cNvCxnSpPr>
            <a:cxnSpLocks/>
          </p:cNvCxnSpPr>
          <p:nvPr/>
        </p:nvCxnSpPr>
        <p:spPr>
          <a:xfrm flipH="1">
            <a:off x="3207933" y="1817894"/>
            <a:ext cx="238683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E3F490FD-917F-ED45-005F-A898617346D0}"/>
                  </a:ext>
                </a:extLst>
              </p:cNvPr>
              <p:cNvSpPr txBox="1"/>
              <p:nvPr/>
            </p:nvSpPr>
            <p:spPr>
              <a:xfrm>
                <a:off x="4074166" y="1270990"/>
                <a:ext cx="116477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𝑝𝑢𝑏</m:t>
                      </m:r>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E3F490FD-917F-ED45-005F-A898617346D0}"/>
                  </a:ext>
                </a:extLst>
              </p:cNvPr>
              <p:cNvSpPr txBox="1">
                <a:spLocks noRot="1" noChangeAspect="1" noMove="1" noResize="1" noEditPoints="1" noAdjustHandles="1" noChangeArrowheads="1" noChangeShapeType="1" noTextEdit="1"/>
              </p:cNvSpPr>
              <p:nvPr/>
            </p:nvSpPr>
            <p:spPr>
              <a:xfrm>
                <a:off x="4074166" y="1270990"/>
                <a:ext cx="1164771" cy="461665"/>
              </a:xfrm>
              <a:prstGeom prst="rect">
                <a:avLst/>
              </a:prstGeom>
              <a:blipFill>
                <a:blip r:embed="rId8"/>
                <a:stretch>
                  <a:fillRect b="-17105"/>
                </a:stretch>
              </a:blipFill>
            </p:spPr>
            <p:txBody>
              <a:bodyPr/>
              <a:lstStyle/>
              <a:p>
                <a:r>
                  <a:rPr lang="ja-JP" altLang="en-US">
                    <a:noFill/>
                  </a:rPr>
                  <a:t> </a:t>
                </a:r>
              </a:p>
            </p:txBody>
          </p:sp>
        </mc:Fallback>
      </mc:AlternateContent>
      <p:cxnSp>
        <p:nvCxnSpPr>
          <p:cNvPr id="4" name="直線矢印コネクタ 3">
            <a:extLst>
              <a:ext uri="{FF2B5EF4-FFF2-40B4-BE49-F238E27FC236}">
                <a16:creationId xmlns:a16="http://schemas.microsoft.com/office/drawing/2014/main" id="{8D7BF66C-95BB-795E-BA06-5DD5F1B7737A}"/>
              </a:ext>
            </a:extLst>
          </p:cNvPr>
          <p:cNvCxnSpPr>
            <a:cxnSpLocks/>
          </p:cNvCxnSpPr>
          <p:nvPr/>
        </p:nvCxnSpPr>
        <p:spPr>
          <a:xfrm>
            <a:off x="3207933" y="2950008"/>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83F7C813-D943-BC07-E941-1AC47685835E}"/>
                  </a:ext>
                </a:extLst>
              </p:cNvPr>
              <p:cNvSpPr txBox="1"/>
              <p:nvPr/>
            </p:nvSpPr>
            <p:spPr>
              <a:xfrm>
                <a:off x="3786528" y="2398375"/>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1" name="テキスト ボックス 10">
                <a:extLst>
                  <a:ext uri="{FF2B5EF4-FFF2-40B4-BE49-F238E27FC236}">
                    <a16:creationId xmlns:a16="http://schemas.microsoft.com/office/drawing/2014/main" id="{83F7C813-D943-BC07-E941-1AC47685835E}"/>
                  </a:ext>
                </a:extLst>
              </p:cNvPr>
              <p:cNvSpPr txBox="1">
                <a:spLocks noRot="1" noChangeAspect="1" noMove="1" noResize="1" noEditPoints="1" noAdjustHandles="1" noChangeArrowheads="1" noChangeShapeType="1" noTextEdit="1"/>
              </p:cNvSpPr>
              <p:nvPr/>
            </p:nvSpPr>
            <p:spPr>
              <a:xfrm>
                <a:off x="3786528" y="2398375"/>
                <a:ext cx="1572430" cy="461665"/>
              </a:xfrm>
              <a:prstGeom prst="rect">
                <a:avLst/>
              </a:prstGeom>
              <a:blipFill>
                <a:blip r:embed="rId9"/>
                <a:stretch>
                  <a:fillRect b="-13158"/>
                </a:stretch>
              </a:blipFill>
            </p:spPr>
            <p:txBody>
              <a:bodyPr/>
              <a:lstStyle/>
              <a:p>
                <a:r>
                  <a:rPr lang="ja-JP" altLang="en-US">
                    <a:noFill/>
                  </a:rPr>
                  <a:t> </a:t>
                </a:r>
              </a:p>
            </p:txBody>
          </p:sp>
        </mc:Fallback>
      </mc:AlternateContent>
      <p:sp>
        <p:nvSpPr>
          <p:cNvPr id="13" name="吹き出し: 四角形 12">
            <a:extLst>
              <a:ext uri="{FF2B5EF4-FFF2-40B4-BE49-F238E27FC236}">
                <a16:creationId xmlns:a16="http://schemas.microsoft.com/office/drawing/2014/main" id="{EF0004D7-254A-4687-1D23-CDFCB18F8CDD}"/>
              </a:ext>
            </a:extLst>
          </p:cNvPr>
          <p:cNvSpPr/>
          <p:nvPr/>
        </p:nvSpPr>
        <p:spPr>
          <a:xfrm>
            <a:off x="1603162" y="2191708"/>
            <a:ext cx="1572431" cy="405170"/>
          </a:xfrm>
          <a:prstGeom prst="wedgeRectCallout">
            <a:avLst>
              <a:gd name="adj1" fmla="val 59247"/>
              <a:gd name="adj2" fmla="val 5485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Oracle</a:t>
            </a:r>
            <a:r>
              <a:rPr lang="en-US" altLang="ja-JP" sz="1800" dirty="0"/>
              <a:t> Query</a:t>
            </a:r>
            <a:endParaRPr lang="ja-JP" altLang="en-US" sz="1800" dirty="0"/>
          </a:p>
        </p:txBody>
      </p:sp>
      <p:cxnSp>
        <p:nvCxnSpPr>
          <p:cNvPr id="15" name="直線矢印コネクタ 14">
            <a:extLst>
              <a:ext uri="{FF2B5EF4-FFF2-40B4-BE49-F238E27FC236}">
                <a16:creationId xmlns:a16="http://schemas.microsoft.com/office/drawing/2014/main" id="{92EAE26C-A5BD-B4A1-66EC-86C278B9F902}"/>
              </a:ext>
            </a:extLst>
          </p:cNvPr>
          <p:cNvCxnSpPr>
            <a:cxnSpLocks/>
          </p:cNvCxnSpPr>
          <p:nvPr/>
        </p:nvCxnSpPr>
        <p:spPr>
          <a:xfrm flipH="1">
            <a:off x="3207933" y="3178215"/>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AF0B3A77-6C30-5C9A-80DD-78BE6CED5A4E}"/>
                  </a:ext>
                </a:extLst>
              </p:cNvPr>
              <p:cNvSpPr txBox="1"/>
              <p:nvPr/>
            </p:nvSpPr>
            <p:spPr>
              <a:xfrm>
                <a:off x="3921054" y="3175082"/>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6" name="テキスト ボックス 15">
                <a:extLst>
                  <a:ext uri="{FF2B5EF4-FFF2-40B4-BE49-F238E27FC236}">
                    <a16:creationId xmlns:a16="http://schemas.microsoft.com/office/drawing/2014/main" id="{AF0B3A77-6C30-5C9A-80DD-78BE6CED5A4E}"/>
                  </a:ext>
                </a:extLst>
              </p:cNvPr>
              <p:cNvSpPr txBox="1">
                <a:spLocks noRot="1" noChangeAspect="1" noMove="1" noResize="1" noEditPoints="1" noAdjustHandles="1" noChangeArrowheads="1" noChangeShapeType="1" noTextEdit="1"/>
              </p:cNvSpPr>
              <p:nvPr/>
            </p:nvSpPr>
            <p:spPr>
              <a:xfrm>
                <a:off x="3921054" y="3175082"/>
                <a:ext cx="1369977" cy="461665"/>
              </a:xfrm>
              <a:prstGeom prst="rect">
                <a:avLst/>
              </a:prstGeom>
              <a:blipFill>
                <a:blip r:embed="rId10"/>
                <a:stretch>
                  <a:fillRect b="-131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吹き出し: 角を丸めた四角形 16">
                <a:extLst>
                  <a:ext uri="{FF2B5EF4-FFF2-40B4-BE49-F238E27FC236}">
                    <a16:creationId xmlns:a16="http://schemas.microsoft.com/office/drawing/2014/main" id="{D9C1EBD5-1F09-ECE5-ECA6-684124027E41}"/>
                  </a:ext>
                </a:extLst>
              </p:cNvPr>
              <p:cNvSpPr/>
              <p:nvPr/>
            </p:nvSpPr>
            <p:spPr>
              <a:xfrm>
                <a:off x="8103612" y="2125540"/>
                <a:ext cx="3471565" cy="691331"/>
              </a:xfrm>
              <a:prstGeom prst="wedgeRoundRectCallout">
                <a:avLst>
                  <a:gd name="adj1" fmla="val -60863"/>
                  <a:gd name="adj2" fmla="val 53425"/>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Answer using </a:t>
                </a:r>
                <a14:m>
                  <m:oMath xmlns:m="http://schemas.openxmlformats.org/officeDocument/2006/math">
                    <m:r>
                      <a:rPr kumimoji="1" lang="en-US" altLang="ja-JP" sz="2400" b="0" i="1" smtClean="0">
                        <a:latin typeface="Cambria Math" panose="02040503050406030204" pitchFamily="18" charset="0"/>
                      </a:rPr>
                      <m:t>𝑠𝑒𝑐</m:t>
                    </m:r>
                  </m:oMath>
                </a14:m>
                <a:endParaRPr kumimoji="1" lang="ja-JP" altLang="en-US" sz="2400" dirty="0"/>
              </a:p>
            </p:txBody>
          </p:sp>
        </mc:Choice>
        <mc:Fallback xmlns="">
          <p:sp>
            <p:nvSpPr>
              <p:cNvPr id="17" name="吹き出し: 角を丸めた四角形 16">
                <a:extLst>
                  <a:ext uri="{FF2B5EF4-FFF2-40B4-BE49-F238E27FC236}">
                    <a16:creationId xmlns:a16="http://schemas.microsoft.com/office/drawing/2014/main" id="{D9C1EBD5-1F09-ECE5-ECA6-684124027E41}"/>
                  </a:ext>
                </a:extLst>
              </p:cNvPr>
              <p:cNvSpPr>
                <a:spLocks noRot="1" noChangeAspect="1" noMove="1" noResize="1" noEditPoints="1" noAdjustHandles="1" noChangeArrowheads="1" noChangeShapeType="1" noTextEdit="1"/>
              </p:cNvSpPr>
              <p:nvPr/>
            </p:nvSpPr>
            <p:spPr>
              <a:xfrm>
                <a:off x="8103612" y="2125540"/>
                <a:ext cx="3471565" cy="691331"/>
              </a:xfrm>
              <a:prstGeom prst="wedgeRoundRectCallout">
                <a:avLst>
                  <a:gd name="adj1" fmla="val -60863"/>
                  <a:gd name="adj2" fmla="val 53425"/>
                  <a:gd name="adj3" fmla="val 16667"/>
                </a:avLst>
              </a:prstGeom>
              <a:blipFill>
                <a:blip r:embed="rId11"/>
                <a:stretch>
                  <a:fillRect/>
                </a:stretch>
              </a:blipFill>
              <a:ln w="25400">
                <a:solidFill>
                  <a:schemeClr val="accent3"/>
                </a:solidFill>
              </a:ln>
            </p:spPr>
            <p:txBody>
              <a:bodyPr/>
              <a:lstStyle/>
              <a:p>
                <a:r>
                  <a:rPr lang="ja-JP" altLang="en-US">
                    <a:noFill/>
                  </a:rPr>
                  <a:t> </a:t>
                </a:r>
              </a:p>
            </p:txBody>
          </p:sp>
        </mc:Fallback>
      </mc:AlternateContent>
      <p:sp>
        <p:nvSpPr>
          <p:cNvPr id="18" name="矢印: 左カーブ 17">
            <a:extLst>
              <a:ext uri="{FF2B5EF4-FFF2-40B4-BE49-F238E27FC236}">
                <a16:creationId xmlns:a16="http://schemas.microsoft.com/office/drawing/2014/main" id="{7F023A21-935A-96C5-351A-265B247E32D6}"/>
              </a:ext>
            </a:extLst>
          </p:cNvPr>
          <p:cNvSpPr/>
          <p:nvPr/>
        </p:nvSpPr>
        <p:spPr>
          <a:xfrm>
            <a:off x="5220430" y="2614594"/>
            <a:ext cx="373331" cy="1076650"/>
          </a:xfrm>
          <a:prstGeom prst="curvedLeftArrow">
            <a:avLst>
              <a:gd name="adj1" fmla="val 25000"/>
              <a:gd name="adj2" fmla="val 75488"/>
              <a:gd name="adj3" fmla="val 40247"/>
            </a:avLst>
          </a:prstGeom>
          <a:solidFill>
            <a:schemeClr val="accent2"/>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accent2"/>
              </a:solidFill>
            </a:endParaRPr>
          </a:p>
        </p:txBody>
      </p:sp>
      <mc:AlternateContent xmlns:mc="http://schemas.openxmlformats.org/markup-compatibility/2006" xmlns:a14="http://schemas.microsoft.com/office/drawing/2010/main">
        <mc:Choice Requires="a14">
          <p:sp>
            <p:nvSpPr>
              <p:cNvPr id="19" name="テキスト ボックス 18">
                <a:extLst>
                  <a:ext uri="{FF2B5EF4-FFF2-40B4-BE49-F238E27FC236}">
                    <a16:creationId xmlns:a16="http://schemas.microsoft.com/office/drawing/2014/main" id="{327E2A88-AD73-BC55-C77E-CC4F84457F76}"/>
                  </a:ext>
                </a:extLst>
              </p:cNvPr>
              <p:cNvSpPr txBox="1"/>
              <p:nvPr/>
            </p:nvSpPr>
            <p:spPr>
              <a:xfrm>
                <a:off x="5008397" y="2191708"/>
                <a:ext cx="1170727" cy="461665"/>
              </a:xfrm>
              <a:prstGeom prst="rect">
                <a:avLst/>
              </a:prstGeom>
              <a:noFill/>
            </p:spPr>
            <p:txBody>
              <a:bodyPr wrap="square">
                <a:spAutoFit/>
              </a:bodyPr>
              <a:lstStyle/>
              <a:p>
                <a14:m>
                  <m:oMath xmlns:m="http://schemas.openxmlformats.org/officeDocument/2006/math">
                    <m:r>
                      <a:rPr lang="en-US" altLang="ja-JP" sz="2400" b="0" i="1" smtClean="0">
                        <a:latin typeface="Cambria Math" panose="02040503050406030204" pitchFamily="18" charset="0"/>
                      </a:rPr>
                      <m:t>𝑞</m:t>
                    </m:r>
                  </m:oMath>
                </a14:m>
                <a:r>
                  <a:rPr lang="ja-JP" altLang="en-US" sz="2400" dirty="0"/>
                  <a:t> </a:t>
                </a:r>
                <a:r>
                  <a:rPr lang="en-US" altLang="ja-JP" sz="2400" dirty="0"/>
                  <a:t>times</a:t>
                </a:r>
                <a:endParaRPr lang="ja-JP" altLang="en-US" sz="2400" dirty="0"/>
              </a:p>
            </p:txBody>
          </p:sp>
        </mc:Choice>
        <mc:Fallback xmlns="">
          <p:sp>
            <p:nvSpPr>
              <p:cNvPr id="19" name="テキスト ボックス 18">
                <a:extLst>
                  <a:ext uri="{FF2B5EF4-FFF2-40B4-BE49-F238E27FC236}">
                    <a16:creationId xmlns:a16="http://schemas.microsoft.com/office/drawing/2014/main" id="{327E2A88-AD73-BC55-C77E-CC4F84457F76}"/>
                  </a:ext>
                </a:extLst>
              </p:cNvPr>
              <p:cNvSpPr txBox="1">
                <a:spLocks noRot="1" noChangeAspect="1" noMove="1" noResize="1" noEditPoints="1" noAdjustHandles="1" noChangeArrowheads="1" noChangeShapeType="1" noTextEdit="1"/>
              </p:cNvSpPr>
              <p:nvPr/>
            </p:nvSpPr>
            <p:spPr>
              <a:xfrm>
                <a:off x="5008397" y="2191708"/>
                <a:ext cx="1170727" cy="461665"/>
              </a:xfrm>
              <a:prstGeom prst="rect">
                <a:avLst/>
              </a:prstGeom>
              <a:blipFill>
                <a:blip r:embed="rId12"/>
                <a:stretch>
                  <a:fillRect l="-1563" t="-10667" r="-2604" b="-30667"/>
                </a:stretch>
              </a:blipFill>
            </p:spPr>
            <p:txBody>
              <a:bodyPr/>
              <a:lstStyle/>
              <a:p>
                <a:r>
                  <a:rPr lang="ja-JP" altLang="en-US">
                    <a:noFill/>
                  </a:rPr>
                  <a:t> </a:t>
                </a:r>
              </a:p>
            </p:txBody>
          </p:sp>
        </mc:Fallback>
      </mc:AlternateContent>
      <p:cxnSp>
        <p:nvCxnSpPr>
          <p:cNvPr id="20" name="直線矢印コネクタ 19">
            <a:extLst>
              <a:ext uri="{FF2B5EF4-FFF2-40B4-BE49-F238E27FC236}">
                <a16:creationId xmlns:a16="http://schemas.microsoft.com/office/drawing/2014/main" id="{6A8BEB0F-4991-7A89-49CF-E18D5AB3EC6D}"/>
              </a:ext>
            </a:extLst>
          </p:cNvPr>
          <p:cNvCxnSpPr>
            <a:cxnSpLocks/>
          </p:cNvCxnSpPr>
          <p:nvPr/>
        </p:nvCxnSpPr>
        <p:spPr>
          <a:xfrm>
            <a:off x="3273666" y="4684856"/>
            <a:ext cx="2549951" cy="197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E97D7D6E-E89E-8DA6-1BFF-CA7DFD51ADE0}"/>
                  </a:ext>
                </a:extLst>
              </p:cNvPr>
              <p:cNvSpPr txBox="1"/>
              <p:nvPr/>
            </p:nvSpPr>
            <p:spPr>
              <a:xfrm>
                <a:off x="3853338" y="4190290"/>
                <a:ext cx="142167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oMath>
                  </m:oMathPara>
                </a14:m>
                <a:endParaRPr lang="ja-JP" altLang="en-US" sz="2400" dirty="0"/>
              </a:p>
            </p:txBody>
          </p:sp>
        </mc:Choice>
        <mc:Fallback xmlns="">
          <p:sp>
            <p:nvSpPr>
              <p:cNvPr id="21" name="テキスト ボックス 20">
                <a:extLst>
                  <a:ext uri="{FF2B5EF4-FFF2-40B4-BE49-F238E27FC236}">
                    <a16:creationId xmlns:a16="http://schemas.microsoft.com/office/drawing/2014/main" id="{E97D7D6E-E89E-8DA6-1BFF-CA7DFD51ADE0}"/>
                  </a:ext>
                </a:extLst>
              </p:cNvPr>
              <p:cNvSpPr txBox="1">
                <a:spLocks noRot="1" noChangeAspect="1" noMove="1" noResize="1" noEditPoints="1" noAdjustHandles="1" noChangeArrowheads="1" noChangeShapeType="1" noTextEdit="1"/>
              </p:cNvSpPr>
              <p:nvPr/>
            </p:nvSpPr>
            <p:spPr>
              <a:xfrm>
                <a:off x="3853338" y="4190290"/>
                <a:ext cx="1421670" cy="461665"/>
              </a:xfrm>
              <a:prstGeom prst="rect">
                <a:avLst/>
              </a:prstGeom>
              <a:blipFill>
                <a:blip r:embed="rId13"/>
                <a:stretch>
                  <a:fillRect b="-13158"/>
                </a:stretch>
              </a:blipFill>
            </p:spPr>
            <p:txBody>
              <a:bodyPr/>
              <a:lstStyle/>
              <a:p>
                <a:r>
                  <a:rPr lang="ja-JP" altLang="en-US">
                    <a:noFill/>
                  </a:rPr>
                  <a:t> </a:t>
                </a:r>
              </a:p>
            </p:txBody>
          </p:sp>
        </mc:Fallback>
      </mc:AlternateContent>
      <p:sp>
        <p:nvSpPr>
          <p:cNvPr id="22" name="吹き出し: 四角形 21">
            <a:extLst>
              <a:ext uri="{FF2B5EF4-FFF2-40B4-BE49-F238E27FC236}">
                <a16:creationId xmlns:a16="http://schemas.microsoft.com/office/drawing/2014/main" id="{4AFB79BE-BA37-3D88-2709-CC6D7AAC0571}"/>
              </a:ext>
            </a:extLst>
          </p:cNvPr>
          <p:cNvSpPr/>
          <p:nvPr/>
        </p:nvSpPr>
        <p:spPr>
          <a:xfrm>
            <a:off x="1195589" y="5030898"/>
            <a:ext cx="1794380" cy="373453"/>
          </a:xfrm>
          <a:prstGeom prst="wedgeRectCallout">
            <a:avLst>
              <a:gd name="adj1" fmla="val 59649"/>
              <a:gd name="adj2" fmla="val -5429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800" dirty="0"/>
              <a:t>Challenge Query</a:t>
            </a:r>
            <a:endParaRPr lang="ja-JP" altLang="en-US" sz="1800" dirty="0"/>
          </a:p>
        </p:txBody>
      </p:sp>
      <mc:AlternateContent xmlns:mc="http://schemas.openxmlformats.org/markup-compatibility/2006" xmlns:a14="http://schemas.microsoft.com/office/drawing/2010/main">
        <mc:Choice Requires="a14">
          <p:sp>
            <p:nvSpPr>
              <p:cNvPr id="23" name="吹き出し: 角を丸めた四角形 22">
                <a:extLst>
                  <a:ext uri="{FF2B5EF4-FFF2-40B4-BE49-F238E27FC236}">
                    <a16:creationId xmlns:a16="http://schemas.microsoft.com/office/drawing/2014/main" id="{91C76A7F-3CF2-30B2-75AE-31A26A7D1170}"/>
                  </a:ext>
                </a:extLst>
              </p:cNvPr>
              <p:cNvSpPr/>
              <p:nvPr/>
            </p:nvSpPr>
            <p:spPr>
              <a:xfrm>
                <a:off x="8175817" y="3735588"/>
                <a:ext cx="3662226" cy="1060675"/>
              </a:xfrm>
              <a:prstGeom prst="wedgeRoundRectCallout">
                <a:avLst>
                  <a:gd name="adj1" fmla="val -59195"/>
                  <a:gd name="adj2" fmla="val -34884"/>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14:m>
                  <m:oMath xmlns:m="http://schemas.openxmlformats.org/officeDocument/2006/math">
                    <m:r>
                      <a:rPr kumimoji="1" lang="en-US" altLang="ja-JP" sz="2400" b="0" i="1" smtClean="0">
                        <a:latin typeface="Cambria Math" panose="02040503050406030204" pitchFamily="18" charset="0"/>
                      </a:rPr>
                      <m:t>𝑏</m:t>
                    </m:r>
                    <m:r>
                      <a:rPr kumimoji="1" lang="en-US" altLang="ja-JP" sz="2400" b="0" i="1" smtClean="0">
                        <a:latin typeface="Cambria Math" panose="02040503050406030204" pitchFamily="18" charset="0"/>
                      </a:rPr>
                      <m:t>←{0,1}</m:t>
                    </m:r>
                  </m:oMath>
                </a14:m>
                <a:r>
                  <a:rPr kumimoji="1" lang="en-US" altLang="ja-JP" sz="2400" b="0" i="1" dirty="0">
                    <a:latin typeface="Cambria Math" panose="02040503050406030204" pitchFamily="18" charset="0"/>
                  </a:rPr>
                  <a:t> </a:t>
                </a:r>
                <a:r>
                  <a:rPr kumimoji="1" lang="en-US" altLang="ja-JP" sz="2400" dirty="0"/>
                  <a:t> </a:t>
                </a:r>
                <a:endParaRPr kumimoji="1" lang="en-US" altLang="ja-JP" sz="2400" i="1" dirty="0">
                  <a:latin typeface="Cambria Math" panose="02040503050406030204" pitchFamily="18" charset="0"/>
                </a:endParaRPr>
              </a:p>
              <a:p>
                <a:r>
                  <a:rPr kumimoji="1" lang="en-US" altLang="ja-JP" sz="2400" dirty="0">
                    <a:latin typeface="Cambria Math" panose="02040503050406030204" pitchFamily="18" charset="0"/>
                  </a:rPr>
                  <a:t>Generates </a:t>
                </a:r>
                <a14:m>
                  <m:oMath xmlns:m="http://schemas.openxmlformats.org/officeDocument/2006/math">
                    <m:r>
                      <a:rPr kumimoji="1" lang="en-US" altLang="ja-JP" sz="2400" b="0" i="1" smtClean="0">
                        <a:latin typeface="Cambria Math" panose="02040503050406030204" pitchFamily="18" charset="0"/>
                      </a:rPr>
                      <m:t>𝑐h𝑎𝑙</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𝑙</m:t>
                        </m:r>
                      </m:e>
                      <m:sub>
                        <m:r>
                          <a:rPr kumimoji="1" lang="en-US" altLang="ja-JP" sz="2400" b="0" i="1" smtClean="0">
                            <a:latin typeface="Cambria Math" panose="02040503050406030204" pitchFamily="18" charset="0"/>
                          </a:rPr>
                          <m:t>𝑏</m:t>
                        </m:r>
                      </m:sub>
                    </m:sSub>
                  </m:oMath>
                </a14:m>
                <a:r>
                  <a:rPr kumimoji="1" lang="en-US" altLang="ja-JP" sz="2400" dirty="0"/>
                  <a:t> from </a:t>
                </a:r>
                <a14:m>
                  <m:oMath xmlns:m="http://schemas.openxmlformats.org/officeDocument/2006/math">
                    <m:sSup>
                      <m:sSupPr>
                        <m:ctrlPr>
                          <a:rPr lang="en-US" altLang="ja-JP" sz="2400" i="1">
                            <a:latin typeface="Cambria Math" panose="02040503050406030204" pitchFamily="18" charset="0"/>
                          </a:rPr>
                        </m:ctrlPr>
                      </m:sSupPr>
                      <m:e>
                        <m:r>
                          <a:rPr lang="en-US" altLang="ja-JP" sz="2400" i="1">
                            <a:latin typeface="Cambria Math" panose="02040503050406030204" pitchFamily="18" charset="0"/>
                          </a:rPr>
                          <m:t>𝑄</m:t>
                        </m:r>
                      </m:e>
                      <m:sup>
                        <m:r>
                          <a:rPr lang="en-US" altLang="ja-JP" sz="2400" i="1">
                            <a:latin typeface="Cambria Math" panose="02040503050406030204" pitchFamily="18" charset="0"/>
                          </a:rPr>
                          <m:t>∗</m:t>
                        </m:r>
                      </m:sup>
                    </m:sSup>
                  </m:oMath>
                </a14:m>
                <a:endParaRPr kumimoji="1" lang="en-US" altLang="ja-JP" sz="2400" dirty="0"/>
              </a:p>
            </p:txBody>
          </p:sp>
        </mc:Choice>
        <mc:Fallback xmlns="">
          <p:sp>
            <p:nvSpPr>
              <p:cNvPr id="23" name="吹き出し: 角を丸めた四角形 22">
                <a:extLst>
                  <a:ext uri="{FF2B5EF4-FFF2-40B4-BE49-F238E27FC236}">
                    <a16:creationId xmlns:a16="http://schemas.microsoft.com/office/drawing/2014/main" id="{91C76A7F-3CF2-30B2-75AE-31A26A7D1170}"/>
                  </a:ext>
                </a:extLst>
              </p:cNvPr>
              <p:cNvSpPr>
                <a:spLocks noRot="1" noChangeAspect="1" noMove="1" noResize="1" noEditPoints="1" noAdjustHandles="1" noChangeArrowheads="1" noChangeShapeType="1" noTextEdit="1"/>
              </p:cNvSpPr>
              <p:nvPr/>
            </p:nvSpPr>
            <p:spPr>
              <a:xfrm>
                <a:off x="8175817" y="3735588"/>
                <a:ext cx="3662226" cy="1060675"/>
              </a:xfrm>
              <a:prstGeom prst="wedgeRoundRectCallout">
                <a:avLst>
                  <a:gd name="adj1" fmla="val -59195"/>
                  <a:gd name="adj2" fmla="val -34884"/>
                  <a:gd name="adj3" fmla="val 16667"/>
                </a:avLst>
              </a:prstGeom>
              <a:blipFill>
                <a:blip r:embed="rId14"/>
                <a:stretch>
                  <a:fillRect b="-562"/>
                </a:stretch>
              </a:blipFill>
              <a:ln w="25400">
                <a:solidFill>
                  <a:schemeClr val="accent3"/>
                </a:solidFill>
              </a:ln>
            </p:spPr>
            <p:txBody>
              <a:bodyPr/>
              <a:lstStyle/>
              <a:p>
                <a:r>
                  <a:rPr lang="ja-JP" altLang="en-US">
                    <a:noFill/>
                  </a:rPr>
                  <a:t> </a:t>
                </a:r>
              </a:p>
            </p:txBody>
          </p:sp>
        </mc:Fallback>
      </mc:AlternateContent>
      <p:cxnSp>
        <p:nvCxnSpPr>
          <p:cNvPr id="24" name="直線矢印コネクタ 23">
            <a:extLst>
              <a:ext uri="{FF2B5EF4-FFF2-40B4-BE49-F238E27FC236}">
                <a16:creationId xmlns:a16="http://schemas.microsoft.com/office/drawing/2014/main" id="{8BA965DE-4D6E-6C9E-6126-FADA36D0362E}"/>
              </a:ext>
            </a:extLst>
          </p:cNvPr>
          <p:cNvCxnSpPr>
            <a:cxnSpLocks/>
          </p:cNvCxnSpPr>
          <p:nvPr/>
        </p:nvCxnSpPr>
        <p:spPr>
          <a:xfrm flipH="1">
            <a:off x="3308501" y="4946889"/>
            <a:ext cx="2480447" cy="2060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C348B7DF-3E54-9804-70BB-9E1F0A4C4F94}"/>
                  </a:ext>
                </a:extLst>
              </p:cNvPr>
              <p:cNvSpPr txBox="1"/>
              <p:nvPr/>
            </p:nvSpPr>
            <p:spPr>
              <a:xfrm>
                <a:off x="3853338" y="4925586"/>
                <a:ext cx="139908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𝑐h𝑎𝑙𝑙</m:t>
                          </m:r>
                        </m:e>
                        <m:sub>
                          <m:r>
                            <a:rPr lang="en-US" altLang="ja-JP" sz="2400" b="0" i="1" smtClean="0">
                              <a:latin typeface="Cambria Math" panose="02040503050406030204" pitchFamily="18" charset="0"/>
                            </a:rPr>
                            <m:t>𝑏</m:t>
                          </m:r>
                        </m:sub>
                      </m:sSub>
                    </m:oMath>
                  </m:oMathPara>
                </a14:m>
                <a:endParaRPr lang="ja-JP" altLang="en-US" sz="2400" dirty="0"/>
              </a:p>
            </p:txBody>
          </p:sp>
        </mc:Choice>
        <mc:Fallback xmlns="">
          <p:sp>
            <p:nvSpPr>
              <p:cNvPr id="25" name="テキスト ボックス 24">
                <a:extLst>
                  <a:ext uri="{FF2B5EF4-FFF2-40B4-BE49-F238E27FC236}">
                    <a16:creationId xmlns:a16="http://schemas.microsoft.com/office/drawing/2014/main" id="{C348B7DF-3E54-9804-70BB-9E1F0A4C4F94}"/>
                  </a:ext>
                </a:extLst>
              </p:cNvPr>
              <p:cNvSpPr txBox="1">
                <a:spLocks noRot="1" noChangeAspect="1" noMove="1" noResize="1" noEditPoints="1" noAdjustHandles="1" noChangeArrowheads="1" noChangeShapeType="1" noTextEdit="1"/>
              </p:cNvSpPr>
              <p:nvPr/>
            </p:nvSpPr>
            <p:spPr>
              <a:xfrm>
                <a:off x="3853338" y="4925586"/>
                <a:ext cx="1399081" cy="461665"/>
              </a:xfrm>
              <a:prstGeom prst="rect">
                <a:avLst/>
              </a:prstGeom>
              <a:blipFill>
                <a:blip r:embed="rId15"/>
                <a:stretch>
                  <a:fillRect b="-2632"/>
                </a:stretch>
              </a:blipFill>
            </p:spPr>
            <p:txBody>
              <a:bodyPr/>
              <a:lstStyle/>
              <a:p>
                <a:r>
                  <a:rPr lang="ja-JP" altLang="en-US">
                    <a:noFill/>
                  </a:rPr>
                  <a:t> </a:t>
                </a:r>
              </a:p>
            </p:txBody>
          </p:sp>
        </mc:Fallback>
      </mc:AlternateContent>
      <p:cxnSp>
        <p:nvCxnSpPr>
          <p:cNvPr id="26" name="直線矢印コネクタ 25">
            <a:extLst>
              <a:ext uri="{FF2B5EF4-FFF2-40B4-BE49-F238E27FC236}">
                <a16:creationId xmlns:a16="http://schemas.microsoft.com/office/drawing/2014/main" id="{56E0BB25-F14F-79EA-5658-6C9079E5381C}"/>
              </a:ext>
            </a:extLst>
          </p:cNvPr>
          <p:cNvCxnSpPr>
            <a:cxnSpLocks/>
          </p:cNvCxnSpPr>
          <p:nvPr/>
        </p:nvCxnSpPr>
        <p:spPr>
          <a:xfrm>
            <a:off x="3295019" y="5976237"/>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テキスト ボックス 26">
                <a:extLst>
                  <a:ext uri="{FF2B5EF4-FFF2-40B4-BE49-F238E27FC236}">
                    <a16:creationId xmlns:a16="http://schemas.microsoft.com/office/drawing/2014/main" id="{DC46DCD7-6DAA-E5C5-8CF2-14448131ECE0}"/>
                  </a:ext>
                </a:extLst>
              </p:cNvPr>
              <p:cNvSpPr txBox="1"/>
              <p:nvPr/>
            </p:nvSpPr>
            <p:spPr>
              <a:xfrm>
                <a:off x="3913054" y="5514572"/>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27" name="テキスト ボックス 26">
                <a:extLst>
                  <a:ext uri="{FF2B5EF4-FFF2-40B4-BE49-F238E27FC236}">
                    <a16:creationId xmlns:a16="http://schemas.microsoft.com/office/drawing/2014/main" id="{DC46DCD7-6DAA-E5C5-8CF2-14448131ECE0}"/>
                  </a:ext>
                </a:extLst>
              </p:cNvPr>
              <p:cNvSpPr txBox="1">
                <a:spLocks noRot="1" noChangeAspect="1" noMove="1" noResize="1" noEditPoints="1" noAdjustHandles="1" noChangeArrowheads="1" noChangeShapeType="1" noTextEdit="1"/>
              </p:cNvSpPr>
              <p:nvPr/>
            </p:nvSpPr>
            <p:spPr>
              <a:xfrm>
                <a:off x="3913054" y="5514572"/>
                <a:ext cx="1300299" cy="461665"/>
              </a:xfrm>
              <a:prstGeom prst="rect">
                <a:avLst/>
              </a:prstGeom>
              <a:blipFill>
                <a:blip r:embed="rId1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正方形/長方形 27">
                <a:extLst>
                  <a:ext uri="{FF2B5EF4-FFF2-40B4-BE49-F238E27FC236}">
                    <a16:creationId xmlns:a16="http://schemas.microsoft.com/office/drawing/2014/main" id="{7D443F5F-E25F-1486-E930-3BA10C68A564}"/>
                  </a:ext>
                </a:extLst>
              </p:cNvPr>
              <p:cNvSpPr/>
              <p:nvPr/>
            </p:nvSpPr>
            <p:spPr>
              <a:xfrm>
                <a:off x="6179124" y="5574086"/>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14:m>
                  <m:oMath xmlns:m="http://schemas.openxmlformats.org/officeDocument/2006/math">
                    <m:r>
                      <a:rPr kumimoji="1" lang="en-US" altLang="ja-JP" b="0" i="1" smtClean="0">
                        <a:latin typeface="Cambria Math" panose="02040503050406030204" pitchFamily="18" charset="0"/>
                      </a:rPr>
                      <m:t>𝒜</m:t>
                    </m:r>
                  </m:oMath>
                </a14:m>
                <a:r>
                  <a:rPr kumimoji="1" lang="ja-JP" altLang="en-US" dirty="0"/>
                  <a:t> </a:t>
                </a:r>
                <a:r>
                  <a:rPr kumimoji="1" lang="en-US" altLang="ja-JP" dirty="0"/>
                  <a:t>wins if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28" name="正方形/長方形 27">
                <a:extLst>
                  <a:ext uri="{FF2B5EF4-FFF2-40B4-BE49-F238E27FC236}">
                    <a16:creationId xmlns:a16="http://schemas.microsoft.com/office/drawing/2014/main" id="{7D443F5F-E25F-1486-E930-3BA10C68A564}"/>
                  </a:ext>
                </a:extLst>
              </p:cNvPr>
              <p:cNvSpPr>
                <a:spLocks noRot="1" noChangeAspect="1" noMove="1" noResize="1" noEditPoints="1" noAdjustHandles="1" noChangeArrowheads="1" noChangeShapeType="1" noTextEdit="1"/>
              </p:cNvSpPr>
              <p:nvPr/>
            </p:nvSpPr>
            <p:spPr>
              <a:xfrm>
                <a:off x="6179124" y="5574086"/>
                <a:ext cx="2071484" cy="553966"/>
              </a:xfrm>
              <a:prstGeom prst="rect">
                <a:avLst/>
              </a:prstGeom>
              <a:blipFill>
                <a:blip r:embed="rId17"/>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9" name="吹き出し: 角を丸めた四角形 28">
                <a:extLst>
                  <a:ext uri="{FF2B5EF4-FFF2-40B4-BE49-F238E27FC236}">
                    <a16:creationId xmlns:a16="http://schemas.microsoft.com/office/drawing/2014/main" id="{6FEEAF74-A75E-9D0C-C4D0-DB03CE714484}"/>
                  </a:ext>
                </a:extLst>
              </p:cNvPr>
              <p:cNvSpPr/>
              <p:nvPr/>
            </p:nvSpPr>
            <p:spPr>
              <a:xfrm>
                <a:off x="8939332" y="5180283"/>
                <a:ext cx="2526282" cy="1060675"/>
              </a:xfrm>
              <a:prstGeom prst="wedgeRoundRectCallout">
                <a:avLst>
                  <a:gd name="adj1" fmla="val -18476"/>
                  <a:gd name="adj2" fmla="val -29957"/>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𝜖</m:t>
                          </m:r>
                        </m:e>
                        <m:sub>
                          <m:r>
                            <a:rPr kumimoji="1" lang="en-US" altLang="ja-JP" sz="2400" b="0" i="1" smtClean="0">
                              <a:latin typeface="Cambria Math" panose="02040503050406030204" pitchFamily="18" charset="0"/>
                              <a:ea typeface="Cambria Math" panose="02040503050406030204" pitchFamily="18" charset="0"/>
                            </a:rPr>
                            <m:t>𝒜</m:t>
                          </m:r>
                        </m:sub>
                      </m:sSub>
                      <m:r>
                        <a:rPr kumimoji="1" lang="en-US" altLang="ja-JP" sz="2400" b="0" i="1" smtClean="0">
                          <a:latin typeface="Cambria Math" panose="02040503050406030204" pitchFamily="18" charset="0"/>
                          <a:ea typeface="Cambria Math" panose="02040503050406030204" pitchFamily="18" charset="0"/>
                        </a:rPr>
                        <m:t>=</m:t>
                      </m:r>
                      <m:d>
                        <m:dPr>
                          <m:begChr m:val="|"/>
                          <m:endChr m:val="|"/>
                          <m:ctrlPr>
                            <a:rPr kumimoji="1" lang="en-US" altLang="ja-JP" sz="2400" b="0" i="1" smtClean="0">
                              <a:latin typeface="Cambria Math" panose="02040503050406030204" pitchFamily="18" charset="0"/>
                              <a:ea typeface="Cambria Math" panose="02040503050406030204" pitchFamily="18" charset="0"/>
                            </a:rPr>
                          </m:ctrlPr>
                        </m:dPr>
                        <m:e>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𝑠</m:t>
                              </m:r>
                            </m:e>
                            <m:sub>
                              <m:r>
                                <a:rPr kumimoji="1" lang="en-US" altLang="ja-JP" sz="2400" b="0" i="1" smtClean="0">
                                  <a:latin typeface="Cambria Math" panose="02040503050406030204" pitchFamily="18" charset="0"/>
                                  <a:ea typeface="Cambria Math" panose="02040503050406030204" pitchFamily="18" charset="0"/>
                                </a:rPr>
                                <m:t>𝒜</m:t>
                              </m:r>
                            </m:sub>
                          </m:sSub>
                          <m:r>
                            <a:rPr kumimoji="1" lang="en-US" altLang="ja-JP" sz="2400" b="0" i="1" smtClean="0">
                              <a:latin typeface="Cambria Math" panose="02040503050406030204" pitchFamily="18" charset="0"/>
                              <a:ea typeface="Cambria Math" panose="02040503050406030204" pitchFamily="18" charset="0"/>
                            </a:rPr>
                            <m:t>−</m:t>
                          </m:r>
                          <m:f>
                            <m:fPr>
                              <m:ctrlPr>
                                <a:rPr kumimoji="1" lang="en-US" altLang="ja-JP" sz="2400" b="0" i="1" smtClean="0">
                                  <a:latin typeface="Cambria Math" panose="02040503050406030204" pitchFamily="18" charset="0"/>
                                  <a:ea typeface="Cambria Math" panose="02040503050406030204" pitchFamily="18" charset="0"/>
                                </a:rPr>
                              </m:ctrlPr>
                            </m:fPr>
                            <m:num>
                              <m:r>
                                <a:rPr kumimoji="1" lang="en-US" altLang="ja-JP" sz="2400" b="0" i="1" smtClean="0">
                                  <a:latin typeface="Cambria Math" panose="02040503050406030204" pitchFamily="18" charset="0"/>
                                  <a:ea typeface="Cambria Math" panose="02040503050406030204" pitchFamily="18" charset="0"/>
                                </a:rPr>
                                <m:t>1</m:t>
                              </m:r>
                            </m:num>
                            <m:den>
                              <m:r>
                                <a:rPr kumimoji="1" lang="en-US" altLang="ja-JP" sz="2400" b="0" i="1" smtClean="0">
                                  <a:latin typeface="Cambria Math" panose="02040503050406030204" pitchFamily="18" charset="0"/>
                                  <a:ea typeface="Cambria Math" panose="02040503050406030204" pitchFamily="18" charset="0"/>
                                </a:rPr>
                                <m:t>2</m:t>
                              </m:r>
                            </m:den>
                          </m:f>
                        </m:e>
                      </m:d>
                    </m:oMath>
                  </m:oMathPara>
                </a14:m>
                <a:endParaRPr kumimoji="1" lang="en-US" altLang="ja-JP" sz="2400" b="0" dirty="0">
                  <a:ea typeface="Cambria Math" panose="02040503050406030204" pitchFamily="18" charset="0"/>
                </a:endParaRPr>
              </a:p>
            </p:txBody>
          </p:sp>
        </mc:Choice>
        <mc:Fallback xmlns="">
          <p:sp>
            <p:nvSpPr>
              <p:cNvPr id="29" name="吹き出し: 角を丸めた四角形 28">
                <a:extLst>
                  <a:ext uri="{FF2B5EF4-FFF2-40B4-BE49-F238E27FC236}">
                    <a16:creationId xmlns:a16="http://schemas.microsoft.com/office/drawing/2014/main" id="{6FEEAF74-A75E-9D0C-C4D0-DB03CE714484}"/>
                  </a:ext>
                </a:extLst>
              </p:cNvPr>
              <p:cNvSpPr>
                <a:spLocks noRot="1" noChangeAspect="1" noMove="1" noResize="1" noEditPoints="1" noAdjustHandles="1" noChangeArrowheads="1" noChangeShapeType="1" noTextEdit="1"/>
              </p:cNvSpPr>
              <p:nvPr/>
            </p:nvSpPr>
            <p:spPr>
              <a:xfrm>
                <a:off x="8939332" y="5180283"/>
                <a:ext cx="2526282" cy="1060675"/>
              </a:xfrm>
              <a:prstGeom prst="wedgeRoundRectCallout">
                <a:avLst>
                  <a:gd name="adj1" fmla="val -18476"/>
                  <a:gd name="adj2" fmla="val -29957"/>
                  <a:gd name="adj3" fmla="val 16667"/>
                </a:avLst>
              </a:prstGeom>
              <a:blipFill>
                <a:blip r:embed="rId18"/>
                <a:stretch>
                  <a:fillRect/>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2" name="吹き出し: 四角形 31">
                <a:extLst>
                  <a:ext uri="{FF2B5EF4-FFF2-40B4-BE49-F238E27FC236}">
                    <a16:creationId xmlns:a16="http://schemas.microsoft.com/office/drawing/2014/main" id="{02818EF1-211E-DBEB-54C1-B80C0F836233}"/>
                  </a:ext>
                </a:extLst>
              </p:cNvPr>
              <p:cNvSpPr/>
              <p:nvPr/>
            </p:nvSpPr>
            <p:spPr>
              <a:xfrm>
                <a:off x="7373144" y="5052089"/>
                <a:ext cx="1221826" cy="455743"/>
              </a:xfrm>
              <a:prstGeom prst="wedgeRectCallout">
                <a:avLst>
                  <a:gd name="adj1" fmla="val -29996"/>
                  <a:gd name="adj2" fmla="val 79105"/>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000" dirty="0"/>
                  <a:t>Prob.  </a:t>
                </a:r>
                <a14:m>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𝑠</m:t>
                        </m:r>
                      </m:e>
                      <m:sub>
                        <m:r>
                          <a:rPr kumimoji="1" lang="en-US" altLang="ja-JP" sz="2000" b="0" i="1" smtClean="0">
                            <a:latin typeface="Cambria Math" panose="02040503050406030204" pitchFamily="18" charset="0"/>
                          </a:rPr>
                          <m:t>𝒜</m:t>
                        </m:r>
                      </m:sub>
                    </m:sSub>
                  </m:oMath>
                </a14:m>
                <a:endParaRPr kumimoji="1" lang="en-US" altLang="ja-JP" sz="2000" dirty="0"/>
              </a:p>
            </p:txBody>
          </p:sp>
        </mc:Choice>
        <mc:Fallback xmlns="">
          <p:sp>
            <p:nvSpPr>
              <p:cNvPr id="32" name="吹き出し: 四角形 31">
                <a:extLst>
                  <a:ext uri="{FF2B5EF4-FFF2-40B4-BE49-F238E27FC236}">
                    <a16:creationId xmlns:a16="http://schemas.microsoft.com/office/drawing/2014/main" id="{02818EF1-211E-DBEB-54C1-B80C0F836233}"/>
                  </a:ext>
                </a:extLst>
              </p:cNvPr>
              <p:cNvSpPr>
                <a:spLocks noRot="1" noChangeAspect="1" noMove="1" noResize="1" noEditPoints="1" noAdjustHandles="1" noChangeArrowheads="1" noChangeShapeType="1" noTextEdit="1"/>
              </p:cNvSpPr>
              <p:nvPr/>
            </p:nvSpPr>
            <p:spPr>
              <a:xfrm>
                <a:off x="7373144" y="5052089"/>
                <a:ext cx="1221826" cy="455743"/>
              </a:xfrm>
              <a:prstGeom prst="wedgeRectCallout">
                <a:avLst>
                  <a:gd name="adj1" fmla="val -29996"/>
                  <a:gd name="adj2" fmla="val 79105"/>
                </a:avLst>
              </a:prstGeom>
              <a:blipFill>
                <a:blip r:embed="rId19"/>
                <a:stretch>
                  <a:fillRect l="-4926" t="-5000"/>
                </a:stretch>
              </a:blipFill>
              <a:ln w="19050">
                <a:solidFill>
                  <a:srgbClr val="FF0000"/>
                </a:solidFill>
              </a:ln>
            </p:spPr>
            <p:txBody>
              <a:bodyPr/>
              <a:lstStyle/>
              <a:p>
                <a:r>
                  <a:rPr lang="ja-JP" altLang="en-US">
                    <a:noFill/>
                  </a:rPr>
                  <a:t> </a:t>
                </a:r>
              </a:p>
            </p:txBody>
          </p:sp>
        </mc:Fallback>
      </mc:AlternateContent>
      <p:sp>
        <p:nvSpPr>
          <p:cNvPr id="30" name="テキスト ボックス 29">
            <a:extLst>
              <a:ext uri="{FF2B5EF4-FFF2-40B4-BE49-F238E27FC236}">
                <a16:creationId xmlns:a16="http://schemas.microsoft.com/office/drawing/2014/main" id="{50A4A4D9-EE28-3FF0-1032-B0023AC48C09}"/>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4</a:t>
            </a:r>
            <a:endParaRPr kumimoji="1" lang="ja-JP" altLang="en-US" dirty="0">
              <a:solidFill>
                <a:schemeClr val="bg1"/>
              </a:solidFill>
            </a:endParaRPr>
          </a:p>
        </p:txBody>
      </p:sp>
    </p:spTree>
    <p:extLst>
      <p:ext uri="{BB962C8B-B14F-4D97-AF65-F5344CB8AC3E}">
        <p14:creationId xmlns:p14="http://schemas.microsoft.com/office/powerpoint/2010/main" val="2773032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A9903-6087-2E49-9A97-991516A129B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A1DE806-9358-D02A-14F1-2057197B918F}"/>
              </a:ext>
            </a:extLst>
          </p:cNvPr>
          <p:cNvSpPr>
            <a:spLocks noGrp="1"/>
          </p:cNvSpPr>
          <p:nvPr>
            <p:ph type="title"/>
          </p:nvPr>
        </p:nvSpPr>
        <p:spPr/>
        <p:txBody>
          <a:bodyPr/>
          <a:lstStyle/>
          <a:p>
            <a:r>
              <a:rPr kumimoji="1" lang="en-US" altLang="ja-JP" dirty="0"/>
              <a:t>Partitioning Technique</a:t>
            </a:r>
            <a:endParaRPr kumimoji="1" lang="ja-JP" altLang="en-US" dirty="0"/>
          </a:p>
        </p:txBody>
      </p:sp>
      <p:sp>
        <p:nvSpPr>
          <p:cNvPr id="18" name="楕円 17">
            <a:extLst>
              <a:ext uri="{FF2B5EF4-FFF2-40B4-BE49-F238E27FC236}">
                <a16:creationId xmlns:a16="http://schemas.microsoft.com/office/drawing/2014/main" id="{BA14479C-4492-3261-E665-31D40BFAA42D}"/>
              </a:ext>
            </a:extLst>
          </p:cNvPr>
          <p:cNvSpPr/>
          <p:nvPr/>
        </p:nvSpPr>
        <p:spPr>
          <a:xfrm>
            <a:off x="1057410" y="2357515"/>
            <a:ext cx="3969623" cy="3601254"/>
          </a:xfrm>
          <a:prstGeom prst="ellipse">
            <a:avLst/>
          </a:prstGeom>
          <a:solidFill>
            <a:schemeClr val="accent1">
              <a:lumMod val="20000"/>
              <a:lumOff val="80000"/>
            </a:schemeClr>
          </a:solidFill>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7" name="四角形: 角を丸くする 16">
                <a:extLst>
                  <a:ext uri="{FF2B5EF4-FFF2-40B4-BE49-F238E27FC236}">
                    <a16:creationId xmlns:a16="http://schemas.microsoft.com/office/drawing/2014/main" id="{CB163D64-BC5D-AF45-26A8-3DABDE099C2D}"/>
                  </a:ext>
                </a:extLst>
              </p:cNvPr>
              <p:cNvSpPr/>
              <p:nvPr/>
            </p:nvSpPr>
            <p:spPr>
              <a:xfrm>
                <a:off x="1009741" y="1065846"/>
                <a:ext cx="10557636" cy="8067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FF0000"/>
                    </a:solidFill>
                  </a:rPr>
                  <a:t>Space of </a:t>
                </a:r>
                <a14:m>
                  <m:oMath xmlns:m="http://schemas.openxmlformats.org/officeDocument/2006/math">
                    <m:r>
                      <a:rPr kumimoji="1" lang="en-US" altLang="ja-JP" sz="2400" b="0" i="1" smtClean="0">
                        <a:solidFill>
                          <a:srgbClr val="FF0000"/>
                        </a:solidFill>
                        <a:latin typeface="Cambria Math" panose="02040503050406030204" pitchFamily="18" charset="0"/>
                      </a:rPr>
                      <m:t>𝑄</m:t>
                    </m:r>
                  </m:oMath>
                </a14:m>
                <a:r>
                  <a:rPr kumimoji="1" lang="ja-JP" altLang="en-US" sz="2400" dirty="0">
                    <a:solidFill>
                      <a:srgbClr val="FF0000"/>
                    </a:solidFill>
                  </a:rPr>
                  <a:t> </a:t>
                </a:r>
                <a:r>
                  <a:rPr kumimoji="1" lang="en-US" altLang="ja-JP" sz="2400" dirty="0">
                    <a:solidFill>
                      <a:srgbClr val="FF0000"/>
                    </a:solidFill>
                  </a:rPr>
                  <a:t>is divided into two sets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0</m:t>
                        </m:r>
                      </m:sub>
                    </m:sSub>
                  </m:oMath>
                </a14:m>
                <a:r>
                  <a:rPr kumimoji="1" lang="en-US" altLang="ja-JP" sz="2400" dirty="0">
                    <a:solidFill>
                      <a:srgbClr val="FF0000"/>
                    </a:solidFill>
                  </a:rPr>
                  <a:t> and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1</m:t>
                        </m:r>
                      </m:sub>
                    </m:sSub>
                  </m:oMath>
                </a14:m>
                <a:r>
                  <a:rPr kumimoji="1" lang="en-US" altLang="ja-JP" sz="2400" dirty="0">
                    <a:solidFill>
                      <a:srgbClr val="FF0000"/>
                    </a:solidFill>
                  </a:rPr>
                  <a:t> by using a function </a:t>
                </a:r>
                <a14:m>
                  <m:oMath xmlns:m="http://schemas.openxmlformats.org/officeDocument/2006/math">
                    <m:r>
                      <a:rPr kumimoji="1" lang="en-US" altLang="ja-JP" sz="2400" b="0" i="1" smtClean="0">
                        <a:solidFill>
                          <a:srgbClr val="FF0000"/>
                        </a:solidFill>
                        <a:latin typeface="Cambria Math" panose="02040503050406030204" pitchFamily="18" charset="0"/>
                      </a:rPr>
                      <m:t>𝐹</m:t>
                    </m:r>
                    <m:r>
                      <a:rPr kumimoji="1" lang="en-US" altLang="ja-JP" sz="2400" b="0" i="1" smtClean="0">
                        <a:solidFill>
                          <a:srgbClr val="FF0000"/>
                        </a:solidFill>
                        <a:latin typeface="Cambria Math" panose="02040503050406030204" pitchFamily="18" charset="0"/>
                      </a:rPr>
                      <m:t>:</m:t>
                    </m:r>
                    <m:r>
                      <a:rPr lang="en-US" altLang="ja-JP" sz="2400" i="1" smtClean="0">
                        <a:solidFill>
                          <a:srgbClr val="FF0000"/>
                        </a:solidFill>
                        <a:latin typeface="Cambria Math" panose="02040503050406030204" pitchFamily="18" charset="0"/>
                      </a:rPr>
                      <m:t>𝒬</m:t>
                    </m:r>
                    <m:r>
                      <a:rPr kumimoji="1" lang="en-US" altLang="ja-JP" sz="2400" b="0" i="1" smtClean="0">
                        <a:solidFill>
                          <a:srgbClr val="FF0000"/>
                        </a:solidFill>
                        <a:latin typeface="Cambria Math" panose="02040503050406030204" pitchFamily="18" charset="0"/>
                      </a:rPr>
                      <m:t>→{0,1}</m:t>
                    </m:r>
                  </m:oMath>
                </a14:m>
                <a:r>
                  <a:rPr kumimoji="1" lang="en-US" altLang="ja-JP" sz="2400" dirty="0">
                    <a:solidFill>
                      <a:srgbClr val="FF0000"/>
                    </a:solidFill>
                  </a:rPr>
                  <a:t> </a:t>
                </a:r>
                <a:endParaRPr kumimoji="1" lang="ja-JP" altLang="en-US" sz="2400" dirty="0">
                  <a:solidFill>
                    <a:srgbClr val="FF0000"/>
                  </a:solidFill>
                </a:endParaRPr>
              </a:p>
            </p:txBody>
          </p:sp>
        </mc:Choice>
        <mc:Fallback xmlns="">
          <p:sp>
            <p:nvSpPr>
              <p:cNvPr id="17" name="四角形: 角を丸くする 16">
                <a:extLst>
                  <a:ext uri="{FF2B5EF4-FFF2-40B4-BE49-F238E27FC236}">
                    <a16:creationId xmlns:a16="http://schemas.microsoft.com/office/drawing/2014/main" id="{CB163D64-BC5D-AF45-26A8-3DABDE099C2D}"/>
                  </a:ext>
                </a:extLst>
              </p:cNvPr>
              <p:cNvSpPr>
                <a:spLocks noRot="1" noChangeAspect="1" noMove="1" noResize="1" noEditPoints="1" noAdjustHandles="1" noChangeArrowheads="1" noChangeShapeType="1" noTextEdit="1"/>
              </p:cNvSpPr>
              <p:nvPr/>
            </p:nvSpPr>
            <p:spPr>
              <a:xfrm>
                <a:off x="1009741" y="1065846"/>
                <a:ext cx="10557636" cy="806700"/>
              </a:xfrm>
              <a:prstGeom prst="roundRect">
                <a:avLst/>
              </a:prstGeom>
              <a:blipFill>
                <a:blip r:embed="rId3"/>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6682ED25-A105-96CB-DF4E-05AF45D2B73B}"/>
                  </a:ext>
                </a:extLst>
              </p:cNvPr>
              <p:cNvSpPr txBox="1"/>
              <p:nvPr/>
            </p:nvSpPr>
            <p:spPr>
              <a:xfrm>
                <a:off x="1811466" y="1892469"/>
                <a:ext cx="2374839" cy="400110"/>
              </a:xfrm>
              <a:prstGeom prst="rect">
                <a:avLst/>
              </a:prstGeom>
              <a:noFill/>
            </p:spPr>
            <p:txBody>
              <a:bodyPr wrap="square">
                <a:spAutoFit/>
              </a:bodyPr>
              <a:lstStyle/>
              <a:p>
                <a:r>
                  <a:rPr lang="en-US" altLang="ja-JP" sz="2000" dirty="0"/>
                  <a:t>Query Space </a:t>
                </a:r>
                <a14:m>
                  <m:oMath xmlns:m="http://schemas.openxmlformats.org/officeDocument/2006/math">
                    <m:r>
                      <a:rPr lang="en-US" altLang="ja-JP" sz="2000" b="0" i="1" smtClean="0">
                        <a:latin typeface="Cambria Math" panose="02040503050406030204" pitchFamily="18" charset="0"/>
                      </a:rPr>
                      <m:t>𝒬</m:t>
                    </m:r>
                  </m:oMath>
                </a14:m>
                <a:endParaRPr lang="ja-JP" altLang="en-US" sz="2000" dirty="0"/>
              </a:p>
            </p:txBody>
          </p:sp>
        </mc:Choice>
        <mc:Fallback xmlns="">
          <p:sp>
            <p:nvSpPr>
              <p:cNvPr id="25" name="テキスト ボックス 24">
                <a:extLst>
                  <a:ext uri="{FF2B5EF4-FFF2-40B4-BE49-F238E27FC236}">
                    <a16:creationId xmlns:a16="http://schemas.microsoft.com/office/drawing/2014/main" id="{6682ED25-A105-96CB-DF4E-05AF45D2B73B}"/>
                  </a:ext>
                </a:extLst>
              </p:cNvPr>
              <p:cNvSpPr txBox="1">
                <a:spLocks noRot="1" noChangeAspect="1" noMove="1" noResize="1" noEditPoints="1" noAdjustHandles="1" noChangeArrowheads="1" noChangeShapeType="1" noTextEdit="1"/>
              </p:cNvSpPr>
              <p:nvPr/>
            </p:nvSpPr>
            <p:spPr>
              <a:xfrm>
                <a:off x="1811466" y="1892469"/>
                <a:ext cx="2374839" cy="400110"/>
              </a:xfrm>
              <a:prstGeom prst="rect">
                <a:avLst/>
              </a:prstGeom>
              <a:blipFill>
                <a:blip r:embed="rId4"/>
                <a:stretch>
                  <a:fillRect l="-2564" t="-7576" b="-25758"/>
                </a:stretch>
              </a:blipFill>
            </p:spPr>
            <p:txBody>
              <a:bodyPr/>
              <a:lstStyle/>
              <a:p>
                <a:r>
                  <a:rPr lang="ja-JP" altLang="en-US">
                    <a:noFill/>
                  </a:rPr>
                  <a:t> </a:t>
                </a:r>
              </a:p>
            </p:txBody>
          </p:sp>
        </mc:Fallback>
      </mc:AlternateContent>
      <p:sp>
        <p:nvSpPr>
          <p:cNvPr id="3" name="テキスト ボックス 2">
            <a:extLst>
              <a:ext uri="{FF2B5EF4-FFF2-40B4-BE49-F238E27FC236}">
                <a16:creationId xmlns:a16="http://schemas.microsoft.com/office/drawing/2014/main" id="{9B79295A-6ECD-6751-B641-B2DF9179A2C7}"/>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5</a:t>
            </a:r>
            <a:endParaRPr kumimoji="1" lang="ja-JP" altLang="en-US" dirty="0">
              <a:solidFill>
                <a:schemeClr val="bg1"/>
              </a:solidFill>
            </a:endParaRPr>
          </a:p>
        </p:txBody>
      </p:sp>
    </p:spTree>
    <p:extLst>
      <p:ext uri="{BB962C8B-B14F-4D97-AF65-F5344CB8AC3E}">
        <p14:creationId xmlns:p14="http://schemas.microsoft.com/office/powerpoint/2010/main" val="1164574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BCA7D-27EF-0A5B-6594-873CF159A5F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5B4B808-605E-2CBD-8D43-27136CF55E12}"/>
              </a:ext>
            </a:extLst>
          </p:cNvPr>
          <p:cNvSpPr>
            <a:spLocks noGrp="1"/>
          </p:cNvSpPr>
          <p:nvPr>
            <p:ph type="title"/>
          </p:nvPr>
        </p:nvSpPr>
        <p:spPr/>
        <p:txBody>
          <a:bodyPr/>
          <a:lstStyle/>
          <a:p>
            <a:r>
              <a:rPr kumimoji="1" lang="en-US" altLang="ja-JP" dirty="0"/>
              <a:t>Partitioning Technique</a:t>
            </a:r>
            <a:endParaRPr kumimoji="1" lang="ja-JP" altLang="en-US" dirty="0"/>
          </a:p>
        </p:txBody>
      </p:sp>
      <p:sp>
        <p:nvSpPr>
          <p:cNvPr id="18" name="楕円 17">
            <a:extLst>
              <a:ext uri="{FF2B5EF4-FFF2-40B4-BE49-F238E27FC236}">
                <a16:creationId xmlns:a16="http://schemas.microsoft.com/office/drawing/2014/main" id="{E57D30D1-203C-85A6-85E3-D06CDF74CCDD}"/>
              </a:ext>
            </a:extLst>
          </p:cNvPr>
          <p:cNvSpPr/>
          <p:nvPr/>
        </p:nvSpPr>
        <p:spPr>
          <a:xfrm>
            <a:off x="1057410" y="2357515"/>
            <a:ext cx="3969623" cy="3601254"/>
          </a:xfrm>
          <a:prstGeom prst="ellipse">
            <a:avLst/>
          </a:prstGeom>
          <a:solidFill>
            <a:schemeClr val="accent1">
              <a:lumMod val="20000"/>
              <a:lumOff val="80000"/>
            </a:schemeClr>
          </a:solidFill>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7" name="四角形: 角を丸くする 16">
                <a:extLst>
                  <a:ext uri="{FF2B5EF4-FFF2-40B4-BE49-F238E27FC236}">
                    <a16:creationId xmlns:a16="http://schemas.microsoft.com/office/drawing/2014/main" id="{54F73F33-E816-25AB-C246-7DEDA4130DC0}"/>
                  </a:ext>
                </a:extLst>
              </p:cNvPr>
              <p:cNvSpPr/>
              <p:nvPr/>
            </p:nvSpPr>
            <p:spPr>
              <a:xfrm>
                <a:off x="1009741" y="1065846"/>
                <a:ext cx="10557636" cy="8067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FF0000"/>
                    </a:solidFill>
                  </a:rPr>
                  <a:t>Space of </a:t>
                </a:r>
                <a14:m>
                  <m:oMath xmlns:m="http://schemas.openxmlformats.org/officeDocument/2006/math">
                    <m:r>
                      <a:rPr kumimoji="1" lang="en-US" altLang="ja-JP" sz="2400" b="0" i="1" smtClean="0">
                        <a:solidFill>
                          <a:srgbClr val="FF0000"/>
                        </a:solidFill>
                        <a:latin typeface="Cambria Math" panose="02040503050406030204" pitchFamily="18" charset="0"/>
                      </a:rPr>
                      <m:t>𝑄</m:t>
                    </m:r>
                  </m:oMath>
                </a14:m>
                <a:r>
                  <a:rPr kumimoji="1" lang="ja-JP" altLang="en-US" sz="2400" dirty="0">
                    <a:solidFill>
                      <a:srgbClr val="FF0000"/>
                    </a:solidFill>
                  </a:rPr>
                  <a:t> </a:t>
                </a:r>
                <a:r>
                  <a:rPr kumimoji="1" lang="en-US" altLang="ja-JP" sz="2400" dirty="0">
                    <a:solidFill>
                      <a:srgbClr val="FF0000"/>
                    </a:solidFill>
                  </a:rPr>
                  <a:t>is divided into two sets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0</m:t>
                        </m:r>
                      </m:sub>
                    </m:sSub>
                  </m:oMath>
                </a14:m>
                <a:r>
                  <a:rPr kumimoji="1" lang="en-US" altLang="ja-JP" sz="2400" dirty="0">
                    <a:solidFill>
                      <a:srgbClr val="FF0000"/>
                    </a:solidFill>
                  </a:rPr>
                  <a:t> and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1</m:t>
                        </m:r>
                      </m:sub>
                    </m:sSub>
                  </m:oMath>
                </a14:m>
                <a:r>
                  <a:rPr kumimoji="1" lang="en-US" altLang="ja-JP" sz="2400" dirty="0">
                    <a:solidFill>
                      <a:srgbClr val="FF0000"/>
                    </a:solidFill>
                  </a:rPr>
                  <a:t> by using a function </a:t>
                </a:r>
                <a14:m>
                  <m:oMath xmlns:m="http://schemas.openxmlformats.org/officeDocument/2006/math">
                    <m:r>
                      <a:rPr kumimoji="1" lang="en-US" altLang="ja-JP" sz="2400" b="0" i="1" smtClean="0">
                        <a:solidFill>
                          <a:srgbClr val="FF0000"/>
                        </a:solidFill>
                        <a:latin typeface="Cambria Math" panose="02040503050406030204" pitchFamily="18" charset="0"/>
                      </a:rPr>
                      <m:t>𝐹</m:t>
                    </m:r>
                    <m:r>
                      <a:rPr kumimoji="1" lang="en-US" altLang="ja-JP" sz="2400" b="0" i="1" smtClean="0">
                        <a:solidFill>
                          <a:srgbClr val="FF0000"/>
                        </a:solidFill>
                        <a:latin typeface="Cambria Math" panose="02040503050406030204" pitchFamily="18" charset="0"/>
                      </a:rPr>
                      <m:t>:</m:t>
                    </m:r>
                    <m:r>
                      <a:rPr lang="en-US" altLang="ja-JP" sz="2400" i="1" smtClean="0">
                        <a:solidFill>
                          <a:srgbClr val="FF0000"/>
                        </a:solidFill>
                        <a:latin typeface="Cambria Math" panose="02040503050406030204" pitchFamily="18" charset="0"/>
                      </a:rPr>
                      <m:t>𝒬</m:t>
                    </m:r>
                    <m:r>
                      <a:rPr kumimoji="1" lang="en-US" altLang="ja-JP" sz="2400" b="0" i="1" smtClean="0">
                        <a:solidFill>
                          <a:srgbClr val="FF0000"/>
                        </a:solidFill>
                        <a:latin typeface="Cambria Math" panose="02040503050406030204" pitchFamily="18" charset="0"/>
                      </a:rPr>
                      <m:t>→{0,1}</m:t>
                    </m:r>
                  </m:oMath>
                </a14:m>
                <a:r>
                  <a:rPr kumimoji="1" lang="en-US" altLang="ja-JP" sz="2400" dirty="0">
                    <a:solidFill>
                      <a:srgbClr val="FF0000"/>
                    </a:solidFill>
                  </a:rPr>
                  <a:t> </a:t>
                </a:r>
                <a:endParaRPr kumimoji="1" lang="ja-JP" altLang="en-US" sz="2400" dirty="0">
                  <a:solidFill>
                    <a:srgbClr val="FF0000"/>
                  </a:solidFill>
                </a:endParaRPr>
              </a:p>
            </p:txBody>
          </p:sp>
        </mc:Choice>
        <mc:Fallback xmlns="">
          <p:sp>
            <p:nvSpPr>
              <p:cNvPr id="17" name="四角形: 角を丸くする 16">
                <a:extLst>
                  <a:ext uri="{FF2B5EF4-FFF2-40B4-BE49-F238E27FC236}">
                    <a16:creationId xmlns:a16="http://schemas.microsoft.com/office/drawing/2014/main" id="{54F73F33-E816-25AB-C246-7DEDA4130DC0}"/>
                  </a:ext>
                </a:extLst>
              </p:cNvPr>
              <p:cNvSpPr>
                <a:spLocks noRot="1" noChangeAspect="1" noMove="1" noResize="1" noEditPoints="1" noAdjustHandles="1" noChangeArrowheads="1" noChangeShapeType="1" noTextEdit="1"/>
              </p:cNvSpPr>
              <p:nvPr/>
            </p:nvSpPr>
            <p:spPr>
              <a:xfrm>
                <a:off x="1009741" y="1065846"/>
                <a:ext cx="10557636" cy="806700"/>
              </a:xfrm>
              <a:prstGeom prst="roundRect">
                <a:avLst/>
              </a:prstGeom>
              <a:blipFill>
                <a:blip r:embed="rId3"/>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8C448522-C744-07D7-816A-906114A5D303}"/>
                  </a:ext>
                </a:extLst>
              </p:cNvPr>
              <p:cNvSpPr txBox="1"/>
              <p:nvPr/>
            </p:nvSpPr>
            <p:spPr>
              <a:xfrm>
                <a:off x="1811466" y="1892469"/>
                <a:ext cx="2374839" cy="400110"/>
              </a:xfrm>
              <a:prstGeom prst="rect">
                <a:avLst/>
              </a:prstGeom>
              <a:noFill/>
            </p:spPr>
            <p:txBody>
              <a:bodyPr wrap="square">
                <a:spAutoFit/>
              </a:bodyPr>
              <a:lstStyle/>
              <a:p>
                <a:r>
                  <a:rPr lang="en-US" altLang="ja-JP" sz="2000" dirty="0"/>
                  <a:t>Query Space </a:t>
                </a:r>
                <a14:m>
                  <m:oMath xmlns:m="http://schemas.openxmlformats.org/officeDocument/2006/math">
                    <m:r>
                      <a:rPr lang="en-US" altLang="ja-JP" sz="2000" b="0" i="1" smtClean="0">
                        <a:latin typeface="Cambria Math" panose="02040503050406030204" pitchFamily="18" charset="0"/>
                      </a:rPr>
                      <m:t>𝒬</m:t>
                    </m:r>
                  </m:oMath>
                </a14:m>
                <a:endParaRPr lang="ja-JP" altLang="en-US" sz="2000" dirty="0"/>
              </a:p>
            </p:txBody>
          </p:sp>
        </mc:Choice>
        <mc:Fallback xmlns="">
          <p:sp>
            <p:nvSpPr>
              <p:cNvPr id="25" name="テキスト ボックス 24">
                <a:extLst>
                  <a:ext uri="{FF2B5EF4-FFF2-40B4-BE49-F238E27FC236}">
                    <a16:creationId xmlns:a16="http://schemas.microsoft.com/office/drawing/2014/main" id="{8C448522-C744-07D7-816A-906114A5D303}"/>
                  </a:ext>
                </a:extLst>
              </p:cNvPr>
              <p:cNvSpPr txBox="1">
                <a:spLocks noRot="1" noChangeAspect="1" noMove="1" noResize="1" noEditPoints="1" noAdjustHandles="1" noChangeArrowheads="1" noChangeShapeType="1" noTextEdit="1"/>
              </p:cNvSpPr>
              <p:nvPr/>
            </p:nvSpPr>
            <p:spPr>
              <a:xfrm>
                <a:off x="1811466" y="1892469"/>
                <a:ext cx="2374839" cy="400110"/>
              </a:xfrm>
              <a:prstGeom prst="rect">
                <a:avLst/>
              </a:prstGeom>
              <a:blipFill>
                <a:blip r:embed="rId4"/>
                <a:stretch>
                  <a:fillRect l="-2564" t="-7576" b="-25758"/>
                </a:stretch>
              </a:blipFill>
            </p:spPr>
            <p:txBody>
              <a:bodyPr/>
              <a:lstStyle/>
              <a:p>
                <a:r>
                  <a:rPr lang="ja-JP" altLang="en-US">
                    <a:noFill/>
                  </a:rPr>
                  <a:t> </a:t>
                </a:r>
              </a:p>
            </p:txBody>
          </p:sp>
        </mc:Fallback>
      </mc:AlternateContent>
      <p:sp>
        <p:nvSpPr>
          <p:cNvPr id="3" name="楕円 2">
            <a:extLst>
              <a:ext uri="{FF2B5EF4-FFF2-40B4-BE49-F238E27FC236}">
                <a16:creationId xmlns:a16="http://schemas.microsoft.com/office/drawing/2014/main" id="{2204FC96-1207-858C-3EA1-83B285FEF659}"/>
              </a:ext>
            </a:extLst>
          </p:cNvPr>
          <p:cNvSpPr/>
          <p:nvPr/>
        </p:nvSpPr>
        <p:spPr>
          <a:xfrm>
            <a:off x="3289241" y="4658673"/>
            <a:ext cx="1044410" cy="797532"/>
          </a:xfrm>
          <a:prstGeom prst="ellipse">
            <a:avLst/>
          </a:prstGeom>
          <a:solidFill>
            <a:schemeClr val="accent3"/>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3EE58FE5-C46C-57E1-4061-9C1E597BE146}"/>
                  </a:ext>
                </a:extLst>
              </p:cNvPr>
              <p:cNvSpPr txBox="1"/>
              <p:nvPr/>
            </p:nvSpPr>
            <p:spPr>
              <a:xfrm>
                <a:off x="1554377" y="3214449"/>
                <a:ext cx="2530128"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𝑆</m:t>
                          </m:r>
                        </m:e>
                        <m:sub>
                          <m:r>
                            <a:rPr lang="en-US" altLang="ja-JP" sz="2000" b="0" i="1" smtClean="0">
                              <a:latin typeface="Cambria Math" panose="02040503050406030204" pitchFamily="18" charset="0"/>
                            </a:rPr>
                            <m:t>0</m:t>
                          </m:r>
                        </m:sub>
                      </m:sSub>
                      <m:r>
                        <a:rPr lang="en-US" altLang="ja-JP" sz="2000" b="0" i="1" smtClean="0">
                          <a:latin typeface="Cambria Math" panose="02040503050406030204" pitchFamily="18" charset="0"/>
                        </a:rPr>
                        <m:t>=</m:t>
                      </m:r>
                      <m:d>
                        <m:dPr>
                          <m:begChr m:val="{"/>
                          <m:endChr m:val="}"/>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e>
                          <m:r>
                            <a:rPr lang="en-US" altLang="ja-JP" sz="2000" b="0" i="1" smtClean="0">
                              <a:latin typeface="Cambria Math" panose="02040503050406030204" pitchFamily="18" charset="0"/>
                            </a:rPr>
                            <m:t>𝐹</m:t>
                          </m:r>
                          <m:d>
                            <m:dPr>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d>
                          <m:r>
                            <a:rPr lang="en-US" altLang="ja-JP" sz="2000" b="0" i="1" smtClean="0">
                              <a:latin typeface="Cambria Math" panose="02040503050406030204" pitchFamily="18" charset="0"/>
                            </a:rPr>
                            <m:t>=0</m:t>
                          </m:r>
                        </m:e>
                      </m:d>
                    </m:oMath>
                  </m:oMathPara>
                </a14:m>
                <a:endParaRPr lang="ja-JP" altLang="en-US" sz="2000" dirty="0"/>
              </a:p>
            </p:txBody>
          </p:sp>
        </mc:Choice>
        <mc:Fallback xmlns="">
          <p:sp>
            <p:nvSpPr>
              <p:cNvPr id="4" name="テキスト ボックス 3">
                <a:extLst>
                  <a:ext uri="{FF2B5EF4-FFF2-40B4-BE49-F238E27FC236}">
                    <a16:creationId xmlns:a16="http://schemas.microsoft.com/office/drawing/2014/main" id="{3EE58FE5-C46C-57E1-4061-9C1E597BE146}"/>
                  </a:ext>
                </a:extLst>
              </p:cNvPr>
              <p:cNvSpPr txBox="1">
                <a:spLocks noRot="1" noChangeAspect="1" noMove="1" noResize="1" noEditPoints="1" noAdjustHandles="1" noChangeArrowheads="1" noChangeShapeType="1" noTextEdit="1"/>
              </p:cNvSpPr>
              <p:nvPr/>
            </p:nvSpPr>
            <p:spPr>
              <a:xfrm>
                <a:off x="1554377" y="3214449"/>
                <a:ext cx="2530128" cy="400110"/>
              </a:xfrm>
              <a:prstGeom prst="rect">
                <a:avLst/>
              </a:prstGeom>
              <a:blipFill>
                <a:blip r:embed="rId5"/>
                <a:stretch>
                  <a:fillRect b="-909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吹き出し: 角を丸めた四角形 4">
                <a:extLst>
                  <a:ext uri="{FF2B5EF4-FFF2-40B4-BE49-F238E27FC236}">
                    <a16:creationId xmlns:a16="http://schemas.microsoft.com/office/drawing/2014/main" id="{47E317B1-9AB1-FF59-CF07-B3197997FFD9}"/>
                  </a:ext>
                </a:extLst>
              </p:cNvPr>
              <p:cNvSpPr/>
              <p:nvPr/>
            </p:nvSpPr>
            <p:spPr>
              <a:xfrm>
                <a:off x="3130293" y="5396347"/>
                <a:ext cx="2549951" cy="376593"/>
              </a:xfrm>
              <a:prstGeom prst="wedgeRoundRectCallout">
                <a:avLst>
                  <a:gd name="adj1" fmla="val -24471"/>
                  <a:gd name="adj2" fmla="val -8434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𝑆</m:t>
                          </m:r>
                        </m:e>
                        <m:sub>
                          <m:r>
                            <a:rPr kumimoji="1" lang="en-US" altLang="ja-JP" sz="2000" b="0" i="1" smtClean="0">
                              <a:latin typeface="Cambria Math" panose="02040503050406030204" pitchFamily="18" charset="0"/>
                            </a:rPr>
                            <m:t>1</m:t>
                          </m:r>
                        </m:sub>
                      </m:sSub>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𝑄</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𝑄</m:t>
                          </m:r>
                        </m:e>
                      </m:d>
                      <m:r>
                        <a:rPr kumimoji="1" lang="en-US" altLang="ja-JP" sz="2000" b="0" i="1" smtClean="0">
                          <a:latin typeface="Cambria Math" panose="02040503050406030204" pitchFamily="18" charset="0"/>
                        </a:rPr>
                        <m:t>=1}</m:t>
                      </m:r>
                    </m:oMath>
                  </m:oMathPara>
                </a14:m>
                <a:endParaRPr kumimoji="1" lang="ja-JP" altLang="en-US" sz="2000" dirty="0"/>
              </a:p>
            </p:txBody>
          </p:sp>
        </mc:Choice>
        <mc:Fallback xmlns="">
          <p:sp>
            <p:nvSpPr>
              <p:cNvPr id="5" name="吹き出し: 角を丸めた四角形 4">
                <a:extLst>
                  <a:ext uri="{FF2B5EF4-FFF2-40B4-BE49-F238E27FC236}">
                    <a16:creationId xmlns:a16="http://schemas.microsoft.com/office/drawing/2014/main" id="{47E317B1-9AB1-FF59-CF07-B3197997FFD9}"/>
                  </a:ext>
                </a:extLst>
              </p:cNvPr>
              <p:cNvSpPr>
                <a:spLocks noRot="1" noChangeAspect="1" noMove="1" noResize="1" noEditPoints="1" noAdjustHandles="1" noChangeArrowheads="1" noChangeShapeType="1" noTextEdit="1"/>
              </p:cNvSpPr>
              <p:nvPr/>
            </p:nvSpPr>
            <p:spPr>
              <a:xfrm>
                <a:off x="3130293" y="5396347"/>
                <a:ext cx="2549951" cy="376593"/>
              </a:xfrm>
              <a:prstGeom prst="wedgeRoundRectCallout">
                <a:avLst>
                  <a:gd name="adj1" fmla="val -24471"/>
                  <a:gd name="adj2" fmla="val -84341"/>
                  <a:gd name="adj3" fmla="val 16667"/>
                </a:avLst>
              </a:prstGeom>
              <a:blipFill>
                <a:blip r:embed="rId6"/>
                <a:stretch>
                  <a:fillRect b="-11364"/>
                </a:stretch>
              </a:blipFill>
              <a:ln w="25400">
                <a:solidFill>
                  <a:schemeClr val="accent3"/>
                </a:solidFill>
              </a:ln>
            </p:spPr>
            <p:txBody>
              <a:bodyPr/>
              <a:lstStyle/>
              <a:p>
                <a:r>
                  <a:rPr lang="ja-JP" altLang="en-US">
                    <a:noFill/>
                  </a:rPr>
                  <a:t> </a:t>
                </a:r>
              </a:p>
            </p:txBody>
          </p:sp>
        </mc:Fallback>
      </mc:AlternateContent>
      <p:sp>
        <p:nvSpPr>
          <p:cNvPr id="6" name="テキスト ボックス 5">
            <a:extLst>
              <a:ext uri="{FF2B5EF4-FFF2-40B4-BE49-F238E27FC236}">
                <a16:creationId xmlns:a16="http://schemas.microsoft.com/office/drawing/2014/main" id="{9654ED6C-1EAE-3416-1B26-03F15B351C5A}"/>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5</a:t>
            </a:r>
            <a:endParaRPr kumimoji="1" lang="ja-JP" altLang="en-US" dirty="0">
              <a:solidFill>
                <a:schemeClr val="bg1"/>
              </a:solidFill>
            </a:endParaRPr>
          </a:p>
        </p:txBody>
      </p:sp>
    </p:spTree>
    <p:extLst>
      <p:ext uri="{BB962C8B-B14F-4D97-AF65-F5344CB8AC3E}">
        <p14:creationId xmlns:p14="http://schemas.microsoft.com/office/powerpoint/2010/main" val="2460760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8E86B2-78DA-8AB9-F03E-6723F349FCB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E79014C-79B4-6695-F0E6-5B9A7E8DDD17}"/>
              </a:ext>
            </a:extLst>
          </p:cNvPr>
          <p:cNvSpPr>
            <a:spLocks noGrp="1"/>
          </p:cNvSpPr>
          <p:nvPr>
            <p:ph type="title"/>
          </p:nvPr>
        </p:nvSpPr>
        <p:spPr/>
        <p:txBody>
          <a:bodyPr/>
          <a:lstStyle/>
          <a:p>
            <a:r>
              <a:rPr kumimoji="1" lang="en-US" altLang="ja-JP" dirty="0"/>
              <a:t>Partitioning Technique</a:t>
            </a:r>
            <a:endParaRPr kumimoji="1" lang="ja-JP" altLang="en-US" dirty="0"/>
          </a:p>
        </p:txBody>
      </p:sp>
      <p:sp>
        <p:nvSpPr>
          <p:cNvPr id="18" name="楕円 17">
            <a:extLst>
              <a:ext uri="{FF2B5EF4-FFF2-40B4-BE49-F238E27FC236}">
                <a16:creationId xmlns:a16="http://schemas.microsoft.com/office/drawing/2014/main" id="{45F81695-B4D5-62D5-0451-EF38929DC463}"/>
              </a:ext>
            </a:extLst>
          </p:cNvPr>
          <p:cNvSpPr/>
          <p:nvPr/>
        </p:nvSpPr>
        <p:spPr>
          <a:xfrm>
            <a:off x="1057410" y="2357515"/>
            <a:ext cx="3969623" cy="3601254"/>
          </a:xfrm>
          <a:prstGeom prst="ellipse">
            <a:avLst/>
          </a:prstGeom>
          <a:solidFill>
            <a:schemeClr val="accent1">
              <a:lumMod val="20000"/>
              <a:lumOff val="80000"/>
            </a:schemeClr>
          </a:solidFill>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7" name="四角形: 角を丸くする 16">
                <a:extLst>
                  <a:ext uri="{FF2B5EF4-FFF2-40B4-BE49-F238E27FC236}">
                    <a16:creationId xmlns:a16="http://schemas.microsoft.com/office/drawing/2014/main" id="{13B4C187-991E-23B0-5119-76D140536B93}"/>
                  </a:ext>
                </a:extLst>
              </p:cNvPr>
              <p:cNvSpPr/>
              <p:nvPr/>
            </p:nvSpPr>
            <p:spPr>
              <a:xfrm>
                <a:off x="1009741" y="1065846"/>
                <a:ext cx="10557636" cy="8067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FF0000"/>
                    </a:solidFill>
                  </a:rPr>
                  <a:t>Space of </a:t>
                </a:r>
                <a14:m>
                  <m:oMath xmlns:m="http://schemas.openxmlformats.org/officeDocument/2006/math">
                    <m:r>
                      <a:rPr kumimoji="1" lang="en-US" altLang="ja-JP" sz="2400" b="0" i="1" smtClean="0">
                        <a:solidFill>
                          <a:srgbClr val="FF0000"/>
                        </a:solidFill>
                        <a:latin typeface="Cambria Math" panose="02040503050406030204" pitchFamily="18" charset="0"/>
                      </a:rPr>
                      <m:t>𝑄</m:t>
                    </m:r>
                  </m:oMath>
                </a14:m>
                <a:r>
                  <a:rPr kumimoji="1" lang="ja-JP" altLang="en-US" sz="2400" dirty="0">
                    <a:solidFill>
                      <a:srgbClr val="FF0000"/>
                    </a:solidFill>
                  </a:rPr>
                  <a:t> </a:t>
                </a:r>
                <a:r>
                  <a:rPr kumimoji="1" lang="en-US" altLang="ja-JP" sz="2400" dirty="0">
                    <a:solidFill>
                      <a:srgbClr val="FF0000"/>
                    </a:solidFill>
                  </a:rPr>
                  <a:t>is divided into two sets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0</m:t>
                        </m:r>
                      </m:sub>
                    </m:sSub>
                  </m:oMath>
                </a14:m>
                <a:r>
                  <a:rPr kumimoji="1" lang="en-US" altLang="ja-JP" sz="2400" dirty="0">
                    <a:solidFill>
                      <a:srgbClr val="FF0000"/>
                    </a:solidFill>
                  </a:rPr>
                  <a:t> and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1</m:t>
                        </m:r>
                      </m:sub>
                    </m:sSub>
                  </m:oMath>
                </a14:m>
                <a:r>
                  <a:rPr kumimoji="1" lang="en-US" altLang="ja-JP" sz="2400" dirty="0">
                    <a:solidFill>
                      <a:srgbClr val="FF0000"/>
                    </a:solidFill>
                  </a:rPr>
                  <a:t> by using a function </a:t>
                </a:r>
                <a14:m>
                  <m:oMath xmlns:m="http://schemas.openxmlformats.org/officeDocument/2006/math">
                    <m:r>
                      <a:rPr kumimoji="1" lang="en-US" altLang="ja-JP" sz="2400" b="0" i="1" smtClean="0">
                        <a:solidFill>
                          <a:srgbClr val="FF0000"/>
                        </a:solidFill>
                        <a:latin typeface="Cambria Math" panose="02040503050406030204" pitchFamily="18" charset="0"/>
                      </a:rPr>
                      <m:t>𝐹</m:t>
                    </m:r>
                    <m:r>
                      <a:rPr kumimoji="1" lang="en-US" altLang="ja-JP" sz="2400" b="0" i="1" smtClean="0">
                        <a:solidFill>
                          <a:srgbClr val="FF0000"/>
                        </a:solidFill>
                        <a:latin typeface="Cambria Math" panose="02040503050406030204" pitchFamily="18" charset="0"/>
                      </a:rPr>
                      <m:t>:</m:t>
                    </m:r>
                    <m:r>
                      <a:rPr lang="en-US" altLang="ja-JP" sz="2400" i="1" smtClean="0">
                        <a:solidFill>
                          <a:srgbClr val="FF0000"/>
                        </a:solidFill>
                        <a:latin typeface="Cambria Math" panose="02040503050406030204" pitchFamily="18" charset="0"/>
                      </a:rPr>
                      <m:t>𝒬</m:t>
                    </m:r>
                    <m:r>
                      <a:rPr kumimoji="1" lang="en-US" altLang="ja-JP" sz="2400" b="0" i="1" smtClean="0">
                        <a:solidFill>
                          <a:srgbClr val="FF0000"/>
                        </a:solidFill>
                        <a:latin typeface="Cambria Math" panose="02040503050406030204" pitchFamily="18" charset="0"/>
                      </a:rPr>
                      <m:t>→{0,1}</m:t>
                    </m:r>
                  </m:oMath>
                </a14:m>
                <a:r>
                  <a:rPr kumimoji="1" lang="en-US" altLang="ja-JP" sz="2400" dirty="0">
                    <a:solidFill>
                      <a:srgbClr val="FF0000"/>
                    </a:solidFill>
                  </a:rPr>
                  <a:t> </a:t>
                </a:r>
                <a:endParaRPr kumimoji="1" lang="ja-JP" altLang="en-US" sz="2400" dirty="0">
                  <a:solidFill>
                    <a:srgbClr val="FF0000"/>
                  </a:solidFill>
                </a:endParaRPr>
              </a:p>
            </p:txBody>
          </p:sp>
        </mc:Choice>
        <mc:Fallback xmlns="">
          <p:sp>
            <p:nvSpPr>
              <p:cNvPr id="17" name="四角形: 角を丸くする 16">
                <a:extLst>
                  <a:ext uri="{FF2B5EF4-FFF2-40B4-BE49-F238E27FC236}">
                    <a16:creationId xmlns:a16="http://schemas.microsoft.com/office/drawing/2014/main" id="{13B4C187-991E-23B0-5119-76D140536B93}"/>
                  </a:ext>
                </a:extLst>
              </p:cNvPr>
              <p:cNvSpPr>
                <a:spLocks noRot="1" noChangeAspect="1" noMove="1" noResize="1" noEditPoints="1" noAdjustHandles="1" noChangeArrowheads="1" noChangeShapeType="1" noTextEdit="1"/>
              </p:cNvSpPr>
              <p:nvPr/>
            </p:nvSpPr>
            <p:spPr>
              <a:xfrm>
                <a:off x="1009741" y="1065846"/>
                <a:ext cx="10557636" cy="806700"/>
              </a:xfrm>
              <a:prstGeom prst="roundRect">
                <a:avLst/>
              </a:prstGeom>
              <a:blipFill>
                <a:blip r:embed="rId3"/>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79DB488D-AAFD-DA8B-9682-108060520356}"/>
                  </a:ext>
                </a:extLst>
              </p:cNvPr>
              <p:cNvSpPr txBox="1"/>
              <p:nvPr/>
            </p:nvSpPr>
            <p:spPr>
              <a:xfrm>
                <a:off x="1811466" y="1892469"/>
                <a:ext cx="2374839" cy="400110"/>
              </a:xfrm>
              <a:prstGeom prst="rect">
                <a:avLst/>
              </a:prstGeom>
              <a:noFill/>
            </p:spPr>
            <p:txBody>
              <a:bodyPr wrap="square">
                <a:spAutoFit/>
              </a:bodyPr>
              <a:lstStyle/>
              <a:p>
                <a:r>
                  <a:rPr lang="en-US" altLang="ja-JP" sz="2000" dirty="0"/>
                  <a:t>Query Space </a:t>
                </a:r>
                <a14:m>
                  <m:oMath xmlns:m="http://schemas.openxmlformats.org/officeDocument/2006/math">
                    <m:r>
                      <a:rPr lang="en-US" altLang="ja-JP" sz="2000" b="0" i="1" smtClean="0">
                        <a:latin typeface="Cambria Math" panose="02040503050406030204" pitchFamily="18" charset="0"/>
                      </a:rPr>
                      <m:t>𝒬</m:t>
                    </m:r>
                  </m:oMath>
                </a14:m>
                <a:endParaRPr lang="ja-JP" altLang="en-US" sz="2000" dirty="0"/>
              </a:p>
            </p:txBody>
          </p:sp>
        </mc:Choice>
        <mc:Fallback xmlns="">
          <p:sp>
            <p:nvSpPr>
              <p:cNvPr id="25" name="テキスト ボックス 24">
                <a:extLst>
                  <a:ext uri="{FF2B5EF4-FFF2-40B4-BE49-F238E27FC236}">
                    <a16:creationId xmlns:a16="http://schemas.microsoft.com/office/drawing/2014/main" id="{79DB488D-AAFD-DA8B-9682-108060520356}"/>
                  </a:ext>
                </a:extLst>
              </p:cNvPr>
              <p:cNvSpPr txBox="1">
                <a:spLocks noRot="1" noChangeAspect="1" noMove="1" noResize="1" noEditPoints="1" noAdjustHandles="1" noChangeArrowheads="1" noChangeShapeType="1" noTextEdit="1"/>
              </p:cNvSpPr>
              <p:nvPr/>
            </p:nvSpPr>
            <p:spPr>
              <a:xfrm>
                <a:off x="1811466" y="1892469"/>
                <a:ext cx="2374839" cy="400110"/>
              </a:xfrm>
              <a:prstGeom prst="rect">
                <a:avLst/>
              </a:prstGeom>
              <a:blipFill>
                <a:blip r:embed="rId4"/>
                <a:stretch>
                  <a:fillRect l="-2564" t="-7576" b="-25758"/>
                </a:stretch>
              </a:blipFill>
            </p:spPr>
            <p:txBody>
              <a:bodyPr/>
              <a:lstStyle/>
              <a:p>
                <a:r>
                  <a:rPr lang="ja-JP" altLang="en-US">
                    <a:noFill/>
                  </a:rPr>
                  <a:t> </a:t>
                </a:r>
              </a:p>
            </p:txBody>
          </p:sp>
        </mc:Fallback>
      </mc:AlternateContent>
      <p:sp>
        <p:nvSpPr>
          <p:cNvPr id="3" name="楕円 2">
            <a:extLst>
              <a:ext uri="{FF2B5EF4-FFF2-40B4-BE49-F238E27FC236}">
                <a16:creationId xmlns:a16="http://schemas.microsoft.com/office/drawing/2014/main" id="{4FA16C4D-043B-FB8E-A52C-24B1B2021444}"/>
              </a:ext>
            </a:extLst>
          </p:cNvPr>
          <p:cNvSpPr/>
          <p:nvPr/>
        </p:nvSpPr>
        <p:spPr>
          <a:xfrm>
            <a:off x="3289241" y="4658673"/>
            <a:ext cx="1044410" cy="797532"/>
          </a:xfrm>
          <a:prstGeom prst="ellipse">
            <a:avLst/>
          </a:prstGeom>
          <a:solidFill>
            <a:schemeClr val="accent3"/>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542B6895-65B4-A5F7-69F8-728FC7E84C2B}"/>
                  </a:ext>
                </a:extLst>
              </p:cNvPr>
              <p:cNvSpPr txBox="1"/>
              <p:nvPr/>
            </p:nvSpPr>
            <p:spPr>
              <a:xfrm>
                <a:off x="1554377" y="3214449"/>
                <a:ext cx="2530128"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𝑆</m:t>
                          </m:r>
                        </m:e>
                        <m:sub>
                          <m:r>
                            <a:rPr lang="en-US" altLang="ja-JP" sz="2000" b="0" i="1" smtClean="0">
                              <a:latin typeface="Cambria Math" panose="02040503050406030204" pitchFamily="18" charset="0"/>
                            </a:rPr>
                            <m:t>0</m:t>
                          </m:r>
                        </m:sub>
                      </m:sSub>
                      <m:r>
                        <a:rPr lang="en-US" altLang="ja-JP" sz="2000" b="0" i="1" smtClean="0">
                          <a:latin typeface="Cambria Math" panose="02040503050406030204" pitchFamily="18" charset="0"/>
                        </a:rPr>
                        <m:t>=</m:t>
                      </m:r>
                      <m:d>
                        <m:dPr>
                          <m:begChr m:val="{"/>
                          <m:endChr m:val="}"/>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e>
                          <m:r>
                            <a:rPr lang="en-US" altLang="ja-JP" sz="2000" b="0" i="1" smtClean="0">
                              <a:latin typeface="Cambria Math" panose="02040503050406030204" pitchFamily="18" charset="0"/>
                            </a:rPr>
                            <m:t>𝐹</m:t>
                          </m:r>
                          <m:d>
                            <m:dPr>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d>
                          <m:r>
                            <a:rPr lang="en-US" altLang="ja-JP" sz="2000" b="0" i="1" smtClean="0">
                              <a:latin typeface="Cambria Math" panose="02040503050406030204" pitchFamily="18" charset="0"/>
                            </a:rPr>
                            <m:t>=0</m:t>
                          </m:r>
                        </m:e>
                      </m:d>
                    </m:oMath>
                  </m:oMathPara>
                </a14:m>
                <a:endParaRPr lang="ja-JP" altLang="en-US" sz="2000" dirty="0"/>
              </a:p>
            </p:txBody>
          </p:sp>
        </mc:Choice>
        <mc:Fallback xmlns="">
          <p:sp>
            <p:nvSpPr>
              <p:cNvPr id="4" name="テキスト ボックス 3">
                <a:extLst>
                  <a:ext uri="{FF2B5EF4-FFF2-40B4-BE49-F238E27FC236}">
                    <a16:creationId xmlns:a16="http://schemas.microsoft.com/office/drawing/2014/main" id="{542B6895-65B4-A5F7-69F8-728FC7E84C2B}"/>
                  </a:ext>
                </a:extLst>
              </p:cNvPr>
              <p:cNvSpPr txBox="1">
                <a:spLocks noRot="1" noChangeAspect="1" noMove="1" noResize="1" noEditPoints="1" noAdjustHandles="1" noChangeArrowheads="1" noChangeShapeType="1" noTextEdit="1"/>
              </p:cNvSpPr>
              <p:nvPr/>
            </p:nvSpPr>
            <p:spPr>
              <a:xfrm>
                <a:off x="1554377" y="3214449"/>
                <a:ext cx="2530128" cy="400110"/>
              </a:xfrm>
              <a:prstGeom prst="rect">
                <a:avLst/>
              </a:prstGeom>
              <a:blipFill>
                <a:blip r:embed="rId5"/>
                <a:stretch>
                  <a:fillRect b="-909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吹き出し: 角を丸めた四角形 4">
                <a:extLst>
                  <a:ext uri="{FF2B5EF4-FFF2-40B4-BE49-F238E27FC236}">
                    <a16:creationId xmlns:a16="http://schemas.microsoft.com/office/drawing/2014/main" id="{B725B919-874D-8C57-31EB-C26613CE0909}"/>
                  </a:ext>
                </a:extLst>
              </p:cNvPr>
              <p:cNvSpPr/>
              <p:nvPr/>
            </p:nvSpPr>
            <p:spPr>
              <a:xfrm>
                <a:off x="3130293" y="5396347"/>
                <a:ext cx="2549951" cy="376593"/>
              </a:xfrm>
              <a:prstGeom prst="wedgeRoundRectCallout">
                <a:avLst>
                  <a:gd name="adj1" fmla="val -24471"/>
                  <a:gd name="adj2" fmla="val -8434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𝑆</m:t>
                          </m:r>
                        </m:e>
                        <m:sub>
                          <m:r>
                            <a:rPr kumimoji="1" lang="en-US" altLang="ja-JP" sz="2000" b="0" i="1" smtClean="0">
                              <a:latin typeface="Cambria Math" panose="02040503050406030204" pitchFamily="18" charset="0"/>
                            </a:rPr>
                            <m:t>1</m:t>
                          </m:r>
                        </m:sub>
                      </m:sSub>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𝑄</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𝑄</m:t>
                          </m:r>
                        </m:e>
                      </m:d>
                      <m:r>
                        <a:rPr kumimoji="1" lang="en-US" altLang="ja-JP" sz="2000" b="0" i="1" smtClean="0">
                          <a:latin typeface="Cambria Math" panose="02040503050406030204" pitchFamily="18" charset="0"/>
                        </a:rPr>
                        <m:t>=1}</m:t>
                      </m:r>
                    </m:oMath>
                  </m:oMathPara>
                </a14:m>
                <a:endParaRPr kumimoji="1" lang="ja-JP" altLang="en-US" sz="2000" dirty="0"/>
              </a:p>
            </p:txBody>
          </p:sp>
        </mc:Choice>
        <mc:Fallback xmlns="">
          <p:sp>
            <p:nvSpPr>
              <p:cNvPr id="5" name="吹き出し: 角を丸めた四角形 4">
                <a:extLst>
                  <a:ext uri="{FF2B5EF4-FFF2-40B4-BE49-F238E27FC236}">
                    <a16:creationId xmlns:a16="http://schemas.microsoft.com/office/drawing/2014/main" id="{B725B919-874D-8C57-31EB-C26613CE0909}"/>
                  </a:ext>
                </a:extLst>
              </p:cNvPr>
              <p:cNvSpPr>
                <a:spLocks noRot="1" noChangeAspect="1" noMove="1" noResize="1" noEditPoints="1" noAdjustHandles="1" noChangeArrowheads="1" noChangeShapeType="1" noTextEdit="1"/>
              </p:cNvSpPr>
              <p:nvPr/>
            </p:nvSpPr>
            <p:spPr>
              <a:xfrm>
                <a:off x="3130293" y="5396347"/>
                <a:ext cx="2549951" cy="376593"/>
              </a:xfrm>
              <a:prstGeom prst="wedgeRoundRectCallout">
                <a:avLst>
                  <a:gd name="adj1" fmla="val -24471"/>
                  <a:gd name="adj2" fmla="val -84341"/>
                  <a:gd name="adj3" fmla="val 16667"/>
                </a:avLst>
              </a:prstGeom>
              <a:blipFill>
                <a:blip r:embed="rId6"/>
                <a:stretch>
                  <a:fillRect b="-11364"/>
                </a:stretch>
              </a:blipFill>
              <a:ln w="25400">
                <a:solidFill>
                  <a:schemeClr val="accent3"/>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 name="吹き出し: 四角形 5">
                <a:extLst>
                  <a:ext uri="{FF2B5EF4-FFF2-40B4-BE49-F238E27FC236}">
                    <a16:creationId xmlns:a16="http://schemas.microsoft.com/office/drawing/2014/main" id="{61CC69DF-0D32-911C-DDA0-89E2D794A61D}"/>
                  </a:ext>
                </a:extLst>
              </p:cNvPr>
              <p:cNvSpPr/>
              <p:nvPr/>
            </p:nvSpPr>
            <p:spPr>
              <a:xfrm>
                <a:off x="9640501" y="2657675"/>
                <a:ext cx="1926876" cy="806688"/>
              </a:xfrm>
              <a:prstGeom prst="wedgeRectCallout">
                <a:avLst>
                  <a:gd name="adj1" fmla="val -67415"/>
                  <a:gd name="adj2" fmla="val 10314"/>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000" dirty="0"/>
                  <a:t>If </a:t>
                </a:r>
                <a14:m>
                  <m:oMath xmlns:m="http://schemas.openxmlformats.org/officeDocument/2006/math">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𝑄</m:t>
                            </m:r>
                          </m:e>
                          <m:sub>
                            <m:r>
                              <a:rPr kumimoji="1" lang="en-US" altLang="ja-JP" sz="2000" b="0" i="1" smtClean="0">
                                <a:latin typeface="Cambria Math" panose="02040503050406030204" pitchFamily="18" charset="0"/>
                              </a:rPr>
                              <m:t>𝑖</m:t>
                            </m:r>
                          </m:sub>
                        </m:sSub>
                      </m:e>
                    </m:d>
                    <m:r>
                      <a:rPr kumimoji="1" lang="en-US" altLang="ja-JP" sz="2000" b="0" i="1" smtClean="0">
                        <a:latin typeface="Cambria Math" panose="02040503050406030204" pitchFamily="18" charset="0"/>
                      </a:rPr>
                      <m:t>=0</m:t>
                    </m:r>
                  </m:oMath>
                </a14:m>
                <a:r>
                  <a:rPr kumimoji="1" lang="en-US" altLang="ja-JP" sz="2000" dirty="0"/>
                  <a:t>,</a:t>
                </a:r>
              </a:p>
              <a:p>
                <a14:m>
                  <m:oMath xmlns:m="http://schemas.openxmlformats.org/officeDocument/2006/math">
                    <m:r>
                      <a:rPr kumimoji="1" lang="en-US" altLang="ja-JP" sz="2000" b="0" i="1" smtClean="0">
                        <a:latin typeface="Cambria Math" panose="02040503050406030204" pitchFamily="18" charset="0"/>
                      </a:rPr>
                      <m:t>ℛ</m:t>
                    </m:r>
                  </m:oMath>
                </a14:m>
                <a:r>
                  <a:rPr kumimoji="1" lang="ja-JP" altLang="en-US" sz="2000" dirty="0"/>
                  <a:t> </a:t>
                </a:r>
                <a:r>
                  <a:rPr kumimoji="1" lang="en-US" altLang="ja-JP" sz="2000" dirty="0"/>
                  <a:t>can simulate</a:t>
                </a:r>
              </a:p>
            </p:txBody>
          </p:sp>
        </mc:Choice>
        <mc:Fallback>
          <p:sp>
            <p:nvSpPr>
              <p:cNvPr id="6" name="吹き出し: 四角形 5">
                <a:extLst>
                  <a:ext uri="{FF2B5EF4-FFF2-40B4-BE49-F238E27FC236}">
                    <a16:creationId xmlns:a16="http://schemas.microsoft.com/office/drawing/2014/main" id="{61CC69DF-0D32-911C-DDA0-89E2D794A61D}"/>
                  </a:ext>
                </a:extLst>
              </p:cNvPr>
              <p:cNvSpPr>
                <a:spLocks noRot="1" noChangeAspect="1" noMove="1" noResize="1" noEditPoints="1" noAdjustHandles="1" noChangeArrowheads="1" noChangeShapeType="1" noTextEdit="1"/>
              </p:cNvSpPr>
              <p:nvPr/>
            </p:nvSpPr>
            <p:spPr>
              <a:xfrm>
                <a:off x="9640501" y="2657675"/>
                <a:ext cx="1926876" cy="806688"/>
              </a:xfrm>
              <a:prstGeom prst="wedgeRectCallout">
                <a:avLst>
                  <a:gd name="adj1" fmla="val -67415"/>
                  <a:gd name="adj2" fmla="val 10314"/>
                </a:avLst>
              </a:prstGeom>
              <a:blipFill>
                <a:blip r:embed="rId7"/>
                <a:stretch>
                  <a:fillRect t="-3704"/>
                </a:stretch>
              </a:blipFill>
              <a:ln w="19050">
                <a:solidFill>
                  <a:srgbClr val="FF0000"/>
                </a:solidFill>
              </a:ln>
            </p:spPr>
            <p:txBody>
              <a:bodyPr/>
              <a:lstStyle/>
              <a:p>
                <a:r>
                  <a:rPr lang="ja-JP" altLang="en-US">
                    <a:noFill/>
                  </a:rPr>
                  <a:t> </a:t>
                </a:r>
              </a:p>
            </p:txBody>
          </p:sp>
        </mc:Fallback>
      </mc:AlternateContent>
      <p:cxnSp>
        <p:nvCxnSpPr>
          <p:cNvPr id="7" name="直線矢印コネクタ 6">
            <a:extLst>
              <a:ext uri="{FF2B5EF4-FFF2-40B4-BE49-F238E27FC236}">
                <a16:creationId xmlns:a16="http://schemas.microsoft.com/office/drawing/2014/main" id="{3A9D29DE-24E0-D9D8-D7F4-194F469985CC}"/>
              </a:ext>
            </a:extLst>
          </p:cNvPr>
          <p:cNvCxnSpPr>
            <a:cxnSpLocks/>
          </p:cNvCxnSpPr>
          <p:nvPr/>
        </p:nvCxnSpPr>
        <p:spPr>
          <a:xfrm>
            <a:off x="6250603" y="2889123"/>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8E4A9958-9C06-7ABD-FB20-9C4E8BD50546}"/>
                  </a:ext>
                </a:extLst>
              </p:cNvPr>
              <p:cNvSpPr txBox="1"/>
              <p:nvPr/>
            </p:nvSpPr>
            <p:spPr>
              <a:xfrm>
                <a:off x="6829198" y="2337490"/>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8" name="テキスト ボックス 7">
                <a:extLst>
                  <a:ext uri="{FF2B5EF4-FFF2-40B4-BE49-F238E27FC236}">
                    <a16:creationId xmlns:a16="http://schemas.microsoft.com/office/drawing/2014/main" id="{8E4A9958-9C06-7ABD-FB20-9C4E8BD50546}"/>
                  </a:ext>
                </a:extLst>
              </p:cNvPr>
              <p:cNvSpPr txBox="1">
                <a:spLocks noRot="1" noChangeAspect="1" noMove="1" noResize="1" noEditPoints="1" noAdjustHandles="1" noChangeArrowheads="1" noChangeShapeType="1" noTextEdit="1"/>
              </p:cNvSpPr>
              <p:nvPr/>
            </p:nvSpPr>
            <p:spPr>
              <a:xfrm>
                <a:off x="6829198" y="2337490"/>
                <a:ext cx="1572430" cy="461665"/>
              </a:xfrm>
              <a:prstGeom prst="rect">
                <a:avLst/>
              </a:prstGeom>
              <a:blipFill>
                <a:blip r:embed="rId8"/>
                <a:stretch>
                  <a:fillRect b="-13158"/>
                </a:stretch>
              </a:blipFill>
            </p:spPr>
            <p:txBody>
              <a:bodyPr/>
              <a:lstStyle/>
              <a:p>
                <a:r>
                  <a:rPr lang="ja-JP" altLang="en-US">
                    <a:noFill/>
                  </a:rPr>
                  <a:t> </a:t>
                </a:r>
              </a:p>
            </p:txBody>
          </p:sp>
        </mc:Fallback>
      </mc:AlternateContent>
      <p:cxnSp>
        <p:nvCxnSpPr>
          <p:cNvPr id="9" name="直線矢印コネクタ 8">
            <a:extLst>
              <a:ext uri="{FF2B5EF4-FFF2-40B4-BE49-F238E27FC236}">
                <a16:creationId xmlns:a16="http://schemas.microsoft.com/office/drawing/2014/main" id="{B5C61697-0F3D-F1E9-6627-A10D99A22C78}"/>
              </a:ext>
            </a:extLst>
          </p:cNvPr>
          <p:cNvCxnSpPr>
            <a:cxnSpLocks/>
          </p:cNvCxnSpPr>
          <p:nvPr/>
        </p:nvCxnSpPr>
        <p:spPr>
          <a:xfrm flipH="1">
            <a:off x="6250603" y="3117330"/>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4729C846-192B-08E7-1502-C5654D613168}"/>
                  </a:ext>
                </a:extLst>
              </p:cNvPr>
              <p:cNvSpPr txBox="1"/>
              <p:nvPr/>
            </p:nvSpPr>
            <p:spPr>
              <a:xfrm>
                <a:off x="6963724" y="3114197"/>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0" name="テキスト ボックス 9">
                <a:extLst>
                  <a:ext uri="{FF2B5EF4-FFF2-40B4-BE49-F238E27FC236}">
                    <a16:creationId xmlns:a16="http://schemas.microsoft.com/office/drawing/2014/main" id="{4729C846-192B-08E7-1502-C5654D613168}"/>
                  </a:ext>
                </a:extLst>
              </p:cNvPr>
              <p:cNvSpPr txBox="1">
                <a:spLocks noRot="1" noChangeAspect="1" noMove="1" noResize="1" noEditPoints="1" noAdjustHandles="1" noChangeArrowheads="1" noChangeShapeType="1" noTextEdit="1"/>
              </p:cNvSpPr>
              <p:nvPr/>
            </p:nvSpPr>
            <p:spPr>
              <a:xfrm>
                <a:off x="6963724" y="3114197"/>
                <a:ext cx="1369977" cy="461665"/>
              </a:xfrm>
              <a:prstGeom prst="rect">
                <a:avLst/>
              </a:prstGeom>
              <a:blipFill>
                <a:blip r:embed="rId9"/>
                <a:stretch>
                  <a:fillRect b="-1316"/>
                </a:stretch>
              </a:blipFill>
            </p:spPr>
            <p:txBody>
              <a:bodyPr/>
              <a:lstStyle/>
              <a:p>
                <a:r>
                  <a:rPr lang="ja-JP" altLang="en-US">
                    <a:noFill/>
                  </a:rPr>
                  <a:t> </a:t>
                </a:r>
              </a:p>
            </p:txBody>
          </p:sp>
        </mc:Fallback>
      </mc:AlternateContent>
      <p:sp>
        <p:nvSpPr>
          <p:cNvPr id="11" name="矢印: 左カーブ 10">
            <a:extLst>
              <a:ext uri="{FF2B5EF4-FFF2-40B4-BE49-F238E27FC236}">
                <a16:creationId xmlns:a16="http://schemas.microsoft.com/office/drawing/2014/main" id="{EE8AA085-85EA-5ABB-112E-75D9EE0CABC5}"/>
              </a:ext>
            </a:extLst>
          </p:cNvPr>
          <p:cNvSpPr/>
          <p:nvPr/>
        </p:nvSpPr>
        <p:spPr>
          <a:xfrm>
            <a:off x="8263100" y="2553709"/>
            <a:ext cx="373331" cy="1076650"/>
          </a:xfrm>
          <a:prstGeom prst="curvedLeftArrow">
            <a:avLst>
              <a:gd name="adj1" fmla="val 25000"/>
              <a:gd name="adj2" fmla="val 75488"/>
              <a:gd name="adj3" fmla="val 40247"/>
            </a:avLst>
          </a:prstGeom>
          <a:solidFill>
            <a:schemeClr val="accent2"/>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accent2"/>
              </a:solidFill>
            </a:endParaRPr>
          </a:p>
        </p:txBody>
      </p:sp>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79084582-233C-A542-1846-6F74AD2AF87C}"/>
                  </a:ext>
                </a:extLst>
              </p:cNvPr>
              <p:cNvSpPr txBox="1"/>
              <p:nvPr/>
            </p:nvSpPr>
            <p:spPr>
              <a:xfrm>
                <a:off x="8051067" y="2130823"/>
                <a:ext cx="1170727" cy="461665"/>
              </a:xfrm>
              <a:prstGeom prst="rect">
                <a:avLst/>
              </a:prstGeom>
              <a:noFill/>
            </p:spPr>
            <p:txBody>
              <a:bodyPr wrap="square">
                <a:spAutoFit/>
              </a:bodyPr>
              <a:lstStyle/>
              <a:p>
                <a14:m>
                  <m:oMath xmlns:m="http://schemas.openxmlformats.org/officeDocument/2006/math">
                    <m:r>
                      <a:rPr lang="en-US" altLang="ja-JP" sz="2400" b="0" i="1" smtClean="0">
                        <a:latin typeface="Cambria Math" panose="02040503050406030204" pitchFamily="18" charset="0"/>
                      </a:rPr>
                      <m:t>𝑞</m:t>
                    </m:r>
                  </m:oMath>
                </a14:m>
                <a:r>
                  <a:rPr lang="ja-JP" altLang="en-US" sz="2400" dirty="0"/>
                  <a:t> </a:t>
                </a:r>
                <a:r>
                  <a:rPr lang="en-US" altLang="ja-JP" sz="2400" dirty="0"/>
                  <a:t>times</a:t>
                </a:r>
                <a:endParaRPr lang="ja-JP" altLang="en-US" sz="2400" dirty="0"/>
              </a:p>
            </p:txBody>
          </p:sp>
        </mc:Choice>
        <mc:Fallback xmlns="">
          <p:sp>
            <p:nvSpPr>
              <p:cNvPr id="12" name="テキスト ボックス 11">
                <a:extLst>
                  <a:ext uri="{FF2B5EF4-FFF2-40B4-BE49-F238E27FC236}">
                    <a16:creationId xmlns:a16="http://schemas.microsoft.com/office/drawing/2014/main" id="{79084582-233C-A542-1846-6F74AD2AF87C}"/>
                  </a:ext>
                </a:extLst>
              </p:cNvPr>
              <p:cNvSpPr txBox="1">
                <a:spLocks noRot="1" noChangeAspect="1" noMove="1" noResize="1" noEditPoints="1" noAdjustHandles="1" noChangeArrowheads="1" noChangeShapeType="1" noTextEdit="1"/>
              </p:cNvSpPr>
              <p:nvPr/>
            </p:nvSpPr>
            <p:spPr>
              <a:xfrm>
                <a:off x="8051067" y="2130823"/>
                <a:ext cx="1170727" cy="461665"/>
              </a:xfrm>
              <a:prstGeom prst="rect">
                <a:avLst/>
              </a:prstGeom>
              <a:blipFill>
                <a:blip r:embed="rId10"/>
                <a:stretch>
                  <a:fillRect l="-1563" t="-10667" r="-2604" b="-30667"/>
                </a:stretch>
              </a:blipFill>
            </p:spPr>
            <p:txBody>
              <a:bodyPr/>
              <a:lstStyle/>
              <a:p>
                <a:r>
                  <a:rPr lang="ja-JP" altLang="en-US">
                    <a:noFill/>
                  </a:rPr>
                  <a:t> </a:t>
                </a:r>
              </a:p>
            </p:txBody>
          </p:sp>
        </mc:Fallback>
      </mc:AlternateContent>
      <p:cxnSp>
        <p:nvCxnSpPr>
          <p:cNvPr id="13" name="直線矢印コネクタ 12">
            <a:extLst>
              <a:ext uri="{FF2B5EF4-FFF2-40B4-BE49-F238E27FC236}">
                <a16:creationId xmlns:a16="http://schemas.microsoft.com/office/drawing/2014/main" id="{E233E243-324E-5E27-0F4B-895CEA077D91}"/>
              </a:ext>
            </a:extLst>
          </p:cNvPr>
          <p:cNvCxnSpPr>
            <a:cxnSpLocks/>
          </p:cNvCxnSpPr>
          <p:nvPr/>
        </p:nvCxnSpPr>
        <p:spPr>
          <a:xfrm>
            <a:off x="6316336" y="4623971"/>
            <a:ext cx="2549951" cy="197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1FDDDF12-2DE8-3825-10A4-BAC42DBEEC16}"/>
                  </a:ext>
                </a:extLst>
              </p:cNvPr>
              <p:cNvSpPr txBox="1"/>
              <p:nvPr/>
            </p:nvSpPr>
            <p:spPr>
              <a:xfrm>
                <a:off x="6896008" y="4129405"/>
                <a:ext cx="142167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1FDDDF12-2DE8-3825-10A4-BAC42DBEEC16}"/>
                  </a:ext>
                </a:extLst>
              </p:cNvPr>
              <p:cNvSpPr txBox="1">
                <a:spLocks noRot="1" noChangeAspect="1" noMove="1" noResize="1" noEditPoints="1" noAdjustHandles="1" noChangeArrowheads="1" noChangeShapeType="1" noTextEdit="1"/>
              </p:cNvSpPr>
              <p:nvPr/>
            </p:nvSpPr>
            <p:spPr>
              <a:xfrm>
                <a:off x="6896008" y="4129405"/>
                <a:ext cx="1421670" cy="461665"/>
              </a:xfrm>
              <a:prstGeom prst="rect">
                <a:avLst/>
              </a:prstGeom>
              <a:blipFill>
                <a:blip r:embed="rId11"/>
                <a:stretch>
                  <a:fillRect b="-13158"/>
                </a:stretch>
              </a:blipFill>
            </p:spPr>
            <p:txBody>
              <a:bodyPr/>
              <a:lstStyle/>
              <a:p>
                <a:r>
                  <a:rPr lang="ja-JP" altLang="en-US">
                    <a:noFill/>
                  </a:rPr>
                  <a:t> </a:t>
                </a:r>
              </a:p>
            </p:txBody>
          </p:sp>
        </mc:Fallback>
      </mc:AlternateContent>
      <p:cxnSp>
        <p:nvCxnSpPr>
          <p:cNvPr id="15" name="直線矢印コネクタ 14">
            <a:extLst>
              <a:ext uri="{FF2B5EF4-FFF2-40B4-BE49-F238E27FC236}">
                <a16:creationId xmlns:a16="http://schemas.microsoft.com/office/drawing/2014/main" id="{052B3425-BAC9-5C83-6F5A-7A2A3E634097}"/>
              </a:ext>
            </a:extLst>
          </p:cNvPr>
          <p:cNvCxnSpPr>
            <a:cxnSpLocks/>
          </p:cNvCxnSpPr>
          <p:nvPr/>
        </p:nvCxnSpPr>
        <p:spPr>
          <a:xfrm flipH="1">
            <a:off x="6351171" y="4886004"/>
            <a:ext cx="2480447" cy="2060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36015DD9-1BB6-E302-8243-94E961F4C649}"/>
                  </a:ext>
                </a:extLst>
              </p:cNvPr>
              <p:cNvSpPr txBox="1"/>
              <p:nvPr/>
            </p:nvSpPr>
            <p:spPr>
              <a:xfrm>
                <a:off x="6896008" y="4864701"/>
                <a:ext cx="139908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𝑐h𝑎𝑙𝑙</m:t>
                          </m:r>
                        </m:e>
                        <m:sub>
                          <m:r>
                            <a:rPr lang="en-US" altLang="ja-JP" sz="2400" b="0" i="1" smtClean="0">
                              <a:latin typeface="Cambria Math" panose="02040503050406030204" pitchFamily="18" charset="0"/>
                            </a:rPr>
                            <m:t>𝑏</m:t>
                          </m:r>
                        </m:sub>
                      </m:sSub>
                    </m:oMath>
                  </m:oMathPara>
                </a14:m>
                <a:endParaRPr lang="ja-JP" altLang="en-US" sz="2400" dirty="0"/>
              </a:p>
            </p:txBody>
          </p:sp>
        </mc:Choice>
        <mc:Fallback xmlns="">
          <p:sp>
            <p:nvSpPr>
              <p:cNvPr id="16" name="テキスト ボックス 15">
                <a:extLst>
                  <a:ext uri="{FF2B5EF4-FFF2-40B4-BE49-F238E27FC236}">
                    <a16:creationId xmlns:a16="http://schemas.microsoft.com/office/drawing/2014/main" id="{36015DD9-1BB6-E302-8243-94E961F4C649}"/>
                  </a:ext>
                </a:extLst>
              </p:cNvPr>
              <p:cNvSpPr txBox="1">
                <a:spLocks noRot="1" noChangeAspect="1" noMove="1" noResize="1" noEditPoints="1" noAdjustHandles="1" noChangeArrowheads="1" noChangeShapeType="1" noTextEdit="1"/>
              </p:cNvSpPr>
              <p:nvPr/>
            </p:nvSpPr>
            <p:spPr>
              <a:xfrm>
                <a:off x="6896008" y="4864701"/>
                <a:ext cx="1399081" cy="461665"/>
              </a:xfrm>
              <a:prstGeom prst="rect">
                <a:avLst/>
              </a:prstGeom>
              <a:blipFill>
                <a:blip r:embed="rId12"/>
                <a:stretch>
                  <a:fillRect b="-2632"/>
                </a:stretch>
              </a:blipFill>
            </p:spPr>
            <p:txBody>
              <a:bodyPr/>
              <a:lstStyle/>
              <a:p>
                <a:r>
                  <a:rPr lang="ja-JP" altLang="en-US">
                    <a:noFill/>
                  </a:rPr>
                  <a:t> </a:t>
                </a:r>
              </a:p>
            </p:txBody>
          </p:sp>
        </mc:Fallback>
      </mc:AlternateContent>
      <p:sp>
        <p:nvSpPr>
          <p:cNvPr id="19" name="テキスト ボックス 18">
            <a:extLst>
              <a:ext uri="{FF2B5EF4-FFF2-40B4-BE49-F238E27FC236}">
                <a16:creationId xmlns:a16="http://schemas.microsoft.com/office/drawing/2014/main" id="{CB982A34-37CB-44BB-DA27-42CF6AE9FC4C}"/>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5</a:t>
            </a:r>
            <a:endParaRPr kumimoji="1" lang="ja-JP" altLang="en-US" dirty="0">
              <a:solidFill>
                <a:schemeClr val="bg1"/>
              </a:solidFill>
            </a:endParaRPr>
          </a:p>
        </p:txBody>
      </p:sp>
    </p:spTree>
    <p:extLst>
      <p:ext uri="{BB962C8B-B14F-4D97-AF65-F5344CB8AC3E}">
        <p14:creationId xmlns:p14="http://schemas.microsoft.com/office/powerpoint/2010/main" val="14552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7E681-A322-2056-03C2-0D0B67187D6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9D44BA5-3940-5D47-6CFA-28A3C3D4FF0F}"/>
              </a:ext>
            </a:extLst>
          </p:cNvPr>
          <p:cNvSpPr>
            <a:spLocks noGrp="1"/>
          </p:cNvSpPr>
          <p:nvPr>
            <p:ph type="title"/>
          </p:nvPr>
        </p:nvSpPr>
        <p:spPr/>
        <p:txBody>
          <a:bodyPr/>
          <a:lstStyle/>
          <a:p>
            <a:r>
              <a:rPr kumimoji="1" lang="en-US" altLang="ja-JP" dirty="0"/>
              <a:t>Partitioning Technique</a:t>
            </a:r>
            <a:endParaRPr kumimoji="1" lang="ja-JP" altLang="en-US" dirty="0"/>
          </a:p>
        </p:txBody>
      </p:sp>
      <p:sp>
        <p:nvSpPr>
          <p:cNvPr id="18" name="楕円 17">
            <a:extLst>
              <a:ext uri="{FF2B5EF4-FFF2-40B4-BE49-F238E27FC236}">
                <a16:creationId xmlns:a16="http://schemas.microsoft.com/office/drawing/2014/main" id="{DAFA29A3-1407-E0F4-EC97-9621E2D98A6F}"/>
              </a:ext>
            </a:extLst>
          </p:cNvPr>
          <p:cNvSpPr/>
          <p:nvPr/>
        </p:nvSpPr>
        <p:spPr>
          <a:xfrm>
            <a:off x="1057410" y="2357515"/>
            <a:ext cx="3969623" cy="3601254"/>
          </a:xfrm>
          <a:prstGeom prst="ellipse">
            <a:avLst/>
          </a:prstGeom>
          <a:solidFill>
            <a:schemeClr val="accent1">
              <a:lumMod val="20000"/>
              <a:lumOff val="80000"/>
            </a:schemeClr>
          </a:solidFill>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7" name="四角形: 角を丸くする 16">
                <a:extLst>
                  <a:ext uri="{FF2B5EF4-FFF2-40B4-BE49-F238E27FC236}">
                    <a16:creationId xmlns:a16="http://schemas.microsoft.com/office/drawing/2014/main" id="{9001D577-CFDA-4821-58D7-A4F7BFF1CC38}"/>
                  </a:ext>
                </a:extLst>
              </p:cNvPr>
              <p:cNvSpPr/>
              <p:nvPr/>
            </p:nvSpPr>
            <p:spPr>
              <a:xfrm>
                <a:off x="1009741" y="1065846"/>
                <a:ext cx="10557636" cy="8067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FF0000"/>
                    </a:solidFill>
                  </a:rPr>
                  <a:t>Space of </a:t>
                </a:r>
                <a14:m>
                  <m:oMath xmlns:m="http://schemas.openxmlformats.org/officeDocument/2006/math">
                    <m:r>
                      <a:rPr kumimoji="1" lang="en-US" altLang="ja-JP" sz="2400" b="0" i="1" smtClean="0">
                        <a:solidFill>
                          <a:srgbClr val="FF0000"/>
                        </a:solidFill>
                        <a:latin typeface="Cambria Math" panose="02040503050406030204" pitchFamily="18" charset="0"/>
                      </a:rPr>
                      <m:t>𝑄</m:t>
                    </m:r>
                  </m:oMath>
                </a14:m>
                <a:r>
                  <a:rPr kumimoji="1" lang="ja-JP" altLang="en-US" sz="2400" dirty="0">
                    <a:solidFill>
                      <a:srgbClr val="FF0000"/>
                    </a:solidFill>
                  </a:rPr>
                  <a:t> </a:t>
                </a:r>
                <a:r>
                  <a:rPr kumimoji="1" lang="en-US" altLang="ja-JP" sz="2400" dirty="0">
                    <a:solidFill>
                      <a:srgbClr val="FF0000"/>
                    </a:solidFill>
                  </a:rPr>
                  <a:t>is divided into two sets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0</m:t>
                        </m:r>
                      </m:sub>
                    </m:sSub>
                  </m:oMath>
                </a14:m>
                <a:r>
                  <a:rPr kumimoji="1" lang="en-US" altLang="ja-JP" sz="2400" dirty="0">
                    <a:solidFill>
                      <a:srgbClr val="FF0000"/>
                    </a:solidFill>
                  </a:rPr>
                  <a:t> and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1</m:t>
                        </m:r>
                      </m:sub>
                    </m:sSub>
                  </m:oMath>
                </a14:m>
                <a:r>
                  <a:rPr kumimoji="1" lang="en-US" altLang="ja-JP" sz="2400" dirty="0">
                    <a:solidFill>
                      <a:srgbClr val="FF0000"/>
                    </a:solidFill>
                  </a:rPr>
                  <a:t> by using a function </a:t>
                </a:r>
                <a14:m>
                  <m:oMath xmlns:m="http://schemas.openxmlformats.org/officeDocument/2006/math">
                    <m:r>
                      <a:rPr kumimoji="1" lang="en-US" altLang="ja-JP" sz="2400" b="0" i="1" smtClean="0">
                        <a:solidFill>
                          <a:srgbClr val="FF0000"/>
                        </a:solidFill>
                        <a:latin typeface="Cambria Math" panose="02040503050406030204" pitchFamily="18" charset="0"/>
                      </a:rPr>
                      <m:t>𝐹</m:t>
                    </m:r>
                    <m:r>
                      <a:rPr kumimoji="1" lang="en-US" altLang="ja-JP" sz="2400" b="0" i="1" smtClean="0">
                        <a:solidFill>
                          <a:srgbClr val="FF0000"/>
                        </a:solidFill>
                        <a:latin typeface="Cambria Math" panose="02040503050406030204" pitchFamily="18" charset="0"/>
                      </a:rPr>
                      <m:t>:</m:t>
                    </m:r>
                    <m:r>
                      <a:rPr lang="en-US" altLang="ja-JP" sz="2400" i="1" smtClean="0">
                        <a:solidFill>
                          <a:srgbClr val="FF0000"/>
                        </a:solidFill>
                        <a:latin typeface="Cambria Math" panose="02040503050406030204" pitchFamily="18" charset="0"/>
                      </a:rPr>
                      <m:t>𝒬</m:t>
                    </m:r>
                    <m:r>
                      <a:rPr kumimoji="1" lang="en-US" altLang="ja-JP" sz="2400" b="0" i="1" smtClean="0">
                        <a:solidFill>
                          <a:srgbClr val="FF0000"/>
                        </a:solidFill>
                        <a:latin typeface="Cambria Math" panose="02040503050406030204" pitchFamily="18" charset="0"/>
                      </a:rPr>
                      <m:t>→{0,1}</m:t>
                    </m:r>
                  </m:oMath>
                </a14:m>
                <a:r>
                  <a:rPr kumimoji="1" lang="en-US" altLang="ja-JP" sz="2400" dirty="0">
                    <a:solidFill>
                      <a:srgbClr val="FF0000"/>
                    </a:solidFill>
                  </a:rPr>
                  <a:t> </a:t>
                </a:r>
                <a:endParaRPr kumimoji="1" lang="ja-JP" altLang="en-US" sz="2400" dirty="0">
                  <a:solidFill>
                    <a:srgbClr val="FF0000"/>
                  </a:solidFill>
                </a:endParaRPr>
              </a:p>
            </p:txBody>
          </p:sp>
        </mc:Choice>
        <mc:Fallback xmlns="">
          <p:sp>
            <p:nvSpPr>
              <p:cNvPr id="17" name="四角形: 角を丸くする 16">
                <a:extLst>
                  <a:ext uri="{FF2B5EF4-FFF2-40B4-BE49-F238E27FC236}">
                    <a16:creationId xmlns:a16="http://schemas.microsoft.com/office/drawing/2014/main" id="{9001D577-CFDA-4821-58D7-A4F7BFF1CC38}"/>
                  </a:ext>
                </a:extLst>
              </p:cNvPr>
              <p:cNvSpPr>
                <a:spLocks noRot="1" noChangeAspect="1" noMove="1" noResize="1" noEditPoints="1" noAdjustHandles="1" noChangeArrowheads="1" noChangeShapeType="1" noTextEdit="1"/>
              </p:cNvSpPr>
              <p:nvPr/>
            </p:nvSpPr>
            <p:spPr>
              <a:xfrm>
                <a:off x="1009741" y="1065846"/>
                <a:ext cx="10557636" cy="806700"/>
              </a:xfrm>
              <a:prstGeom prst="roundRect">
                <a:avLst/>
              </a:prstGeom>
              <a:blipFill>
                <a:blip r:embed="rId3"/>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EA262EEF-1C82-A919-B59C-958B9FCE857E}"/>
                  </a:ext>
                </a:extLst>
              </p:cNvPr>
              <p:cNvSpPr txBox="1"/>
              <p:nvPr/>
            </p:nvSpPr>
            <p:spPr>
              <a:xfrm>
                <a:off x="1811466" y="1892469"/>
                <a:ext cx="2374839" cy="400110"/>
              </a:xfrm>
              <a:prstGeom prst="rect">
                <a:avLst/>
              </a:prstGeom>
              <a:noFill/>
            </p:spPr>
            <p:txBody>
              <a:bodyPr wrap="square">
                <a:spAutoFit/>
              </a:bodyPr>
              <a:lstStyle/>
              <a:p>
                <a:r>
                  <a:rPr lang="en-US" altLang="ja-JP" sz="2000" dirty="0"/>
                  <a:t>Query Space </a:t>
                </a:r>
                <a14:m>
                  <m:oMath xmlns:m="http://schemas.openxmlformats.org/officeDocument/2006/math">
                    <m:r>
                      <a:rPr lang="en-US" altLang="ja-JP" sz="2000" b="0" i="1" smtClean="0">
                        <a:latin typeface="Cambria Math" panose="02040503050406030204" pitchFamily="18" charset="0"/>
                      </a:rPr>
                      <m:t>𝒬</m:t>
                    </m:r>
                  </m:oMath>
                </a14:m>
                <a:endParaRPr lang="ja-JP" altLang="en-US" sz="2000" dirty="0"/>
              </a:p>
            </p:txBody>
          </p:sp>
        </mc:Choice>
        <mc:Fallback xmlns="">
          <p:sp>
            <p:nvSpPr>
              <p:cNvPr id="25" name="テキスト ボックス 24">
                <a:extLst>
                  <a:ext uri="{FF2B5EF4-FFF2-40B4-BE49-F238E27FC236}">
                    <a16:creationId xmlns:a16="http://schemas.microsoft.com/office/drawing/2014/main" id="{EA262EEF-1C82-A919-B59C-958B9FCE857E}"/>
                  </a:ext>
                </a:extLst>
              </p:cNvPr>
              <p:cNvSpPr txBox="1">
                <a:spLocks noRot="1" noChangeAspect="1" noMove="1" noResize="1" noEditPoints="1" noAdjustHandles="1" noChangeArrowheads="1" noChangeShapeType="1" noTextEdit="1"/>
              </p:cNvSpPr>
              <p:nvPr/>
            </p:nvSpPr>
            <p:spPr>
              <a:xfrm>
                <a:off x="1811466" y="1892469"/>
                <a:ext cx="2374839" cy="400110"/>
              </a:xfrm>
              <a:prstGeom prst="rect">
                <a:avLst/>
              </a:prstGeom>
              <a:blipFill>
                <a:blip r:embed="rId4"/>
                <a:stretch>
                  <a:fillRect l="-2564" t="-7576" b="-25758"/>
                </a:stretch>
              </a:blipFill>
            </p:spPr>
            <p:txBody>
              <a:bodyPr/>
              <a:lstStyle/>
              <a:p>
                <a:r>
                  <a:rPr lang="ja-JP" altLang="en-US">
                    <a:noFill/>
                  </a:rPr>
                  <a:t> </a:t>
                </a:r>
              </a:p>
            </p:txBody>
          </p:sp>
        </mc:Fallback>
      </mc:AlternateContent>
      <p:sp>
        <p:nvSpPr>
          <p:cNvPr id="3" name="楕円 2">
            <a:extLst>
              <a:ext uri="{FF2B5EF4-FFF2-40B4-BE49-F238E27FC236}">
                <a16:creationId xmlns:a16="http://schemas.microsoft.com/office/drawing/2014/main" id="{D9855914-7443-000E-EF2D-BB28E334EF58}"/>
              </a:ext>
            </a:extLst>
          </p:cNvPr>
          <p:cNvSpPr/>
          <p:nvPr/>
        </p:nvSpPr>
        <p:spPr>
          <a:xfrm>
            <a:off x="3289241" y="4658673"/>
            <a:ext cx="1044410" cy="797532"/>
          </a:xfrm>
          <a:prstGeom prst="ellipse">
            <a:avLst/>
          </a:prstGeom>
          <a:solidFill>
            <a:schemeClr val="accent3"/>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CC5289B4-198C-93E4-560B-26C251576B89}"/>
                  </a:ext>
                </a:extLst>
              </p:cNvPr>
              <p:cNvSpPr txBox="1"/>
              <p:nvPr/>
            </p:nvSpPr>
            <p:spPr>
              <a:xfrm>
                <a:off x="1554377" y="3214449"/>
                <a:ext cx="2530128"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𝑆</m:t>
                          </m:r>
                        </m:e>
                        <m:sub>
                          <m:r>
                            <a:rPr lang="en-US" altLang="ja-JP" sz="2000" b="0" i="1" smtClean="0">
                              <a:latin typeface="Cambria Math" panose="02040503050406030204" pitchFamily="18" charset="0"/>
                            </a:rPr>
                            <m:t>0</m:t>
                          </m:r>
                        </m:sub>
                      </m:sSub>
                      <m:r>
                        <a:rPr lang="en-US" altLang="ja-JP" sz="2000" b="0" i="1" smtClean="0">
                          <a:latin typeface="Cambria Math" panose="02040503050406030204" pitchFamily="18" charset="0"/>
                        </a:rPr>
                        <m:t>=</m:t>
                      </m:r>
                      <m:d>
                        <m:dPr>
                          <m:begChr m:val="{"/>
                          <m:endChr m:val="}"/>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e>
                          <m:r>
                            <a:rPr lang="en-US" altLang="ja-JP" sz="2000" b="0" i="1" smtClean="0">
                              <a:latin typeface="Cambria Math" panose="02040503050406030204" pitchFamily="18" charset="0"/>
                            </a:rPr>
                            <m:t>𝐹</m:t>
                          </m:r>
                          <m:d>
                            <m:dPr>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d>
                          <m:r>
                            <a:rPr lang="en-US" altLang="ja-JP" sz="2000" b="0" i="1" smtClean="0">
                              <a:latin typeface="Cambria Math" panose="02040503050406030204" pitchFamily="18" charset="0"/>
                            </a:rPr>
                            <m:t>=0</m:t>
                          </m:r>
                        </m:e>
                      </m:d>
                    </m:oMath>
                  </m:oMathPara>
                </a14:m>
                <a:endParaRPr lang="ja-JP" altLang="en-US" sz="2000" dirty="0"/>
              </a:p>
            </p:txBody>
          </p:sp>
        </mc:Choice>
        <mc:Fallback xmlns="">
          <p:sp>
            <p:nvSpPr>
              <p:cNvPr id="4" name="テキスト ボックス 3">
                <a:extLst>
                  <a:ext uri="{FF2B5EF4-FFF2-40B4-BE49-F238E27FC236}">
                    <a16:creationId xmlns:a16="http://schemas.microsoft.com/office/drawing/2014/main" id="{CC5289B4-198C-93E4-560B-26C251576B89}"/>
                  </a:ext>
                </a:extLst>
              </p:cNvPr>
              <p:cNvSpPr txBox="1">
                <a:spLocks noRot="1" noChangeAspect="1" noMove="1" noResize="1" noEditPoints="1" noAdjustHandles="1" noChangeArrowheads="1" noChangeShapeType="1" noTextEdit="1"/>
              </p:cNvSpPr>
              <p:nvPr/>
            </p:nvSpPr>
            <p:spPr>
              <a:xfrm>
                <a:off x="1554377" y="3214449"/>
                <a:ext cx="2530128" cy="400110"/>
              </a:xfrm>
              <a:prstGeom prst="rect">
                <a:avLst/>
              </a:prstGeom>
              <a:blipFill>
                <a:blip r:embed="rId5"/>
                <a:stretch>
                  <a:fillRect b="-909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吹き出し: 角を丸めた四角形 4">
                <a:extLst>
                  <a:ext uri="{FF2B5EF4-FFF2-40B4-BE49-F238E27FC236}">
                    <a16:creationId xmlns:a16="http://schemas.microsoft.com/office/drawing/2014/main" id="{1FA36F51-12FF-93F1-60BE-2E445B39D7A8}"/>
                  </a:ext>
                </a:extLst>
              </p:cNvPr>
              <p:cNvSpPr/>
              <p:nvPr/>
            </p:nvSpPr>
            <p:spPr>
              <a:xfrm>
                <a:off x="3130293" y="5396347"/>
                <a:ext cx="2549951" cy="376593"/>
              </a:xfrm>
              <a:prstGeom prst="wedgeRoundRectCallout">
                <a:avLst>
                  <a:gd name="adj1" fmla="val -24471"/>
                  <a:gd name="adj2" fmla="val -8434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𝑆</m:t>
                          </m:r>
                        </m:e>
                        <m:sub>
                          <m:r>
                            <a:rPr kumimoji="1" lang="en-US" altLang="ja-JP" sz="2000" b="0" i="1" smtClean="0">
                              <a:latin typeface="Cambria Math" panose="02040503050406030204" pitchFamily="18" charset="0"/>
                            </a:rPr>
                            <m:t>1</m:t>
                          </m:r>
                        </m:sub>
                      </m:sSub>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𝑄</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𝑄</m:t>
                          </m:r>
                        </m:e>
                      </m:d>
                      <m:r>
                        <a:rPr kumimoji="1" lang="en-US" altLang="ja-JP" sz="2000" b="0" i="1" smtClean="0">
                          <a:latin typeface="Cambria Math" panose="02040503050406030204" pitchFamily="18" charset="0"/>
                        </a:rPr>
                        <m:t>=1}</m:t>
                      </m:r>
                    </m:oMath>
                  </m:oMathPara>
                </a14:m>
                <a:endParaRPr kumimoji="1" lang="ja-JP" altLang="en-US" sz="2000" dirty="0"/>
              </a:p>
            </p:txBody>
          </p:sp>
        </mc:Choice>
        <mc:Fallback xmlns="">
          <p:sp>
            <p:nvSpPr>
              <p:cNvPr id="5" name="吹き出し: 角を丸めた四角形 4">
                <a:extLst>
                  <a:ext uri="{FF2B5EF4-FFF2-40B4-BE49-F238E27FC236}">
                    <a16:creationId xmlns:a16="http://schemas.microsoft.com/office/drawing/2014/main" id="{1FA36F51-12FF-93F1-60BE-2E445B39D7A8}"/>
                  </a:ext>
                </a:extLst>
              </p:cNvPr>
              <p:cNvSpPr>
                <a:spLocks noRot="1" noChangeAspect="1" noMove="1" noResize="1" noEditPoints="1" noAdjustHandles="1" noChangeArrowheads="1" noChangeShapeType="1" noTextEdit="1"/>
              </p:cNvSpPr>
              <p:nvPr/>
            </p:nvSpPr>
            <p:spPr>
              <a:xfrm>
                <a:off x="3130293" y="5396347"/>
                <a:ext cx="2549951" cy="376593"/>
              </a:xfrm>
              <a:prstGeom prst="wedgeRoundRectCallout">
                <a:avLst>
                  <a:gd name="adj1" fmla="val -24471"/>
                  <a:gd name="adj2" fmla="val -84341"/>
                  <a:gd name="adj3" fmla="val 16667"/>
                </a:avLst>
              </a:prstGeom>
              <a:blipFill>
                <a:blip r:embed="rId6"/>
                <a:stretch>
                  <a:fillRect b="-11364"/>
                </a:stretch>
              </a:blipFill>
              <a:ln w="25400">
                <a:solidFill>
                  <a:schemeClr val="accent3"/>
                </a:solidFill>
              </a:ln>
            </p:spPr>
            <p:txBody>
              <a:bodyPr/>
              <a:lstStyle/>
              <a:p>
                <a:r>
                  <a:rPr lang="ja-JP" altLang="en-US">
                    <a:noFill/>
                  </a:rPr>
                  <a:t> </a:t>
                </a:r>
              </a:p>
            </p:txBody>
          </p:sp>
        </mc:Fallback>
      </mc:AlternateContent>
      <p:cxnSp>
        <p:nvCxnSpPr>
          <p:cNvPr id="7" name="直線矢印コネクタ 6">
            <a:extLst>
              <a:ext uri="{FF2B5EF4-FFF2-40B4-BE49-F238E27FC236}">
                <a16:creationId xmlns:a16="http://schemas.microsoft.com/office/drawing/2014/main" id="{E31E651E-6774-C428-EE47-9C4FD304F0B6}"/>
              </a:ext>
            </a:extLst>
          </p:cNvPr>
          <p:cNvCxnSpPr>
            <a:cxnSpLocks/>
          </p:cNvCxnSpPr>
          <p:nvPr/>
        </p:nvCxnSpPr>
        <p:spPr>
          <a:xfrm>
            <a:off x="6250603" y="2889123"/>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31F9A187-1BE9-87B9-2B9D-1208F933D17E}"/>
                  </a:ext>
                </a:extLst>
              </p:cNvPr>
              <p:cNvSpPr txBox="1"/>
              <p:nvPr/>
            </p:nvSpPr>
            <p:spPr>
              <a:xfrm>
                <a:off x="6829198" y="2337490"/>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8" name="テキスト ボックス 7">
                <a:extLst>
                  <a:ext uri="{FF2B5EF4-FFF2-40B4-BE49-F238E27FC236}">
                    <a16:creationId xmlns:a16="http://schemas.microsoft.com/office/drawing/2014/main" id="{31F9A187-1BE9-87B9-2B9D-1208F933D17E}"/>
                  </a:ext>
                </a:extLst>
              </p:cNvPr>
              <p:cNvSpPr txBox="1">
                <a:spLocks noRot="1" noChangeAspect="1" noMove="1" noResize="1" noEditPoints="1" noAdjustHandles="1" noChangeArrowheads="1" noChangeShapeType="1" noTextEdit="1"/>
              </p:cNvSpPr>
              <p:nvPr/>
            </p:nvSpPr>
            <p:spPr>
              <a:xfrm>
                <a:off x="6829198" y="2337490"/>
                <a:ext cx="1572430" cy="461665"/>
              </a:xfrm>
              <a:prstGeom prst="rect">
                <a:avLst/>
              </a:prstGeom>
              <a:blipFill>
                <a:blip r:embed="rId8"/>
                <a:stretch>
                  <a:fillRect b="-13158"/>
                </a:stretch>
              </a:blipFill>
            </p:spPr>
            <p:txBody>
              <a:bodyPr/>
              <a:lstStyle/>
              <a:p>
                <a:r>
                  <a:rPr lang="ja-JP" altLang="en-US">
                    <a:noFill/>
                  </a:rPr>
                  <a:t> </a:t>
                </a:r>
              </a:p>
            </p:txBody>
          </p:sp>
        </mc:Fallback>
      </mc:AlternateContent>
      <p:cxnSp>
        <p:nvCxnSpPr>
          <p:cNvPr id="9" name="直線矢印コネクタ 8">
            <a:extLst>
              <a:ext uri="{FF2B5EF4-FFF2-40B4-BE49-F238E27FC236}">
                <a16:creationId xmlns:a16="http://schemas.microsoft.com/office/drawing/2014/main" id="{77B11C7A-AC8D-88D0-D4EE-EA3010306E7F}"/>
              </a:ext>
            </a:extLst>
          </p:cNvPr>
          <p:cNvCxnSpPr>
            <a:cxnSpLocks/>
          </p:cNvCxnSpPr>
          <p:nvPr/>
        </p:nvCxnSpPr>
        <p:spPr>
          <a:xfrm flipH="1">
            <a:off x="6250603" y="3117330"/>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4DFD71BF-F5ED-D826-E46A-6B4C0BEF9AF5}"/>
                  </a:ext>
                </a:extLst>
              </p:cNvPr>
              <p:cNvSpPr txBox="1"/>
              <p:nvPr/>
            </p:nvSpPr>
            <p:spPr>
              <a:xfrm>
                <a:off x="6963724" y="3114197"/>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0" name="テキスト ボックス 9">
                <a:extLst>
                  <a:ext uri="{FF2B5EF4-FFF2-40B4-BE49-F238E27FC236}">
                    <a16:creationId xmlns:a16="http://schemas.microsoft.com/office/drawing/2014/main" id="{4DFD71BF-F5ED-D826-E46A-6B4C0BEF9AF5}"/>
                  </a:ext>
                </a:extLst>
              </p:cNvPr>
              <p:cNvSpPr txBox="1">
                <a:spLocks noRot="1" noChangeAspect="1" noMove="1" noResize="1" noEditPoints="1" noAdjustHandles="1" noChangeArrowheads="1" noChangeShapeType="1" noTextEdit="1"/>
              </p:cNvSpPr>
              <p:nvPr/>
            </p:nvSpPr>
            <p:spPr>
              <a:xfrm>
                <a:off x="6963724" y="3114197"/>
                <a:ext cx="1369977" cy="461665"/>
              </a:xfrm>
              <a:prstGeom prst="rect">
                <a:avLst/>
              </a:prstGeom>
              <a:blipFill>
                <a:blip r:embed="rId9"/>
                <a:stretch>
                  <a:fillRect b="-1316"/>
                </a:stretch>
              </a:blipFill>
            </p:spPr>
            <p:txBody>
              <a:bodyPr/>
              <a:lstStyle/>
              <a:p>
                <a:r>
                  <a:rPr lang="ja-JP" altLang="en-US">
                    <a:noFill/>
                  </a:rPr>
                  <a:t> </a:t>
                </a:r>
              </a:p>
            </p:txBody>
          </p:sp>
        </mc:Fallback>
      </mc:AlternateContent>
      <p:sp>
        <p:nvSpPr>
          <p:cNvPr id="11" name="矢印: 左カーブ 10">
            <a:extLst>
              <a:ext uri="{FF2B5EF4-FFF2-40B4-BE49-F238E27FC236}">
                <a16:creationId xmlns:a16="http://schemas.microsoft.com/office/drawing/2014/main" id="{BFD73DDA-78A0-7852-A9AB-E820FA621D25}"/>
              </a:ext>
            </a:extLst>
          </p:cNvPr>
          <p:cNvSpPr/>
          <p:nvPr/>
        </p:nvSpPr>
        <p:spPr>
          <a:xfrm>
            <a:off x="8263100" y="2553709"/>
            <a:ext cx="373331" cy="1076650"/>
          </a:xfrm>
          <a:prstGeom prst="curvedLeftArrow">
            <a:avLst>
              <a:gd name="adj1" fmla="val 25000"/>
              <a:gd name="adj2" fmla="val 75488"/>
              <a:gd name="adj3" fmla="val 40247"/>
            </a:avLst>
          </a:prstGeom>
          <a:solidFill>
            <a:schemeClr val="accent2"/>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accent2"/>
              </a:solidFill>
            </a:endParaRPr>
          </a:p>
        </p:txBody>
      </p:sp>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85B300CC-2D07-45D4-64B3-D36A1D20DA80}"/>
                  </a:ext>
                </a:extLst>
              </p:cNvPr>
              <p:cNvSpPr txBox="1"/>
              <p:nvPr/>
            </p:nvSpPr>
            <p:spPr>
              <a:xfrm>
                <a:off x="8051067" y="2130823"/>
                <a:ext cx="1170727" cy="461665"/>
              </a:xfrm>
              <a:prstGeom prst="rect">
                <a:avLst/>
              </a:prstGeom>
              <a:noFill/>
            </p:spPr>
            <p:txBody>
              <a:bodyPr wrap="square">
                <a:spAutoFit/>
              </a:bodyPr>
              <a:lstStyle/>
              <a:p>
                <a14:m>
                  <m:oMath xmlns:m="http://schemas.openxmlformats.org/officeDocument/2006/math">
                    <m:r>
                      <a:rPr lang="en-US" altLang="ja-JP" sz="2400" b="0" i="1" smtClean="0">
                        <a:latin typeface="Cambria Math" panose="02040503050406030204" pitchFamily="18" charset="0"/>
                      </a:rPr>
                      <m:t>𝑞</m:t>
                    </m:r>
                  </m:oMath>
                </a14:m>
                <a:r>
                  <a:rPr lang="ja-JP" altLang="en-US" sz="2400" dirty="0"/>
                  <a:t> </a:t>
                </a:r>
                <a:r>
                  <a:rPr lang="en-US" altLang="ja-JP" sz="2400" dirty="0"/>
                  <a:t>times</a:t>
                </a:r>
                <a:endParaRPr lang="ja-JP" altLang="en-US" sz="2400" dirty="0"/>
              </a:p>
            </p:txBody>
          </p:sp>
        </mc:Choice>
        <mc:Fallback xmlns="">
          <p:sp>
            <p:nvSpPr>
              <p:cNvPr id="12" name="テキスト ボックス 11">
                <a:extLst>
                  <a:ext uri="{FF2B5EF4-FFF2-40B4-BE49-F238E27FC236}">
                    <a16:creationId xmlns:a16="http://schemas.microsoft.com/office/drawing/2014/main" id="{85B300CC-2D07-45D4-64B3-D36A1D20DA80}"/>
                  </a:ext>
                </a:extLst>
              </p:cNvPr>
              <p:cNvSpPr txBox="1">
                <a:spLocks noRot="1" noChangeAspect="1" noMove="1" noResize="1" noEditPoints="1" noAdjustHandles="1" noChangeArrowheads="1" noChangeShapeType="1" noTextEdit="1"/>
              </p:cNvSpPr>
              <p:nvPr/>
            </p:nvSpPr>
            <p:spPr>
              <a:xfrm>
                <a:off x="8051067" y="2130823"/>
                <a:ext cx="1170727" cy="461665"/>
              </a:xfrm>
              <a:prstGeom prst="rect">
                <a:avLst/>
              </a:prstGeom>
              <a:blipFill>
                <a:blip r:embed="rId10"/>
                <a:stretch>
                  <a:fillRect l="-1563" t="-10667" r="-2604" b="-30667"/>
                </a:stretch>
              </a:blipFill>
            </p:spPr>
            <p:txBody>
              <a:bodyPr/>
              <a:lstStyle/>
              <a:p>
                <a:r>
                  <a:rPr lang="ja-JP" altLang="en-US">
                    <a:noFill/>
                  </a:rPr>
                  <a:t> </a:t>
                </a:r>
              </a:p>
            </p:txBody>
          </p:sp>
        </mc:Fallback>
      </mc:AlternateContent>
      <p:cxnSp>
        <p:nvCxnSpPr>
          <p:cNvPr id="13" name="直線矢印コネクタ 12">
            <a:extLst>
              <a:ext uri="{FF2B5EF4-FFF2-40B4-BE49-F238E27FC236}">
                <a16:creationId xmlns:a16="http://schemas.microsoft.com/office/drawing/2014/main" id="{21964947-61A7-E513-9071-CCFB3D28E73D}"/>
              </a:ext>
            </a:extLst>
          </p:cNvPr>
          <p:cNvCxnSpPr>
            <a:cxnSpLocks/>
          </p:cNvCxnSpPr>
          <p:nvPr/>
        </p:nvCxnSpPr>
        <p:spPr>
          <a:xfrm>
            <a:off x="6316336" y="4623971"/>
            <a:ext cx="2549951" cy="197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303ACA07-AE4E-B043-D86D-A9E99407D032}"/>
                  </a:ext>
                </a:extLst>
              </p:cNvPr>
              <p:cNvSpPr txBox="1"/>
              <p:nvPr/>
            </p:nvSpPr>
            <p:spPr>
              <a:xfrm>
                <a:off x="6896008" y="4129405"/>
                <a:ext cx="142167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303ACA07-AE4E-B043-D86D-A9E99407D032}"/>
                  </a:ext>
                </a:extLst>
              </p:cNvPr>
              <p:cNvSpPr txBox="1">
                <a:spLocks noRot="1" noChangeAspect="1" noMove="1" noResize="1" noEditPoints="1" noAdjustHandles="1" noChangeArrowheads="1" noChangeShapeType="1" noTextEdit="1"/>
              </p:cNvSpPr>
              <p:nvPr/>
            </p:nvSpPr>
            <p:spPr>
              <a:xfrm>
                <a:off x="6896008" y="4129405"/>
                <a:ext cx="1421670" cy="461665"/>
              </a:xfrm>
              <a:prstGeom prst="rect">
                <a:avLst/>
              </a:prstGeom>
              <a:blipFill>
                <a:blip r:embed="rId11"/>
                <a:stretch>
                  <a:fillRect b="-13158"/>
                </a:stretch>
              </a:blipFill>
            </p:spPr>
            <p:txBody>
              <a:bodyPr/>
              <a:lstStyle/>
              <a:p>
                <a:r>
                  <a:rPr lang="ja-JP" altLang="en-US">
                    <a:noFill/>
                  </a:rPr>
                  <a:t> </a:t>
                </a:r>
              </a:p>
            </p:txBody>
          </p:sp>
        </mc:Fallback>
      </mc:AlternateContent>
      <p:cxnSp>
        <p:nvCxnSpPr>
          <p:cNvPr id="15" name="直線矢印コネクタ 14">
            <a:extLst>
              <a:ext uri="{FF2B5EF4-FFF2-40B4-BE49-F238E27FC236}">
                <a16:creationId xmlns:a16="http://schemas.microsoft.com/office/drawing/2014/main" id="{092D554D-5FC9-9EF2-C811-1D28766C70BB}"/>
              </a:ext>
            </a:extLst>
          </p:cNvPr>
          <p:cNvCxnSpPr>
            <a:cxnSpLocks/>
          </p:cNvCxnSpPr>
          <p:nvPr/>
        </p:nvCxnSpPr>
        <p:spPr>
          <a:xfrm flipH="1">
            <a:off x="6351171" y="4886004"/>
            <a:ext cx="2480447" cy="2060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533AE0DE-E9D7-B739-AC26-5BDEDDF0FE55}"/>
                  </a:ext>
                </a:extLst>
              </p:cNvPr>
              <p:cNvSpPr txBox="1"/>
              <p:nvPr/>
            </p:nvSpPr>
            <p:spPr>
              <a:xfrm>
                <a:off x="6896008" y="4864701"/>
                <a:ext cx="139908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𝑐h𝑎𝑙𝑙</m:t>
                          </m:r>
                        </m:e>
                        <m:sub>
                          <m:r>
                            <a:rPr lang="en-US" altLang="ja-JP" sz="2400" b="0" i="1" smtClean="0">
                              <a:latin typeface="Cambria Math" panose="02040503050406030204" pitchFamily="18" charset="0"/>
                            </a:rPr>
                            <m:t>𝑏</m:t>
                          </m:r>
                        </m:sub>
                      </m:sSub>
                    </m:oMath>
                  </m:oMathPara>
                </a14:m>
                <a:endParaRPr lang="ja-JP" altLang="en-US" sz="2400" dirty="0"/>
              </a:p>
            </p:txBody>
          </p:sp>
        </mc:Choice>
        <mc:Fallback xmlns="">
          <p:sp>
            <p:nvSpPr>
              <p:cNvPr id="16" name="テキスト ボックス 15">
                <a:extLst>
                  <a:ext uri="{FF2B5EF4-FFF2-40B4-BE49-F238E27FC236}">
                    <a16:creationId xmlns:a16="http://schemas.microsoft.com/office/drawing/2014/main" id="{533AE0DE-E9D7-B739-AC26-5BDEDDF0FE55}"/>
                  </a:ext>
                </a:extLst>
              </p:cNvPr>
              <p:cNvSpPr txBox="1">
                <a:spLocks noRot="1" noChangeAspect="1" noMove="1" noResize="1" noEditPoints="1" noAdjustHandles="1" noChangeArrowheads="1" noChangeShapeType="1" noTextEdit="1"/>
              </p:cNvSpPr>
              <p:nvPr/>
            </p:nvSpPr>
            <p:spPr>
              <a:xfrm>
                <a:off x="6896008" y="4864701"/>
                <a:ext cx="1399081" cy="461665"/>
              </a:xfrm>
              <a:prstGeom prst="rect">
                <a:avLst/>
              </a:prstGeom>
              <a:blipFill>
                <a:blip r:embed="rId12"/>
                <a:stretch>
                  <a:fillRect b="-2632"/>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0" name="吹き出し: 四角形 19">
                <a:extLst>
                  <a:ext uri="{FF2B5EF4-FFF2-40B4-BE49-F238E27FC236}">
                    <a16:creationId xmlns:a16="http://schemas.microsoft.com/office/drawing/2014/main" id="{53D01F94-9BB8-7261-BCD3-0C091DCBF3FE}"/>
                  </a:ext>
                </a:extLst>
              </p:cNvPr>
              <p:cNvSpPr/>
              <p:nvPr/>
            </p:nvSpPr>
            <p:spPr>
              <a:xfrm>
                <a:off x="9376455" y="3993032"/>
                <a:ext cx="2090616" cy="1094678"/>
              </a:xfrm>
              <a:prstGeom prst="wedgeRectCallout">
                <a:avLst>
                  <a:gd name="adj1" fmla="val -67415"/>
                  <a:gd name="adj2" fmla="val 10314"/>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000" dirty="0"/>
                  <a:t>If </a:t>
                </a:r>
                <a14:m>
                  <m:oMath xmlns:m="http://schemas.openxmlformats.org/officeDocument/2006/math">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𝑄</m:t>
                            </m:r>
                          </m:e>
                          <m:sup>
                            <m:r>
                              <a:rPr kumimoji="1" lang="en-US" altLang="ja-JP" sz="2000" b="0" i="1" smtClean="0">
                                <a:latin typeface="Cambria Math" panose="02040503050406030204" pitchFamily="18" charset="0"/>
                              </a:rPr>
                              <m:t>∗</m:t>
                            </m:r>
                          </m:sup>
                        </m:sSup>
                      </m:e>
                    </m:d>
                    <m:r>
                      <a:rPr kumimoji="1" lang="en-US" altLang="ja-JP" sz="2000" b="0" i="1" smtClean="0">
                        <a:latin typeface="Cambria Math" panose="02040503050406030204" pitchFamily="18" charset="0"/>
                      </a:rPr>
                      <m:t>=1</m:t>
                    </m:r>
                  </m:oMath>
                </a14:m>
                <a:r>
                  <a:rPr kumimoji="1" lang="en-US" altLang="ja-JP" sz="2000" dirty="0"/>
                  <a:t>,</a:t>
                </a:r>
              </a:p>
              <a:p>
                <a14:m>
                  <m:oMath xmlns:m="http://schemas.openxmlformats.org/officeDocument/2006/math">
                    <m:r>
                      <a:rPr kumimoji="1" lang="en-US" altLang="ja-JP" sz="2000" b="0" i="1" smtClean="0">
                        <a:latin typeface="Cambria Math" panose="02040503050406030204" pitchFamily="18" charset="0"/>
                      </a:rPr>
                      <m:t>ℛ</m:t>
                    </m:r>
                  </m:oMath>
                </a14:m>
                <a:r>
                  <a:rPr kumimoji="1" lang="ja-JP" altLang="en-US" sz="2000" dirty="0"/>
                  <a:t> </a:t>
                </a:r>
                <a:r>
                  <a:rPr kumimoji="1" lang="en-US" altLang="ja-JP" sz="2000" dirty="0"/>
                  <a:t>can embed the problem instance</a:t>
                </a:r>
              </a:p>
            </p:txBody>
          </p:sp>
        </mc:Choice>
        <mc:Fallback>
          <p:sp>
            <p:nvSpPr>
              <p:cNvPr id="20" name="吹き出し: 四角形 19">
                <a:extLst>
                  <a:ext uri="{FF2B5EF4-FFF2-40B4-BE49-F238E27FC236}">
                    <a16:creationId xmlns:a16="http://schemas.microsoft.com/office/drawing/2014/main" id="{53D01F94-9BB8-7261-BCD3-0C091DCBF3FE}"/>
                  </a:ext>
                </a:extLst>
              </p:cNvPr>
              <p:cNvSpPr>
                <a:spLocks noRot="1" noChangeAspect="1" noMove="1" noResize="1" noEditPoints="1" noAdjustHandles="1" noChangeArrowheads="1" noChangeShapeType="1" noTextEdit="1"/>
              </p:cNvSpPr>
              <p:nvPr/>
            </p:nvSpPr>
            <p:spPr>
              <a:xfrm>
                <a:off x="9376455" y="3993032"/>
                <a:ext cx="2090616" cy="1094678"/>
              </a:xfrm>
              <a:prstGeom prst="wedgeRectCallout">
                <a:avLst>
                  <a:gd name="adj1" fmla="val -67415"/>
                  <a:gd name="adj2" fmla="val 10314"/>
                </a:avLst>
              </a:prstGeom>
              <a:blipFill>
                <a:blip r:embed="rId13"/>
                <a:stretch>
                  <a:fillRect t="-2186" b="-546"/>
                </a:stretch>
              </a:blipFill>
              <a:ln w="19050">
                <a:solidFill>
                  <a:srgbClr val="FF0000"/>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1" name="吹き出し: 四角形 20">
                <a:extLst>
                  <a:ext uri="{FF2B5EF4-FFF2-40B4-BE49-F238E27FC236}">
                    <a16:creationId xmlns:a16="http://schemas.microsoft.com/office/drawing/2014/main" id="{CB4A2205-A6DF-429B-05E1-7A357B30F85A}"/>
                  </a:ext>
                </a:extLst>
              </p:cNvPr>
              <p:cNvSpPr/>
              <p:nvPr/>
            </p:nvSpPr>
            <p:spPr>
              <a:xfrm>
                <a:off x="9640501" y="2657675"/>
                <a:ext cx="1926876" cy="806688"/>
              </a:xfrm>
              <a:prstGeom prst="wedgeRectCallout">
                <a:avLst>
                  <a:gd name="adj1" fmla="val -67415"/>
                  <a:gd name="adj2" fmla="val 10314"/>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000" dirty="0"/>
                  <a:t>If </a:t>
                </a:r>
                <a14:m>
                  <m:oMath xmlns:m="http://schemas.openxmlformats.org/officeDocument/2006/math">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𝑄</m:t>
                            </m:r>
                          </m:e>
                          <m:sub>
                            <m:r>
                              <a:rPr kumimoji="1" lang="en-US" altLang="ja-JP" sz="2000" b="0" i="1" smtClean="0">
                                <a:latin typeface="Cambria Math" panose="02040503050406030204" pitchFamily="18" charset="0"/>
                              </a:rPr>
                              <m:t>𝑖</m:t>
                            </m:r>
                          </m:sub>
                        </m:sSub>
                      </m:e>
                    </m:d>
                    <m:r>
                      <a:rPr kumimoji="1" lang="en-US" altLang="ja-JP" sz="2000" b="0" i="1" smtClean="0">
                        <a:latin typeface="Cambria Math" panose="02040503050406030204" pitchFamily="18" charset="0"/>
                      </a:rPr>
                      <m:t>=0</m:t>
                    </m:r>
                  </m:oMath>
                </a14:m>
                <a:r>
                  <a:rPr kumimoji="1" lang="en-US" altLang="ja-JP" sz="2000" dirty="0"/>
                  <a:t>,</a:t>
                </a:r>
              </a:p>
              <a:p>
                <a14:m>
                  <m:oMath xmlns:m="http://schemas.openxmlformats.org/officeDocument/2006/math">
                    <m:r>
                      <a:rPr kumimoji="1" lang="en-US" altLang="ja-JP" sz="2000" b="0" i="1" smtClean="0">
                        <a:latin typeface="Cambria Math" panose="02040503050406030204" pitchFamily="18" charset="0"/>
                      </a:rPr>
                      <m:t>ℛ</m:t>
                    </m:r>
                  </m:oMath>
                </a14:m>
                <a:r>
                  <a:rPr kumimoji="1" lang="ja-JP" altLang="en-US" sz="2000" dirty="0"/>
                  <a:t> </a:t>
                </a:r>
                <a:r>
                  <a:rPr kumimoji="1" lang="en-US" altLang="ja-JP" sz="2000" dirty="0"/>
                  <a:t>can simulate</a:t>
                </a:r>
              </a:p>
            </p:txBody>
          </p:sp>
        </mc:Choice>
        <mc:Fallback>
          <p:sp>
            <p:nvSpPr>
              <p:cNvPr id="21" name="吹き出し: 四角形 20">
                <a:extLst>
                  <a:ext uri="{FF2B5EF4-FFF2-40B4-BE49-F238E27FC236}">
                    <a16:creationId xmlns:a16="http://schemas.microsoft.com/office/drawing/2014/main" id="{CB4A2205-A6DF-429B-05E1-7A357B30F85A}"/>
                  </a:ext>
                </a:extLst>
              </p:cNvPr>
              <p:cNvSpPr>
                <a:spLocks noRot="1" noChangeAspect="1" noMove="1" noResize="1" noEditPoints="1" noAdjustHandles="1" noChangeArrowheads="1" noChangeShapeType="1" noTextEdit="1"/>
              </p:cNvSpPr>
              <p:nvPr/>
            </p:nvSpPr>
            <p:spPr>
              <a:xfrm>
                <a:off x="9640501" y="2657675"/>
                <a:ext cx="1926876" cy="806688"/>
              </a:xfrm>
              <a:prstGeom prst="wedgeRectCallout">
                <a:avLst>
                  <a:gd name="adj1" fmla="val -67415"/>
                  <a:gd name="adj2" fmla="val 10314"/>
                </a:avLst>
              </a:prstGeom>
              <a:blipFill>
                <a:blip r:embed="rId14"/>
                <a:stretch>
                  <a:fillRect t="-3704"/>
                </a:stretch>
              </a:blipFill>
              <a:ln w="19050">
                <a:solidFill>
                  <a:srgbClr val="FF0000"/>
                </a:solidFill>
              </a:ln>
            </p:spPr>
            <p:txBody>
              <a:bodyPr/>
              <a:lstStyle/>
              <a:p>
                <a:r>
                  <a:rPr lang="ja-JP" altLang="en-US">
                    <a:noFill/>
                  </a:rPr>
                  <a:t> </a:t>
                </a:r>
              </a:p>
            </p:txBody>
          </p:sp>
        </mc:Fallback>
      </mc:AlternateContent>
      <p:sp>
        <p:nvSpPr>
          <p:cNvPr id="22" name="テキスト ボックス 21">
            <a:extLst>
              <a:ext uri="{FF2B5EF4-FFF2-40B4-BE49-F238E27FC236}">
                <a16:creationId xmlns:a16="http://schemas.microsoft.com/office/drawing/2014/main" id="{56D254DB-D3C1-FE10-8E5B-E119196ECB72}"/>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5</a:t>
            </a:r>
            <a:endParaRPr kumimoji="1" lang="ja-JP" altLang="en-US" dirty="0">
              <a:solidFill>
                <a:schemeClr val="bg1"/>
              </a:solidFill>
            </a:endParaRPr>
          </a:p>
        </p:txBody>
      </p:sp>
    </p:spTree>
    <p:extLst>
      <p:ext uri="{BB962C8B-B14F-4D97-AF65-F5344CB8AC3E}">
        <p14:creationId xmlns:p14="http://schemas.microsoft.com/office/powerpoint/2010/main" val="3257779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0D91F-426E-51D1-23FC-4A3283C164C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2732978-E890-C1A5-4550-1E49A4A9E9EE}"/>
              </a:ext>
            </a:extLst>
          </p:cNvPr>
          <p:cNvSpPr>
            <a:spLocks noGrp="1"/>
          </p:cNvSpPr>
          <p:nvPr>
            <p:ph type="title"/>
          </p:nvPr>
        </p:nvSpPr>
        <p:spPr/>
        <p:txBody>
          <a:bodyPr/>
          <a:lstStyle/>
          <a:p>
            <a:r>
              <a:rPr kumimoji="1" lang="en-US" altLang="ja-JP" dirty="0"/>
              <a:t>Partitioning Technique</a:t>
            </a:r>
            <a:endParaRPr kumimoji="1" lang="ja-JP" altLang="en-US" dirty="0"/>
          </a:p>
        </p:txBody>
      </p:sp>
      <p:sp>
        <p:nvSpPr>
          <p:cNvPr id="18" name="楕円 17">
            <a:extLst>
              <a:ext uri="{FF2B5EF4-FFF2-40B4-BE49-F238E27FC236}">
                <a16:creationId xmlns:a16="http://schemas.microsoft.com/office/drawing/2014/main" id="{CD8740E2-B429-23DB-8724-7E7DE3B2354D}"/>
              </a:ext>
            </a:extLst>
          </p:cNvPr>
          <p:cNvSpPr/>
          <p:nvPr/>
        </p:nvSpPr>
        <p:spPr>
          <a:xfrm>
            <a:off x="1057410" y="2357515"/>
            <a:ext cx="3969623" cy="3601254"/>
          </a:xfrm>
          <a:prstGeom prst="ellipse">
            <a:avLst/>
          </a:prstGeom>
          <a:solidFill>
            <a:schemeClr val="accent1">
              <a:lumMod val="20000"/>
              <a:lumOff val="80000"/>
            </a:schemeClr>
          </a:solidFill>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02819229-1250-3BFE-763C-B4DA2ED28CB4}"/>
              </a:ext>
            </a:extLst>
          </p:cNvPr>
          <p:cNvSpPr/>
          <p:nvPr/>
        </p:nvSpPr>
        <p:spPr>
          <a:xfrm>
            <a:off x="3289241" y="4658673"/>
            <a:ext cx="1044410" cy="797532"/>
          </a:xfrm>
          <a:prstGeom prst="ellipse">
            <a:avLst/>
          </a:prstGeom>
          <a:solidFill>
            <a:schemeClr val="accent3"/>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41B1DF59-44C2-479A-A35A-FCE3B5D943D9}"/>
                  </a:ext>
                </a:extLst>
              </p:cNvPr>
              <p:cNvSpPr txBox="1"/>
              <p:nvPr/>
            </p:nvSpPr>
            <p:spPr>
              <a:xfrm>
                <a:off x="1554377" y="3214449"/>
                <a:ext cx="2530128"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𝑆</m:t>
                          </m:r>
                        </m:e>
                        <m:sub>
                          <m:r>
                            <a:rPr lang="en-US" altLang="ja-JP" sz="2000" b="0" i="1" smtClean="0">
                              <a:latin typeface="Cambria Math" panose="02040503050406030204" pitchFamily="18" charset="0"/>
                            </a:rPr>
                            <m:t>0</m:t>
                          </m:r>
                        </m:sub>
                      </m:sSub>
                      <m:r>
                        <a:rPr lang="en-US" altLang="ja-JP" sz="2000" b="0" i="1" smtClean="0">
                          <a:latin typeface="Cambria Math" panose="02040503050406030204" pitchFamily="18" charset="0"/>
                        </a:rPr>
                        <m:t>=</m:t>
                      </m:r>
                      <m:d>
                        <m:dPr>
                          <m:begChr m:val="{"/>
                          <m:endChr m:val="}"/>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e>
                          <m:r>
                            <a:rPr lang="en-US" altLang="ja-JP" sz="2000" b="0" i="1" smtClean="0">
                              <a:latin typeface="Cambria Math" panose="02040503050406030204" pitchFamily="18" charset="0"/>
                            </a:rPr>
                            <m:t>𝐹</m:t>
                          </m:r>
                          <m:d>
                            <m:dPr>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d>
                          <m:r>
                            <a:rPr lang="en-US" altLang="ja-JP" sz="2000" b="0" i="1" smtClean="0">
                              <a:latin typeface="Cambria Math" panose="02040503050406030204" pitchFamily="18" charset="0"/>
                            </a:rPr>
                            <m:t>=0</m:t>
                          </m:r>
                        </m:e>
                      </m:d>
                    </m:oMath>
                  </m:oMathPara>
                </a14:m>
                <a:endParaRPr lang="ja-JP" altLang="en-US" sz="2000" dirty="0"/>
              </a:p>
            </p:txBody>
          </p:sp>
        </mc:Choice>
        <mc:Fallback xmlns="">
          <p:sp>
            <p:nvSpPr>
              <p:cNvPr id="21" name="テキスト ボックス 20">
                <a:extLst>
                  <a:ext uri="{FF2B5EF4-FFF2-40B4-BE49-F238E27FC236}">
                    <a16:creationId xmlns:a16="http://schemas.microsoft.com/office/drawing/2014/main" id="{41B1DF59-44C2-479A-A35A-FCE3B5D943D9}"/>
                  </a:ext>
                </a:extLst>
              </p:cNvPr>
              <p:cNvSpPr txBox="1">
                <a:spLocks noRot="1" noChangeAspect="1" noMove="1" noResize="1" noEditPoints="1" noAdjustHandles="1" noChangeArrowheads="1" noChangeShapeType="1" noTextEdit="1"/>
              </p:cNvSpPr>
              <p:nvPr/>
            </p:nvSpPr>
            <p:spPr>
              <a:xfrm>
                <a:off x="1554377" y="3214449"/>
                <a:ext cx="2530128" cy="400110"/>
              </a:xfrm>
              <a:prstGeom prst="rect">
                <a:avLst/>
              </a:prstGeom>
              <a:blipFill>
                <a:blip r:embed="rId3"/>
                <a:stretch>
                  <a:fillRect b="-909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2" name="吹き出し: 角を丸めた四角形 21">
                <a:extLst>
                  <a:ext uri="{FF2B5EF4-FFF2-40B4-BE49-F238E27FC236}">
                    <a16:creationId xmlns:a16="http://schemas.microsoft.com/office/drawing/2014/main" id="{43EC64EE-0D4D-6AD1-9204-886FDA8250A0}"/>
                  </a:ext>
                </a:extLst>
              </p:cNvPr>
              <p:cNvSpPr/>
              <p:nvPr/>
            </p:nvSpPr>
            <p:spPr>
              <a:xfrm>
                <a:off x="3130293" y="5396347"/>
                <a:ext cx="2549951" cy="376593"/>
              </a:xfrm>
              <a:prstGeom prst="wedgeRoundRectCallout">
                <a:avLst>
                  <a:gd name="adj1" fmla="val -24471"/>
                  <a:gd name="adj2" fmla="val -8434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𝑆</m:t>
                          </m:r>
                        </m:e>
                        <m:sub>
                          <m:r>
                            <a:rPr kumimoji="1" lang="en-US" altLang="ja-JP" sz="2000" b="0" i="1" smtClean="0">
                              <a:latin typeface="Cambria Math" panose="02040503050406030204" pitchFamily="18" charset="0"/>
                            </a:rPr>
                            <m:t>1</m:t>
                          </m:r>
                        </m:sub>
                      </m:sSub>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𝑄</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𝑄</m:t>
                          </m:r>
                        </m:e>
                      </m:d>
                      <m:r>
                        <a:rPr kumimoji="1" lang="en-US" altLang="ja-JP" sz="2000" b="0" i="1" smtClean="0">
                          <a:latin typeface="Cambria Math" panose="02040503050406030204" pitchFamily="18" charset="0"/>
                        </a:rPr>
                        <m:t>=1}</m:t>
                      </m:r>
                    </m:oMath>
                  </m:oMathPara>
                </a14:m>
                <a:endParaRPr kumimoji="1" lang="ja-JP" altLang="en-US" sz="2000" dirty="0"/>
              </a:p>
            </p:txBody>
          </p:sp>
        </mc:Choice>
        <mc:Fallback xmlns="">
          <p:sp>
            <p:nvSpPr>
              <p:cNvPr id="22" name="吹き出し: 角を丸めた四角形 21">
                <a:extLst>
                  <a:ext uri="{FF2B5EF4-FFF2-40B4-BE49-F238E27FC236}">
                    <a16:creationId xmlns:a16="http://schemas.microsoft.com/office/drawing/2014/main" id="{43EC64EE-0D4D-6AD1-9204-886FDA8250A0}"/>
                  </a:ext>
                </a:extLst>
              </p:cNvPr>
              <p:cNvSpPr>
                <a:spLocks noRot="1" noChangeAspect="1" noMove="1" noResize="1" noEditPoints="1" noAdjustHandles="1" noChangeArrowheads="1" noChangeShapeType="1" noTextEdit="1"/>
              </p:cNvSpPr>
              <p:nvPr/>
            </p:nvSpPr>
            <p:spPr>
              <a:xfrm>
                <a:off x="3130293" y="5396347"/>
                <a:ext cx="2549951" cy="376593"/>
              </a:xfrm>
              <a:prstGeom prst="wedgeRoundRectCallout">
                <a:avLst>
                  <a:gd name="adj1" fmla="val -24471"/>
                  <a:gd name="adj2" fmla="val -84341"/>
                  <a:gd name="adj3" fmla="val 16667"/>
                </a:avLst>
              </a:prstGeom>
              <a:blipFill>
                <a:blip r:embed="rId4"/>
                <a:stretch>
                  <a:fillRect b="-11364"/>
                </a:stretch>
              </a:blipFill>
              <a:ln w="25400">
                <a:solidFill>
                  <a:schemeClr val="accent3"/>
                </a:solidFill>
              </a:ln>
            </p:spPr>
            <p:txBody>
              <a:bodyPr/>
              <a:lstStyle/>
              <a:p>
                <a:r>
                  <a:rPr lang="ja-JP" altLang="en-US">
                    <a:noFill/>
                  </a:rPr>
                  <a:t> </a:t>
                </a:r>
              </a:p>
            </p:txBody>
          </p:sp>
        </mc:Fallback>
      </mc:AlternateContent>
      <p:sp>
        <p:nvSpPr>
          <p:cNvPr id="26" name="Google Shape;328;p25">
            <a:extLst>
              <a:ext uri="{FF2B5EF4-FFF2-40B4-BE49-F238E27FC236}">
                <a16:creationId xmlns:a16="http://schemas.microsoft.com/office/drawing/2014/main" id="{97242D27-7898-F2B6-939C-467628938342}"/>
              </a:ext>
            </a:extLst>
          </p:cNvPr>
          <p:cNvSpPr/>
          <p:nvPr/>
        </p:nvSpPr>
        <p:spPr>
          <a:xfrm>
            <a:off x="6816830" y="5584643"/>
            <a:ext cx="4750547" cy="524658"/>
          </a:xfrm>
          <a:prstGeom prst="roundRect">
            <a:avLst>
              <a:gd name="adj" fmla="val 0"/>
            </a:avLst>
          </a:prstGeom>
          <a:noFill/>
          <a:ln w="28575" cap="flat" cmpd="sng">
            <a:solidFill>
              <a:srgbClr val="00B05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50000"/>
              </a:lnSpc>
              <a:spcBef>
                <a:spcPts val="0"/>
              </a:spcBef>
              <a:spcAft>
                <a:spcPts val="0"/>
              </a:spcAft>
              <a:buClr>
                <a:srgbClr val="000000"/>
              </a:buClr>
              <a:buSzPts val="1700"/>
              <a:buFont typeface="Arial"/>
              <a:buNone/>
            </a:pPr>
            <a:r>
              <a:rPr lang="en-US" sz="2400" dirty="0">
                <a:latin typeface="Proxima Nova"/>
                <a:ea typeface="Proxima Nova"/>
                <a:cs typeface="Proxima Nova"/>
                <a:sym typeface="Proxima Nova"/>
              </a:rPr>
              <a:t>If abort, outputs a random bit</a:t>
            </a:r>
            <a:endParaRPr sz="2000" i="0" u="none" strike="noStrike" cap="none" dirty="0">
              <a:latin typeface="Proxima Nova"/>
              <a:ea typeface="Proxima Nova"/>
              <a:cs typeface="Proxima Nova"/>
              <a:sym typeface="Proxima Nova"/>
            </a:endParaRPr>
          </a:p>
        </p:txBody>
      </p:sp>
      <mc:AlternateContent xmlns:mc="http://schemas.openxmlformats.org/markup-compatibility/2006" xmlns:a14="http://schemas.microsoft.com/office/drawing/2010/main">
        <mc:Choice Requires="a14">
          <p:sp>
            <p:nvSpPr>
              <p:cNvPr id="17" name="四角形: 角を丸くする 16">
                <a:extLst>
                  <a:ext uri="{FF2B5EF4-FFF2-40B4-BE49-F238E27FC236}">
                    <a16:creationId xmlns:a16="http://schemas.microsoft.com/office/drawing/2014/main" id="{04BFB1E6-4F77-852F-8ADB-392B6F4700B2}"/>
                  </a:ext>
                </a:extLst>
              </p:cNvPr>
              <p:cNvSpPr/>
              <p:nvPr/>
            </p:nvSpPr>
            <p:spPr>
              <a:xfrm>
                <a:off x="1009741" y="1065846"/>
                <a:ext cx="10557636" cy="8067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FF0000"/>
                    </a:solidFill>
                  </a:rPr>
                  <a:t>Space of </a:t>
                </a:r>
                <a14:m>
                  <m:oMath xmlns:m="http://schemas.openxmlformats.org/officeDocument/2006/math">
                    <m:r>
                      <a:rPr kumimoji="1" lang="en-US" altLang="ja-JP" sz="2400" b="0" i="1" smtClean="0">
                        <a:solidFill>
                          <a:srgbClr val="FF0000"/>
                        </a:solidFill>
                        <a:latin typeface="Cambria Math" panose="02040503050406030204" pitchFamily="18" charset="0"/>
                      </a:rPr>
                      <m:t>𝑄</m:t>
                    </m:r>
                  </m:oMath>
                </a14:m>
                <a:r>
                  <a:rPr kumimoji="1" lang="ja-JP" altLang="en-US" sz="2400" dirty="0">
                    <a:solidFill>
                      <a:srgbClr val="FF0000"/>
                    </a:solidFill>
                  </a:rPr>
                  <a:t> </a:t>
                </a:r>
                <a:r>
                  <a:rPr kumimoji="1" lang="en-US" altLang="ja-JP" sz="2400" dirty="0">
                    <a:solidFill>
                      <a:srgbClr val="FF0000"/>
                    </a:solidFill>
                  </a:rPr>
                  <a:t>is divided into two sets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0</m:t>
                        </m:r>
                      </m:sub>
                    </m:sSub>
                  </m:oMath>
                </a14:m>
                <a:r>
                  <a:rPr kumimoji="1" lang="en-US" altLang="ja-JP" sz="2400" dirty="0">
                    <a:solidFill>
                      <a:srgbClr val="FF0000"/>
                    </a:solidFill>
                  </a:rPr>
                  <a:t> and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1</m:t>
                        </m:r>
                      </m:sub>
                    </m:sSub>
                  </m:oMath>
                </a14:m>
                <a:r>
                  <a:rPr kumimoji="1" lang="en-US" altLang="ja-JP" sz="2400" dirty="0">
                    <a:solidFill>
                      <a:srgbClr val="FF0000"/>
                    </a:solidFill>
                  </a:rPr>
                  <a:t> by using a function </a:t>
                </a:r>
                <a14:m>
                  <m:oMath xmlns:m="http://schemas.openxmlformats.org/officeDocument/2006/math">
                    <m:r>
                      <a:rPr kumimoji="1" lang="en-US" altLang="ja-JP" sz="2400" b="0" i="1" smtClean="0">
                        <a:solidFill>
                          <a:srgbClr val="FF0000"/>
                        </a:solidFill>
                        <a:latin typeface="Cambria Math" panose="02040503050406030204" pitchFamily="18" charset="0"/>
                      </a:rPr>
                      <m:t>𝐹</m:t>
                    </m:r>
                    <m:r>
                      <a:rPr kumimoji="1" lang="en-US" altLang="ja-JP" sz="2400" b="0" i="1" smtClean="0">
                        <a:solidFill>
                          <a:srgbClr val="FF0000"/>
                        </a:solidFill>
                        <a:latin typeface="Cambria Math" panose="02040503050406030204" pitchFamily="18" charset="0"/>
                      </a:rPr>
                      <m:t>:</m:t>
                    </m:r>
                    <m:r>
                      <a:rPr lang="en-US" altLang="ja-JP" sz="2400" i="1" smtClean="0">
                        <a:solidFill>
                          <a:srgbClr val="FF0000"/>
                        </a:solidFill>
                        <a:latin typeface="Cambria Math" panose="02040503050406030204" pitchFamily="18" charset="0"/>
                      </a:rPr>
                      <m:t>𝒬</m:t>
                    </m:r>
                    <m:r>
                      <a:rPr kumimoji="1" lang="en-US" altLang="ja-JP" sz="2400" b="0" i="1" smtClean="0">
                        <a:solidFill>
                          <a:srgbClr val="FF0000"/>
                        </a:solidFill>
                        <a:latin typeface="Cambria Math" panose="02040503050406030204" pitchFamily="18" charset="0"/>
                      </a:rPr>
                      <m:t>→{0,1}</m:t>
                    </m:r>
                  </m:oMath>
                </a14:m>
                <a:r>
                  <a:rPr kumimoji="1" lang="en-US" altLang="ja-JP" sz="2400" dirty="0">
                    <a:solidFill>
                      <a:srgbClr val="FF0000"/>
                    </a:solidFill>
                  </a:rPr>
                  <a:t> </a:t>
                </a:r>
                <a:endParaRPr kumimoji="1" lang="ja-JP" altLang="en-US" sz="2400" dirty="0">
                  <a:solidFill>
                    <a:srgbClr val="FF0000"/>
                  </a:solidFill>
                </a:endParaRPr>
              </a:p>
            </p:txBody>
          </p:sp>
        </mc:Choice>
        <mc:Fallback xmlns="">
          <p:sp>
            <p:nvSpPr>
              <p:cNvPr id="17" name="四角形: 角を丸くする 16">
                <a:extLst>
                  <a:ext uri="{FF2B5EF4-FFF2-40B4-BE49-F238E27FC236}">
                    <a16:creationId xmlns:a16="http://schemas.microsoft.com/office/drawing/2014/main" id="{04BFB1E6-4F77-852F-8ADB-392B6F4700B2}"/>
                  </a:ext>
                </a:extLst>
              </p:cNvPr>
              <p:cNvSpPr>
                <a:spLocks noRot="1" noChangeAspect="1" noMove="1" noResize="1" noEditPoints="1" noAdjustHandles="1" noChangeArrowheads="1" noChangeShapeType="1" noTextEdit="1"/>
              </p:cNvSpPr>
              <p:nvPr/>
            </p:nvSpPr>
            <p:spPr>
              <a:xfrm>
                <a:off x="1009741" y="1065846"/>
                <a:ext cx="10557636" cy="806700"/>
              </a:xfrm>
              <a:prstGeom prst="roundRect">
                <a:avLst/>
              </a:prstGeom>
              <a:blipFill>
                <a:blip r:embed="rId7"/>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56E13039-BE8D-59BD-5BA8-3CB2FC200802}"/>
                  </a:ext>
                </a:extLst>
              </p:cNvPr>
              <p:cNvSpPr txBox="1"/>
              <p:nvPr/>
            </p:nvSpPr>
            <p:spPr>
              <a:xfrm>
                <a:off x="1811466" y="1892469"/>
                <a:ext cx="2374839" cy="400110"/>
              </a:xfrm>
              <a:prstGeom prst="rect">
                <a:avLst/>
              </a:prstGeom>
              <a:noFill/>
            </p:spPr>
            <p:txBody>
              <a:bodyPr wrap="square">
                <a:spAutoFit/>
              </a:bodyPr>
              <a:lstStyle/>
              <a:p>
                <a:r>
                  <a:rPr lang="en-US" altLang="ja-JP" sz="2000" dirty="0"/>
                  <a:t>Query Space </a:t>
                </a:r>
                <a14:m>
                  <m:oMath xmlns:m="http://schemas.openxmlformats.org/officeDocument/2006/math">
                    <m:r>
                      <a:rPr lang="en-US" altLang="ja-JP" sz="2000" b="0" i="1" smtClean="0">
                        <a:latin typeface="Cambria Math" panose="02040503050406030204" pitchFamily="18" charset="0"/>
                      </a:rPr>
                      <m:t>𝒬</m:t>
                    </m:r>
                  </m:oMath>
                </a14:m>
                <a:endParaRPr lang="ja-JP" altLang="en-US" sz="2000" dirty="0"/>
              </a:p>
            </p:txBody>
          </p:sp>
        </mc:Choice>
        <mc:Fallback xmlns="">
          <p:sp>
            <p:nvSpPr>
              <p:cNvPr id="25" name="テキスト ボックス 24">
                <a:extLst>
                  <a:ext uri="{FF2B5EF4-FFF2-40B4-BE49-F238E27FC236}">
                    <a16:creationId xmlns:a16="http://schemas.microsoft.com/office/drawing/2014/main" id="{56E13039-BE8D-59BD-5BA8-3CB2FC200802}"/>
                  </a:ext>
                </a:extLst>
              </p:cNvPr>
              <p:cNvSpPr txBox="1">
                <a:spLocks noRot="1" noChangeAspect="1" noMove="1" noResize="1" noEditPoints="1" noAdjustHandles="1" noChangeArrowheads="1" noChangeShapeType="1" noTextEdit="1"/>
              </p:cNvSpPr>
              <p:nvPr/>
            </p:nvSpPr>
            <p:spPr>
              <a:xfrm>
                <a:off x="1811466" y="1892469"/>
                <a:ext cx="2374839" cy="400110"/>
              </a:xfrm>
              <a:prstGeom prst="rect">
                <a:avLst/>
              </a:prstGeom>
              <a:blipFill>
                <a:blip r:embed="rId8"/>
                <a:stretch>
                  <a:fillRect l="-2564" t="-7576" b="-25758"/>
                </a:stretch>
              </a:blipFill>
            </p:spPr>
            <p:txBody>
              <a:bodyPr/>
              <a:lstStyle/>
              <a:p>
                <a:r>
                  <a:rPr lang="ja-JP" altLang="en-US">
                    <a:noFill/>
                  </a:rPr>
                  <a:t> </a:t>
                </a:r>
              </a:p>
            </p:txBody>
          </p:sp>
        </mc:Fallback>
      </mc:AlternateContent>
      <p:cxnSp>
        <p:nvCxnSpPr>
          <p:cNvPr id="28" name="直線矢印コネクタ 27">
            <a:extLst>
              <a:ext uri="{FF2B5EF4-FFF2-40B4-BE49-F238E27FC236}">
                <a16:creationId xmlns:a16="http://schemas.microsoft.com/office/drawing/2014/main" id="{CF1E7E32-7216-D3B2-4BB4-9B436A068F7F}"/>
              </a:ext>
            </a:extLst>
          </p:cNvPr>
          <p:cNvCxnSpPr>
            <a:cxnSpLocks/>
          </p:cNvCxnSpPr>
          <p:nvPr/>
        </p:nvCxnSpPr>
        <p:spPr>
          <a:xfrm>
            <a:off x="6250603" y="2889123"/>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2DCB6EB9-6AED-37C3-6598-23A7699C1664}"/>
                  </a:ext>
                </a:extLst>
              </p:cNvPr>
              <p:cNvSpPr txBox="1"/>
              <p:nvPr/>
            </p:nvSpPr>
            <p:spPr>
              <a:xfrm>
                <a:off x="6829198" y="2337490"/>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29" name="テキスト ボックス 28">
                <a:extLst>
                  <a:ext uri="{FF2B5EF4-FFF2-40B4-BE49-F238E27FC236}">
                    <a16:creationId xmlns:a16="http://schemas.microsoft.com/office/drawing/2014/main" id="{2DCB6EB9-6AED-37C3-6598-23A7699C1664}"/>
                  </a:ext>
                </a:extLst>
              </p:cNvPr>
              <p:cNvSpPr txBox="1">
                <a:spLocks noRot="1" noChangeAspect="1" noMove="1" noResize="1" noEditPoints="1" noAdjustHandles="1" noChangeArrowheads="1" noChangeShapeType="1" noTextEdit="1"/>
              </p:cNvSpPr>
              <p:nvPr/>
            </p:nvSpPr>
            <p:spPr>
              <a:xfrm>
                <a:off x="6829198" y="2337490"/>
                <a:ext cx="1572430" cy="461665"/>
              </a:xfrm>
              <a:prstGeom prst="rect">
                <a:avLst/>
              </a:prstGeom>
              <a:blipFill>
                <a:blip r:embed="rId9"/>
                <a:stretch>
                  <a:fillRect b="-13158"/>
                </a:stretch>
              </a:blipFill>
            </p:spPr>
            <p:txBody>
              <a:bodyPr/>
              <a:lstStyle/>
              <a:p>
                <a:r>
                  <a:rPr lang="ja-JP" altLang="en-US">
                    <a:noFill/>
                  </a:rPr>
                  <a:t> </a:t>
                </a:r>
              </a:p>
            </p:txBody>
          </p:sp>
        </mc:Fallback>
      </mc:AlternateContent>
      <p:cxnSp>
        <p:nvCxnSpPr>
          <p:cNvPr id="30" name="直線矢印コネクタ 29">
            <a:extLst>
              <a:ext uri="{FF2B5EF4-FFF2-40B4-BE49-F238E27FC236}">
                <a16:creationId xmlns:a16="http://schemas.microsoft.com/office/drawing/2014/main" id="{05D6EB7F-9026-477A-5B7D-7063E4F4CDC5}"/>
              </a:ext>
            </a:extLst>
          </p:cNvPr>
          <p:cNvCxnSpPr>
            <a:cxnSpLocks/>
          </p:cNvCxnSpPr>
          <p:nvPr/>
        </p:nvCxnSpPr>
        <p:spPr>
          <a:xfrm flipH="1">
            <a:off x="6250603" y="3117330"/>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812A5AA9-5369-5514-AD83-B6C39ACE94D2}"/>
                  </a:ext>
                </a:extLst>
              </p:cNvPr>
              <p:cNvSpPr txBox="1"/>
              <p:nvPr/>
            </p:nvSpPr>
            <p:spPr>
              <a:xfrm>
                <a:off x="6963724" y="3114197"/>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31" name="テキスト ボックス 30">
                <a:extLst>
                  <a:ext uri="{FF2B5EF4-FFF2-40B4-BE49-F238E27FC236}">
                    <a16:creationId xmlns:a16="http://schemas.microsoft.com/office/drawing/2014/main" id="{812A5AA9-5369-5514-AD83-B6C39ACE94D2}"/>
                  </a:ext>
                </a:extLst>
              </p:cNvPr>
              <p:cNvSpPr txBox="1">
                <a:spLocks noRot="1" noChangeAspect="1" noMove="1" noResize="1" noEditPoints="1" noAdjustHandles="1" noChangeArrowheads="1" noChangeShapeType="1" noTextEdit="1"/>
              </p:cNvSpPr>
              <p:nvPr/>
            </p:nvSpPr>
            <p:spPr>
              <a:xfrm>
                <a:off x="6963724" y="3114197"/>
                <a:ext cx="1369977" cy="461665"/>
              </a:xfrm>
              <a:prstGeom prst="rect">
                <a:avLst/>
              </a:prstGeom>
              <a:blipFill>
                <a:blip r:embed="rId10"/>
                <a:stretch>
                  <a:fillRect b="-1316"/>
                </a:stretch>
              </a:blipFill>
            </p:spPr>
            <p:txBody>
              <a:bodyPr/>
              <a:lstStyle/>
              <a:p>
                <a:r>
                  <a:rPr lang="ja-JP" altLang="en-US">
                    <a:noFill/>
                  </a:rPr>
                  <a:t> </a:t>
                </a:r>
              </a:p>
            </p:txBody>
          </p:sp>
        </mc:Fallback>
      </mc:AlternateContent>
      <p:sp>
        <p:nvSpPr>
          <p:cNvPr id="32" name="矢印: 左カーブ 31">
            <a:extLst>
              <a:ext uri="{FF2B5EF4-FFF2-40B4-BE49-F238E27FC236}">
                <a16:creationId xmlns:a16="http://schemas.microsoft.com/office/drawing/2014/main" id="{C5B576BC-35C0-D489-96A7-167C9B5EBB12}"/>
              </a:ext>
            </a:extLst>
          </p:cNvPr>
          <p:cNvSpPr/>
          <p:nvPr/>
        </p:nvSpPr>
        <p:spPr>
          <a:xfrm>
            <a:off x="8263100" y="2553709"/>
            <a:ext cx="373331" cy="1076650"/>
          </a:xfrm>
          <a:prstGeom prst="curvedLeftArrow">
            <a:avLst>
              <a:gd name="adj1" fmla="val 25000"/>
              <a:gd name="adj2" fmla="val 75488"/>
              <a:gd name="adj3" fmla="val 40247"/>
            </a:avLst>
          </a:prstGeom>
          <a:solidFill>
            <a:schemeClr val="accent2"/>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accent2"/>
              </a:solidFill>
            </a:endParaRPr>
          </a:p>
        </p:txBody>
      </p:sp>
      <mc:AlternateContent xmlns:mc="http://schemas.openxmlformats.org/markup-compatibility/2006" xmlns:a14="http://schemas.microsoft.com/office/drawing/2010/main">
        <mc:Choice Requires="a14">
          <p:sp>
            <p:nvSpPr>
              <p:cNvPr id="33" name="テキスト ボックス 32">
                <a:extLst>
                  <a:ext uri="{FF2B5EF4-FFF2-40B4-BE49-F238E27FC236}">
                    <a16:creationId xmlns:a16="http://schemas.microsoft.com/office/drawing/2014/main" id="{A9E9ADBB-FC0C-A610-B33B-C35191B85F2F}"/>
                  </a:ext>
                </a:extLst>
              </p:cNvPr>
              <p:cNvSpPr txBox="1"/>
              <p:nvPr/>
            </p:nvSpPr>
            <p:spPr>
              <a:xfrm>
                <a:off x="8051067" y="2130823"/>
                <a:ext cx="1170727" cy="461665"/>
              </a:xfrm>
              <a:prstGeom prst="rect">
                <a:avLst/>
              </a:prstGeom>
              <a:noFill/>
            </p:spPr>
            <p:txBody>
              <a:bodyPr wrap="square">
                <a:spAutoFit/>
              </a:bodyPr>
              <a:lstStyle/>
              <a:p>
                <a14:m>
                  <m:oMath xmlns:m="http://schemas.openxmlformats.org/officeDocument/2006/math">
                    <m:r>
                      <a:rPr lang="en-US" altLang="ja-JP" sz="2400" b="0" i="1" smtClean="0">
                        <a:latin typeface="Cambria Math" panose="02040503050406030204" pitchFamily="18" charset="0"/>
                      </a:rPr>
                      <m:t>𝑞</m:t>
                    </m:r>
                  </m:oMath>
                </a14:m>
                <a:r>
                  <a:rPr lang="ja-JP" altLang="en-US" sz="2400" dirty="0"/>
                  <a:t> </a:t>
                </a:r>
                <a:r>
                  <a:rPr lang="en-US" altLang="ja-JP" sz="2400" dirty="0"/>
                  <a:t>times</a:t>
                </a:r>
                <a:endParaRPr lang="ja-JP" altLang="en-US" sz="2400" dirty="0"/>
              </a:p>
            </p:txBody>
          </p:sp>
        </mc:Choice>
        <mc:Fallback xmlns="">
          <p:sp>
            <p:nvSpPr>
              <p:cNvPr id="33" name="テキスト ボックス 32">
                <a:extLst>
                  <a:ext uri="{FF2B5EF4-FFF2-40B4-BE49-F238E27FC236}">
                    <a16:creationId xmlns:a16="http://schemas.microsoft.com/office/drawing/2014/main" id="{A9E9ADBB-FC0C-A610-B33B-C35191B85F2F}"/>
                  </a:ext>
                </a:extLst>
              </p:cNvPr>
              <p:cNvSpPr txBox="1">
                <a:spLocks noRot="1" noChangeAspect="1" noMove="1" noResize="1" noEditPoints="1" noAdjustHandles="1" noChangeArrowheads="1" noChangeShapeType="1" noTextEdit="1"/>
              </p:cNvSpPr>
              <p:nvPr/>
            </p:nvSpPr>
            <p:spPr>
              <a:xfrm>
                <a:off x="8051067" y="2130823"/>
                <a:ext cx="1170727" cy="461665"/>
              </a:xfrm>
              <a:prstGeom prst="rect">
                <a:avLst/>
              </a:prstGeom>
              <a:blipFill>
                <a:blip r:embed="rId11"/>
                <a:stretch>
                  <a:fillRect l="-1563" t="-10667" r="-2604" b="-30667"/>
                </a:stretch>
              </a:blipFill>
            </p:spPr>
            <p:txBody>
              <a:bodyPr/>
              <a:lstStyle/>
              <a:p>
                <a:r>
                  <a:rPr lang="ja-JP" altLang="en-US">
                    <a:noFill/>
                  </a:rPr>
                  <a:t> </a:t>
                </a:r>
              </a:p>
            </p:txBody>
          </p:sp>
        </mc:Fallback>
      </mc:AlternateContent>
      <p:cxnSp>
        <p:nvCxnSpPr>
          <p:cNvPr id="34" name="直線矢印コネクタ 33">
            <a:extLst>
              <a:ext uri="{FF2B5EF4-FFF2-40B4-BE49-F238E27FC236}">
                <a16:creationId xmlns:a16="http://schemas.microsoft.com/office/drawing/2014/main" id="{7B29F613-ABFF-68C6-C256-42D37050C350}"/>
              </a:ext>
            </a:extLst>
          </p:cNvPr>
          <p:cNvCxnSpPr>
            <a:cxnSpLocks/>
          </p:cNvCxnSpPr>
          <p:nvPr/>
        </p:nvCxnSpPr>
        <p:spPr>
          <a:xfrm>
            <a:off x="6316336" y="4623971"/>
            <a:ext cx="2549951" cy="197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5" name="テキスト ボックス 34">
                <a:extLst>
                  <a:ext uri="{FF2B5EF4-FFF2-40B4-BE49-F238E27FC236}">
                    <a16:creationId xmlns:a16="http://schemas.microsoft.com/office/drawing/2014/main" id="{95E4C56D-F919-FAF0-2289-BAC07C055F9B}"/>
                  </a:ext>
                </a:extLst>
              </p:cNvPr>
              <p:cNvSpPr txBox="1"/>
              <p:nvPr/>
            </p:nvSpPr>
            <p:spPr>
              <a:xfrm>
                <a:off x="6896008" y="4129405"/>
                <a:ext cx="142167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oMath>
                  </m:oMathPara>
                </a14:m>
                <a:endParaRPr lang="ja-JP" altLang="en-US" sz="2400" dirty="0"/>
              </a:p>
            </p:txBody>
          </p:sp>
        </mc:Choice>
        <mc:Fallback xmlns="">
          <p:sp>
            <p:nvSpPr>
              <p:cNvPr id="35" name="テキスト ボックス 34">
                <a:extLst>
                  <a:ext uri="{FF2B5EF4-FFF2-40B4-BE49-F238E27FC236}">
                    <a16:creationId xmlns:a16="http://schemas.microsoft.com/office/drawing/2014/main" id="{95E4C56D-F919-FAF0-2289-BAC07C055F9B}"/>
                  </a:ext>
                </a:extLst>
              </p:cNvPr>
              <p:cNvSpPr txBox="1">
                <a:spLocks noRot="1" noChangeAspect="1" noMove="1" noResize="1" noEditPoints="1" noAdjustHandles="1" noChangeArrowheads="1" noChangeShapeType="1" noTextEdit="1"/>
              </p:cNvSpPr>
              <p:nvPr/>
            </p:nvSpPr>
            <p:spPr>
              <a:xfrm>
                <a:off x="6896008" y="4129405"/>
                <a:ext cx="1421670" cy="461665"/>
              </a:xfrm>
              <a:prstGeom prst="rect">
                <a:avLst/>
              </a:prstGeom>
              <a:blipFill>
                <a:blip r:embed="rId12"/>
                <a:stretch>
                  <a:fillRect b="-13158"/>
                </a:stretch>
              </a:blipFill>
            </p:spPr>
            <p:txBody>
              <a:bodyPr/>
              <a:lstStyle/>
              <a:p>
                <a:r>
                  <a:rPr lang="ja-JP" altLang="en-US">
                    <a:noFill/>
                  </a:rPr>
                  <a:t> </a:t>
                </a:r>
              </a:p>
            </p:txBody>
          </p:sp>
        </mc:Fallback>
      </mc:AlternateContent>
      <p:cxnSp>
        <p:nvCxnSpPr>
          <p:cNvPr id="36" name="直線矢印コネクタ 35">
            <a:extLst>
              <a:ext uri="{FF2B5EF4-FFF2-40B4-BE49-F238E27FC236}">
                <a16:creationId xmlns:a16="http://schemas.microsoft.com/office/drawing/2014/main" id="{D17C1A01-690B-FE6A-07FB-8832C40118C4}"/>
              </a:ext>
            </a:extLst>
          </p:cNvPr>
          <p:cNvCxnSpPr>
            <a:cxnSpLocks/>
          </p:cNvCxnSpPr>
          <p:nvPr/>
        </p:nvCxnSpPr>
        <p:spPr>
          <a:xfrm flipH="1">
            <a:off x="6351171" y="4886004"/>
            <a:ext cx="2480447" cy="2060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3F0EFA8C-62E7-66D3-FE30-2E9E5988BC57}"/>
                  </a:ext>
                </a:extLst>
              </p:cNvPr>
              <p:cNvSpPr txBox="1"/>
              <p:nvPr/>
            </p:nvSpPr>
            <p:spPr>
              <a:xfrm>
                <a:off x="6896008" y="4864701"/>
                <a:ext cx="139908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𝑐h𝑎𝑙𝑙</m:t>
                          </m:r>
                        </m:e>
                        <m:sub>
                          <m:r>
                            <a:rPr lang="en-US" altLang="ja-JP" sz="2400" b="0" i="1" smtClean="0">
                              <a:latin typeface="Cambria Math" panose="02040503050406030204" pitchFamily="18" charset="0"/>
                            </a:rPr>
                            <m:t>𝑏</m:t>
                          </m:r>
                        </m:sub>
                      </m:sSub>
                    </m:oMath>
                  </m:oMathPara>
                </a14:m>
                <a:endParaRPr lang="ja-JP" altLang="en-US" sz="2400" dirty="0"/>
              </a:p>
            </p:txBody>
          </p:sp>
        </mc:Choice>
        <mc:Fallback xmlns="">
          <p:sp>
            <p:nvSpPr>
              <p:cNvPr id="37" name="テキスト ボックス 36">
                <a:extLst>
                  <a:ext uri="{FF2B5EF4-FFF2-40B4-BE49-F238E27FC236}">
                    <a16:creationId xmlns:a16="http://schemas.microsoft.com/office/drawing/2014/main" id="{3F0EFA8C-62E7-66D3-FE30-2E9E5988BC57}"/>
                  </a:ext>
                </a:extLst>
              </p:cNvPr>
              <p:cNvSpPr txBox="1">
                <a:spLocks noRot="1" noChangeAspect="1" noMove="1" noResize="1" noEditPoints="1" noAdjustHandles="1" noChangeArrowheads="1" noChangeShapeType="1" noTextEdit="1"/>
              </p:cNvSpPr>
              <p:nvPr/>
            </p:nvSpPr>
            <p:spPr>
              <a:xfrm>
                <a:off x="6896008" y="4864701"/>
                <a:ext cx="1399081" cy="461665"/>
              </a:xfrm>
              <a:prstGeom prst="rect">
                <a:avLst/>
              </a:prstGeom>
              <a:blipFill>
                <a:blip r:embed="rId13"/>
                <a:stretch>
                  <a:fillRect b="-2632"/>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 name="吹き出し: 四角形 2">
                <a:extLst>
                  <a:ext uri="{FF2B5EF4-FFF2-40B4-BE49-F238E27FC236}">
                    <a16:creationId xmlns:a16="http://schemas.microsoft.com/office/drawing/2014/main" id="{031C21F0-C774-029C-EBA7-46673BF497B0}"/>
                  </a:ext>
                </a:extLst>
              </p:cNvPr>
              <p:cNvSpPr/>
              <p:nvPr/>
            </p:nvSpPr>
            <p:spPr>
              <a:xfrm>
                <a:off x="9376455" y="3993032"/>
                <a:ext cx="2090616" cy="1094678"/>
              </a:xfrm>
              <a:prstGeom prst="wedgeRectCallout">
                <a:avLst>
                  <a:gd name="adj1" fmla="val -67415"/>
                  <a:gd name="adj2" fmla="val 10314"/>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000" dirty="0"/>
                  <a:t>If </a:t>
                </a:r>
                <a14:m>
                  <m:oMath xmlns:m="http://schemas.openxmlformats.org/officeDocument/2006/math">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𝑄</m:t>
                            </m:r>
                          </m:e>
                          <m:sup>
                            <m:r>
                              <a:rPr kumimoji="1" lang="en-US" altLang="ja-JP" sz="2000" b="0" i="1" smtClean="0">
                                <a:latin typeface="Cambria Math" panose="02040503050406030204" pitchFamily="18" charset="0"/>
                              </a:rPr>
                              <m:t>∗</m:t>
                            </m:r>
                          </m:sup>
                        </m:sSup>
                      </m:e>
                    </m:d>
                    <m:r>
                      <a:rPr kumimoji="1" lang="en-US" altLang="ja-JP" sz="2000" b="0" i="1" smtClean="0">
                        <a:latin typeface="Cambria Math" panose="02040503050406030204" pitchFamily="18" charset="0"/>
                      </a:rPr>
                      <m:t>=1</m:t>
                    </m:r>
                  </m:oMath>
                </a14:m>
                <a:r>
                  <a:rPr kumimoji="1" lang="en-US" altLang="ja-JP" sz="2000" dirty="0"/>
                  <a:t>,</a:t>
                </a:r>
              </a:p>
              <a:p>
                <a14:m>
                  <m:oMath xmlns:m="http://schemas.openxmlformats.org/officeDocument/2006/math">
                    <m:r>
                      <a:rPr kumimoji="1" lang="en-US" altLang="ja-JP" sz="2000" b="0" i="1" smtClean="0">
                        <a:latin typeface="Cambria Math" panose="02040503050406030204" pitchFamily="18" charset="0"/>
                      </a:rPr>
                      <m:t>ℛ</m:t>
                    </m:r>
                  </m:oMath>
                </a14:m>
                <a:r>
                  <a:rPr kumimoji="1" lang="ja-JP" altLang="en-US" sz="2000" dirty="0"/>
                  <a:t> </a:t>
                </a:r>
                <a:r>
                  <a:rPr kumimoji="1" lang="en-US" altLang="ja-JP" sz="2000" dirty="0"/>
                  <a:t>can embed the problem instance</a:t>
                </a:r>
              </a:p>
            </p:txBody>
          </p:sp>
        </mc:Choice>
        <mc:Fallback>
          <p:sp>
            <p:nvSpPr>
              <p:cNvPr id="3" name="吹き出し: 四角形 2">
                <a:extLst>
                  <a:ext uri="{FF2B5EF4-FFF2-40B4-BE49-F238E27FC236}">
                    <a16:creationId xmlns:a16="http://schemas.microsoft.com/office/drawing/2014/main" id="{031C21F0-C774-029C-EBA7-46673BF497B0}"/>
                  </a:ext>
                </a:extLst>
              </p:cNvPr>
              <p:cNvSpPr>
                <a:spLocks noRot="1" noChangeAspect="1" noMove="1" noResize="1" noEditPoints="1" noAdjustHandles="1" noChangeArrowheads="1" noChangeShapeType="1" noTextEdit="1"/>
              </p:cNvSpPr>
              <p:nvPr/>
            </p:nvSpPr>
            <p:spPr>
              <a:xfrm>
                <a:off x="9376455" y="3993032"/>
                <a:ext cx="2090616" cy="1094678"/>
              </a:xfrm>
              <a:prstGeom prst="wedgeRectCallout">
                <a:avLst>
                  <a:gd name="adj1" fmla="val -67415"/>
                  <a:gd name="adj2" fmla="val 10314"/>
                </a:avLst>
              </a:prstGeom>
              <a:blipFill>
                <a:blip r:embed="rId14"/>
                <a:stretch>
                  <a:fillRect t="-2186" b="-546"/>
                </a:stretch>
              </a:blipFill>
              <a:ln w="19050">
                <a:solidFill>
                  <a:srgbClr val="FF0000"/>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 name="吹き出し: 四角形 3">
                <a:extLst>
                  <a:ext uri="{FF2B5EF4-FFF2-40B4-BE49-F238E27FC236}">
                    <a16:creationId xmlns:a16="http://schemas.microsoft.com/office/drawing/2014/main" id="{DAC58DCB-1E74-BD7A-9B66-1C86A68746A5}"/>
                  </a:ext>
                </a:extLst>
              </p:cNvPr>
              <p:cNvSpPr/>
              <p:nvPr/>
            </p:nvSpPr>
            <p:spPr>
              <a:xfrm>
                <a:off x="9640501" y="2657675"/>
                <a:ext cx="1926876" cy="806688"/>
              </a:xfrm>
              <a:prstGeom prst="wedgeRectCallout">
                <a:avLst>
                  <a:gd name="adj1" fmla="val -67415"/>
                  <a:gd name="adj2" fmla="val 10314"/>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000" dirty="0"/>
                  <a:t>If </a:t>
                </a:r>
                <a14:m>
                  <m:oMath xmlns:m="http://schemas.openxmlformats.org/officeDocument/2006/math">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𝑄</m:t>
                            </m:r>
                          </m:e>
                          <m:sub>
                            <m:r>
                              <a:rPr kumimoji="1" lang="en-US" altLang="ja-JP" sz="2000" b="0" i="1" smtClean="0">
                                <a:latin typeface="Cambria Math" panose="02040503050406030204" pitchFamily="18" charset="0"/>
                              </a:rPr>
                              <m:t>𝑖</m:t>
                            </m:r>
                          </m:sub>
                        </m:sSub>
                      </m:e>
                    </m:d>
                    <m:r>
                      <a:rPr kumimoji="1" lang="en-US" altLang="ja-JP" sz="2000" b="0" i="1" smtClean="0">
                        <a:latin typeface="Cambria Math" panose="02040503050406030204" pitchFamily="18" charset="0"/>
                      </a:rPr>
                      <m:t>=0</m:t>
                    </m:r>
                  </m:oMath>
                </a14:m>
                <a:r>
                  <a:rPr kumimoji="1" lang="en-US" altLang="ja-JP" sz="2000" dirty="0"/>
                  <a:t>,</a:t>
                </a:r>
              </a:p>
              <a:p>
                <a14:m>
                  <m:oMath xmlns:m="http://schemas.openxmlformats.org/officeDocument/2006/math">
                    <m:r>
                      <a:rPr kumimoji="1" lang="en-US" altLang="ja-JP" sz="2000" b="0" i="1" smtClean="0">
                        <a:latin typeface="Cambria Math" panose="02040503050406030204" pitchFamily="18" charset="0"/>
                      </a:rPr>
                      <m:t>ℛ</m:t>
                    </m:r>
                  </m:oMath>
                </a14:m>
                <a:r>
                  <a:rPr kumimoji="1" lang="ja-JP" altLang="en-US" sz="2000" dirty="0"/>
                  <a:t> </a:t>
                </a:r>
                <a:r>
                  <a:rPr kumimoji="1" lang="en-US" altLang="ja-JP" sz="2000" dirty="0"/>
                  <a:t>can simulate</a:t>
                </a:r>
              </a:p>
            </p:txBody>
          </p:sp>
        </mc:Choice>
        <mc:Fallback>
          <p:sp>
            <p:nvSpPr>
              <p:cNvPr id="4" name="吹き出し: 四角形 3">
                <a:extLst>
                  <a:ext uri="{FF2B5EF4-FFF2-40B4-BE49-F238E27FC236}">
                    <a16:creationId xmlns:a16="http://schemas.microsoft.com/office/drawing/2014/main" id="{DAC58DCB-1E74-BD7A-9B66-1C86A68746A5}"/>
                  </a:ext>
                </a:extLst>
              </p:cNvPr>
              <p:cNvSpPr>
                <a:spLocks noRot="1" noChangeAspect="1" noMove="1" noResize="1" noEditPoints="1" noAdjustHandles="1" noChangeArrowheads="1" noChangeShapeType="1" noTextEdit="1"/>
              </p:cNvSpPr>
              <p:nvPr/>
            </p:nvSpPr>
            <p:spPr>
              <a:xfrm>
                <a:off x="9640501" y="2657675"/>
                <a:ext cx="1926876" cy="806688"/>
              </a:xfrm>
              <a:prstGeom prst="wedgeRectCallout">
                <a:avLst>
                  <a:gd name="adj1" fmla="val -67415"/>
                  <a:gd name="adj2" fmla="val 10314"/>
                </a:avLst>
              </a:prstGeom>
              <a:blipFill>
                <a:blip r:embed="rId15"/>
                <a:stretch>
                  <a:fillRect t="-3704"/>
                </a:stretch>
              </a:blipFill>
              <a:ln w="19050">
                <a:solidFill>
                  <a:srgbClr val="FF0000"/>
                </a:solidFill>
              </a:ln>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0D7D8BD5-6601-5F0A-94E3-3262FC8A7941}"/>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5</a:t>
            </a:r>
            <a:endParaRPr kumimoji="1" lang="ja-JP" altLang="en-US" dirty="0">
              <a:solidFill>
                <a:schemeClr val="bg1"/>
              </a:solidFill>
            </a:endParaRPr>
          </a:p>
        </p:txBody>
      </p:sp>
    </p:spTree>
    <p:extLst>
      <p:ext uri="{BB962C8B-B14F-4D97-AF65-F5344CB8AC3E}">
        <p14:creationId xmlns:p14="http://schemas.microsoft.com/office/powerpoint/2010/main" val="3853532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0978F-5B53-CA99-BB55-E553DA5E1BB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9E6794D-7B34-F833-EF3A-FF6DD0A23827}"/>
              </a:ext>
            </a:extLst>
          </p:cNvPr>
          <p:cNvSpPr>
            <a:spLocks noGrp="1"/>
          </p:cNvSpPr>
          <p:nvPr>
            <p:ph type="title"/>
          </p:nvPr>
        </p:nvSpPr>
        <p:spPr/>
        <p:txBody>
          <a:bodyPr/>
          <a:lstStyle/>
          <a:p>
            <a:r>
              <a:rPr kumimoji="1" lang="en-US" altLang="ja-JP" dirty="0"/>
              <a:t>Partitioning Technique</a:t>
            </a:r>
            <a:endParaRPr kumimoji="1" lang="ja-JP" altLang="en-US" dirty="0"/>
          </a:p>
        </p:txBody>
      </p:sp>
      <p:sp>
        <p:nvSpPr>
          <p:cNvPr id="18" name="楕円 17">
            <a:extLst>
              <a:ext uri="{FF2B5EF4-FFF2-40B4-BE49-F238E27FC236}">
                <a16:creationId xmlns:a16="http://schemas.microsoft.com/office/drawing/2014/main" id="{F966EABE-EF4D-E55B-1DA5-361560DA2E57}"/>
              </a:ext>
            </a:extLst>
          </p:cNvPr>
          <p:cNvSpPr/>
          <p:nvPr/>
        </p:nvSpPr>
        <p:spPr>
          <a:xfrm>
            <a:off x="1057410" y="2357515"/>
            <a:ext cx="3969623" cy="3601254"/>
          </a:xfrm>
          <a:prstGeom prst="ellipse">
            <a:avLst/>
          </a:prstGeom>
          <a:solidFill>
            <a:schemeClr val="accent1">
              <a:lumMod val="20000"/>
              <a:lumOff val="80000"/>
            </a:schemeClr>
          </a:solidFill>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B7BE5ECB-7016-2EC9-586E-595BEEAE431C}"/>
              </a:ext>
            </a:extLst>
          </p:cNvPr>
          <p:cNvSpPr/>
          <p:nvPr/>
        </p:nvSpPr>
        <p:spPr>
          <a:xfrm>
            <a:off x="3289241" y="4658673"/>
            <a:ext cx="1044410" cy="797532"/>
          </a:xfrm>
          <a:prstGeom prst="ellipse">
            <a:avLst/>
          </a:prstGeom>
          <a:solidFill>
            <a:schemeClr val="accent3"/>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64B2F288-C664-4C53-EC52-CDA1CFB67C67}"/>
                  </a:ext>
                </a:extLst>
              </p:cNvPr>
              <p:cNvSpPr txBox="1"/>
              <p:nvPr/>
            </p:nvSpPr>
            <p:spPr>
              <a:xfrm>
                <a:off x="1554377" y="3214449"/>
                <a:ext cx="2530128"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𝑆</m:t>
                          </m:r>
                        </m:e>
                        <m:sub>
                          <m:r>
                            <a:rPr lang="en-US" altLang="ja-JP" sz="2000" b="0" i="1" smtClean="0">
                              <a:latin typeface="Cambria Math" panose="02040503050406030204" pitchFamily="18" charset="0"/>
                            </a:rPr>
                            <m:t>0</m:t>
                          </m:r>
                        </m:sub>
                      </m:sSub>
                      <m:r>
                        <a:rPr lang="en-US" altLang="ja-JP" sz="2000" b="0" i="1" smtClean="0">
                          <a:latin typeface="Cambria Math" panose="02040503050406030204" pitchFamily="18" charset="0"/>
                        </a:rPr>
                        <m:t>=</m:t>
                      </m:r>
                      <m:d>
                        <m:dPr>
                          <m:begChr m:val="{"/>
                          <m:endChr m:val="}"/>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e>
                          <m:r>
                            <a:rPr lang="en-US" altLang="ja-JP" sz="2000" b="0" i="1" smtClean="0">
                              <a:latin typeface="Cambria Math" panose="02040503050406030204" pitchFamily="18" charset="0"/>
                            </a:rPr>
                            <m:t>𝐹</m:t>
                          </m:r>
                          <m:d>
                            <m:dPr>
                              <m:ctrlPr>
                                <a:rPr lang="en-US" altLang="ja-JP" sz="2000" b="0" i="1" smtClean="0">
                                  <a:latin typeface="Cambria Math" panose="02040503050406030204" pitchFamily="18" charset="0"/>
                                </a:rPr>
                              </m:ctrlPr>
                            </m:dPr>
                            <m:e>
                              <m:r>
                                <a:rPr lang="en-US" altLang="ja-JP" sz="2000" b="0" i="1" smtClean="0">
                                  <a:latin typeface="Cambria Math" panose="02040503050406030204" pitchFamily="18" charset="0"/>
                                </a:rPr>
                                <m:t>𝑄</m:t>
                              </m:r>
                            </m:e>
                          </m:d>
                          <m:r>
                            <a:rPr lang="en-US" altLang="ja-JP" sz="2000" b="0" i="1" smtClean="0">
                              <a:latin typeface="Cambria Math" panose="02040503050406030204" pitchFamily="18" charset="0"/>
                            </a:rPr>
                            <m:t>=0</m:t>
                          </m:r>
                        </m:e>
                      </m:d>
                    </m:oMath>
                  </m:oMathPara>
                </a14:m>
                <a:endParaRPr lang="ja-JP" altLang="en-US" sz="2000" dirty="0"/>
              </a:p>
            </p:txBody>
          </p:sp>
        </mc:Choice>
        <mc:Fallback xmlns="">
          <p:sp>
            <p:nvSpPr>
              <p:cNvPr id="21" name="テキスト ボックス 20">
                <a:extLst>
                  <a:ext uri="{FF2B5EF4-FFF2-40B4-BE49-F238E27FC236}">
                    <a16:creationId xmlns:a16="http://schemas.microsoft.com/office/drawing/2014/main" id="{64B2F288-C664-4C53-EC52-CDA1CFB67C67}"/>
                  </a:ext>
                </a:extLst>
              </p:cNvPr>
              <p:cNvSpPr txBox="1">
                <a:spLocks noRot="1" noChangeAspect="1" noMove="1" noResize="1" noEditPoints="1" noAdjustHandles="1" noChangeArrowheads="1" noChangeShapeType="1" noTextEdit="1"/>
              </p:cNvSpPr>
              <p:nvPr/>
            </p:nvSpPr>
            <p:spPr>
              <a:xfrm>
                <a:off x="1554377" y="3214449"/>
                <a:ext cx="2530128" cy="400110"/>
              </a:xfrm>
              <a:prstGeom prst="rect">
                <a:avLst/>
              </a:prstGeom>
              <a:blipFill>
                <a:blip r:embed="rId3"/>
                <a:stretch>
                  <a:fillRect b="-909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2" name="吹き出し: 角を丸めた四角形 21">
                <a:extLst>
                  <a:ext uri="{FF2B5EF4-FFF2-40B4-BE49-F238E27FC236}">
                    <a16:creationId xmlns:a16="http://schemas.microsoft.com/office/drawing/2014/main" id="{34B27286-87D0-7BA2-FD2F-9059CAAFCFE1}"/>
                  </a:ext>
                </a:extLst>
              </p:cNvPr>
              <p:cNvSpPr/>
              <p:nvPr/>
            </p:nvSpPr>
            <p:spPr>
              <a:xfrm>
                <a:off x="3130293" y="5396347"/>
                <a:ext cx="2549951" cy="376593"/>
              </a:xfrm>
              <a:prstGeom prst="wedgeRoundRectCallout">
                <a:avLst>
                  <a:gd name="adj1" fmla="val -24471"/>
                  <a:gd name="adj2" fmla="val -8434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𝑆</m:t>
                          </m:r>
                        </m:e>
                        <m:sub>
                          <m:r>
                            <a:rPr kumimoji="1" lang="en-US" altLang="ja-JP" sz="2000" b="0" i="1" smtClean="0">
                              <a:latin typeface="Cambria Math" panose="02040503050406030204" pitchFamily="18" charset="0"/>
                            </a:rPr>
                            <m:t>1</m:t>
                          </m:r>
                        </m:sub>
                      </m:sSub>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𝑄</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𝑄</m:t>
                          </m:r>
                        </m:e>
                      </m:d>
                      <m:r>
                        <a:rPr kumimoji="1" lang="en-US" altLang="ja-JP" sz="2000" b="0" i="1" smtClean="0">
                          <a:latin typeface="Cambria Math" panose="02040503050406030204" pitchFamily="18" charset="0"/>
                        </a:rPr>
                        <m:t>=1}</m:t>
                      </m:r>
                    </m:oMath>
                  </m:oMathPara>
                </a14:m>
                <a:endParaRPr kumimoji="1" lang="ja-JP" altLang="en-US" sz="2000" dirty="0"/>
              </a:p>
            </p:txBody>
          </p:sp>
        </mc:Choice>
        <mc:Fallback xmlns="">
          <p:sp>
            <p:nvSpPr>
              <p:cNvPr id="22" name="吹き出し: 角を丸めた四角形 21">
                <a:extLst>
                  <a:ext uri="{FF2B5EF4-FFF2-40B4-BE49-F238E27FC236}">
                    <a16:creationId xmlns:a16="http://schemas.microsoft.com/office/drawing/2014/main" id="{34B27286-87D0-7BA2-FD2F-9059CAAFCFE1}"/>
                  </a:ext>
                </a:extLst>
              </p:cNvPr>
              <p:cNvSpPr>
                <a:spLocks noRot="1" noChangeAspect="1" noMove="1" noResize="1" noEditPoints="1" noAdjustHandles="1" noChangeArrowheads="1" noChangeShapeType="1" noTextEdit="1"/>
              </p:cNvSpPr>
              <p:nvPr/>
            </p:nvSpPr>
            <p:spPr>
              <a:xfrm>
                <a:off x="3130293" y="5396347"/>
                <a:ext cx="2549951" cy="376593"/>
              </a:xfrm>
              <a:prstGeom prst="wedgeRoundRectCallout">
                <a:avLst>
                  <a:gd name="adj1" fmla="val -24471"/>
                  <a:gd name="adj2" fmla="val -84341"/>
                  <a:gd name="adj3" fmla="val 16667"/>
                </a:avLst>
              </a:prstGeom>
              <a:blipFill>
                <a:blip r:embed="rId4"/>
                <a:stretch>
                  <a:fillRect b="-11364"/>
                </a:stretch>
              </a:blipFill>
              <a:ln w="25400">
                <a:solidFill>
                  <a:schemeClr val="accent3"/>
                </a:solidFill>
              </a:ln>
            </p:spPr>
            <p:txBody>
              <a:bodyPr/>
              <a:lstStyle/>
              <a:p>
                <a:r>
                  <a:rPr lang="ja-JP" altLang="en-US">
                    <a:noFill/>
                  </a:rPr>
                  <a:t> </a:t>
                </a:r>
              </a:p>
            </p:txBody>
          </p:sp>
        </mc:Fallback>
      </mc:AlternateContent>
      <p:sp>
        <p:nvSpPr>
          <p:cNvPr id="26" name="Google Shape;328;p25">
            <a:extLst>
              <a:ext uri="{FF2B5EF4-FFF2-40B4-BE49-F238E27FC236}">
                <a16:creationId xmlns:a16="http://schemas.microsoft.com/office/drawing/2014/main" id="{646DB520-BFAD-0154-B24D-5669842D5F16}"/>
              </a:ext>
            </a:extLst>
          </p:cNvPr>
          <p:cNvSpPr/>
          <p:nvPr/>
        </p:nvSpPr>
        <p:spPr>
          <a:xfrm>
            <a:off x="5943600" y="5584643"/>
            <a:ext cx="5623777" cy="524658"/>
          </a:xfrm>
          <a:prstGeom prst="roundRect">
            <a:avLst>
              <a:gd name="adj" fmla="val 16667"/>
            </a:avLst>
          </a:prstGeom>
          <a:solidFill>
            <a:srgbClr val="CFE2F3"/>
          </a:solidFill>
          <a:ln w="28575" cap="flat" cmpd="sng">
            <a:solidFill>
              <a:srgbClr val="3C78D8"/>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50000"/>
              </a:lnSpc>
              <a:spcBef>
                <a:spcPts val="0"/>
              </a:spcBef>
              <a:spcAft>
                <a:spcPts val="0"/>
              </a:spcAft>
              <a:buClr>
                <a:srgbClr val="000000"/>
              </a:buClr>
              <a:buSzPts val="1700"/>
              <a:buFont typeface="Arial"/>
              <a:buNone/>
            </a:pPr>
            <a:r>
              <a:rPr lang="en-US" sz="2400" i="0" u="none" strike="noStrike" cap="none" dirty="0">
                <a:solidFill>
                  <a:srgbClr val="000000"/>
                </a:solidFill>
                <a:latin typeface="Proxima Nova"/>
                <a:ea typeface="Proxima Nova"/>
                <a:cs typeface="Proxima Nova"/>
                <a:sym typeface="Proxima Nova"/>
              </a:rPr>
              <a:t>Now can we complete the proof? </a:t>
            </a:r>
            <a:r>
              <a:rPr lang="ja-JP" altLang="en-US" sz="2400" i="0" u="none" strike="noStrike" cap="none" dirty="0">
                <a:solidFill>
                  <a:srgbClr val="000000"/>
                </a:solidFill>
                <a:latin typeface="Proxima Nova"/>
                <a:ea typeface="Proxima Nova"/>
                <a:cs typeface="Proxima Nova"/>
                <a:sym typeface="Proxima Nova"/>
              </a:rPr>
              <a:t>⇒ </a:t>
            </a:r>
            <a:r>
              <a:rPr lang="en-US" altLang="ja-JP" sz="2400" b="1" i="0" u="none" strike="noStrike" cap="none" dirty="0">
                <a:solidFill>
                  <a:srgbClr val="0070C0"/>
                </a:solidFill>
                <a:latin typeface="Proxima Nova"/>
                <a:ea typeface="Proxima Nova"/>
                <a:cs typeface="Proxima Nova"/>
                <a:sym typeface="Proxima Nova"/>
              </a:rPr>
              <a:t>No</a:t>
            </a:r>
            <a:endParaRPr sz="2400" b="1" i="0" u="none" strike="noStrike" cap="none" dirty="0">
              <a:solidFill>
                <a:srgbClr val="0070C0"/>
              </a:solidFill>
              <a:latin typeface="Proxima Nova"/>
              <a:ea typeface="Proxima Nova"/>
              <a:cs typeface="Proxima Nova"/>
              <a:sym typeface="Proxima Nova"/>
            </a:endParaRPr>
          </a:p>
        </p:txBody>
      </p:sp>
      <mc:AlternateContent xmlns:mc="http://schemas.openxmlformats.org/markup-compatibility/2006" xmlns:a14="http://schemas.microsoft.com/office/drawing/2010/main">
        <mc:Choice Requires="a14">
          <p:sp>
            <p:nvSpPr>
              <p:cNvPr id="17" name="四角形: 角を丸くする 16">
                <a:extLst>
                  <a:ext uri="{FF2B5EF4-FFF2-40B4-BE49-F238E27FC236}">
                    <a16:creationId xmlns:a16="http://schemas.microsoft.com/office/drawing/2014/main" id="{1C225D6B-13EF-E633-DA3A-10CDEB9E8301}"/>
                  </a:ext>
                </a:extLst>
              </p:cNvPr>
              <p:cNvSpPr/>
              <p:nvPr/>
            </p:nvSpPr>
            <p:spPr>
              <a:xfrm>
                <a:off x="1009741" y="1065846"/>
                <a:ext cx="10557636" cy="8067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FF0000"/>
                    </a:solidFill>
                  </a:rPr>
                  <a:t>Space of </a:t>
                </a:r>
                <a14:m>
                  <m:oMath xmlns:m="http://schemas.openxmlformats.org/officeDocument/2006/math">
                    <m:r>
                      <a:rPr kumimoji="1" lang="en-US" altLang="ja-JP" sz="2400" b="0" i="1" smtClean="0">
                        <a:solidFill>
                          <a:srgbClr val="FF0000"/>
                        </a:solidFill>
                        <a:latin typeface="Cambria Math" panose="02040503050406030204" pitchFamily="18" charset="0"/>
                      </a:rPr>
                      <m:t>𝑄</m:t>
                    </m:r>
                  </m:oMath>
                </a14:m>
                <a:r>
                  <a:rPr kumimoji="1" lang="ja-JP" altLang="en-US" sz="2400" dirty="0">
                    <a:solidFill>
                      <a:srgbClr val="FF0000"/>
                    </a:solidFill>
                  </a:rPr>
                  <a:t> </a:t>
                </a:r>
                <a:r>
                  <a:rPr kumimoji="1" lang="en-US" altLang="ja-JP" sz="2400" dirty="0">
                    <a:solidFill>
                      <a:srgbClr val="FF0000"/>
                    </a:solidFill>
                  </a:rPr>
                  <a:t>is divided into two sets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0</m:t>
                        </m:r>
                      </m:sub>
                    </m:sSub>
                  </m:oMath>
                </a14:m>
                <a:r>
                  <a:rPr kumimoji="1" lang="en-US" altLang="ja-JP" sz="2400" dirty="0">
                    <a:solidFill>
                      <a:srgbClr val="FF0000"/>
                    </a:solidFill>
                  </a:rPr>
                  <a:t> and </a:t>
                </a:r>
                <a14:m>
                  <m:oMath xmlns:m="http://schemas.openxmlformats.org/officeDocument/2006/math">
                    <m:sSub>
                      <m:sSubPr>
                        <m:ctrlPr>
                          <a:rPr kumimoji="1" lang="en-US" altLang="ja-JP" sz="2400" b="0" i="1" smtClean="0">
                            <a:solidFill>
                              <a:srgbClr val="FF0000"/>
                            </a:solidFill>
                            <a:latin typeface="Cambria Math" panose="02040503050406030204" pitchFamily="18" charset="0"/>
                          </a:rPr>
                        </m:ctrlPr>
                      </m:sSubPr>
                      <m:e>
                        <m:r>
                          <a:rPr kumimoji="1" lang="en-US" altLang="ja-JP" sz="2400" b="0" i="1" smtClean="0">
                            <a:solidFill>
                              <a:srgbClr val="FF0000"/>
                            </a:solidFill>
                            <a:latin typeface="Cambria Math" panose="02040503050406030204" pitchFamily="18" charset="0"/>
                          </a:rPr>
                          <m:t>𝑆</m:t>
                        </m:r>
                      </m:e>
                      <m:sub>
                        <m:r>
                          <a:rPr kumimoji="1" lang="en-US" altLang="ja-JP" sz="2400" b="0" i="1" smtClean="0">
                            <a:solidFill>
                              <a:srgbClr val="FF0000"/>
                            </a:solidFill>
                            <a:latin typeface="Cambria Math" panose="02040503050406030204" pitchFamily="18" charset="0"/>
                          </a:rPr>
                          <m:t>1</m:t>
                        </m:r>
                      </m:sub>
                    </m:sSub>
                  </m:oMath>
                </a14:m>
                <a:r>
                  <a:rPr kumimoji="1" lang="en-US" altLang="ja-JP" sz="2400" dirty="0">
                    <a:solidFill>
                      <a:srgbClr val="FF0000"/>
                    </a:solidFill>
                  </a:rPr>
                  <a:t> by using a function </a:t>
                </a:r>
                <a14:m>
                  <m:oMath xmlns:m="http://schemas.openxmlformats.org/officeDocument/2006/math">
                    <m:r>
                      <a:rPr kumimoji="1" lang="en-US" altLang="ja-JP" sz="2400" b="0" i="1" smtClean="0">
                        <a:solidFill>
                          <a:srgbClr val="FF0000"/>
                        </a:solidFill>
                        <a:latin typeface="Cambria Math" panose="02040503050406030204" pitchFamily="18" charset="0"/>
                      </a:rPr>
                      <m:t>𝐹</m:t>
                    </m:r>
                    <m:r>
                      <a:rPr kumimoji="1" lang="en-US" altLang="ja-JP" sz="2400" b="0" i="1" smtClean="0">
                        <a:solidFill>
                          <a:srgbClr val="FF0000"/>
                        </a:solidFill>
                        <a:latin typeface="Cambria Math" panose="02040503050406030204" pitchFamily="18" charset="0"/>
                      </a:rPr>
                      <m:t>:</m:t>
                    </m:r>
                    <m:r>
                      <a:rPr lang="en-US" altLang="ja-JP" sz="2400" i="1" smtClean="0">
                        <a:solidFill>
                          <a:srgbClr val="FF0000"/>
                        </a:solidFill>
                        <a:latin typeface="Cambria Math" panose="02040503050406030204" pitchFamily="18" charset="0"/>
                      </a:rPr>
                      <m:t>𝒬</m:t>
                    </m:r>
                    <m:r>
                      <a:rPr kumimoji="1" lang="en-US" altLang="ja-JP" sz="2400" b="0" i="1" smtClean="0">
                        <a:solidFill>
                          <a:srgbClr val="FF0000"/>
                        </a:solidFill>
                        <a:latin typeface="Cambria Math" panose="02040503050406030204" pitchFamily="18" charset="0"/>
                      </a:rPr>
                      <m:t>→{0,1}</m:t>
                    </m:r>
                  </m:oMath>
                </a14:m>
                <a:r>
                  <a:rPr kumimoji="1" lang="en-US" altLang="ja-JP" sz="2400" dirty="0">
                    <a:solidFill>
                      <a:srgbClr val="FF0000"/>
                    </a:solidFill>
                  </a:rPr>
                  <a:t> </a:t>
                </a:r>
                <a:endParaRPr kumimoji="1" lang="ja-JP" altLang="en-US" sz="2400" dirty="0">
                  <a:solidFill>
                    <a:srgbClr val="FF0000"/>
                  </a:solidFill>
                </a:endParaRPr>
              </a:p>
            </p:txBody>
          </p:sp>
        </mc:Choice>
        <mc:Fallback xmlns="">
          <p:sp>
            <p:nvSpPr>
              <p:cNvPr id="17" name="四角形: 角を丸くする 16">
                <a:extLst>
                  <a:ext uri="{FF2B5EF4-FFF2-40B4-BE49-F238E27FC236}">
                    <a16:creationId xmlns:a16="http://schemas.microsoft.com/office/drawing/2014/main" id="{1C225D6B-13EF-E633-DA3A-10CDEB9E8301}"/>
                  </a:ext>
                </a:extLst>
              </p:cNvPr>
              <p:cNvSpPr>
                <a:spLocks noRot="1" noChangeAspect="1" noMove="1" noResize="1" noEditPoints="1" noAdjustHandles="1" noChangeArrowheads="1" noChangeShapeType="1" noTextEdit="1"/>
              </p:cNvSpPr>
              <p:nvPr/>
            </p:nvSpPr>
            <p:spPr>
              <a:xfrm>
                <a:off x="1009741" y="1065846"/>
                <a:ext cx="10557636" cy="806700"/>
              </a:xfrm>
              <a:prstGeom prst="roundRect">
                <a:avLst/>
              </a:prstGeom>
              <a:blipFill>
                <a:blip r:embed="rId7"/>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DA92CCCC-4017-6B53-269D-F2E0BDEDA48C}"/>
                  </a:ext>
                </a:extLst>
              </p:cNvPr>
              <p:cNvSpPr txBox="1"/>
              <p:nvPr/>
            </p:nvSpPr>
            <p:spPr>
              <a:xfrm>
                <a:off x="1811466" y="1892469"/>
                <a:ext cx="2374839" cy="400110"/>
              </a:xfrm>
              <a:prstGeom prst="rect">
                <a:avLst/>
              </a:prstGeom>
              <a:noFill/>
            </p:spPr>
            <p:txBody>
              <a:bodyPr wrap="square">
                <a:spAutoFit/>
              </a:bodyPr>
              <a:lstStyle/>
              <a:p>
                <a:r>
                  <a:rPr lang="en-US" altLang="ja-JP" sz="2000" dirty="0"/>
                  <a:t>Query Space </a:t>
                </a:r>
                <a14:m>
                  <m:oMath xmlns:m="http://schemas.openxmlformats.org/officeDocument/2006/math">
                    <m:r>
                      <a:rPr lang="en-US" altLang="ja-JP" sz="2000" b="0" i="1" smtClean="0">
                        <a:latin typeface="Cambria Math" panose="02040503050406030204" pitchFamily="18" charset="0"/>
                      </a:rPr>
                      <m:t>𝒬</m:t>
                    </m:r>
                  </m:oMath>
                </a14:m>
                <a:endParaRPr lang="ja-JP" altLang="en-US" sz="2000" dirty="0"/>
              </a:p>
            </p:txBody>
          </p:sp>
        </mc:Choice>
        <mc:Fallback xmlns="">
          <p:sp>
            <p:nvSpPr>
              <p:cNvPr id="25" name="テキスト ボックス 24">
                <a:extLst>
                  <a:ext uri="{FF2B5EF4-FFF2-40B4-BE49-F238E27FC236}">
                    <a16:creationId xmlns:a16="http://schemas.microsoft.com/office/drawing/2014/main" id="{DA92CCCC-4017-6B53-269D-F2E0BDEDA48C}"/>
                  </a:ext>
                </a:extLst>
              </p:cNvPr>
              <p:cNvSpPr txBox="1">
                <a:spLocks noRot="1" noChangeAspect="1" noMove="1" noResize="1" noEditPoints="1" noAdjustHandles="1" noChangeArrowheads="1" noChangeShapeType="1" noTextEdit="1"/>
              </p:cNvSpPr>
              <p:nvPr/>
            </p:nvSpPr>
            <p:spPr>
              <a:xfrm>
                <a:off x="1811466" y="1892469"/>
                <a:ext cx="2374839" cy="400110"/>
              </a:xfrm>
              <a:prstGeom prst="rect">
                <a:avLst/>
              </a:prstGeom>
              <a:blipFill>
                <a:blip r:embed="rId8"/>
                <a:stretch>
                  <a:fillRect l="-2564" t="-7576" b="-25758"/>
                </a:stretch>
              </a:blipFill>
            </p:spPr>
            <p:txBody>
              <a:bodyPr/>
              <a:lstStyle/>
              <a:p>
                <a:r>
                  <a:rPr lang="ja-JP" altLang="en-US">
                    <a:noFill/>
                  </a:rPr>
                  <a:t> </a:t>
                </a:r>
              </a:p>
            </p:txBody>
          </p:sp>
        </mc:Fallback>
      </mc:AlternateContent>
      <p:cxnSp>
        <p:nvCxnSpPr>
          <p:cNvPr id="28" name="直線矢印コネクタ 27">
            <a:extLst>
              <a:ext uri="{FF2B5EF4-FFF2-40B4-BE49-F238E27FC236}">
                <a16:creationId xmlns:a16="http://schemas.microsoft.com/office/drawing/2014/main" id="{B044845A-DFD4-A021-E099-CC9C8D98559A}"/>
              </a:ext>
            </a:extLst>
          </p:cNvPr>
          <p:cNvCxnSpPr>
            <a:cxnSpLocks/>
          </p:cNvCxnSpPr>
          <p:nvPr/>
        </p:nvCxnSpPr>
        <p:spPr>
          <a:xfrm>
            <a:off x="6250603" y="2889123"/>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テキスト ボックス 28">
                <a:extLst>
                  <a:ext uri="{FF2B5EF4-FFF2-40B4-BE49-F238E27FC236}">
                    <a16:creationId xmlns:a16="http://schemas.microsoft.com/office/drawing/2014/main" id="{02E1995B-4BE5-3184-C525-3E29A2AEA55F}"/>
                  </a:ext>
                </a:extLst>
              </p:cNvPr>
              <p:cNvSpPr txBox="1"/>
              <p:nvPr/>
            </p:nvSpPr>
            <p:spPr>
              <a:xfrm>
                <a:off x="6829198" y="2337490"/>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29" name="テキスト ボックス 28">
                <a:extLst>
                  <a:ext uri="{FF2B5EF4-FFF2-40B4-BE49-F238E27FC236}">
                    <a16:creationId xmlns:a16="http://schemas.microsoft.com/office/drawing/2014/main" id="{02E1995B-4BE5-3184-C525-3E29A2AEA55F}"/>
                  </a:ext>
                </a:extLst>
              </p:cNvPr>
              <p:cNvSpPr txBox="1">
                <a:spLocks noRot="1" noChangeAspect="1" noMove="1" noResize="1" noEditPoints="1" noAdjustHandles="1" noChangeArrowheads="1" noChangeShapeType="1" noTextEdit="1"/>
              </p:cNvSpPr>
              <p:nvPr/>
            </p:nvSpPr>
            <p:spPr>
              <a:xfrm>
                <a:off x="6829198" y="2337490"/>
                <a:ext cx="1572430" cy="461665"/>
              </a:xfrm>
              <a:prstGeom prst="rect">
                <a:avLst/>
              </a:prstGeom>
              <a:blipFill>
                <a:blip r:embed="rId9"/>
                <a:stretch>
                  <a:fillRect b="-13158"/>
                </a:stretch>
              </a:blipFill>
            </p:spPr>
            <p:txBody>
              <a:bodyPr/>
              <a:lstStyle/>
              <a:p>
                <a:r>
                  <a:rPr lang="ja-JP" altLang="en-US">
                    <a:noFill/>
                  </a:rPr>
                  <a:t> </a:t>
                </a:r>
              </a:p>
            </p:txBody>
          </p:sp>
        </mc:Fallback>
      </mc:AlternateContent>
      <p:cxnSp>
        <p:nvCxnSpPr>
          <p:cNvPr id="30" name="直線矢印コネクタ 29">
            <a:extLst>
              <a:ext uri="{FF2B5EF4-FFF2-40B4-BE49-F238E27FC236}">
                <a16:creationId xmlns:a16="http://schemas.microsoft.com/office/drawing/2014/main" id="{EF9D5821-47FC-90FC-C6F6-144B5FCAE702}"/>
              </a:ext>
            </a:extLst>
          </p:cNvPr>
          <p:cNvCxnSpPr>
            <a:cxnSpLocks/>
          </p:cNvCxnSpPr>
          <p:nvPr/>
        </p:nvCxnSpPr>
        <p:spPr>
          <a:xfrm flipH="1">
            <a:off x="6250603" y="3117330"/>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B4772E7D-3602-6766-44E5-DD26F07F569D}"/>
                  </a:ext>
                </a:extLst>
              </p:cNvPr>
              <p:cNvSpPr txBox="1"/>
              <p:nvPr/>
            </p:nvSpPr>
            <p:spPr>
              <a:xfrm>
                <a:off x="6963724" y="3114197"/>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31" name="テキスト ボックス 30">
                <a:extLst>
                  <a:ext uri="{FF2B5EF4-FFF2-40B4-BE49-F238E27FC236}">
                    <a16:creationId xmlns:a16="http://schemas.microsoft.com/office/drawing/2014/main" id="{B4772E7D-3602-6766-44E5-DD26F07F569D}"/>
                  </a:ext>
                </a:extLst>
              </p:cNvPr>
              <p:cNvSpPr txBox="1">
                <a:spLocks noRot="1" noChangeAspect="1" noMove="1" noResize="1" noEditPoints="1" noAdjustHandles="1" noChangeArrowheads="1" noChangeShapeType="1" noTextEdit="1"/>
              </p:cNvSpPr>
              <p:nvPr/>
            </p:nvSpPr>
            <p:spPr>
              <a:xfrm>
                <a:off x="6963724" y="3114197"/>
                <a:ext cx="1369977" cy="461665"/>
              </a:xfrm>
              <a:prstGeom prst="rect">
                <a:avLst/>
              </a:prstGeom>
              <a:blipFill>
                <a:blip r:embed="rId10"/>
                <a:stretch>
                  <a:fillRect b="-1316"/>
                </a:stretch>
              </a:blipFill>
            </p:spPr>
            <p:txBody>
              <a:bodyPr/>
              <a:lstStyle/>
              <a:p>
                <a:r>
                  <a:rPr lang="ja-JP" altLang="en-US">
                    <a:noFill/>
                  </a:rPr>
                  <a:t> </a:t>
                </a:r>
              </a:p>
            </p:txBody>
          </p:sp>
        </mc:Fallback>
      </mc:AlternateContent>
      <p:sp>
        <p:nvSpPr>
          <p:cNvPr id="32" name="矢印: 左カーブ 31">
            <a:extLst>
              <a:ext uri="{FF2B5EF4-FFF2-40B4-BE49-F238E27FC236}">
                <a16:creationId xmlns:a16="http://schemas.microsoft.com/office/drawing/2014/main" id="{DD86B3DE-6A51-DBEA-75A2-CDE0E078B468}"/>
              </a:ext>
            </a:extLst>
          </p:cNvPr>
          <p:cNvSpPr/>
          <p:nvPr/>
        </p:nvSpPr>
        <p:spPr>
          <a:xfrm>
            <a:off x="8263100" y="2553709"/>
            <a:ext cx="373331" cy="1076650"/>
          </a:xfrm>
          <a:prstGeom prst="curvedLeftArrow">
            <a:avLst>
              <a:gd name="adj1" fmla="val 25000"/>
              <a:gd name="adj2" fmla="val 75488"/>
              <a:gd name="adj3" fmla="val 40247"/>
            </a:avLst>
          </a:prstGeom>
          <a:solidFill>
            <a:schemeClr val="accent2"/>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accent2"/>
              </a:solidFill>
            </a:endParaRPr>
          </a:p>
        </p:txBody>
      </p:sp>
      <mc:AlternateContent xmlns:mc="http://schemas.openxmlformats.org/markup-compatibility/2006" xmlns:a14="http://schemas.microsoft.com/office/drawing/2010/main">
        <mc:Choice Requires="a14">
          <p:sp>
            <p:nvSpPr>
              <p:cNvPr id="33" name="テキスト ボックス 32">
                <a:extLst>
                  <a:ext uri="{FF2B5EF4-FFF2-40B4-BE49-F238E27FC236}">
                    <a16:creationId xmlns:a16="http://schemas.microsoft.com/office/drawing/2014/main" id="{C0F748F1-2D21-E2A5-5F9C-5EB9F67CC21E}"/>
                  </a:ext>
                </a:extLst>
              </p:cNvPr>
              <p:cNvSpPr txBox="1"/>
              <p:nvPr/>
            </p:nvSpPr>
            <p:spPr>
              <a:xfrm>
                <a:off x="8051067" y="2130823"/>
                <a:ext cx="1170727" cy="461665"/>
              </a:xfrm>
              <a:prstGeom prst="rect">
                <a:avLst/>
              </a:prstGeom>
              <a:noFill/>
            </p:spPr>
            <p:txBody>
              <a:bodyPr wrap="square">
                <a:spAutoFit/>
              </a:bodyPr>
              <a:lstStyle/>
              <a:p>
                <a14:m>
                  <m:oMath xmlns:m="http://schemas.openxmlformats.org/officeDocument/2006/math">
                    <m:r>
                      <a:rPr lang="en-US" altLang="ja-JP" sz="2400" b="0" i="1" smtClean="0">
                        <a:latin typeface="Cambria Math" panose="02040503050406030204" pitchFamily="18" charset="0"/>
                      </a:rPr>
                      <m:t>𝑞</m:t>
                    </m:r>
                  </m:oMath>
                </a14:m>
                <a:r>
                  <a:rPr lang="ja-JP" altLang="en-US" sz="2400" dirty="0"/>
                  <a:t> </a:t>
                </a:r>
                <a:r>
                  <a:rPr lang="en-US" altLang="ja-JP" sz="2400" dirty="0"/>
                  <a:t>times</a:t>
                </a:r>
                <a:endParaRPr lang="ja-JP" altLang="en-US" sz="2400" dirty="0"/>
              </a:p>
            </p:txBody>
          </p:sp>
        </mc:Choice>
        <mc:Fallback xmlns="">
          <p:sp>
            <p:nvSpPr>
              <p:cNvPr id="33" name="テキスト ボックス 32">
                <a:extLst>
                  <a:ext uri="{FF2B5EF4-FFF2-40B4-BE49-F238E27FC236}">
                    <a16:creationId xmlns:a16="http://schemas.microsoft.com/office/drawing/2014/main" id="{C0F748F1-2D21-E2A5-5F9C-5EB9F67CC21E}"/>
                  </a:ext>
                </a:extLst>
              </p:cNvPr>
              <p:cNvSpPr txBox="1">
                <a:spLocks noRot="1" noChangeAspect="1" noMove="1" noResize="1" noEditPoints="1" noAdjustHandles="1" noChangeArrowheads="1" noChangeShapeType="1" noTextEdit="1"/>
              </p:cNvSpPr>
              <p:nvPr/>
            </p:nvSpPr>
            <p:spPr>
              <a:xfrm>
                <a:off x="8051067" y="2130823"/>
                <a:ext cx="1170727" cy="461665"/>
              </a:xfrm>
              <a:prstGeom prst="rect">
                <a:avLst/>
              </a:prstGeom>
              <a:blipFill>
                <a:blip r:embed="rId11"/>
                <a:stretch>
                  <a:fillRect l="-1563" t="-10667" r="-2604" b="-30667"/>
                </a:stretch>
              </a:blipFill>
            </p:spPr>
            <p:txBody>
              <a:bodyPr/>
              <a:lstStyle/>
              <a:p>
                <a:r>
                  <a:rPr lang="ja-JP" altLang="en-US">
                    <a:noFill/>
                  </a:rPr>
                  <a:t> </a:t>
                </a:r>
              </a:p>
            </p:txBody>
          </p:sp>
        </mc:Fallback>
      </mc:AlternateContent>
      <p:cxnSp>
        <p:nvCxnSpPr>
          <p:cNvPr id="34" name="直線矢印コネクタ 33">
            <a:extLst>
              <a:ext uri="{FF2B5EF4-FFF2-40B4-BE49-F238E27FC236}">
                <a16:creationId xmlns:a16="http://schemas.microsoft.com/office/drawing/2014/main" id="{DB26EB9F-AAD6-1ED6-D2EE-8A045E08D50C}"/>
              </a:ext>
            </a:extLst>
          </p:cNvPr>
          <p:cNvCxnSpPr>
            <a:cxnSpLocks/>
          </p:cNvCxnSpPr>
          <p:nvPr/>
        </p:nvCxnSpPr>
        <p:spPr>
          <a:xfrm>
            <a:off x="6316336" y="4623971"/>
            <a:ext cx="2549951" cy="197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5" name="テキスト ボックス 34">
                <a:extLst>
                  <a:ext uri="{FF2B5EF4-FFF2-40B4-BE49-F238E27FC236}">
                    <a16:creationId xmlns:a16="http://schemas.microsoft.com/office/drawing/2014/main" id="{D6B1C259-1DBE-9763-F11A-C3D1453533FB}"/>
                  </a:ext>
                </a:extLst>
              </p:cNvPr>
              <p:cNvSpPr txBox="1"/>
              <p:nvPr/>
            </p:nvSpPr>
            <p:spPr>
              <a:xfrm>
                <a:off x="6896008" y="4129405"/>
                <a:ext cx="142167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oMath>
                  </m:oMathPara>
                </a14:m>
                <a:endParaRPr lang="ja-JP" altLang="en-US" sz="2400" dirty="0"/>
              </a:p>
            </p:txBody>
          </p:sp>
        </mc:Choice>
        <mc:Fallback xmlns="">
          <p:sp>
            <p:nvSpPr>
              <p:cNvPr id="35" name="テキスト ボックス 34">
                <a:extLst>
                  <a:ext uri="{FF2B5EF4-FFF2-40B4-BE49-F238E27FC236}">
                    <a16:creationId xmlns:a16="http://schemas.microsoft.com/office/drawing/2014/main" id="{D6B1C259-1DBE-9763-F11A-C3D1453533FB}"/>
                  </a:ext>
                </a:extLst>
              </p:cNvPr>
              <p:cNvSpPr txBox="1">
                <a:spLocks noRot="1" noChangeAspect="1" noMove="1" noResize="1" noEditPoints="1" noAdjustHandles="1" noChangeArrowheads="1" noChangeShapeType="1" noTextEdit="1"/>
              </p:cNvSpPr>
              <p:nvPr/>
            </p:nvSpPr>
            <p:spPr>
              <a:xfrm>
                <a:off x="6896008" y="4129405"/>
                <a:ext cx="1421670" cy="461665"/>
              </a:xfrm>
              <a:prstGeom prst="rect">
                <a:avLst/>
              </a:prstGeom>
              <a:blipFill>
                <a:blip r:embed="rId12"/>
                <a:stretch>
                  <a:fillRect b="-13158"/>
                </a:stretch>
              </a:blipFill>
            </p:spPr>
            <p:txBody>
              <a:bodyPr/>
              <a:lstStyle/>
              <a:p>
                <a:r>
                  <a:rPr lang="ja-JP" altLang="en-US">
                    <a:noFill/>
                  </a:rPr>
                  <a:t> </a:t>
                </a:r>
              </a:p>
            </p:txBody>
          </p:sp>
        </mc:Fallback>
      </mc:AlternateContent>
      <p:cxnSp>
        <p:nvCxnSpPr>
          <p:cNvPr id="36" name="直線矢印コネクタ 35">
            <a:extLst>
              <a:ext uri="{FF2B5EF4-FFF2-40B4-BE49-F238E27FC236}">
                <a16:creationId xmlns:a16="http://schemas.microsoft.com/office/drawing/2014/main" id="{7F18B0AD-DB3D-969A-1EC5-46BC71D4E948}"/>
              </a:ext>
            </a:extLst>
          </p:cNvPr>
          <p:cNvCxnSpPr>
            <a:cxnSpLocks/>
          </p:cNvCxnSpPr>
          <p:nvPr/>
        </p:nvCxnSpPr>
        <p:spPr>
          <a:xfrm flipH="1">
            <a:off x="6351171" y="4886004"/>
            <a:ext cx="2480447" cy="2060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60EA022E-6A5B-BFBB-0BCC-3A30546E64FC}"/>
                  </a:ext>
                </a:extLst>
              </p:cNvPr>
              <p:cNvSpPr txBox="1"/>
              <p:nvPr/>
            </p:nvSpPr>
            <p:spPr>
              <a:xfrm>
                <a:off x="6896008" y="4864701"/>
                <a:ext cx="139908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𝑐h𝑎𝑙𝑙</m:t>
                          </m:r>
                        </m:e>
                        <m:sub>
                          <m:r>
                            <a:rPr lang="en-US" altLang="ja-JP" sz="2400" b="0" i="1" smtClean="0">
                              <a:latin typeface="Cambria Math" panose="02040503050406030204" pitchFamily="18" charset="0"/>
                            </a:rPr>
                            <m:t>𝑏</m:t>
                          </m:r>
                        </m:sub>
                      </m:sSub>
                    </m:oMath>
                  </m:oMathPara>
                </a14:m>
                <a:endParaRPr lang="ja-JP" altLang="en-US" sz="2400" dirty="0"/>
              </a:p>
            </p:txBody>
          </p:sp>
        </mc:Choice>
        <mc:Fallback xmlns="">
          <p:sp>
            <p:nvSpPr>
              <p:cNvPr id="37" name="テキスト ボックス 36">
                <a:extLst>
                  <a:ext uri="{FF2B5EF4-FFF2-40B4-BE49-F238E27FC236}">
                    <a16:creationId xmlns:a16="http://schemas.microsoft.com/office/drawing/2014/main" id="{60EA022E-6A5B-BFBB-0BCC-3A30546E64FC}"/>
                  </a:ext>
                </a:extLst>
              </p:cNvPr>
              <p:cNvSpPr txBox="1">
                <a:spLocks noRot="1" noChangeAspect="1" noMove="1" noResize="1" noEditPoints="1" noAdjustHandles="1" noChangeArrowheads="1" noChangeShapeType="1" noTextEdit="1"/>
              </p:cNvSpPr>
              <p:nvPr/>
            </p:nvSpPr>
            <p:spPr>
              <a:xfrm>
                <a:off x="6896008" y="4864701"/>
                <a:ext cx="1399081" cy="461665"/>
              </a:xfrm>
              <a:prstGeom prst="rect">
                <a:avLst/>
              </a:prstGeom>
              <a:blipFill>
                <a:blip r:embed="rId13"/>
                <a:stretch>
                  <a:fillRect b="-2632"/>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 name="吹き出し: 四角形 3">
                <a:extLst>
                  <a:ext uri="{FF2B5EF4-FFF2-40B4-BE49-F238E27FC236}">
                    <a16:creationId xmlns:a16="http://schemas.microsoft.com/office/drawing/2014/main" id="{0E68DB59-C401-4FF6-300D-1FDD75A29244}"/>
                  </a:ext>
                </a:extLst>
              </p:cNvPr>
              <p:cNvSpPr/>
              <p:nvPr/>
            </p:nvSpPr>
            <p:spPr>
              <a:xfrm>
                <a:off x="9376455" y="3993032"/>
                <a:ext cx="2090616" cy="1094678"/>
              </a:xfrm>
              <a:prstGeom prst="wedgeRectCallout">
                <a:avLst>
                  <a:gd name="adj1" fmla="val -67415"/>
                  <a:gd name="adj2" fmla="val 10314"/>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000" dirty="0"/>
                  <a:t>If </a:t>
                </a:r>
                <a14:m>
                  <m:oMath xmlns:m="http://schemas.openxmlformats.org/officeDocument/2006/math">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𝑄</m:t>
                            </m:r>
                          </m:e>
                          <m:sup>
                            <m:r>
                              <a:rPr kumimoji="1" lang="en-US" altLang="ja-JP" sz="2000" b="0" i="1" smtClean="0">
                                <a:latin typeface="Cambria Math" panose="02040503050406030204" pitchFamily="18" charset="0"/>
                              </a:rPr>
                              <m:t>∗</m:t>
                            </m:r>
                          </m:sup>
                        </m:sSup>
                      </m:e>
                    </m:d>
                    <m:r>
                      <a:rPr kumimoji="1" lang="en-US" altLang="ja-JP" sz="2000" b="0" i="1" smtClean="0">
                        <a:latin typeface="Cambria Math" panose="02040503050406030204" pitchFamily="18" charset="0"/>
                      </a:rPr>
                      <m:t>=1</m:t>
                    </m:r>
                  </m:oMath>
                </a14:m>
                <a:r>
                  <a:rPr kumimoji="1" lang="en-US" altLang="ja-JP" sz="2000" dirty="0"/>
                  <a:t>,</a:t>
                </a:r>
              </a:p>
              <a:p>
                <a14:m>
                  <m:oMath xmlns:m="http://schemas.openxmlformats.org/officeDocument/2006/math">
                    <m:r>
                      <a:rPr kumimoji="1" lang="en-US" altLang="ja-JP" sz="2000" b="0" i="1" smtClean="0">
                        <a:latin typeface="Cambria Math" panose="02040503050406030204" pitchFamily="18" charset="0"/>
                      </a:rPr>
                      <m:t>ℛ</m:t>
                    </m:r>
                  </m:oMath>
                </a14:m>
                <a:r>
                  <a:rPr kumimoji="1" lang="ja-JP" altLang="en-US" sz="2000" dirty="0"/>
                  <a:t> </a:t>
                </a:r>
                <a:r>
                  <a:rPr kumimoji="1" lang="en-US" altLang="ja-JP" sz="2000" dirty="0"/>
                  <a:t>can embed the problem instance</a:t>
                </a:r>
              </a:p>
            </p:txBody>
          </p:sp>
        </mc:Choice>
        <mc:Fallback>
          <p:sp>
            <p:nvSpPr>
              <p:cNvPr id="4" name="吹き出し: 四角形 3">
                <a:extLst>
                  <a:ext uri="{FF2B5EF4-FFF2-40B4-BE49-F238E27FC236}">
                    <a16:creationId xmlns:a16="http://schemas.microsoft.com/office/drawing/2014/main" id="{0E68DB59-C401-4FF6-300D-1FDD75A29244}"/>
                  </a:ext>
                </a:extLst>
              </p:cNvPr>
              <p:cNvSpPr>
                <a:spLocks noRot="1" noChangeAspect="1" noMove="1" noResize="1" noEditPoints="1" noAdjustHandles="1" noChangeArrowheads="1" noChangeShapeType="1" noTextEdit="1"/>
              </p:cNvSpPr>
              <p:nvPr/>
            </p:nvSpPr>
            <p:spPr>
              <a:xfrm>
                <a:off x="9376455" y="3993032"/>
                <a:ext cx="2090616" cy="1094678"/>
              </a:xfrm>
              <a:prstGeom prst="wedgeRectCallout">
                <a:avLst>
                  <a:gd name="adj1" fmla="val -67415"/>
                  <a:gd name="adj2" fmla="val 10314"/>
                </a:avLst>
              </a:prstGeom>
              <a:blipFill>
                <a:blip r:embed="rId14"/>
                <a:stretch>
                  <a:fillRect t="-2186" b="-546"/>
                </a:stretch>
              </a:blipFill>
              <a:ln w="19050">
                <a:solidFill>
                  <a:srgbClr val="FF0000"/>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 name="吹き出し: 四角形 4">
                <a:extLst>
                  <a:ext uri="{FF2B5EF4-FFF2-40B4-BE49-F238E27FC236}">
                    <a16:creationId xmlns:a16="http://schemas.microsoft.com/office/drawing/2014/main" id="{CA39C43D-0AF5-F463-7AF7-7925D8D5CD25}"/>
                  </a:ext>
                </a:extLst>
              </p:cNvPr>
              <p:cNvSpPr/>
              <p:nvPr/>
            </p:nvSpPr>
            <p:spPr>
              <a:xfrm>
                <a:off x="9640501" y="2657675"/>
                <a:ext cx="1926876" cy="806688"/>
              </a:xfrm>
              <a:prstGeom prst="wedgeRectCallout">
                <a:avLst>
                  <a:gd name="adj1" fmla="val -67415"/>
                  <a:gd name="adj2" fmla="val 10314"/>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000" dirty="0"/>
                  <a:t>If </a:t>
                </a:r>
                <a14:m>
                  <m:oMath xmlns:m="http://schemas.openxmlformats.org/officeDocument/2006/math">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𝑄</m:t>
                            </m:r>
                          </m:e>
                          <m:sub>
                            <m:r>
                              <a:rPr kumimoji="1" lang="en-US" altLang="ja-JP" sz="2000" b="0" i="1" smtClean="0">
                                <a:latin typeface="Cambria Math" panose="02040503050406030204" pitchFamily="18" charset="0"/>
                              </a:rPr>
                              <m:t>𝑖</m:t>
                            </m:r>
                          </m:sub>
                        </m:sSub>
                      </m:e>
                    </m:d>
                    <m:r>
                      <a:rPr kumimoji="1" lang="en-US" altLang="ja-JP" sz="2000" b="0" i="1" smtClean="0">
                        <a:latin typeface="Cambria Math" panose="02040503050406030204" pitchFamily="18" charset="0"/>
                      </a:rPr>
                      <m:t>=0</m:t>
                    </m:r>
                  </m:oMath>
                </a14:m>
                <a:r>
                  <a:rPr kumimoji="1" lang="en-US" altLang="ja-JP" sz="2000" dirty="0"/>
                  <a:t>,</a:t>
                </a:r>
              </a:p>
              <a:p>
                <a14:m>
                  <m:oMath xmlns:m="http://schemas.openxmlformats.org/officeDocument/2006/math">
                    <m:r>
                      <a:rPr kumimoji="1" lang="en-US" altLang="ja-JP" sz="2000" b="0" i="1" smtClean="0">
                        <a:latin typeface="Cambria Math" panose="02040503050406030204" pitchFamily="18" charset="0"/>
                      </a:rPr>
                      <m:t>ℛ</m:t>
                    </m:r>
                  </m:oMath>
                </a14:m>
                <a:r>
                  <a:rPr kumimoji="1" lang="ja-JP" altLang="en-US" sz="2000" dirty="0"/>
                  <a:t> </a:t>
                </a:r>
                <a:r>
                  <a:rPr kumimoji="1" lang="en-US" altLang="ja-JP" sz="2000" dirty="0"/>
                  <a:t>can simulate</a:t>
                </a:r>
              </a:p>
            </p:txBody>
          </p:sp>
        </mc:Choice>
        <mc:Fallback>
          <p:sp>
            <p:nvSpPr>
              <p:cNvPr id="5" name="吹き出し: 四角形 4">
                <a:extLst>
                  <a:ext uri="{FF2B5EF4-FFF2-40B4-BE49-F238E27FC236}">
                    <a16:creationId xmlns:a16="http://schemas.microsoft.com/office/drawing/2014/main" id="{CA39C43D-0AF5-F463-7AF7-7925D8D5CD25}"/>
                  </a:ext>
                </a:extLst>
              </p:cNvPr>
              <p:cNvSpPr>
                <a:spLocks noRot="1" noChangeAspect="1" noMove="1" noResize="1" noEditPoints="1" noAdjustHandles="1" noChangeArrowheads="1" noChangeShapeType="1" noTextEdit="1"/>
              </p:cNvSpPr>
              <p:nvPr/>
            </p:nvSpPr>
            <p:spPr>
              <a:xfrm>
                <a:off x="9640501" y="2657675"/>
                <a:ext cx="1926876" cy="806688"/>
              </a:xfrm>
              <a:prstGeom prst="wedgeRectCallout">
                <a:avLst>
                  <a:gd name="adj1" fmla="val -67415"/>
                  <a:gd name="adj2" fmla="val 10314"/>
                </a:avLst>
              </a:prstGeom>
              <a:blipFill>
                <a:blip r:embed="rId15"/>
                <a:stretch>
                  <a:fillRect t="-3704"/>
                </a:stretch>
              </a:blipFill>
              <a:ln w="19050">
                <a:solidFill>
                  <a:srgbClr val="FF0000"/>
                </a:solidFill>
              </a:ln>
            </p:spPr>
            <p:txBody>
              <a:bodyPr/>
              <a:lstStyle/>
              <a:p>
                <a:r>
                  <a:rPr lang="ja-JP" altLang="en-US">
                    <a:noFill/>
                  </a:rPr>
                  <a:t> </a:t>
                </a:r>
              </a:p>
            </p:txBody>
          </p:sp>
        </mc:Fallback>
      </mc:AlternateContent>
      <p:sp>
        <p:nvSpPr>
          <p:cNvPr id="6" name="テキスト ボックス 5">
            <a:extLst>
              <a:ext uri="{FF2B5EF4-FFF2-40B4-BE49-F238E27FC236}">
                <a16:creationId xmlns:a16="http://schemas.microsoft.com/office/drawing/2014/main" id="{3EB9382A-809B-DD2B-C49D-04E54DD4A701}"/>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5</a:t>
            </a:r>
            <a:endParaRPr kumimoji="1" lang="ja-JP" altLang="en-US" dirty="0">
              <a:solidFill>
                <a:schemeClr val="bg1"/>
              </a:solidFill>
            </a:endParaRPr>
          </a:p>
        </p:txBody>
      </p:sp>
    </p:spTree>
    <p:extLst>
      <p:ext uri="{BB962C8B-B14F-4D97-AF65-F5344CB8AC3E}">
        <p14:creationId xmlns:p14="http://schemas.microsoft.com/office/powerpoint/2010/main" val="2940734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A805D-E626-4F9B-1C04-03F5F439D1E4}"/>
            </a:ext>
          </a:extLst>
        </p:cNvPr>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6" name="テキスト ボックス 15">
                <a:extLst>
                  <a:ext uri="{FF2B5EF4-FFF2-40B4-BE49-F238E27FC236}">
                    <a16:creationId xmlns:a16="http://schemas.microsoft.com/office/drawing/2014/main" id="{C6617768-61A5-4027-A8CF-2EFADAC1C621}"/>
                  </a:ext>
                </a:extLst>
              </p:cNvPr>
              <p:cNvSpPr txBox="1"/>
              <p:nvPr/>
            </p:nvSpPr>
            <p:spPr>
              <a:xfrm>
                <a:off x="2904750" y="2797559"/>
                <a:ext cx="7175863" cy="1475469"/>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000" b="0" i="1" u="none" strike="noStrike" cap="none" smtClean="0">
                              <a:latin typeface="Cambria Math" panose="02040503050406030204" pitchFamily="18" charset="0"/>
                              <a:ea typeface="Proxima Nova"/>
                              <a:cs typeface="Proxima Nova"/>
                              <a:sym typeface="Proxima Nova"/>
                            </a:rPr>
                          </m:ctrlPr>
                        </m:sSubPr>
                        <m:e>
                          <m:r>
                            <a:rPr lang="en-US" altLang="ja-JP" sz="2000" b="0" i="1" u="none" strike="noStrike" cap="none" smtClean="0">
                              <a:latin typeface="Cambria Math" panose="02040503050406030204" pitchFamily="18" charset="0"/>
                              <a:ea typeface="Proxima Nova"/>
                              <a:cs typeface="Proxima Nova"/>
                              <a:sym typeface="Proxima Nova"/>
                            </a:rPr>
                            <m:t>𝜖</m:t>
                          </m:r>
                        </m:e>
                        <m:sub>
                          <m:r>
                            <a:rPr lang="en-US" altLang="ja-JP" sz="2000" b="0" i="1" u="none" strike="noStrike" cap="none" smtClean="0">
                              <a:latin typeface="Cambria Math" panose="02040503050406030204" pitchFamily="18" charset="0"/>
                              <a:ea typeface="Proxima Nova"/>
                              <a:cs typeface="Proxima Nova"/>
                              <a:sym typeface="Proxima Nova"/>
                            </a:rPr>
                            <m:t>ℛ</m:t>
                          </m:r>
                        </m:sub>
                      </m:sSub>
                      <m:r>
                        <m:rPr>
                          <m:aln/>
                        </m:rPr>
                        <a:rPr lang="en-US" altLang="ja-JP" sz="2000" b="0" i="1" u="none" strike="noStrike" cap="none" smtClean="0">
                          <a:latin typeface="Cambria Math" panose="02040503050406030204" pitchFamily="18" charset="0"/>
                          <a:sym typeface="Proxima Nova"/>
                        </a:rPr>
                        <m:t>=</m:t>
                      </m:r>
                      <m:d>
                        <m:dPr>
                          <m:begChr m:val="|"/>
                          <m:endChr m:val="|"/>
                          <m:ctrlPr>
                            <a:rPr lang="en-US" altLang="ja-JP" sz="2000" b="0" i="1" u="none" strike="noStrike" cap="none" smtClean="0">
                              <a:latin typeface="Cambria Math" panose="02040503050406030204" pitchFamily="18" charset="0"/>
                              <a:sym typeface="Proxima Nova"/>
                            </a:rPr>
                          </m:ctrlPr>
                        </m:dPr>
                        <m:e>
                          <m:nary>
                            <m:naryPr>
                              <m:chr m:val="∑"/>
                              <m:limLoc m:val="subSup"/>
                              <m:supHide m:val="on"/>
                              <m:ctrlPr>
                                <a:rPr lang="en-US" altLang="ja-JP" sz="2000" b="0" i="1" u="none" strike="noStrike" cap="none" smtClean="0">
                                  <a:latin typeface="Cambria Math" panose="02040503050406030204" pitchFamily="18" charset="0"/>
                                  <a:sym typeface="Proxima Nova"/>
                                </a:rPr>
                              </m:ctrlPr>
                            </m:naryPr>
                            <m:sub>
                              <m:r>
                                <m:rPr>
                                  <m:brk m:alnAt="9"/>
                                </m:rPr>
                                <a:rPr lang="en-US" altLang="ja-JP" sz="2000" b="1" i="1" u="none" strike="noStrike" cap="none" smtClean="0">
                                  <a:latin typeface="Cambria Math" panose="02040503050406030204" pitchFamily="18" charset="0"/>
                                  <a:sym typeface="Proxima Nova"/>
                                </a:rPr>
                                <m:t>𝑸</m:t>
                              </m:r>
                            </m:sub>
                            <m:sup/>
                            <m:e>
                              <m:r>
                                <a:rPr lang="en-US" altLang="ja-JP" sz="2000" b="0" i="1" u="none" strike="noStrike" cap="none" smtClean="0">
                                  <a:latin typeface="Cambria Math" panose="02040503050406030204" pitchFamily="18" charset="0"/>
                                  <a:sym typeface="Proxima Nova"/>
                                </a:rPr>
                                <m:t>𝑝</m:t>
                              </m:r>
                              <m:d>
                                <m:dPr>
                                  <m:ctrlPr>
                                    <a:rPr lang="en-US" altLang="ja-JP" sz="2000" b="0" i="1" u="none" strike="noStrike" cap="none" smtClean="0">
                                      <a:latin typeface="Cambria Math" panose="02040503050406030204" pitchFamily="18" charset="0"/>
                                      <a:sym typeface="Proxima Nova"/>
                                    </a:rPr>
                                  </m:ctrlPr>
                                </m:dPr>
                                <m:e>
                                  <m:r>
                                    <a:rPr lang="en-US" altLang="ja-JP" sz="2000" b="1" i="1" u="none" strike="noStrike" cap="none" smtClean="0">
                                      <a:latin typeface="Cambria Math" panose="02040503050406030204" pitchFamily="18" charset="0"/>
                                      <a:sym typeface="Proxima Nova"/>
                                    </a:rPr>
                                    <m:t>𝑸</m:t>
                                  </m:r>
                                </m:e>
                              </m:d>
                              <m:r>
                                <a:rPr lang="en-US" altLang="ja-JP" sz="2000" b="0" i="1" u="none" strike="noStrike" cap="none" smtClean="0">
                                  <a:latin typeface="Cambria Math" panose="02040503050406030204" pitchFamily="18" charset="0"/>
                                  <a:sym typeface="Proxima Nova"/>
                                </a:rPr>
                                <m:t>⋅</m:t>
                              </m:r>
                              <m:d>
                                <m:dPr>
                                  <m:ctrlPr>
                                    <a:rPr lang="en-US" altLang="ja-JP" sz="2000" b="0" i="1" u="none" strike="noStrike" cap="none" smtClean="0">
                                      <a:latin typeface="Cambria Math" panose="02040503050406030204" pitchFamily="18" charset="0"/>
                                      <a:ea typeface="Proxima Nova"/>
                                      <a:cs typeface="Proxima Nova"/>
                                      <a:sym typeface="Proxima Nova"/>
                                    </a:rPr>
                                  </m:ctrlPr>
                                </m:dPr>
                                <m:e>
                                  <m:r>
                                    <a:rPr lang="en-US" altLang="ja-JP" sz="2000" i="1">
                                      <a:latin typeface="Cambria Math" panose="02040503050406030204" pitchFamily="18" charset="0"/>
                                      <a:ea typeface="Proxima Nova"/>
                                      <a:cs typeface="Proxima Nova"/>
                                      <a:sym typeface="Proxima Nova"/>
                                    </a:rPr>
                                    <m:t>𝛾</m:t>
                                  </m:r>
                                  <m:d>
                                    <m:dPr>
                                      <m:ctrlPr>
                                        <a:rPr lang="en-US" altLang="ja-JP" sz="2000" i="1">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r>
                                    <a:rPr lang="en-US" altLang="ja-JP" sz="2000" b="0" i="1" smtClean="0">
                                      <a:latin typeface="Cambria Math" panose="02040503050406030204" pitchFamily="18" charset="0"/>
                                      <a:ea typeface="Proxima Nova"/>
                                      <a:cs typeface="Proxima Nova"/>
                                      <a:sym typeface="Proxima Nova"/>
                                    </a:rPr>
                                    <m:t>⋅</m:t>
                                  </m:r>
                                  <m:sSub>
                                    <m:sSubPr>
                                      <m:ctrlPr>
                                        <a:rPr lang="en-US" altLang="ja-JP" sz="2000" b="0" i="1" smtClean="0">
                                          <a:latin typeface="Cambria Math" panose="02040503050406030204" pitchFamily="18" charset="0"/>
                                          <a:ea typeface="Proxima Nova"/>
                                          <a:cs typeface="Proxima Nova"/>
                                          <a:sym typeface="Proxima Nova"/>
                                        </a:rPr>
                                      </m:ctrlPr>
                                    </m:sSubPr>
                                    <m:e>
                                      <m:r>
                                        <a:rPr lang="en-US" altLang="ja-JP" sz="2000" b="0" i="1" smtClean="0">
                                          <a:latin typeface="Cambria Math" panose="02040503050406030204" pitchFamily="18" charset="0"/>
                                          <a:ea typeface="Proxima Nova"/>
                                          <a:cs typeface="Proxima Nova"/>
                                          <a:sym typeface="Proxima Nova"/>
                                        </a:rPr>
                                        <m:t>𝑠</m:t>
                                      </m:r>
                                    </m:e>
                                    <m:sub>
                                      <m:r>
                                        <a:rPr lang="en-US" altLang="ja-JP" sz="2000" b="0" i="1" smtClean="0">
                                          <a:latin typeface="Cambria Math" panose="02040503050406030204" pitchFamily="18" charset="0"/>
                                          <a:ea typeface="Proxima Nova"/>
                                          <a:cs typeface="Proxima Nova"/>
                                          <a:sym typeface="Proxima Nova"/>
                                        </a:rPr>
                                        <m:t>𝒜</m:t>
                                      </m:r>
                                    </m:sub>
                                  </m:sSub>
                                  <m:d>
                                    <m:dPr>
                                      <m:ctrlPr>
                                        <a:rPr lang="en-US" altLang="ja-JP" sz="2000" b="0" i="1" smtClean="0">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r>
                                    <a:rPr lang="en-US" altLang="ja-JP" sz="2000" b="0" i="1" smtClean="0">
                                      <a:latin typeface="Cambria Math" panose="02040503050406030204" pitchFamily="18" charset="0"/>
                                      <a:ea typeface="Proxima Nova"/>
                                      <a:cs typeface="Proxima Nova"/>
                                      <a:sym typeface="Proxima Nova"/>
                                    </a:rPr>
                                    <m:t>+</m:t>
                                  </m:r>
                                  <m:d>
                                    <m:dPr>
                                      <m:ctrlPr>
                                        <a:rPr lang="en-US" altLang="ja-JP" sz="2000" b="0" i="1" smtClean="0">
                                          <a:latin typeface="Cambria Math" panose="02040503050406030204" pitchFamily="18" charset="0"/>
                                          <a:ea typeface="Proxima Nova"/>
                                          <a:cs typeface="Proxima Nova"/>
                                          <a:sym typeface="Proxima Nova"/>
                                        </a:rPr>
                                      </m:ctrlPr>
                                    </m:dPr>
                                    <m:e>
                                      <m:r>
                                        <a:rPr lang="en-US" altLang="ja-JP" sz="2000" b="0" i="1" smtClean="0">
                                          <a:latin typeface="Cambria Math" panose="02040503050406030204" pitchFamily="18" charset="0"/>
                                          <a:ea typeface="Proxima Nova"/>
                                          <a:cs typeface="Proxima Nova"/>
                                          <a:sym typeface="Proxima Nova"/>
                                        </a:rPr>
                                        <m:t>1−</m:t>
                                      </m:r>
                                      <m:r>
                                        <a:rPr lang="en-US" altLang="ja-JP" sz="2000" i="1">
                                          <a:latin typeface="Cambria Math" panose="02040503050406030204" pitchFamily="18" charset="0"/>
                                          <a:ea typeface="Proxima Nova"/>
                                          <a:cs typeface="Proxima Nova"/>
                                          <a:sym typeface="Proxima Nova"/>
                                        </a:rPr>
                                        <m:t>𝛾</m:t>
                                      </m:r>
                                      <m:d>
                                        <m:dPr>
                                          <m:ctrlPr>
                                            <a:rPr lang="en-US" altLang="ja-JP" sz="2000" i="1">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e>
                                  </m:d>
                                  <m:r>
                                    <a:rPr lang="en-US" altLang="ja-JP" sz="2000" b="0" i="1" smtClean="0">
                                      <a:latin typeface="Cambria Math" panose="02040503050406030204" pitchFamily="18" charset="0"/>
                                      <a:ea typeface="Proxima Nova"/>
                                      <a:cs typeface="Proxima Nova"/>
                                      <a:sym typeface="Proxima Nova"/>
                                    </a:rPr>
                                    <m:t>⋅</m:t>
                                  </m:r>
                                  <m:f>
                                    <m:fPr>
                                      <m:ctrlPr>
                                        <a:rPr lang="en-US" altLang="ja-JP" sz="2000" i="1">
                                          <a:latin typeface="Cambria Math" panose="02040503050406030204" pitchFamily="18" charset="0"/>
                                          <a:ea typeface="Proxima Nova"/>
                                          <a:cs typeface="Proxima Nova"/>
                                          <a:sym typeface="Proxima Nova"/>
                                        </a:rPr>
                                      </m:ctrlPr>
                                    </m:fPr>
                                    <m:num>
                                      <m:r>
                                        <a:rPr lang="en-US" altLang="ja-JP" sz="2000" i="1">
                                          <a:latin typeface="Cambria Math" panose="02040503050406030204" pitchFamily="18" charset="0"/>
                                          <a:ea typeface="Proxima Nova"/>
                                          <a:cs typeface="Proxima Nova"/>
                                          <a:sym typeface="Proxima Nova"/>
                                        </a:rPr>
                                        <m:t>1</m:t>
                                      </m:r>
                                    </m:num>
                                    <m:den>
                                      <m:r>
                                        <a:rPr lang="en-US" altLang="ja-JP" sz="2000" i="1">
                                          <a:latin typeface="Cambria Math" panose="02040503050406030204" pitchFamily="18" charset="0"/>
                                          <a:ea typeface="Proxima Nova"/>
                                          <a:cs typeface="Proxima Nova"/>
                                          <a:sym typeface="Proxima Nova"/>
                                        </a:rPr>
                                        <m:t>2</m:t>
                                      </m:r>
                                    </m:den>
                                  </m:f>
                                </m:e>
                              </m:d>
                              <m:r>
                                <a:rPr lang="en-US" altLang="ja-JP" sz="2000" b="0" i="1" smtClean="0">
                                  <a:latin typeface="Cambria Math" panose="02040503050406030204" pitchFamily="18" charset="0"/>
                                  <a:ea typeface="Proxima Nova"/>
                                  <a:cs typeface="Proxima Nova"/>
                                  <a:sym typeface="Proxima Nova"/>
                                </a:rPr>
                                <m:t> </m:t>
                              </m:r>
                            </m:e>
                          </m:nary>
                          <m:r>
                            <a:rPr lang="en-US" altLang="ja-JP" sz="2000" b="0" i="1" u="none" strike="noStrike" cap="none" smtClean="0">
                              <a:latin typeface="Cambria Math" panose="02040503050406030204" pitchFamily="18" charset="0"/>
                              <a:sym typeface="Proxima Nova"/>
                            </a:rPr>
                            <m:t>−</m:t>
                          </m:r>
                          <m:f>
                            <m:fPr>
                              <m:ctrlPr>
                                <a:rPr lang="en-US" altLang="ja-JP" sz="2000" b="0" i="1" u="none" strike="noStrike" cap="none" smtClean="0">
                                  <a:latin typeface="Cambria Math" panose="02040503050406030204" pitchFamily="18" charset="0"/>
                                  <a:sym typeface="Proxima Nova"/>
                                </a:rPr>
                              </m:ctrlPr>
                            </m:fPr>
                            <m:num>
                              <m:r>
                                <a:rPr lang="en-US" altLang="ja-JP" sz="2000" b="0" i="1" u="none" strike="noStrike" cap="none" smtClean="0">
                                  <a:latin typeface="Cambria Math" panose="02040503050406030204" pitchFamily="18" charset="0"/>
                                  <a:sym typeface="Proxima Nova"/>
                                </a:rPr>
                                <m:t>1</m:t>
                              </m:r>
                            </m:num>
                            <m:den>
                              <m:r>
                                <a:rPr lang="en-US" altLang="ja-JP" sz="2000" b="0" i="1" u="none" strike="noStrike" cap="none" smtClean="0">
                                  <a:latin typeface="Cambria Math" panose="02040503050406030204" pitchFamily="18" charset="0"/>
                                  <a:sym typeface="Proxima Nova"/>
                                </a:rPr>
                                <m:t>2</m:t>
                              </m:r>
                            </m:den>
                          </m:f>
                        </m:e>
                      </m:d>
                    </m:oMath>
                    <m:oMath xmlns:m="http://schemas.openxmlformats.org/officeDocument/2006/math">
                      <m:r>
                        <m:rPr>
                          <m:aln/>
                        </m:rPr>
                        <a:rPr lang="en-US" altLang="ja-JP" sz="2000" b="0" i="1" u="none" strike="noStrike" cap="none" smtClean="0">
                          <a:latin typeface="Cambria Math" panose="02040503050406030204" pitchFamily="18" charset="0"/>
                          <a:sym typeface="Proxima Nova"/>
                        </a:rPr>
                        <m:t>=</m:t>
                      </m:r>
                      <m:d>
                        <m:dPr>
                          <m:begChr m:val="|"/>
                          <m:endChr m:val="|"/>
                          <m:ctrlPr>
                            <a:rPr lang="en-US" altLang="ja-JP" sz="2000" i="1">
                              <a:latin typeface="Cambria Math" panose="02040503050406030204" pitchFamily="18" charset="0"/>
                              <a:sym typeface="Proxima Nova"/>
                            </a:rPr>
                          </m:ctrlPr>
                        </m:dPr>
                        <m:e>
                          <m:nary>
                            <m:naryPr>
                              <m:chr m:val="∑"/>
                              <m:limLoc m:val="subSup"/>
                              <m:supHide m:val="on"/>
                              <m:ctrlPr>
                                <a:rPr lang="en-US" altLang="ja-JP" sz="2000" i="1">
                                  <a:latin typeface="Cambria Math" panose="02040503050406030204" pitchFamily="18" charset="0"/>
                                  <a:sym typeface="Proxima Nova"/>
                                </a:rPr>
                              </m:ctrlPr>
                            </m:naryPr>
                            <m:sub>
                              <m:r>
                                <m:rPr>
                                  <m:brk m:alnAt="9"/>
                                </m:rPr>
                                <a:rPr lang="en-US" altLang="ja-JP" sz="2000" b="1" i="1">
                                  <a:latin typeface="Cambria Math" panose="02040503050406030204" pitchFamily="18" charset="0"/>
                                  <a:sym typeface="Proxima Nova"/>
                                </a:rPr>
                                <m:t>𝑰</m:t>
                              </m:r>
                              <m:r>
                                <a:rPr lang="en-US" altLang="ja-JP" sz="2000" b="1" i="1">
                                  <a:latin typeface="Cambria Math" panose="02040503050406030204" pitchFamily="18" charset="0"/>
                                  <a:sym typeface="Proxima Nova"/>
                                </a:rPr>
                                <m:t>𝑫</m:t>
                              </m:r>
                            </m:sub>
                            <m:sup/>
                            <m:e>
                              <m:r>
                                <a:rPr lang="en-US" altLang="ja-JP" sz="2000" i="1">
                                  <a:latin typeface="Cambria Math" panose="02040503050406030204" pitchFamily="18" charset="0"/>
                                  <a:sym typeface="Proxima Nova"/>
                                </a:rPr>
                                <m:t>𝑝</m:t>
                              </m:r>
                              <m:d>
                                <m:dPr>
                                  <m:ctrlPr>
                                    <a:rPr lang="en-US" altLang="ja-JP" sz="2000" i="1">
                                      <a:latin typeface="Cambria Math" panose="02040503050406030204" pitchFamily="18" charset="0"/>
                                      <a:sym typeface="Proxima Nova"/>
                                    </a:rPr>
                                  </m:ctrlPr>
                                </m:dPr>
                                <m:e>
                                  <m:r>
                                    <a:rPr lang="en-US" altLang="ja-JP" sz="2000" b="1" i="1">
                                      <a:latin typeface="Cambria Math" panose="02040503050406030204" pitchFamily="18" charset="0"/>
                                      <a:sym typeface="Proxima Nova"/>
                                    </a:rPr>
                                    <m:t>𝑰𝑫</m:t>
                                  </m:r>
                                </m:e>
                              </m:d>
                              <m:r>
                                <a:rPr lang="en-US" altLang="ja-JP" sz="2000" i="1">
                                  <a:latin typeface="Cambria Math" panose="02040503050406030204" pitchFamily="18" charset="0"/>
                                  <a:sym typeface="Proxima Nova"/>
                                </a:rPr>
                                <m:t>⋅</m:t>
                              </m:r>
                              <m:r>
                                <a:rPr lang="en-US" altLang="ja-JP" sz="2000" i="1">
                                  <a:latin typeface="Cambria Math" panose="02040503050406030204" pitchFamily="18" charset="0"/>
                                  <a:ea typeface="Proxima Nova"/>
                                  <a:cs typeface="Proxima Nova"/>
                                  <a:sym typeface="Proxima Nova"/>
                                </a:rPr>
                                <m:t>𝛾</m:t>
                              </m:r>
                              <m:d>
                                <m:dPr>
                                  <m:ctrlPr>
                                    <a:rPr lang="en-US" altLang="ja-JP" sz="2000" i="1">
                                      <a:latin typeface="Cambria Math" panose="02040503050406030204" pitchFamily="18" charset="0"/>
                                      <a:ea typeface="Proxima Nova"/>
                                      <a:cs typeface="Proxima Nova"/>
                                      <a:sym typeface="Proxima Nova"/>
                                    </a:rPr>
                                  </m:ctrlPr>
                                </m:dPr>
                                <m:e>
                                  <m:r>
                                    <a:rPr lang="en-US" altLang="ja-JP" sz="2000" b="1" i="1">
                                      <a:latin typeface="Cambria Math" panose="02040503050406030204" pitchFamily="18" charset="0"/>
                                      <a:ea typeface="Proxima Nova"/>
                                      <a:cs typeface="Proxima Nova"/>
                                      <a:sym typeface="Proxima Nova"/>
                                    </a:rPr>
                                    <m:t>𝑰𝑫</m:t>
                                  </m:r>
                                </m:e>
                              </m:d>
                              <m:r>
                                <a:rPr lang="en-US" altLang="ja-JP" sz="2000" i="1">
                                  <a:latin typeface="Cambria Math" panose="02040503050406030204" pitchFamily="18" charset="0"/>
                                  <a:ea typeface="Proxima Nova"/>
                                  <a:cs typeface="Proxima Nova"/>
                                  <a:sym typeface="Proxima Nova"/>
                                </a:rPr>
                                <m:t>⋅</m:t>
                              </m:r>
                              <m:d>
                                <m:dPr>
                                  <m:ctrlPr>
                                    <a:rPr lang="en-US" altLang="ja-JP" sz="2000" b="0" i="1" smtClean="0">
                                      <a:latin typeface="Cambria Math" panose="02040503050406030204" pitchFamily="18" charset="0"/>
                                      <a:ea typeface="Proxima Nova"/>
                                      <a:cs typeface="Proxima Nova"/>
                                      <a:sym typeface="Proxima Nova"/>
                                    </a:rPr>
                                  </m:ctrlPr>
                                </m:dPr>
                                <m:e>
                                  <m:sSub>
                                    <m:sSubPr>
                                      <m:ctrlPr>
                                        <a:rPr lang="en-US" altLang="ja-JP" sz="2000" i="1">
                                          <a:latin typeface="Cambria Math" panose="02040503050406030204" pitchFamily="18" charset="0"/>
                                          <a:ea typeface="Proxima Nova"/>
                                          <a:cs typeface="Proxima Nova"/>
                                          <a:sym typeface="Proxima Nova"/>
                                        </a:rPr>
                                      </m:ctrlPr>
                                    </m:sSubPr>
                                    <m:e>
                                      <m:r>
                                        <a:rPr lang="en-US" altLang="ja-JP" sz="2000" i="1">
                                          <a:latin typeface="Cambria Math" panose="02040503050406030204" pitchFamily="18" charset="0"/>
                                          <a:ea typeface="Proxima Nova"/>
                                          <a:cs typeface="Proxima Nova"/>
                                          <a:sym typeface="Proxima Nova"/>
                                        </a:rPr>
                                        <m:t>𝑠</m:t>
                                      </m:r>
                                    </m:e>
                                    <m:sub>
                                      <m:r>
                                        <a:rPr lang="en-US" altLang="ja-JP" sz="2000" i="1">
                                          <a:latin typeface="Cambria Math" panose="02040503050406030204" pitchFamily="18" charset="0"/>
                                          <a:ea typeface="Proxima Nova"/>
                                          <a:cs typeface="Proxima Nova"/>
                                          <a:sym typeface="Proxima Nova"/>
                                        </a:rPr>
                                        <m:t>𝒜</m:t>
                                      </m:r>
                                    </m:sub>
                                  </m:sSub>
                                  <m:d>
                                    <m:dPr>
                                      <m:ctrlPr>
                                        <a:rPr lang="en-US" altLang="ja-JP" sz="2000" i="1">
                                          <a:latin typeface="Cambria Math" panose="02040503050406030204" pitchFamily="18" charset="0"/>
                                          <a:ea typeface="Proxima Nova"/>
                                          <a:cs typeface="Proxima Nova"/>
                                          <a:sym typeface="Proxima Nova"/>
                                        </a:rPr>
                                      </m:ctrlPr>
                                    </m:dPr>
                                    <m:e>
                                      <m:r>
                                        <a:rPr lang="en-US" altLang="ja-JP" sz="2000" b="1" i="1">
                                          <a:latin typeface="Cambria Math" panose="02040503050406030204" pitchFamily="18" charset="0"/>
                                          <a:ea typeface="Proxima Nova"/>
                                          <a:cs typeface="Proxima Nova"/>
                                          <a:sym typeface="Proxima Nova"/>
                                        </a:rPr>
                                        <m:t>𝑰𝑫</m:t>
                                      </m:r>
                                    </m:e>
                                  </m:d>
                                  <m:r>
                                    <a:rPr lang="en-US" altLang="ja-JP" sz="2000" i="1">
                                      <a:latin typeface="Cambria Math" panose="02040503050406030204" pitchFamily="18" charset="0"/>
                                      <a:ea typeface="Proxima Nova"/>
                                      <a:cs typeface="Proxima Nova"/>
                                      <a:sym typeface="Proxima Nova"/>
                                    </a:rPr>
                                    <m:t>−</m:t>
                                  </m:r>
                                  <m:f>
                                    <m:fPr>
                                      <m:ctrlPr>
                                        <a:rPr lang="en-US" altLang="ja-JP" sz="2000" i="1">
                                          <a:latin typeface="Cambria Math" panose="02040503050406030204" pitchFamily="18" charset="0"/>
                                          <a:ea typeface="Proxima Nova"/>
                                          <a:cs typeface="Proxima Nova"/>
                                          <a:sym typeface="Proxima Nova"/>
                                        </a:rPr>
                                      </m:ctrlPr>
                                    </m:fPr>
                                    <m:num>
                                      <m:r>
                                        <a:rPr lang="en-US" altLang="ja-JP" sz="2000" i="1">
                                          <a:latin typeface="Cambria Math" panose="02040503050406030204" pitchFamily="18" charset="0"/>
                                          <a:ea typeface="Proxima Nova"/>
                                          <a:cs typeface="Proxima Nova"/>
                                          <a:sym typeface="Proxima Nova"/>
                                        </a:rPr>
                                        <m:t>1</m:t>
                                      </m:r>
                                    </m:num>
                                    <m:den>
                                      <m:r>
                                        <a:rPr lang="en-US" altLang="ja-JP" sz="2000" i="1">
                                          <a:latin typeface="Cambria Math" panose="02040503050406030204" pitchFamily="18" charset="0"/>
                                          <a:ea typeface="Proxima Nova"/>
                                          <a:cs typeface="Proxima Nova"/>
                                          <a:sym typeface="Proxima Nova"/>
                                        </a:rPr>
                                        <m:t>2</m:t>
                                      </m:r>
                                    </m:den>
                                  </m:f>
                                </m:e>
                              </m:d>
                              <m:r>
                                <a:rPr lang="en-US" altLang="ja-JP" sz="2000" i="1">
                                  <a:latin typeface="Cambria Math" panose="02040503050406030204" pitchFamily="18" charset="0"/>
                                  <a:ea typeface="Proxima Nova"/>
                                  <a:cs typeface="Proxima Nova"/>
                                  <a:sym typeface="Proxima Nova"/>
                                </a:rPr>
                                <m:t> </m:t>
                              </m:r>
                            </m:e>
                          </m:nary>
                        </m:e>
                      </m:d>
                    </m:oMath>
                  </m:oMathPara>
                </a14:m>
                <a:br>
                  <a:rPr lang="en-US" altLang="ja-JP" sz="2000" i="0" u="none" strike="noStrike" cap="none" dirty="0">
                    <a:latin typeface="Proxima Nova"/>
                    <a:ea typeface="Proxima Nova"/>
                    <a:cs typeface="Proxima Nova"/>
                    <a:sym typeface="Proxima Nova"/>
                  </a:rPr>
                </a:br>
                <a:endParaRPr lang="en-US" altLang="ja-JP" sz="2000" i="0" u="none" strike="noStrike" cap="none" dirty="0">
                  <a:latin typeface="Proxima Nova"/>
                  <a:ea typeface="Proxima Nova"/>
                  <a:cs typeface="Proxima Nova"/>
                  <a:sym typeface="Proxima Nova"/>
                </a:endParaRPr>
              </a:p>
            </p:txBody>
          </p:sp>
        </mc:Choice>
        <mc:Fallback>
          <p:sp>
            <p:nvSpPr>
              <p:cNvPr id="16" name="テキスト ボックス 15">
                <a:extLst>
                  <a:ext uri="{FF2B5EF4-FFF2-40B4-BE49-F238E27FC236}">
                    <a16:creationId xmlns:a16="http://schemas.microsoft.com/office/drawing/2014/main" id="{C6617768-61A5-4027-A8CF-2EFADAC1C621}"/>
                  </a:ext>
                </a:extLst>
              </p:cNvPr>
              <p:cNvSpPr txBox="1">
                <a:spLocks noRot="1" noChangeAspect="1" noMove="1" noResize="1" noEditPoints="1" noAdjustHandles="1" noChangeArrowheads="1" noChangeShapeType="1" noTextEdit="1"/>
              </p:cNvSpPr>
              <p:nvPr/>
            </p:nvSpPr>
            <p:spPr>
              <a:xfrm>
                <a:off x="2904750" y="2797559"/>
                <a:ext cx="7175863" cy="1475469"/>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5C0884D3-40F9-3FB9-0D6E-A15F04CD4644}"/>
                  </a:ext>
                </a:extLst>
              </p:cNvPr>
              <p:cNvSpPr>
                <a:spLocks noGrp="1"/>
              </p:cNvSpPr>
              <p:nvPr>
                <p:ph type="title"/>
              </p:nvPr>
            </p:nvSpPr>
            <p:spPr/>
            <p:txBody>
              <a:bodyPr>
                <a:normAutofit/>
              </a:bodyPr>
              <a:lstStyle/>
              <a:p>
                <a:r>
                  <a:rPr kumimoji="1" lang="en-US" altLang="ja-JP" dirty="0"/>
                  <a:t>Advantage of Reduction </a:t>
                </a:r>
                <a14:m>
                  <m:oMath xmlns:m="http://schemas.openxmlformats.org/officeDocument/2006/math">
                    <m:r>
                      <a:rPr kumimoji="1" lang="en-US" altLang="ja-JP" b="0" i="1" smtClean="0">
                        <a:latin typeface="Cambria Math" panose="02040503050406030204" pitchFamily="18" charset="0"/>
                      </a:rPr>
                      <m:t>ℛ</m:t>
                    </m:r>
                  </m:oMath>
                </a14:m>
                <a:endParaRPr kumimoji="1" lang="ja-JP" altLang="en-US" dirty="0"/>
              </a:p>
            </p:txBody>
          </p:sp>
        </mc:Choice>
        <mc:Fallback xmlns="">
          <p:sp>
            <p:nvSpPr>
              <p:cNvPr id="2" name="タイトル 1">
                <a:extLst>
                  <a:ext uri="{FF2B5EF4-FFF2-40B4-BE49-F238E27FC236}">
                    <a16:creationId xmlns:a16="http://schemas.microsoft.com/office/drawing/2014/main" id="{5C0884D3-40F9-3FB9-0D6E-A15F04CD4644}"/>
                  </a:ext>
                </a:extLst>
              </p:cNvPr>
              <p:cNvSpPr>
                <a:spLocks noGrp="1" noRot="1" noChangeAspect="1" noMove="1" noResize="1" noEditPoints="1" noAdjustHandles="1" noChangeArrowheads="1" noChangeShapeType="1" noTextEdit="1"/>
              </p:cNvSpPr>
              <p:nvPr>
                <p:ph type="title"/>
              </p:nvPr>
            </p:nvSpPr>
            <p:spPr>
              <a:blipFill>
                <a:blip r:embed="rId4"/>
                <a:stretch>
                  <a:fillRect l="-2727" t="-18182" b="-41667"/>
                </a:stretch>
              </a:blipFill>
            </p:spPr>
            <p:txBody>
              <a:bodyPr/>
              <a:lstStyle/>
              <a:p>
                <a:r>
                  <a:rPr lang="ja-JP" altLang="en-US">
                    <a:noFill/>
                  </a:rPr>
                  <a:t> </a:t>
                </a:r>
              </a:p>
            </p:txBody>
          </p:sp>
        </mc:Fallback>
      </mc:AlternateContent>
      <p:sp>
        <p:nvSpPr>
          <p:cNvPr id="15" name="Google Shape;327;p25">
            <a:extLst>
              <a:ext uri="{FF2B5EF4-FFF2-40B4-BE49-F238E27FC236}">
                <a16:creationId xmlns:a16="http://schemas.microsoft.com/office/drawing/2014/main" id="{DBFC7D96-40CB-1659-A650-C1EF201A26DD}"/>
              </a:ext>
            </a:extLst>
          </p:cNvPr>
          <p:cNvSpPr/>
          <p:nvPr/>
        </p:nvSpPr>
        <p:spPr>
          <a:xfrm>
            <a:off x="2891689" y="3562998"/>
            <a:ext cx="8065382" cy="1001824"/>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Proxima Nova"/>
              <a:ea typeface="Proxima Nova"/>
              <a:cs typeface="Proxima Nova"/>
              <a:sym typeface="Proxima Nova"/>
            </a:endParaRPr>
          </a:p>
        </p:txBody>
      </p:sp>
      <mc:AlternateContent xmlns:mc="http://schemas.openxmlformats.org/markup-compatibility/2006">
        <mc:Choice xmlns:a14="http://schemas.microsoft.com/office/drawing/2010/main" Requires="a14">
          <p:sp>
            <p:nvSpPr>
              <p:cNvPr id="17" name="テキスト ボックス 16">
                <a:extLst>
                  <a:ext uri="{FF2B5EF4-FFF2-40B4-BE49-F238E27FC236}">
                    <a16:creationId xmlns:a16="http://schemas.microsoft.com/office/drawing/2014/main" id="{3B79284B-9A7E-AA85-1EBC-2B8B9D11899C}"/>
                  </a:ext>
                </a:extLst>
              </p:cNvPr>
              <p:cNvSpPr txBox="1"/>
              <p:nvPr/>
            </p:nvSpPr>
            <p:spPr>
              <a:xfrm>
                <a:off x="1346297" y="1828718"/>
                <a:ext cx="2884715" cy="390748"/>
              </a:xfrm>
              <a:prstGeom prst="rect">
                <a:avLst/>
              </a:prstGeom>
              <a:noFill/>
            </p:spPr>
            <p:txBody>
              <a:bodyPr wrap="square">
                <a:spAutoFit/>
              </a:bodyPr>
              <a:lstStyle/>
              <a:p>
                <a:r>
                  <a:rPr kumimoji="1" lang="en-US" altLang="ja-JP" sz="1800" dirty="0"/>
                  <a:t>※</a:t>
                </a:r>
                <a14:m>
                  <m:oMath xmlns:m="http://schemas.openxmlformats.org/officeDocument/2006/math">
                    <m:r>
                      <a:rPr kumimoji="1" lang="en-US" altLang="ja-JP" sz="1800" b="1" i="1" smtClean="0">
                        <a:latin typeface="Cambria Math" panose="02040503050406030204" pitchFamily="18" charset="0"/>
                      </a:rPr>
                      <m:t>𝑸</m:t>
                    </m:r>
                    <m:r>
                      <a:rPr kumimoji="1" lang="en-US" altLang="ja-JP" sz="1800" i="1">
                        <a:latin typeface="Cambria Math" panose="02040503050406030204" pitchFamily="18" charset="0"/>
                      </a:rPr>
                      <m:t>=(</m:t>
                    </m:r>
                    <m:sSub>
                      <m:sSubPr>
                        <m:ctrlPr>
                          <a:rPr kumimoji="1" lang="en-US" altLang="ja-JP" sz="1800" b="0" i="1" smtClean="0">
                            <a:latin typeface="Cambria Math" panose="02040503050406030204" pitchFamily="18" charset="0"/>
                          </a:rPr>
                        </m:ctrlPr>
                      </m:sSubPr>
                      <m:e>
                        <m:r>
                          <a:rPr kumimoji="1" lang="en-US" altLang="ja-JP" sz="1800" b="0" i="1" smtClean="0">
                            <a:latin typeface="Cambria Math" panose="02040503050406030204" pitchFamily="18" charset="0"/>
                          </a:rPr>
                          <m:t>𝑄</m:t>
                        </m:r>
                      </m:e>
                      <m:sub>
                        <m:r>
                          <a:rPr kumimoji="1" lang="en-US" altLang="ja-JP" sz="1800" b="0" i="1" smtClean="0">
                            <a:latin typeface="Cambria Math" panose="02040503050406030204" pitchFamily="18" charset="0"/>
                          </a:rPr>
                          <m:t>1</m:t>
                        </m:r>
                      </m:sub>
                    </m:sSub>
                    <m:r>
                      <a:rPr kumimoji="1" lang="en-US" altLang="ja-JP" sz="1800" i="1">
                        <a:latin typeface="Cambria Math" panose="02040503050406030204" pitchFamily="18" charset="0"/>
                      </a:rPr>
                      <m:t>,…,</m:t>
                    </m:r>
                    <m:sSub>
                      <m:sSubPr>
                        <m:ctrlPr>
                          <a:rPr kumimoji="1" lang="en-US" altLang="ja-JP" sz="1800" i="1">
                            <a:latin typeface="Cambria Math" panose="02040503050406030204" pitchFamily="18" charset="0"/>
                          </a:rPr>
                        </m:ctrlPr>
                      </m:sSubPr>
                      <m:e>
                        <m:r>
                          <a:rPr kumimoji="1" lang="en-US" altLang="ja-JP" sz="1800" b="0" i="1" smtClean="0">
                            <a:latin typeface="Cambria Math" panose="02040503050406030204" pitchFamily="18" charset="0"/>
                          </a:rPr>
                          <m:t>𝑄</m:t>
                        </m:r>
                      </m:e>
                      <m:sub>
                        <m:r>
                          <a:rPr kumimoji="1" lang="en-US" altLang="ja-JP" sz="1800" b="0" i="1" smtClean="0">
                            <a:latin typeface="Cambria Math" panose="02040503050406030204" pitchFamily="18" charset="0"/>
                          </a:rPr>
                          <m:t>𝑞</m:t>
                        </m:r>
                      </m:sub>
                    </m:sSub>
                    <m:r>
                      <a:rPr kumimoji="1" lang="en-US" altLang="ja-JP" sz="1800" i="1">
                        <a:latin typeface="Cambria Math" panose="02040503050406030204" pitchFamily="18" charset="0"/>
                      </a:rPr>
                      <m:t>,</m:t>
                    </m:r>
                    <m:sSup>
                      <m:sSupPr>
                        <m:ctrlPr>
                          <a:rPr kumimoji="1" lang="en-US" altLang="ja-JP" sz="1800" i="1">
                            <a:latin typeface="Cambria Math" panose="02040503050406030204" pitchFamily="18" charset="0"/>
                          </a:rPr>
                        </m:ctrlPr>
                      </m:sSupPr>
                      <m:e>
                        <m:r>
                          <a:rPr kumimoji="1" lang="en-US" altLang="ja-JP" sz="1800" b="0" i="1" smtClean="0">
                            <a:latin typeface="Cambria Math" panose="02040503050406030204" pitchFamily="18" charset="0"/>
                          </a:rPr>
                          <m:t>𝑄</m:t>
                        </m:r>
                      </m:e>
                      <m:sup>
                        <m:r>
                          <a:rPr kumimoji="1" lang="en-US" altLang="ja-JP" sz="1800" i="1">
                            <a:latin typeface="Cambria Math" panose="02040503050406030204" pitchFamily="18" charset="0"/>
                          </a:rPr>
                          <m:t>∗</m:t>
                        </m:r>
                      </m:sup>
                    </m:sSup>
                    <m:r>
                      <a:rPr kumimoji="1" lang="en-US" altLang="ja-JP" sz="1800" i="1">
                        <a:latin typeface="Cambria Math" panose="02040503050406030204" pitchFamily="18" charset="0"/>
                      </a:rPr>
                      <m:t>)</m:t>
                    </m:r>
                  </m:oMath>
                </a14:m>
                <a:endParaRPr lang="ja-JP" altLang="en-US" dirty="0"/>
              </a:p>
            </p:txBody>
          </p:sp>
        </mc:Choice>
        <mc:Fallback>
          <p:sp>
            <p:nvSpPr>
              <p:cNvPr id="17" name="テキスト ボックス 16">
                <a:extLst>
                  <a:ext uri="{FF2B5EF4-FFF2-40B4-BE49-F238E27FC236}">
                    <a16:creationId xmlns:a16="http://schemas.microsoft.com/office/drawing/2014/main" id="{3B79284B-9A7E-AA85-1EBC-2B8B9D11899C}"/>
                  </a:ext>
                </a:extLst>
              </p:cNvPr>
              <p:cNvSpPr txBox="1">
                <a:spLocks noRot="1" noChangeAspect="1" noMove="1" noResize="1" noEditPoints="1" noAdjustHandles="1" noChangeArrowheads="1" noChangeShapeType="1" noTextEdit="1"/>
              </p:cNvSpPr>
              <p:nvPr/>
            </p:nvSpPr>
            <p:spPr>
              <a:xfrm>
                <a:off x="1346297" y="1828718"/>
                <a:ext cx="2884715" cy="390748"/>
              </a:xfrm>
              <a:prstGeom prst="rect">
                <a:avLst/>
              </a:prstGeom>
              <a:blipFill>
                <a:blip r:embed="rId5"/>
                <a:stretch>
                  <a:fillRect l="-1903" t="-14063" b="-1406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8" name="吹き出し: 角を丸めた四角形 17">
                <a:extLst>
                  <a:ext uri="{FF2B5EF4-FFF2-40B4-BE49-F238E27FC236}">
                    <a16:creationId xmlns:a16="http://schemas.microsoft.com/office/drawing/2014/main" id="{E424D0FC-F33A-D77B-9882-2FCA069795B5}"/>
                  </a:ext>
                </a:extLst>
              </p:cNvPr>
              <p:cNvSpPr/>
              <p:nvPr/>
            </p:nvSpPr>
            <p:spPr>
              <a:xfrm>
                <a:off x="3010341" y="3757957"/>
                <a:ext cx="2241691" cy="515071"/>
              </a:xfrm>
              <a:prstGeom prst="wedgeRoundRectCallout">
                <a:avLst>
                  <a:gd name="adj1" fmla="val 30129"/>
                  <a:gd name="adj2" fmla="val -116967"/>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14:m>
                  <m:oMath xmlns:m="http://schemas.openxmlformats.org/officeDocument/2006/math">
                    <m:r>
                      <a:rPr kumimoji="1" lang="en-US" altLang="ja-JP" sz="2000" b="0" i="1" smtClean="0">
                        <a:latin typeface="Cambria Math" panose="02040503050406030204" pitchFamily="18" charset="0"/>
                      </a:rPr>
                      <m:t>𝒜</m:t>
                    </m:r>
                  </m:oMath>
                </a14:m>
                <a:r>
                  <a:rPr kumimoji="1" lang="ja-JP" altLang="en-US" sz="2000" dirty="0"/>
                  <a:t> </a:t>
                </a:r>
                <a:r>
                  <a:rPr kumimoji="1" lang="en-US" altLang="ja-JP" sz="2000" dirty="0"/>
                  <a:t>masks queries </a:t>
                </a:r>
                <a14:m>
                  <m:oMath xmlns:m="http://schemas.openxmlformats.org/officeDocument/2006/math">
                    <m:r>
                      <a:rPr kumimoji="1" lang="en-US" altLang="ja-JP" sz="2000" b="1" i="1" smtClean="0">
                        <a:latin typeface="Cambria Math" panose="02040503050406030204" pitchFamily="18" charset="0"/>
                      </a:rPr>
                      <m:t>𝑸</m:t>
                    </m:r>
                  </m:oMath>
                </a14:m>
                <a:endParaRPr kumimoji="1" lang="ja-JP" altLang="en-US" sz="2400" b="1" dirty="0"/>
              </a:p>
            </p:txBody>
          </p:sp>
        </mc:Choice>
        <mc:Fallback>
          <p:sp>
            <p:nvSpPr>
              <p:cNvPr id="18" name="吹き出し: 角を丸めた四角形 17">
                <a:extLst>
                  <a:ext uri="{FF2B5EF4-FFF2-40B4-BE49-F238E27FC236}">
                    <a16:creationId xmlns:a16="http://schemas.microsoft.com/office/drawing/2014/main" id="{E424D0FC-F33A-D77B-9882-2FCA069795B5}"/>
                  </a:ext>
                </a:extLst>
              </p:cNvPr>
              <p:cNvSpPr>
                <a:spLocks noRot="1" noChangeAspect="1" noMove="1" noResize="1" noEditPoints="1" noAdjustHandles="1" noChangeArrowheads="1" noChangeShapeType="1" noTextEdit="1"/>
              </p:cNvSpPr>
              <p:nvPr/>
            </p:nvSpPr>
            <p:spPr>
              <a:xfrm>
                <a:off x="3010341" y="3757957"/>
                <a:ext cx="2241691" cy="515071"/>
              </a:xfrm>
              <a:prstGeom prst="wedgeRoundRectCallout">
                <a:avLst>
                  <a:gd name="adj1" fmla="val 30129"/>
                  <a:gd name="adj2" fmla="val -116967"/>
                  <a:gd name="adj3" fmla="val 16667"/>
                </a:avLst>
              </a:prstGeom>
              <a:blipFill>
                <a:blip r:embed="rId6"/>
                <a:stretch>
                  <a:fillRect b="-4110"/>
                </a:stretch>
              </a:blipFill>
              <a:ln w="25400">
                <a:solidFill>
                  <a:schemeClr val="accent3"/>
                </a:solidFill>
              </a:ln>
            </p:spPr>
            <p:txBody>
              <a:bodyPr/>
              <a:lstStyle/>
              <a:p>
                <a:r>
                  <a:rPr lang="ja-JP" altLang="en-US">
                    <a:noFill/>
                  </a:rPr>
                  <a:t> </a:t>
                </a:r>
              </a:p>
            </p:txBody>
          </p:sp>
        </mc:Fallback>
      </mc:AlternateContent>
      <p:sp>
        <p:nvSpPr>
          <p:cNvPr id="19" name="吹き出し: 角を丸めた四角形 18">
            <a:extLst>
              <a:ext uri="{FF2B5EF4-FFF2-40B4-BE49-F238E27FC236}">
                <a16:creationId xmlns:a16="http://schemas.microsoft.com/office/drawing/2014/main" id="{CD5F8373-B7FD-C24E-8679-9414AB0A6D89}"/>
              </a:ext>
            </a:extLst>
          </p:cNvPr>
          <p:cNvSpPr/>
          <p:nvPr/>
        </p:nvSpPr>
        <p:spPr>
          <a:xfrm>
            <a:off x="7765222" y="3697088"/>
            <a:ext cx="1633943" cy="575940"/>
          </a:xfrm>
          <a:prstGeom prst="wedgeRoundRectCallout">
            <a:avLst>
              <a:gd name="adj1" fmla="val -30803"/>
              <a:gd name="adj2" fmla="val -104287"/>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Not Abort</a:t>
            </a:r>
            <a:endParaRPr kumimoji="1" lang="ja-JP" altLang="en-US" sz="2400" dirty="0"/>
          </a:p>
        </p:txBody>
      </p:sp>
      <mc:AlternateContent xmlns:mc="http://schemas.openxmlformats.org/markup-compatibility/2006">
        <mc:Choice xmlns:a14="http://schemas.microsoft.com/office/drawing/2010/main" Requires="a14">
          <p:sp>
            <p:nvSpPr>
              <p:cNvPr id="20" name="吹き出し: 角を丸めた四角形 19">
                <a:extLst>
                  <a:ext uri="{FF2B5EF4-FFF2-40B4-BE49-F238E27FC236}">
                    <a16:creationId xmlns:a16="http://schemas.microsoft.com/office/drawing/2014/main" id="{C3A13DD0-95F1-0753-C51C-DC5082049871}"/>
                  </a:ext>
                </a:extLst>
              </p:cNvPr>
              <p:cNvSpPr/>
              <p:nvPr/>
            </p:nvSpPr>
            <p:spPr>
              <a:xfrm>
                <a:off x="5838395" y="3697088"/>
                <a:ext cx="1241571" cy="515071"/>
              </a:xfrm>
              <a:prstGeom prst="wedgeRoundRectCallout">
                <a:avLst>
                  <a:gd name="adj1" fmla="val 24998"/>
                  <a:gd name="adj2" fmla="val -95833"/>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14:m>
                  <m:oMath xmlns:m="http://schemas.openxmlformats.org/officeDocument/2006/math">
                    <m:r>
                      <a:rPr kumimoji="1" lang="en-US" altLang="ja-JP" sz="2400" b="0" i="1" smtClean="0">
                        <a:latin typeface="Cambria Math" panose="02040503050406030204" pitchFamily="18" charset="0"/>
                      </a:rPr>
                      <m:t>𝒜</m:t>
                    </m:r>
                  </m:oMath>
                </a14:m>
                <a:r>
                  <a:rPr kumimoji="1" lang="ja-JP" altLang="en-US" sz="2400" dirty="0"/>
                  <a:t> </a:t>
                </a:r>
                <a:r>
                  <a:rPr kumimoji="1" lang="en-US" altLang="ja-JP" sz="2400" dirty="0"/>
                  <a:t>wins</a:t>
                </a:r>
                <a:endParaRPr kumimoji="1" lang="ja-JP" altLang="en-US" sz="2800" b="1" dirty="0"/>
              </a:p>
            </p:txBody>
          </p:sp>
        </mc:Choice>
        <mc:Fallback>
          <p:sp>
            <p:nvSpPr>
              <p:cNvPr id="20" name="吹き出し: 角を丸めた四角形 19">
                <a:extLst>
                  <a:ext uri="{FF2B5EF4-FFF2-40B4-BE49-F238E27FC236}">
                    <a16:creationId xmlns:a16="http://schemas.microsoft.com/office/drawing/2014/main" id="{C3A13DD0-95F1-0753-C51C-DC5082049871}"/>
                  </a:ext>
                </a:extLst>
              </p:cNvPr>
              <p:cNvSpPr>
                <a:spLocks noRot="1" noChangeAspect="1" noMove="1" noResize="1" noEditPoints="1" noAdjustHandles="1" noChangeArrowheads="1" noChangeShapeType="1" noTextEdit="1"/>
              </p:cNvSpPr>
              <p:nvPr/>
            </p:nvSpPr>
            <p:spPr>
              <a:xfrm>
                <a:off x="5838395" y="3697088"/>
                <a:ext cx="1241571" cy="515071"/>
              </a:xfrm>
              <a:prstGeom prst="wedgeRoundRectCallout">
                <a:avLst>
                  <a:gd name="adj1" fmla="val 24998"/>
                  <a:gd name="adj2" fmla="val -95833"/>
                  <a:gd name="adj3" fmla="val 16667"/>
                </a:avLst>
              </a:prstGeom>
              <a:blipFill>
                <a:blip r:embed="rId7"/>
                <a:stretch>
                  <a:fillRect b="-12500"/>
                </a:stretch>
              </a:blipFill>
              <a:ln w="25400">
                <a:solidFill>
                  <a:schemeClr val="accent3"/>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4" name="テキスト ボックス 23">
                <a:extLst>
                  <a:ext uri="{FF2B5EF4-FFF2-40B4-BE49-F238E27FC236}">
                    <a16:creationId xmlns:a16="http://schemas.microsoft.com/office/drawing/2014/main" id="{FD4AB607-8650-3693-59FB-F5DCF7EEA67D}"/>
                  </a:ext>
                </a:extLst>
              </p:cNvPr>
              <p:cNvSpPr txBox="1"/>
              <p:nvPr/>
            </p:nvSpPr>
            <p:spPr>
              <a:xfrm>
                <a:off x="9758339" y="4192721"/>
                <a:ext cx="2313755" cy="369332"/>
              </a:xfrm>
              <a:prstGeom prst="rect">
                <a:avLst/>
              </a:prstGeom>
              <a:noFill/>
            </p:spPr>
            <p:txBody>
              <a:bodyPr wrap="square">
                <a:spAutoFit/>
              </a:bodyPr>
              <a:lstStyle/>
              <a:p>
                <a:r>
                  <a:rPr kumimoji="1" lang="en-US" altLang="ja-JP" sz="1800" dirty="0"/>
                  <a:t>※Conditioned on </a:t>
                </a:r>
                <a14:m>
                  <m:oMath xmlns:m="http://schemas.openxmlformats.org/officeDocument/2006/math">
                    <m:r>
                      <a:rPr kumimoji="1" lang="en-US" altLang="ja-JP" sz="1800" b="1" i="1" smtClean="0">
                        <a:latin typeface="Cambria Math" panose="02040503050406030204" pitchFamily="18" charset="0"/>
                      </a:rPr>
                      <m:t>𝑸</m:t>
                    </m:r>
                  </m:oMath>
                </a14:m>
                <a:endParaRPr lang="ja-JP" altLang="en-US" dirty="0"/>
              </a:p>
            </p:txBody>
          </p:sp>
        </mc:Choice>
        <mc:Fallback>
          <p:sp>
            <p:nvSpPr>
              <p:cNvPr id="24" name="テキスト ボックス 23">
                <a:extLst>
                  <a:ext uri="{FF2B5EF4-FFF2-40B4-BE49-F238E27FC236}">
                    <a16:creationId xmlns:a16="http://schemas.microsoft.com/office/drawing/2014/main" id="{FD4AB607-8650-3693-59FB-F5DCF7EEA67D}"/>
                  </a:ext>
                </a:extLst>
              </p:cNvPr>
              <p:cNvSpPr txBox="1">
                <a:spLocks noRot="1" noChangeAspect="1" noMove="1" noResize="1" noEditPoints="1" noAdjustHandles="1" noChangeArrowheads="1" noChangeShapeType="1" noTextEdit="1"/>
              </p:cNvSpPr>
              <p:nvPr/>
            </p:nvSpPr>
            <p:spPr>
              <a:xfrm>
                <a:off x="9758339" y="4192721"/>
                <a:ext cx="2313755" cy="369332"/>
              </a:xfrm>
              <a:prstGeom prst="rect">
                <a:avLst/>
              </a:prstGeom>
              <a:blipFill>
                <a:blip r:embed="rId8"/>
                <a:stretch>
                  <a:fillRect l="-2375" t="-15000" b="-28333"/>
                </a:stretch>
              </a:blipFill>
            </p:spPr>
            <p:txBody>
              <a:bodyPr/>
              <a:lstStyle/>
              <a:p>
                <a:r>
                  <a:rPr lang="ja-JP" altLang="en-US">
                    <a:noFill/>
                  </a:rPr>
                  <a:t> </a:t>
                </a:r>
              </a:p>
            </p:txBody>
          </p:sp>
        </mc:Fallback>
      </mc:AlternateContent>
      <p:sp>
        <p:nvSpPr>
          <p:cNvPr id="3" name="テキスト ボックス 2">
            <a:extLst>
              <a:ext uri="{FF2B5EF4-FFF2-40B4-BE49-F238E27FC236}">
                <a16:creationId xmlns:a16="http://schemas.microsoft.com/office/drawing/2014/main" id="{815BFB4A-E54A-5B03-97AC-6AC3CFFE9125}"/>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6</a:t>
            </a:r>
            <a:endParaRPr kumimoji="1" lang="ja-JP" altLang="en-US" dirty="0">
              <a:solidFill>
                <a:schemeClr val="bg1"/>
              </a:solidFill>
            </a:endParaRPr>
          </a:p>
        </p:txBody>
      </p:sp>
    </p:spTree>
    <p:extLst>
      <p:ext uri="{BB962C8B-B14F-4D97-AF65-F5344CB8AC3E}">
        <p14:creationId xmlns:p14="http://schemas.microsoft.com/office/powerpoint/2010/main" val="2007715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C75C9-9F38-31CD-9F09-024E530BEFE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5A85E04-B710-91E2-41E8-224BCBA7BCAF}"/>
              </a:ext>
            </a:extLst>
          </p:cNvPr>
          <p:cNvSpPr>
            <a:spLocks noGrp="1"/>
          </p:cNvSpPr>
          <p:nvPr>
            <p:ph type="title"/>
          </p:nvPr>
        </p:nvSpPr>
        <p:spPr/>
        <p:txBody>
          <a:bodyPr/>
          <a:lstStyle/>
          <a:p>
            <a:r>
              <a:rPr kumimoji="1" lang="en-US" altLang="ja-JP" dirty="0"/>
              <a:t>Our Contributions</a:t>
            </a:r>
            <a:endParaRPr kumimoji="1" lang="ja-JP" altLang="en-US" dirty="0"/>
          </a:p>
        </p:txBody>
      </p:sp>
      <p:sp>
        <p:nvSpPr>
          <p:cNvPr id="4" name="四角形: 角を丸くする 3">
            <a:extLst>
              <a:ext uri="{FF2B5EF4-FFF2-40B4-BE49-F238E27FC236}">
                <a16:creationId xmlns:a16="http://schemas.microsoft.com/office/drawing/2014/main" id="{11920CED-678A-ABB7-CC99-A538E1D9FE36}"/>
              </a:ext>
            </a:extLst>
          </p:cNvPr>
          <p:cNvSpPr/>
          <p:nvPr/>
        </p:nvSpPr>
        <p:spPr>
          <a:xfrm>
            <a:off x="1240971" y="1344161"/>
            <a:ext cx="9914709" cy="806700"/>
          </a:xfrm>
          <a:prstGeom prst="roundRect">
            <a:avLst/>
          </a:prstGeom>
          <a:solidFill>
            <a:srgbClr val="FFE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FF0000"/>
                </a:solidFill>
              </a:rPr>
              <a:t>New Analysis for Partitioning based proof </a:t>
            </a:r>
            <a:r>
              <a:rPr kumimoji="1" lang="ja-JP" altLang="en-US" sz="2800" dirty="0">
                <a:solidFill>
                  <a:srgbClr val="FF0000"/>
                </a:solidFill>
              </a:rPr>
              <a:t>⇒ </a:t>
            </a:r>
            <a:r>
              <a:rPr kumimoji="1" lang="en-US" altLang="ja-JP" sz="2800" dirty="0">
                <a:solidFill>
                  <a:srgbClr val="FF0000"/>
                </a:solidFill>
              </a:rPr>
              <a:t>Tighter Proof</a:t>
            </a:r>
            <a:endParaRPr kumimoji="1" lang="ja-JP" altLang="en-US" dirty="0">
              <a:solidFill>
                <a:srgbClr val="FF0000"/>
              </a:solidFill>
            </a:endParaRPr>
          </a:p>
        </p:txBody>
      </p:sp>
      <p:sp>
        <p:nvSpPr>
          <p:cNvPr id="3" name="テキスト ボックス 2">
            <a:extLst>
              <a:ext uri="{FF2B5EF4-FFF2-40B4-BE49-F238E27FC236}">
                <a16:creationId xmlns:a16="http://schemas.microsoft.com/office/drawing/2014/main" id="{A8A4FEFD-AEDA-763C-CE99-50A172204BF6}"/>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2</a:t>
            </a:r>
            <a:endParaRPr kumimoji="1" lang="ja-JP" altLang="en-US" dirty="0">
              <a:solidFill>
                <a:schemeClr val="bg1"/>
              </a:solidFill>
            </a:endParaRPr>
          </a:p>
        </p:txBody>
      </p:sp>
    </p:spTree>
    <p:extLst>
      <p:ext uri="{BB962C8B-B14F-4D97-AF65-F5344CB8AC3E}">
        <p14:creationId xmlns:p14="http://schemas.microsoft.com/office/powerpoint/2010/main" val="1624927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DE72B-914B-0676-8CED-78FA2A574CE0}"/>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208E57C3-69FF-A42B-FAFF-F91EA20347A7}"/>
                  </a:ext>
                </a:extLst>
              </p:cNvPr>
              <p:cNvSpPr>
                <a:spLocks noGrp="1"/>
              </p:cNvSpPr>
              <p:nvPr>
                <p:ph type="title"/>
              </p:nvPr>
            </p:nvSpPr>
            <p:spPr/>
            <p:txBody>
              <a:bodyPr>
                <a:normAutofit/>
              </a:bodyPr>
              <a:lstStyle/>
              <a:p>
                <a:r>
                  <a:rPr kumimoji="1" lang="en-US" altLang="ja-JP" dirty="0"/>
                  <a:t>Advantage of Reduction </a:t>
                </a:r>
                <a14:m>
                  <m:oMath xmlns:m="http://schemas.openxmlformats.org/officeDocument/2006/math">
                    <m:r>
                      <a:rPr kumimoji="1" lang="en-US" altLang="ja-JP" b="0" i="1" smtClean="0">
                        <a:latin typeface="Cambria Math" panose="02040503050406030204" pitchFamily="18" charset="0"/>
                      </a:rPr>
                      <m:t>ℛ</m:t>
                    </m:r>
                  </m:oMath>
                </a14:m>
                <a:endParaRPr kumimoji="1" lang="ja-JP" altLang="en-US" dirty="0"/>
              </a:p>
            </p:txBody>
          </p:sp>
        </mc:Choice>
        <mc:Fallback xmlns="">
          <p:sp>
            <p:nvSpPr>
              <p:cNvPr id="2" name="タイトル 1">
                <a:extLst>
                  <a:ext uri="{FF2B5EF4-FFF2-40B4-BE49-F238E27FC236}">
                    <a16:creationId xmlns:a16="http://schemas.microsoft.com/office/drawing/2014/main" id="{208E57C3-69FF-A42B-FAFF-F91EA20347A7}"/>
                  </a:ext>
                </a:extLst>
              </p:cNvPr>
              <p:cNvSpPr>
                <a:spLocks noGrp="1" noRot="1" noChangeAspect="1" noMove="1" noResize="1" noEditPoints="1" noAdjustHandles="1" noChangeArrowheads="1" noChangeShapeType="1" noTextEdit="1"/>
              </p:cNvSpPr>
              <p:nvPr>
                <p:ph type="title"/>
              </p:nvPr>
            </p:nvSpPr>
            <p:spPr>
              <a:blipFill>
                <a:blip r:embed="rId4"/>
                <a:stretch>
                  <a:fillRect l="-2727" t="-18182" b="-41667"/>
                </a:stretch>
              </a:blipFill>
            </p:spPr>
            <p:txBody>
              <a:bodyPr/>
              <a:lstStyle/>
              <a:p>
                <a:r>
                  <a:rPr lang="ja-JP" altLang="en-US">
                    <a:noFill/>
                  </a:rPr>
                  <a:t> </a:t>
                </a:r>
              </a:p>
            </p:txBody>
          </p:sp>
        </mc:Fallback>
      </mc:AlternateContent>
      <p:sp>
        <p:nvSpPr>
          <p:cNvPr id="15" name="Google Shape;327;p25">
            <a:extLst>
              <a:ext uri="{FF2B5EF4-FFF2-40B4-BE49-F238E27FC236}">
                <a16:creationId xmlns:a16="http://schemas.microsoft.com/office/drawing/2014/main" id="{0F873320-EA16-93B0-8A23-5ED22BB39E23}"/>
              </a:ext>
            </a:extLst>
          </p:cNvPr>
          <p:cNvSpPr/>
          <p:nvPr/>
        </p:nvSpPr>
        <p:spPr>
          <a:xfrm>
            <a:off x="2842262" y="2574458"/>
            <a:ext cx="8065382" cy="1001824"/>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Proxima Nova"/>
              <a:ea typeface="Proxima Nova"/>
              <a:cs typeface="Proxima Nova"/>
              <a:sym typeface="Proxima Nova"/>
            </a:endParaRPr>
          </a:p>
        </p:txBody>
      </p:sp>
      <p:sp>
        <p:nvSpPr>
          <p:cNvPr id="23" name="吹き出し: 四角形 22">
            <a:extLst>
              <a:ext uri="{FF2B5EF4-FFF2-40B4-BE49-F238E27FC236}">
                <a16:creationId xmlns:a16="http://schemas.microsoft.com/office/drawing/2014/main" id="{0188B641-015F-14B2-EB62-857161AA89BE}"/>
              </a:ext>
            </a:extLst>
          </p:cNvPr>
          <p:cNvSpPr/>
          <p:nvPr/>
        </p:nvSpPr>
        <p:spPr>
          <a:xfrm>
            <a:off x="5440117" y="2916217"/>
            <a:ext cx="1545772" cy="537308"/>
          </a:xfrm>
          <a:prstGeom prst="wedgeRectCallout">
            <a:avLst>
              <a:gd name="adj1" fmla="val 31724"/>
              <a:gd name="adj2" fmla="val -13457"/>
            </a:avLst>
          </a:prstGeom>
          <a:noFill/>
          <a:ln w="28575">
            <a:solidFill>
              <a:srgbClr val="00B050">
                <a:alpha val="99000"/>
              </a:srgbClr>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3" name="吹き出し: 四角形 2">
            <a:extLst>
              <a:ext uri="{FF2B5EF4-FFF2-40B4-BE49-F238E27FC236}">
                <a16:creationId xmlns:a16="http://schemas.microsoft.com/office/drawing/2014/main" id="{D23013B9-25BA-4BA1-2352-978F6BDC9560}"/>
              </a:ext>
            </a:extLst>
          </p:cNvPr>
          <p:cNvSpPr/>
          <p:nvPr/>
        </p:nvSpPr>
        <p:spPr>
          <a:xfrm>
            <a:off x="7289798" y="2867678"/>
            <a:ext cx="1545772" cy="654743"/>
          </a:xfrm>
          <a:prstGeom prst="wedgeRectCallout">
            <a:avLst>
              <a:gd name="adj1" fmla="val 31724"/>
              <a:gd name="adj2" fmla="val -13457"/>
            </a:avLst>
          </a:prstGeom>
          <a:noFill/>
          <a:ln w="28575">
            <a:solidFill>
              <a:srgbClr val="00B050">
                <a:alpha val="99000"/>
              </a:srgbClr>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mc:AlternateContent xmlns:mc="http://schemas.openxmlformats.org/markup-compatibility/2006">
        <mc:Choice xmlns:a14="http://schemas.microsoft.com/office/drawing/2010/main" Requires="a14">
          <p:sp>
            <p:nvSpPr>
              <p:cNvPr id="5" name="テキスト ボックス 4">
                <a:extLst>
                  <a:ext uri="{FF2B5EF4-FFF2-40B4-BE49-F238E27FC236}">
                    <a16:creationId xmlns:a16="http://schemas.microsoft.com/office/drawing/2014/main" id="{5762C309-96EF-23AC-0B8D-9B57C478ED51}"/>
                  </a:ext>
                </a:extLst>
              </p:cNvPr>
              <p:cNvSpPr txBox="1"/>
              <p:nvPr/>
            </p:nvSpPr>
            <p:spPr>
              <a:xfrm>
                <a:off x="2904750" y="2797559"/>
                <a:ext cx="7175863" cy="1475469"/>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000" b="0" i="1" u="none" strike="noStrike" cap="none" smtClean="0">
                              <a:latin typeface="Cambria Math" panose="02040503050406030204" pitchFamily="18" charset="0"/>
                              <a:ea typeface="Proxima Nova"/>
                              <a:cs typeface="Proxima Nova"/>
                              <a:sym typeface="Proxima Nova"/>
                            </a:rPr>
                          </m:ctrlPr>
                        </m:sSubPr>
                        <m:e>
                          <m:r>
                            <a:rPr lang="en-US" altLang="ja-JP" sz="2000" b="0" i="1" u="none" strike="noStrike" cap="none" smtClean="0">
                              <a:latin typeface="Cambria Math" panose="02040503050406030204" pitchFamily="18" charset="0"/>
                              <a:ea typeface="Proxima Nova"/>
                              <a:cs typeface="Proxima Nova"/>
                              <a:sym typeface="Proxima Nova"/>
                            </a:rPr>
                            <m:t>𝜖</m:t>
                          </m:r>
                        </m:e>
                        <m:sub>
                          <m:r>
                            <a:rPr lang="en-US" altLang="ja-JP" sz="2000" b="0" i="1" u="none" strike="noStrike" cap="none" smtClean="0">
                              <a:latin typeface="Cambria Math" panose="02040503050406030204" pitchFamily="18" charset="0"/>
                              <a:ea typeface="Proxima Nova"/>
                              <a:cs typeface="Proxima Nova"/>
                              <a:sym typeface="Proxima Nova"/>
                            </a:rPr>
                            <m:t>ℛ</m:t>
                          </m:r>
                        </m:sub>
                      </m:sSub>
                      <m:r>
                        <m:rPr>
                          <m:aln/>
                        </m:rPr>
                        <a:rPr lang="en-US" altLang="ja-JP" sz="2000" b="0" i="1" u="none" strike="noStrike" cap="none" smtClean="0">
                          <a:latin typeface="Cambria Math" panose="02040503050406030204" pitchFamily="18" charset="0"/>
                          <a:sym typeface="Proxima Nova"/>
                        </a:rPr>
                        <m:t>=</m:t>
                      </m:r>
                      <m:d>
                        <m:dPr>
                          <m:begChr m:val="|"/>
                          <m:endChr m:val="|"/>
                          <m:ctrlPr>
                            <a:rPr lang="en-US" altLang="ja-JP" sz="2000" b="0" i="1" u="none" strike="noStrike" cap="none" smtClean="0">
                              <a:latin typeface="Cambria Math" panose="02040503050406030204" pitchFamily="18" charset="0"/>
                              <a:sym typeface="Proxima Nova"/>
                            </a:rPr>
                          </m:ctrlPr>
                        </m:dPr>
                        <m:e>
                          <m:nary>
                            <m:naryPr>
                              <m:chr m:val="∑"/>
                              <m:limLoc m:val="subSup"/>
                              <m:supHide m:val="on"/>
                              <m:ctrlPr>
                                <a:rPr lang="en-US" altLang="ja-JP" sz="2000" b="0" i="1" u="none" strike="noStrike" cap="none" smtClean="0">
                                  <a:latin typeface="Cambria Math" panose="02040503050406030204" pitchFamily="18" charset="0"/>
                                  <a:sym typeface="Proxima Nova"/>
                                </a:rPr>
                              </m:ctrlPr>
                            </m:naryPr>
                            <m:sub>
                              <m:r>
                                <m:rPr>
                                  <m:brk m:alnAt="9"/>
                                </m:rPr>
                                <a:rPr lang="en-US" altLang="ja-JP" sz="2000" b="1" i="1" u="none" strike="noStrike" cap="none" smtClean="0">
                                  <a:latin typeface="Cambria Math" panose="02040503050406030204" pitchFamily="18" charset="0"/>
                                  <a:sym typeface="Proxima Nova"/>
                                </a:rPr>
                                <m:t>𝑸</m:t>
                              </m:r>
                            </m:sub>
                            <m:sup/>
                            <m:e>
                              <m:r>
                                <a:rPr lang="en-US" altLang="ja-JP" sz="2000" b="0" i="1" u="none" strike="noStrike" cap="none" smtClean="0">
                                  <a:latin typeface="Cambria Math" panose="02040503050406030204" pitchFamily="18" charset="0"/>
                                  <a:sym typeface="Proxima Nova"/>
                                </a:rPr>
                                <m:t>𝑝</m:t>
                              </m:r>
                              <m:d>
                                <m:dPr>
                                  <m:ctrlPr>
                                    <a:rPr lang="en-US" altLang="ja-JP" sz="2000" b="0" i="1" u="none" strike="noStrike" cap="none" smtClean="0">
                                      <a:latin typeface="Cambria Math" panose="02040503050406030204" pitchFamily="18" charset="0"/>
                                      <a:sym typeface="Proxima Nova"/>
                                    </a:rPr>
                                  </m:ctrlPr>
                                </m:dPr>
                                <m:e>
                                  <m:r>
                                    <a:rPr lang="en-US" altLang="ja-JP" sz="2000" b="1" i="1" u="none" strike="noStrike" cap="none" smtClean="0">
                                      <a:latin typeface="Cambria Math" panose="02040503050406030204" pitchFamily="18" charset="0"/>
                                      <a:sym typeface="Proxima Nova"/>
                                    </a:rPr>
                                    <m:t>𝑸</m:t>
                                  </m:r>
                                </m:e>
                              </m:d>
                              <m:r>
                                <a:rPr lang="en-US" altLang="ja-JP" sz="2000" b="0" i="1" u="none" strike="noStrike" cap="none" smtClean="0">
                                  <a:latin typeface="Cambria Math" panose="02040503050406030204" pitchFamily="18" charset="0"/>
                                  <a:sym typeface="Proxima Nova"/>
                                </a:rPr>
                                <m:t>⋅</m:t>
                              </m:r>
                              <m:d>
                                <m:dPr>
                                  <m:ctrlPr>
                                    <a:rPr lang="en-US" altLang="ja-JP" sz="2000" b="0" i="1" u="none" strike="noStrike" cap="none" smtClean="0">
                                      <a:latin typeface="Cambria Math" panose="02040503050406030204" pitchFamily="18" charset="0"/>
                                      <a:ea typeface="Proxima Nova"/>
                                      <a:cs typeface="Proxima Nova"/>
                                      <a:sym typeface="Proxima Nova"/>
                                    </a:rPr>
                                  </m:ctrlPr>
                                </m:dPr>
                                <m:e>
                                  <m:r>
                                    <a:rPr lang="en-US" altLang="ja-JP" sz="2000" i="1">
                                      <a:latin typeface="Cambria Math" panose="02040503050406030204" pitchFamily="18" charset="0"/>
                                      <a:ea typeface="Proxima Nova"/>
                                      <a:cs typeface="Proxima Nova"/>
                                      <a:sym typeface="Proxima Nova"/>
                                    </a:rPr>
                                    <m:t>𝛾</m:t>
                                  </m:r>
                                  <m:d>
                                    <m:dPr>
                                      <m:ctrlPr>
                                        <a:rPr lang="en-US" altLang="ja-JP" sz="2000" i="1">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r>
                                    <a:rPr lang="en-US" altLang="ja-JP" sz="2000" b="0" i="1" smtClean="0">
                                      <a:latin typeface="Cambria Math" panose="02040503050406030204" pitchFamily="18" charset="0"/>
                                      <a:ea typeface="Proxima Nova"/>
                                      <a:cs typeface="Proxima Nova"/>
                                      <a:sym typeface="Proxima Nova"/>
                                    </a:rPr>
                                    <m:t>⋅</m:t>
                                  </m:r>
                                  <m:sSub>
                                    <m:sSubPr>
                                      <m:ctrlPr>
                                        <a:rPr lang="en-US" altLang="ja-JP" sz="2000" b="0" i="1" smtClean="0">
                                          <a:latin typeface="Cambria Math" panose="02040503050406030204" pitchFamily="18" charset="0"/>
                                          <a:ea typeface="Proxima Nova"/>
                                          <a:cs typeface="Proxima Nova"/>
                                          <a:sym typeface="Proxima Nova"/>
                                        </a:rPr>
                                      </m:ctrlPr>
                                    </m:sSubPr>
                                    <m:e>
                                      <m:r>
                                        <a:rPr lang="en-US" altLang="ja-JP" sz="2000" b="0" i="1" smtClean="0">
                                          <a:latin typeface="Cambria Math" panose="02040503050406030204" pitchFamily="18" charset="0"/>
                                          <a:ea typeface="Proxima Nova"/>
                                          <a:cs typeface="Proxima Nova"/>
                                          <a:sym typeface="Proxima Nova"/>
                                        </a:rPr>
                                        <m:t>𝑠</m:t>
                                      </m:r>
                                    </m:e>
                                    <m:sub>
                                      <m:r>
                                        <a:rPr lang="en-US" altLang="ja-JP" sz="2000" b="0" i="1" smtClean="0">
                                          <a:latin typeface="Cambria Math" panose="02040503050406030204" pitchFamily="18" charset="0"/>
                                          <a:ea typeface="Proxima Nova"/>
                                          <a:cs typeface="Proxima Nova"/>
                                          <a:sym typeface="Proxima Nova"/>
                                        </a:rPr>
                                        <m:t>𝒜</m:t>
                                      </m:r>
                                    </m:sub>
                                  </m:sSub>
                                  <m:d>
                                    <m:dPr>
                                      <m:ctrlPr>
                                        <a:rPr lang="en-US" altLang="ja-JP" sz="2000" b="0" i="1" smtClean="0">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r>
                                    <a:rPr lang="en-US" altLang="ja-JP" sz="2000" b="0" i="1" smtClean="0">
                                      <a:latin typeface="Cambria Math" panose="02040503050406030204" pitchFamily="18" charset="0"/>
                                      <a:ea typeface="Proxima Nova"/>
                                      <a:cs typeface="Proxima Nova"/>
                                      <a:sym typeface="Proxima Nova"/>
                                    </a:rPr>
                                    <m:t>+</m:t>
                                  </m:r>
                                  <m:d>
                                    <m:dPr>
                                      <m:ctrlPr>
                                        <a:rPr lang="en-US" altLang="ja-JP" sz="2000" b="0" i="1" smtClean="0">
                                          <a:latin typeface="Cambria Math" panose="02040503050406030204" pitchFamily="18" charset="0"/>
                                          <a:ea typeface="Proxima Nova"/>
                                          <a:cs typeface="Proxima Nova"/>
                                          <a:sym typeface="Proxima Nova"/>
                                        </a:rPr>
                                      </m:ctrlPr>
                                    </m:dPr>
                                    <m:e>
                                      <m:r>
                                        <a:rPr lang="en-US" altLang="ja-JP" sz="2000" b="0" i="1" smtClean="0">
                                          <a:latin typeface="Cambria Math" panose="02040503050406030204" pitchFamily="18" charset="0"/>
                                          <a:ea typeface="Proxima Nova"/>
                                          <a:cs typeface="Proxima Nova"/>
                                          <a:sym typeface="Proxima Nova"/>
                                        </a:rPr>
                                        <m:t>1−</m:t>
                                      </m:r>
                                      <m:r>
                                        <a:rPr lang="en-US" altLang="ja-JP" sz="2000" i="1">
                                          <a:latin typeface="Cambria Math" panose="02040503050406030204" pitchFamily="18" charset="0"/>
                                          <a:ea typeface="Proxima Nova"/>
                                          <a:cs typeface="Proxima Nova"/>
                                          <a:sym typeface="Proxima Nova"/>
                                        </a:rPr>
                                        <m:t>𝛾</m:t>
                                      </m:r>
                                      <m:d>
                                        <m:dPr>
                                          <m:ctrlPr>
                                            <a:rPr lang="en-US" altLang="ja-JP" sz="2000" i="1">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e>
                                  </m:d>
                                  <m:r>
                                    <a:rPr lang="en-US" altLang="ja-JP" sz="2000" b="0" i="1" smtClean="0">
                                      <a:latin typeface="Cambria Math" panose="02040503050406030204" pitchFamily="18" charset="0"/>
                                      <a:ea typeface="Proxima Nova"/>
                                      <a:cs typeface="Proxima Nova"/>
                                      <a:sym typeface="Proxima Nova"/>
                                    </a:rPr>
                                    <m:t>⋅</m:t>
                                  </m:r>
                                  <m:f>
                                    <m:fPr>
                                      <m:ctrlPr>
                                        <a:rPr lang="en-US" altLang="ja-JP" sz="2000" i="1">
                                          <a:latin typeface="Cambria Math" panose="02040503050406030204" pitchFamily="18" charset="0"/>
                                          <a:ea typeface="Proxima Nova"/>
                                          <a:cs typeface="Proxima Nova"/>
                                          <a:sym typeface="Proxima Nova"/>
                                        </a:rPr>
                                      </m:ctrlPr>
                                    </m:fPr>
                                    <m:num>
                                      <m:r>
                                        <a:rPr lang="en-US" altLang="ja-JP" sz="2000" i="1">
                                          <a:latin typeface="Cambria Math" panose="02040503050406030204" pitchFamily="18" charset="0"/>
                                          <a:ea typeface="Proxima Nova"/>
                                          <a:cs typeface="Proxima Nova"/>
                                          <a:sym typeface="Proxima Nova"/>
                                        </a:rPr>
                                        <m:t>1</m:t>
                                      </m:r>
                                    </m:num>
                                    <m:den>
                                      <m:r>
                                        <a:rPr lang="en-US" altLang="ja-JP" sz="2000" i="1">
                                          <a:latin typeface="Cambria Math" panose="02040503050406030204" pitchFamily="18" charset="0"/>
                                          <a:ea typeface="Proxima Nova"/>
                                          <a:cs typeface="Proxima Nova"/>
                                          <a:sym typeface="Proxima Nova"/>
                                        </a:rPr>
                                        <m:t>2</m:t>
                                      </m:r>
                                    </m:den>
                                  </m:f>
                                </m:e>
                              </m:d>
                              <m:r>
                                <a:rPr lang="en-US" altLang="ja-JP" sz="2000" b="0" i="1" smtClean="0">
                                  <a:latin typeface="Cambria Math" panose="02040503050406030204" pitchFamily="18" charset="0"/>
                                  <a:ea typeface="Proxima Nova"/>
                                  <a:cs typeface="Proxima Nova"/>
                                  <a:sym typeface="Proxima Nova"/>
                                </a:rPr>
                                <m:t> </m:t>
                              </m:r>
                            </m:e>
                          </m:nary>
                          <m:r>
                            <a:rPr lang="en-US" altLang="ja-JP" sz="2000" b="0" i="1" u="none" strike="noStrike" cap="none" smtClean="0">
                              <a:latin typeface="Cambria Math" panose="02040503050406030204" pitchFamily="18" charset="0"/>
                              <a:sym typeface="Proxima Nova"/>
                            </a:rPr>
                            <m:t>−</m:t>
                          </m:r>
                          <m:f>
                            <m:fPr>
                              <m:ctrlPr>
                                <a:rPr lang="en-US" altLang="ja-JP" sz="2000" b="0" i="1" u="none" strike="noStrike" cap="none" smtClean="0">
                                  <a:latin typeface="Cambria Math" panose="02040503050406030204" pitchFamily="18" charset="0"/>
                                  <a:sym typeface="Proxima Nova"/>
                                </a:rPr>
                              </m:ctrlPr>
                            </m:fPr>
                            <m:num>
                              <m:r>
                                <a:rPr lang="en-US" altLang="ja-JP" sz="2000" b="0" i="1" u="none" strike="noStrike" cap="none" smtClean="0">
                                  <a:latin typeface="Cambria Math" panose="02040503050406030204" pitchFamily="18" charset="0"/>
                                  <a:sym typeface="Proxima Nova"/>
                                </a:rPr>
                                <m:t>1</m:t>
                              </m:r>
                            </m:num>
                            <m:den>
                              <m:r>
                                <a:rPr lang="en-US" altLang="ja-JP" sz="2000" b="0" i="1" u="none" strike="noStrike" cap="none" smtClean="0">
                                  <a:latin typeface="Cambria Math" panose="02040503050406030204" pitchFamily="18" charset="0"/>
                                  <a:sym typeface="Proxima Nova"/>
                                </a:rPr>
                                <m:t>2</m:t>
                              </m:r>
                            </m:den>
                          </m:f>
                        </m:e>
                      </m:d>
                    </m:oMath>
                    <m:oMath xmlns:m="http://schemas.openxmlformats.org/officeDocument/2006/math">
                      <m:r>
                        <m:rPr>
                          <m:aln/>
                        </m:rPr>
                        <a:rPr lang="en-US" altLang="ja-JP" sz="2000" b="0" i="1" u="none" strike="noStrike" cap="none" smtClean="0">
                          <a:latin typeface="Cambria Math" panose="02040503050406030204" pitchFamily="18" charset="0"/>
                          <a:sym typeface="Proxima Nova"/>
                        </a:rPr>
                        <m:t>=</m:t>
                      </m:r>
                      <m:d>
                        <m:dPr>
                          <m:begChr m:val="|"/>
                          <m:endChr m:val="|"/>
                          <m:ctrlPr>
                            <a:rPr lang="en-US" altLang="ja-JP" sz="2000" i="1">
                              <a:latin typeface="Cambria Math" panose="02040503050406030204" pitchFamily="18" charset="0"/>
                              <a:sym typeface="Proxima Nova"/>
                            </a:rPr>
                          </m:ctrlPr>
                        </m:dPr>
                        <m:e>
                          <m:nary>
                            <m:naryPr>
                              <m:chr m:val="∑"/>
                              <m:limLoc m:val="subSup"/>
                              <m:supHide m:val="on"/>
                              <m:ctrlPr>
                                <a:rPr lang="en-US" altLang="ja-JP" sz="2000" i="1">
                                  <a:latin typeface="Cambria Math" panose="02040503050406030204" pitchFamily="18" charset="0"/>
                                  <a:sym typeface="Proxima Nova"/>
                                </a:rPr>
                              </m:ctrlPr>
                            </m:naryPr>
                            <m:sub>
                              <m:r>
                                <m:rPr>
                                  <m:brk m:alnAt="9"/>
                                </m:rPr>
                                <a:rPr lang="en-US" altLang="ja-JP" sz="2000" b="1" i="1">
                                  <a:latin typeface="Cambria Math" panose="02040503050406030204" pitchFamily="18" charset="0"/>
                                  <a:sym typeface="Proxima Nova"/>
                                </a:rPr>
                                <m:t>𝑰</m:t>
                              </m:r>
                              <m:r>
                                <a:rPr lang="en-US" altLang="ja-JP" sz="2000" b="1" i="1">
                                  <a:latin typeface="Cambria Math" panose="02040503050406030204" pitchFamily="18" charset="0"/>
                                  <a:sym typeface="Proxima Nova"/>
                                </a:rPr>
                                <m:t>𝑫</m:t>
                              </m:r>
                            </m:sub>
                            <m:sup/>
                            <m:e>
                              <m:r>
                                <a:rPr lang="en-US" altLang="ja-JP" sz="2000" i="1">
                                  <a:latin typeface="Cambria Math" panose="02040503050406030204" pitchFamily="18" charset="0"/>
                                  <a:sym typeface="Proxima Nova"/>
                                </a:rPr>
                                <m:t>𝑝</m:t>
                              </m:r>
                              <m:d>
                                <m:dPr>
                                  <m:ctrlPr>
                                    <a:rPr lang="en-US" altLang="ja-JP" sz="2000" i="1">
                                      <a:latin typeface="Cambria Math" panose="02040503050406030204" pitchFamily="18" charset="0"/>
                                      <a:sym typeface="Proxima Nova"/>
                                    </a:rPr>
                                  </m:ctrlPr>
                                </m:dPr>
                                <m:e>
                                  <m:r>
                                    <a:rPr lang="en-US" altLang="ja-JP" sz="2000" b="1" i="1">
                                      <a:latin typeface="Cambria Math" panose="02040503050406030204" pitchFamily="18" charset="0"/>
                                      <a:sym typeface="Proxima Nova"/>
                                    </a:rPr>
                                    <m:t>𝑰𝑫</m:t>
                                  </m:r>
                                </m:e>
                              </m:d>
                              <m:r>
                                <a:rPr lang="en-US" altLang="ja-JP" sz="2000" i="1">
                                  <a:latin typeface="Cambria Math" panose="02040503050406030204" pitchFamily="18" charset="0"/>
                                  <a:sym typeface="Proxima Nova"/>
                                </a:rPr>
                                <m:t>⋅</m:t>
                              </m:r>
                              <m:r>
                                <a:rPr lang="en-US" altLang="ja-JP" sz="2000" i="1">
                                  <a:latin typeface="Cambria Math" panose="02040503050406030204" pitchFamily="18" charset="0"/>
                                  <a:ea typeface="Proxima Nova"/>
                                  <a:cs typeface="Proxima Nova"/>
                                  <a:sym typeface="Proxima Nova"/>
                                </a:rPr>
                                <m:t>𝛾</m:t>
                              </m:r>
                              <m:d>
                                <m:dPr>
                                  <m:ctrlPr>
                                    <a:rPr lang="en-US" altLang="ja-JP" sz="2000" i="1">
                                      <a:latin typeface="Cambria Math" panose="02040503050406030204" pitchFamily="18" charset="0"/>
                                      <a:ea typeface="Proxima Nova"/>
                                      <a:cs typeface="Proxima Nova"/>
                                      <a:sym typeface="Proxima Nova"/>
                                    </a:rPr>
                                  </m:ctrlPr>
                                </m:dPr>
                                <m:e>
                                  <m:r>
                                    <a:rPr lang="en-US" altLang="ja-JP" sz="2000" b="1" i="1">
                                      <a:latin typeface="Cambria Math" panose="02040503050406030204" pitchFamily="18" charset="0"/>
                                      <a:ea typeface="Proxima Nova"/>
                                      <a:cs typeface="Proxima Nova"/>
                                      <a:sym typeface="Proxima Nova"/>
                                    </a:rPr>
                                    <m:t>𝑰𝑫</m:t>
                                  </m:r>
                                </m:e>
                              </m:d>
                              <m:r>
                                <a:rPr lang="en-US" altLang="ja-JP" sz="2000" i="1">
                                  <a:latin typeface="Cambria Math" panose="02040503050406030204" pitchFamily="18" charset="0"/>
                                  <a:ea typeface="Proxima Nova"/>
                                  <a:cs typeface="Proxima Nova"/>
                                  <a:sym typeface="Proxima Nova"/>
                                </a:rPr>
                                <m:t>⋅</m:t>
                              </m:r>
                              <m:d>
                                <m:dPr>
                                  <m:ctrlPr>
                                    <a:rPr lang="en-US" altLang="ja-JP" sz="2000" b="0" i="1" smtClean="0">
                                      <a:latin typeface="Cambria Math" panose="02040503050406030204" pitchFamily="18" charset="0"/>
                                      <a:ea typeface="Proxima Nova"/>
                                      <a:cs typeface="Proxima Nova"/>
                                      <a:sym typeface="Proxima Nova"/>
                                    </a:rPr>
                                  </m:ctrlPr>
                                </m:dPr>
                                <m:e>
                                  <m:sSub>
                                    <m:sSubPr>
                                      <m:ctrlPr>
                                        <a:rPr lang="en-US" altLang="ja-JP" sz="2000" i="1">
                                          <a:latin typeface="Cambria Math" panose="02040503050406030204" pitchFamily="18" charset="0"/>
                                          <a:ea typeface="Proxima Nova"/>
                                          <a:cs typeface="Proxima Nova"/>
                                          <a:sym typeface="Proxima Nova"/>
                                        </a:rPr>
                                      </m:ctrlPr>
                                    </m:sSubPr>
                                    <m:e>
                                      <m:r>
                                        <a:rPr lang="en-US" altLang="ja-JP" sz="2000" i="1">
                                          <a:latin typeface="Cambria Math" panose="02040503050406030204" pitchFamily="18" charset="0"/>
                                          <a:ea typeface="Proxima Nova"/>
                                          <a:cs typeface="Proxima Nova"/>
                                          <a:sym typeface="Proxima Nova"/>
                                        </a:rPr>
                                        <m:t>𝑠</m:t>
                                      </m:r>
                                    </m:e>
                                    <m:sub>
                                      <m:r>
                                        <a:rPr lang="en-US" altLang="ja-JP" sz="2000" i="1">
                                          <a:latin typeface="Cambria Math" panose="02040503050406030204" pitchFamily="18" charset="0"/>
                                          <a:ea typeface="Proxima Nova"/>
                                          <a:cs typeface="Proxima Nova"/>
                                          <a:sym typeface="Proxima Nova"/>
                                        </a:rPr>
                                        <m:t>𝒜</m:t>
                                      </m:r>
                                    </m:sub>
                                  </m:sSub>
                                  <m:d>
                                    <m:dPr>
                                      <m:ctrlPr>
                                        <a:rPr lang="en-US" altLang="ja-JP" sz="2000" i="1">
                                          <a:latin typeface="Cambria Math" panose="02040503050406030204" pitchFamily="18" charset="0"/>
                                          <a:ea typeface="Proxima Nova"/>
                                          <a:cs typeface="Proxima Nova"/>
                                          <a:sym typeface="Proxima Nova"/>
                                        </a:rPr>
                                      </m:ctrlPr>
                                    </m:dPr>
                                    <m:e>
                                      <m:r>
                                        <a:rPr lang="en-US" altLang="ja-JP" sz="2000" b="1" i="1">
                                          <a:latin typeface="Cambria Math" panose="02040503050406030204" pitchFamily="18" charset="0"/>
                                          <a:ea typeface="Proxima Nova"/>
                                          <a:cs typeface="Proxima Nova"/>
                                          <a:sym typeface="Proxima Nova"/>
                                        </a:rPr>
                                        <m:t>𝑰𝑫</m:t>
                                      </m:r>
                                    </m:e>
                                  </m:d>
                                  <m:r>
                                    <a:rPr lang="en-US" altLang="ja-JP" sz="2000" i="1">
                                      <a:latin typeface="Cambria Math" panose="02040503050406030204" pitchFamily="18" charset="0"/>
                                      <a:ea typeface="Proxima Nova"/>
                                      <a:cs typeface="Proxima Nova"/>
                                      <a:sym typeface="Proxima Nova"/>
                                    </a:rPr>
                                    <m:t>−</m:t>
                                  </m:r>
                                  <m:f>
                                    <m:fPr>
                                      <m:ctrlPr>
                                        <a:rPr lang="en-US" altLang="ja-JP" sz="2000" i="1">
                                          <a:latin typeface="Cambria Math" panose="02040503050406030204" pitchFamily="18" charset="0"/>
                                          <a:ea typeface="Proxima Nova"/>
                                          <a:cs typeface="Proxima Nova"/>
                                          <a:sym typeface="Proxima Nova"/>
                                        </a:rPr>
                                      </m:ctrlPr>
                                    </m:fPr>
                                    <m:num>
                                      <m:r>
                                        <a:rPr lang="en-US" altLang="ja-JP" sz="2000" i="1">
                                          <a:latin typeface="Cambria Math" panose="02040503050406030204" pitchFamily="18" charset="0"/>
                                          <a:ea typeface="Proxima Nova"/>
                                          <a:cs typeface="Proxima Nova"/>
                                          <a:sym typeface="Proxima Nova"/>
                                        </a:rPr>
                                        <m:t>1</m:t>
                                      </m:r>
                                    </m:num>
                                    <m:den>
                                      <m:r>
                                        <a:rPr lang="en-US" altLang="ja-JP" sz="2000" i="1">
                                          <a:latin typeface="Cambria Math" panose="02040503050406030204" pitchFamily="18" charset="0"/>
                                          <a:ea typeface="Proxima Nova"/>
                                          <a:cs typeface="Proxima Nova"/>
                                          <a:sym typeface="Proxima Nova"/>
                                        </a:rPr>
                                        <m:t>2</m:t>
                                      </m:r>
                                    </m:den>
                                  </m:f>
                                </m:e>
                              </m:d>
                              <m:r>
                                <a:rPr lang="en-US" altLang="ja-JP" sz="2000" i="1">
                                  <a:latin typeface="Cambria Math" panose="02040503050406030204" pitchFamily="18" charset="0"/>
                                  <a:ea typeface="Proxima Nova"/>
                                  <a:cs typeface="Proxima Nova"/>
                                  <a:sym typeface="Proxima Nova"/>
                                </a:rPr>
                                <m:t> </m:t>
                              </m:r>
                            </m:e>
                          </m:nary>
                        </m:e>
                      </m:d>
                    </m:oMath>
                  </m:oMathPara>
                </a14:m>
                <a:br>
                  <a:rPr lang="en-US" altLang="ja-JP" sz="2000" i="0" u="none" strike="noStrike" cap="none" dirty="0">
                    <a:latin typeface="Proxima Nova"/>
                    <a:ea typeface="Proxima Nova"/>
                    <a:cs typeface="Proxima Nova"/>
                    <a:sym typeface="Proxima Nova"/>
                  </a:rPr>
                </a:br>
                <a:endParaRPr lang="en-US" altLang="ja-JP" sz="2000" i="0" u="none" strike="noStrike" cap="none" dirty="0">
                  <a:latin typeface="Proxima Nova"/>
                  <a:ea typeface="Proxima Nova"/>
                  <a:cs typeface="Proxima Nova"/>
                  <a:sym typeface="Proxima Nova"/>
                </a:endParaRPr>
              </a:p>
            </p:txBody>
          </p:sp>
        </mc:Choice>
        <mc:Fallback>
          <p:sp>
            <p:nvSpPr>
              <p:cNvPr id="5" name="テキスト ボックス 4">
                <a:extLst>
                  <a:ext uri="{FF2B5EF4-FFF2-40B4-BE49-F238E27FC236}">
                    <a16:creationId xmlns:a16="http://schemas.microsoft.com/office/drawing/2014/main" id="{5762C309-96EF-23AC-0B8D-9B57C478ED51}"/>
                  </a:ext>
                </a:extLst>
              </p:cNvPr>
              <p:cNvSpPr txBox="1">
                <a:spLocks noRot="1" noChangeAspect="1" noMove="1" noResize="1" noEditPoints="1" noAdjustHandles="1" noChangeArrowheads="1" noChangeShapeType="1" noTextEdit="1"/>
              </p:cNvSpPr>
              <p:nvPr/>
            </p:nvSpPr>
            <p:spPr>
              <a:xfrm>
                <a:off x="2904750" y="2797559"/>
                <a:ext cx="7175863" cy="1475469"/>
              </a:xfrm>
              <a:prstGeom prst="rect">
                <a:avLst/>
              </a:prstGeom>
              <a:blipFill>
                <a:blip r:embed="rId5"/>
                <a:stretch>
                  <a:fillRect/>
                </a:stretch>
              </a:blipFill>
            </p:spPr>
            <p:txBody>
              <a:bodyPr/>
              <a:lstStyle/>
              <a:p>
                <a:r>
                  <a:rPr lang="ja-JP" altLang="en-US">
                    <a:noFill/>
                  </a:rPr>
                  <a:t> </a:t>
                </a:r>
              </a:p>
            </p:txBody>
          </p:sp>
        </mc:Fallback>
      </mc:AlternateContent>
      <p:sp>
        <p:nvSpPr>
          <p:cNvPr id="7" name="Google Shape;327;p25">
            <a:extLst>
              <a:ext uri="{FF2B5EF4-FFF2-40B4-BE49-F238E27FC236}">
                <a16:creationId xmlns:a16="http://schemas.microsoft.com/office/drawing/2014/main" id="{ED8AC762-DD3A-E723-4164-C8A97E4A6FC2}"/>
              </a:ext>
            </a:extLst>
          </p:cNvPr>
          <p:cNvSpPr/>
          <p:nvPr/>
        </p:nvSpPr>
        <p:spPr>
          <a:xfrm>
            <a:off x="2891689" y="3562998"/>
            <a:ext cx="8065382" cy="1001824"/>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Proxima Nova"/>
              <a:ea typeface="Proxima Nova"/>
              <a:cs typeface="Proxima Nova"/>
              <a:sym typeface="Proxima Nova"/>
            </a:endParaRPr>
          </a:p>
        </p:txBody>
      </p:sp>
      <mc:AlternateContent xmlns:mc="http://schemas.openxmlformats.org/markup-compatibility/2006">
        <mc:Choice xmlns:a14="http://schemas.microsoft.com/office/drawing/2010/main" Requires="a14">
          <p:sp>
            <p:nvSpPr>
              <p:cNvPr id="12" name="テキスト ボックス 11">
                <a:extLst>
                  <a:ext uri="{FF2B5EF4-FFF2-40B4-BE49-F238E27FC236}">
                    <a16:creationId xmlns:a16="http://schemas.microsoft.com/office/drawing/2014/main" id="{44AB8D79-55F0-5A17-F640-DA886A38AAF6}"/>
                  </a:ext>
                </a:extLst>
              </p:cNvPr>
              <p:cNvSpPr txBox="1"/>
              <p:nvPr/>
            </p:nvSpPr>
            <p:spPr>
              <a:xfrm>
                <a:off x="9750766" y="4892236"/>
                <a:ext cx="2313755" cy="369332"/>
              </a:xfrm>
              <a:prstGeom prst="rect">
                <a:avLst/>
              </a:prstGeom>
              <a:noFill/>
            </p:spPr>
            <p:txBody>
              <a:bodyPr wrap="square">
                <a:spAutoFit/>
              </a:bodyPr>
              <a:lstStyle/>
              <a:p>
                <a:r>
                  <a:rPr kumimoji="1" lang="en-US" altLang="ja-JP" sz="1800" dirty="0"/>
                  <a:t>※Conditioned on </a:t>
                </a:r>
                <a14:m>
                  <m:oMath xmlns:m="http://schemas.openxmlformats.org/officeDocument/2006/math">
                    <m:r>
                      <a:rPr kumimoji="1" lang="en-US" altLang="ja-JP" sz="1800" b="1" i="1" smtClean="0">
                        <a:latin typeface="Cambria Math" panose="02040503050406030204" pitchFamily="18" charset="0"/>
                      </a:rPr>
                      <m:t>𝑸</m:t>
                    </m:r>
                  </m:oMath>
                </a14:m>
                <a:endParaRPr lang="ja-JP" altLang="en-US" dirty="0"/>
              </a:p>
            </p:txBody>
          </p:sp>
        </mc:Choice>
        <mc:Fallback>
          <p:sp>
            <p:nvSpPr>
              <p:cNvPr id="12" name="テキスト ボックス 11">
                <a:extLst>
                  <a:ext uri="{FF2B5EF4-FFF2-40B4-BE49-F238E27FC236}">
                    <a16:creationId xmlns:a16="http://schemas.microsoft.com/office/drawing/2014/main" id="{44AB8D79-55F0-5A17-F640-DA886A38AAF6}"/>
                  </a:ext>
                </a:extLst>
              </p:cNvPr>
              <p:cNvSpPr txBox="1">
                <a:spLocks noRot="1" noChangeAspect="1" noMove="1" noResize="1" noEditPoints="1" noAdjustHandles="1" noChangeArrowheads="1" noChangeShapeType="1" noTextEdit="1"/>
              </p:cNvSpPr>
              <p:nvPr/>
            </p:nvSpPr>
            <p:spPr>
              <a:xfrm>
                <a:off x="9750766" y="4892236"/>
                <a:ext cx="2313755" cy="369332"/>
              </a:xfrm>
              <a:prstGeom prst="rect">
                <a:avLst/>
              </a:prstGeom>
              <a:blipFill>
                <a:blip r:embed="rId6"/>
                <a:stretch>
                  <a:fillRect l="-2375" t="-15000" b="-2833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3" name="テキスト ボックス 12">
                <a:extLst>
                  <a:ext uri="{FF2B5EF4-FFF2-40B4-BE49-F238E27FC236}">
                    <a16:creationId xmlns:a16="http://schemas.microsoft.com/office/drawing/2014/main" id="{9B116B40-172E-7B2C-82AD-BB87AA5BA1C5}"/>
                  </a:ext>
                </a:extLst>
              </p:cNvPr>
              <p:cNvSpPr txBox="1"/>
              <p:nvPr/>
            </p:nvSpPr>
            <p:spPr>
              <a:xfrm>
                <a:off x="1346297" y="1828718"/>
                <a:ext cx="2884715" cy="390748"/>
              </a:xfrm>
              <a:prstGeom prst="rect">
                <a:avLst/>
              </a:prstGeom>
              <a:noFill/>
            </p:spPr>
            <p:txBody>
              <a:bodyPr wrap="square">
                <a:spAutoFit/>
              </a:bodyPr>
              <a:lstStyle/>
              <a:p>
                <a:r>
                  <a:rPr kumimoji="1" lang="en-US" altLang="ja-JP" sz="1800" dirty="0"/>
                  <a:t>※</a:t>
                </a:r>
                <a14:m>
                  <m:oMath xmlns:m="http://schemas.openxmlformats.org/officeDocument/2006/math">
                    <m:r>
                      <a:rPr kumimoji="1" lang="en-US" altLang="ja-JP" sz="1800" b="1" i="1" smtClean="0">
                        <a:latin typeface="Cambria Math" panose="02040503050406030204" pitchFamily="18" charset="0"/>
                      </a:rPr>
                      <m:t>𝑸</m:t>
                    </m:r>
                    <m:r>
                      <a:rPr kumimoji="1" lang="en-US" altLang="ja-JP" sz="1800" i="1">
                        <a:latin typeface="Cambria Math" panose="02040503050406030204" pitchFamily="18" charset="0"/>
                      </a:rPr>
                      <m:t>=(</m:t>
                    </m:r>
                    <m:sSub>
                      <m:sSubPr>
                        <m:ctrlPr>
                          <a:rPr kumimoji="1" lang="en-US" altLang="ja-JP" sz="1800" b="0" i="1" smtClean="0">
                            <a:latin typeface="Cambria Math" panose="02040503050406030204" pitchFamily="18" charset="0"/>
                          </a:rPr>
                        </m:ctrlPr>
                      </m:sSubPr>
                      <m:e>
                        <m:r>
                          <a:rPr kumimoji="1" lang="en-US" altLang="ja-JP" sz="1800" b="0" i="1" smtClean="0">
                            <a:latin typeface="Cambria Math" panose="02040503050406030204" pitchFamily="18" charset="0"/>
                          </a:rPr>
                          <m:t>𝑄</m:t>
                        </m:r>
                      </m:e>
                      <m:sub>
                        <m:r>
                          <a:rPr kumimoji="1" lang="en-US" altLang="ja-JP" sz="1800" b="0" i="1" smtClean="0">
                            <a:latin typeface="Cambria Math" panose="02040503050406030204" pitchFamily="18" charset="0"/>
                          </a:rPr>
                          <m:t>1</m:t>
                        </m:r>
                      </m:sub>
                    </m:sSub>
                    <m:r>
                      <a:rPr kumimoji="1" lang="en-US" altLang="ja-JP" sz="1800" i="1">
                        <a:latin typeface="Cambria Math" panose="02040503050406030204" pitchFamily="18" charset="0"/>
                      </a:rPr>
                      <m:t>,…,</m:t>
                    </m:r>
                    <m:sSub>
                      <m:sSubPr>
                        <m:ctrlPr>
                          <a:rPr kumimoji="1" lang="en-US" altLang="ja-JP" sz="1800" i="1">
                            <a:latin typeface="Cambria Math" panose="02040503050406030204" pitchFamily="18" charset="0"/>
                          </a:rPr>
                        </m:ctrlPr>
                      </m:sSubPr>
                      <m:e>
                        <m:r>
                          <a:rPr kumimoji="1" lang="en-US" altLang="ja-JP" sz="1800" b="0" i="1" smtClean="0">
                            <a:latin typeface="Cambria Math" panose="02040503050406030204" pitchFamily="18" charset="0"/>
                          </a:rPr>
                          <m:t>𝑄</m:t>
                        </m:r>
                      </m:e>
                      <m:sub>
                        <m:r>
                          <a:rPr kumimoji="1" lang="en-US" altLang="ja-JP" sz="1800" b="0" i="1" smtClean="0">
                            <a:latin typeface="Cambria Math" panose="02040503050406030204" pitchFamily="18" charset="0"/>
                          </a:rPr>
                          <m:t>𝑞</m:t>
                        </m:r>
                      </m:sub>
                    </m:sSub>
                    <m:r>
                      <a:rPr kumimoji="1" lang="en-US" altLang="ja-JP" sz="1800" i="1">
                        <a:latin typeface="Cambria Math" panose="02040503050406030204" pitchFamily="18" charset="0"/>
                      </a:rPr>
                      <m:t>,</m:t>
                    </m:r>
                    <m:sSup>
                      <m:sSupPr>
                        <m:ctrlPr>
                          <a:rPr kumimoji="1" lang="en-US" altLang="ja-JP" sz="1800" i="1">
                            <a:latin typeface="Cambria Math" panose="02040503050406030204" pitchFamily="18" charset="0"/>
                          </a:rPr>
                        </m:ctrlPr>
                      </m:sSupPr>
                      <m:e>
                        <m:r>
                          <a:rPr kumimoji="1" lang="en-US" altLang="ja-JP" sz="1800" b="0" i="1" smtClean="0">
                            <a:latin typeface="Cambria Math" panose="02040503050406030204" pitchFamily="18" charset="0"/>
                          </a:rPr>
                          <m:t>𝑄</m:t>
                        </m:r>
                      </m:e>
                      <m:sup>
                        <m:r>
                          <a:rPr kumimoji="1" lang="en-US" altLang="ja-JP" sz="1800" i="1">
                            <a:latin typeface="Cambria Math" panose="02040503050406030204" pitchFamily="18" charset="0"/>
                          </a:rPr>
                          <m:t>∗</m:t>
                        </m:r>
                      </m:sup>
                    </m:sSup>
                    <m:r>
                      <a:rPr kumimoji="1" lang="en-US" altLang="ja-JP" sz="1800" i="1">
                        <a:latin typeface="Cambria Math" panose="02040503050406030204" pitchFamily="18" charset="0"/>
                      </a:rPr>
                      <m:t>)</m:t>
                    </m:r>
                  </m:oMath>
                </a14:m>
                <a:endParaRPr lang="ja-JP" altLang="en-US" dirty="0"/>
              </a:p>
            </p:txBody>
          </p:sp>
        </mc:Choice>
        <mc:Fallback>
          <p:sp>
            <p:nvSpPr>
              <p:cNvPr id="13" name="テキスト ボックス 12">
                <a:extLst>
                  <a:ext uri="{FF2B5EF4-FFF2-40B4-BE49-F238E27FC236}">
                    <a16:creationId xmlns:a16="http://schemas.microsoft.com/office/drawing/2014/main" id="{9B116B40-172E-7B2C-82AD-BB87AA5BA1C5}"/>
                  </a:ext>
                </a:extLst>
              </p:cNvPr>
              <p:cNvSpPr txBox="1">
                <a:spLocks noRot="1" noChangeAspect="1" noMove="1" noResize="1" noEditPoints="1" noAdjustHandles="1" noChangeArrowheads="1" noChangeShapeType="1" noTextEdit="1"/>
              </p:cNvSpPr>
              <p:nvPr/>
            </p:nvSpPr>
            <p:spPr>
              <a:xfrm>
                <a:off x="1346297" y="1828718"/>
                <a:ext cx="2884715" cy="390748"/>
              </a:xfrm>
              <a:prstGeom prst="rect">
                <a:avLst/>
              </a:prstGeom>
              <a:blipFill>
                <a:blip r:embed="rId7"/>
                <a:stretch>
                  <a:fillRect l="-1903" t="-14063" b="-1406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 name="吹き出し: 角を丸めた四角形 3">
                <a:extLst>
                  <a:ext uri="{FF2B5EF4-FFF2-40B4-BE49-F238E27FC236}">
                    <a16:creationId xmlns:a16="http://schemas.microsoft.com/office/drawing/2014/main" id="{B31432D5-614F-40A6-59F6-CFFB9597C5F8}"/>
                  </a:ext>
                </a:extLst>
              </p:cNvPr>
              <p:cNvSpPr/>
              <p:nvPr/>
            </p:nvSpPr>
            <p:spPr>
              <a:xfrm>
                <a:off x="7289798" y="3778445"/>
                <a:ext cx="4435013" cy="717684"/>
              </a:xfrm>
              <a:prstGeom prst="wedgeRoundRectCallout">
                <a:avLst>
                  <a:gd name="adj1" fmla="val -37033"/>
                  <a:gd name="adj2" fmla="val -82010"/>
                  <a:gd name="adj3" fmla="val 16667"/>
                </a:avLst>
              </a:prstGeom>
              <a:solidFill>
                <a:schemeClr val="bg1"/>
              </a:solidFill>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Winning prob. of </a:t>
                </a:r>
                <a14:m>
                  <m:oMath xmlns:m="http://schemas.openxmlformats.org/officeDocument/2006/math">
                    <m:r>
                      <a:rPr kumimoji="1" lang="en-US" altLang="ja-JP" sz="2400" b="0" i="1" smtClean="0">
                        <a:latin typeface="Cambria Math" panose="02040503050406030204" pitchFamily="18" charset="0"/>
                      </a:rPr>
                      <m:t>ℛ</m:t>
                    </m:r>
                  </m:oMath>
                </a14:m>
                <a:r>
                  <a:rPr kumimoji="1" lang="en-US" altLang="ja-JP" sz="2400" dirty="0"/>
                  <a:t> in </a:t>
                </a:r>
                <a:r>
                  <a:rPr kumimoji="1" lang="en-US" altLang="ja-JP" sz="2400" dirty="0">
                    <a:solidFill>
                      <a:srgbClr val="0070C0"/>
                    </a:solidFill>
                  </a:rPr>
                  <a:t>abort case</a:t>
                </a:r>
                <a:endParaRPr kumimoji="1" lang="ja-JP" altLang="en-US" sz="3200" dirty="0">
                  <a:solidFill>
                    <a:srgbClr val="0070C0"/>
                  </a:solidFill>
                </a:endParaRPr>
              </a:p>
            </p:txBody>
          </p:sp>
        </mc:Choice>
        <mc:Fallback>
          <p:sp>
            <p:nvSpPr>
              <p:cNvPr id="4" name="吹き出し: 角を丸めた四角形 3">
                <a:extLst>
                  <a:ext uri="{FF2B5EF4-FFF2-40B4-BE49-F238E27FC236}">
                    <a16:creationId xmlns:a16="http://schemas.microsoft.com/office/drawing/2014/main" id="{B31432D5-614F-40A6-59F6-CFFB9597C5F8}"/>
                  </a:ext>
                </a:extLst>
              </p:cNvPr>
              <p:cNvSpPr>
                <a:spLocks noRot="1" noChangeAspect="1" noMove="1" noResize="1" noEditPoints="1" noAdjustHandles="1" noChangeArrowheads="1" noChangeShapeType="1" noTextEdit="1"/>
              </p:cNvSpPr>
              <p:nvPr/>
            </p:nvSpPr>
            <p:spPr>
              <a:xfrm>
                <a:off x="7289798" y="3778445"/>
                <a:ext cx="4435013" cy="717684"/>
              </a:xfrm>
              <a:prstGeom prst="wedgeRoundRectCallout">
                <a:avLst>
                  <a:gd name="adj1" fmla="val -37033"/>
                  <a:gd name="adj2" fmla="val -82010"/>
                  <a:gd name="adj3" fmla="val 16667"/>
                </a:avLst>
              </a:prstGeom>
              <a:blipFill>
                <a:blip r:embed="rId8"/>
                <a:stretch>
                  <a:fillRect l="-1094"/>
                </a:stretch>
              </a:blipFill>
              <a:ln w="25400">
                <a:solidFill>
                  <a:schemeClr val="accent3"/>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0" name="吹き出し: 角を丸めた四角形 19">
                <a:extLst>
                  <a:ext uri="{FF2B5EF4-FFF2-40B4-BE49-F238E27FC236}">
                    <a16:creationId xmlns:a16="http://schemas.microsoft.com/office/drawing/2014/main" id="{BC60FCB1-0634-8E1C-396E-B6AED3BBC8DF}"/>
                  </a:ext>
                </a:extLst>
              </p:cNvPr>
              <p:cNvSpPr/>
              <p:nvPr/>
            </p:nvSpPr>
            <p:spPr>
              <a:xfrm>
                <a:off x="2015707" y="3724382"/>
                <a:ext cx="4863365" cy="717683"/>
              </a:xfrm>
              <a:prstGeom prst="wedgeRoundRectCallout">
                <a:avLst>
                  <a:gd name="adj1" fmla="val 26309"/>
                  <a:gd name="adj2" fmla="val -86772"/>
                  <a:gd name="adj3" fmla="val 16667"/>
                </a:avLst>
              </a:prstGeom>
              <a:solidFill>
                <a:schemeClr val="bg1"/>
              </a:solidFill>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Winning prob. of </a:t>
                </a:r>
                <a14:m>
                  <m:oMath xmlns:m="http://schemas.openxmlformats.org/officeDocument/2006/math">
                    <m:r>
                      <a:rPr kumimoji="1" lang="en-US" altLang="ja-JP" sz="2400" b="0" i="1" smtClean="0">
                        <a:latin typeface="Cambria Math" panose="02040503050406030204" pitchFamily="18" charset="0"/>
                      </a:rPr>
                      <m:t>ℛ</m:t>
                    </m:r>
                  </m:oMath>
                </a14:m>
                <a:r>
                  <a:rPr kumimoji="1" lang="en-US" altLang="ja-JP" sz="2400" dirty="0"/>
                  <a:t> in </a:t>
                </a:r>
                <a:r>
                  <a:rPr kumimoji="1" lang="en-US" altLang="ja-JP" sz="2400" dirty="0">
                    <a:solidFill>
                      <a:srgbClr val="FF0000"/>
                    </a:solidFill>
                  </a:rPr>
                  <a:t>no-abort case</a:t>
                </a:r>
                <a:endParaRPr kumimoji="1" lang="ja-JP" altLang="en-US" sz="3200" dirty="0">
                  <a:solidFill>
                    <a:srgbClr val="FF0000"/>
                  </a:solidFill>
                </a:endParaRPr>
              </a:p>
            </p:txBody>
          </p:sp>
        </mc:Choice>
        <mc:Fallback>
          <p:sp>
            <p:nvSpPr>
              <p:cNvPr id="20" name="吹き出し: 角を丸めた四角形 19">
                <a:extLst>
                  <a:ext uri="{FF2B5EF4-FFF2-40B4-BE49-F238E27FC236}">
                    <a16:creationId xmlns:a16="http://schemas.microsoft.com/office/drawing/2014/main" id="{BC60FCB1-0634-8E1C-396E-B6AED3BBC8DF}"/>
                  </a:ext>
                </a:extLst>
              </p:cNvPr>
              <p:cNvSpPr>
                <a:spLocks noRot="1" noChangeAspect="1" noMove="1" noResize="1" noEditPoints="1" noAdjustHandles="1" noChangeArrowheads="1" noChangeShapeType="1" noTextEdit="1"/>
              </p:cNvSpPr>
              <p:nvPr/>
            </p:nvSpPr>
            <p:spPr>
              <a:xfrm>
                <a:off x="2015707" y="3724382"/>
                <a:ext cx="4863365" cy="717683"/>
              </a:xfrm>
              <a:prstGeom prst="wedgeRoundRectCallout">
                <a:avLst>
                  <a:gd name="adj1" fmla="val 26309"/>
                  <a:gd name="adj2" fmla="val -86772"/>
                  <a:gd name="adj3" fmla="val 16667"/>
                </a:avLst>
              </a:prstGeom>
              <a:blipFill>
                <a:blip r:embed="rId9"/>
                <a:stretch>
                  <a:fillRect l="-999"/>
                </a:stretch>
              </a:blipFill>
              <a:ln w="25400">
                <a:solidFill>
                  <a:schemeClr val="accent3"/>
                </a:solidFill>
              </a:ln>
            </p:spPr>
            <p:txBody>
              <a:bodyPr/>
              <a:lstStyle/>
              <a:p>
                <a:r>
                  <a:rPr lang="ja-JP" altLang="en-US">
                    <a:noFill/>
                  </a:rPr>
                  <a:t> </a:t>
                </a:r>
              </a:p>
            </p:txBody>
          </p:sp>
        </mc:Fallback>
      </mc:AlternateContent>
      <p:sp>
        <p:nvSpPr>
          <p:cNvPr id="17" name="テキスト ボックス 16">
            <a:extLst>
              <a:ext uri="{FF2B5EF4-FFF2-40B4-BE49-F238E27FC236}">
                <a16:creationId xmlns:a16="http://schemas.microsoft.com/office/drawing/2014/main" id="{71793E69-F5C2-5E9B-2998-2569F37982BB}"/>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7</a:t>
            </a:r>
            <a:endParaRPr kumimoji="1" lang="ja-JP" altLang="en-US" dirty="0">
              <a:solidFill>
                <a:schemeClr val="bg1"/>
              </a:solidFill>
            </a:endParaRPr>
          </a:p>
        </p:txBody>
      </p:sp>
    </p:spTree>
    <p:extLst>
      <p:ext uri="{BB962C8B-B14F-4D97-AF65-F5344CB8AC3E}">
        <p14:creationId xmlns:p14="http://schemas.microsoft.com/office/powerpoint/2010/main" val="1898490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911D46-DEC9-9BF0-0DEC-02AB9074B15B}"/>
            </a:ext>
          </a:extLst>
        </p:cNvPr>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6" name="テキスト ボックス 15">
                <a:extLst>
                  <a:ext uri="{FF2B5EF4-FFF2-40B4-BE49-F238E27FC236}">
                    <a16:creationId xmlns:a16="http://schemas.microsoft.com/office/drawing/2014/main" id="{DC140DEF-962F-F01A-0B6F-477F9B6F6C95}"/>
                  </a:ext>
                </a:extLst>
              </p:cNvPr>
              <p:cNvSpPr txBox="1"/>
              <p:nvPr/>
            </p:nvSpPr>
            <p:spPr>
              <a:xfrm>
                <a:off x="2904750" y="2797559"/>
                <a:ext cx="7175863" cy="1475469"/>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000" b="0" i="1" u="none" strike="noStrike" cap="none" smtClean="0">
                              <a:latin typeface="Cambria Math" panose="02040503050406030204" pitchFamily="18" charset="0"/>
                              <a:ea typeface="Proxima Nova"/>
                              <a:cs typeface="Proxima Nova"/>
                              <a:sym typeface="Proxima Nova"/>
                            </a:rPr>
                          </m:ctrlPr>
                        </m:sSubPr>
                        <m:e>
                          <m:r>
                            <a:rPr lang="en-US" altLang="ja-JP" sz="2000" b="0" i="1" u="none" strike="noStrike" cap="none" smtClean="0">
                              <a:latin typeface="Cambria Math" panose="02040503050406030204" pitchFamily="18" charset="0"/>
                              <a:ea typeface="Proxima Nova"/>
                              <a:cs typeface="Proxima Nova"/>
                              <a:sym typeface="Proxima Nova"/>
                            </a:rPr>
                            <m:t>𝜖</m:t>
                          </m:r>
                        </m:e>
                        <m:sub>
                          <m:r>
                            <a:rPr lang="en-US" altLang="ja-JP" sz="2000" b="0" i="1" u="none" strike="noStrike" cap="none" smtClean="0">
                              <a:latin typeface="Cambria Math" panose="02040503050406030204" pitchFamily="18" charset="0"/>
                              <a:ea typeface="Proxima Nova"/>
                              <a:cs typeface="Proxima Nova"/>
                              <a:sym typeface="Proxima Nova"/>
                            </a:rPr>
                            <m:t>ℛ</m:t>
                          </m:r>
                        </m:sub>
                      </m:sSub>
                      <m:r>
                        <m:rPr>
                          <m:aln/>
                        </m:rPr>
                        <a:rPr lang="en-US" altLang="ja-JP" sz="2000" b="0" i="1" u="none" strike="noStrike" cap="none" smtClean="0">
                          <a:latin typeface="Cambria Math" panose="02040503050406030204" pitchFamily="18" charset="0"/>
                          <a:sym typeface="Proxima Nova"/>
                        </a:rPr>
                        <m:t>=</m:t>
                      </m:r>
                      <m:d>
                        <m:dPr>
                          <m:begChr m:val="|"/>
                          <m:endChr m:val="|"/>
                          <m:ctrlPr>
                            <a:rPr lang="en-US" altLang="ja-JP" sz="2000" b="0" i="1" u="none" strike="noStrike" cap="none" smtClean="0">
                              <a:latin typeface="Cambria Math" panose="02040503050406030204" pitchFamily="18" charset="0"/>
                              <a:sym typeface="Proxima Nova"/>
                            </a:rPr>
                          </m:ctrlPr>
                        </m:dPr>
                        <m:e>
                          <m:nary>
                            <m:naryPr>
                              <m:chr m:val="∑"/>
                              <m:limLoc m:val="subSup"/>
                              <m:supHide m:val="on"/>
                              <m:ctrlPr>
                                <a:rPr lang="en-US" altLang="ja-JP" sz="2000" b="0" i="1" u="none" strike="noStrike" cap="none" smtClean="0">
                                  <a:latin typeface="Cambria Math" panose="02040503050406030204" pitchFamily="18" charset="0"/>
                                  <a:sym typeface="Proxima Nova"/>
                                </a:rPr>
                              </m:ctrlPr>
                            </m:naryPr>
                            <m:sub>
                              <m:r>
                                <m:rPr>
                                  <m:brk m:alnAt="9"/>
                                </m:rPr>
                                <a:rPr lang="en-US" altLang="ja-JP" sz="2000" b="1" i="1" u="none" strike="noStrike" cap="none" smtClean="0">
                                  <a:latin typeface="Cambria Math" panose="02040503050406030204" pitchFamily="18" charset="0"/>
                                  <a:sym typeface="Proxima Nova"/>
                                </a:rPr>
                                <m:t>𝑸</m:t>
                              </m:r>
                            </m:sub>
                            <m:sup/>
                            <m:e>
                              <m:r>
                                <a:rPr lang="en-US" altLang="ja-JP" sz="2000" b="0" i="1" u="none" strike="noStrike" cap="none" smtClean="0">
                                  <a:latin typeface="Cambria Math" panose="02040503050406030204" pitchFamily="18" charset="0"/>
                                  <a:sym typeface="Proxima Nova"/>
                                </a:rPr>
                                <m:t>𝑝</m:t>
                              </m:r>
                              <m:d>
                                <m:dPr>
                                  <m:ctrlPr>
                                    <a:rPr lang="en-US" altLang="ja-JP" sz="2000" b="0" i="1" u="none" strike="noStrike" cap="none" smtClean="0">
                                      <a:latin typeface="Cambria Math" panose="02040503050406030204" pitchFamily="18" charset="0"/>
                                      <a:sym typeface="Proxima Nova"/>
                                    </a:rPr>
                                  </m:ctrlPr>
                                </m:dPr>
                                <m:e>
                                  <m:r>
                                    <a:rPr lang="en-US" altLang="ja-JP" sz="2000" b="1" i="1" u="none" strike="noStrike" cap="none" smtClean="0">
                                      <a:latin typeface="Cambria Math" panose="02040503050406030204" pitchFamily="18" charset="0"/>
                                      <a:sym typeface="Proxima Nova"/>
                                    </a:rPr>
                                    <m:t>𝑸</m:t>
                                  </m:r>
                                </m:e>
                              </m:d>
                              <m:r>
                                <a:rPr lang="en-US" altLang="ja-JP" sz="2000" b="0" i="1" u="none" strike="noStrike" cap="none" smtClean="0">
                                  <a:latin typeface="Cambria Math" panose="02040503050406030204" pitchFamily="18" charset="0"/>
                                  <a:sym typeface="Proxima Nova"/>
                                </a:rPr>
                                <m:t>⋅</m:t>
                              </m:r>
                              <m:d>
                                <m:dPr>
                                  <m:ctrlPr>
                                    <a:rPr lang="en-US" altLang="ja-JP" sz="2000" b="0" i="1" u="none" strike="noStrike" cap="none" smtClean="0">
                                      <a:latin typeface="Cambria Math" panose="02040503050406030204" pitchFamily="18" charset="0"/>
                                      <a:ea typeface="Proxima Nova"/>
                                      <a:cs typeface="Proxima Nova"/>
                                      <a:sym typeface="Proxima Nova"/>
                                    </a:rPr>
                                  </m:ctrlPr>
                                </m:dPr>
                                <m:e>
                                  <m:r>
                                    <a:rPr lang="en-US" altLang="ja-JP" sz="2000" i="1">
                                      <a:latin typeface="Cambria Math" panose="02040503050406030204" pitchFamily="18" charset="0"/>
                                      <a:ea typeface="Proxima Nova"/>
                                      <a:cs typeface="Proxima Nova"/>
                                      <a:sym typeface="Proxima Nova"/>
                                    </a:rPr>
                                    <m:t>𝛾</m:t>
                                  </m:r>
                                  <m:d>
                                    <m:dPr>
                                      <m:ctrlPr>
                                        <a:rPr lang="en-US" altLang="ja-JP" sz="2000" i="1">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r>
                                    <a:rPr lang="en-US" altLang="ja-JP" sz="2000" b="0" i="1" smtClean="0">
                                      <a:latin typeface="Cambria Math" panose="02040503050406030204" pitchFamily="18" charset="0"/>
                                      <a:ea typeface="Proxima Nova"/>
                                      <a:cs typeface="Proxima Nova"/>
                                      <a:sym typeface="Proxima Nova"/>
                                    </a:rPr>
                                    <m:t>⋅</m:t>
                                  </m:r>
                                  <m:sSub>
                                    <m:sSubPr>
                                      <m:ctrlPr>
                                        <a:rPr lang="en-US" altLang="ja-JP" sz="2000" b="0" i="1" smtClean="0">
                                          <a:latin typeface="Cambria Math" panose="02040503050406030204" pitchFamily="18" charset="0"/>
                                          <a:ea typeface="Proxima Nova"/>
                                          <a:cs typeface="Proxima Nova"/>
                                          <a:sym typeface="Proxima Nova"/>
                                        </a:rPr>
                                      </m:ctrlPr>
                                    </m:sSubPr>
                                    <m:e>
                                      <m:r>
                                        <a:rPr lang="en-US" altLang="ja-JP" sz="2000" b="0" i="1" smtClean="0">
                                          <a:latin typeface="Cambria Math" panose="02040503050406030204" pitchFamily="18" charset="0"/>
                                          <a:ea typeface="Proxima Nova"/>
                                          <a:cs typeface="Proxima Nova"/>
                                          <a:sym typeface="Proxima Nova"/>
                                        </a:rPr>
                                        <m:t>𝑠</m:t>
                                      </m:r>
                                    </m:e>
                                    <m:sub>
                                      <m:r>
                                        <a:rPr lang="en-US" altLang="ja-JP" sz="2000" b="0" i="1" smtClean="0">
                                          <a:latin typeface="Cambria Math" panose="02040503050406030204" pitchFamily="18" charset="0"/>
                                          <a:ea typeface="Proxima Nova"/>
                                          <a:cs typeface="Proxima Nova"/>
                                          <a:sym typeface="Proxima Nova"/>
                                        </a:rPr>
                                        <m:t>𝒜</m:t>
                                      </m:r>
                                    </m:sub>
                                  </m:sSub>
                                  <m:d>
                                    <m:dPr>
                                      <m:ctrlPr>
                                        <a:rPr lang="en-US" altLang="ja-JP" sz="2000" b="0" i="1" smtClean="0">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r>
                                    <a:rPr lang="en-US" altLang="ja-JP" sz="2000" b="0" i="1" smtClean="0">
                                      <a:latin typeface="Cambria Math" panose="02040503050406030204" pitchFamily="18" charset="0"/>
                                      <a:ea typeface="Proxima Nova"/>
                                      <a:cs typeface="Proxima Nova"/>
                                      <a:sym typeface="Proxima Nova"/>
                                    </a:rPr>
                                    <m:t>+</m:t>
                                  </m:r>
                                  <m:d>
                                    <m:dPr>
                                      <m:ctrlPr>
                                        <a:rPr lang="en-US" altLang="ja-JP" sz="2000" b="0" i="1" smtClean="0">
                                          <a:latin typeface="Cambria Math" panose="02040503050406030204" pitchFamily="18" charset="0"/>
                                          <a:ea typeface="Proxima Nova"/>
                                          <a:cs typeface="Proxima Nova"/>
                                          <a:sym typeface="Proxima Nova"/>
                                        </a:rPr>
                                      </m:ctrlPr>
                                    </m:dPr>
                                    <m:e>
                                      <m:r>
                                        <a:rPr lang="en-US" altLang="ja-JP" sz="2000" b="0" i="1" smtClean="0">
                                          <a:latin typeface="Cambria Math" panose="02040503050406030204" pitchFamily="18" charset="0"/>
                                          <a:ea typeface="Proxima Nova"/>
                                          <a:cs typeface="Proxima Nova"/>
                                          <a:sym typeface="Proxima Nova"/>
                                        </a:rPr>
                                        <m:t>1−</m:t>
                                      </m:r>
                                      <m:r>
                                        <a:rPr lang="en-US" altLang="ja-JP" sz="2000" i="1">
                                          <a:latin typeface="Cambria Math" panose="02040503050406030204" pitchFamily="18" charset="0"/>
                                          <a:ea typeface="Proxima Nova"/>
                                          <a:cs typeface="Proxima Nova"/>
                                          <a:sym typeface="Proxima Nova"/>
                                        </a:rPr>
                                        <m:t>𝛾</m:t>
                                      </m:r>
                                      <m:d>
                                        <m:dPr>
                                          <m:ctrlPr>
                                            <a:rPr lang="en-US" altLang="ja-JP" sz="2000" i="1">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e>
                                  </m:d>
                                  <m:r>
                                    <a:rPr lang="en-US" altLang="ja-JP" sz="2000" b="0" i="1" smtClean="0">
                                      <a:latin typeface="Cambria Math" panose="02040503050406030204" pitchFamily="18" charset="0"/>
                                      <a:ea typeface="Proxima Nova"/>
                                      <a:cs typeface="Proxima Nova"/>
                                      <a:sym typeface="Proxima Nova"/>
                                    </a:rPr>
                                    <m:t>⋅</m:t>
                                  </m:r>
                                  <m:f>
                                    <m:fPr>
                                      <m:ctrlPr>
                                        <a:rPr lang="en-US" altLang="ja-JP" sz="2000" i="1">
                                          <a:latin typeface="Cambria Math" panose="02040503050406030204" pitchFamily="18" charset="0"/>
                                          <a:ea typeface="Proxima Nova"/>
                                          <a:cs typeface="Proxima Nova"/>
                                          <a:sym typeface="Proxima Nova"/>
                                        </a:rPr>
                                      </m:ctrlPr>
                                    </m:fPr>
                                    <m:num>
                                      <m:r>
                                        <a:rPr lang="en-US" altLang="ja-JP" sz="2000" i="1">
                                          <a:latin typeface="Cambria Math" panose="02040503050406030204" pitchFamily="18" charset="0"/>
                                          <a:ea typeface="Proxima Nova"/>
                                          <a:cs typeface="Proxima Nova"/>
                                          <a:sym typeface="Proxima Nova"/>
                                        </a:rPr>
                                        <m:t>1</m:t>
                                      </m:r>
                                    </m:num>
                                    <m:den>
                                      <m:r>
                                        <a:rPr lang="en-US" altLang="ja-JP" sz="2000" i="1">
                                          <a:latin typeface="Cambria Math" panose="02040503050406030204" pitchFamily="18" charset="0"/>
                                          <a:ea typeface="Proxima Nova"/>
                                          <a:cs typeface="Proxima Nova"/>
                                          <a:sym typeface="Proxima Nova"/>
                                        </a:rPr>
                                        <m:t>2</m:t>
                                      </m:r>
                                    </m:den>
                                  </m:f>
                                </m:e>
                              </m:d>
                              <m:r>
                                <a:rPr lang="en-US" altLang="ja-JP" sz="2000" b="0" i="1" smtClean="0">
                                  <a:latin typeface="Cambria Math" panose="02040503050406030204" pitchFamily="18" charset="0"/>
                                  <a:ea typeface="Proxima Nova"/>
                                  <a:cs typeface="Proxima Nova"/>
                                  <a:sym typeface="Proxima Nova"/>
                                </a:rPr>
                                <m:t> </m:t>
                              </m:r>
                            </m:e>
                          </m:nary>
                          <m:r>
                            <a:rPr lang="en-US" altLang="ja-JP" sz="2000" b="0" i="1" u="none" strike="noStrike" cap="none" smtClean="0">
                              <a:latin typeface="Cambria Math" panose="02040503050406030204" pitchFamily="18" charset="0"/>
                              <a:sym typeface="Proxima Nova"/>
                            </a:rPr>
                            <m:t>−</m:t>
                          </m:r>
                          <m:f>
                            <m:fPr>
                              <m:ctrlPr>
                                <a:rPr lang="en-US" altLang="ja-JP" sz="2000" b="0" i="1" u="none" strike="noStrike" cap="none" smtClean="0">
                                  <a:latin typeface="Cambria Math" panose="02040503050406030204" pitchFamily="18" charset="0"/>
                                  <a:sym typeface="Proxima Nova"/>
                                </a:rPr>
                              </m:ctrlPr>
                            </m:fPr>
                            <m:num>
                              <m:r>
                                <a:rPr lang="en-US" altLang="ja-JP" sz="2000" b="0" i="1" u="none" strike="noStrike" cap="none" smtClean="0">
                                  <a:latin typeface="Cambria Math" panose="02040503050406030204" pitchFamily="18" charset="0"/>
                                  <a:sym typeface="Proxima Nova"/>
                                </a:rPr>
                                <m:t>1</m:t>
                              </m:r>
                            </m:num>
                            <m:den>
                              <m:r>
                                <a:rPr lang="en-US" altLang="ja-JP" sz="2000" b="0" i="1" u="none" strike="noStrike" cap="none" smtClean="0">
                                  <a:latin typeface="Cambria Math" panose="02040503050406030204" pitchFamily="18" charset="0"/>
                                  <a:sym typeface="Proxima Nova"/>
                                </a:rPr>
                                <m:t>2</m:t>
                              </m:r>
                            </m:den>
                          </m:f>
                        </m:e>
                      </m:d>
                    </m:oMath>
                    <m:oMath xmlns:m="http://schemas.openxmlformats.org/officeDocument/2006/math">
                      <m:r>
                        <m:rPr>
                          <m:aln/>
                        </m:rPr>
                        <a:rPr lang="en-US" altLang="ja-JP" sz="2000" b="0" i="1" u="none" strike="noStrike" cap="none" smtClean="0">
                          <a:latin typeface="Cambria Math" panose="02040503050406030204" pitchFamily="18" charset="0"/>
                          <a:sym typeface="Proxima Nova"/>
                        </a:rPr>
                        <m:t>=</m:t>
                      </m:r>
                      <m:d>
                        <m:dPr>
                          <m:begChr m:val="|"/>
                          <m:endChr m:val="|"/>
                          <m:ctrlPr>
                            <a:rPr lang="en-US" altLang="ja-JP" sz="2000" i="1">
                              <a:latin typeface="Cambria Math" panose="02040503050406030204" pitchFamily="18" charset="0"/>
                              <a:sym typeface="Proxima Nova"/>
                            </a:rPr>
                          </m:ctrlPr>
                        </m:dPr>
                        <m:e>
                          <m:nary>
                            <m:naryPr>
                              <m:chr m:val="∑"/>
                              <m:limLoc m:val="subSup"/>
                              <m:supHide m:val="on"/>
                              <m:ctrlPr>
                                <a:rPr lang="en-US" altLang="ja-JP" sz="2000" i="1">
                                  <a:latin typeface="Cambria Math" panose="02040503050406030204" pitchFamily="18" charset="0"/>
                                  <a:sym typeface="Proxima Nova"/>
                                </a:rPr>
                              </m:ctrlPr>
                            </m:naryPr>
                            <m:sub>
                              <m:r>
                                <a:rPr lang="en-US" altLang="ja-JP" sz="2000" b="1" i="1">
                                  <a:latin typeface="Cambria Math" panose="02040503050406030204" pitchFamily="18" charset="0"/>
                                  <a:ea typeface="Proxima Nova"/>
                                  <a:cs typeface="Proxima Nova"/>
                                  <a:sym typeface="Proxima Nova"/>
                                </a:rPr>
                                <m:t>𝑸</m:t>
                              </m:r>
                            </m:sub>
                            <m:sup/>
                            <m:e>
                              <m:r>
                                <a:rPr lang="en-US" altLang="ja-JP" sz="2000" i="1">
                                  <a:latin typeface="Cambria Math" panose="02040503050406030204" pitchFamily="18" charset="0"/>
                                  <a:sym typeface="Proxima Nova"/>
                                </a:rPr>
                                <m:t>𝑝</m:t>
                              </m:r>
                              <m:d>
                                <m:dPr>
                                  <m:ctrlPr>
                                    <a:rPr lang="en-US" altLang="ja-JP" sz="2000" i="1">
                                      <a:latin typeface="Cambria Math" panose="02040503050406030204" pitchFamily="18" charset="0"/>
                                      <a:sym typeface="Proxima Nova"/>
                                    </a:rPr>
                                  </m:ctrlPr>
                                </m:dPr>
                                <m:e>
                                  <m:r>
                                    <a:rPr lang="en-US" altLang="ja-JP" sz="2000" b="1" i="1">
                                      <a:latin typeface="Cambria Math" panose="02040503050406030204" pitchFamily="18" charset="0"/>
                                      <a:ea typeface="Proxima Nova"/>
                                      <a:cs typeface="Proxima Nova"/>
                                      <a:sym typeface="Proxima Nova"/>
                                    </a:rPr>
                                    <m:t>𝑸</m:t>
                                  </m:r>
                                </m:e>
                              </m:d>
                              <m:r>
                                <a:rPr lang="en-US" altLang="ja-JP" sz="2000" i="1">
                                  <a:latin typeface="Cambria Math" panose="02040503050406030204" pitchFamily="18" charset="0"/>
                                  <a:sym typeface="Proxima Nova"/>
                                </a:rPr>
                                <m:t>⋅</m:t>
                              </m:r>
                              <m:r>
                                <a:rPr lang="en-US" altLang="ja-JP" sz="2000" i="1">
                                  <a:latin typeface="Cambria Math" panose="02040503050406030204" pitchFamily="18" charset="0"/>
                                  <a:ea typeface="Proxima Nova"/>
                                  <a:cs typeface="Proxima Nova"/>
                                  <a:sym typeface="Proxima Nova"/>
                                </a:rPr>
                                <m:t>𝛾</m:t>
                              </m:r>
                              <m:d>
                                <m:dPr>
                                  <m:ctrlPr>
                                    <a:rPr lang="en-US" altLang="ja-JP" sz="2000" i="1">
                                      <a:latin typeface="Cambria Math" panose="02040503050406030204" pitchFamily="18" charset="0"/>
                                      <a:ea typeface="Proxima Nova"/>
                                      <a:cs typeface="Proxima Nova"/>
                                      <a:sym typeface="Proxima Nova"/>
                                    </a:rPr>
                                  </m:ctrlPr>
                                </m:dPr>
                                <m:e>
                                  <m:r>
                                    <a:rPr lang="en-US" altLang="ja-JP" sz="2000" b="1" i="1">
                                      <a:latin typeface="Cambria Math" panose="02040503050406030204" pitchFamily="18" charset="0"/>
                                      <a:ea typeface="Proxima Nova"/>
                                      <a:cs typeface="Proxima Nova"/>
                                      <a:sym typeface="Proxima Nova"/>
                                    </a:rPr>
                                    <m:t>𝑸</m:t>
                                  </m:r>
                                </m:e>
                              </m:d>
                              <m:r>
                                <a:rPr lang="en-US" altLang="ja-JP" sz="2000" i="1">
                                  <a:latin typeface="Cambria Math" panose="02040503050406030204" pitchFamily="18" charset="0"/>
                                  <a:ea typeface="Proxima Nova"/>
                                  <a:cs typeface="Proxima Nova"/>
                                  <a:sym typeface="Proxima Nova"/>
                                </a:rPr>
                                <m:t>⋅</m:t>
                              </m:r>
                              <m:d>
                                <m:dPr>
                                  <m:ctrlPr>
                                    <a:rPr lang="en-US" altLang="ja-JP" sz="2000" b="0" i="1" smtClean="0">
                                      <a:latin typeface="Cambria Math" panose="02040503050406030204" pitchFamily="18" charset="0"/>
                                      <a:ea typeface="Proxima Nova"/>
                                      <a:cs typeface="Proxima Nova"/>
                                      <a:sym typeface="Proxima Nova"/>
                                    </a:rPr>
                                  </m:ctrlPr>
                                </m:dPr>
                                <m:e>
                                  <m:sSub>
                                    <m:sSubPr>
                                      <m:ctrlPr>
                                        <a:rPr lang="en-US" altLang="ja-JP" sz="2000" i="1">
                                          <a:latin typeface="Cambria Math" panose="02040503050406030204" pitchFamily="18" charset="0"/>
                                          <a:ea typeface="Proxima Nova"/>
                                          <a:cs typeface="Proxima Nova"/>
                                          <a:sym typeface="Proxima Nova"/>
                                        </a:rPr>
                                      </m:ctrlPr>
                                    </m:sSubPr>
                                    <m:e>
                                      <m:r>
                                        <a:rPr lang="en-US" altLang="ja-JP" sz="2000" i="1">
                                          <a:latin typeface="Cambria Math" panose="02040503050406030204" pitchFamily="18" charset="0"/>
                                          <a:ea typeface="Proxima Nova"/>
                                          <a:cs typeface="Proxima Nova"/>
                                          <a:sym typeface="Proxima Nova"/>
                                        </a:rPr>
                                        <m:t>𝑠</m:t>
                                      </m:r>
                                    </m:e>
                                    <m:sub>
                                      <m:r>
                                        <a:rPr lang="en-US" altLang="ja-JP" sz="2000" i="1">
                                          <a:latin typeface="Cambria Math" panose="02040503050406030204" pitchFamily="18" charset="0"/>
                                          <a:ea typeface="Proxima Nova"/>
                                          <a:cs typeface="Proxima Nova"/>
                                          <a:sym typeface="Proxima Nova"/>
                                        </a:rPr>
                                        <m:t>𝒜</m:t>
                                      </m:r>
                                    </m:sub>
                                  </m:sSub>
                                  <m:d>
                                    <m:dPr>
                                      <m:ctrlPr>
                                        <a:rPr lang="en-US" altLang="ja-JP" sz="2000" i="1">
                                          <a:latin typeface="Cambria Math" panose="02040503050406030204" pitchFamily="18" charset="0"/>
                                          <a:ea typeface="Proxima Nova"/>
                                          <a:cs typeface="Proxima Nova"/>
                                          <a:sym typeface="Proxima Nova"/>
                                        </a:rPr>
                                      </m:ctrlPr>
                                    </m:dPr>
                                    <m:e>
                                      <m:r>
                                        <a:rPr lang="en-US" altLang="ja-JP" sz="2000" b="1" i="1" smtClean="0">
                                          <a:latin typeface="Cambria Math" panose="02040503050406030204" pitchFamily="18" charset="0"/>
                                          <a:ea typeface="Proxima Nova"/>
                                          <a:cs typeface="Proxima Nova"/>
                                          <a:sym typeface="Proxima Nova"/>
                                        </a:rPr>
                                        <m:t>𝑸</m:t>
                                      </m:r>
                                    </m:e>
                                  </m:d>
                                  <m:r>
                                    <a:rPr lang="en-US" altLang="ja-JP" sz="2000" i="1">
                                      <a:latin typeface="Cambria Math" panose="02040503050406030204" pitchFamily="18" charset="0"/>
                                      <a:ea typeface="Proxima Nova"/>
                                      <a:cs typeface="Proxima Nova"/>
                                      <a:sym typeface="Proxima Nova"/>
                                    </a:rPr>
                                    <m:t>−</m:t>
                                  </m:r>
                                  <m:f>
                                    <m:fPr>
                                      <m:ctrlPr>
                                        <a:rPr lang="en-US" altLang="ja-JP" sz="2000" i="1">
                                          <a:latin typeface="Cambria Math" panose="02040503050406030204" pitchFamily="18" charset="0"/>
                                          <a:ea typeface="Proxima Nova"/>
                                          <a:cs typeface="Proxima Nova"/>
                                          <a:sym typeface="Proxima Nova"/>
                                        </a:rPr>
                                      </m:ctrlPr>
                                    </m:fPr>
                                    <m:num>
                                      <m:r>
                                        <a:rPr lang="en-US" altLang="ja-JP" sz="2000" i="1">
                                          <a:latin typeface="Cambria Math" panose="02040503050406030204" pitchFamily="18" charset="0"/>
                                          <a:ea typeface="Proxima Nova"/>
                                          <a:cs typeface="Proxima Nova"/>
                                          <a:sym typeface="Proxima Nova"/>
                                        </a:rPr>
                                        <m:t>1</m:t>
                                      </m:r>
                                    </m:num>
                                    <m:den>
                                      <m:r>
                                        <a:rPr lang="en-US" altLang="ja-JP" sz="2000" i="1">
                                          <a:latin typeface="Cambria Math" panose="02040503050406030204" pitchFamily="18" charset="0"/>
                                          <a:ea typeface="Proxima Nova"/>
                                          <a:cs typeface="Proxima Nova"/>
                                          <a:sym typeface="Proxima Nova"/>
                                        </a:rPr>
                                        <m:t>2</m:t>
                                      </m:r>
                                    </m:den>
                                  </m:f>
                                </m:e>
                              </m:d>
                              <m:r>
                                <a:rPr lang="en-US" altLang="ja-JP" sz="2000" i="1">
                                  <a:latin typeface="Cambria Math" panose="02040503050406030204" pitchFamily="18" charset="0"/>
                                  <a:ea typeface="Proxima Nova"/>
                                  <a:cs typeface="Proxima Nova"/>
                                  <a:sym typeface="Proxima Nova"/>
                                </a:rPr>
                                <m:t> </m:t>
                              </m:r>
                            </m:e>
                          </m:nary>
                        </m:e>
                      </m:d>
                    </m:oMath>
                  </m:oMathPara>
                </a14:m>
                <a:br>
                  <a:rPr lang="en-US" altLang="ja-JP" sz="2000" i="0" u="none" strike="noStrike" cap="none" dirty="0">
                    <a:latin typeface="Proxima Nova"/>
                    <a:ea typeface="Proxima Nova"/>
                    <a:cs typeface="Proxima Nova"/>
                    <a:sym typeface="Proxima Nova"/>
                  </a:rPr>
                </a:br>
                <a:endParaRPr lang="en-US" altLang="ja-JP" sz="2000" i="0" u="none" strike="noStrike" cap="none" dirty="0">
                  <a:latin typeface="Proxima Nova"/>
                  <a:ea typeface="Proxima Nova"/>
                  <a:cs typeface="Proxima Nova"/>
                  <a:sym typeface="Proxima Nova"/>
                </a:endParaRPr>
              </a:p>
            </p:txBody>
          </p:sp>
        </mc:Choice>
        <mc:Fallback>
          <p:sp>
            <p:nvSpPr>
              <p:cNvPr id="16" name="テキスト ボックス 15">
                <a:extLst>
                  <a:ext uri="{FF2B5EF4-FFF2-40B4-BE49-F238E27FC236}">
                    <a16:creationId xmlns:a16="http://schemas.microsoft.com/office/drawing/2014/main" id="{DC140DEF-962F-F01A-0B6F-477F9B6F6C95}"/>
                  </a:ext>
                </a:extLst>
              </p:cNvPr>
              <p:cNvSpPr txBox="1">
                <a:spLocks noRot="1" noChangeAspect="1" noMove="1" noResize="1" noEditPoints="1" noAdjustHandles="1" noChangeArrowheads="1" noChangeShapeType="1" noTextEdit="1"/>
              </p:cNvSpPr>
              <p:nvPr/>
            </p:nvSpPr>
            <p:spPr>
              <a:xfrm>
                <a:off x="2904750" y="2797559"/>
                <a:ext cx="7175863" cy="1475469"/>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C69EB8DD-2FC6-1750-6975-070ED9748EEA}"/>
                  </a:ext>
                </a:extLst>
              </p:cNvPr>
              <p:cNvSpPr>
                <a:spLocks noGrp="1"/>
              </p:cNvSpPr>
              <p:nvPr>
                <p:ph type="title"/>
              </p:nvPr>
            </p:nvSpPr>
            <p:spPr/>
            <p:txBody>
              <a:bodyPr/>
              <a:lstStyle/>
              <a:p>
                <a:r>
                  <a:rPr kumimoji="1" lang="en-US" altLang="ja-JP" dirty="0"/>
                  <a:t>Advantage of Reduction </a:t>
                </a:r>
                <a14:m>
                  <m:oMath xmlns:m="http://schemas.openxmlformats.org/officeDocument/2006/math">
                    <m:r>
                      <a:rPr kumimoji="1" lang="en-US" altLang="ja-JP" b="0" i="1" smtClean="0">
                        <a:latin typeface="Cambria Math" panose="02040503050406030204" pitchFamily="18" charset="0"/>
                      </a:rPr>
                      <m:t>ℛ</m:t>
                    </m:r>
                  </m:oMath>
                </a14:m>
                <a:endParaRPr kumimoji="1" lang="ja-JP" altLang="en-US" dirty="0"/>
              </a:p>
            </p:txBody>
          </p:sp>
        </mc:Choice>
        <mc:Fallback xmlns="">
          <p:sp>
            <p:nvSpPr>
              <p:cNvPr id="2" name="タイトル 1">
                <a:extLst>
                  <a:ext uri="{FF2B5EF4-FFF2-40B4-BE49-F238E27FC236}">
                    <a16:creationId xmlns:a16="http://schemas.microsoft.com/office/drawing/2014/main" id="{C69EB8DD-2FC6-1750-6975-070ED9748EEA}"/>
                  </a:ext>
                </a:extLst>
              </p:cNvPr>
              <p:cNvSpPr>
                <a:spLocks noGrp="1" noRot="1" noChangeAspect="1" noMove="1" noResize="1" noEditPoints="1" noAdjustHandles="1" noChangeArrowheads="1" noChangeShapeType="1" noTextEdit="1"/>
              </p:cNvSpPr>
              <p:nvPr>
                <p:ph type="title"/>
              </p:nvPr>
            </p:nvSpPr>
            <p:spPr>
              <a:blipFill>
                <a:blip r:embed="rId4"/>
                <a:stretch>
                  <a:fillRect l="-2727" t="-18182" b="-41667"/>
                </a:stretch>
              </a:blipFill>
            </p:spPr>
            <p:txBody>
              <a:bodyPr/>
              <a:lstStyle/>
              <a:p>
                <a:r>
                  <a:rPr lang="ja-JP" altLang="en-US">
                    <a:noFill/>
                  </a:rPr>
                  <a:t> </a:t>
                </a:r>
              </a:p>
            </p:txBody>
          </p:sp>
        </mc:Fallback>
      </mc:AlternateContent>
      <p:sp>
        <p:nvSpPr>
          <p:cNvPr id="3" name="左中かっこ 2">
            <a:extLst>
              <a:ext uri="{FF2B5EF4-FFF2-40B4-BE49-F238E27FC236}">
                <a16:creationId xmlns:a16="http://schemas.microsoft.com/office/drawing/2014/main" id="{38095F8E-4BB9-D694-59C1-7C2D521764E9}"/>
              </a:ext>
            </a:extLst>
          </p:cNvPr>
          <p:cNvSpPr/>
          <p:nvPr/>
        </p:nvSpPr>
        <p:spPr>
          <a:xfrm rot="5400000">
            <a:off x="6142646" y="1929713"/>
            <a:ext cx="261259" cy="1545770"/>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1C2BD47-6936-2D2E-2446-389B4529508F}"/>
              </a:ext>
            </a:extLst>
          </p:cNvPr>
          <p:cNvSpPr txBox="1"/>
          <p:nvPr/>
        </p:nvSpPr>
        <p:spPr>
          <a:xfrm>
            <a:off x="5656600" y="2077831"/>
            <a:ext cx="1382486" cy="464871"/>
          </a:xfrm>
          <a:prstGeom prst="rect">
            <a:avLst/>
          </a:prstGeom>
          <a:noFill/>
        </p:spPr>
        <p:txBody>
          <a:bodyPr wrap="square">
            <a:spAutoFit/>
          </a:bodyPr>
          <a:lstStyle/>
          <a:p>
            <a:pPr lvl="0">
              <a:lnSpc>
                <a:spcPct val="150000"/>
              </a:lnSpc>
              <a:buClr>
                <a:srgbClr val="000000"/>
              </a:buClr>
              <a:buSzPts val="1700"/>
            </a:pPr>
            <a:r>
              <a:rPr lang="en-US" altLang="ja-JP" dirty="0">
                <a:ea typeface="Proxima Nova"/>
                <a:cs typeface="Proxima Nova"/>
                <a:sym typeface="Proxima Nova"/>
              </a:rPr>
              <a:t>No abort</a:t>
            </a:r>
            <a:endParaRPr lang="en-US" altLang="ja-JP" sz="1800" dirty="0">
              <a:ea typeface="Proxima Nova"/>
              <a:cs typeface="Proxima Nova"/>
              <a:sym typeface="Proxima Nova"/>
            </a:endParaRPr>
          </a:p>
        </p:txBody>
      </p:sp>
      <p:sp>
        <p:nvSpPr>
          <p:cNvPr id="9" name="テキスト ボックス 8">
            <a:extLst>
              <a:ext uri="{FF2B5EF4-FFF2-40B4-BE49-F238E27FC236}">
                <a16:creationId xmlns:a16="http://schemas.microsoft.com/office/drawing/2014/main" id="{70D38B70-C02C-C2DD-456E-7D46C2DA5004}"/>
              </a:ext>
            </a:extLst>
          </p:cNvPr>
          <p:cNvSpPr txBox="1"/>
          <p:nvPr/>
        </p:nvSpPr>
        <p:spPr>
          <a:xfrm>
            <a:off x="7728151" y="2077830"/>
            <a:ext cx="1012372" cy="464871"/>
          </a:xfrm>
          <a:prstGeom prst="rect">
            <a:avLst/>
          </a:prstGeom>
          <a:noFill/>
        </p:spPr>
        <p:txBody>
          <a:bodyPr wrap="square">
            <a:spAutoFit/>
          </a:bodyPr>
          <a:lstStyle/>
          <a:p>
            <a:pPr lvl="0">
              <a:lnSpc>
                <a:spcPct val="150000"/>
              </a:lnSpc>
              <a:buClr>
                <a:srgbClr val="000000"/>
              </a:buClr>
              <a:buSzPts val="1700"/>
            </a:pPr>
            <a:r>
              <a:rPr lang="en-US" altLang="ja-JP" dirty="0">
                <a:ea typeface="Proxima Nova"/>
                <a:cs typeface="Proxima Nova"/>
                <a:sym typeface="Proxima Nova"/>
              </a:rPr>
              <a:t>Abort</a:t>
            </a:r>
            <a:endParaRPr lang="en-US" altLang="ja-JP" sz="1800" dirty="0">
              <a:ea typeface="Proxima Nova"/>
              <a:cs typeface="Proxima Nova"/>
              <a:sym typeface="Proxima Nova"/>
            </a:endParaRPr>
          </a:p>
        </p:txBody>
      </p:sp>
      <p:sp>
        <p:nvSpPr>
          <p:cNvPr id="12" name="吹き出し: 四角形 11">
            <a:extLst>
              <a:ext uri="{FF2B5EF4-FFF2-40B4-BE49-F238E27FC236}">
                <a16:creationId xmlns:a16="http://schemas.microsoft.com/office/drawing/2014/main" id="{9F8697C9-9DF3-350F-B4D9-09B75220CA91}"/>
              </a:ext>
            </a:extLst>
          </p:cNvPr>
          <p:cNvSpPr/>
          <p:nvPr/>
        </p:nvSpPr>
        <p:spPr>
          <a:xfrm>
            <a:off x="6096001" y="3473902"/>
            <a:ext cx="1441622" cy="773055"/>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mc:AlternateContent xmlns:mc="http://schemas.openxmlformats.org/markup-compatibility/2006">
        <mc:Choice xmlns:a14="http://schemas.microsoft.com/office/drawing/2010/main" Requires="a14">
          <p:sp>
            <p:nvSpPr>
              <p:cNvPr id="13" name="吹き出し: 角を丸めた四角形 12">
                <a:extLst>
                  <a:ext uri="{FF2B5EF4-FFF2-40B4-BE49-F238E27FC236}">
                    <a16:creationId xmlns:a16="http://schemas.microsoft.com/office/drawing/2014/main" id="{28EEE687-B483-229C-8B23-FC6B027B54F5}"/>
                  </a:ext>
                </a:extLst>
              </p:cNvPr>
              <p:cNvSpPr/>
              <p:nvPr/>
            </p:nvSpPr>
            <p:spPr>
              <a:xfrm>
                <a:off x="4231012" y="4619965"/>
                <a:ext cx="4789420" cy="999233"/>
              </a:xfrm>
              <a:prstGeom prst="wedgeRoundRectCallout">
                <a:avLst>
                  <a:gd name="adj1" fmla="val 12894"/>
                  <a:gd name="adj2" fmla="val -78436"/>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14:m>
                  <m:oMath xmlns:m="http://schemas.openxmlformats.org/officeDocument/2006/math">
                    <m:r>
                      <a:rPr kumimoji="1" lang="en-US" altLang="ja-JP" sz="2400" b="0" i="1" smtClean="0">
                        <a:latin typeface="Cambria Math" panose="02040503050406030204" pitchFamily="18" charset="0"/>
                        <a:ea typeface="Cambria Math" panose="02040503050406030204" pitchFamily="18" charset="0"/>
                      </a:rPr>
                      <m:t>∈</m:t>
                    </m:r>
                    <m:d>
                      <m:dPr>
                        <m:begChr m:val="["/>
                        <m:endChr m:val="]"/>
                        <m:ctrlPr>
                          <a:rPr kumimoji="1" lang="en-US" altLang="ja-JP" sz="2400" b="0" i="1" smtClean="0">
                            <a:latin typeface="Cambria Math" panose="02040503050406030204" pitchFamily="18" charset="0"/>
                            <a:ea typeface="Cambria Math" panose="02040503050406030204" pitchFamily="18" charset="0"/>
                          </a:rPr>
                        </m:ctrlPr>
                      </m:dPr>
                      <m:e>
                        <m:r>
                          <a:rPr kumimoji="1" lang="en-US" altLang="ja-JP" sz="2400" b="0" i="1" smtClean="0">
                            <a:latin typeface="Cambria Math" panose="02040503050406030204" pitchFamily="18" charset="0"/>
                            <a:ea typeface="Cambria Math" panose="02040503050406030204" pitchFamily="18" charset="0"/>
                          </a:rPr>
                          <m:t>−</m:t>
                        </m:r>
                        <m:f>
                          <m:fPr>
                            <m:ctrlPr>
                              <a:rPr kumimoji="1" lang="en-US" altLang="ja-JP" sz="2400" b="0" i="1" smtClean="0">
                                <a:latin typeface="Cambria Math" panose="02040503050406030204" pitchFamily="18" charset="0"/>
                                <a:ea typeface="Cambria Math" panose="02040503050406030204" pitchFamily="18" charset="0"/>
                              </a:rPr>
                            </m:ctrlPr>
                          </m:fPr>
                          <m:num>
                            <m:r>
                              <a:rPr kumimoji="1" lang="en-US" altLang="ja-JP" sz="2400" b="0" i="1" smtClean="0">
                                <a:latin typeface="Cambria Math" panose="02040503050406030204" pitchFamily="18" charset="0"/>
                                <a:ea typeface="Cambria Math" panose="02040503050406030204" pitchFamily="18" charset="0"/>
                              </a:rPr>
                              <m:t>1</m:t>
                            </m:r>
                          </m:num>
                          <m:den>
                            <m:r>
                              <a:rPr kumimoji="1" lang="en-US" altLang="ja-JP" sz="2400" b="0" i="1" smtClean="0">
                                <a:latin typeface="Cambria Math" panose="02040503050406030204" pitchFamily="18" charset="0"/>
                                <a:ea typeface="Cambria Math" panose="02040503050406030204" pitchFamily="18" charset="0"/>
                              </a:rPr>
                              <m:t>2</m:t>
                            </m:r>
                          </m:den>
                        </m:f>
                        <m:r>
                          <a:rPr kumimoji="1" lang="en-US" altLang="ja-JP" sz="2400" b="0" i="1" smtClean="0">
                            <a:latin typeface="Cambria Math" panose="02040503050406030204" pitchFamily="18" charset="0"/>
                            <a:ea typeface="Cambria Math" panose="02040503050406030204" pitchFamily="18" charset="0"/>
                          </a:rPr>
                          <m:t>,</m:t>
                        </m:r>
                        <m:f>
                          <m:fPr>
                            <m:ctrlPr>
                              <a:rPr kumimoji="1" lang="en-US" altLang="ja-JP" sz="2400" b="0" i="1" smtClean="0">
                                <a:latin typeface="Cambria Math" panose="02040503050406030204" pitchFamily="18" charset="0"/>
                                <a:ea typeface="Cambria Math" panose="02040503050406030204" pitchFamily="18" charset="0"/>
                              </a:rPr>
                            </m:ctrlPr>
                          </m:fPr>
                          <m:num>
                            <m:r>
                              <a:rPr kumimoji="1" lang="en-US" altLang="ja-JP" sz="2400" b="0" i="1" smtClean="0">
                                <a:latin typeface="Cambria Math" panose="02040503050406030204" pitchFamily="18" charset="0"/>
                                <a:ea typeface="Cambria Math" panose="02040503050406030204" pitchFamily="18" charset="0"/>
                              </a:rPr>
                              <m:t>1</m:t>
                            </m:r>
                          </m:num>
                          <m:den>
                            <m:r>
                              <a:rPr kumimoji="1" lang="en-US" altLang="ja-JP" sz="2400" b="0" i="1" smtClean="0">
                                <a:latin typeface="Cambria Math" panose="02040503050406030204" pitchFamily="18" charset="0"/>
                                <a:ea typeface="Cambria Math" panose="02040503050406030204" pitchFamily="18" charset="0"/>
                              </a:rPr>
                              <m:t>2</m:t>
                            </m:r>
                          </m:den>
                        </m:f>
                      </m:e>
                    </m:d>
                  </m:oMath>
                </a14:m>
                <a:r>
                  <a:rPr kumimoji="1" lang="en-US" altLang="ja-JP" sz="2400" b="0" dirty="0">
                    <a:ea typeface="Cambria Math" panose="02040503050406030204" pitchFamily="18" charset="0"/>
                  </a:rPr>
                  <a:t>, so </a:t>
                </a:r>
                <a14:m>
                  <m:oMath xmlns:m="http://schemas.openxmlformats.org/officeDocument/2006/math">
                    <m:sSub>
                      <m:sSubPr>
                        <m:ctrlPr>
                          <a:rPr lang="en-US" altLang="ja-JP" sz="2400" b="1" i="1">
                            <a:latin typeface="Cambria Math" panose="02040503050406030204" pitchFamily="18" charset="0"/>
                            <a:ea typeface="Proxima Nova"/>
                            <a:cs typeface="Proxima Nova"/>
                            <a:sym typeface="Proxima Nova"/>
                          </a:rPr>
                        </m:ctrlPr>
                      </m:sSubPr>
                      <m:e>
                        <m:r>
                          <a:rPr lang="en-US" altLang="ja-JP" sz="2400" b="1" i="1">
                            <a:latin typeface="Cambria Math" panose="02040503050406030204" pitchFamily="18" charset="0"/>
                            <a:ea typeface="Proxima Nova"/>
                            <a:cs typeface="Proxima Nova"/>
                            <a:sym typeface="Proxima Nova"/>
                          </a:rPr>
                          <m:t>𝝐</m:t>
                        </m:r>
                      </m:e>
                      <m:sub>
                        <m:r>
                          <a:rPr lang="en-US" altLang="ja-JP" sz="2400" b="1" i="1">
                            <a:latin typeface="Cambria Math" panose="02040503050406030204" pitchFamily="18" charset="0"/>
                            <a:ea typeface="Proxima Nova"/>
                            <a:cs typeface="Proxima Nova"/>
                            <a:sym typeface="Proxima Nova"/>
                          </a:rPr>
                          <m:t>𝓡</m:t>
                        </m:r>
                      </m:sub>
                    </m:sSub>
                  </m:oMath>
                </a14:m>
                <a:r>
                  <a:rPr kumimoji="1" lang="en-US" altLang="ja-JP" sz="2400" b="1" dirty="0">
                    <a:ea typeface="Cambria Math" panose="02040503050406030204" pitchFamily="18" charset="0"/>
                  </a:rPr>
                  <a:t> may be negligible!</a:t>
                </a:r>
              </a:p>
            </p:txBody>
          </p:sp>
        </mc:Choice>
        <mc:Fallback>
          <p:sp>
            <p:nvSpPr>
              <p:cNvPr id="13" name="吹き出し: 角を丸めた四角形 12">
                <a:extLst>
                  <a:ext uri="{FF2B5EF4-FFF2-40B4-BE49-F238E27FC236}">
                    <a16:creationId xmlns:a16="http://schemas.microsoft.com/office/drawing/2014/main" id="{28EEE687-B483-229C-8B23-FC6B027B54F5}"/>
                  </a:ext>
                </a:extLst>
              </p:cNvPr>
              <p:cNvSpPr>
                <a:spLocks noRot="1" noChangeAspect="1" noMove="1" noResize="1" noEditPoints="1" noAdjustHandles="1" noChangeArrowheads="1" noChangeShapeType="1" noTextEdit="1"/>
              </p:cNvSpPr>
              <p:nvPr/>
            </p:nvSpPr>
            <p:spPr>
              <a:xfrm>
                <a:off x="4231012" y="4619965"/>
                <a:ext cx="4789420" cy="999233"/>
              </a:xfrm>
              <a:prstGeom prst="wedgeRoundRectCallout">
                <a:avLst>
                  <a:gd name="adj1" fmla="val 12894"/>
                  <a:gd name="adj2" fmla="val -78436"/>
                  <a:gd name="adj3" fmla="val 16667"/>
                </a:avLst>
              </a:prstGeom>
              <a:blipFill>
                <a:blip r:embed="rId5"/>
                <a:stretch>
                  <a:fillRect/>
                </a:stretch>
              </a:blipFill>
              <a:ln w="25400">
                <a:solidFill>
                  <a:srgbClr val="FF0000"/>
                </a:solidFill>
              </a:ln>
            </p:spPr>
            <p:txBody>
              <a:bodyPr/>
              <a:lstStyle/>
              <a:p>
                <a:r>
                  <a:rPr lang="ja-JP" altLang="en-US">
                    <a:noFill/>
                  </a:rPr>
                  <a:t> </a:t>
                </a:r>
              </a:p>
            </p:txBody>
          </p:sp>
        </mc:Fallback>
      </mc:AlternateContent>
      <p:sp>
        <p:nvSpPr>
          <p:cNvPr id="15" name="左中かっこ 14">
            <a:extLst>
              <a:ext uri="{FF2B5EF4-FFF2-40B4-BE49-F238E27FC236}">
                <a16:creationId xmlns:a16="http://schemas.microsoft.com/office/drawing/2014/main" id="{3F73B142-150A-A5C7-1BCF-D22155B5BB4D}"/>
              </a:ext>
            </a:extLst>
          </p:cNvPr>
          <p:cNvSpPr/>
          <p:nvPr/>
        </p:nvSpPr>
        <p:spPr>
          <a:xfrm rot="5400000">
            <a:off x="7878375" y="1923631"/>
            <a:ext cx="261259" cy="1545770"/>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sp>
            <p:nvSpPr>
              <p:cNvPr id="17" name="テキスト ボックス 16">
                <a:extLst>
                  <a:ext uri="{FF2B5EF4-FFF2-40B4-BE49-F238E27FC236}">
                    <a16:creationId xmlns:a16="http://schemas.microsoft.com/office/drawing/2014/main" id="{E6443B5B-43A4-341D-ED1E-E68F28A58A56}"/>
                  </a:ext>
                </a:extLst>
              </p:cNvPr>
              <p:cNvSpPr txBox="1"/>
              <p:nvPr/>
            </p:nvSpPr>
            <p:spPr>
              <a:xfrm>
                <a:off x="9750766" y="4892236"/>
                <a:ext cx="2313755" cy="369332"/>
              </a:xfrm>
              <a:prstGeom prst="rect">
                <a:avLst/>
              </a:prstGeom>
              <a:noFill/>
            </p:spPr>
            <p:txBody>
              <a:bodyPr wrap="square">
                <a:spAutoFit/>
              </a:bodyPr>
              <a:lstStyle/>
              <a:p>
                <a:r>
                  <a:rPr kumimoji="1" lang="en-US" altLang="ja-JP" sz="1800" dirty="0"/>
                  <a:t>※Conditioned on </a:t>
                </a:r>
                <a14:m>
                  <m:oMath xmlns:m="http://schemas.openxmlformats.org/officeDocument/2006/math">
                    <m:r>
                      <a:rPr kumimoji="1" lang="en-US" altLang="ja-JP" sz="1800" b="1" i="1" smtClean="0">
                        <a:latin typeface="Cambria Math" panose="02040503050406030204" pitchFamily="18" charset="0"/>
                      </a:rPr>
                      <m:t>𝑸</m:t>
                    </m:r>
                  </m:oMath>
                </a14:m>
                <a:endParaRPr lang="ja-JP" altLang="en-US" dirty="0"/>
              </a:p>
            </p:txBody>
          </p:sp>
        </mc:Choice>
        <mc:Fallback>
          <p:sp>
            <p:nvSpPr>
              <p:cNvPr id="17" name="テキスト ボックス 16">
                <a:extLst>
                  <a:ext uri="{FF2B5EF4-FFF2-40B4-BE49-F238E27FC236}">
                    <a16:creationId xmlns:a16="http://schemas.microsoft.com/office/drawing/2014/main" id="{E6443B5B-43A4-341D-ED1E-E68F28A58A56}"/>
                  </a:ext>
                </a:extLst>
              </p:cNvPr>
              <p:cNvSpPr txBox="1">
                <a:spLocks noRot="1" noChangeAspect="1" noMove="1" noResize="1" noEditPoints="1" noAdjustHandles="1" noChangeArrowheads="1" noChangeShapeType="1" noTextEdit="1"/>
              </p:cNvSpPr>
              <p:nvPr/>
            </p:nvSpPr>
            <p:spPr>
              <a:xfrm>
                <a:off x="9750766" y="4892236"/>
                <a:ext cx="2313755" cy="369332"/>
              </a:xfrm>
              <a:prstGeom prst="rect">
                <a:avLst/>
              </a:prstGeom>
              <a:blipFill>
                <a:blip r:embed="rId6"/>
                <a:stretch>
                  <a:fillRect l="-2375" t="-15000" b="-2833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8" name="テキスト ボックス 17">
                <a:extLst>
                  <a:ext uri="{FF2B5EF4-FFF2-40B4-BE49-F238E27FC236}">
                    <a16:creationId xmlns:a16="http://schemas.microsoft.com/office/drawing/2014/main" id="{B0DD8CB3-67CA-F15A-6D1D-7C5E1C4C43E5}"/>
                  </a:ext>
                </a:extLst>
              </p:cNvPr>
              <p:cNvSpPr txBox="1"/>
              <p:nvPr/>
            </p:nvSpPr>
            <p:spPr>
              <a:xfrm>
                <a:off x="1346297" y="1828718"/>
                <a:ext cx="2884715" cy="390748"/>
              </a:xfrm>
              <a:prstGeom prst="rect">
                <a:avLst/>
              </a:prstGeom>
              <a:noFill/>
            </p:spPr>
            <p:txBody>
              <a:bodyPr wrap="square">
                <a:spAutoFit/>
              </a:bodyPr>
              <a:lstStyle/>
              <a:p>
                <a:r>
                  <a:rPr kumimoji="1" lang="en-US" altLang="ja-JP" sz="1800" dirty="0"/>
                  <a:t>※</a:t>
                </a:r>
                <a14:m>
                  <m:oMath xmlns:m="http://schemas.openxmlformats.org/officeDocument/2006/math">
                    <m:r>
                      <a:rPr kumimoji="1" lang="en-US" altLang="ja-JP" sz="1800" b="1" i="1" smtClean="0">
                        <a:latin typeface="Cambria Math" panose="02040503050406030204" pitchFamily="18" charset="0"/>
                      </a:rPr>
                      <m:t>𝑸</m:t>
                    </m:r>
                    <m:r>
                      <a:rPr kumimoji="1" lang="en-US" altLang="ja-JP" sz="1800" i="1">
                        <a:latin typeface="Cambria Math" panose="02040503050406030204" pitchFamily="18" charset="0"/>
                      </a:rPr>
                      <m:t>=(</m:t>
                    </m:r>
                    <m:sSub>
                      <m:sSubPr>
                        <m:ctrlPr>
                          <a:rPr kumimoji="1" lang="en-US" altLang="ja-JP" sz="1800" b="0" i="1" smtClean="0">
                            <a:latin typeface="Cambria Math" panose="02040503050406030204" pitchFamily="18" charset="0"/>
                          </a:rPr>
                        </m:ctrlPr>
                      </m:sSubPr>
                      <m:e>
                        <m:r>
                          <a:rPr kumimoji="1" lang="en-US" altLang="ja-JP" sz="1800" b="0" i="1" smtClean="0">
                            <a:latin typeface="Cambria Math" panose="02040503050406030204" pitchFamily="18" charset="0"/>
                          </a:rPr>
                          <m:t>𝑄</m:t>
                        </m:r>
                      </m:e>
                      <m:sub>
                        <m:r>
                          <a:rPr kumimoji="1" lang="en-US" altLang="ja-JP" sz="1800" b="0" i="1" smtClean="0">
                            <a:latin typeface="Cambria Math" panose="02040503050406030204" pitchFamily="18" charset="0"/>
                          </a:rPr>
                          <m:t>1</m:t>
                        </m:r>
                      </m:sub>
                    </m:sSub>
                    <m:r>
                      <a:rPr kumimoji="1" lang="en-US" altLang="ja-JP" sz="1800" i="1">
                        <a:latin typeface="Cambria Math" panose="02040503050406030204" pitchFamily="18" charset="0"/>
                      </a:rPr>
                      <m:t>,…,</m:t>
                    </m:r>
                    <m:sSub>
                      <m:sSubPr>
                        <m:ctrlPr>
                          <a:rPr kumimoji="1" lang="en-US" altLang="ja-JP" sz="1800" i="1">
                            <a:latin typeface="Cambria Math" panose="02040503050406030204" pitchFamily="18" charset="0"/>
                          </a:rPr>
                        </m:ctrlPr>
                      </m:sSubPr>
                      <m:e>
                        <m:r>
                          <a:rPr kumimoji="1" lang="en-US" altLang="ja-JP" sz="1800" b="0" i="1" smtClean="0">
                            <a:latin typeface="Cambria Math" panose="02040503050406030204" pitchFamily="18" charset="0"/>
                          </a:rPr>
                          <m:t>𝑄</m:t>
                        </m:r>
                      </m:e>
                      <m:sub>
                        <m:r>
                          <a:rPr kumimoji="1" lang="en-US" altLang="ja-JP" sz="1800" b="0" i="1" smtClean="0">
                            <a:latin typeface="Cambria Math" panose="02040503050406030204" pitchFamily="18" charset="0"/>
                          </a:rPr>
                          <m:t>𝑞</m:t>
                        </m:r>
                      </m:sub>
                    </m:sSub>
                    <m:r>
                      <a:rPr kumimoji="1" lang="en-US" altLang="ja-JP" sz="1800" i="1">
                        <a:latin typeface="Cambria Math" panose="02040503050406030204" pitchFamily="18" charset="0"/>
                      </a:rPr>
                      <m:t>,</m:t>
                    </m:r>
                    <m:sSup>
                      <m:sSupPr>
                        <m:ctrlPr>
                          <a:rPr kumimoji="1" lang="en-US" altLang="ja-JP" sz="1800" i="1">
                            <a:latin typeface="Cambria Math" panose="02040503050406030204" pitchFamily="18" charset="0"/>
                          </a:rPr>
                        </m:ctrlPr>
                      </m:sSupPr>
                      <m:e>
                        <m:r>
                          <a:rPr kumimoji="1" lang="en-US" altLang="ja-JP" sz="1800" b="0" i="1" smtClean="0">
                            <a:latin typeface="Cambria Math" panose="02040503050406030204" pitchFamily="18" charset="0"/>
                          </a:rPr>
                          <m:t>𝑄</m:t>
                        </m:r>
                      </m:e>
                      <m:sup>
                        <m:r>
                          <a:rPr kumimoji="1" lang="en-US" altLang="ja-JP" sz="1800" i="1">
                            <a:latin typeface="Cambria Math" panose="02040503050406030204" pitchFamily="18" charset="0"/>
                          </a:rPr>
                          <m:t>∗</m:t>
                        </m:r>
                      </m:sup>
                    </m:sSup>
                    <m:r>
                      <a:rPr kumimoji="1" lang="en-US" altLang="ja-JP" sz="1800" i="1">
                        <a:latin typeface="Cambria Math" panose="02040503050406030204" pitchFamily="18" charset="0"/>
                      </a:rPr>
                      <m:t>)</m:t>
                    </m:r>
                  </m:oMath>
                </a14:m>
                <a:endParaRPr lang="ja-JP" altLang="en-US" dirty="0"/>
              </a:p>
            </p:txBody>
          </p:sp>
        </mc:Choice>
        <mc:Fallback>
          <p:sp>
            <p:nvSpPr>
              <p:cNvPr id="18" name="テキスト ボックス 17">
                <a:extLst>
                  <a:ext uri="{FF2B5EF4-FFF2-40B4-BE49-F238E27FC236}">
                    <a16:creationId xmlns:a16="http://schemas.microsoft.com/office/drawing/2014/main" id="{B0DD8CB3-67CA-F15A-6D1D-7C5E1C4C43E5}"/>
                  </a:ext>
                </a:extLst>
              </p:cNvPr>
              <p:cNvSpPr txBox="1">
                <a:spLocks noRot="1" noChangeAspect="1" noMove="1" noResize="1" noEditPoints="1" noAdjustHandles="1" noChangeArrowheads="1" noChangeShapeType="1" noTextEdit="1"/>
              </p:cNvSpPr>
              <p:nvPr/>
            </p:nvSpPr>
            <p:spPr>
              <a:xfrm>
                <a:off x="1346297" y="1828718"/>
                <a:ext cx="2884715" cy="390748"/>
              </a:xfrm>
              <a:prstGeom prst="rect">
                <a:avLst/>
              </a:prstGeom>
              <a:blipFill>
                <a:blip r:embed="rId7"/>
                <a:stretch>
                  <a:fillRect l="-1903" t="-14063" b="-14063"/>
                </a:stretch>
              </a:blipFill>
            </p:spPr>
            <p:txBody>
              <a:bodyPr/>
              <a:lstStyle/>
              <a:p>
                <a:r>
                  <a:rPr lang="ja-JP" altLang="en-US">
                    <a:noFill/>
                  </a:rPr>
                  <a:t> </a:t>
                </a:r>
              </a:p>
            </p:txBody>
          </p:sp>
        </mc:Fallback>
      </mc:AlternateContent>
      <p:sp>
        <p:nvSpPr>
          <p:cNvPr id="19" name="テキスト ボックス 18">
            <a:extLst>
              <a:ext uri="{FF2B5EF4-FFF2-40B4-BE49-F238E27FC236}">
                <a16:creationId xmlns:a16="http://schemas.microsoft.com/office/drawing/2014/main" id="{FD1DB2C0-665A-B5BC-9FC6-C0D1563F0814}"/>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7</a:t>
            </a:r>
            <a:endParaRPr kumimoji="1" lang="ja-JP" altLang="en-US" dirty="0">
              <a:solidFill>
                <a:schemeClr val="bg1"/>
              </a:solidFill>
            </a:endParaRPr>
          </a:p>
        </p:txBody>
      </p:sp>
    </p:spTree>
    <p:extLst>
      <p:ext uri="{BB962C8B-B14F-4D97-AF65-F5344CB8AC3E}">
        <p14:creationId xmlns:p14="http://schemas.microsoft.com/office/powerpoint/2010/main" val="3529701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64858C-885C-737F-7117-226A7FF3EAD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DB1DA1D-821B-117C-5F03-3015777104DC}"/>
              </a:ext>
            </a:extLst>
          </p:cNvPr>
          <p:cNvSpPr>
            <a:spLocks noGrp="1"/>
          </p:cNvSpPr>
          <p:nvPr>
            <p:ph type="title"/>
          </p:nvPr>
        </p:nvSpPr>
        <p:spPr/>
        <p:txBody>
          <a:bodyPr/>
          <a:lstStyle/>
          <a:p>
            <a:r>
              <a:rPr kumimoji="1" lang="en-US" altLang="ja-JP" dirty="0"/>
              <a:t>Artificial Abort</a:t>
            </a:r>
            <a:endParaRPr kumimoji="1" lang="ja-JP" altLang="en-US" dirty="0"/>
          </a:p>
        </p:txBody>
      </p:sp>
      <p:sp>
        <p:nvSpPr>
          <p:cNvPr id="3" name="四角形: 角を丸くする 2">
            <a:extLst>
              <a:ext uri="{FF2B5EF4-FFF2-40B4-BE49-F238E27FC236}">
                <a16:creationId xmlns:a16="http://schemas.microsoft.com/office/drawing/2014/main" id="{CCAD03C6-A9B1-2CDA-5811-B5A0672C9660}"/>
              </a:ext>
            </a:extLst>
          </p:cNvPr>
          <p:cNvSpPr/>
          <p:nvPr/>
        </p:nvSpPr>
        <p:spPr>
          <a:xfrm>
            <a:off x="1183912" y="1133325"/>
            <a:ext cx="10557636" cy="61484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rPr>
              <a:t>[Wat05] introduced the </a:t>
            </a:r>
            <a:r>
              <a:rPr kumimoji="1" lang="en-US" altLang="ja-JP" sz="2400" dirty="0">
                <a:solidFill>
                  <a:srgbClr val="FF0000"/>
                </a:solidFill>
              </a:rPr>
              <a:t>artificial abort technique</a:t>
            </a:r>
          </a:p>
        </p:txBody>
      </p:sp>
      <p:grpSp>
        <p:nvGrpSpPr>
          <p:cNvPr id="4" name="グループ化 3">
            <a:extLst>
              <a:ext uri="{FF2B5EF4-FFF2-40B4-BE49-F238E27FC236}">
                <a16:creationId xmlns:a16="http://schemas.microsoft.com/office/drawing/2014/main" id="{C9633855-B25F-6A5B-824A-CFE9A36C9F85}"/>
              </a:ext>
            </a:extLst>
          </p:cNvPr>
          <p:cNvGrpSpPr/>
          <p:nvPr/>
        </p:nvGrpSpPr>
        <p:grpSpPr>
          <a:xfrm>
            <a:off x="1522302" y="2122714"/>
            <a:ext cx="1964973" cy="1932441"/>
            <a:chOff x="1514717" y="2726417"/>
            <a:chExt cx="1964973" cy="1932441"/>
          </a:xfrm>
        </p:grpSpPr>
        <p:pic>
          <p:nvPicPr>
            <p:cNvPr id="6" name="Google Shape;898;p49">
              <a:extLst>
                <a:ext uri="{FF2B5EF4-FFF2-40B4-BE49-F238E27FC236}">
                  <a16:creationId xmlns:a16="http://schemas.microsoft.com/office/drawing/2014/main" id="{81C8234B-C537-4F4A-1ABF-A73582637A1F}"/>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5;p49">
                  <a:extLst>
                    <a:ext uri="{FF2B5EF4-FFF2-40B4-BE49-F238E27FC236}">
                      <a16:creationId xmlns:a16="http://schemas.microsoft.com/office/drawing/2014/main" id="{8D4097EE-6ED1-4FD1-CE43-47ADE4E4EB65}"/>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7" name="Google Shape;905;p49">
                  <a:extLst>
                    <a:ext uri="{FF2B5EF4-FFF2-40B4-BE49-F238E27FC236}">
                      <a16:creationId xmlns:a16="http://schemas.microsoft.com/office/drawing/2014/main" id="{8D4097EE-6ED1-4FD1-CE43-47ADE4E4EB65}"/>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8" name="直線矢印コネクタ 7">
            <a:extLst>
              <a:ext uri="{FF2B5EF4-FFF2-40B4-BE49-F238E27FC236}">
                <a16:creationId xmlns:a16="http://schemas.microsoft.com/office/drawing/2014/main" id="{6AF4FE6E-5CFF-6A1C-7E26-C03C3125FC67}"/>
              </a:ext>
            </a:extLst>
          </p:cNvPr>
          <p:cNvCxnSpPr>
            <a:cxnSpLocks/>
          </p:cNvCxnSpPr>
          <p:nvPr/>
        </p:nvCxnSpPr>
        <p:spPr>
          <a:xfrm>
            <a:off x="3175276" y="331704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56BFCFFD-3939-F1D4-BD14-4733B8CF5623}"/>
                  </a:ext>
                </a:extLst>
              </p:cNvPr>
              <p:cNvSpPr txBox="1"/>
              <p:nvPr/>
            </p:nvSpPr>
            <p:spPr>
              <a:xfrm>
                <a:off x="3793311" y="285538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9" name="テキスト ボックス 8">
                <a:extLst>
                  <a:ext uri="{FF2B5EF4-FFF2-40B4-BE49-F238E27FC236}">
                    <a16:creationId xmlns:a16="http://schemas.microsoft.com/office/drawing/2014/main" id="{56BFCFFD-3939-F1D4-BD14-4733B8CF5623}"/>
                  </a:ext>
                </a:extLst>
              </p:cNvPr>
              <p:cNvSpPr txBox="1">
                <a:spLocks noRot="1" noChangeAspect="1" noMove="1" noResize="1" noEditPoints="1" noAdjustHandles="1" noChangeArrowheads="1" noChangeShapeType="1" noTextEdit="1"/>
              </p:cNvSpPr>
              <p:nvPr/>
            </p:nvSpPr>
            <p:spPr>
              <a:xfrm>
                <a:off x="3793311" y="285538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正方形/長方形 9">
                <a:extLst>
                  <a:ext uri="{FF2B5EF4-FFF2-40B4-BE49-F238E27FC236}">
                    <a16:creationId xmlns:a16="http://schemas.microsoft.com/office/drawing/2014/main" id="{1DBE08BB-366D-B686-DEAA-D4A34E835E40}"/>
                  </a:ext>
                </a:extLst>
              </p:cNvPr>
              <p:cNvSpPr/>
              <p:nvPr/>
            </p:nvSpPr>
            <p:spPr>
              <a:xfrm>
                <a:off x="6096000" y="325256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0" name="正方形/長方形 9">
                <a:extLst>
                  <a:ext uri="{FF2B5EF4-FFF2-40B4-BE49-F238E27FC236}">
                    <a16:creationId xmlns:a16="http://schemas.microsoft.com/office/drawing/2014/main" id="{1DBE08BB-366D-B686-DEAA-D4A34E835E40}"/>
                  </a:ext>
                </a:extLst>
              </p:cNvPr>
              <p:cNvSpPr>
                <a:spLocks noRot="1" noChangeAspect="1" noMove="1" noResize="1" noEditPoints="1" noAdjustHandles="1" noChangeArrowheads="1" noChangeShapeType="1" noTextEdit="1"/>
              </p:cNvSpPr>
              <p:nvPr/>
            </p:nvSpPr>
            <p:spPr>
              <a:xfrm>
                <a:off x="6096000" y="325256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DF18DA16-A982-15F1-084A-0347C4DFAE83}"/>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8</a:t>
            </a:r>
            <a:endParaRPr kumimoji="1" lang="ja-JP" altLang="en-US" dirty="0">
              <a:solidFill>
                <a:schemeClr val="bg1"/>
              </a:solidFill>
            </a:endParaRPr>
          </a:p>
        </p:txBody>
      </p:sp>
    </p:spTree>
    <p:extLst>
      <p:ext uri="{BB962C8B-B14F-4D97-AF65-F5344CB8AC3E}">
        <p14:creationId xmlns:p14="http://schemas.microsoft.com/office/powerpoint/2010/main" val="2357842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D8A0A2-0E6F-29A4-ED6B-2D999AAD798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7E2698B-82D8-C608-2A5F-423789239BA0}"/>
              </a:ext>
            </a:extLst>
          </p:cNvPr>
          <p:cNvSpPr>
            <a:spLocks noGrp="1"/>
          </p:cNvSpPr>
          <p:nvPr>
            <p:ph type="title"/>
          </p:nvPr>
        </p:nvSpPr>
        <p:spPr/>
        <p:txBody>
          <a:bodyPr/>
          <a:lstStyle/>
          <a:p>
            <a:r>
              <a:rPr kumimoji="1" lang="en-US" altLang="ja-JP" dirty="0"/>
              <a:t>Artificial Abort</a:t>
            </a:r>
            <a:endParaRPr kumimoji="1" lang="ja-JP" altLang="en-US" dirty="0"/>
          </a:p>
        </p:txBody>
      </p:sp>
      <p:sp>
        <p:nvSpPr>
          <p:cNvPr id="3" name="四角形: 角を丸くする 2">
            <a:extLst>
              <a:ext uri="{FF2B5EF4-FFF2-40B4-BE49-F238E27FC236}">
                <a16:creationId xmlns:a16="http://schemas.microsoft.com/office/drawing/2014/main" id="{8E3A1915-9151-50AA-78F0-D21684A8AAD8}"/>
              </a:ext>
            </a:extLst>
          </p:cNvPr>
          <p:cNvSpPr/>
          <p:nvPr/>
        </p:nvSpPr>
        <p:spPr>
          <a:xfrm>
            <a:off x="1183912" y="1133325"/>
            <a:ext cx="10557636" cy="61484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rPr>
              <a:t>[Wat05] introduced the </a:t>
            </a:r>
            <a:r>
              <a:rPr kumimoji="1" lang="en-US" altLang="ja-JP" sz="2400" dirty="0">
                <a:solidFill>
                  <a:srgbClr val="FF0000"/>
                </a:solidFill>
              </a:rPr>
              <a:t>artificial abort technique</a:t>
            </a:r>
          </a:p>
        </p:txBody>
      </p:sp>
      <p:grpSp>
        <p:nvGrpSpPr>
          <p:cNvPr id="4" name="グループ化 3">
            <a:extLst>
              <a:ext uri="{FF2B5EF4-FFF2-40B4-BE49-F238E27FC236}">
                <a16:creationId xmlns:a16="http://schemas.microsoft.com/office/drawing/2014/main" id="{1AEA6F1F-2231-E2C8-A41E-46ED1E21F33A}"/>
              </a:ext>
            </a:extLst>
          </p:cNvPr>
          <p:cNvGrpSpPr/>
          <p:nvPr/>
        </p:nvGrpSpPr>
        <p:grpSpPr>
          <a:xfrm>
            <a:off x="1522302" y="2122714"/>
            <a:ext cx="1964973" cy="1932441"/>
            <a:chOff x="1514717" y="2726417"/>
            <a:chExt cx="1964973" cy="1932441"/>
          </a:xfrm>
        </p:grpSpPr>
        <p:pic>
          <p:nvPicPr>
            <p:cNvPr id="6" name="Google Shape;898;p49">
              <a:extLst>
                <a:ext uri="{FF2B5EF4-FFF2-40B4-BE49-F238E27FC236}">
                  <a16:creationId xmlns:a16="http://schemas.microsoft.com/office/drawing/2014/main" id="{06B3E412-58C8-AAB5-1D08-C588EF126565}"/>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5;p49">
                  <a:extLst>
                    <a:ext uri="{FF2B5EF4-FFF2-40B4-BE49-F238E27FC236}">
                      <a16:creationId xmlns:a16="http://schemas.microsoft.com/office/drawing/2014/main" id="{800EFC04-A069-6F95-D7F2-7BCE8274E675}"/>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7" name="Google Shape;905;p49">
                  <a:extLst>
                    <a:ext uri="{FF2B5EF4-FFF2-40B4-BE49-F238E27FC236}">
                      <a16:creationId xmlns:a16="http://schemas.microsoft.com/office/drawing/2014/main" id="{800EFC04-A069-6F95-D7F2-7BCE8274E675}"/>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8" name="直線矢印コネクタ 7">
            <a:extLst>
              <a:ext uri="{FF2B5EF4-FFF2-40B4-BE49-F238E27FC236}">
                <a16:creationId xmlns:a16="http://schemas.microsoft.com/office/drawing/2014/main" id="{50E57C2F-3DE1-268D-AE5B-107ADDF19FD9}"/>
              </a:ext>
            </a:extLst>
          </p:cNvPr>
          <p:cNvCxnSpPr>
            <a:cxnSpLocks/>
          </p:cNvCxnSpPr>
          <p:nvPr/>
        </p:nvCxnSpPr>
        <p:spPr>
          <a:xfrm>
            <a:off x="3175276" y="331704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D0E73228-9EB6-B465-F2E4-9FE1A5F9D00E}"/>
                  </a:ext>
                </a:extLst>
              </p:cNvPr>
              <p:cNvSpPr txBox="1"/>
              <p:nvPr/>
            </p:nvSpPr>
            <p:spPr>
              <a:xfrm>
                <a:off x="3793311" y="285538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9" name="テキスト ボックス 8">
                <a:extLst>
                  <a:ext uri="{FF2B5EF4-FFF2-40B4-BE49-F238E27FC236}">
                    <a16:creationId xmlns:a16="http://schemas.microsoft.com/office/drawing/2014/main" id="{D0E73228-9EB6-B465-F2E4-9FE1A5F9D00E}"/>
                  </a:ext>
                </a:extLst>
              </p:cNvPr>
              <p:cNvSpPr txBox="1">
                <a:spLocks noRot="1" noChangeAspect="1" noMove="1" noResize="1" noEditPoints="1" noAdjustHandles="1" noChangeArrowheads="1" noChangeShapeType="1" noTextEdit="1"/>
              </p:cNvSpPr>
              <p:nvPr/>
            </p:nvSpPr>
            <p:spPr>
              <a:xfrm>
                <a:off x="3793311" y="285538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正方形/長方形 9">
                <a:extLst>
                  <a:ext uri="{FF2B5EF4-FFF2-40B4-BE49-F238E27FC236}">
                    <a16:creationId xmlns:a16="http://schemas.microsoft.com/office/drawing/2014/main" id="{4EC8B4ED-2724-AC0E-084B-EA1684195F97}"/>
                  </a:ext>
                </a:extLst>
              </p:cNvPr>
              <p:cNvSpPr/>
              <p:nvPr/>
            </p:nvSpPr>
            <p:spPr>
              <a:xfrm>
                <a:off x="6096000" y="325256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0" name="正方形/長方形 9">
                <a:extLst>
                  <a:ext uri="{FF2B5EF4-FFF2-40B4-BE49-F238E27FC236}">
                    <a16:creationId xmlns:a16="http://schemas.microsoft.com/office/drawing/2014/main" id="{4EC8B4ED-2724-AC0E-084B-EA1684195F97}"/>
                  </a:ext>
                </a:extLst>
              </p:cNvPr>
              <p:cNvSpPr>
                <a:spLocks noRot="1" noChangeAspect="1" noMove="1" noResize="1" noEditPoints="1" noAdjustHandles="1" noChangeArrowheads="1" noChangeShapeType="1" noTextEdit="1"/>
              </p:cNvSpPr>
              <p:nvPr/>
            </p:nvSpPr>
            <p:spPr>
              <a:xfrm>
                <a:off x="6096000" y="325256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 name="吹き出し: 四角形 4">
                <a:extLst>
                  <a:ext uri="{FF2B5EF4-FFF2-40B4-BE49-F238E27FC236}">
                    <a16:creationId xmlns:a16="http://schemas.microsoft.com/office/drawing/2014/main" id="{FC0CD5C0-C877-2F7D-DA01-D5EAB2150344}"/>
                  </a:ext>
                </a:extLst>
              </p:cNvPr>
              <p:cNvSpPr/>
              <p:nvPr/>
            </p:nvSpPr>
            <p:spPr>
              <a:xfrm>
                <a:off x="5946999" y="2053161"/>
                <a:ext cx="5421218" cy="958898"/>
              </a:xfrm>
              <a:prstGeom prst="wedgeRectCallout">
                <a:avLst>
                  <a:gd name="adj1" fmla="val 33698"/>
                  <a:gd name="adj2" fmla="val 38089"/>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pPr marL="285750" indent="-285750">
                  <a:buFont typeface="Arial" panose="020B0604020202020204" pitchFamily="34" charset="0"/>
                  <a:buChar char="•"/>
                </a:pPr>
                <a:r>
                  <a:rPr kumimoji="1" lang="en-US" altLang="ja-JP" sz="2400" dirty="0"/>
                  <a:t>Estimate </a:t>
                </a:r>
                <a14:m>
                  <m:oMath xmlns:m="http://schemas.openxmlformats.org/officeDocument/2006/math">
                    <m:r>
                      <a:rPr kumimoji="1" lang="en-US" altLang="ja-JP" sz="2400" b="0" i="1" smtClean="0">
                        <a:latin typeface="Cambria Math" panose="02040503050406030204" pitchFamily="18" charset="0"/>
                      </a:rPr>
                      <m:t>𝛾</m:t>
                    </m:r>
                    <m:d>
                      <m:dPr>
                        <m:ctrlPr>
                          <a:rPr kumimoji="1" lang="en-US" altLang="ja-JP" sz="2400" b="0" i="1" smtClean="0">
                            <a:latin typeface="Cambria Math" panose="02040503050406030204" pitchFamily="18" charset="0"/>
                          </a:rPr>
                        </m:ctrlPr>
                      </m:dPr>
                      <m:e>
                        <m:r>
                          <a:rPr kumimoji="1" lang="en-US" altLang="ja-JP" sz="2400" b="1" i="1" dirty="0">
                            <a:latin typeface="Cambria Math" panose="02040503050406030204" pitchFamily="18" charset="0"/>
                          </a:rPr>
                          <m:t>𝑸</m:t>
                        </m:r>
                      </m:e>
                    </m:d>
                  </m:oMath>
                </a14:m>
                <a:r>
                  <a:rPr kumimoji="1" lang="en-US" altLang="ja-JP" sz="2400" dirty="0"/>
                  <a:t> by Monte Carlo method</a:t>
                </a:r>
              </a:p>
              <a:p>
                <a:pPr marL="285750" indent="-285750">
                  <a:buFont typeface="Arial" panose="020B0604020202020204" pitchFamily="34" charset="0"/>
                  <a:buChar char="•"/>
                </a:pPr>
                <a:r>
                  <a:rPr kumimoji="1" lang="en-US" altLang="ja-JP" sz="2400" dirty="0"/>
                  <a:t>Abort with pro. </a:t>
                </a:r>
                <a14:m>
                  <m:oMath xmlns:m="http://schemas.openxmlformats.org/officeDocument/2006/math">
                    <m:r>
                      <a:rPr kumimoji="1" lang="en-US" altLang="ja-JP" sz="2400" b="0" i="0" smtClean="0">
                        <a:latin typeface="Cambria Math" panose="02040503050406030204" pitchFamily="18" charset="0"/>
                      </a:rPr>
                      <m:t>1−</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𝛾</m:t>
                        </m:r>
                      </m:e>
                      <m:sub>
                        <m:r>
                          <a:rPr kumimoji="1" lang="en-US" altLang="ja-JP" sz="2400" b="0" i="1" smtClean="0">
                            <a:latin typeface="Cambria Math" panose="02040503050406030204" pitchFamily="18" charset="0"/>
                          </a:rPr>
                          <m:t>𝑚𝑖𝑛</m:t>
                        </m:r>
                      </m:sub>
                    </m:sSub>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𝛾</m:t>
                    </m:r>
                    <m:r>
                      <a:rPr kumimoji="1" lang="en-US" altLang="ja-JP" sz="2400" b="0" i="1" smtClean="0">
                        <a:latin typeface="Cambria Math" panose="02040503050406030204" pitchFamily="18" charset="0"/>
                      </a:rPr>
                      <m:t>(</m:t>
                    </m:r>
                    <m:r>
                      <a:rPr kumimoji="1" lang="en-US" altLang="ja-JP" sz="2400" b="1" i="1" dirty="0">
                        <a:latin typeface="Cambria Math" panose="02040503050406030204" pitchFamily="18" charset="0"/>
                      </a:rPr>
                      <m:t>𝑸</m:t>
                    </m:r>
                    <m:r>
                      <a:rPr kumimoji="1" lang="en-US" altLang="ja-JP" sz="2400" b="0" i="1" smtClean="0">
                        <a:latin typeface="Cambria Math" panose="02040503050406030204" pitchFamily="18" charset="0"/>
                      </a:rPr>
                      <m:t>)</m:t>
                    </m:r>
                  </m:oMath>
                </a14:m>
                <a:endParaRPr kumimoji="1" lang="en-US" altLang="ja-JP" sz="2400" dirty="0"/>
              </a:p>
            </p:txBody>
          </p:sp>
        </mc:Choice>
        <mc:Fallback>
          <p:sp>
            <p:nvSpPr>
              <p:cNvPr id="5" name="吹き出し: 四角形 4">
                <a:extLst>
                  <a:ext uri="{FF2B5EF4-FFF2-40B4-BE49-F238E27FC236}">
                    <a16:creationId xmlns:a16="http://schemas.microsoft.com/office/drawing/2014/main" id="{FC0CD5C0-C877-2F7D-DA01-D5EAB2150344}"/>
                  </a:ext>
                </a:extLst>
              </p:cNvPr>
              <p:cNvSpPr>
                <a:spLocks noRot="1" noChangeAspect="1" noMove="1" noResize="1" noEditPoints="1" noAdjustHandles="1" noChangeArrowheads="1" noChangeShapeType="1" noTextEdit="1"/>
              </p:cNvSpPr>
              <p:nvPr/>
            </p:nvSpPr>
            <p:spPr>
              <a:xfrm>
                <a:off x="5946999" y="2053161"/>
                <a:ext cx="5421218" cy="958898"/>
              </a:xfrm>
              <a:prstGeom prst="wedgeRectCallout">
                <a:avLst>
                  <a:gd name="adj1" fmla="val 33698"/>
                  <a:gd name="adj2" fmla="val 38089"/>
                </a:avLst>
              </a:prstGeom>
              <a:blipFill>
                <a:blip r:embed="rId7"/>
                <a:stretch>
                  <a:fillRect l="-1344" b="-6211"/>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1" name="吹き出し: 角を丸めた四角形 10">
                <a:extLst>
                  <a:ext uri="{FF2B5EF4-FFF2-40B4-BE49-F238E27FC236}">
                    <a16:creationId xmlns:a16="http://schemas.microsoft.com/office/drawing/2014/main" id="{425C0664-CE0D-70CE-3A7E-EC2070B18B78}"/>
                  </a:ext>
                </a:extLst>
              </p:cNvPr>
              <p:cNvSpPr/>
              <p:nvPr/>
            </p:nvSpPr>
            <p:spPr>
              <a:xfrm>
                <a:off x="8485677" y="3136282"/>
                <a:ext cx="3233319" cy="466382"/>
              </a:xfrm>
              <a:prstGeom prst="wedgeRoundRectCallout">
                <a:avLst>
                  <a:gd name="adj1" fmla="val -33432"/>
                  <a:gd name="adj2" fmla="val -83828"/>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Lower bound of </a:t>
                </a:r>
                <a14:m>
                  <m:oMath xmlns:m="http://schemas.openxmlformats.org/officeDocument/2006/math">
                    <m:r>
                      <a:rPr kumimoji="1" lang="en-US" altLang="ja-JP" sz="2400" b="0" i="1" dirty="0" smtClean="0">
                        <a:latin typeface="Cambria Math" panose="02040503050406030204" pitchFamily="18" charset="0"/>
                      </a:rPr>
                      <m:t>𝛾</m:t>
                    </m:r>
                    <m:r>
                      <a:rPr kumimoji="1" lang="en-US" altLang="ja-JP" sz="2400" b="0" i="1" dirty="0" smtClean="0">
                        <a:latin typeface="Cambria Math" panose="02040503050406030204" pitchFamily="18" charset="0"/>
                      </a:rPr>
                      <m:t>(</m:t>
                    </m:r>
                    <m:r>
                      <a:rPr kumimoji="1" lang="en-US" altLang="ja-JP" sz="2400" b="1" i="1" dirty="0" smtClean="0">
                        <a:latin typeface="Cambria Math" panose="02040503050406030204" pitchFamily="18" charset="0"/>
                      </a:rPr>
                      <m:t>𝑸</m:t>
                    </m:r>
                    <m:r>
                      <a:rPr kumimoji="1" lang="en-US" altLang="ja-JP" sz="2400" b="0" i="1" dirty="0" smtClean="0">
                        <a:latin typeface="Cambria Math" panose="02040503050406030204" pitchFamily="18" charset="0"/>
                      </a:rPr>
                      <m:t>)</m:t>
                    </m:r>
                  </m:oMath>
                </a14:m>
                <a:endParaRPr kumimoji="1" lang="ja-JP" altLang="en-US" sz="2400" dirty="0"/>
              </a:p>
            </p:txBody>
          </p:sp>
        </mc:Choice>
        <mc:Fallback>
          <p:sp>
            <p:nvSpPr>
              <p:cNvPr id="11" name="吹き出し: 角を丸めた四角形 10">
                <a:extLst>
                  <a:ext uri="{FF2B5EF4-FFF2-40B4-BE49-F238E27FC236}">
                    <a16:creationId xmlns:a16="http://schemas.microsoft.com/office/drawing/2014/main" id="{425C0664-CE0D-70CE-3A7E-EC2070B18B78}"/>
                  </a:ext>
                </a:extLst>
              </p:cNvPr>
              <p:cNvSpPr>
                <a:spLocks noRot="1" noChangeAspect="1" noMove="1" noResize="1" noEditPoints="1" noAdjustHandles="1" noChangeArrowheads="1" noChangeShapeType="1" noTextEdit="1"/>
              </p:cNvSpPr>
              <p:nvPr/>
            </p:nvSpPr>
            <p:spPr>
              <a:xfrm>
                <a:off x="8485677" y="3136282"/>
                <a:ext cx="3233319" cy="466382"/>
              </a:xfrm>
              <a:prstGeom prst="wedgeRoundRectCallout">
                <a:avLst>
                  <a:gd name="adj1" fmla="val -33432"/>
                  <a:gd name="adj2" fmla="val -83828"/>
                  <a:gd name="adj3" fmla="val 16667"/>
                </a:avLst>
              </a:prstGeom>
              <a:blipFill>
                <a:blip r:embed="rId8"/>
                <a:stretch>
                  <a:fillRect l="-1873" b="-18519"/>
                </a:stretch>
              </a:blipFill>
              <a:ln w="25400">
                <a:solidFill>
                  <a:schemeClr val="accent3"/>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2" name="吹き出し: 角を丸めた四角形 11">
                <a:extLst>
                  <a:ext uri="{FF2B5EF4-FFF2-40B4-BE49-F238E27FC236}">
                    <a16:creationId xmlns:a16="http://schemas.microsoft.com/office/drawing/2014/main" id="{6327A391-4622-6282-4606-9D0499CE52FF}"/>
                  </a:ext>
                </a:extLst>
              </p:cNvPr>
              <p:cNvSpPr/>
              <p:nvPr/>
            </p:nvSpPr>
            <p:spPr>
              <a:xfrm>
                <a:off x="8368597" y="1357399"/>
                <a:ext cx="3233319" cy="614848"/>
              </a:xfrm>
              <a:prstGeom prst="wedgeRoundRectCallout">
                <a:avLst>
                  <a:gd name="adj1" fmla="val -33711"/>
                  <a:gd name="adj2" fmla="val 82722"/>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Sampling </a:t>
                </a:r>
                <a14:m>
                  <m:oMath xmlns:m="http://schemas.openxmlformats.org/officeDocument/2006/math">
                    <m:r>
                      <a:rPr kumimoji="1" lang="en-US" altLang="ja-JP" sz="2400" b="0" i="1" smtClean="0">
                        <a:latin typeface="Cambria Math" panose="02040503050406030204" pitchFamily="18" charset="0"/>
                      </a:rPr>
                      <m:t>𝐹</m:t>
                    </m:r>
                  </m:oMath>
                </a14:m>
                <a:r>
                  <a:rPr kumimoji="1" lang="ja-JP" altLang="en-US" sz="2400" dirty="0"/>
                  <a:t> </a:t>
                </a:r>
                <a:r>
                  <a:rPr kumimoji="1" lang="en-US" altLang="ja-JP" sz="2400" dirty="0"/>
                  <a:t>many times</a:t>
                </a:r>
                <a:endParaRPr kumimoji="1" lang="ja-JP" altLang="en-US" sz="2400" dirty="0"/>
              </a:p>
            </p:txBody>
          </p:sp>
        </mc:Choice>
        <mc:Fallback>
          <p:sp>
            <p:nvSpPr>
              <p:cNvPr id="12" name="吹き出し: 角を丸めた四角形 11">
                <a:extLst>
                  <a:ext uri="{FF2B5EF4-FFF2-40B4-BE49-F238E27FC236}">
                    <a16:creationId xmlns:a16="http://schemas.microsoft.com/office/drawing/2014/main" id="{6327A391-4622-6282-4606-9D0499CE52FF}"/>
                  </a:ext>
                </a:extLst>
              </p:cNvPr>
              <p:cNvSpPr>
                <a:spLocks noRot="1" noChangeAspect="1" noMove="1" noResize="1" noEditPoints="1" noAdjustHandles="1" noChangeArrowheads="1" noChangeShapeType="1" noTextEdit="1"/>
              </p:cNvSpPr>
              <p:nvPr/>
            </p:nvSpPr>
            <p:spPr>
              <a:xfrm>
                <a:off x="8368597" y="1357399"/>
                <a:ext cx="3233319" cy="614848"/>
              </a:xfrm>
              <a:prstGeom prst="wedgeRoundRectCallout">
                <a:avLst>
                  <a:gd name="adj1" fmla="val -33711"/>
                  <a:gd name="adj2" fmla="val 82722"/>
                  <a:gd name="adj3" fmla="val 16667"/>
                </a:avLst>
              </a:prstGeom>
              <a:blipFill>
                <a:blip r:embed="rId9"/>
                <a:stretch>
                  <a:fillRect l="-1685"/>
                </a:stretch>
              </a:blipFill>
              <a:ln w="25400">
                <a:solidFill>
                  <a:schemeClr val="accent3"/>
                </a:solidFill>
              </a:ln>
            </p:spPr>
            <p:txBody>
              <a:bodyPr/>
              <a:lstStyle/>
              <a:p>
                <a:r>
                  <a:rPr lang="ja-JP" altLang="en-US">
                    <a:noFill/>
                  </a:rPr>
                  <a:t> </a:t>
                </a:r>
              </a:p>
            </p:txBody>
          </p:sp>
        </mc:Fallback>
      </mc:AlternateContent>
      <p:sp>
        <p:nvSpPr>
          <p:cNvPr id="13" name="テキスト ボックス 12">
            <a:extLst>
              <a:ext uri="{FF2B5EF4-FFF2-40B4-BE49-F238E27FC236}">
                <a16:creationId xmlns:a16="http://schemas.microsoft.com/office/drawing/2014/main" id="{6F87A061-8B9A-578D-4401-CAEFE249CCEC}"/>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8</a:t>
            </a:r>
            <a:endParaRPr kumimoji="1" lang="ja-JP" altLang="en-US" dirty="0">
              <a:solidFill>
                <a:schemeClr val="bg1"/>
              </a:solidFill>
            </a:endParaRPr>
          </a:p>
        </p:txBody>
      </p:sp>
    </p:spTree>
    <p:extLst>
      <p:ext uri="{BB962C8B-B14F-4D97-AF65-F5344CB8AC3E}">
        <p14:creationId xmlns:p14="http://schemas.microsoft.com/office/powerpoint/2010/main" val="1817828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E36EF-6E7D-75D8-2696-34F8D2A658F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9B32956-EBAA-F713-66E3-F6C57B367F64}"/>
              </a:ext>
            </a:extLst>
          </p:cNvPr>
          <p:cNvSpPr>
            <a:spLocks noGrp="1"/>
          </p:cNvSpPr>
          <p:nvPr>
            <p:ph type="title"/>
          </p:nvPr>
        </p:nvSpPr>
        <p:spPr/>
        <p:txBody>
          <a:bodyPr/>
          <a:lstStyle/>
          <a:p>
            <a:r>
              <a:rPr kumimoji="1" lang="en-US" altLang="ja-JP" dirty="0"/>
              <a:t>Artificial Abort</a:t>
            </a:r>
            <a:endParaRPr kumimoji="1" lang="ja-JP" altLang="en-US" dirty="0"/>
          </a:p>
        </p:txBody>
      </p:sp>
      <p:sp>
        <p:nvSpPr>
          <p:cNvPr id="3" name="四角形: 角を丸くする 2">
            <a:extLst>
              <a:ext uri="{FF2B5EF4-FFF2-40B4-BE49-F238E27FC236}">
                <a16:creationId xmlns:a16="http://schemas.microsoft.com/office/drawing/2014/main" id="{889467B2-1402-C2B8-9B5C-4EF646FFB7BD}"/>
              </a:ext>
            </a:extLst>
          </p:cNvPr>
          <p:cNvSpPr/>
          <p:nvPr/>
        </p:nvSpPr>
        <p:spPr>
          <a:xfrm>
            <a:off x="1183912" y="1133325"/>
            <a:ext cx="10557636" cy="61484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rPr>
              <a:t>[Wat05] introduced the </a:t>
            </a:r>
            <a:r>
              <a:rPr kumimoji="1" lang="en-US" altLang="ja-JP" sz="2400" dirty="0">
                <a:solidFill>
                  <a:srgbClr val="FF0000"/>
                </a:solidFill>
              </a:rPr>
              <a:t>artificial abort technique</a:t>
            </a:r>
          </a:p>
        </p:txBody>
      </p:sp>
      <p:grpSp>
        <p:nvGrpSpPr>
          <p:cNvPr id="4" name="グループ化 3">
            <a:extLst>
              <a:ext uri="{FF2B5EF4-FFF2-40B4-BE49-F238E27FC236}">
                <a16:creationId xmlns:a16="http://schemas.microsoft.com/office/drawing/2014/main" id="{42369F27-7A1B-5520-EB66-17E7CBCB6BD7}"/>
              </a:ext>
            </a:extLst>
          </p:cNvPr>
          <p:cNvGrpSpPr/>
          <p:nvPr/>
        </p:nvGrpSpPr>
        <p:grpSpPr>
          <a:xfrm>
            <a:off x="1522302" y="2122714"/>
            <a:ext cx="1964973" cy="1932441"/>
            <a:chOff x="1514717" y="2726417"/>
            <a:chExt cx="1964973" cy="1932441"/>
          </a:xfrm>
        </p:grpSpPr>
        <p:pic>
          <p:nvPicPr>
            <p:cNvPr id="6" name="Google Shape;898;p49">
              <a:extLst>
                <a:ext uri="{FF2B5EF4-FFF2-40B4-BE49-F238E27FC236}">
                  <a16:creationId xmlns:a16="http://schemas.microsoft.com/office/drawing/2014/main" id="{592C90E1-B834-FE1A-EB3D-614183888CC4}"/>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5;p49">
                  <a:extLst>
                    <a:ext uri="{FF2B5EF4-FFF2-40B4-BE49-F238E27FC236}">
                      <a16:creationId xmlns:a16="http://schemas.microsoft.com/office/drawing/2014/main" id="{CFC802D3-7642-9721-2474-A648EEE8BF4E}"/>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7" name="Google Shape;905;p49">
                  <a:extLst>
                    <a:ext uri="{FF2B5EF4-FFF2-40B4-BE49-F238E27FC236}">
                      <a16:creationId xmlns:a16="http://schemas.microsoft.com/office/drawing/2014/main" id="{CFC802D3-7642-9721-2474-A648EEE8BF4E}"/>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8" name="直線矢印コネクタ 7">
            <a:extLst>
              <a:ext uri="{FF2B5EF4-FFF2-40B4-BE49-F238E27FC236}">
                <a16:creationId xmlns:a16="http://schemas.microsoft.com/office/drawing/2014/main" id="{937C642B-6FCC-189D-7993-F403E5ACEC4E}"/>
              </a:ext>
            </a:extLst>
          </p:cNvPr>
          <p:cNvCxnSpPr>
            <a:cxnSpLocks/>
          </p:cNvCxnSpPr>
          <p:nvPr/>
        </p:nvCxnSpPr>
        <p:spPr>
          <a:xfrm>
            <a:off x="3175276" y="331704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7A64E8A6-0490-527B-34BE-63EA0E6F39F7}"/>
                  </a:ext>
                </a:extLst>
              </p:cNvPr>
              <p:cNvSpPr txBox="1"/>
              <p:nvPr/>
            </p:nvSpPr>
            <p:spPr>
              <a:xfrm>
                <a:off x="3793311" y="285538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9" name="テキスト ボックス 8">
                <a:extLst>
                  <a:ext uri="{FF2B5EF4-FFF2-40B4-BE49-F238E27FC236}">
                    <a16:creationId xmlns:a16="http://schemas.microsoft.com/office/drawing/2014/main" id="{7A64E8A6-0490-527B-34BE-63EA0E6F39F7}"/>
                  </a:ext>
                </a:extLst>
              </p:cNvPr>
              <p:cNvSpPr txBox="1">
                <a:spLocks noRot="1" noChangeAspect="1" noMove="1" noResize="1" noEditPoints="1" noAdjustHandles="1" noChangeArrowheads="1" noChangeShapeType="1" noTextEdit="1"/>
              </p:cNvSpPr>
              <p:nvPr/>
            </p:nvSpPr>
            <p:spPr>
              <a:xfrm>
                <a:off x="3793311" y="285538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正方形/長方形 9">
                <a:extLst>
                  <a:ext uri="{FF2B5EF4-FFF2-40B4-BE49-F238E27FC236}">
                    <a16:creationId xmlns:a16="http://schemas.microsoft.com/office/drawing/2014/main" id="{B7103335-281B-4D84-D59C-974797092A04}"/>
                  </a:ext>
                </a:extLst>
              </p:cNvPr>
              <p:cNvSpPr/>
              <p:nvPr/>
            </p:nvSpPr>
            <p:spPr>
              <a:xfrm>
                <a:off x="6096000" y="325256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0" name="正方形/長方形 9">
                <a:extLst>
                  <a:ext uri="{FF2B5EF4-FFF2-40B4-BE49-F238E27FC236}">
                    <a16:creationId xmlns:a16="http://schemas.microsoft.com/office/drawing/2014/main" id="{B7103335-281B-4D84-D59C-974797092A04}"/>
                  </a:ext>
                </a:extLst>
              </p:cNvPr>
              <p:cNvSpPr>
                <a:spLocks noRot="1" noChangeAspect="1" noMove="1" noResize="1" noEditPoints="1" noAdjustHandles="1" noChangeArrowheads="1" noChangeShapeType="1" noTextEdit="1"/>
              </p:cNvSpPr>
              <p:nvPr/>
            </p:nvSpPr>
            <p:spPr>
              <a:xfrm>
                <a:off x="6096000" y="325256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EF7BCC2C-CC03-CDA1-DD9B-D2BBF964CF23}"/>
                  </a:ext>
                </a:extLst>
              </p:cNvPr>
              <p:cNvSpPr txBox="1"/>
              <p:nvPr/>
            </p:nvSpPr>
            <p:spPr>
              <a:xfrm>
                <a:off x="853918" y="4849471"/>
                <a:ext cx="10782910" cy="853119"/>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200" b="0" i="1" u="none" strike="noStrike" cap="none" smtClean="0">
                              <a:latin typeface="Cambria Math" panose="02040503050406030204" pitchFamily="18" charset="0"/>
                              <a:ea typeface="Proxima Nova"/>
                              <a:cs typeface="Proxima Nova"/>
                              <a:sym typeface="Proxima Nova"/>
                            </a:rPr>
                          </m:ctrlPr>
                        </m:sSubPr>
                        <m:e>
                          <m:r>
                            <a:rPr lang="en-US" altLang="ja-JP" sz="2200" b="0" i="1" u="none" strike="noStrike" cap="none" smtClean="0">
                              <a:latin typeface="Cambria Math" panose="02040503050406030204" pitchFamily="18" charset="0"/>
                              <a:ea typeface="Proxima Nova"/>
                              <a:cs typeface="Proxima Nova"/>
                              <a:sym typeface="Proxima Nova"/>
                            </a:rPr>
                            <m:t>𝜖</m:t>
                          </m:r>
                        </m:e>
                        <m:sub>
                          <m:r>
                            <a:rPr lang="en-US" altLang="ja-JP" sz="2200" b="0" i="1" u="none" strike="noStrike" cap="none" smtClean="0">
                              <a:latin typeface="Cambria Math" panose="02040503050406030204" pitchFamily="18" charset="0"/>
                              <a:ea typeface="Proxima Nova"/>
                              <a:cs typeface="Proxima Nova"/>
                              <a:sym typeface="Proxima Nova"/>
                            </a:rPr>
                            <m:t>ℛ</m:t>
                          </m:r>
                        </m:sub>
                      </m:sSub>
                      <m:r>
                        <m:rPr>
                          <m:aln/>
                        </m:rPr>
                        <a:rPr lang="en-US" altLang="ja-JP" sz="2200" b="0" i="1" u="none" strike="noStrike" cap="none" smtClean="0">
                          <a:latin typeface="Cambria Math" panose="02040503050406030204" pitchFamily="18" charset="0"/>
                          <a:sym typeface="Proxima Nova"/>
                        </a:rPr>
                        <m:t>=</m:t>
                      </m:r>
                      <m:d>
                        <m:dPr>
                          <m:begChr m:val="|"/>
                          <m:endChr m:val="|"/>
                          <m:ctrlPr>
                            <a:rPr lang="en-US" altLang="ja-JP" sz="2200" b="0" i="1" u="none" strike="noStrike" cap="none" smtClean="0">
                              <a:latin typeface="Cambria Math" panose="02040503050406030204" pitchFamily="18" charset="0"/>
                              <a:sym typeface="Proxima Nova"/>
                            </a:rPr>
                          </m:ctrlPr>
                        </m:dPr>
                        <m:e>
                          <m:nary>
                            <m:naryPr>
                              <m:chr m:val="∑"/>
                              <m:limLoc m:val="subSup"/>
                              <m:supHide m:val="on"/>
                              <m:ctrlPr>
                                <a:rPr lang="en-US" altLang="ja-JP" sz="2200" b="0" i="1" u="none" strike="noStrike" cap="none" smtClean="0">
                                  <a:latin typeface="Cambria Math" panose="02040503050406030204" pitchFamily="18" charset="0"/>
                                  <a:sym typeface="Proxima Nova"/>
                                </a:rPr>
                              </m:ctrlPr>
                            </m:naryPr>
                            <m:sub>
                              <m:r>
                                <a:rPr kumimoji="1" lang="en-US" altLang="ja-JP" sz="2200" b="1" i="1" dirty="0">
                                  <a:latin typeface="Cambria Math" panose="02040503050406030204" pitchFamily="18" charset="0"/>
                                </a:rPr>
                                <m:t>𝑸</m:t>
                              </m:r>
                            </m:sub>
                            <m:sup/>
                            <m:e>
                              <m:r>
                                <a:rPr lang="en-US" altLang="ja-JP" sz="2200" b="0" i="1" u="none" strike="noStrike" cap="none" smtClean="0">
                                  <a:latin typeface="Cambria Math" panose="02040503050406030204" pitchFamily="18" charset="0"/>
                                  <a:sym typeface="Proxima Nova"/>
                                </a:rPr>
                                <m:t>𝑝</m:t>
                              </m:r>
                              <m:d>
                                <m:dPr>
                                  <m:ctrlPr>
                                    <a:rPr lang="en-US" altLang="ja-JP" sz="2200" b="0" i="1" u="none" strike="noStrike" cap="none" smtClean="0">
                                      <a:latin typeface="Cambria Math" panose="02040503050406030204" pitchFamily="18" charset="0"/>
                                      <a:sym typeface="Proxima Nova"/>
                                    </a:rPr>
                                  </m:ctrlPr>
                                </m:dPr>
                                <m:e>
                                  <m:r>
                                    <a:rPr kumimoji="1" lang="en-US" altLang="ja-JP" sz="2200" b="1" i="1" dirty="0">
                                      <a:latin typeface="Cambria Math" panose="02040503050406030204" pitchFamily="18" charset="0"/>
                                    </a:rPr>
                                    <m:t>𝑸</m:t>
                                  </m:r>
                                </m:e>
                              </m:d>
                              <m:r>
                                <a:rPr lang="en-US" altLang="ja-JP" sz="2200" b="0" i="1" u="none" strike="noStrike" cap="none" smtClean="0">
                                  <a:latin typeface="Cambria Math" panose="02040503050406030204" pitchFamily="18" charset="0"/>
                                  <a:sym typeface="Proxima Nova"/>
                                </a:rPr>
                                <m:t>⋅</m:t>
                              </m:r>
                              <m:d>
                                <m:dPr>
                                  <m:ctrlPr>
                                    <a:rPr lang="en-US" altLang="ja-JP" sz="2200" b="0" i="1" u="none" strike="noStrike" cap="none" smtClean="0">
                                      <a:latin typeface="Cambria Math" panose="02040503050406030204" pitchFamily="18" charset="0"/>
                                      <a:ea typeface="Proxima Nova"/>
                                      <a:cs typeface="Proxima Nova"/>
                                      <a:sym typeface="Proxima Nova"/>
                                    </a:rPr>
                                  </m:ctrlPr>
                                </m:dPr>
                                <m:e>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𝛾</m:t>
                                          </m:r>
                                        </m:e>
                                        <m:sub>
                                          <m:r>
                                            <a:rPr lang="en-US" altLang="ja-JP" sz="2200" b="0" i="1" smtClean="0">
                                              <a:latin typeface="Cambria Math" panose="02040503050406030204" pitchFamily="18" charset="0"/>
                                              <a:ea typeface="Proxima Nova"/>
                                              <a:cs typeface="Proxima Nova"/>
                                              <a:sym typeface="Proxima Nova"/>
                                            </a:rPr>
                                            <m:t>𝑚𝑖𝑛</m:t>
                                          </m:r>
                                        </m:sub>
                                      </m:sSub>
                                    </m:num>
                                    <m:den>
                                      <m:r>
                                        <a:rPr lang="en-US" altLang="ja-JP" sz="2200" b="0" i="1" smtClean="0">
                                          <a:latin typeface="Cambria Math" panose="02040503050406030204" pitchFamily="18" charset="0"/>
                                          <a:ea typeface="Proxima Nova"/>
                                          <a:cs typeface="Proxima Nova"/>
                                          <a:sym typeface="Proxima Nova"/>
                                        </a:rPr>
                                        <m:t>𝛾</m:t>
                                      </m:r>
                                      <m:d>
                                        <m:dPr>
                                          <m:ctrlPr>
                                            <a:rPr lang="en-US" altLang="ja-JP" sz="2200" b="0" i="1" smtClean="0">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den>
                                  </m:f>
                                  <m:r>
                                    <a:rPr lang="en-US" altLang="ja-JP" sz="2200" b="0" i="1" smtClean="0">
                                      <a:latin typeface="Cambria Math" panose="02040503050406030204" pitchFamily="18" charset="0"/>
                                      <a:ea typeface="Proxima Nova"/>
                                      <a:cs typeface="Proxima Nova"/>
                                      <a:sym typeface="Proxima Nova"/>
                                    </a:rPr>
                                    <m:t>⋅</m:t>
                                  </m:r>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𝑠</m:t>
                                      </m:r>
                                    </m:e>
                                    <m:sub>
                                      <m:r>
                                        <a:rPr lang="en-US" altLang="ja-JP" sz="2200" b="0" i="1" smtClean="0">
                                          <a:latin typeface="Cambria Math" panose="02040503050406030204" pitchFamily="18" charset="0"/>
                                          <a:ea typeface="Proxima Nova"/>
                                          <a:cs typeface="Proxima Nova"/>
                                          <a:sym typeface="Proxima Nova"/>
                                        </a:rPr>
                                        <m:t>𝒜</m:t>
                                      </m:r>
                                    </m:sub>
                                  </m:sSub>
                                  <m:d>
                                    <m:dPr>
                                      <m:ctrlPr>
                                        <a:rPr lang="en-US" altLang="ja-JP" sz="2200" b="0" i="1" smtClean="0">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b="0" i="1" smtClean="0">
                                      <a:latin typeface="Cambria Math" panose="02040503050406030204" pitchFamily="18" charset="0"/>
                                      <a:ea typeface="Proxima Nova"/>
                                      <a:cs typeface="Proxima Nova"/>
                                      <a:sym typeface="Proxima Nova"/>
                                    </a:rPr>
                                    <m:t>+</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i="1">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f>
                                        <m:fPr>
                                          <m:ctrlPr>
                                            <a:rPr lang="en-US" altLang="ja-JP" sz="2200" i="1">
                                              <a:latin typeface="Cambria Math" panose="02040503050406030204" pitchFamily="18" charset="0"/>
                                              <a:ea typeface="Proxima Nova"/>
                                              <a:cs typeface="Proxima Nova"/>
                                              <a:sym typeface="Proxima Nova"/>
                                            </a:rPr>
                                          </m:ctrlPr>
                                        </m:fPr>
                                        <m:num>
                                          <m:sSub>
                                            <m:sSubPr>
                                              <m:ctrlPr>
                                                <a:rPr lang="en-US" altLang="ja-JP" sz="2200" i="1">
                                                  <a:latin typeface="Cambria Math" panose="02040503050406030204" pitchFamily="18" charset="0"/>
                                                  <a:ea typeface="Proxima Nova"/>
                                                  <a:cs typeface="Proxima Nova"/>
                                                  <a:sym typeface="Proxima Nova"/>
                                                </a:rPr>
                                              </m:ctrlPr>
                                            </m:sSubPr>
                                            <m:e>
                                              <m:r>
                                                <a:rPr lang="en-US" altLang="ja-JP" sz="2200" i="1">
                                                  <a:latin typeface="Cambria Math" panose="02040503050406030204" pitchFamily="18" charset="0"/>
                                                  <a:ea typeface="Proxima Nova"/>
                                                  <a:cs typeface="Proxima Nova"/>
                                                  <a:sym typeface="Proxima Nova"/>
                                                </a:rPr>
                                                <m:t>𝛾</m:t>
                                              </m:r>
                                            </m:e>
                                            <m:sub>
                                              <m:r>
                                                <a:rPr lang="en-US" altLang="ja-JP" sz="2200" i="1">
                                                  <a:latin typeface="Cambria Math" panose="02040503050406030204" pitchFamily="18" charset="0"/>
                                                  <a:ea typeface="Proxima Nova"/>
                                                  <a:cs typeface="Proxima Nova"/>
                                                  <a:sym typeface="Proxima Nova"/>
                                                </a:rPr>
                                                <m:t>𝑚𝑖𝑛</m:t>
                                              </m:r>
                                            </m:sub>
                                          </m:sSub>
                                        </m:num>
                                        <m:den>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den>
                                      </m:f>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r>
                                    <a:rPr lang="en-US" altLang="ja-JP" sz="2200" b="0" i="1" smtClean="0">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e>
                              </m:d>
                              <m:r>
                                <a:rPr lang="en-US" altLang="ja-JP" sz="2200" b="0" i="1" smtClean="0">
                                  <a:latin typeface="Cambria Math" panose="02040503050406030204" pitchFamily="18" charset="0"/>
                                  <a:ea typeface="Proxima Nova"/>
                                  <a:cs typeface="Proxima Nova"/>
                                  <a:sym typeface="Proxima Nova"/>
                                </a:rPr>
                                <m:t> </m:t>
                              </m:r>
                            </m:e>
                          </m:nary>
                          <m:r>
                            <a:rPr lang="en-US" altLang="ja-JP" sz="2200" b="0" i="1" u="none" strike="noStrike" cap="none" smtClean="0">
                              <a:latin typeface="Cambria Math" panose="02040503050406030204" pitchFamily="18" charset="0"/>
                              <a:sym typeface="Proxima Nova"/>
                            </a:rPr>
                            <m:t>−</m:t>
                          </m:r>
                          <m:f>
                            <m:fPr>
                              <m:ctrlPr>
                                <a:rPr lang="en-US" altLang="ja-JP" sz="2200" b="0" i="1" u="none" strike="noStrike" cap="none" smtClean="0">
                                  <a:latin typeface="Cambria Math" panose="02040503050406030204" pitchFamily="18" charset="0"/>
                                  <a:sym typeface="Proxima Nova"/>
                                </a:rPr>
                              </m:ctrlPr>
                            </m:fPr>
                            <m:num>
                              <m:r>
                                <a:rPr lang="en-US" altLang="ja-JP" sz="2200" b="0" i="1" u="none" strike="noStrike" cap="none" smtClean="0">
                                  <a:latin typeface="Cambria Math" panose="02040503050406030204" pitchFamily="18" charset="0"/>
                                  <a:sym typeface="Proxima Nova"/>
                                </a:rPr>
                                <m:t>1</m:t>
                              </m:r>
                            </m:num>
                            <m:den>
                              <m:r>
                                <a:rPr lang="en-US" altLang="ja-JP" sz="2200" b="0" i="1" u="none" strike="noStrike" cap="none" smtClean="0">
                                  <a:latin typeface="Cambria Math" panose="02040503050406030204" pitchFamily="18" charset="0"/>
                                  <a:sym typeface="Proxima Nova"/>
                                </a:rPr>
                                <m:t>2</m:t>
                              </m:r>
                            </m:den>
                          </m:f>
                        </m:e>
                      </m:d>
                    </m:oMath>
                  </m:oMathPara>
                </a14:m>
                <a:br>
                  <a:rPr lang="en-US" altLang="ja-JP" sz="2000" i="0" u="none" strike="noStrike" cap="none" dirty="0">
                    <a:latin typeface="Proxima Nova"/>
                    <a:ea typeface="Proxima Nova"/>
                    <a:cs typeface="Proxima Nova"/>
                    <a:sym typeface="Proxima Nova"/>
                  </a:rPr>
                </a:br>
                <a:endParaRPr lang="en-US" altLang="ja-JP" sz="2000" i="0" u="none" strike="noStrike" cap="none" dirty="0">
                  <a:latin typeface="Proxima Nova"/>
                  <a:ea typeface="Proxima Nova"/>
                  <a:cs typeface="Proxima Nova"/>
                  <a:sym typeface="Proxima Nova"/>
                </a:endParaRPr>
              </a:p>
            </p:txBody>
          </p:sp>
        </mc:Choice>
        <mc:Fallback xmlns="">
          <p:sp>
            <p:nvSpPr>
              <p:cNvPr id="12" name="テキスト ボックス 11">
                <a:extLst>
                  <a:ext uri="{FF2B5EF4-FFF2-40B4-BE49-F238E27FC236}">
                    <a16:creationId xmlns:a16="http://schemas.microsoft.com/office/drawing/2014/main" id="{EF7BCC2C-CC03-CDA1-DD9B-D2BBF964CF23}"/>
                  </a:ext>
                </a:extLst>
              </p:cNvPr>
              <p:cNvSpPr txBox="1">
                <a:spLocks noRot="1" noChangeAspect="1" noMove="1" noResize="1" noEditPoints="1" noAdjustHandles="1" noChangeArrowheads="1" noChangeShapeType="1" noTextEdit="1"/>
              </p:cNvSpPr>
              <p:nvPr/>
            </p:nvSpPr>
            <p:spPr>
              <a:xfrm>
                <a:off x="853918" y="4849471"/>
                <a:ext cx="10782910" cy="853119"/>
              </a:xfrm>
              <a:prstGeom prst="rect">
                <a:avLst/>
              </a:prstGeom>
              <a:blipFill>
                <a:blip r:embed="rId9"/>
                <a:stretch>
                  <a:fillRect/>
                </a:stretch>
              </a:blipFill>
            </p:spPr>
            <p:txBody>
              <a:bodyPr/>
              <a:lstStyle/>
              <a:p>
                <a:r>
                  <a:rPr lang="ja-JP" altLang="en-US">
                    <a:noFill/>
                  </a:rPr>
                  <a:t> </a:t>
                </a:r>
              </a:p>
            </p:txBody>
          </p:sp>
        </mc:Fallback>
      </mc:AlternateContent>
      <p:sp>
        <p:nvSpPr>
          <p:cNvPr id="15" name="テキスト ボックス 14">
            <a:extLst>
              <a:ext uri="{FF2B5EF4-FFF2-40B4-BE49-F238E27FC236}">
                <a16:creationId xmlns:a16="http://schemas.microsoft.com/office/drawing/2014/main" id="{30ED825F-8FB1-AF76-97D7-6483318E0C64}"/>
              </a:ext>
            </a:extLst>
          </p:cNvPr>
          <p:cNvSpPr txBox="1"/>
          <p:nvPr/>
        </p:nvSpPr>
        <p:spPr>
          <a:xfrm>
            <a:off x="3862910" y="4107791"/>
            <a:ext cx="1363946"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No abort</a:t>
            </a:r>
          </a:p>
        </p:txBody>
      </p:sp>
      <p:sp>
        <p:nvSpPr>
          <p:cNvPr id="16" name="テキスト ボックス 15">
            <a:extLst>
              <a:ext uri="{FF2B5EF4-FFF2-40B4-BE49-F238E27FC236}">
                <a16:creationId xmlns:a16="http://schemas.microsoft.com/office/drawing/2014/main" id="{A52B6ECE-07AB-C8E9-8F1B-639630C02803}"/>
              </a:ext>
            </a:extLst>
          </p:cNvPr>
          <p:cNvSpPr txBox="1"/>
          <p:nvPr/>
        </p:nvSpPr>
        <p:spPr>
          <a:xfrm>
            <a:off x="9394272" y="4055155"/>
            <a:ext cx="1012372" cy="464871"/>
          </a:xfrm>
          <a:prstGeom prst="rect">
            <a:avLst/>
          </a:prstGeom>
          <a:noFill/>
        </p:spPr>
        <p:txBody>
          <a:bodyPr wrap="square">
            <a:spAutoFit/>
          </a:bodyPr>
          <a:lstStyle/>
          <a:p>
            <a:pPr lvl="0">
              <a:lnSpc>
                <a:spcPct val="150000"/>
              </a:lnSpc>
              <a:buClr>
                <a:srgbClr val="000000"/>
              </a:buClr>
              <a:buSzPts val="1700"/>
            </a:pPr>
            <a:r>
              <a:rPr lang="en-US" altLang="ja-JP" dirty="0">
                <a:ea typeface="Proxima Nova"/>
                <a:cs typeface="Proxima Nova"/>
                <a:sym typeface="Proxima Nova"/>
              </a:rPr>
              <a:t>Abort</a:t>
            </a:r>
            <a:endParaRPr lang="en-US" altLang="ja-JP" sz="1800" dirty="0">
              <a:ea typeface="Proxima Nova"/>
              <a:cs typeface="Proxima Nova"/>
              <a:sym typeface="Proxima Nova"/>
            </a:endParaRPr>
          </a:p>
        </p:txBody>
      </p:sp>
      <p:sp>
        <p:nvSpPr>
          <p:cNvPr id="17" name="左中かっこ 16">
            <a:extLst>
              <a:ext uri="{FF2B5EF4-FFF2-40B4-BE49-F238E27FC236}">
                <a16:creationId xmlns:a16="http://schemas.microsoft.com/office/drawing/2014/main" id="{D2D19A86-2946-B74B-4CE7-F27D43B3F1C8}"/>
              </a:ext>
            </a:extLst>
          </p:cNvPr>
          <p:cNvSpPr/>
          <p:nvPr/>
        </p:nvSpPr>
        <p:spPr>
          <a:xfrm rot="5400000">
            <a:off x="9613528" y="3946183"/>
            <a:ext cx="258640" cy="1547942"/>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1A25176D-3A9E-B4AE-0E83-D775B2EE1F4A}"/>
              </a:ext>
            </a:extLst>
          </p:cNvPr>
          <p:cNvSpPr txBox="1"/>
          <p:nvPr/>
        </p:nvSpPr>
        <p:spPr>
          <a:xfrm>
            <a:off x="6619542" y="4123935"/>
            <a:ext cx="1547942"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Artificial Abort</a:t>
            </a:r>
          </a:p>
        </p:txBody>
      </p:sp>
      <p:sp>
        <p:nvSpPr>
          <p:cNvPr id="19" name="左中かっこ 18">
            <a:extLst>
              <a:ext uri="{FF2B5EF4-FFF2-40B4-BE49-F238E27FC236}">
                <a16:creationId xmlns:a16="http://schemas.microsoft.com/office/drawing/2014/main" id="{2A9D8164-978E-FD7B-B56A-65FDDF9EA9C8}"/>
              </a:ext>
            </a:extLst>
          </p:cNvPr>
          <p:cNvSpPr/>
          <p:nvPr/>
        </p:nvSpPr>
        <p:spPr>
          <a:xfrm rot="5400000">
            <a:off x="4444289" y="3589891"/>
            <a:ext cx="243970" cy="2367608"/>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左中かっこ 19">
            <a:extLst>
              <a:ext uri="{FF2B5EF4-FFF2-40B4-BE49-F238E27FC236}">
                <a16:creationId xmlns:a16="http://schemas.microsoft.com/office/drawing/2014/main" id="{E632560C-A84E-4805-C5B2-1A644FAFB44D}"/>
              </a:ext>
            </a:extLst>
          </p:cNvPr>
          <p:cNvSpPr/>
          <p:nvPr/>
        </p:nvSpPr>
        <p:spPr>
          <a:xfrm rot="5400000">
            <a:off x="7151877" y="3552665"/>
            <a:ext cx="285916" cy="2434407"/>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sp>
            <p:nvSpPr>
              <p:cNvPr id="14" name="吹き出し: 四角形 13">
                <a:extLst>
                  <a:ext uri="{FF2B5EF4-FFF2-40B4-BE49-F238E27FC236}">
                    <a16:creationId xmlns:a16="http://schemas.microsoft.com/office/drawing/2014/main" id="{70D320E8-E12E-CE16-1C94-7221504B0FCF}"/>
                  </a:ext>
                </a:extLst>
              </p:cNvPr>
              <p:cNvSpPr/>
              <p:nvPr/>
            </p:nvSpPr>
            <p:spPr>
              <a:xfrm>
                <a:off x="5946999" y="2053161"/>
                <a:ext cx="5421218" cy="958898"/>
              </a:xfrm>
              <a:prstGeom prst="wedgeRectCallout">
                <a:avLst>
                  <a:gd name="adj1" fmla="val 33698"/>
                  <a:gd name="adj2" fmla="val 38089"/>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pPr marL="285750" indent="-285750">
                  <a:buFont typeface="Arial" panose="020B0604020202020204" pitchFamily="34" charset="0"/>
                  <a:buChar char="•"/>
                </a:pPr>
                <a:r>
                  <a:rPr kumimoji="1" lang="en-US" altLang="ja-JP" sz="2400" dirty="0"/>
                  <a:t>Estimate </a:t>
                </a:r>
                <a14:m>
                  <m:oMath xmlns:m="http://schemas.openxmlformats.org/officeDocument/2006/math">
                    <m:r>
                      <a:rPr kumimoji="1" lang="en-US" altLang="ja-JP" sz="2400" b="0" i="1" smtClean="0">
                        <a:latin typeface="Cambria Math" panose="02040503050406030204" pitchFamily="18" charset="0"/>
                      </a:rPr>
                      <m:t>𝛾</m:t>
                    </m:r>
                    <m:d>
                      <m:dPr>
                        <m:ctrlPr>
                          <a:rPr kumimoji="1" lang="en-US" altLang="ja-JP" sz="2400" b="0" i="1" smtClean="0">
                            <a:latin typeface="Cambria Math" panose="02040503050406030204" pitchFamily="18" charset="0"/>
                          </a:rPr>
                        </m:ctrlPr>
                      </m:dPr>
                      <m:e>
                        <m:r>
                          <a:rPr kumimoji="1" lang="en-US" altLang="ja-JP" sz="2400" b="1" i="1" dirty="0">
                            <a:latin typeface="Cambria Math" panose="02040503050406030204" pitchFamily="18" charset="0"/>
                          </a:rPr>
                          <m:t>𝑸</m:t>
                        </m:r>
                      </m:e>
                    </m:d>
                  </m:oMath>
                </a14:m>
                <a:r>
                  <a:rPr kumimoji="1" lang="en-US" altLang="ja-JP" sz="2400" dirty="0"/>
                  <a:t> by Monte Carlo method</a:t>
                </a:r>
              </a:p>
              <a:p>
                <a:pPr marL="285750" indent="-285750">
                  <a:buFont typeface="Arial" panose="020B0604020202020204" pitchFamily="34" charset="0"/>
                  <a:buChar char="•"/>
                </a:pPr>
                <a:r>
                  <a:rPr kumimoji="1" lang="en-US" altLang="ja-JP" sz="2400" dirty="0"/>
                  <a:t>Abort with pro. </a:t>
                </a:r>
                <a14:m>
                  <m:oMath xmlns:m="http://schemas.openxmlformats.org/officeDocument/2006/math">
                    <m:r>
                      <a:rPr kumimoji="1" lang="en-US" altLang="ja-JP" sz="2400" b="0" i="0" smtClean="0">
                        <a:latin typeface="Cambria Math" panose="02040503050406030204" pitchFamily="18" charset="0"/>
                      </a:rPr>
                      <m:t>1−</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𝛾</m:t>
                        </m:r>
                      </m:e>
                      <m:sub>
                        <m:r>
                          <a:rPr kumimoji="1" lang="en-US" altLang="ja-JP" sz="2400" b="0" i="1" smtClean="0">
                            <a:latin typeface="Cambria Math" panose="02040503050406030204" pitchFamily="18" charset="0"/>
                          </a:rPr>
                          <m:t>𝑚𝑖𝑛</m:t>
                        </m:r>
                      </m:sub>
                    </m:sSub>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𝛾</m:t>
                    </m:r>
                    <m:r>
                      <a:rPr kumimoji="1" lang="en-US" altLang="ja-JP" sz="2400" b="0" i="1" smtClean="0">
                        <a:latin typeface="Cambria Math" panose="02040503050406030204" pitchFamily="18" charset="0"/>
                      </a:rPr>
                      <m:t>(</m:t>
                    </m:r>
                    <m:r>
                      <a:rPr kumimoji="1" lang="en-US" altLang="ja-JP" sz="2400" b="1" i="1" dirty="0">
                        <a:latin typeface="Cambria Math" panose="02040503050406030204" pitchFamily="18" charset="0"/>
                      </a:rPr>
                      <m:t>𝑸</m:t>
                    </m:r>
                    <m:r>
                      <a:rPr kumimoji="1" lang="en-US" altLang="ja-JP" sz="2400" b="0" i="1" smtClean="0">
                        <a:latin typeface="Cambria Math" panose="02040503050406030204" pitchFamily="18" charset="0"/>
                      </a:rPr>
                      <m:t>)</m:t>
                    </m:r>
                  </m:oMath>
                </a14:m>
                <a:endParaRPr kumimoji="1" lang="en-US" altLang="ja-JP" sz="2400" dirty="0"/>
              </a:p>
            </p:txBody>
          </p:sp>
        </mc:Choice>
        <mc:Fallback>
          <p:sp>
            <p:nvSpPr>
              <p:cNvPr id="14" name="吹き出し: 四角形 13">
                <a:extLst>
                  <a:ext uri="{FF2B5EF4-FFF2-40B4-BE49-F238E27FC236}">
                    <a16:creationId xmlns:a16="http://schemas.microsoft.com/office/drawing/2014/main" id="{70D320E8-E12E-CE16-1C94-7221504B0FCF}"/>
                  </a:ext>
                </a:extLst>
              </p:cNvPr>
              <p:cNvSpPr>
                <a:spLocks noRot="1" noChangeAspect="1" noMove="1" noResize="1" noEditPoints="1" noAdjustHandles="1" noChangeArrowheads="1" noChangeShapeType="1" noTextEdit="1"/>
              </p:cNvSpPr>
              <p:nvPr/>
            </p:nvSpPr>
            <p:spPr>
              <a:xfrm>
                <a:off x="5946999" y="2053161"/>
                <a:ext cx="5421218" cy="958898"/>
              </a:xfrm>
              <a:prstGeom prst="wedgeRectCallout">
                <a:avLst>
                  <a:gd name="adj1" fmla="val 33698"/>
                  <a:gd name="adj2" fmla="val 38089"/>
                </a:avLst>
              </a:prstGeom>
              <a:blipFill>
                <a:blip r:embed="rId10"/>
                <a:stretch>
                  <a:fillRect l="-1344" b="-6211"/>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2" name="吹き出し: 角を丸めた四角形 21">
                <a:extLst>
                  <a:ext uri="{FF2B5EF4-FFF2-40B4-BE49-F238E27FC236}">
                    <a16:creationId xmlns:a16="http://schemas.microsoft.com/office/drawing/2014/main" id="{14B495F1-DFCB-31C6-1E99-A14E6BF08469}"/>
                  </a:ext>
                </a:extLst>
              </p:cNvPr>
              <p:cNvSpPr/>
              <p:nvPr/>
            </p:nvSpPr>
            <p:spPr>
              <a:xfrm>
                <a:off x="8368597" y="1357399"/>
                <a:ext cx="3233319" cy="614848"/>
              </a:xfrm>
              <a:prstGeom prst="wedgeRoundRectCallout">
                <a:avLst>
                  <a:gd name="adj1" fmla="val -33711"/>
                  <a:gd name="adj2" fmla="val 82722"/>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Sampling </a:t>
                </a:r>
                <a14:m>
                  <m:oMath xmlns:m="http://schemas.openxmlformats.org/officeDocument/2006/math">
                    <m:r>
                      <a:rPr kumimoji="1" lang="en-US" altLang="ja-JP" sz="2400" b="0" i="1" smtClean="0">
                        <a:latin typeface="Cambria Math" panose="02040503050406030204" pitchFamily="18" charset="0"/>
                      </a:rPr>
                      <m:t>𝐹</m:t>
                    </m:r>
                  </m:oMath>
                </a14:m>
                <a:r>
                  <a:rPr kumimoji="1" lang="ja-JP" altLang="en-US" sz="2400" dirty="0"/>
                  <a:t> </a:t>
                </a:r>
                <a:r>
                  <a:rPr kumimoji="1" lang="en-US" altLang="ja-JP" sz="2400" dirty="0"/>
                  <a:t>many times</a:t>
                </a:r>
                <a:endParaRPr kumimoji="1" lang="ja-JP" altLang="en-US" sz="2400" dirty="0"/>
              </a:p>
            </p:txBody>
          </p:sp>
        </mc:Choice>
        <mc:Fallback>
          <p:sp>
            <p:nvSpPr>
              <p:cNvPr id="22" name="吹き出し: 角を丸めた四角形 21">
                <a:extLst>
                  <a:ext uri="{FF2B5EF4-FFF2-40B4-BE49-F238E27FC236}">
                    <a16:creationId xmlns:a16="http://schemas.microsoft.com/office/drawing/2014/main" id="{14B495F1-DFCB-31C6-1E99-A14E6BF08469}"/>
                  </a:ext>
                </a:extLst>
              </p:cNvPr>
              <p:cNvSpPr>
                <a:spLocks noRot="1" noChangeAspect="1" noMove="1" noResize="1" noEditPoints="1" noAdjustHandles="1" noChangeArrowheads="1" noChangeShapeType="1" noTextEdit="1"/>
              </p:cNvSpPr>
              <p:nvPr/>
            </p:nvSpPr>
            <p:spPr>
              <a:xfrm>
                <a:off x="8368597" y="1357399"/>
                <a:ext cx="3233319" cy="614848"/>
              </a:xfrm>
              <a:prstGeom prst="wedgeRoundRectCallout">
                <a:avLst>
                  <a:gd name="adj1" fmla="val -33711"/>
                  <a:gd name="adj2" fmla="val 82722"/>
                  <a:gd name="adj3" fmla="val 16667"/>
                </a:avLst>
              </a:prstGeom>
              <a:blipFill>
                <a:blip r:embed="rId11"/>
                <a:stretch>
                  <a:fillRect l="-1685"/>
                </a:stretch>
              </a:blipFill>
              <a:ln w="25400">
                <a:solidFill>
                  <a:schemeClr val="accent3"/>
                </a:solidFill>
              </a:ln>
            </p:spPr>
            <p:txBody>
              <a:bodyPr/>
              <a:lstStyle/>
              <a:p>
                <a:r>
                  <a:rPr lang="ja-JP" altLang="en-US">
                    <a:noFill/>
                  </a:rPr>
                  <a:t> </a:t>
                </a:r>
              </a:p>
            </p:txBody>
          </p:sp>
        </mc:Fallback>
      </mc:AlternateContent>
      <p:sp>
        <p:nvSpPr>
          <p:cNvPr id="24" name="テキスト ボックス 23">
            <a:extLst>
              <a:ext uri="{FF2B5EF4-FFF2-40B4-BE49-F238E27FC236}">
                <a16:creationId xmlns:a16="http://schemas.microsoft.com/office/drawing/2014/main" id="{8D8A1F3B-B0B8-2F58-8A18-74EDE1A09031}"/>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8</a:t>
            </a:r>
            <a:endParaRPr kumimoji="1" lang="ja-JP" altLang="en-US" dirty="0">
              <a:solidFill>
                <a:schemeClr val="bg1"/>
              </a:solidFill>
            </a:endParaRPr>
          </a:p>
        </p:txBody>
      </p:sp>
      <mc:AlternateContent xmlns:mc="http://schemas.openxmlformats.org/markup-compatibility/2006">
        <mc:Choice xmlns:a14="http://schemas.microsoft.com/office/drawing/2010/main" Requires="a14">
          <p:sp>
            <p:nvSpPr>
              <p:cNvPr id="13" name="吹き出し: 角を丸めた四角形 12">
                <a:extLst>
                  <a:ext uri="{FF2B5EF4-FFF2-40B4-BE49-F238E27FC236}">
                    <a16:creationId xmlns:a16="http://schemas.microsoft.com/office/drawing/2014/main" id="{8C978789-09FA-ECEF-127A-555881A61073}"/>
                  </a:ext>
                </a:extLst>
              </p:cNvPr>
              <p:cNvSpPr/>
              <p:nvPr/>
            </p:nvSpPr>
            <p:spPr>
              <a:xfrm>
                <a:off x="8485677" y="3136282"/>
                <a:ext cx="3233319" cy="466382"/>
              </a:xfrm>
              <a:prstGeom prst="wedgeRoundRectCallout">
                <a:avLst>
                  <a:gd name="adj1" fmla="val -33432"/>
                  <a:gd name="adj2" fmla="val -83828"/>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Lower bound of </a:t>
                </a:r>
                <a14:m>
                  <m:oMath xmlns:m="http://schemas.openxmlformats.org/officeDocument/2006/math">
                    <m:r>
                      <a:rPr kumimoji="1" lang="en-US" altLang="ja-JP" sz="2400" b="0" i="1" dirty="0" smtClean="0">
                        <a:latin typeface="Cambria Math" panose="02040503050406030204" pitchFamily="18" charset="0"/>
                      </a:rPr>
                      <m:t>𝛾</m:t>
                    </m:r>
                    <m:r>
                      <a:rPr kumimoji="1" lang="en-US" altLang="ja-JP" sz="2400" b="0" i="1" dirty="0" smtClean="0">
                        <a:latin typeface="Cambria Math" panose="02040503050406030204" pitchFamily="18" charset="0"/>
                      </a:rPr>
                      <m:t>(</m:t>
                    </m:r>
                    <m:r>
                      <a:rPr kumimoji="1" lang="en-US" altLang="ja-JP" sz="2400" b="1" i="1" dirty="0" smtClean="0">
                        <a:latin typeface="Cambria Math" panose="02040503050406030204" pitchFamily="18" charset="0"/>
                      </a:rPr>
                      <m:t>𝑸</m:t>
                    </m:r>
                    <m:r>
                      <a:rPr kumimoji="1" lang="en-US" altLang="ja-JP" sz="2400" b="0" i="1" dirty="0" smtClean="0">
                        <a:latin typeface="Cambria Math" panose="02040503050406030204" pitchFamily="18" charset="0"/>
                      </a:rPr>
                      <m:t>)</m:t>
                    </m:r>
                  </m:oMath>
                </a14:m>
                <a:endParaRPr kumimoji="1" lang="ja-JP" altLang="en-US" sz="2400" dirty="0"/>
              </a:p>
            </p:txBody>
          </p:sp>
        </mc:Choice>
        <mc:Fallback>
          <p:sp>
            <p:nvSpPr>
              <p:cNvPr id="13" name="吹き出し: 角を丸めた四角形 12">
                <a:extLst>
                  <a:ext uri="{FF2B5EF4-FFF2-40B4-BE49-F238E27FC236}">
                    <a16:creationId xmlns:a16="http://schemas.microsoft.com/office/drawing/2014/main" id="{8C978789-09FA-ECEF-127A-555881A61073}"/>
                  </a:ext>
                </a:extLst>
              </p:cNvPr>
              <p:cNvSpPr>
                <a:spLocks noRot="1" noChangeAspect="1" noMove="1" noResize="1" noEditPoints="1" noAdjustHandles="1" noChangeArrowheads="1" noChangeShapeType="1" noTextEdit="1"/>
              </p:cNvSpPr>
              <p:nvPr/>
            </p:nvSpPr>
            <p:spPr>
              <a:xfrm>
                <a:off x="8485677" y="3136282"/>
                <a:ext cx="3233319" cy="466382"/>
              </a:xfrm>
              <a:prstGeom prst="wedgeRoundRectCallout">
                <a:avLst>
                  <a:gd name="adj1" fmla="val -33432"/>
                  <a:gd name="adj2" fmla="val -83828"/>
                  <a:gd name="adj3" fmla="val 16667"/>
                </a:avLst>
              </a:prstGeom>
              <a:blipFill>
                <a:blip r:embed="rId12"/>
                <a:stretch>
                  <a:fillRect l="-1873" b="-18519"/>
                </a:stretch>
              </a:blipFill>
              <a:ln w="25400">
                <a:solidFill>
                  <a:schemeClr val="accent3"/>
                </a:solidFill>
              </a:ln>
            </p:spPr>
            <p:txBody>
              <a:bodyPr/>
              <a:lstStyle/>
              <a:p>
                <a:r>
                  <a:rPr lang="ja-JP" altLang="en-US">
                    <a:noFill/>
                  </a:rPr>
                  <a:t> </a:t>
                </a:r>
              </a:p>
            </p:txBody>
          </p:sp>
        </mc:Fallback>
      </mc:AlternateContent>
    </p:spTree>
    <p:extLst>
      <p:ext uri="{BB962C8B-B14F-4D97-AF65-F5344CB8AC3E}">
        <p14:creationId xmlns:p14="http://schemas.microsoft.com/office/powerpoint/2010/main" val="159434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64FDA5-CE3B-B1AB-1788-ABC9880578B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428E15D-8AB4-2DC8-9CB6-2C55A814712C}"/>
              </a:ext>
            </a:extLst>
          </p:cNvPr>
          <p:cNvSpPr>
            <a:spLocks noGrp="1"/>
          </p:cNvSpPr>
          <p:nvPr>
            <p:ph type="title"/>
          </p:nvPr>
        </p:nvSpPr>
        <p:spPr/>
        <p:txBody>
          <a:bodyPr/>
          <a:lstStyle/>
          <a:p>
            <a:r>
              <a:rPr kumimoji="1" lang="en-US" altLang="ja-JP" dirty="0"/>
              <a:t>Artificial Abort</a:t>
            </a:r>
            <a:endParaRPr kumimoji="1" lang="ja-JP" altLang="en-US" dirty="0"/>
          </a:p>
        </p:txBody>
      </p:sp>
      <p:sp>
        <p:nvSpPr>
          <p:cNvPr id="3" name="四角形: 角を丸くする 2">
            <a:extLst>
              <a:ext uri="{FF2B5EF4-FFF2-40B4-BE49-F238E27FC236}">
                <a16:creationId xmlns:a16="http://schemas.microsoft.com/office/drawing/2014/main" id="{5A3E6329-C6FF-B5DD-56F6-2E6825C954FF}"/>
              </a:ext>
            </a:extLst>
          </p:cNvPr>
          <p:cNvSpPr/>
          <p:nvPr/>
        </p:nvSpPr>
        <p:spPr>
          <a:xfrm>
            <a:off x="1183912" y="1133325"/>
            <a:ext cx="10557636" cy="61484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rPr>
              <a:t>[Wat05] introduced the </a:t>
            </a:r>
            <a:r>
              <a:rPr kumimoji="1" lang="en-US" altLang="ja-JP" sz="2400" dirty="0">
                <a:solidFill>
                  <a:srgbClr val="FF0000"/>
                </a:solidFill>
              </a:rPr>
              <a:t>artificial abort technique</a:t>
            </a:r>
          </a:p>
        </p:txBody>
      </p:sp>
      <p:grpSp>
        <p:nvGrpSpPr>
          <p:cNvPr id="4" name="グループ化 3">
            <a:extLst>
              <a:ext uri="{FF2B5EF4-FFF2-40B4-BE49-F238E27FC236}">
                <a16:creationId xmlns:a16="http://schemas.microsoft.com/office/drawing/2014/main" id="{6BDA48AF-6151-77E7-6757-A09E3BF54577}"/>
              </a:ext>
            </a:extLst>
          </p:cNvPr>
          <p:cNvGrpSpPr/>
          <p:nvPr/>
        </p:nvGrpSpPr>
        <p:grpSpPr>
          <a:xfrm>
            <a:off x="1522302" y="2122714"/>
            <a:ext cx="1964973" cy="1932441"/>
            <a:chOff x="1514717" y="2726417"/>
            <a:chExt cx="1964973" cy="1932441"/>
          </a:xfrm>
        </p:grpSpPr>
        <p:pic>
          <p:nvPicPr>
            <p:cNvPr id="6" name="Google Shape;898;p49">
              <a:extLst>
                <a:ext uri="{FF2B5EF4-FFF2-40B4-BE49-F238E27FC236}">
                  <a16:creationId xmlns:a16="http://schemas.microsoft.com/office/drawing/2014/main" id="{743D0DB8-36D5-2754-0644-78A68BEE9BC4}"/>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5;p49">
                  <a:extLst>
                    <a:ext uri="{FF2B5EF4-FFF2-40B4-BE49-F238E27FC236}">
                      <a16:creationId xmlns:a16="http://schemas.microsoft.com/office/drawing/2014/main" id="{08098423-83E9-DFB1-5408-7BE96484C6A8}"/>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7" name="Google Shape;905;p49">
                  <a:extLst>
                    <a:ext uri="{FF2B5EF4-FFF2-40B4-BE49-F238E27FC236}">
                      <a16:creationId xmlns:a16="http://schemas.microsoft.com/office/drawing/2014/main" id="{08098423-83E9-DFB1-5408-7BE96484C6A8}"/>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8" name="直線矢印コネクタ 7">
            <a:extLst>
              <a:ext uri="{FF2B5EF4-FFF2-40B4-BE49-F238E27FC236}">
                <a16:creationId xmlns:a16="http://schemas.microsoft.com/office/drawing/2014/main" id="{341371CA-4223-FC62-D99E-F8F283B4B2CC}"/>
              </a:ext>
            </a:extLst>
          </p:cNvPr>
          <p:cNvCxnSpPr>
            <a:cxnSpLocks/>
          </p:cNvCxnSpPr>
          <p:nvPr/>
        </p:nvCxnSpPr>
        <p:spPr>
          <a:xfrm>
            <a:off x="3175276" y="331704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3E8F327B-4A8F-D1F2-C27A-657A2460EE54}"/>
                  </a:ext>
                </a:extLst>
              </p:cNvPr>
              <p:cNvSpPr txBox="1"/>
              <p:nvPr/>
            </p:nvSpPr>
            <p:spPr>
              <a:xfrm>
                <a:off x="3793311" y="285538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9" name="テキスト ボックス 8">
                <a:extLst>
                  <a:ext uri="{FF2B5EF4-FFF2-40B4-BE49-F238E27FC236}">
                    <a16:creationId xmlns:a16="http://schemas.microsoft.com/office/drawing/2014/main" id="{3E8F327B-4A8F-D1F2-C27A-657A2460EE54}"/>
                  </a:ext>
                </a:extLst>
              </p:cNvPr>
              <p:cNvSpPr txBox="1">
                <a:spLocks noRot="1" noChangeAspect="1" noMove="1" noResize="1" noEditPoints="1" noAdjustHandles="1" noChangeArrowheads="1" noChangeShapeType="1" noTextEdit="1"/>
              </p:cNvSpPr>
              <p:nvPr/>
            </p:nvSpPr>
            <p:spPr>
              <a:xfrm>
                <a:off x="3793311" y="285538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正方形/長方形 9">
                <a:extLst>
                  <a:ext uri="{FF2B5EF4-FFF2-40B4-BE49-F238E27FC236}">
                    <a16:creationId xmlns:a16="http://schemas.microsoft.com/office/drawing/2014/main" id="{957D363A-DE0A-F164-8C09-BDB5B66438AB}"/>
                  </a:ext>
                </a:extLst>
              </p:cNvPr>
              <p:cNvSpPr/>
              <p:nvPr/>
            </p:nvSpPr>
            <p:spPr>
              <a:xfrm>
                <a:off x="6096000" y="325256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0" name="正方形/長方形 9">
                <a:extLst>
                  <a:ext uri="{FF2B5EF4-FFF2-40B4-BE49-F238E27FC236}">
                    <a16:creationId xmlns:a16="http://schemas.microsoft.com/office/drawing/2014/main" id="{957D363A-DE0A-F164-8C09-BDB5B66438AB}"/>
                  </a:ext>
                </a:extLst>
              </p:cNvPr>
              <p:cNvSpPr>
                <a:spLocks noRot="1" noChangeAspect="1" noMove="1" noResize="1" noEditPoints="1" noAdjustHandles="1" noChangeArrowheads="1" noChangeShapeType="1" noTextEdit="1"/>
              </p:cNvSpPr>
              <p:nvPr/>
            </p:nvSpPr>
            <p:spPr>
              <a:xfrm>
                <a:off x="6096000" y="325256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9EFB103D-8417-3298-B820-70B86B9F5A1E}"/>
                  </a:ext>
                </a:extLst>
              </p:cNvPr>
              <p:cNvSpPr txBox="1"/>
              <p:nvPr/>
            </p:nvSpPr>
            <p:spPr>
              <a:xfrm>
                <a:off x="853918" y="4849471"/>
                <a:ext cx="10782910" cy="1191673"/>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200" b="0" i="1" u="none" strike="noStrike" cap="none" smtClean="0">
                              <a:latin typeface="Cambria Math" panose="02040503050406030204" pitchFamily="18" charset="0"/>
                              <a:ea typeface="Proxima Nova"/>
                              <a:cs typeface="Proxima Nova"/>
                              <a:sym typeface="Proxima Nova"/>
                            </a:rPr>
                          </m:ctrlPr>
                        </m:sSubPr>
                        <m:e>
                          <m:r>
                            <a:rPr lang="en-US" altLang="ja-JP" sz="2200" b="0" i="1" u="none" strike="noStrike" cap="none" smtClean="0">
                              <a:latin typeface="Cambria Math" panose="02040503050406030204" pitchFamily="18" charset="0"/>
                              <a:ea typeface="Proxima Nova"/>
                              <a:cs typeface="Proxima Nova"/>
                              <a:sym typeface="Proxima Nova"/>
                            </a:rPr>
                            <m:t>𝜖</m:t>
                          </m:r>
                        </m:e>
                        <m:sub>
                          <m:r>
                            <a:rPr lang="en-US" altLang="ja-JP" sz="2200" b="0" i="1" u="none" strike="noStrike" cap="none" smtClean="0">
                              <a:latin typeface="Cambria Math" panose="02040503050406030204" pitchFamily="18" charset="0"/>
                              <a:ea typeface="Proxima Nova"/>
                              <a:cs typeface="Proxima Nova"/>
                              <a:sym typeface="Proxima Nova"/>
                            </a:rPr>
                            <m:t>ℛ</m:t>
                          </m:r>
                        </m:sub>
                      </m:sSub>
                      <m:r>
                        <m:rPr>
                          <m:aln/>
                        </m:rPr>
                        <a:rPr lang="en-US" altLang="ja-JP" sz="2200" b="0" i="1" u="none" strike="noStrike" cap="none" smtClean="0">
                          <a:latin typeface="Cambria Math" panose="02040503050406030204" pitchFamily="18" charset="0"/>
                          <a:sym typeface="Proxima Nova"/>
                        </a:rPr>
                        <m:t>=</m:t>
                      </m:r>
                      <m:d>
                        <m:dPr>
                          <m:begChr m:val="|"/>
                          <m:endChr m:val="|"/>
                          <m:ctrlPr>
                            <a:rPr lang="en-US" altLang="ja-JP" sz="2200" b="0" i="1" u="none" strike="noStrike" cap="none" smtClean="0">
                              <a:latin typeface="Cambria Math" panose="02040503050406030204" pitchFamily="18" charset="0"/>
                              <a:sym typeface="Proxima Nova"/>
                            </a:rPr>
                          </m:ctrlPr>
                        </m:dPr>
                        <m:e>
                          <m:nary>
                            <m:naryPr>
                              <m:chr m:val="∑"/>
                              <m:limLoc m:val="subSup"/>
                              <m:supHide m:val="on"/>
                              <m:ctrlPr>
                                <a:rPr lang="en-US" altLang="ja-JP" sz="2200" b="0" i="1" u="none" strike="noStrike" cap="none" smtClean="0">
                                  <a:latin typeface="Cambria Math" panose="02040503050406030204" pitchFamily="18" charset="0"/>
                                  <a:sym typeface="Proxima Nova"/>
                                </a:rPr>
                              </m:ctrlPr>
                            </m:naryPr>
                            <m:sub>
                              <m:r>
                                <a:rPr kumimoji="1" lang="en-US" altLang="ja-JP" sz="2200" b="1" i="1" dirty="0">
                                  <a:latin typeface="Cambria Math" panose="02040503050406030204" pitchFamily="18" charset="0"/>
                                </a:rPr>
                                <m:t>𝑸</m:t>
                              </m:r>
                            </m:sub>
                            <m:sup/>
                            <m:e>
                              <m:r>
                                <a:rPr lang="en-US" altLang="ja-JP" sz="2200" b="0" i="1" u="none" strike="noStrike" cap="none" smtClean="0">
                                  <a:latin typeface="Cambria Math" panose="02040503050406030204" pitchFamily="18" charset="0"/>
                                  <a:sym typeface="Proxima Nova"/>
                                </a:rPr>
                                <m:t>𝑝</m:t>
                              </m:r>
                              <m:d>
                                <m:dPr>
                                  <m:ctrlPr>
                                    <a:rPr lang="en-US" altLang="ja-JP" sz="2200" b="0" i="1" u="none" strike="noStrike" cap="none" smtClean="0">
                                      <a:latin typeface="Cambria Math" panose="02040503050406030204" pitchFamily="18" charset="0"/>
                                      <a:sym typeface="Proxima Nova"/>
                                    </a:rPr>
                                  </m:ctrlPr>
                                </m:dPr>
                                <m:e>
                                  <m:r>
                                    <a:rPr kumimoji="1" lang="en-US" altLang="ja-JP" sz="2200" b="1" i="1" dirty="0">
                                      <a:latin typeface="Cambria Math" panose="02040503050406030204" pitchFamily="18" charset="0"/>
                                    </a:rPr>
                                    <m:t>𝑸</m:t>
                                  </m:r>
                                </m:e>
                              </m:d>
                              <m:r>
                                <a:rPr lang="en-US" altLang="ja-JP" sz="2200" b="0" i="1" u="none" strike="noStrike" cap="none" smtClean="0">
                                  <a:latin typeface="Cambria Math" panose="02040503050406030204" pitchFamily="18" charset="0"/>
                                  <a:sym typeface="Proxima Nova"/>
                                </a:rPr>
                                <m:t>⋅</m:t>
                              </m:r>
                              <m:d>
                                <m:dPr>
                                  <m:ctrlPr>
                                    <a:rPr lang="en-US" altLang="ja-JP" sz="2200" b="0" i="1" u="none" strike="noStrike" cap="none" smtClean="0">
                                      <a:latin typeface="Cambria Math" panose="02040503050406030204" pitchFamily="18" charset="0"/>
                                      <a:ea typeface="Proxima Nova"/>
                                      <a:cs typeface="Proxima Nova"/>
                                      <a:sym typeface="Proxima Nova"/>
                                    </a:rPr>
                                  </m:ctrlPr>
                                </m:dPr>
                                <m:e>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𝛾</m:t>
                                          </m:r>
                                        </m:e>
                                        <m:sub>
                                          <m:r>
                                            <a:rPr lang="en-US" altLang="ja-JP" sz="2200" b="0" i="1" smtClean="0">
                                              <a:latin typeface="Cambria Math" panose="02040503050406030204" pitchFamily="18" charset="0"/>
                                              <a:ea typeface="Proxima Nova"/>
                                              <a:cs typeface="Proxima Nova"/>
                                              <a:sym typeface="Proxima Nova"/>
                                            </a:rPr>
                                            <m:t>𝑚𝑖𝑛</m:t>
                                          </m:r>
                                        </m:sub>
                                      </m:sSub>
                                    </m:num>
                                    <m:den>
                                      <m:r>
                                        <a:rPr lang="en-US" altLang="ja-JP" sz="2200" b="0" i="1" smtClean="0">
                                          <a:latin typeface="Cambria Math" panose="02040503050406030204" pitchFamily="18" charset="0"/>
                                          <a:ea typeface="Proxima Nova"/>
                                          <a:cs typeface="Proxima Nova"/>
                                          <a:sym typeface="Proxima Nova"/>
                                        </a:rPr>
                                        <m:t>𝛾</m:t>
                                      </m:r>
                                      <m:d>
                                        <m:dPr>
                                          <m:ctrlPr>
                                            <a:rPr lang="en-US" altLang="ja-JP" sz="2200" b="0" i="1" smtClean="0">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den>
                                  </m:f>
                                  <m:r>
                                    <a:rPr lang="en-US" altLang="ja-JP" sz="2200" b="0" i="1" smtClean="0">
                                      <a:latin typeface="Cambria Math" panose="02040503050406030204" pitchFamily="18" charset="0"/>
                                      <a:ea typeface="Proxima Nova"/>
                                      <a:cs typeface="Proxima Nova"/>
                                      <a:sym typeface="Proxima Nova"/>
                                    </a:rPr>
                                    <m:t>⋅</m:t>
                                  </m:r>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𝑠</m:t>
                                      </m:r>
                                    </m:e>
                                    <m:sub>
                                      <m:r>
                                        <a:rPr lang="en-US" altLang="ja-JP" sz="2200" b="0" i="1" smtClean="0">
                                          <a:latin typeface="Cambria Math" panose="02040503050406030204" pitchFamily="18" charset="0"/>
                                          <a:ea typeface="Proxima Nova"/>
                                          <a:cs typeface="Proxima Nova"/>
                                          <a:sym typeface="Proxima Nova"/>
                                        </a:rPr>
                                        <m:t>𝒜</m:t>
                                      </m:r>
                                    </m:sub>
                                  </m:sSub>
                                  <m:d>
                                    <m:dPr>
                                      <m:ctrlPr>
                                        <a:rPr lang="en-US" altLang="ja-JP" sz="2200" b="0" i="1" smtClean="0">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b="0" i="1" smtClean="0">
                                      <a:latin typeface="Cambria Math" panose="02040503050406030204" pitchFamily="18" charset="0"/>
                                      <a:ea typeface="Proxima Nova"/>
                                      <a:cs typeface="Proxima Nova"/>
                                      <a:sym typeface="Proxima Nova"/>
                                    </a:rPr>
                                    <m:t>+</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i="1">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f>
                                        <m:fPr>
                                          <m:ctrlPr>
                                            <a:rPr lang="en-US" altLang="ja-JP" sz="2200" i="1">
                                              <a:latin typeface="Cambria Math" panose="02040503050406030204" pitchFamily="18" charset="0"/>
                                              <a:ea typeface="Proxima Nova"/>
                                              <a:cs typeface="Proxima Nova"/>
                                              <a:sym typeface="Proxima Nova"/>
                                            </a:rPr>
                                          </m:ctrlPr>
                                        </m:fPr>
                                        <m:num>
                                          <m:sSub>
                                            <m:sSubPr>
                                              <m:ctrlPr>
                                                <a:rPr lang="en-US" altLang="ja-JP" sz="2200" i="1">
                                                  <a:latin typeface="Cambria Math" panose="02040503050406030204" pitchFamily="18" charset="0"/>
                                                  <a:ea typeface="Proxima Nova"/>
                                                  <a:cs typeface="Proxima Nova"/>
                                                  <a:sym typeface="Proxima Nova"/>
                                                </a:rPr>
                                              </m:ctrlPr>
                                            </m:sSubPr>
                                            <m:e>
                                              <m:r>
                                                <a:rPr lang="en-US" altLang="ja-JP" sz="2200" i="1">
                                                  <a:latin typeface="Cambria Math" panose="02040503050406030204" pitchFamily="18" charset="0"/>
                                                  <a:ea typeface="Proxima Nova"/>
                                                  <a:cs typeface="Proxima Nova"/>
                                                  <a:sym typeface="Proxima Nova"/>
                                                </a:rPr>
                                                <m:t>𝛾</m:t>
                                              </m:r>
                                            </m:e>
                                            <m:sub>
                                              <m:r>
                                                <a:rPr lang="en-US" altLang="ja-JP" sz="2200" i="1">
                                                  <a:latin typeface="Cambria Math" panose="02040503050406030204" pitchFamily="18" charset="0"/>
                                                  <a:ea typeface="Proxima Nova"/>
                                                  <a:cs typeface="Proxima Nova"/>
                                                  <a:sym typeface="Proxima Nova"/>
                                                </a:rPr>
                                                <m:t>𝑚𝑖𝑛</m:t>
                                              </m:r>
                                            </m:sub>
                                          </m:sSub>
                                        </m:num>
                                        <m:den>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den>
                                      </m:f>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r>
                                    <a:rPr lang="en-US" altLang="ja-JP" sz="2200" b="0" i="1" smtClean="0">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e>
                              </m:d>
                              <m:r>
                                <a:rPr lang="en-US" altLang="ja-JP" sz="2200" b="0" i="1" smtClean="0">
                                  <a:latin typeface="Cambria Math" panose="02040503050406030204" pitchFamily="18" charset="0"/>
                                  <a:ea typeface="Proxima Nova"/>
                                  <a:cs typeface="Proxima Nova"/>
                                  <a:sym typeface="Proxima Nova"/>
                                </a:rPr>
                                <m:t> </m:t>
                              </m:r>
                            </m:e>
                          </m:nary>
                          <m:r>
                            <a:rPr lang="en-US" altLang="ja-JP" sz="2200" b="0" i="1" u="none" strike="noStrike" cap="none" smtClean="0">
                              <a:latin typeface="Cambria Math" panose="02040503050406030204" pitchFamily="18" charset="0"/>
                              <a:sym typeface="Proxima Nova"/>
                            </a:rPr>
                            <m:t>−</m:t>
                          </m:r>
                          <m:f>
                            <m:fPr>
                              <m:ctrlPr>
                                <a:rPr lang="en-US" altLang="ja-JP" sz="2200" b="0" i="1" u="none" strike="noStrike" cap="none" smtClean="0">
                                  <a:latin typeface="Cambria Math" panose="02040503050406030204" pitchFamily="18" charset="0"/>
                                  <a:sym typeface="Proxima Nova"/>
                                </a:rPr>
                              </m:ctrlPr>
                            </m:fPr>
                            <m:num>
                              <m:r>
                                <a:rPr lang="en-US" altLang="ja-JP" sz="2200" b="0" i="1" u="none" strike="noStrike" cap="none" smtClean="0">
                                  <a:latin typeface="Cambria Math" panose="02040503050406030204" pitchFamily="18" charset="0"/>
                                  <a:sym typeface="Proxima Nova"/>
                                </a:rPr>
                                <m:t>1</m:t>
                              </m:r>
                            </m:num>
                            <m:den>
                              <m:r>
                                <a:rPr lang="en-US" altLang="ja-JP" sz="2200" b="0" i="1" u="none" strike="noStrike" cap="none" smtClean="0">
                                  <a:latin typeface="Cambria Math" panose="02040503050406030204" pitchFamily="18" charset="0"/>
                                  <a:sym typeface="Proxima Nova"/>
                                </a:rPr>
                                <m:t>2</m:t>
                              </m:r>
                            </m:den>
                          </m:f>
                        </m:e>
                      </m:d>
                    </m:oMath>
                    <m:oMath xmlns:m="http://schemas.openxmlformats.org/officeDocument/2006/math">
                      <m:r>
                        <m:rPr>
                          <m:aln/>
                        </m:rPr>
                        <a:rPr lang="en-US" altLang="ja-JP" sz="2200" b="0" i="1" u="none" strike="noStrike" cap="none" smtClean="0">
                          <a:latin typeface="Cambria Math" panose="02040503050406030204" pitchFamily="18" charset="0"/>
                          <a:sym typeface="Proxima Nova"/>
                        </a:rPr>
                        <m:t>=</m:t>
                      </m:r>
                      <m:sSub>
                        <m:sSubPr>
                          <m:ctrlPr>
                            <a:rPr lang="en-US" altLang="ja-JP" sz="2200" i="1">
                              <a:solidFill>
                                <a:srgbClr val="FF0000"/>
                              </a:solidFill>
                              <a:latin typeface="Cambria Math" panose="02040503050406030204" pitchFamily="18" charset="0"/>
                              <a:ea typeface="Proxima Nova"/>
                              <a:cs typeface="Proxima Nova"/>
                              <a:sym typeface="Proxima Nova"/>
                            </a:rPr>
                          </m:ctrlPr>
                        </m:sSubPr>
                        <m:e>
                          <m:r>
                            <a:rPr lang="en-US" altLang="ja-JP" sz="2200" i="1">
                              <a:solidFill>
                                <a:srgbClr val="FF0000"/>
                              </a:solidFill>
                              <a:latin typeface="Cambria Math" panose="02040503050406030204" pitchFamily="18" charset="0"/>
                              <a:ea typeface="Proxima Nova"/>
                              <a:cs typeface="Proxima Nova"/>
                              <a:sym typeface="Proxima Nova"/>
                            </a:rPr>
                            <m:t>𝛾</m:t>
                          </m:r>
                        </m:e>
                        <m:sub>
                          <m:r>
                            <a:rPr lang="en-US" altLang="ja-JP" sz="2200" i="1">
                              <a:solidFill>
                                <a:srgbClr val="FF0000"/>
                              </a:solidFill>
                              <a:latin typeface="Cambria Math" panose="02040503050406030204" pitchFamily="18" charset="0"/>
                              <a:ea typeface="Proxima Nova"/>
                              <a:cs typeface="Proxima Nova"/>
                              <a:sym typeface="Proxima Nova"/>
                            </a:rPr>
                            <m:t>𝑚𝑖𝑛</m:t>
                          </m:r>
                        </m:sub>
                      </m:sSub>
                      <m:r>
                        <a:rPr lang="en-US" altLang="ja-JP" sz="2200" i="1">
                          <a:solidFill>
                            <a:srgbClr val="FF0000"/>
                          </a:solidFill>
                          <a:latin typeface="Cambria Math" panose="02040503050406030204" pitchFamily="18" charset="0"/>
                          <a:ea typeface="Proxima Nova"/>
                          <a:cs typeface="Proxima Nova"/>
                          <a:sym typeface="Proxima Nova"/>
                        </a:rPr>
                        <m:t>⋅</m:t>
                      </m:r>
                      <m:sSub>
                        <m:sSubPr>
                          <m:ctrlPr>
                            <a:rPr lang="en-US" altLang="ja-JP" sz="2200" b="0" i="1" smtClean="0">
                              <a:solidFill>
                                <a:srgbClr val="FF0000"/>
                              </a:solidFill>
                              <a:latin typeface="Cambria Math" panose="02040503050406030204" pitchFamily="18" charset="0"/>
                              <a:ea typeface="Proxima Nova"/>
                              <a:cs typeface="Proxima Nova"/>
                              <a:sym typeface="Proxima Nova"/>
                            </a:rPr>
                          </m:ctrlPr>
                        </m:sSubPr>
                        <m:e>
                          <m:r>
                            <a:rPr lang="en-US" altLang="ja-JP" sz="2200" b="0" i="1" smtClean="0">
                              <a:solidFill>
                                <a:srgbClr val="FF0000"/>
                              </a:solidFill>
                              <a:latin typeface="Cambria Math" panose="02040503050406030204" pitchFamily="18" charset="0"/>
                              <a:ea typeface="Proxima Nova"/>
                              <a:cs typeface="Proxima Nova"/>
                              <a:sym typeface="Proxima Nova"/>
                            </a:rPr>
                            <m:t>𝜖</m:t>
                          </m:r>
                        </m:e>
                        <m:sub>
                          <m:r>
                            <a:rPr lang="en-US" altLang="ja-JP" sz="2200" b="0" i="1" smtClean="0">
                              <a:solidFill>
                                <a:srgbClr val="FF0000"/>
                              </a:solidFill>
                              <a:latin typeface="Cambria Math" panose="02040503050406030204" pitchFamily="18" charset="0"/>
                              <a:ea typeface="Proxima Nova"/>
                              <a:cs typeface="Proxima Nova"/>
                              <a:sym typeface="Proxima Nova"/>
                            </a:rPr>
                            <m:t>𝒜</m:t>
                          </m:r>
                        </m:sub>
                      </m:sSub>
                    </m:oMath>
                  </m:oMathPara>
                </a14:m>
                <a:br>
                  <a:rPr lang="en-US" altLang="ja-JP" sz="2000" i="0" u="none" strike="noStrike" cap="none" dirty="0">
                    <a:latin typeface="Proxima Nova"/>
                    <a:ea typeface="Proxima Nova"/>
                    <a:cs typeface="Proxima Nova"/>
                    <a:sym typeface="Proxima Nova"/>
                  </a:rPr>
                </a:br>
                <a:endParaRPr lang="en-US" altLang="ja-JP" sz="2000" i="0" u="none" strike="noStrike" cap="none" dirty="0">
                  <a:latin typeface="Proxima Nova"/>
                  <a:ea typeface="Proxima Nova"/>
                  <a:cs typeface="Proxima Nova"/>
                  <a:sym typeface="Proxima Nova"/>
                </a:endParaRPr>
              </a:p>
            </p:txBody>
          </p:sp>
        </mc:Choice>
        <mc:Fallback xmlns="">
          <p:sp>
            <p:nvSpPr>
              <p:cNvPr id="12" name="テキスト ボックス 11">
                <a:extLst>
                  <a:ext uri="{FF2B5EF4-FFF2-40B4-BE49-F238E27FC236}">
                    <a16:creationId xmlns:a16="http://schemas.microsoft.com/office/drawing/2014/main" id="{9EFB103D-8417-3298-B820-70B86B9F5A1E}"/>
                  </a:ext>
                </a:extLst>
              </p:cNvPr>
              <p:cNvSpPr txBox="1">
                <a:spLocks noRot="1" noChangeAspect="1" noMove="1" noResize="1" noEditPoints="1" noAdjustHandles="1" noChangeArrowheads="1" noChangeShapeType="1" noTextEdit="1"/>
              </p:cNvSpPr>
              <p:nvPr/>
            </p:nvSpPr>
            <p:spPr>
              <a:xfrm>
                <a:off x="853918" y="4849471"/>
                <a:ext cx="10782910" cy="1191673"/>
              </a:xfrm>
              <a:prstGeom prst="rect">
                <a:avLst/>
              </a:prstGeom>
              <a:blipFill>
                <a:blip r:embed="rId8"/>
                <a:stretch>
                  <a:fillRect b="-3077"/>
                </a:stretch>
              </a:blipFill>
            </p:spPr>
            <p:txBody>
              <a:bodyPr/>
              <a:lstStyle/>
              <a:p>
                <a:r>
                  <a:rPr lang="ja-JP" altLang="en-US">
                    <a:noFill/>
                  </a:rPr>
                  <a:t> </a:t>
                </a:r>
              </a:p>
            </p:txBody>
          </p:sp>
        </mc:Fallback>
      </mc:AlternateContent>
      <p:sp>
        <p:nvSpPr>
          <p:cNvPr id="19" name="左中かっこ 18">
            <a:extLst>
              <a:ext uri="{FF2B5EF4-FFF2-40B4-BE49-F238E27FC236}">
                <a16:creationId xmlns:a16="http://schemas.microsoft.com/office/drawing/2014/main" id="{ECB8A790-EB54-72C7-B102-A873987A0354}"/>
              </a:ext>
            </a:extLst>
          </p:cNvPr>
          <p:cNvSpPr/>
          <p:nvPr/>
        </p:nvSpPr>
        <p:spPr>
          <a:xfrm rot="5400000">
            <a:off x="9613528" y="3946183"/>
            <a:ext cx="258640" cy="1547942"/>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675B2473-4BDB-B12F-4E89-AA7ABA75E3BC}"/>
              </a:ext>
            </a:extLst>
          </p:cNvPr>
          <p:cNvSpPr txBox="1"/>
          <p:nvPr/>
        </p:nvSpPr>
        <p:spPr>
          <a:xfrm>
            <a:off x="6619542" y="4123935"/>
            <a:ext cx="1547942"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Artificial Abort</a:t>
            </a:r>
          </a:p>
        </p:txBody>
      </p:sp>
      <p:sp>
        <p:nvSpPr>
          <p:cNvPr id="24" name="吹き出し: 四角形 23">
            <a:extLst>
              <a:ext uri="{FF2B5EF4-FFF2-40B4-BE49-F238E27FC236}">
                <a16:creationId xmlns:a16="http://schemas.microsoft.com/office/drawing/2014/main" id="{29480D13-6E6C-7C14-5C5C-55FCBA4CE099}"/>
              </a:ext>
            </a:extLst>
          </p:cNvPr>
          <p:cNvSpPr/>
          <p:nvPr/>
        </p:nvSpPr>
        <p:spPr>
          <a:xfrm>
            <a:off x="3396855" y="5816023"/>
            <a:ext cx="1780215" cy="434442"/>
          </a:xfrm>
          <a:prstGeom prst="wedgeRectCallout">
            <a:avLst>
              <a:gd name="adj1" fmla="val -71084"/>
              <a:gd name="adj2" fmla="val 4300"/>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en-US" altLang="ja-JP" sz="2000" dirty="0"/>
              <a:t>Non-negligible</a:t>
            </a:r>
          </a:p>
        </p:txBody>
      </p:sp>
      <p:sp>
        <p:nvSpPr>
          <p:cNvPr id="5" name="左中かっこ 4">
            <a:extLst>
              <a:ext uri="{FF2B5EF4-FFF2-40B4-BE49-F238E27FC236}">
                <a16:creationId xmlns:a16="http://schemas.microsoft.com/office/drawing/2014/main" id="{FC567468-0B7F-8B52-8122-C3F41F5C52B1}"/>
              </a:ext>
            </a:extLst>
          </p:cNvPr>
          <p:cNvSpPr/>
          <p:nvPr/>
        </p:nvSpPr>
        <p:spPr>
          <a:xfrm rot="5400000">
            <a:off x="4444289" y="3589891"/>
            <a:ext cx="243970" cy="2367608"/>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左中かっこ 12">
            <a:extLst>
              <a:ext uri="{FF2B5EF4-FFF2-40B4-BE49-F238E27FC236}">
                <a16:creationId xmlns:a16="http://schemas.microsoft.com/office/drawing/2014/main" id="{15C98501-18E2-874B-31A0-86C8FD3B6273}"/>
              </a:ext>
            </a:extLst>
          </p:cNvPr>
          <p:cNvSpPr/>
          <p:nvPr/>
        </p:nvSpPr>
        <p:spPr>
          <a:xfrm rot="5400000">
            <a:off x="7151877" y="3552665"/>
            <a:ext cx="285916" cy="2434407"/>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2863582-5959-DBEF-5A95-D7C5C28E760F}"/>
              </a:ext>
            </a:extLst>
          </p:cNvPr>
          <p:cNvSpPr txBox="1"/>
          <p:nvPr/>
        </p:nvSpPr>
        <p:spPr>
          <a:xfrm>
            <a:off x="3862910" y="4107791"/>
            <a:ext cx="1363946"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No abort</a:t>
            </a:r>
          </a:p>
        </p:txBody>
      </p:sp>
      <p:sp>
        <p:nvSpPr>
          <p:cNvPr id="20" name="テキスト ボックス 19">
            <a:extLst>
              <a:ext uri="{FF2B5EF4-FFF2-40B4-BE49-F238E27FC236}">
                <a16:creationId xmlns:a16="http://schemas.microsoft.com/office/drawing/2014/main" id="{23C4C875-6992-4D94-409B-3B040630A1C5}"/>
              </a:ext>
            </a:extLst>
          </p:cNvPr>
          <p:cNvSpPr txBox="1"/>
          <p:nvPr/>
        </p:nvSpPr>
        <p:spPr>
          <a:xfrm>
            <a:off x="9394272" y="4055155"/>
            <a:ext cx="1012372" cy="464871"/>
          </a:xfrm>
          <a:prstGeom prst="rect">
            <a:avLst/>
          </a:prstGeom>
          <a:noFill/>
        </p:spPr>
        <p:txBody>
          <a:bodyPr wrap="square">
            <a:spAutoFit/>
          </a:bodyPr>
          <a:lstStyle/>
          <a:p>
            <a:pPr lvl="0">
              <a:lnSpc>
                <a:spcPct val="150000"/>
              </a:lnSpc>
              <a:buClr>
                <a:srgbClr val="000000"/>
              </a:buClr>
              <a:buSzPts val="1700"/>
            </a:pPr>
            <a:r>
              <a:rPr lang="en-US" altLang="ja-JP" dirty="0">
                <a:ea typeface="Proxima Nova"/>
                <a:cs typeface="Proxima Nova"/>
                <a:sym typeface="Proxima Nova"/>
              </a:rPr>
              <a:t>Abort</a:t>
            </a:r>
            <a:endParaRPr lang="en-US" altLang="ja-JP" sz="1800" dirty="0">
              <a:ea typeface="Proxima Nova"/>
              <a:cs typeface="Proxima Nova"/>
              <a:sym typeface="Proxima Nova"/>
            </a:endParaRPr>
          </a:p>
        </p:txBody>
      </p:sp>
      <mc:AlternateContent xmlns:mc="http://schemas.openxmlformats.org/markup-compatibility/2006">
        <mc:Choice xmlns:a14="http://schemas.microsoft.com/office/drawing/2010/main" Requires="a14">
          <p:sp>
            <p:nvSpPr>
              <p:cNvPr id="16" name="吹き出し: 四角形 15">
                <a:extLst>
                  <a:ext uri="{FF2B5EF4-FFF2-40B4-BE49-F238E27FC236}">
                    <a16:creationId xmlns:a16="http://schemas.microsoft.com/office/drawing/2014/main" id="{497FAB4F-01BF-5A62-2919-2899A4C05CF9}"/>
                  </a:ext>
                </a:extLst>
              </p:cNvPr>
              <p:cNvSpPr/>
              <p:nvPr/>
            </p:nvSpPr>
            <p:spPr>
              <a:xfrm>
                <a:off x="5946999" y="2053161"/>
                <a:ext cx="5421218" cy="958898"/>
              </a:xfrm>
              <a:prstGeom prst="wedgeRectCallout">
                <a:avLst>
                  <a:gd name="adj1" fmla="val 33698"/>
                  <a:gd name="adj2" fmla="val 38089"/>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pPr marL="285750" indent="-285750">
                  <a:buFont typeface="Arial" panose="020B0604020202020204" pitchFamily="34" charset="0"/>
                  <a:buChar char="•"/>
                </a:pPr>
                <a:r>
                  <a:rPr kumimoji="1" lang="en-US" altLang="ja-JP" sz="2400" dirty="0"/>
                  <a:t>Estimate </a:t>
                </a:r>
                <a14:m>
                  <m:oMath xmlns:m="http://schemas.openxmlformats.org/officeDocument/2006/math">
                    <m:r>
                      <a:rPr kumimoji="1" lang="en-US" altLang="ja-JP" sz="2400" b="0" i="1" smtClean="0">
                        <a:latin typeface="Cambria Math" panose="02040503050406030204" pitchFamily="18" charset="0"/>
                      </a:rPr>
                      <m:t>𝛾</m:t>
                    </m:r>
                    <m:d>
                      <m:dPr>
                        <m:ctrlPr>
                          <a:rPr kumimoji="1" lang="en-US" altLang="ja-JP" sz="2400" b="0" i="1" smtClean="0">
                            <a:latin typeface="Cambria Math" panose="02040503050406030204" pitchFamily="18" charset="0"/>
                          </a:rPr>
                        </m:ctrlPr>
                      </m:dPr>
                      <m:e>
                        <m:r>
                          <a:rPr kumimoji="1" lang="en-US" altLang="ja-JP" sz="2400" b="1" i="1" dirty="0">
                            <a:latin typeface="Cambria Math" panose="02040503050406030204" pitchFamily="18" charset="0"/>
                          </a:rPr>
                          <m:t>𝑸</m:t>
                        </m:r>
                      </m:e>
                    </m:d>
                  </m:oMath>
                </a14:m>
                <a:r>
                  <a:rPr kumimoji="1" lang="en-US" altLang="ja-JP" sz="2400" dirty="0"/>
                  <a:t> by Monte Carlo method</a:t>
                </a:r>
              </a:p>
              <a:p>
                <a:pPr marL="285750" indent="-285750">
                  <a:buFont typeface="Arial" panose="020B0604020202020204" pitchFamily="34" charset="0"/>
                  <a:buChar char="•"/>
                </a:pPr>
                <a:r>
                  <a:rPr kumimoji="1" lang="en-US" altLang="ja-JP" sz="2400" dirty="0"/>
                  <a:t>Abort with pro. </a:t>
                </a:r>
                <a14:m>
                  <m:oMath xmlns:m="http://schemas.openxmlformats.org/officeDocument/2006/math">
                    <m:r>
                      <a:rPr kumimoji="1" lang="en-US" altLang="ja-JP" sz="2400" b="0" i="0" smtClean="0">
                        <a:latin typeface="Cambria Math" panose="02040503050406030204" pitchFamily="18" charset="0"/>
                      </a:rPr>
                      <m:t>1−</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𝛾</m:t>
                        </m:r>
                      </m:e>
                      <m:sub>
                        <m:r>
                          <a:rPr kumimoji="1" lang="en-US" altLang="ja-JP" sz="2400" b="0" i="1" smtClean="0">
                            <a:latin typeface="Cambria Math" panose="02040503050406030204" pitchFamily="18" charset="0"/>
                          </a:rPr>
                          <m:t>𝑚𝑖𝑛</m:t>
                        </m:r>
                      </m:sub>
                    </m:sSub>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𝛾</m:t>
                    </m:r>
                    <m:r>
                      <a:rPr kumimoji="1" lang="en-US" altLang="ja-JP" sz="2400" b="0" i="1" smtClean="0">
                        <a:latin typeface="Cambria Math" panose="02040503050406030204" pitchFamily="18" charset="0"/>
                      </a:rPr>
                      <m:t>(</m:t>
                    </m:r>
                    <m:r>
                      <a:rPr kumimoji="1" lang="en-US" altLang="ja-JP" sz="2400" b="1" i="1" dirty="0">
                        <a:latin typeface="Cambria Math" panose="02040503050406030204" pitchFamily="18" charset="0"/>
                      </a:rPr>
                      <m:t>𝑸</m:t>
                    </m:r>
                    <m:r>
                      <a:rPr kumimoji="1" lang="en-US" altLang="ja-JP" sz="2400" b="0" i="1" smtClean="0">
                        <a:latin typeface="Cambria Math" panose="02040503050406030204" pitchFamily="18" charset="0"/>
                      </a:rPr>
                      <m:t>)</m:t>
                    </m:r>
                  </m:oMath>
                </a14:m>
                <a:endParaRPr kumimoji="1" lang="en-US" altLang="ja-JP" sz="2400" dirty="0"/>
              </a:p>
            </p:txBody>
          </p:sp>
        </mc:Choice>
        <mc:Fallback>
          <p:sp>
            <p:nvSpPr>
              <p:cNvPr id="16" name="吹き出し: 四角形 15">
                <a:extLst>
                  <a:ext uri="{FF2B5EF4-FFF2-40B4-BE49-F238E27FC236}">
                    <a16:creationId xmlns:a16="http://schemas.microsoft.com/office/drawing/2014/main" id="{497FAB4F-01BF-5A62-2919-2899A4C05CF9}"/>
                  </a:ext>
                </a:extLst>
              </p:cNvPr>
              <p:cNvSpPr>
                <a:spLocks noRot="1" noChangeAspect="1" noMove="1" noResize="1" noEditPoints="1" noAdjustHandles="1" noChangeArrowheads="1" noChangeShapeType="1" noTextEdit="1"/>
              </p:cNvSpPr>
              <p:nvPr/>
            </p:nvSpPr>
            <p:spPr>
              <a:xfrm>
                <a:off x="5946999" y="2053161"/>
                <a:ext cx="5421218" cy="958898"/>
              </a:xfrm>
              <a:prstGeom prst="wedgeRectCallout">
                <a:avLst>
                  <a:gd name="adj1" fmla="val 33698"/>
                  <a:gd name="adj2" fmla="val 38089"/>
                </a:avLst>
              </a:prstGeom>
              <a:blipFill>
                <a:blip r:embed="rId9"/>
                <a:stretch>
                  <a:fillRect l="-1344" b="-6211"/>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8" name="吹き出し: 角を丸めた四角形 17">
                <a:extLst>
                  <a:ext uri="{FF2B5EF4-FFF2-40B4-BE49-F238E27FC236}">
                    <a16:creationId xmlns:a16="http://schemas.microsoft.com/office/drawing/2014/main" id="{B480A832-2C26-1A56-FCE4-C9CDB73D69EF}"/>
                  </a:ext>
                </a:extLst>
              </p:cNvPr>
              <p:cNvSpPr/>
              <p:nvPr/>
            </p:nvSpPr>
            <p:spPr>
              <a:xfrm>
                <a:off x="8368597" y="1357399"/>
                <a:ext cx="3233319" cy="614848"/>
              </a:xfrm>
              <a:prstGeom prst="wedgeRoundRectCallout">
                <a:avLst>
                  <a:gd name="adj1" fmla="val -33711"/>
                  <a:gd name="adj2" fmla="val 82722"/>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Sampling </a:t>
                </a:r>
                <a14:m>
                  <m:oMath xmlns:m="http://schemas.openxmlformats.org/officeDocument/2006/math">
                    <m:r>
                      <a:rPr kumimoji="1" lang="en-US" altLang="ja-JP" sz="2400" b="0" i="1" smtClean="0">
                        <a:latin typeface="Cambria Math" panose="02040503050406030204" pitchFamily="18" charset="0"/>
                      </a:rPr>
                      <m:t>𝐹</m:t>
                    </m:r>
                  </m:oMath>
                </a14:m>
                <a:r>
                  <a:rPr kumimoji="1" lang="ja-JP" altLang="en-US" sz="2400" dirty="0"/>
                  <a:t> </a:t>
                </a:r>
                <a:r>
                  <a:rPr kumimoji="1" lang="en-US" altLang="ja-JP" sz="2400" dirty="0"/>
                  <a:t>many times</a:t>
                </a:r>
                <a:endParaRPr kumimoji="1" lang="ja-JP" altLang="en-US" sz="2400" dirty="0"/>
              </a:p>
            </p:txBody>
          </p:sp>
        </mc:Choice>
        <mc:Fallback>
          <p:sp>
            <p:nvSpPr>
              <p:cNvPr id="18" name="吹き出し: 角を丸めた四角形 17">
                <a:extLst>
                  <a:ext uri="{FF2B5EF4-FFF2-40B4-BE49-F238E27FC236}">
                    <a16:creationId xmlns:a16="http://schemas.microsoft.com/office/drawing/2014/main" id="{B480A832-2C26-1A56-FCE4-C9CDB73D69EF}"/>
                  </a:ext>
                </a:extLst>
              </p:cNvPr>
              <p:cNvSpPr>
                <a:spLocks noRot="1" noChangeAspect="1" noMove="1" noResize="1" noEditPoints="1" noAdjustHandles="1" noChangeArrowheads="1" noChangeShapeType="1" noTextEdit="1"/>
              </p:cNvSpPr>
              <p:nvPr/>
            </p:nvSpPr>
            <p:spPr>
              <a:xfrm>
                <a:off x="8368597" y="1357399"/>
                <a:ext cx="3233319" cy="614848"/>
              </a:xfrm>
              <a:prstGeom prst="wedgeRoundRectCallout">
                <a:avLst>
                  <a:gd name="adj1" fmla="val -33711"/>
                  <a:gd name="adj2" fmla="val 82722"/>
                  <a:gd name="adj3" fmla="val 16667"/>
                </a:avLst>
              </a:prstGeom>
              <a:blipFill>
                <a:blip r:embed="rId10"/>
                <a:stretch>
                  <a:fillRect l="-1685"/>
                </a:stretch>
              </a:blipFill>
              <a:ln w="25400">
                <a:solidFill>
                  <a:schemeClr val="accent3"/>
                </a:solidFill>
              </a:ln>
            </p:spPr>
            <p:txBody>
              <a:bodyPr/>
              <a:lstStyle/>
              <a:p>
                <a:r>
                  <a:rPr lang="ja-JP" altLang="en-US">
                    <a:noFill/>
                  </a:rPr>
                  <a:t> </a:t>
                </a:r>
              </a:p>
            </p:txBody>
          </p:sp>
        </mc:Fallback>
      </mc:AlternateContent>
      <p:sp>
        <p:nvSpPr>
          <p:cNvPr id="25" name="テキスト ボックス 24">
            <a:extLst>
              <a:ext uri="{FF2B5EF4-FFF2-40B4-BE49-F238E27FC236}">
                <a16:creationId xmlns:a16="http://schemas.microsoft.com/office/drawing/2014/main" id="{12C5BBC0-FFBC-FA4E-84DD-0B1BECC653DE}"/>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8</a:t>
            </a:r>
            <a:endParaRPr kumimoji="1" lang="ja-JP" altLang="en-US" dirty="0">
              <a:solidFill>
                <a:schemeClr val="bg1"/>
              </a:solidFill>
            </a:endParaRPr>
          </a:p>
        </p:txBody>
      </p:sp>
      <mc:AlternateContent xmlns:mc="http://schemas.openxmlformats.org/markup-compatibility/2006">
        <mc:Choice xmlns:a14="http://schemas.microsoft.com/office/drawing/2010/main" Requires="a14">
          <p:sp>
            <p:nvSpPr>
              <p:cNvPr id="15" name="吹き出し: 角を丸めた四角形 14">
                <a:extLst>
                  <a:ext uri="{FF2B5EF4-FFF2-40B4-BE49-F238E27FC236}">
                    <a16:creationId xmlns:a16="http://schemas.microsoft.com/office/drawing/2014/main" id="{5FAADBC9-57DA-BD34-1B38-510F1E747066}"/>
                  </a:ext>
                </a:extLst>
              </p:cNvPr>
              <p:cNvSpPr/>
              <p:nvPr/>
            </p:nvSpPr>
            <p:spPr>
              <a:xfrm>
                <a:off x="8485677" y="3136282"/>
                <a:ext cx="3233319" cy="466382"/>
              </a:xfrm>
              <a:prstGeom prst="wedgeRoundRectCallout">
                <a:avLst>
                  <a:gd name="adj1" fmla="val -33432"/>
                  <a:gd name="adj2" fmla="val -83828"/>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Lower bound of </a:t>
                </a:r>
                <a14:m>
                  <m:oMath xmlns:m="http://schemas.openxmlformats.org/officeDocument/2006/math">
                    <m:r>
                      <a:rPr kumimoji="1" lang="en-US" altLang="ja-JP" sz="2400" b="0" i="1" dirty="0" smtClean="0">
                        <a:latin typeface="Cambria Math" panose="02040503050406030204" pitchFamily="18" charset="0"/>
                      </a:rPr>
                      <m:t>𝛾</m:t>
                    </m:r>
                    <m:r>
                      <a:rPr kumimoji="1" lang="en-US" altLang="ja-JP" sz="2400" b="0" i="1" dirty="0" smtClean="0">
                        <a:latin typeface="Cambria Math" panose="02040503050406030204" pitchFamily="18" charset="0"/>
                      </a:rPr>
                      <m:t>(</m:t>
                    </m:r>
                    <m:r>
                      <a:rPr kumimoji="1" lang="en-US" altLang="ja-JP" sz="2400" b="1" i="1" dirty="0" smtClean="0">
                        <a:latin typeface="Cambria Math" panose="02040503050406030204" pitchFamily="18" charset="0"/>
                      </a:rPr>
                      <m:t>𝑸</m:t>
                    </m:r>
                    <m:r>
                      <a:rPr kumimoji="1" lang="en-US" altLang="ja-JP" sz="2400" b="0" i="1" dirty="0" smtClean="0">
                        <a:latin typeface="Cambria Math" panose="02040503050406030204" pitchFamily="18" charset="0"/>
                      </a:rPr>
                      <m:t>)</m:t>
                    </m:r>
                  </m:oMath>
                </a14:m>
                <a:endParaRPr kumimoji="1" lang="ja-JP" altLang="en-US" sz="2400" dirty="0"/>
              </a:p>
            </p:txBody>
          </p:sp>
        </mc:Choice>
        <mc:Fallback>
          <p:sp>
            <p:nvSpPr>
              <p:cNvPr id="15" name="吹き出し: 角を丸めた四角形 14">
                <a:extLst>
                  <a:ext uri="{FF2B5EF4-FFF2-40B4-BE49-F238E27FC236}">
                    <a16:creationId xmlns:a16="http://schemas.microsoft.com/office/drawing/2014/main" id="{5FAADBC9-57DA-BD34-1B38-510F1E747066}"/>
                  </a:ext>
                </a:extLst>
              </p:cNvPr>
              <p:cNvSpPr>
                <a:spLocks noRot="1" noChangeAspect="1" noMove="1" noResize="1" noEditPoints="1" noAdjustHandles="1" noChangeArrowheads="1" noChangeShapeType="1" noTextEdit="1"/>
              </p:cNvSpPr>
              <p:nvPr/>
            </p:nvSpPr>
            <p:spPr>
              <a:xfrm>
                <a:off x="8485677" y="3136282"/>
                <a:ext cx="3233319" cy="466382"/>
              </a:xfrm>
              <a:prstGeom prst="wedgeRoundRectCallout">
                <a:avLst>
                  <a:gd name="adj1" fmla="val -33432"/>
                  <a:gd name="adj2" fmla="val -83828"/>
                  <a:gd name="adj3" fmla="val 16667"/>
                </a:avLst>
              </a:prstGeom>
              <a:blipFill>
                <a:blip r:embed="rId11"/>
                <a:stretch>
                  <a:fillRect l="-1873" b="-18519"/>
                </a:stretch>
              </a:blipFill>
              <a:ln w="25400">
                <a:solidFill>
                  <a:schemeClr val="accent3"/>
                </a:solidFill>
              </a:ln>
            </p:spPr>
            <p:txBody>
              <a:bodyPr/>
              <a:lstStyle/>
              <a:p>
                <a:r>
                  <a:rPr lang="ja-JP" altLang="en-US">
                    <a:noFill/>
                  </a:rPr>
                  <a:t> </a:t>
                </a:r>
              </a:p>
            </p:txBody>
          </p:sp>
        </mc:Fallback>
      </mc:AlternateContent>
    </p:spTree>
    <p:extLst>
      <p:ext uri="{BB962C8B-B14F-4D97-AF65-F5344CB8AC3E}">
        <p14:creationId xmlns:p14="http://schemas.microsoft.com/office/powerpoint/2010/main" val="3448253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BD9985-DF04-7AB7-5CF2-ED920BE903A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DD0FD5C-1CF1-DED9-6D4D-78839103CA6F}"/>
              </a:ext>
            </a:extLst>
          </p:cNvPr>
          <p:cNvSpPr>
            <a:spLocks noGrp="1"/>
          </p:cNvSpPr>
          <p:nvPr>
            <p:ph type="title"/>
          </p:nvPr>
        </p:nvSpPr>
        <p:spPr/>
        <p:txBody>
          <a:bodyPr/>
          <a:lstStyle/>
          <a:p>
            <a:r>
              <a:rPr kumimoji="1" lang="en-US" altLang="ja-JP" dirty="0"/>
              <a:t>Artificial Abort</a:t>
            </a:r>
            <a:endParaRPr kumimoji="1" lang="ja-JP" altLang="en-US" dirty="0"/>
          </a:p>
        </p:txBody>
      </p:sp>
      <p:sp>
        <p:nvSpPr>
          <p:cNvPr id="3" name="四角形: 角を丸くする 2">
            <a:extLst>
              <a:ext uri="{FF2B5EF4-FFF2-40B4-BE49-F238E27FC236}">
                <a16:creationId xmlns:a16="http://schemas.microsoft.com/office/drawing/2014/main" id="{23CD5E57-0941-AA86-C5F3-55BDEF9F94E7}"/>
              </a:ext>
            </a:extLst>
          </p:cNvPr>
          <p:cNvSpPr/>
          <p:nvPr/>
        </p:nvSpPr>
        <p:spPr>
          <a:xfrm>
            <a:off x="1183912" y="1133325"/>
            <a:ext cx="10557636" cy="61484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rPr>
              <a:t>[Wat05] introduced the </a:t>
            </a:r>
            <a:r>
              <a:rPr kumimoji="1" lang="en-US" altLang="ja-JP" sz="2400" dirty="0">
                <a:solidFill>
                  <a:srgbClr val="FF0000"/>
                </a:solidFill>
              </a:rPr>
              <a:t>artificial abort technique</a:t>
            </a:r>
          </a:p>
        </p:txBody>
      </p:sp>
      <p:grpSp>
        <p:nvGrpSpPr>
          <p:cNvPr id="4" name="グループ化 3">
            <a:extLst>
              <a:ext uri="{FF2B5EF4-FFF2-40B4-BE49-F238E27FC236}">
                <a16:creationId xmlns:a16="http://schemas.microsoft.com/office/drawing/2014/main" id="{94FBEA8D-B2E2-9CAF-7A3B-4BE128955F05}"/>
              </a:ext>
            </a:extLst>
          </p:cNvPr>
          <p:cNvGrpSpPr/>
          <p:nvPr/>
        </p:nvGrpSpPr>
        <p:grpSpPr>
          <a:xfrm>
            <a:off x="1522302" y="2122714"/>
            <a:ext cx="1964973" cy="1932441"/>
            <a:chOff x="1514717" y="2726417"/>
            <a:chExt cx="1964973" cy="1932441"/>
          </a:xfrm>
        </p:grpSpPr>
        <p:pic>
          <p:nvPicPr>
            <p:cNvPr id="6" name="Google Shape;898;p49">
              <a:extLst>
                <a:ext uri="{FF2B5EF4-FFF2-40B4-BE49-F238E27FC236}">
                  <a16:creationId xmlns:a16="http://schemas.microsoft.com/office/drawing/2014/main" id="{E85E328C-2FDE-B5E8-E94C-6B764EAAF5BC}"/>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5;p49">
                  <a:extLst>
                    <a:ext uri="{FF2B5EF4-FFF2-40B4-BE49-F238E27FC236}">
                      <a16:creationId xmlns:a16="http://schemas.microsoft.com/office/drawing/2014/main" id="{3279FF73-90E6-5D3D-EBFE-14B816A26D39}"/>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7" name="Google Shape;905;p49">
                  <a:extLst>
                    <a:ext uri="{FF2B5EF4-FFF2-40B4-BE49-F238E27FC236}">
                      <a16:creationId xmlns:a16="http://schemas.microsoft.com/office/drawing/2014/main" id="{3279FF73-90E6-5D3D-EBFE-14B816A26D39}"/>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8" name="直線矢印コネクタ 7">
            <a:extLst>
              <a:ext uri="{FF2B5EF4-FFF2-40B4-BE49-F238E27FC236}">
                <a16:creationId xmlns:a16="http://schemas.microsoft.com/office/drawing/2014/main" id="{7525EE22-A0D0-3CB6-030E-D90F8DBC5746}"/>
              </a:ext>
            </a:extLst>
          </p:cNvPr>
          <p:cNvCxnSpPr>
            <a:cxnSpLocks/>
          </p:cNvCxnSpPr>
          <p:nvPr/>
        </p:nvCxnSpPr>
        <p:spPr>
          <a:xfrm>
            <a:off x="3175276" y="331704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3E1D450D-759A-6A42-917B-087FC4058F52}"/>
                  </a:ext>
                </a:extLst>
              </p:cNvPr>
              <p:cNvSpPr txBox="1"/>
              <p:nvPr/>
            </p:nvSpPr>
            <p:spPr>
              <a:xfrm>
                <a:off x="3793311" y="285538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9" name="テキスト ボックス 8">
                <a:extLst>
                  <a:ext uri="{FF2B5EF4-FFF2-40B4-BE49-F238E27FC236}">
                    <a16:creationId xmlns:a16="http://schemas.microsoft.com/office/drawing/2014/main" id="{3E1D450D-759A-6A42-917B-087FC4058F52}"/>
                  </a:ext>
                </a:extLst>
              </p:cNvPr>
              <p:cNvSpPr txBox="1">
                <a:spLocks noRot="1" noChangeAspect="1" noMove="1" noResize="1" noEditPoints="1" noAdjustHandles="1" noChangeArrowheads="1" noChangeShapeType="1" noTextEdit="1"/>
              </p:cNvSpPr>
              <p:nvPr/>
            </p:nvSpPr>
            <p:spPr>
              <a:xfrm>
                <a:off x="3793311" y="285538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正方形/長方形 9">
                <a:extLst>
                  <a:ext uri="{FF2B5EF4-FFF2-40B4-BE49-F238E27FC236}">
                    <a16:creationId xmlns:a16="http://schemas.microsoft.com/office/drawing/2014/main" id="{BB03BF35-E95D-0AC7-4F6A-2F1236943AFB}"/>
                  </a:ext>
                </a:extLst>
              </p:cNvPr>
              <p:cNvSpPr/>
              <p:nvPr/>
            </p:nvSpPr>
            <p:spPr>
              <a:xfrm>
                <a:off x="6096000" y="325256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0" name="正方形/長方形 9">
                <a:extLst>
                  <a:ext uri="{FF2B5EF4-FFF2-40B4-BE49-F238E27FC236}">
                    <a16:creationId xmlns:a16="http://schemas.microsoft.com/office/drawing/2014/main" id="{BB03BF35-E95D-0AC7-4F6A-2F1236943AFB}"/>
                  </a:ext>
                </a:extLst>
              </p:cNvPr>
              <p:cNvSpPr>
                <a:spLocks noRot="1" noChangeAspect="1" noMove="1" noResize="1" noEditPoints="1" noAdjustHandles="1" noChangeArrowheads="1" noChangeShapeType="1" noTextEdit="1"/>
              </p:cNvSpPr>
              <p:nvPr/>
            </p:nvSpPr>
            <p:spPr>
              <a:xfrm>
                <a:off x="6096000" y="325256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352940BF-3B7E-C020-741E-87C212968A1E}"/>
                  </a:ext>
                </a:extLst>
              </p:cNvPr>
              <p:cNvSpPr txBox="1"/>
              <p:nvPr/>
            </p:nvSpPr>
            <p:spPr>
              <a:xfrm>
                <a:off x="853918" y="4849471"/>
                <a:ext cx="10782910" cy="1191673"/>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200" b="0" i="1" u="none" strike="noStrike" cap="none" smtClean="0">
                              <a:latin typeface="Cambria Math" panose="02040503050406030204" pitchFamily="18" charset="0"/>
                              <a:ea typeface="Proxima Nova"/>
                              <a:cs typeface="Proxima Nova"/>
                              <a:sym typeface="Proxima Nova"/>
                            </a:rPr>
                          </m:ctrlPr>
                        </m:sSubPr>
                        <m:e>
                          <m:r>
                            <a:rPr lang="en-US" altLang="ja-JP" sz="2200" b="0" i="1" u="none" strike="noStrike" cap="none" smtClean="0">
                              <a:latin typeface="Cambria Math" panose="02040503050406030204" pitchFamily="18" charset="0"/>
                              <a:ea typeface="Proxima Nova"/>
                              <a:cs typeface="Proxima Nova"/>
                              <a:sym typeface="Proxima Nova"/>
                            </a:rPr>
                            <m:t>𝜖</m:t>
                          </m:r>
                        </m:e>
                        <m:sub>
                          <m:r>
                            <a:rPr lang="en-US" altLang="ja-JP" sz="2200" b="0" i="1" u="none" strike="noStrike" cap="none" smtClean="0">
                              <a:latin typeface="Cambria Math" panose="02040503050406030204" pitchFamily="18" charset="0"/>
                              <a:ea typeface="Proxima Nova"/>
                              <a:cs typeface="Proxima Nova"/>
                              <a:sym typeface="Proxima Nova"/>
                            </a:rPr>
                            <m:t>ℛ</m:t>
                          </m:r>
                        </m:sub>
                      </m:sSub>
                      <m:r>
                        <m:rPr>
                          <m:aln/>
                        </m:rPr>
                        <a:rPr lang="en-US" altLang="ja-JP" sz="2200" b="0" i="1" u="none" strike="noStrike" cap="none" smtClean="0">
                          <a:latin typeface="Cambria Math" panose="02040503050406030204" pitchFamily="18" charset="0"/>
                          <a:sym typeface="Proxima Nova"/>
                        </a:rPr>
                        <m:t>=</m:t>
                      </m:r>
                      <m:d>
                        <m:dPr>
                          <m:begChr m:val="|"/>
                          <m:endChr m:val="|"/>
                          <m:ctrlPr>
                            <a:rPr lang="en-US" altLang="ja-JP" sz="2200" b="0" i="1" u="none" strike="noStrike" cap="none" smtClean="0">
                              <a:latin typeface="Cambria Math" panose="02040503050406030204" pitchFamily="18" charset="0"/>
                              <a:sym typeface="Proxima Nova"/>
                            </a:rPr>
                          </m:ctrlPr>
                        </m:dPr>
                        <m:e>
                          <m:nary>
                            <m:naryPr>
                              <m:chr m:val="∑"/>
                              <m:limLoc m:val="subSup"/>
                              <m:supHide m:val="on"/>
                              <m:ctrlPr>
                                <a:rPr lang="en-US" altLang="ja-JP" sz="2200" b="0" i="1" u="none" strike="noStrike" cap="none" smtClean="0">
                                  <a:latin typeface="Cambria Math" panose="02040503050406030204" pitchFamily="18" charset="0"/>
                                  <a:sym typeface="Proxima Nova"/>
                                </a:rPr>
                              </m:ctrlPr>
                            </m:naryPr>
                            <m:sub>
                              <m:r>
                                <a:rPr kumimoji="1" lang="en-US" altLang="ja-JP" sz="2200" b="1" i="1" dirty="0">
                                  <a:latin typeface="Cambria Math" panose="02040503050406030204" pitchFamily="18" charset="0"/>
                                </a:rPr>
                                <m:t>𝑸</m:t>
                              </m:r>
                            </m:sub>
                            <m:sup/>
                            <m:e>
                              <m:r>
                                <a:rPr lang="en-US" altLang="ja-JP" sz="2200" b="0" i="1" u="none" strike="noStrike" cap="none" smtClean="0">
                                  <a:latin typeface="Cambria Math" panose="02040503050406030204" pitchFamily="18" charset="0"/>
                                  <a:sym typeface="Proxima Nova"/>
                                </a:rPr>
                                <m:t>𝑝</m:t>
                              </m:r>
                              <m:d>
                                <m:dPr>
                                  <m:ctrlPr>
                                    <a:rPr lang="en-US" altLang="ja-JP" sz="2200" b="0" i="1" u="none" strike="noStrike" cap="none" smtClean="0">
                                      <a:latin typeface="Cambria Math" panose="02040503050406030204" pitchFamily="18" charset="0"/>
                                      <a:sym typeface="Proxima Nova"/>
                                    </a:rPr>
                                  </m:ctrlPr>
                                </m:dPr>
                                <m:e>
                                  <m:r>
                                    <a:rPr kumimoji="1" lang="en-US" altLang="ja-JP" sz="2200" b="1" i="1" dirty="0">
                                      <a:latin typeface="Cambria Math" panose="02040503050406030204" pitchFamily="18" charset="0"/>
                                    </a:rPr>
                                    <m:t>𝑸</m:t>
                                  </m:r>
                                </m:e>
                              </m:d>
                              <m:r>
                                <a:rPr lang="en-US" altLang="ja-JP" sz="2200" b="0" i="1" u="none" strike="noStrike" cap="none" smtClean="0">
                                  <a:latin typeface="Cambria Math" panose="02040503050406030204" pitchFamily="18" charset="0"/>
                                  <a:sym typeface="Proxima Nova"/>
                                </a:rPr>
                                <m:t>⋅</m:t>
                              </m:r>
                              <m:d>
                                <m:dPr>
                                  <m:ctrlPr>
                                    <a:rPr lang="en-US" altLang="ja-JP" sz="2200" b="0" i="1" u="none" strike="noStrike" cap="none" smtClean="0">
                                      <a:latin typeface="Cambria Math" panose="02040503050406030204" pitchFamily="18" charset="0"/>
                                      <a:ea typeface="Proxima Nova"/>
                                      <a:cs typeface="Proxima Nova"/>
                                      <a:sym typeface="Proxima Nova"/>
                                    </a:rPr>
                                  </m:ctrlPr>
                                </m:dPr>
                                <m:e>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𝛾</m:t>
                                          </m:r>
                                        </m:e>
                                        <m:sub>
                                          <m:r>
                                            <a:rPr lang="en-US" altLang="ja-JP" sz="2200" b="0" i="1" smtClean="0">
                                              <a:latin typeface="Cambria Math" panose="02040503050406030204" pitchFamily="18" charset="0"/>
                                              <a:ea typeface="Proxima Nova"/>
                                              <a:cs typeface="Proxima Nova"/>
                                              <a:sym typeface="Proxima Nova"/>
                                            </a:rPr>
                                            <m:t>𝑚𝑖𝑛</m:t>
                                          </m:r>
                                        </m:sub>
                                      </m:sSub>
                                    </m:num>
                                    <m:den>
                                      <m:r>
                                        <a:rPr lang="en-US" altLang="ja-JP" sz="2200" b="0" i="1" smtClean="0">
                                          <a:latin typeface="Cambria Math" panose="02040503050406030204" pitchFamily="18" charset="0"/>
                                          <a:ea typeface="Proxima Nova"/>
                                          <a:cs typeface="Proxima Nova"/>
                                          <a:sym typeface="Proxima Nova"/>
                                        </a:rPr>
                                        <m:t>𝛾</m:t>
                                      </m:r>
                                      <m:d>
                                        <m:dPr>
                                          <m:ctrlPr>
                                            <a:rPr lang="en-US" altLang="ja-JP" sz="2200" b="0" i="1" smtClean="0">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den>
                                  </m:f>
                                  <m:r>
                                    <a:rPr lang="en-US" altLang="ja-JP" sz="2200" b="0" i="1" smtClean="0">
                                      <a:latin typeface="Cambria Math" panose="02040503050406030204" pitchFamily="18" charset="0"/>
                                      <a:ea typeface="Proxima Nova"/>
                                      <a:cs typeface="Proxima Nova"/>
                                      <a:sym typeface="Proxima Nova"/>
                                    </a:rPr>
                                    <m:t>⋅</m:t>
                                  </m:r>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𝑠</m:t>
                                      </m:r>
                                    </m:e>
                                    <m:sub>
                                      <m:r>
                                        <a:rPr lang="en-US" altLang="ja-JP" sz="2200" b="0" i="1" smtClean="0">
                                          <a:latin typeface="Cambria Math" panose="02040503050406030204" pitchFamily="18" charset="0"/>
                                          <a:ea typeface="Proxima Nova"/>
                                          <a:cs typeface="Proxima Nova"/>
                                          <a:sym typeface="Proxima Nova"/>
                                        </a:rPr>
                                        <m:t>𝒜</m:t>
                                      </m:r>
                                    </m:sub>
                                  </m:sSub>
                                  <m:d>
                                    <m:dPr>
                                      <m:ctrlPr>
                                        <a:rPr lang="en-US" altLang="ja-JP" sz="2200" b="0" i="1" smtClean="0">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b="0" i="1" smtClean="0">
                                      <a:latin typeface="Cambria Math" panose="02040503050406030204" pitchFamily="18" charset="0"/>
                                      <a:ea typeface="Proxima Nova"/>
                                      <a:cs typeface="Proxima Nova"/>
                                      <a:sym typeface="Proxima Nova"/>
                                    </a:rPr>
                                    <m:t>+</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i="1">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f>
                                        <m:fPr>
                                          <m:ctrlPr>
                                            <a:rPr lang="en-US" altLang="ja-JP" sz="2200" i="1">
                                              <a:latin typeface="Cambria Math" panose="02040503050406030204" pitchFamily="18" charset="0"/>
                                              <a:ea typeface="Proxima Nova"/>
                                              <a:cs typeface="Proxima Nova"/>
                                              <a:sym typeface="Proxima Nova"/>
                                            </a:rPr>
                                          </m:ctrlPr>
                                        </m:fPr>
                                        <m:num>
                                          <m:sSub>
                                            <m:sSubPr>
                                              <m:ctrlPr>
                                                <a:rPr lang="en-US" altLang="ja-JP" sz="2200" i="1">
                                                  <a:latin typeface="Cambria Math" panose="02040503050406030204" pitchFamily="18" charset="0"/>
                                                  <a:ea typeface="Proxima Nova"/>
                                                  <a:cs typeface="Proxima Nova"/>
                                                  <a:sym typeface="Proxima Nova"/>
                                                </a:rPr>
                                              </m:ctrlPr>
                                            </m:sSubPr>
                                            <m:e>
                                              <m:r>
                                                <a:rPr lang="en-US" altLang="ja-JP" sz="2200" i="1">
                                                  <a:latin typeface="Cambria Math" panose="02040503050406030204" pitchFamily="18" charset="0"/>
                                                  <a:ea typeface="Proxima Nova"/>
                                                  <a:cs typeface="Proxima Nova"/>
                                                  <a:sym typeface="Proxima Nova"/>
                                                </a:rPr>
                                                <m:t>𝛾</m:t>
                                              </m:r>
                                            </m:e>
                                            <m:sub>
                                              <m:r>
                                                <a:rPr lang="en-US" altLang="ja-JP" sz="2200" i="1">
                                                  <a:latin typeface="Cambria Math" panose="02040503050406030204" pitchFamily="18" charset="0"/>
                                                  <a:ea typeface="Proxima Nova"/>
                                                  <a:cs typeface="Proxima Nova"/>
                                                  <a:sym typeface="Proxima Nova"/>
                                                </a:rPr>
                                                <m:t>𝑚𝑖𝑛</m:t>
                                              </m:r>
                                            </m:sub>
                                          </m:sSub>
                                        </m:num>
                                        <m:den>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den>
                                      </m:f>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r>
                                    <a:rPr lang="en-US" altLang="ja-JP" sz="2200" b="0" i="1" smtClean="0">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e>
                              </m:d>
                              <m:r>
                                <a:rPr lang="en-US" altLang="ja-JP" sz="2200" b="0" i="1" smtClean="0">
                                  <a:latin typeface="Cambria Math" panose="02040503050406030204" pitchFamily="18" charset="0"/>
                                  <a:ea typeface="Proxima Nova"/>
                                  <a:cs typeface="Proxima Nova"/>
                                  <a:sym typeface="Proxima Nova"/>
                                </a:rPr>
                                <m:t> </m:t>
                              </m:r>
                            </m:e>
                          </m:nary>
                          <m:r>
                            <a:rPr lang="en-US" altLang="ja-JP" sz="2200" b="0" i="1" u="none" strike="noStrike" cap="none" smtClean="0">
                              <a:latin typeface="Cambria Math" panose="02040503050406030204" pitchFamily="18" charset="0"/>
                              <a:sym typeface="Proxima Nova"/>
                            </a:rPr>
                            <m:t>−</m:t>
                          </m:r>
                          <m:f>
                            <m:fPr>
                              <m:ctrlPr>
                                <a:rPr lang="en-US" altLang="ja-JP" sz="2200" b="0" i="1" u="none" strike="noStrike" cap="none" smtClean="0">
                                  <a:latin typeface="Cambria Math" panose="02040503050406030204" pitchFamily="18" charset="0"/>
                                  <a:sym typeface="Proxima Nova"/>
                                </a:rPr>
                              </m:ctrlPr>
                            </m:fPr>
                            <m:num>
                              <m:r>
                                <a:rPr lang="en-US" altLang="ja-JP" sz="2200" b="0" i="1" u="none" strike="noStrike" cap="none" smtClean="0">
                                  <a:latin typeface="Cambria Math" panose="02040503050406030204" pitchFamily="18" charset="0"/>
                                  <a:sym typeface="Proxima Nova"/>
                                </a:rPr>
                                <m:t>1</m:t>
                              </m:r>
                            </m:num>
                            <m:den>
                              <m:r>
                                <a:rPr lang="en-US" altLang="ja-JP" sz="2200" b="0" i="1" u="none" strike="noStrike" cap="none" smtClean="0">
                                  <a:latin typeface="Cambria Math" panose="02040503050406030204" pitchFamily="18" charset="0"/>
                                  <a:sym typeface="Proxima Nova"/>
                                </a:rPr>
                                <m:t>2</m:t>
                              </m:r>
                            </m:den>
                          </m:f>
                        </m:e>
                      </m:d>
                    </m:oMath>
                    <m:oMath xmlns:m="http://schemas.openxmlformats.org/officeDocument/2006/math">
                      <m:r>
                        <m:rPr>
                          <m:aln/>
                        </m:rPr>
                        <a:rPr lang="en-US" altLang="ja-JP" sz="2200" b="0" i="1" u="none" strike="noStrike" cap="none" smtClean="0">
                          <a:latin typeface="Cambria Math" panose="02040503050406030204" pitchFamily="18" charset="0"/>
                          <a:sym typeface="Proxima Nova"/>
                        </a:rPr>
                        <m:t>=</m:t>
                      </m:r>
                      <m:sSub>
                        <m:sSubPr>
                          <m:ctrlPr>
                            <a:rPr lang="en-US" altLang="ja-JP" sz="2200" i="1">
                              <a:solidFill>
                                <a:srgbClr val="FF0000"/>
                              </a:solidFill>
                              <a:latin typeface="Cambria Math" panose="02040503050406030204" pitchFamily="18" charset="0"/>
                              <a:ea typeface="Proxima Nova"/>
                              <a:cs typeface="Proxima Nova"/>
                              <a:sym typeface="Proxima Nova"/>
                            </a:rPr>
                          </m:ctrlPr>
                        </m:sSubPr>
                        <m:e>
                          <m:r>
                            <a:rPr lang="en-US" altLang="ja-JP" sz="2200" i="1">
                              <a:solidFill>
                                <a:srgbClr val="FF0000"/>
                              </a:solidFill>
                              <a:latin typeface="Cambria Math" panose="02040503050406030204" pitchFamily="18" charset="0"/>
                              <a:ea typeface="Proxima Nova"/>
                              <a:cs typeface="Proxima Nova"/>
                              <a:sym typeface="Proxima Nova"/>
                            </a:rPr>
                            <m:t>𝛾</m:t>
                          </m:r>
                        </m:e>
                        <m:sub>
                          <m:r>
                            <a:rPr lang="en-US" altLang="ja-JP" sz="2200" i="1">
                              <a:solidFill>
                                <a:srgbClr val="FF0000"/>
                              </a:solidFill>
                              <a:latin typeface="Cambria Math" panose="02040503050406030204" pitchFamily="18" charset="0"/>
                              <a:ea typeface="Proxima Nova"/>
                              <a:cs typeface="Proxima Nova"/>
                              <a:sym typeface="Proxima Nova"/>
                            </a:rPr>
                            <m:t>𝑚𝑖𝑛</m:t>
                          </m:r>
                        </m:sub>
                      </m:sSub>
                      <m:r>
                        <a:rPr lang="en-US" altLang="ja-JP" sz="2200" i="1">
                          <a:solidFill>
                            <a:srgbClr val="FF0000"/>
                          </a:solidFill>
                          <a:latin typeface="Cambria Math" panose="02040503050406030204" pitchFamily="18" charset="0"/>
                          <a:ea typeface="Proxima Nova"/>
                          <a:cs typeface="Proxima Nova"/>
                          <a:sym typeface="Proxima Nova"/>
                        </a:rPr>
                        <m:t>⋅</m:t>
                      </m:r>
                      <m:sSub>
                        <m:sSubPr>
                          <m:ctrlPr>
                            <a:rPr lang="en-US" altLang="ja-JP" sz="2200" b="0" i="1" smtClean="0">
                              <a:solidFill>
                                <a:srgbClr val="FF0000"/>
                              </a:solidFill>
                              <a:latin typeface="Cambria Math" panose="02040503050406030204" pitchFamily="18" charset="0"/>
                              <a:ea typeface="Proxima Nova"/>
                              <a:cs typeface="Proxima Nova"/>
                              <a:sym typeface="Proxima Nova"/>
                            </a:rPr>
                          </m:ctrlPr>
                        </m:sSubPr>
                        <m:e>
                          <m:r>
                            <a:rPr lang="en-US" altLang="ja-JP" sz="2200" b="0" i="1" smtClean="0">
                              <a:solidFill>
                                <a:srgbClr val="FF0000"/>
                              </a:solidFill>
                              <a:latin typeface="Cambria Math" panose="02040503050406030204" pitchFamily="18" charset="0"/>
                              <a:ea typeface="Proxima Nova"/>
                              <a:cs typeface="Proxima Nova"/>
                              <a:sym typeface="Proxima Nova"/>
                            </a:rPr>
                            <m:t>𝜖</m:t>
                          </m:r>
                        </m:e>
                        <m:sub>
                          <m:r>
                            <a:rPr lang="en-US" altLang="ja-JP" sz="2200" b="0" i="1" smtClean="0">
                              <a:solidFill>
                                <a:srgbClr val="FF0000"/>
                              </a:solidFill>
                              <a:latin typeface="Cambria Math" panose="02040503050406030204" pitchFamily="18" charset="0"/>
                              <a:ea typeface="Proxima Nova"/>
                              <a:cs typeface="Proxima Nova"/>
                              <a:sym typeface="Proxima Nova"/>
                            </a:rPr>
                            <m:t>𝒜</m:t>
                          </m:r>
                        </m:sub>
                      </m:sSub>
                    </m:oMath>
                  </m:oMathPara>
                </a14:m>
                <a:br>
                  <a:rPr lang="en-US" altLang="ja-JP" sz="2000" i="0" u="none" strike="noStrike" cap="none" dirty="0">
                    <a:latin typeface="Proxima Nova"/>
                    <a:ea typeface="Proxima Nova"/>
                    <a:cs typeface="Proxima Nova"/>
                    <a:sym typeface="Proxima Nova"/>
                  </a:rPr>
                </a:br>
                <a:endParaRPr lang="en-US" altLang="ja-JP" sz="2000" i="0" u="none" strike="noStrike" cap="none" dirty="0">
                  <a:latin typeface="Proxima Nova"/>
                  <a:ea typeface="Proxima Nova"/>
                  <a:cs typeface="Proxima Nova"/>
                  <a:sym typeface="Proxima Nova"/>
                </a:endParaRPr>
              </a:p>
            </p:txBody>
          </p:sp>
        </mc:Choice>
        <mc:Fallback xmlns="">
          <p:sp>
            <p:nvSpPr>
              <p:cNvPr id="12" name="テキスト ボックス 11">
                <a:extLst>
                  <a:ext uri="{FF2B5EF4-FFF2-40B4-BE49-F238E27FC236}">
                    <a16:creationId xmlns:a16="http://schemas.microsoft.com/office/drawing/2014/main" id="{352940BF-3B7E-C020-741E-87C212968A1E}"/>
                  </a:ext>
                </a:extLst>
              </p:cNvPr>
              <p:cNvSpPr txBox="1">
                <a:spLocks noRot="1" noChangeAspect="1" noMove="1" noResize="1" noEditPoints="1" noAdjustHandles="1" noChangeArrowheads="1" noChangeShapeType="1" noTextEdit="1"/>
              </p:cNvSpPr>
              <p:nvPr/>
            </p:nvSpPr>
            <p:spPr>
              <a:xfrm>
                <a:off x="853918" y="4849471"/>
                <a:ext cx="10782910" cy="1191673"/>
              </a:xfrm>
              <a:prstGeom prst="rect">
                <a:avLst/>
              </a:prstGeom>
              <a:blipFill>
                <a:blip r:embed="rId8"/>
                <a:stretch>
                  <a:fillRect b="-3077"/>
                </a:stretch>
              </a:blipFill>
            </p:spPr>
            <p:txBody>
              <a:bodyPr/>
              <a:lstStyle/>
              <a:p>
                <a:r>
                  <a:rPr lang="ja-JP" altLang="en-US">
                    <a:noFill/>
                  </a:rPr>
                  <a:t> </a:t>
                </a:r>
              </a:p>
            </p:txBody>
          </p:sp>
        </mc:Fallback>
      </mc:AlternateContent>
      <p:sp>
        <p:nvSpPr>
          <p:cNvPr id="19" name="左中かっこ 18">
            <a:extLst>
              <a:ext uri="{FF2B5EF4-FFF2-40B4-BE49-F238E27FC236}">
                <a16:creationId xmlns:a16="http://schemas.microsoft.com/office/drawing/2014/main" id="{7113564F-2ED1-8569-2B12-B04DE970F131}"/>
              </a:ext>
            </a:extLst>
          </p:cNvPr>
          <p:cNvSpPr/>
          <p:nvPr/>
        </p:nvSpPr>
        <p:spPr>
          <a:xfrm rot="5400000">
            <a:off x="9613528" y="3946183"/>
            <a:ext cx="258640" cy="1547942"/>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A9FD03D7-396D-DE4E-1B04-8C73933CAE2C}"/>
              </a:ext>
            </a:extLst>
          </p:cNvPr>
          <p:cNvSpPr txBox="1"/>
          <p:nvPr/>
        </p:nvSpPr>
        <p:spPr>
          <a:xfrm>
            <a:off x="6619542" y="4123935"/>
            <a:ext cx="1547942"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Artificial Abort</a:t>
            </a:r>
          </a:p>
        </p:txBody>
      </p:sp>
      <p:sp>
        <p:nvSpPr>
          <p:cNvPr id="24" name="吹き出し: 四角形 23">
            <a:extLst>
              <a:ext uri="{FF2B5EF4-FFF2-40B4-BE49-F238E27FC236}">
                <a16:creationId xmlns:a16="http://schemas.microsoft.com/office/drawing/2014/main" id="{8375EFAE-255C-F508-5BF2-CF485E519B2C}"/>
              </a:ext>
            </a:extLst>
          </p:cNvPr>
          <p:cNvSpPr/>
          <p:nvPr/>
        </p:nvSpPr>
        <p:spPr>
          <a:xfrm>
            <a:off x="3396855" y="5816023"/>
            <a:ext cx="1780215" cy="434442"/>
          </a:xfrm>
          <a:prstGeom prst="wedgeRectCallout">
            <a:avLst>
              <a:gd name="adj1" fmla="val -71084"/>
              <a:gd name="adj2" fmla="val 4300"/>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en-US" altLang="ja-JP" sz="2000" dirty="0"/>
              <a:t>Non-negligible</a:t>
            </a:r>
          </a:p>
        </p:txBody>
      </p:sp>
      <p:sp>
        <p:nvSpPr>
          <p:cNvPr id="13" name="左中かっこ 12">
            <a:extLst>
              <a:ext uri="{FF2B5EF4-FFF2-40B4-BE49-F238E27FC236}">
                <a16:creationId xmlns:a16="http://schemas.microsoft.com/office/drawing/2014/main" id="{122575FD-9D2B-DCDF-077A-BD4B0B4AFE2B}"/>
              </a:ext>
            </a:extLst>
          </p:cNvPr>
          <p:cNvSpPr/>
          <p:nvPr/>
        </p:nvSpPr>
        <p:spPr>
          <a:xfrm rot="5400000">
            <a:off x="4444289" y="3589891"/>
            <a:ext cx="243970" cy="2367608"/>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左中かっこ 13">
            <a:extLst>
              <a:ext uri="{FF2B5EF4-FFF2-40B4-BE49-F238E27FC236}">
                <a16:creationId xmlns:a16="http://schemas.microsoft.com/office/drawing/2014/main" id="{972F06EC-BCB6-93C3-3C20-E8A6631917C3}"/>
              </a:ext>
            </a:extLst>
          </p:cNvPr>
          <p:cNvSpPr/>
          <p:nvPr/>
        </p:nvSpPr>
        <p:spPr>
          <a:xfrm rot="5400000">
            <a:off x="7151877" y="3552665"/>
            <a:ext cx="285916" cy="2434407"/>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77B3EF6E-5877-83E4-9A93-A4CA36FAC6CC}"/>
              </a:ext>
            </a:extLst>
          </p:cNvPr>
          <p:cNvSpPr txBox="1"/>
          <p:nvPr/>
        </p:nvSpPr>
        <p:spPr>
          <a:xfrm>
            <a:off x="3862910" y="4107791"/>
            <a:ext cx="1363946"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No abort</a:t>
            </a:r>
          </a:p>
        </p:txBody>
      </p:sp>
      <p:sp>
        <p:nvSpPr>
          <p:cNvPr id="25" name="テキスト ボックス 24">
            <a:extLst>
              <a:ext uri="{FF2B5EF4-FFF2-40B4-BE49-F238E27FC236}">
                <a16:creationId xmlns:a16="http://schemas.microsoft.com/office/drawing/2014/main" id="{F6F143C9-6FB0-6315-97A8-5E2BA7F668E8}"/>
              </a:ext>
            </a:extLst>
          </p:cNvPr>
          <p:cNvSpPr txBox="1"/>
          <p:nvPr/>
        </p:nvSpPr>
        <p:spPr>
          <a:xfrm>
            <a:off x="9394272" y="4055155"/>
            <a:ext cx="1012372" cy="464871"/>
          </a:xfrm>
          <a:prstGeom prst="rect">
            <a:avLst/>
          </a:prstGeom>
          <a:noFill/>
        </p:spPr>
        <p:txBody>
          <a:bodyPr wrap="square">
            <a:spAutoFit/>
          </a:bodyPr>
          <a:lstStyle/>
          <a:p>
            <a:pPr lvl="0">
              <a:lnSpc>
                <a:spcPct val="150000"/>
              </a:lnSpc>
              <a:buClr>
                <a:srgbClr val="000000"/>
              </a:buClr>
              <a:buSzPts val="1700"/>
            </a:pPr>
            <a:r>
              <a:rPr lang="en-US" altLang="ja-JP" dirty="0">
                <a:ea typeface="Proxima Nova"/>
                <a:cs typeface="Proxima Nova"/>
                <a:sym typeface="Proxima Nova"/>
              </a:rPr>
              <a:t>Abort</a:t>
            </a:r>
            <a:endParaRPr lang="en-US" altLang="ja-JP" sz="1800" dirty="0">
              <a:ea typeface="Proxima Nova"/>
              <a:cs typeface="Proxima Nova"/>
              <a:sym typeface="Proxima Nova"/>
            </a:endParaRPr>
          </a:p>
        </p:txBody>
      </p:sp>
      <mc:AlternateContent xmlns:mc="http://schemas.openxmlformats.org/markup-compatibility/2006">
        <mc:Choice xmlns:a14="http://schemas.microsoft.com/office/drawing/2010/main" Requires="a14">
          <p:sp>
            <p:nvSpPr>
              <p:cNvPr id="16" name="吹き出し: 四角形 15">
                <a:extLst>
                  <a:ext uri="{FF2B5EF4-FFF2-40B4-BE49-F238E27FC236}">
                    <a16:creationId xmlns:a16="http://schemas.microsoft.com/office/drawing/2014/main" id="{7DCFDAC7-AF4A-CD19-E098-52A6A1EF9292}"/>
                  </a:ext>
                </a:extLst>
              </p:cNvPr>
              <p:cNvSpPr/>
              <p:nvPr/>
            </p:nvSpPr>
            <p:spPr>
              <a:xfrm>
                <a:off x="5946999" y="2053161"/>
                <a:ext cx="5421218" cy="958898"/>
              </a:xfrm>
              <a:prstGeom prst="wedgeRectCallout">
                <a:avLst>
                  <a:gd name="adj1" fmla="val 33698"/>
                  <a:gd name="adj2" fmla="val 38089"/>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pPr marL="285750" indent="-285750">
                  <a:buFont typeface="Arial" panose="020B0604020202020204" pitchFamily="34" charset="0"/>
                  <a:buChar char="•"/>
                </a:pPr>
                <a:r>
                  <a:rPr kumimoji="1" lang="en-US" altLang="ja-JP" sz="2400" dirty="0"/>
                  <a:t>Estimate </a:t>
                </a:r>
                <a14:m>
                  <m:oMath xmlns:m="http://schemas.openxmlformats.org/officeDocument/2006/math">
                    <m:r>
                      <a:rPr kumimoji="1" lang="en-US" altLang="ja-JP" sz="2400" b="0" i="1" smtClean="0">
                        <a:latin typeface="Cambria Math" panose="02040503050406030204" pitchFamily="18" charset="0"/>
                      </a:rPr>
                      <m:t>𝛾</m:t>
                    </m:r>
                    <m:d>
                      <m:dPr>
                        <m:ctrlPr>
                          <a:rPr kumimoji="1" lang="en-US" altLang="ja-JP" sz="2400" b="0" i="1" smtClean="0">
                            <a:latin typeface="Cambria Math" panose="02040503050406030204" pitchFamily="18" charset="0"/>
                          </a:rPr>
                        </m:ctrlPr>
                      </m:dPr>
                      <m:e>
                        <m:r>
                          <a:rPr kumimoji="1" lang="en-US" altLang="ja-JP" sz="2400" b="1" i="1" dirty="0">
                            <a:latin typeface="Cambria Math" panose="02040503050406030204" pitchFamily="18" charset="0"/>
                          </a:rPr>
                          <m:t>𝑸</m:t>
                        </m:r>
                      </m:e>
                    </m:d>
                  </m:oMath>
                </a14:m>
                <a:r>
                  <a:rPr kumimoji="1" lang="en-US" altLang="ja-JP" sz="2400" dirty="0"/>
                  <a:t> by Monte Carlo method</a:t>
                </a:r>
              </a:p>
              <a:p>
                <a:pPr marL="285750" indent="-285750">
                  <a:buFont typeface="Arial" panose="020B0604020202020204" pitchFamily="34" charset="0"/>
                  <a:buChar char="•"/>
                </a:pPr>
                <a:r>
                  <a:rPr kumimoji="1" lang="en-US" altLang="ja-JP" sz="2400" dirty="0"/>
                  <a:t>Abort with pro. </a:t>
                </a:r>
                <a14:m>
                  <m:oMath xmlns:m="http://schemas.openxmlformats.org/officeDocument/2006/math">
                    <m:r>
                      <a:rPr kumimoji="1" lang="en-US" altLang="ja-JP" sz="2400" b="0" i="0" smtClean="0">
                        <a:latin typeface="Cambria Math" panose="02040503050406030204" pitchFamily="18" charset="0"/>
                      </a:rPr>
                      <m:t>1−</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𝛾</m:t>
                        </m:r>
                      </m:e>
                      <m:sub>
                        <m:r>
                          <a:rPr kumimoji="1" lang="en-US" altLang="ja-JP" sz="2400" b="0" i="1" smtClean="0">
                            <a:latin typeface="Cambria Math" panose="02040503050406030204" pitchFamily="18" charset="0"/>
                          </a:rPr>
                          <m:t>𝑚𝑖𝑛</m:t>
                        </m:r>
                      </m:sub>
                    </m:sSub>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𝛾</m:t>
                    </m:r>
                    <m:r>
                      <a:rPr kumimoji="1" lang="en-US" altLang="ja-JP" sz="2400" b="0" i="1" smtClean="0">
                        <a:latin typeface="Cambria Math" panose="02040503050406030204" pitchFamily="18" charset="0"/>
                      </a:rPr>
                      <m:t>(</m:t>
                    </m:r>
                    <m:r>
                      <a:rPr kumimoji="1" lang="en-US" altLang="ja-JP" sz="2400" b="1" i="1" dirty="0">
                        <a:latin typeface="Cambria Math" panose="02040503050406030204" pitchFamily="18" charset="0"/>
                      </a:rPr>
                      <m:t>𝑸</m:t>
                    </m:r>
                    <m:r>
                      <a:rPr kumimoji="1" lang="en-US" altLang="ja-JP" sz="2400" b="0" i="1" smtClean="0">
                        <a:latin typeface="Cambria Math" panose="02040503050406030204" pitchFamily="18" charset="0"/>
                      </a:rPr>
                      <m:t>)</m:t>
                    </m:r>
                  </m:oMath>
                </a14:m>
                <a:endParaRPr kumimoji="1" lang="en-US" altLang="ja-JP" sz="2400" dirty="0"/>
              </a:p>
            </p:txBody>
          </p:sp>
        </mc:Choice>
        <mc:Fallback>
          <p:sp>
            <p:nvSpPr>
              <p:cNvPr id="16" name="吹き出し: 四角形 15">
                <a:extLst>
                  <a:ext uri="{FF2B5EF4-FFF2-40B4-BE49-F238E27FC236}">
                    <a16:creationId xmlns:a16="http://schemas.microsoft.com/office/drawing/2014/main" id="{7DCFDAC7-AF4A-CD19-E098-52A6A1EF9292}"/>
                  </a:ext>
                </a:extLst>
              </p:cNvPr>
              <p:cNvSpPr>
                <a:spLocks noRot="1" noChangeAspect="1" noMove="1" noResize="1" noEditPoints="1" noAdjustHandles="1" noChangeArrowheads="1" noChangeShapeType="1" noTextEdit="1"/>
              </p:cNvSpPr>
              <p:nvPr/>
            </p:nvSpPr>
            <p:spPr>
              <a:xfrm>
                <a:off x="5946999" y="2053161"/>
                <a:ext cx="5421218" cy="958898"/>
              </a:xfrm>
              <a:prstGeom prst="wedgeRectCallout">
                <a:avLst>
                  <a:gd name="adj1" fmla="val 33698"/>
                  <a:gd name="adj2" fmla="val 38089"/>
                </a:avLst>
              </a:prstGeom>
              <a:blipFill>
                <a:blip r:embed="rId9"/>
                <a:stretch>
                  <a:fillRect l="-1344" b="-6211"/>
                </a:stretch>
              </a:blipFill>
              <a:ln w="25400">
                <a:solidFill>
                  <a:srgbClr val="FF0000"/>
                </a:solidFill>
              </a:ln>
            </p:spPr>
            <p:txBody>
              <a:bodyPr/>
              <a:lstStyle/>
              <a:p>
                <a:r>
                  <a:rPr lang="ja-JP" altLang="en-US">
                    <a:noFill/>
                  </a:rPr>
                  <a:t> </a:t>
                </a:r>
              </a:p>
            </p:txBody>
          </p:sp>
        </mc:Fallback>
      </mc:AlternateContent>
      <p:sp>
        <p:nvSpPr>
          <p:cNvPr id="5" name="吹き出し: 角を丸めた四角形 4">
            <a:extLst>
              <a:ext uri="{FF2B5EF4-FFF2-40B4-BE49-F238E27FC236}">
                <a16:creationId xmlns:a16="http://schemas.microsoft.com/office/drawing/2014/main" id="{90CB3445-3014-3843-9B17-9DB0DA27AF12}"/>
              </a:ext>
            </a:extLst>
          </p:cNvPr>
          <p:cNvSpPr/>
          <p:nvPr/>
        </p:nvSpPr>
        <p:spPr>
          <a:xfrm>
            <a:off x="7986129" y="1174679"/>
            <a:ext cx="3732867" cy="690405"/>
          </a:xfrm>
          <a:prstGeom prst="wedgeRoundRectCallout">
            <a:avLst>
              <a:gd name="adj1" fmla="val -32213"/>
              <a:gd name="adj2" fmla="val 95747"/>
              <a:gd name="adj3" fmla="val 16667"/>
            </a:avLst>
          </a:prstGeom>
          <a:ln w="254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solidFill>
                  <a:srgbClr val="0070C0"/>
                </a:solidFill>
              </a:rPr>
              <a:t>Expensive Computation</a:t>
            </a:r>
            <a:r>
              <a:rPr kumimoji="1" lang="ja-JP" altLang="en-US" sz="2400" dirty="0">
                <a:solidFill>
                  <a:srgbClr val="0070C0"/>
                </a:solidFill>
              </a:rPr>
              <a:t>😢</a:t>
            </a:r>
            <a:endParaRPr kumimoji="1" lang="en-US" altLang="ja-JP" sz="2400" dirty="0">
              <a:solidFill>
                <a:srgbClr val="0070C0"/>
              </a:solidFill>
            </a:endParaRPr>
          </a:p>
        </p:txBody>
      </p:sp>
      <p:sp>
        <p:nvSpPr>
          <p:cNvPr id="18" name="テキスト ボックス 17">
            <a:extLst>
              <a:ext uri="{FF2B5EF4-FFF2-40B4-BE49-F238E27FC236}">
                <a16:creationId xmlns:a16="http://schemas.microsoft.com/office/drawing/2014/main" id="{F892FCF6-C8AC-F47A-D837-8C8FE2D72CCC}"/>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8</a:t>
            </a:r>
            <a:endParaRPr kumimoji="1" lang="ja-JP" altLang="en-US" dirty="0">
              <a:solidFill>
                <a:schemeClr val="bg1"/>
              </a:solidFill>
            </a:endParaRPr>
          </a:p>
        </p:txBody>
      </p:sp>
      <mc:AlternateContent xmlns:mc="http://schemas.openxmlformats.org/markup-compatibility/2006">
        <mc:Choice xmlns:a14="http://schemas.microsoft.com/office/drawing/2010/main" Requires="a14">
          <p:sp>
            <p:nvSpPr>
              <p:cNvPr id="15" name="吹き出し: 角を丸めた四角形 14">
                <a:extLst>
                  <a:ext uri="{FF2B5EF4-FFF2-40B4-BE49-F238E27FC236}">
                    <a16:creationId xmlns:a16="http://schemas.microsoft.com/office/drawing/2014/main" id="{3F611AC4-3B95-2D8F-B30F-60B990E53265}"/>
                  </a:ext>
                </a:extLst>
              </p:cNvPr>
              <p:cNvSpPr/>
              <p:nvPr/>
            </p:nvSpPr>
            <p:spPr>
              <a:xfrm>
                <a:off x="8485677" y="3136282"/>
                <a:ext cx="3233319" cy="466382"/>
              </a:xfrm>
              <a:prstGeom prst="wedgeRoundRectCallout">
                <a:avLst>
                  <a:gd name="adj1" fmla="val -33432"/>
                  <a:gd name="adj2" fmla="val -83828"/>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Lower bound of </a:t>
                </a:r>
                <a14:m>
                  <m:oMath xmlns:m="http://schemas.openxmlformats.org/officeDocument/2006/math">
                    <m:r>
                      <a:rPr kumimoji="1" lang="en-US" altLang="ja-JP" sz="2400" b="0" i="1" dirty="0" smtClean="0">
                        <a:latin typeface="Cambria Math" panose="02040503050406030204" pitchFamily="18" charset="0"/>
                      </a:rPr>
                      <m:t>𝛾</m:t>
                    </m:r>
                    <m:r>
                      <a:rPr kumimoji="1" lang="en-US" altLang="ja-JP" sz="2400" b="0" i="1" dirty="0" smtClean="0">
                        <a:latin typeface="Cambria Math" panose="02040503050406030204" pitchFamily="18" charset="0"/>
                      </a:rPr>
                      <m:t>(</m:t>
                    </m:r>
                    <m:r>
                      <a:rPr kumimoji="1" lang="en-US" altLang="ja-JP" sz="2400" b="1" i="1" dirty="0" smtClean="0">
                        <a:latin typeface="Cambria Math" panose="02040503050406030204" pitchFamily="18" charset="0"/>
                      </a:rPr>
                      <m:t>𝑸</m:t>
                    </m:r>
                    <m:r>
                      <a:rPr kumimoji="1" lang="en-US" altLang="ja-JP" sz="2400" b="0" i="1" dirty="0" smtClean="0">
                        <a:latin typeface="Cambria Math" panose="02040503050406030204" pitchFamily="18" charset="0"/>
                      </a:rPr>
                      <m:t>)</m:t>
                    </m:r>
                  </m:oMath>
                </a14:m>
                <a:endParaRPr kumimoji="1" lang="ja-JP" altLang="en-US" sz="2400" dirty="0"/>
              </a:p>
            </p:txBody>
          </p:sp>
        </mc:Choice>
        <mc:Fallback>
          <p:sp>
            <p:nvSpPr>
              <p:cNvPr id="15" name="吹き出し: 角を丸めた四角形 14">
                <a:extLst>
                  <a:ext uri="{FF2B5EF4-FFF2-40B4-BE49-F238E27FC236}">
                    <a16:creationId xmlns:a16="http://schemas.microsoft.com/office/drawing/2014/main" id="{3F611AC4-3B95-2D8F-B30F-60B990E53265}"/>
                  </a:ext>
                </a:extLst>
              </p:cNvPr>
              <p:cNvSpPr>
                <a:spLocks noRot="1" noChangeAspect="1" noMove="1" noResize="1" noEditPoints="1" noAdjustHandles="1" noChangeArrowheads="1" noChangeShapeType="1" noTextEdit="1"/>
              </p:cNvSpPr>
              <p:nvPr/>
            </p:nvSpPr>
            <p:spPr>
              <a:xfrm>
                <a:off x="8485677" y="3136282"/>
                <a:ext cx="3233319" cy="466382"/>
              </a:xfrm>
              <a:prstGeom prst="wedgeRoundRectCallout">
                <a:avLst>
                  <a:gd name="adj1" fmla="val -33432"/>
                  <a:gd name="adj2" fmla="val -83828"/>
                  <a:gd name="adj3" fmla="val 16667"/>
                </a:avLst>
              </a:prstGeom>
              <a:blipFill>
                <a:blip r:embed="rId10"/>
                <a:stretch>
                  <a:fillRect l="-1873" b="-18519"/>
                </a:stretch>
              </a:blipFill>
              <a:ln w="25400">
                <a:solidFill>
                  <a:schemeClr val="accent3"/>
                </a:solidFill>
              </a:ln>
            </p:spPr>
            <p:txBody>
              <a:bodyPr/>
              <a:lstStyle/>
              <a:p>
                <a:r>
                  <a:rPr lang="ja-JP" altLang="en-US">
                    <a:noFill/>
                  </a:rPr>
                  <a:t> </a:t>
                </a:r>
              </a:p>
            </p:txBody>
          </p:sp>
        </mc:Fallback>
      </mc:AlternateContent>
    </p:spTree>
    <p:extLst>
      <p:ext uri="{BB962C8B-B14F-4D97-AF65-F5344CB8AC3E}">
        <p14:creationId xmlns:p14="http://schemas.microsoft.com/office/powerpoint/2010/main" val="2220839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FE4F7A-4BB2-A290-E424-7528BBDA363D}"/>
            </a:ext>
          </a:extLst>
        </p:cNvPr>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0" name="吹き出し: 角を丸めた四角形 19">
                <a:extLst>
                  <a:ext uri="{FF2B5EF4-FFF2-40B4-BE49-F238E27FC236}">
                    <a16:creationId xmlns:a16="http://schemas.microsoft.com/office/drawing/2014/main" id="{44F7DADA-E6AE-4BBA-1E5D-8BC17790D5B6}"/>
                  </a:ext>
                </a:extLst>
              </p:cNvPr>
              <p:cNvSpPr/>
              <p:nvPr/>
            </p:nvSpPr>
            <p:spPr>
              <a:xfrm>
                <a:off x="8485677" y="3136282"/>
                <a:ext cx="3233319" cy="466382"/>
              </a:xfrm>
              <a:prstGeom prst="wedgeRoundRectCallout">
                <a:avLst>
                  <a:gd name="adj1" fmla="val -33432"/>
                  <a:gd name="adj2" fmla="val -83828"/>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Lower bound of </a:t>
                </a:r>
                <a14:m>
                  <m:oMath xmlns:m="http://schemas.openxmlformats.org/officeDocument/2006/math">
                    <m:r>
                      <a:rPr kumimoji="1" lang="en-US" altLang="ja-JP" sz="2400" b="0" i="1" dirty="0" smtClean="0">
                        <a:latin typeface="Cambria Math" panose="02040503050406030204" pitchFamily="18" charset="0"/>
                      </a:rPr>
                      <m:t>𝛾</m:t>
                    </m:r>
                    <m:r>
                      <a:rPr kumimoji="1" lang="en-US" altLang="ja-JP" sz="2400" b="0" i="1" dirty="0" smtClean="0">
                        <a:latin typeface="Cambria Math" panose="02040503050406030204" pitchFamily="18" charset="0"/>
                      </a:rPr>
                      <m:t>(</m:t>
                    </m:r>
                    <m:r>
                      <a:rPr kumimoji="1" lang="en-US" altLang="ja-JP" sz="2400" b="1" i="1" dirty="0" smtClean="0">
                        <a:latin typeface="Cambria Math" panose="02040503050406030204" pitchFamily="18" charset="0"/>
                      </a:rPr>
                      <m:t>𝑸</m:t>
                    </m:r>
                    <m:r>
                      <a:rPr kumimoji="1" lang="en-US" altLang="ja-JP" sz="2400" b="0" i="1" dirty="0" smtClean="0">
                        <a:latin typeface="Cambria Math" panose="02040503050406030204" pitchFamily="18" charset="0"/>
                      </a:rPr>
                      <m:t>)</m:t>
                    </m:r>
                  </m:oMath>
                </a14:m>
                <a:endParaRPr kumimoji="1" lang="ja-JP" altLang="en-US" sz="2400" dirty="0"/>
              </a:p>
            </p:txBody>
          </p:sp>
        </mc:Choice>
        <mc:Fallback>
          <p:sp>
            <p:nvSpPr>
              <p:cNvPr id="20" name="吹き出し: 角を丸めた四角形 19">
                <a:extLst>
                  <a:ext uri="{FF2B5EF4-FFF2-40B4-BE49-F238E27FC236}">
                    <a16:creationId xmlns:a16="http://schemas.microsoft.com/office/drawing/2014/main" id="{44F7DADA-E6AE-4BBA-1E5D-8BC17790D5B6}"/>
                  </a:ext>
                </a:extLst>
              </p:cNvPr>
              <p:cNvSpPr>
                <a:spLocks noRot="1" noChangeAspect="1" noMove="1" noResize="1" noEditPoints="1" noAdjustHandles="1" noChangeArrowheads="1" noChangeShapeType="1" noTextEdit="1"/>
              </p:cNvSpPr>
              <p:nvPr/>
            </p:nvSpPr>
            <p:spPr>
              <a:xfrm>
                <a:off x="8485677" y="3136282"/>
                <a:ext cx="3233319" cy="466382"/>
              </a:xfrm>
              <a:prstGeom prst="wedgeRoundRectCallout">
                <a:avLst>
                  <a:gd name="adj1" fmla="val -33432"/>
                  <a:gd name="adj2" fmla="val -83828"/>
                  <a:gd name="adj3" fmla="val 16667"/>
                </a:avLst>
              </a:prstGeom>
              <a:blipFill>
                <a:blip r:embed="rId3"/>
                <a:stretch>
                  <a:fillRect l="-1873" b="-18519"/>
                </a:stretch>
              </a:blipFill>
              <a:ln w="25400">
                <a:solidFill>
                  <a:schemeClr val="accent3"/>
                </a:solidFill>
              </a:ln>
            </p:spPr>
            <p:txBody>
              <a:bodyPr/>
              <a:lstStyle/>
              <a:p>
                <a:r>
                  <a:rPr lang="ja-JP" altLang="en-US">
                    <a:noFill/>
                  </a:rPr>
                  <a:t> </a:t>
                </a:r>
              </a:p>
            </p:txBody>
          </p:sp>
        </mc:Fallback>
      </mc:AlternateContent>
      <p:sp>
        <p:nvSpPr>
          <p:cNvPr id="2" name="タイトル 1">
            <a:extLst>
              <a:ext uri="{FF2B5EF4-FFF2-40B4-BE49-F238E27FC236}">
                <a16:creationId xmlns:a16="http://schemas.microsoft.com/office/drawing/2014/main" id="{A33CB4FD-9724-E422-7A05-243A0157471E}"/>
              </a:ext>
            </a:extLst>
          </p:cNvPr>
          <p:cNvSpPr>
            <a:spLocks noGrp="1"/>
          </p:cNvSpPr>
          <p:nvPr>
            <p:ph type="title"/>
          </p:nvPr>
        </p:nvSpPr>
        <p:spPr/>
        <p:txBody>
          <a:bodyPr/>
          <a:lstStyle/>
          <a:p>
            <a:r>
              <a:rPr kumimoji="1" lang="en-US" altLang="ja-JP" dirty="0"/>
              <a:t>Artificial Abort</a:t>
            </a:r>
            <a:endParaRPr kumimoji="1" lang="ja-JP" altLang="en-US" dirty="0"/>
          </a:p>
        </p:txBody>
      </p:sp>
      <p:sp>
        <p:nvSpPr>
          <p:cNvPr id="3" name="四角形: 角を丸くする 2">
            <a:extLst>
              <a:ext uri="{FF2B5EF4-FFF2-40B4-BE49-F238E27FC236}">
                <a16:creationId xmlns:a16="http://schemas.microsoft.com/office/drawing/2014/main" id="{9BA77966-3D8A-548C-D5A5-79BADE485873}"/>
              </a:ext>
            </a:extLst>
          </p:cNvPr>
          <p:cNvSpPr/>
          <p:nvPr/>
        </p:nvSpPr>
        <p:spPr>
          <a:xfrm>
            <a:off x="1183912" y="1133325"/>
            <a:ext cx="10557636" cy="61484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rPr>
              <a:t>[Wat05] introduced the </a:t>
            </a:r>
            <a:r>
              <a:rPr kumimoji="1" lang="en-US" altLang="ja-JP" sz="2400" dirty="0">
                <a:solidFill>
                  <a:srgbClr val="FF0000"/>
                </a:solidFill>
              </a:rPr>
              <a:t>artificial abort technique</a:t>
            </a:r>
          </a:p>
        </p:txBody>
      </p:sp>
      <p:grpSp>
        <p:nvGrpSpPr>
          <p:cNvPr id="4" name="グループ化 3">
            <a:extLst>
              <a:ext uri="{FF2B5EF4-FFF2-40B4-BE49-F238E27FC236}">
                <a16:creationId xmlns:a16="http://schemas.microsoft.com/office/drawing/2014/main" id="{78CF7FAF-852A-B6C2-E9E7-F26183CC2492}"/>
              </a:ext>
            </a:extLst>
          </p:cNvPr>
          <p:cNvGrpSpPr/>
          <p:nvPr/>
        </p:nvGrpSpPr>
        <p:grpSpPr>
          <a:xfrm>
            <a:off x="1522302" y="2122714"/>
            <a:ext cx="1964973" cy="1932441"/>
            <a:chOff x="1514717" y="2726417"/>
            <a:chExt cx="1964973" cy="1932441"/>
          </a:xfrm>
        </p:grpSpPr>
        <p:pic>
          <p:nvPicPr>
            <p:cNvPr id="6" name="Google Shape;898;p49">
              <a:extLst>
                <a:ext uri="{FF2B5EF4-FFF2-40B4-BE49-F238E27FC236}">
                  <a16:creationId xmlns:a16="http://schemas.microsoft.com/office/drawing/2014/main" id="{F9BA2539-7D6F-9595-FE97-7E1EF9A7C11A}"/>
                </a:ext>
              </a:extLst>
            </p:cNvPr>
            <p:cNvPicPr preferRelativeResize="0"/>
            <p:nvPr/>
          </p:nvPicPr>
          <p:blipFill rotWithShape="1">
            <a:blip r:embed="rId4">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5;p49">
                  <a:extLst>
                    <a:ext uri="{FF2B5EF4-FFF2-40B4-BE49-F238E27FC236}">
                      <a16:creationId xmlns:a16="http://schemas.microsoft.com/office/drawing/2014/main" id="{9DAB98F4-C32F-BFF9-07E1-E44A8CF67A8D}"/>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7" name="Google Shape;905;p49">
                  <a:extLst>
                    <a:ext uri="{FF2B5EF4-FFF2-40B4-BE49-F238E27FC236}">
                      <a16:creationId xmlns:a16="http://schemas.microsoft.com/office/drawing/2014/main" id="{9DAB98F4-C32F-BFF9-07E1-E44A8CF67A8D}"/>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5"/>
                  <a:stretch>
                    <a:fillRect l="-4969" t="-3297" b="-13187"/>
                  </a:stretch>
                </a:blipFill>
                <a:ln>
                  <a:noFill/>
                </a:ln>
              </p:spPr>
              <p:txBody>
                <a:bodyPr/>
                <a:lstStyle/>
                <a:p>
                  <a:r>
                    <a:rPr lang="ja-JP" altLang="en-US">
                      <a:noFill/>
                    </a:rPr>
                    <a:t> </a:t>
                  </a:r>
                </a:p>
              </p:txBody>
            </p:sp>
          </mc:Fallback>
        </mc:AlternateContent>
      </p:grpSp>
      <p:cxnSp>
        <p:nvCxnSpPr>
          <p:cNvPr id="8" name="直線矢印コネクタ 7">
            <a:extLst>
              <a:ext uri="{FF2B5EF4-FFF2-40B4-BE49-F238E27FC236}">
                <a16:creationId xmlns:a16="http://schemas.microsoft.com/office/drawing/2014/main" id="{13D2B239-9CC8-604D-6F4B-E20A56068109}"/>
              </a:ext>
            </a:extLst>
          </p:cNvPr>
          <p:cNvCxnSpPr>
            <a:cxnSpLocks/>
          </p:cNvCxnSpPr>
          <p:nvPr/>
        </p:nvCxnSpPr>
        <p:spPr>
          <a:xfrm>
            <a:off x="3175276" y="331704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43E0333E-46CE-7334-B489-C353871C5606}"/>
                  </a:ext>
                </a:extLst>
              </p:cNvPr>
              <p:cNvSpPr txBox="1"/>
              <p:nvPr/>
            </p:nvSpPr>
            <p:spPr>
              <a:xfrm>
                <a:off x="3793311" y="285538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9" name="テキスト ボックス 8">
                <a:extLst>
                  <a:ext uri="{FF2B5EF4-FFF2-40B4-BE49-F238E27FC236}">
                    <a16:creationId xmlns:a16="http://schemas.microsoft.com/office/drawing/2014/main" id="{43E0333E-46CE-7334-B489-C353871C5606}"/>
                  </a:ext>
                </a:extLst>
              </p:cNvPr>
              <p:cNvSpPr txBox="1">
                <a:spLocks noRot="1" noChangeAspect="1" noMove="1" noResize="1" noEditPoints="1" noAdjustHandles="1" noChangeArrowheads="1" noChangeShapeType="1" noTextEdit="1"/>
              </p:cNvSpPr>
              <p:nvPr/>
            </p:nvSpPr>
            <p:spPr>
              <a:xfrm>
                <a:off x="3793311" y="2855383"/>
                <a:ext cx="1300299" cy="461665"/>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正方形/長方形 9">
                <a:extLst>
                  <a:ext uri="{FF2B5EF4-FFF2-40B4-BE49-F238E27FC236}">
                    <a16:creationId xmlns:a16="http://schemas.microsoft.com/office/drawing/2014/main" id="{C4DE2699-4521-940C-94CD-B4A332BCFE25}"/>
                  </a:ext>
                </a:extLst>
              </p:cNvPr>
              <p:cNvSpPr/>
              <p:nvPr/>
            </p:nvSpPr>
            <p:spPr>
              <a:xfrm>
                <a:off x="6096000" y="325256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0" name="正方形/長方形 9">
                <a:extLst>
                  <a:ext uri="{FF2B5EF4-FFF2-40B4-BE49-F238E27FC236}">
                    <a16:creationId xmlns:a16="http://schemas.microsoft.com/office/drawing/2014/main" id="{C4DE2699-4521-940C-94CD-B4A332BCFE25}"/>
                  </a:ext>
                </a:extLst>
              </p:cNvPr>
              <p:cNvSpPr>
                <a:spLocks noRot="1" noChangeAspect="1" noMove="1" noResize="1" noEditPoints="1" noAdjustHandles="1" noChangeArrowheads="1" noChangeShapeType="1" noTextEdit="1"/>
              </p:cNvSpPr>
              <p:nvPr/>
            </p:nvSpPr>
            <p:spPr>
              <a:xfrm>
                <a:off x="6096000" y="3252562"/>
                <a:ext cx="2071484" cy="553966"/>
              </a:xfrm>
              <a:prstGeom prst="rect">
                <a:avLst/>
              </a:prstGeom>
              <a:blipFill>
                <a:blip r:embed="rId7"/>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吹き出し: 四角形 10">
                <a:extLst>
                  <a:ext uri="{FF2B5EF4-FFF2-40B4-BE49-F238E27FC236}">
                    <a16:creationId xmlns:a16="http://schemas.microsoft.com/office/drawing/2014/main" id="{163AC452-B91B-4FED-26B9-C964401849F4}"/>
                  </a:ext>
                </a:extLst>
              </p:cNvPr>
              <p:cNvSpPr/>
              <p:nvPr/>
            </p:nvSpPr>
            <p:spPr>
              <a:xfrm>
                <a:off x="5899536" y="2079374"/>
                <a:ext cx="5007949" cy="958898"/>
              </a:xfrm>
              <a:prstGeom prst="wedgeRectCallout">
                <a:avLst>
                  <a:gd name="adj1" fmla="val 31724"/>
                  <a:gd name="adj2" fmla="val -1345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pPr marL="285750" indent="-285750">
                  <a:buFont typeface="Arial" panose="020B0604020202020204" pitchFamily="34" charset="0"/>
                  <a:buChar char="•"/>
                </a:pPr>
                <a:r>
                  <a:rPr kumimoji="1" lang="en-US" altLang="ja-JP" sz="2400" dirty="0"/>
                  <a:t>Estimate </a:t>
                </a:r>
                <a14:m>
                  <m:oMath xmlns:m="http://schemas.openxmlformats.org/officeDocument/2006/math">
                    <m:r>
                      <a:rPr kumimoji="1" lang="en-US" altLang="ja-JP" sz="2400" b="0" i="1" smtClean="0">
                        <a:latin typeface="Cambria Math" panose="02040503050406030204" pitchFamily="18" charset="0"/>
                      </a:rPr>
                      <m:t>𝛾</m:t>
                    </m:r>
                    <m:r>
                      <a:rPr kumimoji="1" lang="en-US" altLang="ja-JP" sz="2400" b="0" i="1" smtClean="0">
                        <a:latin typeface="Cambria Math" panose="02040503050406030204" pitchFamily="18" charset="0"/>
                      </a:rPr>
                      <m:t>(</m:t>
                    </m:r>
                    <m:r>
                      <a:rPr kumimoji="1" lang="en-US" altLang="ja-JP" sz="2400" b="1" i="1" dirty="0">
                        <a:latin typeface="Cambria Math" panose="02040503050406030204" pitchFamily="18" charset="0"/>
                      </a:rPr>
                      <m:t>𝑸</m:t>
                    </m:r>
                    <m:r>
                      <a:rPr kumimoji="1" lang="en-US" altLang="ja-JP" sz="2400" b="0" i="1" smtClean="0">
                        <a:latin typeface="Cambria Math" panose="02040503050406030204" pitchFamily="18" charset="0"/>
                      </a:rPr>
                      <m:t>)</m:t>
                    </m:r>
                  </m:oMath>
                </a14:m>
                <a:endParaRPr kumimoji="1" lang="en-US" altLang="ja-JP" sz="2400" dirty="0"/>
              </a:p>
              <a:p>
                <a:pPr marL="285750" indent="-285750">
                  <a:buFont typeface="Arial" panose="020B0604020202020204" pitchFamily="34" charset="0"/>
                  <a:buChar char="•"/>
                </a:pPr>
                <a:r>
                  <a:rPr kumimoji="1" lang="en-US" altLang="ja-JP" sz="2400" dirty="0"/>
                  <a:t>Abort with pro. </a:t>
                </a:r>
                <a14:m>
                  <m:oMath xmlns:m="http://schemas.openxmlformats.org/officeDocument/2006/math">
                    <m:r>
                      <a:rPr kumimoji="1" lang="en-US" altLang="ja-JP" sz="2400" b="0" i="0" smtClean="0">
                        <a:latin typeface="Cambria Math" panose="02040503050406030204" pitchFamily="18" charset="0"/>
                      </a:rPr>
                      <m:t>1−</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𝛾</m:t>
                        </m:r>
                      </m:e>
                      <m:sub>
                        <m:r>
                          <a:rPr kumimoji="1" lang="en-US" altLang="ja-JP" sz="2400" b="0" i="1" smtClean="0">
                            <a:latin typeface="Cambria Math" panose="02040503050406030204" pitchFamily="18" charset="0"/>
                          </a:rPr>
                          <m:t>𝑚𝑖𝑛</m:t>
                        </m:r>
                      </m:sub>
                    </m:sSub>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𝛾</m:t>
                    </m:r>
                    <m:r>
                      <a:rPr kumimoji="1" lang="en-US" altLang="ja-JP" sz="2400" b="0" i="1" smtClean="0">
                        <a:latin typeface="Cambria Math" panose="02040503050406030204" pitchFamily="18" charset="0"/>
                      </a:rPr>
                      <m:t>(</m:t>
                    </m:r>
                    <m:r>
                      <a:rPr kumimoji="1" lang="en-US" altLang="ja-JP" sz="2400" b="1" i="1" dirty="0">
                        <a:latin typeface="Cambria Math" panose="02040503050406030204" pitchFamily="18" charset="0"/>
                      </a:rPr>
                      <m:t>𝑸</m:t>
                    </m:r>
                    <m:r>
                      <a:rPr kumimoji="1" lang="en-US" altLang="ja-JP" sz="2400" b="0" i="1" smtClean="0">
                        <a:latin typeface="Cambria Math" panose="02040503050406030204" pitchFamily="18" charset="0"/>
                      </a:rPr>
                      <m:t>)</m:t>
                    </m:r>
                  </m:oMath>
                </a14:m>
                <a:endParaRPr kumimoji="1" lang="en-US" altLang="ja-JP" sz="2400" dirty="0"/>
              </a:p>
            </p:txBody>
          </p:sp>
        </mc:Choice>
        <mc:Fallback xmlns="">
          <p:sp>
            <p:nvSpPr>
              <p:cNvPr id="11" name="吹き出し: 四角形 10">
                <a:extLst>
                  <a:ext uri="{FF2B5EF4-FFF2-40B4-BE49-F238E27FC236}">
                    <a16:creationId xmlns:a16="http://schemas.microsoft.com/office/drawing/2014/main" id="{163AC452-B91B-4FED-26B9-C964401849F4}"/>
                  </a:ext>
                </a:extLst>
              </p:cNvPr>
              <p:cNvSpPr>
                <a:spLocks noRot="1" noChangeAspect="1" noMove="1" noResize="1" noEditPoints="1" noAdjustHandles="1" noChangeArrowheads="1" noChangeShapeType="1" noTextEdit="1"/>
              </p:cNvSpPr>
              <p:nvPr/>
            </p:nvSpPr>
            <p:spPr>
              <a:xfrm>
                <a:off x="5899536" y="2079374"/>
                <a:ext cx="5007949" cy="958898"/>
              </a:xfrm>
              <a:prstGeom prst="wedgeRectCallout">
                <a:avLst>
                  <a:gd name="adj1" fmla="val 31724"/>
                  <a:gd name="adj2" fmla="val -13457"/>
                </a:avLst>
              </a:prstGeom>
              <a:blipFill>
                <a:blip r:embed="rId8"/>
                <a:stretch>
                  <a:fillRect l="-1455" b="-6211"/>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31E364C0-2198-688C-6130-65567110BCC6}"/>
                  </a:ext>
                </a:extLst>
              </p:cNvPr>
              <p:cNvSpPr txBox="1"/>
              <p:nvPr/>
            </p:nvSpPr>
            <p:spPr>
              <a:xfrm>
                <a:off x="853918" y="4849471"/>
                <a:ext cx="10782910" cy="1191673"/>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200" b="0" i="1" u="none" strike="noStrike" cap="none" smtClean="0">
                              <a:latin typeface="Cambria Math" panose="02040503050406030204" pitchFamily="18" charset="0"/>
                              <a:ea typeface="Proxima Nova"/>
                              <a:cs typeface="Proxima Nova"/>
                              <a:sym typeface="Proxima Nova"/>
                            </a:rPr>
                          </m:ctrlPr>
                        </m:sSubPr>
                        <m:e>
                          <m:r>
                            <a:rPr lang="en-US" altLang="ja-JP" sz="2200" b="0" i="1" u="none" strike="noStrike" cap="none" smtClean="0">
                              <a:latin typeface="Cambria Math" panose="02040503050406030204" pitchFamily="18" charset="0"/>
                              <a:ea typeface="Proxima Nova"/>
                              <a:cs typeface="Proxima Nova"/>
                              <a:sym typeface="Proxima Nova"/>
                            </a:rPr>
                            <m:t>𝜖</m:t>
                          </m:r>
                        </m:e>
                        <m:sub>
                          <m:r>
                            <a:rPr lang="en-US" altLang="ja-JP" sz="2200" b="0" i="1" u="none" strike="noStrike" cap="none" smtClean="0">
                              <a:latin typeface="Cambria Math" panose="02040503050406030204" pitchFamily="18" charset="0"/>
                              <a:ea typeface="Proxima Nova"/>
                              <a:cs typeface="Proxima Nova"/>
                              <a:sym typeface="Proxima Nova"/>
                            </a:rPr>
                            <m:t>ℛ</m:t>
                          </m:r>
                        </m:sub>
                      </m:sSub>
                      <m:r>
                        <m:rPr>
                          <m:aln/>
                        </m:rPr>
                        <a:rPr lang="en-US" altLang="ja-JP" sz="2200" b="0" i="1" u="none" strike="noStrike" cap="none" smtClean="0">
                          <a:latin typeface="Cambria Math" panose="02040503050406030204" pitchFamily="18" charset="0"/>
                          <a:sym typeface="Proxima Nova"/>
                        </a:rPr>
                        <m:t>=</m:t>
                      </m:r>
                      <m:d>
                        <m:dPr>
                          <m:begChr m:val="|"/>
                          <m:endChr m:val="|"/>
                          <m:ctrlPr>
                            <a:rPr lang="en-US" altLang="ja-JP" sz="2200" b="0" i="1" u="none" strike="noStrike" cap="none" smtClean="0">
                              <a:latin typeface="Cambria Math" panose="02040503050406030204" pitchFamily="18" charset="0"/>
                              <a:sym typeface="Proxima Nova"/>
                            </a:rPr>
                          </m:ctrlPr>
                        </m:dPr>
                        <m:e>
                          <m:nary>
                            <m:naryPr>
                              <m:chr m:val="∑"/>
                              <m:limLoc m:val="subSup"/>
                              <m:supHide m:val="on"/>
                              <m:ctrlPr>
                                <a:rPr lang="en-US" altLang="ja-JP" sz="2200" b="0" i="1" u="none" strike="noStrike" cap="none" smtClean="0">
                                  <a:latin typeface="Cambria Math" panose="02040503050406030204" pitchFamily="18" charset="0"/>
                                  <a:sym typeface="Proxima Nova"/>
                                </a:rPr>
                              </m:ctrlPr>
                            </m:naryPr>
                            <m:sub>
                              <m:r>
                                <a:rPr kumimoji="1" lang="en-US" altLang="ja-JP" sz="2200" b="1" i="1" dirty="0">
                                  <a:latin typeface="Cambria Math" panose="02040503050406030204" pitchFamily="18" charset="0"/>
                                </a:rPr>
                                <m:t>𝑸</m:t>
                              </m:r>
                            </m:sub>
                            <m:sup/>
                            <m:e>
                              <m:r>
                                <a:rPr lang="en-US" altLang="ja-JP" sz="2200" b="0" i="1" u="none" strike="noStrike" cap="none" smtClean="0">
                                  <a:latin typeface="Cambria Math" panose="02040503050406030204" pitchFamily="18" charset="0"/>
                                  <a:sym typeface="Proxima Nova"/>
                                </a:rPr>
                                <m:t>𝑝</m:t>
                              </m:r>
                              <m:d>
                                <m:dPr>
                                  <m:ctrlPr>
                                    <a:rPr lang="en-US" altLang="ja-JP" sz="2200" b="0" i="1" u="none" strike="noStrike" cap="none" smtClean="0">
                                      <a:latin typeface="Cambria Math" panose="02040503050406030204" pitchFamily="18" charset="0"/>
                                      <a:sym typeface="Proxima Nova"/>
                                    </a:rPr>
                                  </m:ctrlPr>
                                </m:dPr>
                                <m:e>
                                  <m:r>
                                    <a:rPr kumimoji="1" lang="en-US" altLang="ja-JP" sz="2200" b="1" i="1" dirty="0">
                                      <a:latin typeface="Cambria Math" panose="02040503050406030204" pitchFamily="18" charset="0"/>
                                    </a:rPr>
                                    <m:t>𝑸</m:t>
                                  </m:r>
                                </m:e>
                              </m:d>
                              <m:r>
                                <a:rPr lang="en-US" altLang="ja-JP" sz="2200" b="0" i="1" u="none" strike="noStrike" cap="none" smtClean="0">
                                  <a:latin typeface="Cambria Math" panose="02040503050406030204" pitchFamily="18" charset="0"/>
                                  <a:sym typeface="Proxima Nova"/>
                                </a:rPr>
                                <m:t>⋅</m:t>
                              </m:r>
                              <m:d>
                                <m:dPr>
                                  <m:ctrlPr>
                                    <a:rPr lang="en-US" altLang="ja-JP" sz="2200" b="0" i="1" u="none" strike="noStrike" cap="none" smtClean="0">
                                      <a:latin typeface="Cambria Math" panose="02040503050406030204" pitchFamily="18" charset="0"/>
                                      <a:ea typeface="Proxima Nova"/>
                                      <a:cs typeface="Proxima Nova"/>
                                      <a:sym typeface="Proxima Nova"/>
                                    </a:rPr>
                                  </m:ctrlPr>
                                </m:dPr>
                                <m:e>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𝛾</m:t>
                                          </m:r>
                                        </m:e>
                                        <m:sub>
                                          <m:r>
                                            <a:rPr lang="en-US" altLang="ja-JP" sz="2200" b="0" i="1" smtClean="0">
                                              <a:latin typeface="Cambria Math" panose="02040503050406030204" pitchFamily="18" charset="0"/>
                                              <a:ea typeface="Proxima Nova"/>
                                              <a:cs typeface="Proxima Nova"/>
                                              <a:sym typeface="Proxima Nova"/>
                                            </a:rPr>
                                            <m:t>𝑚𝑖𝑛</m:t>
                                          </m:r>
                                        </m:sub>
                                      </m:sSub>
                                    </m:num>
                                    <m:den>
                                      <m:r>
                                        <a:rPr lang="en-US" altLang="ja-JP" sz="2200" b="0" i="1" smtClean="0">
                                          <a:latin typeface="Cambria Math" panose="02040503050406030204" pitchFamily="18" charset="0"/>
                                          <a:ea typeface="Proxima Nova"/>
                                          <a:cs typeface="Proxima Nova"/>
                                          <a:sym typeface="Proxima Nova"/>
                                        </a:rPr>
                                        <m:t>𝛾</m:t>
                                      </m:r>
                                      <m:d>
                                        <m:dPr>
                                          <m:ctrlPr>
                                            <a:rPr lang="en-US" altLang="ja-JP" sz="2200" b="0" i="1" smtClean="0">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den>
                                  </m:f>
                                  <m:r>
                                    <a:rPr lang="en-US" altLang="ja-JP" sz="2200" b="0" i="1" smtClean="0">
                                      <a:latin typeface="Cambria Math" panose="02040503050406030204" pitchFamily="18" charset="0"/>
                                      <a:ea typeface="Proxima Nova"/>
                                      <a:cs typeface="Proxima Nova"/>
                                      <a:sym typeface="Proxima Nova"/>
                                    </a:rPr>
                                    <m:t>⋅</m:t>
                                  </m:r>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𝑠</m:t>
                                      </m:r>
                                    </m:e>
                                    <m:sub>
                                      <m:r>
                                        <a:rPr lang="en-US" altLang="ja-JP" sz="2200" b="0" i="1" smtClean="0">
                                          <a:latin typeface="Cambria Math" panose="02040503050406030204" pitchFamily="18" charset="0"/>
                                          <a:ea typeface="Proxima Nova"/>
                                          <a:cs typeface="Proxima Nova"/>
                                          <a:sym typeface="Proxima Nova"/>
                                        </a:rPr>
                                        <m:t>𝒜</m:t>
                                      </m:r>
                                    </m:sub>
                                  </m:sSub>
                                  <m:d>
                                    <m:dPr>
                                      <m:ctrlPr>
                                        <a:rPr lang="en-US" altLang="ja-JP" sz="2200" b="0" i="1" smtClean="0">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b="0" i="1" smtClean="0">
                                      <a:latin typeface="Cambria Math" panose="02040503050406030204" pitchFamily="18" charset="0"/>
                                      <a:ea typeface="Proxima Nova"/>
                                      <a:cs typeface="Proxima Nova"/>
                                      <a:sym typeface="Proxima Nova"/>
                                    </a:rPr>
                                    <m:t>+</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r>
                                    <a:rPr lang="en-US" altLang="ja-JP" sz="2200" i="1">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f>
                                        <m:fPr>
                                          <m:ctrlPr>
                                            <a:rPr lang="en-US" altLang="ja-JP" sz="2200" i="1">
                                              <a:latin typeface="Cambria Math" panose="02040503050406030204" pitchFamily="18" charset="0"/>
                                              <a:ea typeface="Proxima Nova"/>
                                              <a:cs typeface="Proxima Nova"/>
                                              <a:sym typeface="Proxima Nova"/>
                                            </a:rPr>
                                          </m:ctrlPr>
                                        </m:fPr>
                                        <m:num>
                                          <m:sSub>
                                            <m:sSubPr>
                                              <m:ctrlPr>
                                                <a:rPr lang="en-US" altLang="ja-JP" sz="2200" i="1">
                                                  <a:latin typeface="Cambria Math" panose="02040503050406030204" pitchFamily="18" charset="0"/>
                                                  <a:ea typeface="Proxima Nova"/>
                                                  <a:cs typeface="Proxima Nova"/>
                                                  <a:sym typeface="Proxima Nova"/>
                                                </a:rPr>
                                              </m:ctrlPr>
                                            </m:sSubPr>
                                            <m:e>
                                              <m:r>
                                                <a:rPr lang="en-US" altLang="ja-JP" sz="2200" i="1">
                                                  <a:latin typeface="Cambria Math" panose="02040503050406030204" pitchFamily="18" charset="0"/>
                                                  <a:ea typeface="Proxima Nova"/>
                                                  <a:cs typeface="Proxima Nova"/>
                                                  <a:sym typeface="Proxima Nova"/>
                                                </a:rPr>
                                                <m:t>𝛾</m:t>
                                              </m:r>
                                            </m:e>
                                            <m:sub>
                                              <m:r>
                                                <a:rPr lang="en-US" altLang="ja-JP" sz="2200" i="1">
                                                  <a:latin typeface="Cambria Math" panose="02040503050406030204" pitchFamily="18" charset="0"/>
                                                  <a:ea typeface="Proxima Nova"/>
                                                  <a:cs typeface="Proxima Nova"/>
                                                  <a:sym typeface="Proxima Nova"/>
                                                </a:rPr>
                                                <m:t>𝑚𝑖𝑛</m:t>
                                              </m:r>
                                            </m:sub>
                                          </m:sSub>
                                        </m:num>
                                        <m:den>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den>
                                      </m:f>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r>
                                    <a:rPr lang="en-US" altLang="ja-JP" sz="2200" b="0" i="1" smtClean="0">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a:rPr kumimoji="1" lang="en-US" altLang="ja-JP" sz="2200" b="1" i="1" dirty="0">
                                              <a:latin typeface="Cambria Math" panose="02040503050406030204" pitchFamily="18" charset="0"/>
                                            </a:rPr>
                                            <m:t>𝑸</m:t>
                                          </m:r>
                                        </m:e>
                                      </m:d>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e>
                              </m:d>
                              <m:r>
                                <a:rPr lang="en-US" altLang="ja-JP" sz="2200" b="0" i="1" smtClean="0">
                                  <a:latin typeface="Cambria Math" panose="02040503050406030204" pitchFamily="18" charset="0"/>
                                  <a:ea typeface="Proxima Nova"/>
                                  <a:cs typeface="Proxima Nova"/>
                                  <a:sym typeface="Proxima Nova"/>
                                </a:rPr>
                                <m:t> </m:t>
                              </m:r>
                            </m:e>
                          </m:nary>
                          <m:r>
                            <a:rPr lang="en-US" altLang="ja-JP" sz="2200" b="0" i="1" u="none" strike="noStrike" cap="none" smtClean="0">
                              <a:latin typeface="Cambria Math" panose="02040503050406030204" pitchFamily="18" charset="0"/>
                              <a:sym typeface="Proxima Nova"/>
                            </a:rPr>
                            <m:t>−</m:t>
                          </m:r>
                          <m:f>
                            <m:fPr>
                              <m:ctrlPr>
                                <a:rPr lang="en-US" altLang="ja-JP" sz="2200" b="0" i="1" u="none" strike="noStrike" cap="none" smtClean="0">
                                  <a:latin typeface="Cambria Math" panose="02040503050406030204" pitchFamily="18" charset="0"/>
                                  <a:sym typeface="Proxima Nova"/>
                                </a:rPr>
                              </m:ctrlPr>
                            </m:fPr>
                            <m:num>
                              <m:r>
                                <a:rPr lang="en-US" altLang="ja-JP" sz="2200" b="0" i="1" u="none" strike="noStrike" cap="none" smtClean="0">
                                  <a:latin typeface="Cambria Math" panose="02040503050406030204" pitchFamily="18" charset="0"/>
                                  <a:sym typeface="Proxima Nova"/>
                                </a:rPr>
                                <m:t>1</m:t>
                              </m:r>
                            </m:num>
                            <m:den>
                              <m:r>
                                <a:rPr lang="en-US" altLang="ja-JP" sz="2200" b="0" i="1" u="none" strike="noStrike" cap="none" smtClean="0">
                                  <a:latin typeface="Cambria Math" panose="02040503050406030204" pitchFamily="18" charset="0"/>
                                  <a:sym typeface="Proxima Nova"/>
                                </a:rPr>
                                <m:t>2</m:t>
                              </m:r>
                            </m:den>
                          </m:f>
                        </m:e>
                      </m:d>
                    </m:oMath>
                    <m:oMath xmlns:m="http://schemas.openxmlformats.org/officeDocument/2006/math">
                      <m:r>
                        <m:rPr>
                          <m:aln/>
                        </m:rPr>
                        <a:rPr lang="en-US" altLang="ja-JP" sz="2200" b="0" i="1" u="none" strike="noStrike" cap="none" smtClean="0">
                          <a:latin typeface="Cambria Math" panose="02040503050406030204" pitchFamily="18" charset="0"/>
                          <a:sym typeface="Proxima Nova"/>
                        </a:rPr>
                        <m:t>=</m:t>
                      </m:r>
                      <m:sSub>
                        <m:sSubPr>
                          <m:ctrlPr>
                            <a:rPr lang="en-US" altLang="ja-JP" sz="2200" i="1">
                              <a:solidFill>
                                <a:srgbClr val="FF0000"/>
                              </a:solidFill>
                              <a:latin typeface="Cambria Math" panose="02040503050406030204" pitchFamily="18" charset="0"/>
                              <a:ea typeface="Proxima Nova"/>
                              <a:cs typeface="Proxima Nova"/>
                              <a:sym typeface="Proxima Nova"/>
                            </a:rPr>
                          </m:ctrlPr>
                        </m:sSubPr>
                        <m:e>
                          <m:r>
                            <a:rPr lang="en-US" altLang="ja-JP" sz="2200" i="1">
                              <a:solidFill>
                                <a:srgbClr val="FF0000"/>
                              </a:solidFill>
                              <a:latin typeface="Cambria Math" panose="02040503050406030204" pitchFamily="18" charset="0"/>
                              <a:ea typeface="Proxima Nova"/>
                              <a:cs typeface="Proxima Nova"/>
                              <a:sym typeface="Proxima Nova"/>
                            </a:rPr>
                            <m:t>𝛾</m:t>
                          </m:r>
                        </m:e>
                        <m:sub>
                          <m:r>
                            <a:rPr lang="en-US" altLang="ja-JP" sz="2200" i="1">
                              <a:solidFill>
                                <a:srgbClr val="FF0000"/>
                              </a:solidFill>
                              <a:latin typeface="Cambria Math" panose="02040503050406030204" pitchFamily="18" charset="0"/>
                              <a:ea typeface="Proxima Nova"/>
                              <a:cs typeface="Proxima Nova"/>
                              <a:sym typeface="Proxima Nova"/>
                            </a:rPr>
                            <m:t>𝑚𝑖𝑛</m:t>
                          </m:r>
                        </m:sub>
                      </m:sSub>
                      <m:r>
                        <a:rPr lang="en-US" altLang="ja-JP" sz="2200" i="1">
                          <a:solidFill>
                            <a:srgbClr val="FF0000"/>
                          </a:solidFill>
                          <a:latin typeface="Cambria Math" panose="02040503050406030204" pitchFamily="18" charset="0"/>
                          <a:ea typeface="Proxima Nova"/>
                          <a:cs typeface="Proxima Nova"/>
                          <a:sym typeface="Proxima Nova"/>
                        </a:rPr>
                        <m:t>⋅</m:t>
                      </m:r>
                      <m:sSub>
                        <m:sSubPr>
                          <m:ctrlPr>
                            <a:rPr lang="en-US" altLang="ja-JP" sz="2200" b="0" i="1" smtClean="0">
                              <a:solidFill>
                                <a:srgbClr val="FF0000"/>
                              </a:solidFill>
                              <a:latin typeface="Cambria Math" panose="02040503050406030204" pitchFamily="18" charset="0"/>
                              <a:ea typeface="Proxima Nova"/>
                              <a:cs typeface="Proxima Nova"/>
                              <a:sym typeface="Proxima Nova"/>
                            </a:rPr>
                          </m:ctrlPr>
                        </m:sSubPr>
                        <m:e>
                          <m:r>
                            <a:rPr lang="en-US" altLang="ja-JP" sz="2200" b="0" i="1" smtClean="0">
                              <a:solidFill>
                                <a:srgbClr val="FF0000"/>
                              </a:solidFill>
                              <a:latin typeface="Cambria Math" panose="02040503050406030204" pitchFamily="18" charset="0"/>
                              <a:ea typeface="Proxima Nova"/>
                              <a:cs typeface="Proxima Nova"/>
                              <a:sym typeface="Proxima Nova"/>
                            </a:rPr>
                            <m:t>𝜖</m:t>
                          </m:r>
                        </m:e>
                        <m:sub>
                          <m:r>
                            <a:rPr lang="en-US" altLang="ja-JP" sz="2200" b="0" i="1" smtClean="0">
                              <a:solidFill>
                                <a:srgbClr val="FF0000"/>
                              </a:solidFill>
                              <a:latin typeface="Cambria Math" panose="02040503050406030204" pitchFamily="18" charset="0"/>
                              <a:ea typeface="Proxima Nova"/>
                              <a:cs typeface="Proxima Nova"/>
                              <a:sym typeface="Proxima Nova"/>
                            </a:rPr>
                            <m:t>𝒜</m:t>
                          </m:r>
                        </m:sub>
                      </m:sSub>
                    </m:oMath>
                  </m:oMathPara>
                </a14:m>
                <a:br>
                  <a:rPr lang="en-US" altLang="ja-JP" sz="2000" i="0" u="none" strike="noStrike" cap="none" dirty="0">
                    <a:latin typeface="Proxima Nova"/>
                    <a:ea typeface="Proxima Nova"/>
                    <a:cs typeface="Proxima Nova"/>
                    <a:sym typeface="Proxima Nova"/>
                  </a:rPr>
                </a:br>
                <a:endParaRPr lang="en-US" altLang="ja-JP" sz="2000" i="0" u="none" strike="noStrike" cap="none" dirty="0">
                  <a:latin typeface="Proxima Nova"/>
                  <a:ea typeface="Proxima Nova"/>
                  <a:cs typeface="Proxima Nova"/>
                  <a:sym typeface="Proxima Nova"/>
                </a:endParaRPr>
              </a:p>
            </p:txBody>
          </p:sp>
        </mc:Choice>
        <mc:Fallback xmlns="">
          <p:sp>
            <p:nvSpPr>
              <p:cNvPr id="12" name="テキスト ボックス 11">
                <a:extLst>
                  <a:ext uri="{FF2B5EF4-FFF2-40B4-BE49-F238E27FC236}">
                    <a16:creationId xmlns:a16="http://schemas.microsoft.com/office/drawing/2014/main" id="{31E364C0-2198-688C-6130-65567110BCC6}"/>
                  </a:ext>
                </a:extLst>
              </p:cNvPr>
              <p:cNvSpPr txBox="1">
                <a:spLocks noRot="1" noChangeAspect="1" noMove="1" noResize="1" noEditPoints="1" noAdjustHandles="1" noChangeArrowheads="1" noChangeShapeType="1" noTextEdit="1"/>
              </p:cNvSpPr>
              <p:nvPr/>
            </p:nvSpPr>
            <p:spPr>
              <a:xfrm>
                <a:off x="853918" y="4849471"/>
                <a:ext cx="10782910" cy="1191673"/>
              </a:xfrm>
              <a:prstGeom prst="rect">
                <a:avLst/>
              </a:prstGeom>
              <a:blipFill>
                <a:blip r:embed="rId9"/>
                <a:stretch>
                  <a:fillRect b="-3077"/>
                </a:stretch>
              </a:blipFill>
            </p:spPr>
            <p:txBody>
              <a:bodyPr/>
              <a:lstStyle/>
              <a:p>
                <a:r>
                  <a:rPr lang="ja-JP" altLang="en-US">
                    <a:noFill/>
                  </a:rPr>
                  <a:t> </a:t>
                </a:r>
              </a:p>
            </p:txBody>
          </p:sp>
        </mc:Fallback>
      </mc:AlternateContent>
      <p:sp>
        <p:nvSpPr>
          <p:cNvPr id="15" name="左中かっこ 14">
            <a:extLst>
              <a:ext uri="{FF2B5EF4-FFF2-40B4-BE49-F238E27FC236}">
                <a16:creationId xmlns:a16="http://schemas.microsoft.com/office/drawing/2014/main" id="{AAA617BA-AF32-F997-4AE8-9D55978A4D30}"/>
              </a:ext>
            </a:extLst>
          </p:cNvPr>
          <p:cNvSpPr/>
          <p:nvPr/>
        </p:nvSpPr>
        <p:spPr>
          <a:xfrm rot="5400000">
            <a:off x="4345902" y="3604635"/>
            <a:ext cx="243970" cy="2367608"/>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左中かっこ 15">
            <a:extLst>
              <a:ext uri="{FF2B5EF4-FFF2-40B4-BE49-F238E27FC236}">
                <a16:creationId xmlns:a16="http://schemas.microsoft.com/office/drawing/2014/main" id="{123D5522-893E-FB21-51FF-E8600D0DC1FC}"/>
              </a:ext>
            </a:extLst>
          </p:cNvPr>
          <p:cNvSpPr/>
          <p:nvPr/>
        </p:nvSpPr>
        <p:spPr>
          <a:xfrm rot="5400000">
            <a:off x="7163500" y="3574159"/>
            <a:ext cx="293568" cy="2367608"/>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F579419F-4124-ECC0-C536-BFD8EC3477EE}"/>
              </a:ext>
            </a:extLst>
          </p:cNvPr>
          <p:cNvSpPr txBox="1"/>
          <p:nvPr/>
        </p:nvSpPr>
        <p:spPr>
          <a:xfrm>
            <a:off x="3862910" y="4107791"/>
            <a:ext cx="1363946"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Not abort</a:t>
            </a:r>
          </a:p>
        </p:txBody>
      </p:sp>
      <p:sp>
        <p:nvSpPr>
          <p:cNvPr id="18" name="テキスト ボックス 17">
            <a:extLst>
              <a:ext uri="{FF2B5EF4-FFF2-40B4-BE49-F238E27FC236}">
                <a16:creationId xmlns:a16="http://schemas.microsoft.com/office/drawing/2014/main" id="{1D6F95DC-4118-F521-7F93-806A1F78D26F}"/>
              </a:ext>
            </a:extLst>
          </p:cNvPr>
          <p:cNvSpPr txBox="1"/>
          <p:nvPr/>
        </p:nvSpPr>
        <p:spPr>
          <a:xfrm>
            <a:off x="9394272" y="4055155"/>
            <a:ext cx="1012372"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Sim fail</a:t>
            </a:r>
          </a:p>
        </p:txBody>
      </p:sp>
      <p:sp>
        <p:nvSpPr>
          <p:cNvPr id="19" name="左中かっこ 18">
            <a:extLst>
              <a:ext uri="{FF2B5EF4-FFF2-40B4-BE49-F238E27FC236}">
                <a16:creationId xmlns:a16="http://schemas.microsoft.com/office/drawing/2014/main" id="{B66EFDB5-1396-907C-A289-859A9C7AC2A5}"/>
              </a:ext>
            </a:extLst>
          </p:cNvPr>
          <p:cNvSpPr/>
          <p:nvPr/>
        </p:nvSpPr>
        <p:spPr>
          <a:xfrm rot="5400000">
            <a:off x="9613528" y="3946183"/>
            <a:ext cx="258640" cy="1547942"/>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2B2B2A5B-7071-1257-4E1E-B60D28DE9164}"/>
              </a:ext>
            </a:extLst>
          </p:cNvPr>
          <p:cNvSpPr txBox="1"/>
          <p:nvPr/>
        </p:nvSpPr>
        <p:spPr>
          <a:xfrm>
            <a:off x="6619542" y="4123935"/>
            <a:ext cx="1547942"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Artificial Abort</a:t>
            </a:r>
          </a:p>
        </p:txBody>
      </p:sp>
      <p:sp>
        <p:nvSpPr>
          <p:cNvPr id="24" name="吹き出し: 四角形 23">
            <a:extLst>
              <a:ext uri="{FF2B5EF4-FFF2-40B4-BE49-F238E27FC236}">
                <a16:creationId xmlns:a16="http://schemas.microsoft.com/office/drawing/2014/main" id="{CD5AEBDD-64D3-87F8-4829-4F2ABEB89599}"/>
              </a:ext>
            </a:extLst>
          </p:cNvPr>
          <p:cNvSpPr/>
          <p:nvPr/>
        </p:nvSpPr>
        <p:spPr>
          <a:xfrm>
            <a:off x="3396855" y="5816023"/>
            <a:ext cx="1780215" cy="434442"/>
          </a:xfrm>
          <a:prstGeom prst="wedgeRectCallout">
            <a:avLst>
              <a:gd name="adj1" fmla="val -71084"/>
              <a:gd name="adj2" fmla="val 4300"/>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en-US" altLang="ja-JP" sz="2000" dirty="0"/>
              <a:t>Non-negligible</a:t>
            </a:r>
          </a:p>
        </p:txBody>
      </p:sp>
      <p:sp>
        <p:nvSpPr>
          <p:cNvPr id="13" name="Google Shape;327;p25">
            <a:extLst>
              <a:ext uri="{FF2B5EF4-FFF2-40B4-BE49-F238E27FC236}">
                <a16:creationId xmlns:a16="http://schemas.microsoft.com/office/drawing/2014/main" id="{29341FD2-7FA9-E991-A4E7-01D8A71F780C}"/>
              </a:ext>
            </a:extLst>
          </p:cNvPr>
          <p:cNvSpPr/>
          <p:nvPr/>
        </p:nvSpPr>
        <p:spPr>
          <a:xfrm>
            <a:off x="966555" y="1168714"/>
            <a:ext cx="10782910" cy="5148000"/>
          </a:xfrm>
          <a:prstGeom prst="rect">
            <a:avLst/>
          </a:prstGeom>
          <a:solidFill>
            <a:srgbClr val="FFFFFF">
              <a:alpha val="9000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Proxima Nova"/>
              <a:ea typeface="Proxima Nova"/>
              <a:cs typeface="Proxima Nova"/>
              <a:sym typeface="Proxima Nova"/>
            </a:endParaRPr>
          </a:p>
        </p:txBody>
      </p:sp>
      <p:sp>
        <p:nvSpPr>
          <p:cNvPr id="14" name="Google Shape;328;p25">
            <a:extLst>
              <a:ext uri="{FF2B5EF4-FFF2-40B4-BE49-F238E27FC236}">
                <a16:creationId xmlns:a16="http://schemas.microsoft.com/office/drawing/2014/main" id="{1A8133E7-990E-6882-B3FD-5620BF206AB4}"/>
              </a:ext>
            </a:extLst>
          </p:cNvPr>
          <p:cNvSpPr/>
          <p:nvPr/>
        </p:nvSpPr>
        <p:spPr>
          <a:xfrm>
            <a:off x="1705671" y="3017293"/>
            <a:ext cx="9165771" cy="1450843"/>
          </a:xfrm>
          <a:prstGeom prst="roundRect">
            <a:avLst>
              <a:gd name="adj" fmla="val 16667"/>
            </a:avLst>
          </a:prstGeom>
          <a:solidFill>
            <a:schemeClr val="accent4">
              <a:lumMod val="20000"/>
              <a:lumOff val="80000"/>
            </a:schemeClr>
          </a:solidFill>
          <a:ln w="2857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50000"/>
              </a:lnSpc>
              <a:spcBef>
                <a:spcPts val="0"/>
              </a:spcBef>
              <a:spcAft>
                <a:spcPts val="0"/>
              </a:spcAft>
              <a:buClr>
                <a:srgbClr val="000000"/>
              </a:buClr>
              <a:buSzPts val="1700"/>
              <a:buFont typeface="Arial"/>
              <a:buNone/>
            </a:pPr>
            <a:r>
              <a:rPr lang="en-US" sz="2400" i="0" u="none" strike="noStrike" cap="none" dirty="0">
                <a:solidFill>
                  <a:srgbClr val="000000"/>
                </a:solidFill>
                <a:latin typeface="Proxima Nova"/>
                <a:ea typeface="Proxima Nova"/>
                <a:cs typeface="Proxima Nova"/>
                <a:sym typeface="Proxima Nova"/>
              </a:rPr>
              <a:t>Is there another analysis which can achieve smaller reduction loss?</a:t>
            </a:r>
            <a:endParaRPr sz="2400" b="1" i="0" u="none" strike="noStrike" cap="none" dirty="0">
              <a:solidFill>
                <a:srgbClr val="0070C0"/>
              </a:solidFill>
              <a:latin typeface="Proxima Nova"/>
              <a:ea typeface="Proxima Nova"/>
              <a:cs typeface="Proxima Nova"/>
              <a:sym typeface="Proxima Nova"/>
            </a:endParaRPr>
          </a:p>
        </p:txBody>
      </p:sp>
      <p:sp>
        <p:nvSpPr>
          <p:cNvPr id="22" name="テキスト ボックス 21">
            <a:extLst>
              <a:ext uri="{FF2B5EF4-FFF2-40B4-BE49-F238E27FC236}">
                <a16:creationId xmlns:a16="http://schemas.microsoft.com/office/drawing/2014/main" id="{6C048339-48F0-AEB8-D1B8-26FFD6EB390D}"/>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9</a:t>
            </a:r>
            <a:endParaRPr kumimoji="1" lang="ja-JP" altLang="en-US" dirty="0">
              <a:solidFill>
                <a:schemeClr val="bg1"/>
              </a:solidFill>
            </a:endParaRPr>
          </a:p>
        </p:txBody>
      </p:sp>
    </p:spTree>
    <p:extLst>
      <p:ext uri="{BB962C8B-B14F-4D97-AF65-F5344CB8AC3E}">
        <p14:creationId xmlns:p14="http://schemas.microsoft.com/office/powerpoint/2010/main" val="3726604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F4641D-947E-75CD-89A8-03AC4DF959D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A098BCE-6313-7EA8-0A09-916B823A69B2}"/>
              </a:ext>
            </a:extLst>
          </p:cNvPr>
          <p:cNvSpPr>
            <a:spLocks noGrp="1"/>
          </p:cNvSpPr>
          <p:nvPr>
            <p:ph type="title"/>
          </p:nvPr>
        </p:nvSpPr>
        <p:spPr/>
        <p:txBody>
          <a:bodyPr/>
          <a:lstStyle/>
          <a:p>
            <a:r>
              <a:rPr lang="en-US" altLang="ja-JP" dirty="0"/>
              <a:t>Our New Analysis</a:t>
            </a:r>
            <a:endParaRPr kumimoji="1" lang="ja-JP" altLang="en-US" dirty="0"/>
          </a:p>
        </p:txBody>
      </p:sp>
      <p:sp>
        <p:nvSpPr>
          <p:cNvPr id="4" name="テキスト ボックス 3">
            <a:extLst>
              <a:ext uri="{FF2B5EF4-FFF2-40B4-BE49-F238E27FC236}">
                <a16:creationId xmlns:a16="http://schemas.microsoft.com/office/drawing/2014/main" id="{94280C55-03CF-8EF8-A964-721A847CD4F3}"/>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10</a:t>
            </a:r>
            <a:endParaRPr kumimoji="1" lang="ja-JP" altLang="en-US" dirty="0">
              <a:solidFill>
                <a:schemeClr val="bg1"/>
              </a:solidFill>
            </a:endParaRPr>
          </a:p>
        </p:txBody>
      </p:sp>
    </p:spTree>
    <p:extLst>
      <p:ext uri="{BB962C8B-B14F-4D97-AF65-F5344CB8AC3E}">
        <p14:creationId xmlns:p14="http://schemas.microsoft.com/office/powerpoint/2010/main" val="4149693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C2128-797D-0CB2-3AFC-247B3615B18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0B574B2-9EBE-5AC1-C418-383C6EF41D0F}"/>
              </a:ext>
            </a:extLst>
          </p:cNvPr>
          <p:cNvSpPr>
            <a:spLocks noGrp="1"/>
          </p:cNvSpPr>
          <p:nvPr>
            <p:ph type="title"/>
          </p:nvPr>
        </p:nvSpPr>
        <p:spPr/>
        <p:txBody>
          <a:bodyPr>
            <a:normAutofit/>
          </a:bodyPr>
          <a:lstStyle/>
          <a:p>
            <a:r>
              <a:rPr lang="en-US" altLang="ja-JP" dirty="0"/>
              <a:t>Finer Grained Analysis</a:t>
            </a:r>
            <a:endParaRPr kumimoji="1" lang="ja-JP" altLang="en-US" dirty="0"/>
          </a:p>
        </p:txBody>
      </p:sp>
      <p:grpSp>
        <p:nvGrpSpPr>
          <p:cNvPr id="6" name="グループ化 5">
            <a:extLst>
              <a:ext uri="{FF2B5EF4-FFF2-40B4-BE49-F238E27FC236}">
                <a16:creationId xmlns:a16="http://schemas.microsoft.com/office/drawing/2014/main" id="{A1E2833F-979B-F73E-23CB-B70EAFF602FD}"/>
              </a:ext>
            </a:extLst>
          </p:cNvPr>
          <p:cNvGrpSpPr/>
          <p:nvPr/>
        </p:nvGrpSpPr>
        <p:grpSpPr>
          <a:xfrm>
            <a:off x="1718766" y="1804674"/>
            <a:ext cx="1964973" cy="1932441"/>
            <a:chOff x="1514717" y="2726417"/>
            <a:chExt cx="1964973" cy="1932441"/>
          </a:xfrm>
        </p:grpSpPr>
        <p:pic>
          <p:nvPicPr>
            <p:cNvPr id="7" name="Google Shape;898;p49">
              <a:extLst>
                <a:ext uri="{FF2B5EF4-FFF2-40B4-BE49-F238E27FC236}">
                  <a16:creationId xmlns:a16="http://schemas.microsoft.com/office/drawing/2014/main" id="{F372C001-16EF-B526-8AB6-1BDCBFEC7758}"/>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8" name="Google Shape;905;p49">
                  <a:extLst>
                    <a:ext uri="{FF2B5EF4-FFF2-40B4-BE49-F238E27FC236}">
                      <a16:creationId xmlns:a16="http://schemas.microsoft.com/office/drawing/2014/main" id="{2FE6E786-DC8B-A6D2-DDB7-9F72AFB2F889}"/>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8" name="Google Shape;905;p49">
                  <a:extLst>
                    <a:ext uri="{FF2B5EF4-FFF2-40B4-BE49-F238E27FC236}">
                      <a16:creationId xmlns:a16="http://schemas.microsoft.com/office/drawing/2014/main" id="{2FE6E786-DC8B-A6D2-DDB7-9F72AFB2F889}"/>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9" name="直線矢印コネクタ 8">
            <a:extLst>
              <a:ext uri="{FF2B5EF4-FFF2-40B4-BE49-F238E27FC236}">
                <a16:creationId xmlns:a16="http://schemas.microsoft.com/office/drawing/2014/main" id="{0DEF9FA7-FAFE-59B4-0C8C-5CB6EF04E4EB}"/>
              </a:ext>
            </a:extLst>
          </p:cNvPr>
          <p:cNvCxnSpPr>
            <a:cxnSpLocks/>
          </p:cNvCxnSpPr>
          <p:nvPr/>
        </p:nvCxnSpPr>
        <p:spPr>
          <a:xfrm>
            <a:off x="3371740" y="299900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8B1099AA-B050-F8CB-3739-24503F96B978}"/>
                  </a:ext>
                </a:extLst>
              </p:cNvPr>
              <p:cNvSpPr txBox="1"/>
              <p:nvPr/>
            </p:nvSpPr>
            <p:spPr>
              <a:xfrm>
                <a:off x="3989775" y="253734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10" name="テキスト ボックス 9">
                <a:extLst>
                  <a:ext uri="{FF2B5EF4-FFF2-40B4-BE49-F238E27FC236}">
                    <a16:creationId xmlns:a16="http://schemas.microsoft.com/office/drawing/2014/main" id="{8B1099AA-B050-F8CB-3739-24503F96B978}"/>
                  </a:ext>
                </a:extLst>
              </p:cNvPr>
              <p:cNvSpPr txBox="1">
                <a:spLocks noRot="1" noChangeAspect="1" noMove="1" noResize="1" noEditPoints="1" noAdjustHandles="1" noChangeArrowheads="1" noChangeShapeType="1" noTextEdit="1"/>
              </p:cNvSpPr>
              <p:nvPr/>
            </p:nvSpPr>
            <p:spPr>
              <a:xfrm>
                <a:off x="3989775" y="253734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正方形/長方形 10">
                <a:extLst>
                  <a:ext uri="{FF2B5EF4-FFF2-40B4-BE49-F238E27FC236}">
                    <a16:creationId xmlns:a16="http://schemas.microsoft.com/office/drawing/2014/main" id="{63C14ED4-5929-1DED-F260-46046B2FC76F}"/>
                  </a:ext>
                </a:extLst>
              </p:cNvPr>
              <p:cNvSpPr/>
              <p:nvPr/>
            </p:nvSpPr>
            <p:spPr>
              <a:xfrm>
                <a:off x="6292464" y="293452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1" name="正方形/長方形 10">
                <a:extLst>
                  <a:ext uri="{FF2B5EF4-FFF2-40B4-BE49-F238E27FC236}">
                    <a16:creationId xmlns:a16="http://schemas.microsoft.com/office/drawing/2014/main" id="{63C14ED4-5929-1DED-F260-46046B2FC76F}"/>
                  </a:ext>
                </a:extLst>
              </p:cNvPr>
              <p:cNvSpPr>
                <a:spLocks noRot="1" noChangeAspect="1" noMove="1" noResize="1" noEditPoints="1" noAdjustHandles="1" noChangeArrowheads="1" noChangeShapeType="1" noTextEdit="1"/>
              </p:cNvSpPr>
              <p:nvPr/>
            </p:nvSpPr>
            <p:spPr>
              <a:xfrm>
                <a:off x="6292464" y="293452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p:sp>
        <p:nvSpPr>
          <p:cNvPr id="3" name="テキスト ボックス 2">
            <a:extLst>
              <a:ext uri="{FF2B5EF4-FFF2-40B4-BE49-F238E27FC236}">
                <a16:creationId xmlns:a16="http://schemas.microsoft.com/office/drawing/2014/main" id="{F4D69DFD-4D6E-88A2-54BE-E60A64C813EA}"/>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11</a:t>
            </a:r>
            <a:endParaRPr kumimoji="1" lang="ja-JP" altLang="en-US" dirty="0">
              <a:solidFill>
                <a:schemeClr val="bg1"/>
              </a:solidFill>
            </a:endParaRPr>
          </a:p>
        </p:txBody>
      </p:sp>
    </p:spTree>
    <p:extLst>
      <p:ext uri="{BB962C8B-B14F-4D97-AF65-F5344CB8AC3E}">
        <p14:creationId xmlns:p14="http://schemas.microsoft.com/office/powerpoint/2010/main" val="129390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475B8-F7EA-FC31-3282-F9517C68C57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21118A0-FE38-9D68-EF9D-8BCB127F8EF3}"/>
              </a:ext>
            </a:extLst>
          </p:cNvPr>
          <p:cNvSpPr>
            <a:spLocks noGrp="1"/>
          </p:cNvSpPr>
          <p:nvPr>
            <p:ph type="title"/>
          </p:nvPr>
        </p:nvSpPr>
        <p:spPr/>
        <p:txBody>
          <a:bodyPr/>
          <a:lstStyle/>
          <a:p>
            <a:r>
              <a:rPr kumimoji="1" lang="en-US" altLang="ja-JP" dirty="0"/>
              <a:t>Our Contributions</a:t>
            </a:r>
            <a:endParaRPr kumimoji="1" lang="ja-JP" altLang="en-US" dirty="0"/>
          </a:p>
        </p:txBody>
      </p:sp>
      <p:sp>
        <p:nvSpPr>
          <p:cNvPr id="4" name="四角形: 角を丸くする 3">
            <a:extLst>
              <a:ext uri="{FF2B5EF4-FFF2-40B4-BE49-F238E27FC236}">
                <a16:creationId xmlns:a16="http://schemas.microsoft.com/office/drawing/2014/main" id="{F20A7259-0C13-CC8C-1D46-F63AAFC80145}"/>
              </a:ext>
            </a:extLst>
          </p:cNvPr>
          <p:cNvSpPr/>
          <p:nvPr/>
        </p:nvSpPr>
        <p:spPr>
          <a:xfrm>
            <a:off x="1240971" y="1344161"/>
            <a:ext cx="9914709" cy="806700"/>
          </a:xfrm>
          <a:prstGeom prst="roundRect">
            <a:avLst/>
          </a:prstGeom>
          <a:solidFill>
            <a:srgbClr val="FFE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FF0000"/>
                </a:solidFill>
              </a:rPr>
              <a:t>New Analysis for Partitioning based proof </a:t>
            </a:r>
            <a:r>
              <a:rPr kumimoji="1" lang="ja-JP" altLang="en-US" sz="2800" dirty="0">
                <a:solidFill>
                  <a:srgbClr val="FF0000"/>
                </a:solidFill>
              </a:rPr>
              <a:t>⇒ </a:t>
            </a:r>
            <a:r>
              <a:rPr kumimoji="1" lang="en-US" altLang="ja-JP" sz="2800" dirty="0">
                <a:solidFill>
                  <a:srgbClr val="FF0000"/>
                </a:solidFill>
              </a:rPr>
              <a:t>Tighter Proof</a:t>
            </a:r>
            <a:endParaRPr kumimoji="1" lang="ja-JP" altLang="en-US" dirty="0">
              <a:solidFill>
                <a:srgbClr val="FF0000"/>
              </a:solidFill>
            </a:endParaRPr>
          </a:p>
        </p:txBody>
      </p:sp>
      <p:sp>
        <p:nvSpPr>
          <p:cNvPr id="6" name="テキスト ボックス 5">
            <a:extLst>
              <a:ext uri="{FF2B5EF4-FFF2-40B4-BE49-F238E27FC236}">
                <a16:creationId xmlns:a16="http://schemas.microsoft.com/office/drawing/2014/main" id="{26319B9F-2796-CF62-562A-3E9FFB09700F}"/>
              </a:ext>
            </a:extLst>
          </p:cNvPr>
          <p:cNvSpPr txBox="1"/>
          <p:nvPr/>
        </p:nvSpPr>
        <p:spPr>
          <a:xfrm>
            <a:off x="1240970" y="2611074"/>
            <a:ext cx="10092705" cy="3108543"/>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800" i="1" u="sng" dirty="0"/>
              <a:t>Improve reduction loss</a:t>
            </a:r>
            <a:r>
              <a:rPr kumimoji="1" lang="en-US" altLang="ja-JP" sz="2800" dirty="0"/>
              <a:t> of Waters IBE[Wat05] and ABB IBE[ABB10]</a:t>
            </a:r>
          </a:p>
          <a:p>
            <a:pPr marL="342900" indent="-342900">
              <a:buFont typeface="Arial" panose="020B0604020202020204" pitchFamily="34" charset="0"/>
              <a:buChar char="•"/>
            </a:pPr>
            <a:endParaRPr kumimoji="1" lang="en-US" altLang="ja-JP" sz="2800" dirty="0"/>
          </a:p>
          <a:p>
            <a:pPr marL="342900" indent="-342900">
              <a:buFont typeface="Arial" panose="020B0604020202020204" pitchFamily="34" charset="0"/>
              <a:buChar char="•"/>
            </a:pPr>
            <a:r>
              <a:rPr kumimoji="1" lang="en-US" altLang="ja-JP" sz="2800" dirty="0"/>
              <a:t>Propose </a:t>
            </a:r>
            <a:r>
              <a:rPr kumimoji="1" lang="en-US" altLang="ja-JP" sz="2800" i="1" u="sng" dirty="0"/>
              <a:t>new partitioning function</a:t>
            </a:r>
            <a:r>
              <a:rPr kumimoji="1" lang="en-US" altLang="ja-JP" sz="2800" dirty="0"/>
              <a:t> for ABB IBE achieving</a:t>
            </a:r>
            <a:r>
              <a:rPr kumimoji="1" lang="ja-JP" altLang="en-US" sz="2800" dirty="0"/>
              <a:t> </a:t>
            </a:r>
            <a:r>
              <a:rPr kumimoji="1" lang="en-US" altLang="ja-JP" sz="2800" i="1" u="sng" dirty="0"/>
              <a:t>tighter reduction</a:t>
            </a:r>
          </a:p>
          <a:p>
            <a:pPr marL="342900" indent="-342900">
              <a:buFont typeface="Arial" panose="020B0604020202020204" pitchFamily="34" charset="0"/>
              <a:buChar char="•"/>
            </a:pPr>
            <a:endParaRPr kumimoji="1" lang="en-US" altLang="ja-JP" sz="2800" dirty="0"/>
          </a:p>
          <a:p>
            <a:pPr marL="342900" indent="-342900">
              <a:buFont typeface="Arial" panose="020B0604020202020204" pitchFamily="34" charset="0"/>
              <a:buChar char="•"/>
            </a:pPr>
            <a:r>
              <a:rPr kumimoji="1" lang="en-US" altLang="ja-JP" sz="2800" dirty="0"/>
              <a:t>Propose first VRF achieving </a:t>
            </a:r>
            <a:r>
              <a:rPr kumimoji="1" lang="en-US" altLang="ja-JP" sz="2800" i="1" u="sng" dirty="0"/>
              <a:t>sublinear </a:t>
            </a:r>
            <a:r>
              <a:rPr kumimoji="1" lang="en-US" altLang="ja-JP" sz="2800" i="1" u="sng" dirty="0" err="1"/>
              <a:t>vk</a:t>
            </a:r>
            <a:r>
              <a:rPr kumimoji="1" lang="en-US" altLang="ja-JP" sz="2800" i="1" u="sng" dirty="0"/>
              <a:t> and proof sizes</a:t>
            </a:r>
            <a:r>
              <a:rPr kumimoji="1" lang="en-US" altLang="ja-JP" sz="2800" dirty="0"/>
              <a:t> under the </a:t>
            </a:r>
            <a:r>
              <a:rPr kumimoji="1" lang="en-US" altLang="ja-JP" sz="2800" i="1" u="sng" dirty="0"/>
              <a:t>standard d-LIN assumption</a:t>
            </a:r>
            <a:endParaRPr kumimoji="1" lang="ja-JP" altLang="en-US" sz="2800" i="1" u="sng" dirty="0"/>
          </a:p>
        </p:txBody>
      </p:sp>
      <p:sp>
        <p:nvSpPr>
          <p:cNvPr id="3" name="テキスト ボックス 2">
            <a:extLst>
              <a:ext uri="{FF2B5EF4-FFF2-40B4-BE49-F238E27FC236}">
                <a16:creationId xmlns:a16="http://schemas.microsoft.com/office/drawing/2014/main" id="{6CD6E40F-FAD3-EB60-7D2C-A467EAC32126}"/>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2</a:t>
            </a:r>
            <a:endParaRPr kumimoji="1" lang="ja-JP" altLang="en-US" dirty="0">
              <a:solidFill>
                <a:schemeClr val="bg1"/>
              </a:solidFill>
            </a:endParaRPr>
          </a:p>
        </p:txBody>
      </p:sp>
    </p:spTree>
    <p:extLst>
      <p:ext uri="{BB962C8B-B14F-4D97-AF65-F5344CB8AC3E}">
        <p14:creationId xmlns:p14="http://schemas.microsoft.com/office/powerpoint/2010/main" val="42195717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83FBA-F56E-CF98-A582-4532610031B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702B173-1950-5E55-0F4C-E10339F137F1}"/>
              </a:ext>
            </a:extLst>
          </p:cNvPr>
          <p:cNvSpPr>
            <a:spLocks noGrp="1"/>
          </p:cNvSpPr>
          <p:nvPr>
            <p:ph type="title"/>
          </p:nvPr>
        </p:nvSpPr>
        <p:spPr/>
        <p:txBody>
          <a:bodyPr>
            <a:normAutofit/>
          </a:bodyPr>
          <a:lstStyle/>
          <a:p>
            <a:r>
              <a:rPr lang="en-US" altLang="ja-JP" dirty="0"/>
              <a:t>Finer Grained Analysis</a:t>
            </a:r>
            <a:endParaRPr kumimoji="1" lang="ja-JP" altLang="en-US" dirty="0"/>
          </a:p>
        </p:txBody>
      </p:sp>
      <p:grpSp>
        <p:nvGrpSpPr>
          <p:cNvPr id="6" name="グループ化 5">
            <a:extLst>
              <a:ext uri="{FF2B5EF4-FFF2-40B4-BE49-F238E27FC236}">
                <a16:creationId xmlns:a16="http://schemas.microsoft.com/office/drawing/2014/main" id="{EA090785-467E-E9FF-D7C0-D6D49A65B6D7}"/>
              </a:ext>
            </a:extLst>
          </p:cNvPr>
          <p:cNvGrpSpPr/>
          <p:nvPr/>
        </p:nvGrpSpPr>
        <p:grpSpPr>
          <a:xfrm>
            <a:off x="1718766" y="1804674"/>
            <a:ext cx="1964973" cy="1932441"/>
            <a:chOff x="1514717" y="2726417"/>
            <a:chExt cx="1964973" cy="1932441"/>
          </a:xfrm>
        </p:grpSpPr>
        <p:pic>
          <p:nvPicPr>
            <p:cNvPr id="7" name="Google Shape;898;p49">
              <a:extLst>
                <a:ext uri="{FF2B5EF4-FFF2-40B4-BE49-F238E27FC236}">
                  <a16:creationId xmlns:a16="http://schemas.microsoft.com/office/drawing/2014/main" id="{2177AB07-ED9B-3D05-144C-E6BEB30070B6}"/>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8" name="Google Shape;905;p49">
                  <a:extLst>
                    <a:ext uri="{FF2B5EF4-FFF2-40B4-BE49-F238E27FC236}">
                      <a16:creationId xmlns:a16="http://schemas.microsoft.com/office/drawing/2014/main" id="{516A364F-EA37-C154-4939-C5811B2C0E16}"/>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8" name="Google Shape;905;p49">
                  <a:extLst>
                    <a:ext uri="{FF2B5EF4-FFF2-40B4-BE49-F238E27FC236}">
                      <a16:creationId xmlns:a16="http://schemas.microsoft.com/office/drawing/2014/main" id="{516A364F-EA37-C154-4939-C5811B2C0E16}"/>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9" name="直線矢印コネクタ 8">
            <a:extLst>
              <a:ext uri="{FF2B5EF4-FFF2-40B4-BE49-F238E27FC236}">
                <a16:creationId xmlns:a16="http://schemas.microsoft.com/office/drawing/2014/main" id="{24B7DDD1-1A15-DC05-622A-221F3C362688}"/>
              </a:ext>
            </a:extLst>
          </p:cNvPr>
          <p:cNvCxnSpPr>
            <a:cxnSpLocks/>
          </p:cNvCxnSpPr>
          <p:nvPr/>
        </p:nvCxnSpPr>
        <p:spPr>
          <a:xfrm>
            <a:off x="3371740" y="299900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171F2B59-6A57-F8F3-BB0F-58B2BE62821D}"/>
                  </a:ext>
                </a:extLst>
              </p:cNvPr>
              <p:cNvSpPr txBox="1"/>
              <p:nvPr/>
            </p:nvSpPr>
            <p:spPr>
              <a:xfrm>
                <a:off x="3989775" y="253734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10" name="テキスト ボックス 9">
                <a:extLst>
                  <a:ext uri="{FF2B5EF4-FFF2-40B4-BE49-F238E27FC236}">
                    <a16:creationId xmlns:a16="http://schemas.microsoft.com/office/drawing/2014/main" id="{171F2B59-6A57-F8F3-BB0F-58B2BE62821D}"/>
                  </a:ext>
                </a:extLst>
              </p:cNvPr>
              <p:cNvSpPr txBox="1">
                <a:spLocks noRot="1" noChangeAspect="1" noMove="1" noResize="1" noEditPoints="1" noAdjustHandles="1" noChangeArrowheads="1" noChangeShapeType="1" noTextEdit="1"/>
              </p:cNvSpPr>
              <p:nvPr/>
            </p:nvSpPr>
            <p:spPr>
              <a:xfrm>
                <a:off x="3989775" y="253734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正方形/長方形 10">
                <a:extLst>
                  <a:ext uri="{FF2B5EF4-FFF2-40B4-BE49-F238E27FC236}">
                    <a16:creationId xmlns:a16="http://schemas.microsoft.com/office/drawing/2014/main" id="{1C318456-1C95-C475-B1F2-47E8A4DABA63}"/>
                  </a:ext>
                </a:extLst>
              </p:cNvPr>
              <p:cNvSpPr/>
              <p:nvPr/>
            </p:nvSpPr>
            <p:spPr>
              <a:xfrm>
                <a:off x="6292464" y="293452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1" name="正方形/長方形 10">
                <a:extLst>
                  <a:ext uri="{FF2B5EF4-FFF2-40B4-BE49-F238E27FC236}">
                    <a16:creationId xmlns:a16="http://schemas.microsoft.com/office/drawing/2014/main" id="{1C318456-1C95-C475-B1F2-47E8A4DABA63}"/>
                  </a:ext>
                </a:extLst>
              </p:cNvPr>
              <p:cNvSpPr>
                <a:spLocks noRot="1" noChangeAspect="1" noMove="1" noResize="1" noEditPoints="1" noAdjustHandles="1" noChangeArrowheads="1" noChangeShapeType="1" noTextEdit="1"/>
              </p:cNvSpPr>
              <p:nvPr/>
            </p:nvSpPr>
            <p:spPr>
              <a:xfrm>
                <a:off x="6292464" y="293452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吹き出し: 四角形 2">
                <a:extLst>
                  <a:ext uri="{FF2B5EF4-FFF2-40B4-BE49-F238E27FC236}">
                    <a16:creationId xmlns:a16="http://schemas.microsoft.com/office/drawing/2014/main" id="{4C22F02A-C3EA-6BF5-9893-AA615BF69C2C}"/>
                  </a:ext>
                </a:extLst>
              </p:cNvPr>
              <p:cNvSpPr/>
              <p:nvPr/>
            </p:nvSpPr>
            <p:spPr>
              <a:xfrm>
                <a:off x="6096000" y="1525898"/>
                <a:ext cx="4911577" cy="1194334"/>
              </a:xfrm>
              <a:prstGeom prst="wedgeRectCallout">
                <a:avLst>
                  <a:gd name="adj1" fmla="val 31724"/>
                  <a:gd name="adj2" fmla="val -13457"/>
                </a:avLst>
              </a:prstGeom>
              <a:ln w="25400">
                <a:solidFill>
                  <a:srgbClr val="00B050"/>
                </a:solidFill>
              </a:ln>
            </p:spPr>
            <p:style>
              <a:lnRef idx="2">
                <a:schemeClr val="accent6"/>
              </a:lnRef>
              <a:fillRef idx="1">
                <a:schemeClr val="lt1"/>
              </a:fillRef>
              <a:effectRef idx="0">
                <a:schemeClr val="accent6"/>
              </a:effectRef>
              <a:fontRef idx="minor">
                <a:schemeClr val="dk1"/>
              </a:fontRef>
            </p:style>
            <p:txBody>
              <a:bodyPr rtlCol="0" anchor="ctr" anchorCtr="0"/>
              <a:lstStyle/>
              <a:p>
                <a:pPr marL="285750" indent="-285750">
                  <a:buFont typeface="Arial" panose="020B0604020202020204" pitchFamily="34" charset="0"/>
                  <a:buChar char="•"/>
                </a:pPr>
                <a:r>
                  <a:rPr kumimoji="1" lang="en-US" altLang="ja-JP" sz="2400" dirty="0">
                    <a:solidFill>
                      <a:schemeClr val="tx1"/>
                    </a:solidFill>
                  </a:rPr>
                  <a:t>Compute</a:t>
                </a:r>
                <a:r>
                  <a:rPr kumimoji="1" lang="en-US" altLang="ja-JP" sz="2400" dirty="0">
                    <a:solidFill>
                      <a:srgbClr val="FF0000"/>
                    </a:solidFill>
                  </a:rPr>
                  <a:t> </a:t>
                </a:r>
                <a14:m>
                  <m:oMath xmlns:m="http://schemas.openxmlformats.org/officeDocument/2006/math">
                    <m:acc>
                      <m:accPr>
                        <m:chr m:val="̃"/>
                        <m:ctrlPr>
                          <a:rPr kumimoji="1" lang="en-US" altLang="ja-JP" sz="2400" b="0" i="1" smtClean="0">
                            <a:solidFill>
                              <a:srgbClr val="FF0000"/>
                            </a:solidFill>
                            <a:latin typeface="Cambria Math" panose="02040503050406030204" pitchFamily="18" charset="0"/>
                          </a:rPr>
                        </m:ctrlPr>
                      </m:accPr>
                      <m:e>
                        <m:r>
                          <a:rPr kumimoji="1" lang="en-US" altLang="ja-JP" sz="2400" b="0" i="1" smtClean="0">
                            <a:solidFill>
                              <a:srgbClr val="FF0000"/>
                            </a:solidFill>
                            <a:latin typeface="Cambria Math" panose="02040503050406030204" pitchFamily="18" charset="0"/>
                          </a:rPr>
                          <m:t>𝛾</m:t>
                        </m:r>
                      </m:e>
                    </m:acc>
                    <m:r>
                      <a:rPr kumimoji="1" lang="en-US" altLang="ja-JP" sz="2400" b="0" i="1" smtClean="0">
                        <a:solidFill>
                          <a:srgbClr val="FF0000"/>
                        </a:solidFill>
                        <a:latin typeface="Cambria Math" panose="02040503050406030204" pitchFamily="18" charset="0"/>
                      </a:rPr>
                      <m:t>(</m:t>
                    </m:r>
                    <m:r>
                      <a:rPr kumimoji="1" lang="en-US" altLang="ja-JP" sz="2400" b="1" i="1" smtClean="0">
                        <a:solidFill>
                          <a:srgbClr val="FF0000"/>
                        </a:solidFill>
                        <a:latin typeface="Cambria Math" panose="02040503050406030204" pitchFamily="18" charset="0"/>
                      </a:rPr>
                      <m:t>𝑸</m:t>
                    </m:r>
                    <m:r>
                      <a:rPr kumimoji="1" lang="en-US" altLang="ja-JP" sz="2400" b="0" i="1" smtClean="0">
                        <a:solidFill>
                          <a:srgbClr val="FF0000"/>
                        </a:solidFill>
                        <a:latin typeface="Cambria Math" panose="02040503050406030204" pitchFamily="18" charset="0"/>
                      </a:rPr>
                      <m:t>)</m:t>
                    </m:r>
                  </m:oMath>
                </a14:m>
                <a:r>
                  <a:rPr kumimoji="1" lang="en-US" altLang="ja-JP" sz="2400" dirty="0"/>
                  <a:t> </a:t>
                </a:r>
                <a:r>
                  <a:rPr kumimoji="1" lang="en-US" altLang="ja-JP" sz="2400" dirty="0">
                    <a:solidFill>
                      <a:srgbClr val="FF0000"/>
                    </a:solidFill>
                  </a:rPr>
                  <a:t>s.t. </a:t>
                </a:r>
                <a14:m>
                  <m:oMath xmlns:m="http://schemas.openxmlformats.org/officeDocument/2006/math">
                    <m:d>
                      <m:dPr>
                        <m:begChr m:val="|"/>
                        <m:endChr m:val="|"/>
                        <m:ctrlPr>
                          <a:rPr kumimoji="1" lang="en-US" altLang="ja-JP" sz="2400" i="1">
                            <a:solidFill>
                              <a:srgbClr val="FF0000"/>
                            </a:solidFill>
                            <a:latin typeface="Cambria Math" panose="02040503050406030204" pitchFamily="18" charset="0"/>
                          </a:rPr>
                        </m:ctrlPr>
                      </m:dPr>
                      <m:e>
                        <m:f>
                          <m:fPr>
                            <m:ctrlPr>
                              <a:rPr kumimoji="1" lang="en-US" altLang="ja-JP" sz="2400" i="1">
                                <a:solidFill>
                                  <a:srgbClr val="FF0000"/>
                                </a:solidFill>
                                <a:latin typeface="Cambria Math" panose="02040503050406030204" pitchFamily="18" charset="0"/>
                              </a:rPr>
                            </m:ctrlPr>
                          </m:fPr>
                          <m:num>
                            <m:r>
                              <a:rPr kumimoji="1" lang="en-US" altLang="ja-JP" sz="2400" i="1">
                                <a:solidFill>
                                  <a:srgbClr val="FF0000"/>
                                </a:solidFill>
                                <a:latin typeface="Cambria Math" panose="02040503050406030204" pitchFamily="18" charset="0"/>
                              </a:rPr>
                              <m:t>𝛾</m:t>
                            </m:r>
                            <m:d>
                              <m:dPr>
                                <m:ctrlPr>
                                  <a:rPr kumimoji="1" lang="en-US" altLang="ja-JP" sz="2400" i="1">
                                    <a:solidFill>
                                      <a:srgbClr val="FF0000"/>
                                    </a:solidFill>
                                    <a:latin typeface="Cambria Math" panose="02040503050406030204" pitchFamily="18" charset="0"/>
                                  </a:rPr>
                                </m:ctrlPr>
                              </m:dPr>
                              <m:e>
                                <m:r>
                                  <a:rPr kumimoji="1" lang="en-US" altLang="ja-JP" sz="2400" b="1" i="1" smtClean="0">
                                    <a:solidFill>
                                      <a:srgbClr val="FF0000"/>
                                    </a:solidFill>
                                    <a:latin typeface="Cambria Math" panose="02040503050406030204" pitchFamily="18" charset="0"/>
                                  </a:rPr>
                                  <m:t>𝑸</m:t>
                                </m:r>
                              </m:e>
                            </m:d>
                          </m:num>
                          <m:den>
                            <m:acc>
                              <m:accPr>
                                <m:chr m:val="̃"/>
                                <m:ctrlPr>
                                  <a:rPr kumimoji="1" lang="en-US" altLang="ja-JP" sz="2400" i="1">
                                    <a:solidFill>
                                      <a:srgbClr val="FF0000"/>
                                    </a:solidFill>
                                    <a:latin typeface="Cambria Math" panose="02040503050406030204" pitchFamily="18" charset="0"/>
                                  </a:rPr>
                                </m:ctrlPr>
                              </m:accPr>
                              <m:e>
                                <m:r>
                                  <a:rPr kumimoji="1" lang="en-US" altLang="ja-JP" sz="2400" i="1">
                                    <a:solidFill>
                                      <a:srgbClr val="FF0000"/>
                                    </a:solidFill>
                                    <a:latin typeface="Cambria Math" panose="02040503050406030204" pitchFamily="18" charset="0"/>
                                  </a:rPr>
                                  <m:t>𝛾</m:t>
                                </m:r>
                              </m:e>
                            </m:acc>
                            <m:d>
                              <m:dPr>
                                <m:ctrlPr>
                                  <a:rPr kumimoji="1" lang="en-US" altLang="ja-JP" sz="2400" i="1">
                                    <a:solidFill>
                                      <a:srgbClr val="FF0000"/>
                                    </a:solidFill>
                                    <a:latin typeface="Cambria Math" panose="02040503050406030204" pitchFamily="18" charset="0"/>
                                  </a:rPr>
                                </m:ctrlPr>
                              </m:dPr>
                              <m:e>
                                <m:r>
                                  <a:rPr kumimoji="1" lang="en-US" altLang="ja-JP" sz="2400" b="1" i="1">
                                    <a:solidFill>
                                      <a:srgbClr val="FF0000"/>
                                    </a:solidFill>
                                    <a:latin typeface="Cambria Math" panose="02040503050406030204" pitchFamily="18" charset="0"/>
                                  </a:rPr>
                                  <m:t>𝑸</m:t>
                                </m:r>
                              </m:e>
                            </m:d>
                          </m:den>
                        </m:f>
                        <m:r>
                          <a:rPr kumimoji="1" lang="en-US" altLang="ja-JP" sz="2400" i="1">
                            <a:solidFill>
                              <a:srgbClr val="FF0000"/>
                            </a:solidFill>
                            <a:latin typeface="Cambria Math" panose="02040503050406030204" pitchFamily="18" charset="0"/>
                          </a:rPr>
                          <m:t>−1</m:t>
                        </m:r>
                      </m:e>
                    </m:d>
                    <m:r>
                      <a:rPr kumimoji="1" lang="en-US" altLang="ja-JP" sz="2400" i="1">
                        <a:solidFill>
                          <a:srgbClr val="FF0000"/>
                        </a:solidFill>
                        <a:latin typeface="Cambria Math" panose="02040503050406030204" pitchFamily="18" charset="0"/>
                        <a:ea typeface="Cambria Math" panose="02040503050406030204" pitchFamily="18" charset="0"/>
                      </a:rPr>
                      <m:t>≤</m:t>
                    </m:r>
                    <m:r>
                      <a:rPr kumimoji="1" lang="en-US" altLang="ja-JP" sz="2400" i="1">
                        <a:solidFill>
                          <a:srgbClr val="FF0000"/>
                        </a:solidFill>
                        <a:latin typeface="Cambria Math" panose="02040503050406030204" pitchFamily="18" charset="0"/>
                        <a:ea typeface="Cambria Math" panose="02040503050406030204" pitchFamily="18" charset="0"/>
                      </a:rPr>
                      <m:t>𝐷</m:t>
                    </m:r>
                  </m:oMath>
                </a14:m>
                <a:endParaRPr kumimoji="1" lang="en-US" altLang="ja-JP" sz="2400" dirty="0">
                  <a:solidFill>
                    <a:srgbClr val="FF0000"/>
                  </a:solidFill>
                </a:endParaRPr>
              </a:p>
              <a:p>
                <a:pPr marL="285750" indent="-285750">
                  <a:buFont typeface="Arial" panose="020B0604020202020204" pitchFamily="34" charset="0"/>
                  <a:buChar char="•"/>
                </a:pPr>
                <a:r>
                  <a:rPr kumimoji="1" lang="en-US" altLang="ja-JP" sz="2400" dirty="0"/>
                  <a:t>Abort with pro. </a:t>
                </a:r>
                <a14:m>
                  <m:oMath xmlns:m="http://schemas.openxmlformats.org/officeDocument/2006/math">
                    <m:r>
                      <a:rPr kumimoji="1" lang="en-US" altLang="ja-JP" sz="2400" b="0" i="0" smtClean="0">
                        <a:latin typeface="Cambria Math" panose="02040503050406030204" pitchFamily="18" charset="0"/>
                      </a:rPr>
                      <m:t>1−</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𝛾</m:t>
                        </m:r>
                      </m:e>
                      <m:sub>
                        <m:r>
                          <a:rPr kumimoji="1" lang="en-US" altLang="ja-JP" sz="2400" b="0" i="1" smtClean="0">
                            <a:latin typeface="Cambria Math" panose="02040503050406030204" pitchFamily="18" charset="0"/>
                          </a:rPr>
                          <m:t>𝑚𝑖𝑛</m:t>
                        </m:r>
                      </m:sub>
                    </m:sSub>
                    <m:r>
                      <a:rPr kumimoji="1" lang="en-US" altLang="ja-JP" sz="2400" b="0" i="1" smtClean="0">
                        <a:latin typeface="Cambria Math" panose="02040503050406030204" pitchFamily="18" charset="0"/>
                      </a:rPr>
                      <m:t>/</m:t>
                    </m:r>
                    <m:acc>
                      <m:accPr>
                        <m:chr m:val="̃"/>
                        <m:ctrlPr>
                          <a:rPr kumimoji="1" lang="en-US" altLang="ja-JP" sz="2400" i="1" smtClean="0">
                            <a:solidFill>
                              <a:srgbClr val="FF0000"/>
                            </a:solidFill>
                            <a:latin typeface="Cambria Math" panose="02040503050406030204" pitchFamily="18" charset="0"/>
                          </a:rPr>
                        </m:ctrlPr>
                      </m:accPr>
                      <m:e>
                        <m:r>
                          <a:rPr kumimoji="1" lang="en-US" altLang="ja-JP" sz="2400" i="1">
                            <a:solidFill>
                              <a:srgbClr val="FF0000"/>
                            </a:solidFill>
                            <a:latin typeface="Cambria Math" panose="02040503050406030204" pitchFamily="18" charset="0"/>
                          </a:rPr>
                          <m:t>𝛾</m:t>
                        </m:r>
                      </m:e>
                    </m:acc>
                    <m:r>
                      <a:rPr kumimoji="1" lang="en-US" altLang="ja-JP" sz="2400" i="1">
                        <a:solidFill>
                          <a:srgbClr val="FF0000"/>
                        </a:solidFill>
                        <a:latin typeface="Cambria Math" panose="02040503050406030204" pitchFamily="18" charset="0"/>
                      </a:rPr>
                      <m:t>(</m:t>
                    </m:r>
                    <m:r>
                      <a:rPr kumimoji="1" lang="en-US" altLang="ja-JP" sz="2400" b="1" i="1">
                        <a:solidFill>
                          <a:srgbClr val="FF0000"/>
                        </a:solidFill>
                        <a:latin typeface="Cambria Math" panose="02040503050406030204" pitchFamily="18" charset="0"/>
                      </a:rPr>
                      <m:t>𝑸</m:t>
                    </m:r>
                    <m:r>
                      <a:rPr kumimoji="1" lang="en-US" altLang="ja-JP" sz="2400" i="1">
                        <a:solidFill>
                          <a:srgbClr val="FF0000"/>
                        </a:solidFill>
                        <a:latin typeface="Cambria Math" panose="02040503050406030204" pitchFamily="18" charset="0"/>
                      </a:rPr>
                      <m:t>)</m:t>
                    </m:r>
                  </m:oMath>
                </a14:m>
                <a:endParaRPr kumimoji="1" lang="en-US" altLang="ja-JP" sz="2400" dirty="0"/>
              </a:p>
            </p:txBody>
          </p:sp>
        </mc:Choice>
        <mc:Fallback xmlns="">
          <p:sp>
            <p:nvSpPr>
              <p:cNvPr id="3" name="吹き出し: 四角形 2">
                <a:extLst>
                  <a:ext uri="{FF2B5EF4-FFF2-40B4-BE49-F238E27FC236}">
                    <a16:creationId xmlns:a16="http://schemas.microsoft.com/office/drawing/2014/main" id="{4C22F02A-C3EA-6BF5-9893-AA615BF69C2C}"/>
                  </a:ext>
                </a:extLst>
              </p:cNvPr>
              <p:cNvSpPr>
                <a:spLocks noRot="1" noChangeAspect="1" noMove="1" noResize="1" noEditPoints="1" noAdjustHandles="1" noChangeArrowheads="1" noChangeShapeType="1" noTextEdit="1"/>
              </p:cNvSpPr>
              <p:nvPr/>
            </p:nvSpPr>
            <p:spPr>
              <a:xfrm>
                <a:off x="6096000" y="1525898"/>
                <a:ext cx="4911577" cy="1194334"/>
              </a:xfrm>
              <a:prstGeom prst="wedgeRectCallout">
                <a:avLst>
                  <a:gd name="adj1" fmla="val 31724"/>
                  <a:gd name="adj2" fmla="val -13457"/>
                </a:avLst>
              </a:prstGeom>
              <a:blipFill>
                <a:blip r:embed="rId7"/>
                <a:stretch>
                  <a:fillRect l="-1358" b="-7000"/>
                </a:stretch>
              </a:blipFill>
              <a:ln w="25400">
                <a:solidFill>
                  <a:srgbClr val="00B050"/>
                </a:solidFill>
              </a:ln>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DA07F79E-D173-1CCF-C2C6-19BD46ED63A6}"/>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11</a:t>
            </a:r>
            <a:endParaRPr kumimoji="1" lang="ja-JP" altLang="en-US" dirty="0">
              <a:solidFill>
                <a:schemeClr val="bg1"/>
              </a:solidFill>
            </a:endParaRPr>
          </a:p>
        </p:txBody>
      </p:sp>
    </p:spTree>
    <p:extLst>
      <p:ext uri="{BB962C8B-B14F-4D97-AF65-F5344CB8AC3E}">
        <p14:creationId xmlns:p14="http://schemas.microsoft.com/office/powerpoint/2010/main" val="8969904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4D327-22C1-6D1A-78EE-CBF608D3CA1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D37E96F-252B-1AA3-9775-F17130B0C752}"/>
              </a:ext>
            </a:extLst>
          </p:cNvPr>
          <p:cNvSpPr>
            <a:spLocks noGrp="1"/>
          </p:cNvSpPr>
          <p:nvPr>
            <p:ph type="title"/>
          </p:nvPr>
        </p:nvSpPr>
        <p:spPr/>
        <p:txBody>
          <a:bodyPr>
            <a:normAutofit/>
          </a:bodyPr>
          <a:lstStyle/>
          <a:p>
            <a:r>
              <a:rPr lang="en-US" altLang="ja-JP" dirty="0"/>
              <a:t>Finer Grained Analysis</a:t>
            </a:r>
            <a:endParaRPr kumimoji="1" lang="ja-JP" altLang="en-US" dirty="0"/>
          </a:p>
        </p:txBody>
      </p:sp>
      <p:grpSp>
        <p:nvGrpSpPr>
          <p:cNvPr id="6" name="グループ化 5">
            <a:extLst>
              <a:ext uri="{FF2B5EF4-FFF2-40B4-BE49-F238E27FC236}">
                <a16:creationId xmlns:a16="http://schemas.microsoft.com/office/drawing/2014/main" id="{D937AEF2-C1D8-C7F5-77F7-8A2BCBEF82F4}"/>
              </a:ext>
            </a:extLst>
          </p:cNvPr>
          <p:cNvGrpSpPr/>
          <p:nvPr/>
        </p:nvGrpSpPr>
        <p:grpSpPr>
          <a:xfrm>
            <a:off x="1718766" y="1804674"/>
            <a:ext cx="1964973" cy="1932441"/>
            <a:chOff x="1514717" y="2726417"/>
            <a:chExt cx="1964973" cy="1932441"/>
          </a:xfrm>
        </p:grpSpPr>
        <p:pic>
          <p:nvPicPr>
            <p:cNvPr id="7" name="Google Shape;898;p49">
              <a:extLst>
                <a:ext uri="{FF2B5EF4-FFF2-40B4-BE49-F238E27FC236}">
                  <a16:creationId xmlns:a16="http://schemas.microsoft.com/office/drawing/2014/main" id="{37FCD2FC-EDA8-ADB4-7C6A-E7EF022711AC}"/>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8" name="Google Shape;905;p49">
                  <a:extLst>
                    <a:ext uri="{FF2B5EF4-FFF2-40B4-BE49-F238E27FC236}">
                      <a16:creationId xmlns:a16="http://schemas.microsoft.com/office/drawing/2014/main" id="{299B4F46-F396-C3BC-1C54-D01922411145}"/>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8" name="Google Shape;905;p49">
                  <a:extLst>
                    <a:ext uri="{FF2B5EF4-FFF2-40B4-BE49-F238E27FC236}">
                      <a16:creationId xmlns:a16="http://schemas.microsoft.com/office/drawing/2014/main" id="{299B4F46-F396-C3BC-1C54-D01922411145}"/>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9" name="直線矢印コネクタ 8">
            <a:extLst>
              <a:ext uri="{FF2B5EF4-FFF2-40B4-BE49-F238E27FC236}">
                <a16:creationId xmlns:a16="http://schemas.microsoft.com/office/drawing/2014/main" id="{DE0AF2DE-86BC-2C1E-27AA-336F2BBB14F8}"/>
              </a:ext>
            </a:extLst>
          </p:cNvPr>
          <p:cNvCxnSpPr>
            <a:cxnSpLocks/>
          </p:cNvCxnSpPr>
          <p:nvPr/>
        </p:nvCxnSpPr>
        <p:spPr>
          <a:xfrm>
            <a:off x="3371740" y="299900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47C00FCD-6840-3592-C33D-A0D3A889A7E9}"/>
                  </a:ext>
                </a:extLst>
              </p:cNvPr>
              <p:cNvSpPr txBox="1"/>
              <p:nvPr/>
            </p:nvSpPr>
            <p:spPr>
              <a:xfrm>
                <a:off x="3989775" y="253734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10" name="テキスト ボックス 9">
                <a:extLst>
                  <a:ext uri="{FF2B5EF4-FFF2-40B4-BE49-F238E27FC236}">
                    <a16:creationId xmlns:a16="http://schemas.microsoft.com/office/drawing/2014/main" id="{47C00FCD-6840-3592-C33D-A0D3A889A7E9}"/>
                  </a:ext>
                </a:extLst>
              </p:cNvPr>
              <p:cNvSpPr txBox="1">
                <a:spLocks noRot="1" noChangeAspect="1" noMove="1" noResize="1" noEditPoints="1" noAdjustHandles="1" noChangeArrowheads="1" noChangeShapeType="1" noTextEdit="1"/>
              </p:cNvSpPr>
              <p:nvPr/>
            </p:nvSpPr>
            <p:spPr>
              <a:xfrm>
                <a:off x="3989775" y="253734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正方形/長方形 10">
                <a:extLst>
                  <a:ext uri="{FF2B5EF4-FFF2-40B4-BE49-F238E27FC236}">
                    <a16:creationId xmlns:a16="http://schemas.microsoft.com/office/drawing/2014/main" id="{5FFFD584-EEF2-8379-DE9D-3DE4A0A947F7}"/>
                  </a:ext>
                </a:extLst>
              </p:cNvPr>
              <p:cNvSpPr/>
              <p:nvPr/>
            </p:nvSpPr>
            <p:spPr>
              <a:xfrm>
                <a:off x="6292464" y="293452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1" name="正方形/長方形 10">
                <a:extLst>
                  <a:ext uri="{FF2B5EF4-FFF2-40B4-BE49-F238E27FC236}">
                    <a16:creationId xmlns:a16="http://schemas.microsoft.com/office/drawing/2014/main" id="{5FFFD584-EEF2-8379-DE9D-3DE4A0A947F7}"/>
                  </a:ext>
                </a:extLst>
              </p:cNvPr>
              <p:cNvSpPr>
                <a:spLocks noRot="1" noChangeAspect="1" noMove="1" noResize="1" noEditPoints="1" noAdjustHandles="1" noChangeArrowheads="1" noChangeShapeType="1" noTextEdit="1"/>
              </p:cNvSpPr>
              <p:nvPr/>
            </p:nvSpPr>
            <p:spPr>
              <a:xfrm>
                <a:off x="6292464" y="293452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吹き出し: 四角形 2">
                <a:extLst>
                  <a:ext uri="{FF2B5EF4-FFF2-40B4-BE49-F238E27FC236}">
                    <a16:creationId xmlns:a16="http://schemas.microsoft.com/office/drawing/2014/main" id="{9B33D7A2-A21C-06AB-F34A-4AFC6A5C7998}"/>
                  </a:ext>
                </a:extLst>
              </p:cNvPr>
              <p:cNvSpPr/>
              <p:nvPr/>
            </p:nvSpPr>
            <p:spPr>
              <a:xfrm>
                <a:off x="6096000" y="1525898"/>
                <a:ext cx="4911577" cy="1194334"/>
              </a:xfrm>
              <a:prstGeom prst="wedgeRectCallout">
                <a:avLst>
                  <a:gd name="adj1" fmla="val 31724"/>
                  <a:gd name="adj2" fmla="val -13457"/>
                </a:avLst>
              </a:prstGeom>
              <a:ln w="25400">
                <a:solidFill>
                  <a:srgbClr val="00B050"/>
                </a:solidFill>
              </a:ln>
            </p:spPr>
            <p:style>
              <a:lnRef idx="2">
                <a:schemeClr val="accent6"/>
              </a:lnRef>
              <a:fillRef idx="1">
                <a:schemeClr val="lt1"/>
              </a:fillRef>
              <a:effectRef idx="0">
                <a:schemeClr val="accent6"/>
              </a:effectRef>
              <a:fontRef idx="minor">
                <a:schemeClr val="dk1"/>
              </a:fontRef>
            </p:style>
            <p:txBody>
              <a:bodyPr rtlCol="0" anchor="ctr" anchorCtr="0"/>
              <a:lstStyle/>
              <a:p>
                <a:pPr marL="285750" indent="-285750">
                  <a:buFont typeface="Arial" panose="020B0604020202020204" pitchFamily="34" charset="0"/>
                  <a:buChar char="•"/>
                </a:pPr>
                <a:r>
                  <a:rPr kumimoji="1" lang="en-US" altLang="ja-JP" sz="2400" dirty="0">
                    <a:solidFill>
                      <a:schemeClr val="tx1"/>
                    </a:solidFill>
                  </a:rPr>
                  <a:t>Compute</a:t>
                </a:r>
                <a:r>
                  <a:rPr kumimoji="1" lang="en-US" altLang="ja-JP" sz="2400" dirty="0">
                    <a:solidFill>
                      <a:srgbClr val="FF0000"/>
                    </a:solidFill>
                  </a:rPr>
                  <a:t> </a:t>
                </a:r>
                <a14:m>
                  <m:oMath xmlns:m="http://schemas.openxmlformats.org/officeDocument/2006/math">
                    <m:acc>
                      <m:accPr>
                        <m:chr m:val="̃"/>
                        <m:ctrlPr>
                          <a:rPr kumimoji="1" lang="en-US" altLang="ja-JP" sz="2400" b="0" i="1" smtClean="0">
                            <a:solidFill>
                              <a:srgbClr val="FF0000"/>
                            </a:solidFill>
                            <a:latin typeface="Cambria Math" panose="02040503050406030204" pitchFamily="18" charset="0"/>
                          </a:rPr>
                        </m:ctrlPr>
                      </m:accPr>
                      <m:e>
                        <m:r>
                          <a:rPr kumimoji="1" lang="en-US" altLang="ja-JP" sz="2400" b="0" i="1" smtClean="0">
                            <a:solidFill>
                              <a:srgbClr val="FF0000"/>
                            </a:solidFill>
                            <a:latin typeface="Cambria Math" panose="02040503050406030204" pitchFamily="18" charset="0"/>
                          </a:rPr>
                          <m:t>𝛾</m:t>
                        </m:r>
                      </m:e>
                    </m:acc>
                    <m:r>
                      <a:rPr kumimoji="1" lang="en-US" altLang="ja-JP" sz="2400" b="0" i="1" smtClean="0">
                        <a:solidFill>
                          <a:srgbClr val="FF0000"/>
                        </a:solidFill>
                        <a:latin typeface="Cambria Math" panose="02040503050406030204" pitchFamily="18" charset="0"/>
                      </a:rPr>
                      <m:t>(</m:t>
                    </m:r>
                    <m:r>
                      <a:rPr kumimoji="1" lang="en-US" altLang="ja-JP" sz="2400" b="1" i="1" smtClean="0">
                        <a:solidFill>
                          <a:srgbClr val="FF0000"/>
                        </a:solidFill>
                        <a:latin typeface="Cambria Math" panose="02040503050406030204" pitchFamily="18" charset="0"/>
                      </a:rPr>
                      <m:t>𝑸</m:t>
                    </m:r>
                    <m:r>
                      <a:rPr kumimoji="1" lang="en-US" altLang="ja-JP" sz="2400" b="0" i="1" smtClean="0">
                        <a:solidFill>
                          <a:srgbClr val="FF0000"/>
                        </a:solidFill>
                        <a:latin typeface="Cambria Math" panose="02040503050406030204" pitchFamily="18" charset="0"/>
                      </a:rPr>
                      <m:t>)</m:t>
                    </m:r>
                  </m:oMath>
                </a14:m>
                <a:r>
                  <a:rPr kumimoji="1" lang="en-US" altLang="ja-JP" sz="2400" dirty="0"/>
                  <a:t> </a:t>
                </a:r>
                <a:r>
                  <a:rPr kumimoji="1" lang="en-US" altLang="ja-JP" sz="2400" dirty="0">
                    <a:solidFill>
                      <a:srgbClr val="FF0000"/>
                    </a:solidFill>
                  </a:rPr>
                  <a:t>s.t. </a:t>
                </a:r>
                <a14:m>
                  <m:oMath xmlns:m="http://schemas.openxmlformats.org/officeDocument/2006/math">
                    <m:d>
                      <m:dPr>
                        <m:begChr m:val="|"/>
                        <m:endChr m:val="|"/>
                        <m:ctrlPr>
                          <a:rPr kumimoji="1" lang="en-US" altLang="ja-JP" sz="2400" i="1">
                            <a:solidFill>
                              <a:srgbClr val="FF0000"/>
                            </a:solidFill>
                            <a:latin typeface="Cambria Math" panose="02040503050406030204" pitchFamily="18" charset="0"/>
                          </a:rPr>
                        </m:ctrlPr>
                      </m:dPr>
                      <m:e>
                        <m:f>
                          <m:fPr>
                            <m:ctrlPr>
                              <a:rPr kumimoji="1" lang="en-US" altLang="ja-JP" sz="2400" i="1">
                                <a:solidFill>
                                  <a:srgbClr val="FF0000"/>
                                </a:solidFill>
                                <a:latin typeface="Cambria Math" panose="02040503050406030204" pitchFamily="18" charset="0"/>
                              </a:rPr>
                            </m:ctrlPr>
                          </m:fPr>
                          <m:num>
                            <m:r>
                              <a:rPr kumimoji="1" lang="en-US" altLang="ja-JP" sz="2400" i="1">
                                <a:solidFill>
                                  <a:srgbClr val="FF0000"/>
                                </a:solidFill>
                                <a:latin typeface="Cambria Math" panose="02040503050406030204" pitchFamily="18" charset="0"/>
                              </a:rPr>
                              <m:t>𝛾</m:t>
                            </m:r>
                            <m:d>
                              <m:dPr>
                                <m:ctrlPr>
                                  <a:rPr kumimoji="1" lang="en-US" altLang="ja-JP" sz="2400" i="1">
                                    <a:solidFill>
                                      <a:srgbClr val="FF0000"/>
                                    </a:solidFill>
                                    <a:latin typeface="Cambria Math" panose="02040503050406030204" pitchFamily="18" charset="0"/>
                                  </a:rPr>
                                </m:ctrlPr>
                              </m:dPr>
                              <m:e>
                                <m:r>
                                  <a:rPr kumimoji="1" lang="en-US" altLang="ja-JP" sz="2400" b="1" i="1" smtClean="0">
                                    <a:solidFill>
                                      <a:srgbClr val="FF0000"/>
                                    </a:solidFill>
                                    <a:latin typeface="Cambria Math" panose="02040503050406030204" pitchFamily="18" charset="0"/>
                                  </a:rPr>
                                  <m:t>𝑸</m:t>
                                </m:r>
                              </m:e>
                            </m:d>
                          </m:num>
                          <m:den>
                            <m:acc>
                              <m:accPr>
                                <m:chr m:val="̃"/>
                                <m:ctrlPr>
                                  <a:rPr kumimoji="1" lang="en-US" altLang="ja-JP" sz="2400" i="1">
                                    <a:solidFill>
                                      <a:srgbClr val="FF0000"/>
                                    </a:solidFill>
                                    <a:latin typeface="Cambria Math" panose="02040503050406030204" pitchFamily="18" charset="0"/>
                                  </a:rPr>
                                </m:ctrlPr>
                              </m:accPr>
                              <m:e>
                                <m:r>
                                  <a:rPr kumimoji="1" lang="en-US" altLang="ja-JP" sz="2400" i="1">
                                    <a:solidFill>
                                      <a:srgbClr val="FF0000"/>
                                    </a:solidFill>
                                    <a:latin typeface="Cambria Math" panose="02040503050406030204" pitchFamily="18" charset="0"/>
                                  </a:rPr>
                                  <m:t>𝛾</m:t>
                                </m:r>
                              </m:e>
                            </m:acc>
                            <m:d>
                              <m:dPr>
                                <m:ctrlPr>
                                  <a:rPr kumimoji="1" lang="en-US" altLang="ja-JP" sz="2400" i="1">
                                    <a:solidFill>
                                      <a:srgbClr val="FF0000"/>
                                    </a:solidFill>
                                    <a:latin typeface="Cambria Math" panose="02040503050406030204" pitchFamily="18" charset="0"/>
                                  </a:rPr>
                                </m:ctrlPr>
                              </m:dPr>
                              <m:e>
                                <m:r>
                                  <a:rPr kumimoji="1" lang="en-US" altLang="ja-JP" sz="2400" b="1" i="1">
                                    <a:solidFill>
                                      <a:srgbClr val="FF0000"/>
                                    </a:solidFill>
                                    <a:latin typeface="Cambria Math" panose="02040503050406030204" pitchFamily="18" charset="0"/>
                                  </a:rPr>
                                  <m:t>𝑸</m:t>
                                </m:r>
                              </m:e>
                            </m:d>
                          </m:den>
                        </m:f>
                        <m:r>
                          <a:rPr kumimoji="1" lang="en-US" altLang="ja-JP" sz="2400" i="1">
                            <a:solidFill>
                              <a:srgbClr val="FF0000"/>
                            </a:solidFill>
                            <a:latin typeface="Cambria Math" panose="02040503050406030204" pitchFamily="18" charset="0"/>
                          </a:rPr>
                          <m:t>−1</m:t>
                        </m:r>
                      </m:e>
                    </m:d>
                    <m:r>
                      <a:rPr kumimoji="1" lang="en-US" altLang="ja-JP" sz="2400" i="1">
                        <a:solidFill>
                          <a:srgbClr val="FF0000"/>
                        </a:solidFill>
                        <a:latin typeface="Cambria Math" panose="02040503050406030204" pitchFamily="18" charset="0"/>
                        <a:ea typeface="Cambria Math" panose="02040503050406030204" pitchFamily="18" charset="0"/>
                      </a:rPr>
                      <m:t>≤</m:t>
                    </m:r>
                    <m:r>
                      <a:rPr kumimoji="1" lang="en-US" altLang="ja-JP" sz="2400" i="1">
                        <a:solidFill>
                          <a:srgbClr val="FF0000"/>
                        </a:solidFill>
                        <a:latin typeface="Cambria Math" panose="02040503050406030204" pitchFamily="18" charset="0"/>
                        <a:ea typeface="Cambria Math" panose="02040503050406030204" pitchFamily="18" charset="0"/>
                      </a:rPr>
                      <m:t>𝐷</m:t>
                    </m:r>
                  </m:oMath>
                </a14:m>
                <a:endParaRPr kumimoji="1" lang="en-US" altLang="ja-JP" sz="2400" dirty="0">
                  <a:solidFill>
                    <a:srgbClr val="FF0000"/>
                  </a:solidFill>
                </a:endParaRPr>
              </a:p>
              <a:p>
                <a:pPr marL="285750" indent="-285750">
                  <a:buFont typeface="Arial" panose="020B0604020202020204" pitchFamily="34" charset="0"/>
                  <a:buChar char="•"/>
                </a:pPr>
                <a:r>
                  <a:rPr kumimoji="1" lang="en-US" altLang="ja-JP" sz="2400" dirty="0"/>
                  <a:t>Abort with pro. </a:t>
                </a:r>
                <a14:m>
                  <m:oMath xmlns:m="http://schemas.openxmlformats.org/officeDocument/2006/math">
                    <m:r>
                      <a:rPr kumimoji="1" lang="en-US" altLang="ja-JP" sz="2400" b="0" i="0" smtClean="0">
                        <a:latin typeface="Cambria Math" panose="02040503050406030204" pitchFamily="18" charset="0"/>
                      </a:rPr>
                      <m:t>1−</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𝛾</m:t>
                        </m:r>
                      </m:e>
                      <m:sub>
                        <m:r>
                          <a:rPr kumimoji="1" lang="en-US" altLang="ja-JP" sz="2400" b="0" i="1" smtClean="0">
                            <a:latin typeface="Cambria Math" panose="02040503050406030204" pitchFamily="18" charset="0"/>
                          </a:rPr>
                          <m:t>𝑚𝑖𝑛</m:t>
                        </m:r>
                      </m:sub>
                    </m:sSub>
                    <m:r>
                      <a:rPr kumimoji="1" lang="en-US" altLang="ja-JP" sz="2400" b="0" i="1" smtClean="0">
                        <a:latin typeface="Cambria Math" panose="02040503050406030204" pitchFamily="18" charset="0"/>
                      </a:rPr>
                      <m:t>/</m:t>
                    </m:r>
                    <m:acc>
                      <m:accPr>
                        <m:chr m:val="̃"/>
                        <m:ctrlPr>
                          <a:rPr kumimoji="1" lang="en-US" altLang="ja-JP" sz="2400" i="1" smtClean="0">
                            <a:solidFill>
                              <a:srgbClr val="FF0000"/>
                            </a:solidFill>
                            <a:latin typeface="Cambria Math" panose="02040503050406030204" pitchFamily="18" charset="0"/>
                          </a:rPr>
                        </m:ctrlPr>
                      </m:accPr>
                      <m:e>
                        <m:r>
                          <a:rPr kumimoji="1" lang="en-US" altLang="ja-JP" sz="2400" i="1">
                            <a:solidFill>
                              <a:srgbClr val="FF0000"/>
                            </a:solidFill>
                            <a:latin typeface="Cambria Math" panose="02040503050406030204" pitchFamily="18" charset="0"/>
                          </a:rPr>
                          <m:t>𝛾</m:t>
                        </m:r>
                      </m:e>
                    </m:acc>
                    <m:r>
                      <a:rPr kumimoji="1" lang="en-US" altLang="ja-JP" sz="2400" i="1">
                        <a:solidFill>
                          <a:srgbClr val="FF0000"/>
                        </a:solidFill>
                        <a:latin typeface="Cambria Math" panose="02040503050406030204" pitchFamily="18" charset="0"/>
                      </a:rPr>
                      <m:t>(</m:t>
                    </m:r>
                    <m:r>
                      <a:rPr kumimoji="1" lang="en-US" altLang="ja-JP" sz="2400" b="1" i="1">
                        <a:solidFill>
                          <a:srgbClr val="FF0000"/>
                        </a:solidFill>
                        <a:latin typeface="Cambria Math" panose="02040503050406030204" pitchFamily="18" charset="0"/>
                      </a:rPr>
                      <m:t>𝑸</m:t>
                    </m:r>
                    <m:r>
                      <a:rPr kumimoji="1" lang="en-US" altLang="ja-JP" sz="2400" i="1">
                        <a:solidFill>
                          <a:srgbClr val="FF0000"/>
                        </a:solidFill>
                        <a:latin typeface="Cambria Math" panose="02040503050406030204" pitchFamily="18" charset="0"/>
                      </a:rPr>
                      <m:t>)</m:t>
                    </m:r>
                  </m:oMath>
                </a14:m>
                <a:endParaRPr kumimoji="1" lang="en-US" altLang="ja-JP" sz="2400" dirty="0"/>
              </a:p>
            </p:txBody>
          </p:sp>
        </mc:Choice>
        <mc:Fallback xmlns="">
          <p:sp>
            <p:nvSpPr>
              <p:cNvPr id="3" name="吹き出し: 四角形 2">
                <a:extLst>
                  <a:ext uri="{FF2B5EF4-FFF2-40B4-BE49-F238E27FC236}">
                    <a16:creationId xmlns:a16="http://schemas.microsoft.com/office/drawing/2014/main" id="{9B33D7A2-A21C-06AB-F34A-4AFC6A5C7998}"/>
                  </a:ext>
                </a:extLst>
              </p:cNvPr>
              <p:cNvSpPr>
                <a:spLocks noRot="1" noChangeAspect="1" noMove="1" noResize="1" noEditPoints="1" noAdjustHandles="1" noChangeArrowheads="1" noChangeShapeType="1" noTextEdit="1"/>
              </p:cNvSpPr>
              <p:nvPr/>
            </p:nvSpPr>
            <p:spPr>
              <a:xfrm>
                <a:off x="6096000" y="1525898"/>
                <a:ext cx="4911577" cy="1194334"/>
              </a:xfrm>
              <a:prstGeom prst="wedgeRectCallout">
                <a:avLst>
                  <a:gd name="adj1" fmla="val 31724"/>
                  <a:gd name="adj2" fmla="val -13457"/>
                </a:avLst>
              </a:prstGeom>
              <a:blipFill>
                <a:blip r:embed="rId7"/>
                <a:stretch>
                  <a:fillRect l="-1358" b="-7000"/>
                </a:stretch>
              </a:blipFill>
              <a:ln w="25400">
                <a:solidFill>
                  <a:srgbClr val="00B05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5EC80CFA-BC8B-18FA-39BF-5D7A3BB7D6FF}"/>
                  </a:ext>
                </a:extLst>
              </p:cNvPr>
              <p:cNvSpPr txBox="1"/>
              <p:nvPr/>
            </p:nvSpPr>
            <p:spPr>
              <a:xfrm>
                <a:off x="190500" y="4722640"/>
                <a:ext cx="11810999" cy="853119"/>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200" b="0" i="1" u="none" strike="noStrike" cap="none" smtClean="0">
                              <a:latin typeface="Cambria Math" panose="02040503050406030204" pitchFamily="18" charset="0"/>
                              <a:ea typeface="Proxima Nova"/>
                              <a:cs typeface="Proxima Nova"/>
                              <a:sym typeface="Proxima Nova"/>
                            </a:rPr>
                          </m:ctrlPr>
                        </m:sSubPr>
                        <m:e>
                          <m:r>
                            <a:rPr lang="en-US" altLang="ja-JP" sz="2200" b="0" i="1" u="none" strike="noStrike" cap="none" smtClean="0">
                              <a:latin typeface="Cambria Math" panose="02040503050406030204" pitchFamily="18" charset="0"/>
                              <a:ea typeface="Proxima Nova"/>
                              <a:cs typeface="Proxima Nova"/>
                              <a:sym typeface="Proxima Nova"/>
                            </a:rPr>
                            <m:t>𝜖</m:t>
                          </m:r>
                        </m:e>
                        <m:sub>
                          <m:r>
                            <a:rPr lang="en-US" altLang="ja-JP" sz="2200" b="0" i="1" u="none" strike="noStrike" cap="none" smtClean="0">
                              <a:latin typeface="Cambria Math" panose="02040503050406030204" pitchFamily="18" charset="0"/>
                              <a:ea typeface="Proxima Nova"/>
                              <a:cs typeface="Proxima Nova"/>
                              <a:sym typeface="Proxima Nova"/>
                            </a:rPr>
                            <m:t>ℛ</m:t>
                          </m:r>
                        </m:sub>
                      </m:sSub>
                      <m:r>
                        <m:rPr>
                          <m:aln/>
                        </m:rPr>
                        <a:rPr lang="en-US" altLang="ja-JP" sz="2200" b="0" i="1" u="none" strike="noStrike" cap="none" smtClean="0">
                          <a:latin typeface="Cambria Math" panose="02040503050406030204" pitchFamily="18" charset="0"/>
                          <a:sym typeface="Proxima Nova"/>
                        </a:rPr>
                        <m:t>=</m:t>
                      </m:r>
                      <m:d>
                        <m:dPr>
                          <m:begChr m:val="|"/>
                          <m:endChr m:val="|"/>
                          <m:ctrlPr>
                            <a:rPr lang="en-US" altLang="ja-JP" sz="2200" b="0" i="1" u="none" strike="noStrike" cap="none" smtClean="0">
                              <a:latin typeface="Cambria Math" panose="02040503050406030204" pitchFamily="18" charset="0"/>
                              <a:sym typeface="Proxima Nova"/>
                            </a:rPr>
                          </m:ctrlPr>
                        </m:dPr>
                        <m:e>
                          <m:nary>
                            <m:naryPr>
                              <m:chr m:val="∑"/>
                              <m:limLoc m:val="subSup"/>
                              <m:supHide m:val="on"/>
                              <m:ctrlPr>
                                <a:rPr lang="en-US" altLang="ja-JP" sz="2200" b="0" i="1" u="none" strike="noStrike" cap="none" smtClean="0">
                                  <a:latin typeface="Cambria Math" panose="02040503050406030204" pitchFamily="18" charset="0"/>
                                  <a:sym typeface="Proxima Nova"/>
                                </a:rPr>
                              </m:ctrlPr>
                            </m:naryPr>
                            <m:sub>
                              <m:r>
                                <m:rPr>
                                  <m:brk m:alnAt="9"/>
                                </m:rPr>
                                <a:rPr lang="en-US" altLang="ja-JP" sz="2200" b="1" i="1" u="none" strike="noStrike" cap="none" smtClean="0">
                                  <a:latin typeface="Cambria Math" panose="02040503050406030204" pitchFamily="18" charset="0"/>
                                  <a:sym typeface="Proxima Nova"/>
                                </a:rPr>
                                <m:t>𝑸</m:t>
                              </m:r>
                            </m:sub>
                            <m:sup/>
                            <m:e>
                              <m:r>
                                <a:rPr lang="en-US" altLang="ja-JP" sz="2200" b="0" i="1" u="none" strike="noStrike" cap="none" smtClean="0">
                                  <a:latin typeface="Cambria Math" panose="02040503050406030204" pitchFamily="18" charset="0"/>
                                  <a:sym typeface="Proxima Nova"/>
                                </a:rPr>
                                <m:t>𝑝</m:t>
                              </m:r>
                              <m:d>
                                <m:dPr>
                                  <m:ctrlPr>
                                    <a:rPr lang="en-US" altLang="ja-JP" sz="2200" b="0" i="1" u="none" strike="noStrike" cap="none" smtClean="0">
                                      <a:latin typeface="Cambria Math" panose="02040503050406030204" pitchFamily="18" charset="0"/>
                                      <a:sym typeface="Proxima Nova"/>
                                    </a:rPr>
                                  </m:ctrlPr>
                                </m:dPr>
                                <m:e>
                                  <m:r>
                                    <m:rPr>
                                      <m:brk m:alnAt="9"/>
                                    </m:rPr>
                                    <a:rPr lang="en-US" altLang="ja-JP" sz="2200" b="1" i="1">
                                      <a:latin typeface="Cambria Math" panose="02040503050406030204" pitchFamily="18" charset="0"/>
                                      <a:sym typeface="Proxima Nova"/>
                                    </a:rPr>
                                    <m:t>𝑸</m:t>
                                  </m:r>
                                </m:e>
                              </m:d>
                              <m:r>
                                <a:rPr lang="en-US" altLang="ja-JP" sz="2200" b="0" i="1" u="none" strike="noStrike" cap="none" smtClean="0">
                                  <a:latin typeface="Cambria Math" panose="02040503050406030204" pitchFamily="18" charset="0"/>
                                  <a:sym typeface="Proxima Nova"/>
                                </a:rPr>
                                <m:t>⋅</m:t>
                              </m:r>
                              <m:d>
                                <m:dPr>
                                  <m:ctrlPr>
                                    <a:rPr lang="en-US" altLang="ja-JP" sz="2200" b="0" i="1" u="none" strike="noStrike" cap="none" smtClean="0">
                                      <a:latin typeface="Cambria Math" panose="02040503050406030204" pitchFamily="18" charset="0"/>
                                      <a:ea typeface="Proxima Nova"/>
                                      <a:cs typeface="Proxima Nova"/>
                                      <a:sym typeface="Proxima Nova"/>
                                    </a:rPr>
                                  </m:ctrlPr>
                                </m:dPr>
                                <m:e>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𝛾</m:t>
                                          </m:r>
                                        </m:e>
                                        <m:sub>
                                          <m:r>
                                            <a:rPr lang="en-US" altLang="ja-JP" sz="2200" b="0" i="1" smtClean="0">
                                              <a:latin typeface="Cambria Math" panose="02040503050406030204" pitchFamily="18" charset="0"/>
                                              <a:ea typeface="Proxima Nova"/>
                                              <a:cs typeface="Proxima Nova"/>
                                              <a:sym typeface="Proxima Nova"/>
                                            </a:rPr>
                                            <m:t>𝑚𝑖𝑛</m:t>
                                          </m:r>
                                        </m:sub>
                                      </m:sSub>
                                    </m:num>
                                    <m:den>
                                      <m:acc>
                                        <m:accPr>
                                          <m:chr m:val="̃"/>
                                          <m:ctrlPr>
                                            <a:rPr lang="en-US" altLang="ja-JP" sz="2200" b="0" i="1" u="none" strike="noStrike" cap="none" smtClean="0">
                                              <a:solidFill>
                                                <a:srgbClr val="FF0000"/>
                                              </a:solidFill>
                                              <a:latin typeface="Cambria Math" panose="02040503050406030204" pitchFamily="18" charset="0"/>
                                              <a:sym typeface="Proxima Nova"/>
                                            </a:rPr>
                                          </m:ctrlPr>
                                        </m:accPr>
                                        <m:e>
                                          <m:r>
                                            <a:rPr lang="en-US" altLang="ja-JP" sz="2200" b="0" i="1" u="none" strike="noStrike" cap="none" smtClean="0">
                                              <a:solidFill>
                                                <a:srgbClr val="FF0000"/>
                                              </a:solidFill>
                                              <a:latin typeface="Cambria Math" panose="02040503050406030204" pitchFamily="18" charset="0"/>
                                              <a:sym typeface="Proxima Nova"/>
                                            </a:rPr>
                                            <m:t>𝛾</m:t>
                                          </m:r>
                                        </m:e>
                                      </m:acc>
                                      <m:d>
                                        <m:dPr>
                                          <m:ctrlPr>
                                            <a:rPr lang="en-US" altLang="ja-JP" sz="2200" b="0" i="1" smtClean="0">
                                              <a:solidFill>
                                                <a:srgbClr val="FF0000"/>
                                              </a:solidFill>
                                              <a:latin typeface="Cambria Math" panose="02040503050406030204" pitchFamily="18" charset="0"/>
                                              <a:ea typeface="Proxima Nova"/>
                                              <a:cs typeface="Proxima Nova"/>
                                              <a:sym typeface="Proxima Nova"/>
                                            </a:rPr>
                                          </m:ctrlPr>
                                        </m:dPr>
                                        <m:e>
                                          <m:r>
                                            <m:rPr>
                                              <m:brk m:alnAt="9"/>
                                            </m:rPr>
                                            <a:rPr lang="en-US" altLang="ja-JP" sz="2200" b="1" i="1" smtClean="0">
                                              <a:solidFill>
                                                <a:srgbClr val="FF0000"/>
                                              </a:solidFill>
                                              <a:latin typeface="Cambria Math" panose="02040503050406030204" pitchFamily="18" charset="0"/>
                                              <a:sym typeface="Proxima Nova"/>
                                            </a:rPr>
                                            <m:t>𝑸</m:t>
                                          </m:r>
                                        </m:e>
                                      </m:d>
                                    </m:den>
                                  </m:f>
                                  <m:r>
                                    <a:rPr lang="en-US" altLang="ja-JP" sz="2200" b="0" i="1" smtClean="0">
                                      <a:latin typeface="Cambria Math" panose="02040503050406030204" pitchFamily="18" charset="0"/>
                                      <a:ea typeface="Proxima Nova"/>
                                      <a:cs typeface="Proxima Nova"/>
                                      <a:sym typeface="Proxima Nova"/>
                                    </a:rPr>
                                    <m:t>⋅</m:t>
                                  </m:r>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𝑠</m:t>
                                      </m:r>
                                    </m:e>
                                    <m:sub>
                                      <m:r>
                                        <a:rPr lang="en-US" altLang="ja-JP" sz="2200" b="0" i="1" smtClean="0">
                                          <a:latin typeface="Cambria Math" panose="02040503050406030204" pitchFamily="18" charset="0"/>
                                          <a:ea typeface="Proxima Nova"/>
                                          <a:cs typeface="Proxima Nova"/>
                                          <a:sym typeface="Proxima Nova"/>
                                        </a:rPr>
                                        <m:t>𝒜</m:t>
                                      </m:r>
                                    </m:sub>
                                  </m:sSub>
                                  <m:d>
                                    <m:dPr>
                                      <m:ctrlPr>
                                        <a:rPr lang="en-US" altLang="ja-JP" sz="2200" b="0" i="1" smtClean="0">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r>
                                    <a:rPr lang="en-US" altLang="ja-JP" sz="2200" b="0" i="1" smtClean="0">
                                      <a:latin typeface="Cambria Math" panose="02040503050406030204" pitchFamily="18" charset="0"/>
                                      <a:ea typeface="Proxima Nova"/>
                                      <a:cs typeface="Proxima Nova"/>
                                      <a:sym typeface="Proxima Nova"/>
                                    </a:rPr>
                                    <m:t>+</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r>
                                    <a:rPr lang="en-US" altLang="ja-JP" sz="2200" i="1">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f>
                                        <m:fPr>
                                          <m:ctrlPr>
                                            <a:rPr lang="en-US" altLang="ja-JP" sz="2200" i="1">
                                              <a:latin typeface="Cambria Math" panose="02040503050406030204" pitchFamily="18" charset="0"/>
                                              <a:ea typeface="Proxima Nova"/>
                                              <a:cs typeface="Proxima Nova"/>
                                              <a:sym typeface="Proxima Nova"/>
                                            </a:rPr>
                                          </m:ctrlPr>
                                        </m:fPr>
                                        <m:num>
                                          <m:sSub>
                                            <m:sSubPr>
                                              <m:ctrlPr>
                                                <a:rPr lang="en-US" altLang="ja-JP" sz="2200" i="1">
                                                  <a:latin typeface="Cambria Math" panose="02040503050406030204" pitchFamily="18" charset="0"/>
                                                  <a:ea typeface="Proxima Nova"/>
                                                  <a:cs typeface="Proxima Nova"/>
                                                  <a:sym typeface="Proxima Nova"/>
                                                </a:rPr>
                                              </m:ctrlPr>
                                            </m:sSubPr>
                                            <m:e>
                                              <m:r>
                                                <a:rPr lang="en-US" altLang="ja-JP" sz="2200" i="1">
                                                  <a:latin typeface="Cambria Math" panose="02040503050406030204" pitchFamily="18" charset="0"/>
                                                  <a:ea typeface="Proxima Nova"/>
                                                  <a:cs typeface="Proxima Nova"/>
                                                  <a:sym typeface="Proxima Nova"/>
                                                </a:rPr>
                                                <m:t>𝛾</m:t>
                                              </m:r>
                                            </m:e>
                                            <m:sub>
                                              <m:r>
                                                <a:rPr lang="en-US" altLang="ja-JP" sz="2200" i="1">
                                                  <a:latin typeface="Cambria Math" panose="02040503050406030204" pitchFamily="18" charset="0"/>
                                                  <a:ea typeface="Proxima Nova"/>
                                                  <a:cs typeface="Proxima Nova"/>
                                                  <a:sym typeface="Proxima Nova"/>
                                                </a:rPr>
                                                <m:t>𝑚𝑖𝑛</m:t>
                                              </m:r>
                                            </m:sub>
                                          </m:sSub>
                                        </m:num>
                                        <m:den>
                                          <m:acc>
                                            <m:accPr>
                                              <m:chr m:val="̃"/>
                                              <m:ctrlPr>
                                                <a:rPr lang="en-US" altLang="ja-JP" sz="2200" b="0" i="1" u="none" strike="noStrike" cap="none" smtClean="0">
                                                  <a:solidFill>
                                                    <a:srgbClr val="FF0000"/>
                                                  </a:solidFill>
                                                  <a:latin typeface="Cambria Math" panose="02040503050406030204" pitchFamily="18" charset="0"/>
                                                  <a:sym typeface="Proxima Nova"/>
                                                </a:rPr>
                                              </m:ctrlPr>
                                            </m:accPr>
                                            <m:e>
                                              <m:r>
                                                <a:rPr lang="en-US" altLang="ja-JP" sz="2200" b="0" i="1" u="none" strike="noStrike" cap="none" smtClean="0">
                                                  <a:solidFill>
                                                    <a:srgbClr val="FF0000"/>
                                                  </a:solidFill>
                                                  <a:latin typeface="Cambria Math" panose="02040503050406030204" pitchFamily="18" charset="0"/>
                                                  <a:sym typeface="Proxima Nova"/>
                                                </a:rPr>
                                                <m:t>𝛾</m:t>
                                              </m:r>
                                            </m:e>
                                          </m:acc>
                                          <m:d>
                                            <m:dPr>
                                              <m:ctrlPr>
                                                <a:rPr lang="en-US" altLang="ja-JP" sz="2200" i="1">
                                                  <a:solidFill>
                                                    <a:srgbClr val="FF0000"/>
                                                  </a:solidFill>
                                                  <a:latin typeface="Cambria Math" panose="02040503050406030204" pitchFamily="18" charset="0"/>
                                                  <a:ea typeface="Proxima Nova"/>
                                                  <a:cs typeface="Proxima Nova"/>
                                                  <a:sym typeface="Proxima Nova"/>
                                                </a:rPr>
                                              </m:ctrlPr>
                                            </m:dPr>
                                            <m:e>
                                              <m:r>
                                                <m:rPr>
                                                  <m:brk m:alnAt="9"/>
                                                </m:rPr>
                                                <a:rPr lang="en-US" altLang="ja-JP" sz="2200" b="1" i="1" smtClean="0">
                                                  <a:solidFill>
                                                    <a:srgbClr val="FF0000"/>
                                                  </a:solidFill>
                                                  <a:latin typeface="Cambria Math" panose="02040503050406030204" pitchFamily="18" charset="0"/>
                                                  <a:sym typeface="Proxima Nova"/>
                                                </a:rPr>
                                                <m:t>𝑸</m:t>
                                              </m:r>
                                            </m:e>
                                          </m:d>
                                        </m:den>
                                      </m:f>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r>
                                    <a:rPr lang="en-US" altLang="ja-JP" sz="2200" b="0" i="1" smtClean="0">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e>
                              </m:d>
                              <m:r>
                                <a:rPr lang="en-US" altLang="ja-JP" sz="2200" b="0" i="1" smtClean="0">
                                  <a:latin typeface="Cambria Math" panose="02040503050406030204" pitchFamily="18" charset="0"/>
                                  <a:ea typeface="Proxima Nova"/>
                                  <a:cs typeface="Proxima Nova"/>
                                  <a:sym typeface="Proxima Nova"/>
                                </a:rPr>
                                <m:t> </m:t>
                              </m:r>
                            </m:e>
                          </m:nary>
                          <m:r>
                            <a:rPr lang="en-US" altLang="ja-JP" sz="2200" b="0" i="1" u="none" strike="noStrike" cap="none" smtClean="0">
                              <a:latin typeface="Cambria Math" panose="02040503050406030204" pitchFamily="18" charset="0"/>
                              <a:sym typeface="Proxima Nova"/>
                            </a:rPr>
                            <m:t>−</m:t>
                          </m:r>
                          <m:f>
                            <m:fPr>
                              <m:ctrlPr>
                                <a:rPr lang="en-US" altLang="ja-JP" sz="2200" b="0" i="1" u="none" strike="noStrike" cap="none" smtClean="0">
                                  <a:latin typeface="Cambria Math" panose="02040503050406030204" pitchFamily="18" charset="0"/>
                                  <a:sym typeface="Proxima Nova"/>
                                </a:rPr>
                              </m:ctrlPr>
                            </m:fPr>
                            <m:num>
                              <m:r>
                                <a:rPr lang="en-US" altLang="ja-JP" sz="2200" b="0" i="1" u="none" strike="noStrike" cap="none" smtClean="0">
                                  <a:latin typeface="Cambria Math" panose="02040503050406030204" pitchFamily="18" charset="0"/>
                                  <a:sym typeface="Proxima Nova"/>
                                </a:rPr>
                                <m:t>1</m:t>
                              </m:r>
                            </m:num>
                            <m:den>
                              <m:r>
                                <a:rPr lang="en-US" altLang="ja-JP" sz="2200" b="0" i="1" u="none" strike="noStrike" cap="none" smtClean="0">
                                  <a:latin typeface="Cambria Math" panose="02040503050406030204" pitchFamily="18" charset="0"/>
                                  <a:sym typeface="Proxima Nova"/>
                                </a:rPr>
                                <m:t>2</m:t>
                              </m:r>
                            </m:den>
                          </m:f>
                        </m:e>
                      </m:d>
                    </m:oMath>
                  </m:oMathPara>
                </a14:m>
                <a:br>
                  <a:rPr lang="en-US" altLang="ja-JP" sz="2200" i="0" u="none" strike="noStrike" cap="none" dirty="0">
                    <a:latin typeface="Proxima Nova"/>
                    <a:ea typeface="Proxima Nova"/>
                    <a:cs typeface="Proxima Nova"/>
                    <a:sym typeface="Proxima Nova"/>
                  </a:rPr>
                </a:br>
                <a:endParaRPr lang="en-US" altLang="ja-JP" sz="2200" i="0" u="none" strike="noStrike" cap="none" dirty="0">
                  <a:latin typeface="Proxima Nova"/>
                  <a:ea typeface="Proxima Nova"/>
                  <a:cs typeface="Proxima Nova"/>
                  <a:sym typeface="Proxima Nova"/>
                </a:endParaRPr>
              </a:p>
            </p:txBody>
          </p:sp>
        </mc:Choice>
        <mc:Fallback xmlns="">
          <p:sp>
            <p:nvSpPr>
              <p:cNvPr id="4" name="テキスト ボックス 3">
                <a:extLst>
                  <a:ext uri="{FF2B5EF4-FFF2-40B4-BE49-F238E27FC236}">
                    <a16:creationId xmlns:a16="http://schemas.microsoft.com/office/drawing/2014/main" id="{5EC80CFA-BC8B-18FA-39BF-5D7A3BB7D6FF}"/>
                  </a:ext>
                </a:extLst>
              </p:cNvPr>
              <p:cNvSpPr txBox="1">
                <a:spLocks noRot="1" noChangeAspect="1" noMove="1" noResize="1" noEditPoints="1" noAdjustHandles="1" noChangeArrowheads="1" noChangeShapeType="1" noTextEdit="1"/>
              </p:cNvSpPr>
              <p:nvPr/>
            </p:nvSpPr>
            <p:spPr>
              <a:xfrm>
                <a:off x="190500" y="4722640"/>
                <a:ext cx="11810999" cy="853119"/>
              </a:xfrm>
              <a:prstGeom prst="rect">
                <a:avLst/>
              </a:prstGeom>
              <a:blipFill>
                <a:blip r:embed="rId8"/>
                <a:stretch>
                  <a:fillRect/>
                </a:stretch>
              </a:blipFill>
            </p:spPr>
            <p:txBody>
              <a:bodyPr/>
              <a:lstStyle/>
              <a:p>
                <a:r>
                  <a:rPr lang="ja-JP" altLang="en-US">
                    <a:noFill/>
                  </a:rPr>
                  <a:t> </a:t>
                </a:r>
              </a:p>
            </p:txBody>
          </p:sp>
        </mc:Fallback>
      </mc:AlternateContent>
      <p:sp>
        <p:nvSpPr>
          <p:cNvPr id="5" name="左中かっこ 4">
            <a:extLst>
              <a:ext uri="{FF2B5EF4-FFF2-40B4-BE49-F238E27FC236}">
                <a16:creationId xmlns:a16="http://schemas.microsoft.com/office/drawing/2014/main" id="{5D5E3F7D-AD4A-E4A4-B139-7144F00AE2ED}"/>
              </a:ext>
            </a:extLst>
          </p:cNvPr>
          <p:cNvSpPr/>
          <p:nvPr/>
        </p:nvSpPr>
        <p:spPr>
          <a:xfrm rot="5400000">
            <a:off x="4296198" y="3471959"/>
            <a:ext cx="243970" cy="2367608"/>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左中かっこ 11">
            <a:extLst>
              <a:ext uri="{FF2B5EF4-FFF2-40B4-BE49-F238E27FC236}">
                <a16:creationId xmlns:a16="http://schemas.microsoft.com/office/drawing/2014/main" id="{48BA6846-14D5-4B72-B974-6D54D8E7AA84}"/>
              </a:ext>
            </a:extLst>
          </p:cNvPr>
          <p:cNvSpPr/>
          <p:nvPr/>
        </p:nvSpPr>
        <p:spPr>
          <a:xfrm rot="5400000">
            <a:off x="7003786" y="3434733"/>
            <a:ext cx="285916" cy="2434407"/>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左中かっこ 14">
            <a:extLst>
              <a:ext uri="{FF2B5EF4-FFF2-40B4-BE49-F238E27FC236}">
                <a16:creationId xmlns:a16="http://schemas.microsoft.com/office/drawing/2014/main" id="{D4BCE164-396F-8006-731A-A64D329E99B6}"/>
              </a:ext>
            </a:extLst>
          </p:cNvPr>
          <p:cNvSpPr/>
          <p:nvPr/>
        </p:nvSpPr>
        <p:spPr>
          <a:xfrm rot="5400000">
            <a:off x="9499454" y="3789320"/>
            <a:ext cx="241215" cy="1625430"/>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449BFC59-4E5A-95F9-9738-E1E7239EE743}"/>
              </a:ext>
            </a:extLst>
          </p:cNvPr>
          <p:cNvSpPr txBox="1"/>
          <p:nvPr/>
        </p:nvSpPr>
        <p:spPr>
          <a:xfrm>
            <a:off x="6529224" y="3969356"/>
            <a:ext cx="1547942"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Artificial Abort</a:t>
            </a:r>
          </a:p>
        </p:txBody>
      </p:sp>
      <p:sp>
        <p:nvSpPr>
          <p:cNvPr id="18" name="テキスト ボックス 17">
            <a:extLst>
              <a:ext uri="{FF2B5EF4-FFF2-40B4-BE49-F238E27FC236}">
                <a16:creationId xmlns:a16="http://schemas.microsoft.com/office/drawing/2014/main" id="{0448188A-0BE4-E61E-596F-8A2FC1B0F5B8}"/>
              </a:ext>
            </a:extLst>
          </p:cNvPr>
          <p:cNvSpPr txBox="1"/>
          <p:nvPr/>
        </p:nvSpPr>
        <p:spPr>
          <a:xfrm>
            <a:off x="3862910" y="4107791"/>
            <a:ext cx="1363946"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No abort</a:t>
            </a:r>
          </a:p>
        </p:txBody>
      </p:sp>
      <p:sp>
        <p:nvSpPr>
          <p:cNvPr id="19" name="テキスト ボックス 18">
            <a:extLst>
              <a:ext uri="{FF2B5EF4-FFF2-40B4-BE49-F238E27FC236}">
                <a16:creationId xmlns:a16="http://schemas.microsoft.com/office/drawing/2014/main" id="{76F70376-DED3-D5D6-B6C8-90BD6409398C}"/>
              </a:ext>
            </a:extLst>
          </p:cNvPr>
          <p:cNvSpPr txBox="1"/>
          <p:nvPr/>
        </p:nvSpPr>
        <p:spPr>
          <a:xfrm>
            <a:off x="9394272" y="4055155"/>
            <a:ext cx="1012372" cy="464871"/>
          </a:xfrm>
          <a:prstGeom prst="rect">
            <a:avLst/>
          </a:prstGeom>
          <a:noFill/>
        </p:spPr>
        <p:txBody>
          <a:bodyPr wrap="square">
            <a:spAutoFit/>
          </a:bodyPr>
          <a:lstStyle/>
          <a:p>
            <a:pPr lvl="0">
              <a:lnSpc>
                <a:spcPct val="150000"/>
              </a:lnSpc>
              <a:buClr>
                <a:srgbClr val="000000"/>
              </a:buClr>
              <a:buSzPts val="1700"/>
            </a:pPr>
            <a:r>
              <a:rPr lang="en-US" altLang="ja-JP" dirty="0">
                <a:ea typeface="Proxima Nova"/>
                <a:cs typeface="Proxima Nova"/>
                <a:sym typeface="Proxima Nova"/>
              </a:rPr>
              <a:t>Abort</a:t>
            </a:r>
            <a:endParaRPr lang="en-US" altLang="ja-JP" sz="1800" dirty="0">
              <a:ea typeface="Proxima Nova"/>
              <a:cs typeface="Proxima Nova"/>
              <a:sym typeface="Proxima Nova"/>
            </a:endParaRPr>
          </a:p>
        </p:txBody>
      </p:sp>
      <p:sp>
        <p:nvSpPr>
          <p:cNvPr id="13" name="テキスト ボックス 12">
            <a:extLst>
              <a:ext uri="{FF2B5EF4-FFF2-40B4-BE49-F238E27FC236}">
                <a16:creationId xmlns:a16="http://schemas.microsoft.com/office/drawing/2014/main" id="{044738A2-D313-047A-1B8B-5BD5CC931A19}"/>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11</a:t>
            </a:r>
            <a:endParaRPr kumimoji="1" lang="ja-JP" altLang="en-US" dirty="0">
              <a:solidFill>
                <a:schemeClr val="bg1"/>
              </a:solidFill>
            </a:endParaRPr>
          </a:p>
        </p:txBody>
      </p:sp>
    </p:spTree>
    <p:extLst>
      <p:ext uri="{BB962C8B-B14F-4D97-AF65-F5344CB8AC3E}">
        <p14:creationId xmlns:p14="http://schemas.microsoft.com/office/powerpoint/2010/main" val="546417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CB9584-651C-E5EF-2ED0-713A5CC67DF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3C7EB86-0954-E6FC-D25D-840B2B30C30B}"/>
              </a:ext>
            </a:extLst>
          </p:cNvPr>
          <p:cNvSpPr>
            <a:spLocks noGrp="1"/>
          </p:cNvSpPr>
          <p:nvPr>
            <p:ph type="title"/>
          </p:nvPr>
        </p:nvSpPr>
        <p:spPr/>
        <p:txBody>
          <a:bodyPr>
            <a:normAutofit/>
          </a:bodyPr>
          <a:lstStyle/>
          <a:p>
            <a:r>
              <a:rPr lang="en-US" altLang="ja-JP" dirty="0"/>
              <a:t>Finer Grained Analysis</a:t>
            </a:r>
            <a:endParaRPr kumimoji="1" lang="ja-JP" altLang="en-US" dirty="0"/>
          </a:p>
        </p:txBody>
      </p:sp>
      <p:grpSp>
        <p:nvGrpSpPr>
          <p:cNvPr id="6" name="グループ化 5">
            <a:extLst>
              <a:ext uri="{FF2B5EF4-FFF2-40B4-BE49-F238E27FC236}">
                <a16:creationId xmlns:a16="http://schemas.microsoft.com/office/drawing/2014/main" id="{7E71202C-6FE4-AE24-A94C-D9D2E968D6F9}"/>
              </a:ext>
            </a:extLst>
          </p:cNvPr>
          <p:cNvGrpSpPr/>
          <p:nvPr/>
        </p:nvGrpSpPr>
        <p:grpSpPr>
          <a:xfrm>
            <a:off x="1718766" y="1804674"/>
            <a:ext cx="1964973" cy="1932441"/>
            <a:chOff x="1514717" y="2726417"/>
            <a:chExt cx="1964973" cy="1932441"/>
          </a:xfrm>
        </p:grpSpPr>
        <p:pic>
          <p:nvPicPr>
            <p:cNvPr id="7" name="Google Shape;898;p49">
              <a:extLst>
                <a:ext uri="{FF2B5EF4-FFF2-40B4-BE49-F238E27FC236}">
                  <a16:creationId xmlns:a16="http://schemas.microsoft.com/office/drawing/2014/main" id="{6153939E-F522-7F25-BB9C-5EB212B5494E}"/>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8" name="Google Shape;905;p49">
                  <a:extLst>
                    <a:ext uri="{FF2B5EF4-FFF2-40B4-BE49-F238E27FC236}">
                      <a16:creationId xmlns:a16="http://schemas.microsoft.com/office/drawing/2014/main" id="{94761DB0-3698-FFA8-284A-437978D48546}"/>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8" name="Google Shape;905;p49">
                  <a:extLst>
                    <a:ext uri="{FF2B5EF4-FFF2-40B4-BE49-F238E27FC236}">
                      <a16:creationId xmlns:a16="http://schemas.microsoft.com/office/drawing/2014/main" id="{94761DB0-3698-FFA8-284A-437978D48546}"/>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9" name="直線矢印コネクタ 8">
            <a:extLst>
              <a:ext uri="{FF2B5EF4-FFF2-40B4-BE49-F238E27FC236}">
                <a16:creationId xmlns:a16="http://schemas.microsoft.com/office/drawing/2014/main" id="{A726C05C-A2EA-D3F5-3DE8-CA7C650638F2}"/>
              </a:ext>
            </a:extLst>
          </p:cNvPr>
          <p:cNvCxnSpPr>
            <a:cxnSpLocks/>
          </p:cNvCxnSpPr>
          <p:nvPr/>
        </p:nvCxnSpPr>
        <p:spPr>
          <a:xfrm>
            <a:off x="3371740" y="299900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AAF01C44-7AB7-B548-CC17-CE74B517FDD1}"/>
                  </a:ext>
                </a:extLst>
              </p:cNvPr>
              <p:cNvSpPr txBox="1"/>
              <p:nvPr/>
            </p:nvSpPr>
            <p:spPr>
              <a:xfrm>
                <a:off x="3989775" y="253734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10" name="テキスト ボックス 9">
                <a:extLst>
                  <a:ext uri="{FF2B5EF4-FFF2-40B4-BE49-F238E27FC236}">
                    <a16:creationId xmlns:a16="http://schemas.microsoft.com/office/drawing/2014/main" id="{AAF01C44-7AB7-B548-CC17-CE74B517FDD1}"/>
                  </a:ext>
                </a:extLst>
              </p:cNvPr>
              <p:cNvSpPr txBox="1">
                <a:spLocks noRot="1" noChangeAspect="1" noMove="1" noResize="1" noEditPoints="1" noAdjustHandles="1" noChangeArrowheads="1" noChangeShapeType="1" noTextEdit="1"/>
              </p:cNvSpPr>
              <p:nvPr/>
            </p:nvSpPr>
            <p:spPr>
              <a:xfrm>
                <a:off x="3989775" y="253734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正方形/長方形 10">
                <a:extLst>
                  <a:ext uri="{FF2B5EF4-FFF2-40B4-BE49-F238E27FC236}">
                    <a16:creationId xmlns:a16="http://schemas.microsoft.com/office/drawing/2014/main" id="{595E124F-2138-3AC5-287F-A0F916640914}"/>
                  </a:ext>
                </a:extLst>
              </p:cNvPr>
              <p:cNvSpPr/>
              <p:nvPr/>
            </p:nvSpPr>
            <p:spPr>
              <a:xfrm>
                <a:off x="6292464" y="293452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1" name="正方形/長方形 10">
                <a:extLst>
                  <a:ext uri="{FF2B5EF4-FFF2-40B4-BE49-F238E27FC236}">
                    <a16:creationId xmlns:a16="http://schemas.microsoft.com/office/drawing/2014/main" id="{595E124F-2138-3AC5-287F-A0F916640914}"/>
                  </a:ext>
                </a:extLst>
              </p:cNvPr>
              <p:cNvSpPr>
                <a:spLocks noRot="1" noChangeAspect="1" noMove="1" noResize="1" noEditPoints="1" noAdjustHandles="1" noChangeArrowheads="1" noChangeShapeType="1" noTextEdit="1"/>
              </p:cNvSpPr>
              <p:nvPr/>
            </p:nvSpPr>
            <p:spPr>
              <a:xfrm>
                <a:off x="6292464" y="293452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D3F8FD73-5024-8DB8-A375-A1A01282AA0D}"/>
                  </a:ext>
                </a:extLst>
              </p:cNvPr>
              <p:cNvSpPr txBox="1"/>
              <p:nvPr/>
            </p:nvSpPr>
            <p:spPr>
              <a:xfrm>
                <a:off x="190500" y="4722640"/>
                <a:ext cx="11810999" cy="1191673"/>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200" b="0" i="1" u="none" strike="noStrike" cap="none" smtClean="0">
                              <a:latin typeface="Cambria Math" panose="02040503050406030204" pitchFamily="18" charset="0"/>
                              <a:ea typeface="Proxima Nova"/>
                              <a:cs typeface="Proxima Nova"/>
                              <a:sym typeface="Proxima Nova"/>
                            </a:rPr>
                          </m:ctrlPr>
                        </m:sSubPr>
                        <m:e>
                          <m:r>
                            <a:rPr lang="en-US" altLang="ja-JP" sz="2200" b="0" i="1" u="none" strike="noStrike" cap="none" smtClean="0">
                              <a:latin typeface="Cambria Math" panose="02040503050406030204" pitchFamily="18" charset="0"/>
                              <a:ea typeface="Proxima Nova"/>
                              <a:cs typeface="Proxima Nova"/>
                              <a:sym typeface="Proxima Nova"/>
                            </a:rPr>
                            <m:t>𝜖</m:t>
                          </m:r>
                        </m:e>
                        <m:sub>
                          <m:r>
                            <a:rPr lang="en-US" altLang="ja-JP" sz="2200" b="0" i="1" u="none" strike="noStrike" cap="none" smtClean="0">
                              <a:latin typeface="Cambria Math" panose="02040503050406030204" pitchFamily="18" charset="0"/>
                              <a:ea typeface="Proxima Nova"/>
                              <a:cs typeface="Proxima Nova"/>
                              <a:sym typeface="Proxima Nova"/>
                            </a:rPr>
                            <m:t>ℛ</m:t>
                          </m:r>
                        </m:sub>
                      </m:sSub>
                      <m:r>
                        <m:rPr>
                          <m:aln/>
                        </m:rPr>
                        <a:rPr lang="en-US" altLang="ja-JP" sz="2200" b="0" i="1" u="none" strike="noStrike" cap="none" smtClean="0">
                          <a:latin typeface="Cambria Math" panose="02040503050406030204" pitchFamily="18" charset="0"/>
                          <a:sym typeface="Proxima Nova"/>
                        </a:rPr>
                        <m:t>=</m:t>
                      </m:r>
                      <m:d>
                        <m:dPr>
                          <m:begChr m:val="|"/>
                          <m:endChr m:val="|"/>
                          <m:ctrlPr>
                            <a:rPr lang="en-US" altLang="ja-JP" sz="2200" b="0" i="1" u="none" strike="noStrike" cap="none" smtClean="0">
                              <a:latin typeface="Cambria Math" panose="02040503050406030204" pitchFamily="18" charset="0"/>
                              <a:sym typeface="Proxima Nova"/>
                            </a:rPr>
                          </m:ctrlPr>
                        </m:dPr>
                        <m:e>
                          <m:nary>
                            <m:naryPr>
                              <m:chr m:val="∑"/>
                              <m:limLoc m:val="subSup"/>
                              <m:supHide m:val="on"/>
                              <m:ctrlPr>
                                <a:rPr lang="en-US" altLang="ja-JP" sz="2200" b="0" i="1" u="none" strike="noStrike" cap="none" smtClean="0">
                                  <a:latin typeface="Cambria Math" panose="02040503050406030204" pitchFamily="18" charset="0"/>
                                  <a:sym typeface="Proxima Nova"/>
                                </a:rPr>
                              </m:ctrlPr>
                            </m:naryPr>
                            <m:sub>
                              <m:r>
                                <m:rPr>
                                  <m:brk m:alnAt="9"/>
                                </m:rPr>
                                <a:rPr lang="en-US" altLang="ja-JP" sz="2200" b="1" i="1" u="none" strike="noStrike" cap="none" smtClean="0">
                                  <a:latin typeface="Cambria Math" panose="02040503050406030204" pitchFamily="18" charset="0"/>
                                  <a:sym typeface="Proxima Nova"/>
                                </a:rPr>
                                <m:t>𝑸</m:t>
                              </m:r>
                            </m:sub>
                            <m:sup/>
                            <m:e>
                              <m:r>
                                <a:rPr lang="en-US" altLang="ja-JP" sz="2200" b="0" i="1" u="none" strike="noStrike" cap="none" smtClean="0">
                                  <a:latin typeface="Cambria Math" panose="02040503050406030204" pitchFamily="18" charset="0"/>
                                  <a:sym typeface="Proxima Nova"/>
                                </a:rPr>
                                <m:t>𝑝</m:t>
                              </m:r>
                              <m:d>
                                <m:dPr>
                                  <m:ctrlPr>
                                    <a:rPr lang="en-US" altLang="ja-JP" sz="2200" b="0" i="1" u="none" strike="noStrike" cap="none" smtClean="0">
                                      <a:latin typeface="Cambria Math" panose="02040503050406030204" pitchFamily="18" charset="0"/>
                                      <a:sym typeface="Proxima Nova"/>
                                    </a:rPr>
                                  </m:ctrlPr>
                                </m:dPr>
                                <m:e>
                                  <m:r>
                                    <m:rPr>
                                      <m:brk m:alnAt="9"/>
                                    </m:rPr>
                                    <a:rPr lang="en-US" altLang="ja-JP" sz="2200" b="1" i="1">
                                      <a:latin typeface="Cambria Math" panose="02040503050406030204" pitchFamily="18" charset="0"/>
                                      <a:sym typeface="Proxima Nova"/>
                                    </a:rPr>
                                    <m:t>𝑸</m:t>
                                  </m:r>
                                </m:e>
                              </m:d>
                              <m:r>
                                <a:rPr lang="en-US" altLang="ja-JP" sz="2200" b="0" i="1" u="none" strike="noStrike" cap="none" smtClean="0">
                                  <a:latin typeface="Cambria Math" panose="02040503050406030204" pitchFamily="18" charset="0"/>
                                  <a:sym typeface="Proxima Nova"/>
                                </a:rPr>
                                <m:t>⋅</m:t>
                              </m:r>
                              <m:d>
                                <m:dPr>
                                  <m:ctrlPr>
                                    <a:rPr lang="en-US" altLang="ja-JP" sz="2200" b="0" i="1" u="none" strike="noStrike" cap="none" smtClean="0">
                                      <a:latin typeface="Cambria Math" panose="02040503050406030204" pitchFamily="18" charset="0"/>
                                      <a:ea typeface="Proxima Nova"/>
                                      <a:cs typeface="Proxima Nova"/>
                                      <a:sym typeface="Proxima Nova"/>
                                    </a:rPr>
                                  </m:ctrlPr>
                                </m:dPr>
                                <m:e>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𝛾</m:t>
                                          </m:r>
                                        </m:e>
                                        <m:sub>
                                          <m:r>
                                            <a:rPr lang="en-US" altLang="ja-JP" sz="2200" b="0" i="1" smtClean="0">
                                              <a:latin typeface="Cambria Math" panose="02040503050406030204" pitchFamily="18" charset="0"/>
                                              <a:ea typeface="Proxima Nova"/>
                                              <a:cs typeface="Proxima Nova"/>
                                              <a:sym typeface="Proxima Nova"/>
                                            </a:rPr>
                                            <m:t>𝑚𝑖𝑛</m:t>
                                          </m:r>
                                        </m:sub>
                                      </m:sSub>
                                    </m:num>
                                    <m:den>
                                      <m:acc>
                                        <m:accPr>
                                          <m:chr m:val="̃"/>
                                          <m:ctrlPr>
                                            <a:rPr lang="en-US" altLang="ja-JP" sz="2200" b="0" i="1" u="none" strike="noStrike" cap="none" smtClean="0">
                                              <a:solidFill>
                                                <a:srgbClr val="FF0000"/>
                                              </a:solidFill>
                                              <a:latin typeface="Cambria Math" panose="02040503050406030204" pitchFamily="18" charset="0"/>
                                              <a:sym typeface="Proxima Nova"/>
                                            </a:rPr>
                                          </m:ctrlPr>
                                        </m:accPr>
                                        <m:e>
                                          <m:r>
                                            <a:rPr lang="en-US" altLang="ja-JP" sz="2200" b="0" i="1" u="none" strike="noStrike" cap="none" smtClean="0">
                                              <a:solidFill>
                                                <a:srgbClr val="FF0000"/>
                                              </a:solidFill>
                                              <a:latin typeface="Cambria Math" panose="02040503050406030204" pitchFamily="18" charset="0"/>
                                              <a:sym typeface="Proxima Nova"/>
                                            </a:rPr>
                                            <m:t>𝛾</m:t>
                                          </m:r>
                                        </m:e>
                                      </m:acc>
                                      <m:d>
                                        <m:dPr>
                                          <m:ctrlPr>
                                            <a:rPr lang="en-US" altLang="ja-JP" sz="2200" b="0" i="1" smtClean="0">
                                              <a:solidFill>
                                                <a:srgbClr val="FF0000"/>
                                              </a:solidFill>
                                              <a:latin typeface="Cambria Math" panose="02040503050406030204" pitchFamily="18" charset="0"/>
                                              <a:ea typeface="Proxima Nova"/>
                                              <a:cs typeface="Proxima Nova"/>
                                              <a:sym typeface="Proxima Nova"/>
                                            </a:rPr>
                                          </m:ctrlPr>
                                        </m:dPr>
                                        <m:e>
                                          <m:r>
                                            <m:rPr>
                                              <m:brk m:alnAt="9"/>
                                            </m:rPr>
                                            <a:rPr lang="en-US" altLang="ja-JP" sz="2200" b="1" i="1" smtClean="0">
                                              <a:solidFill>
                                                <a:srgbClr val="FF0000"/>
                                              </a:solidFill>
                                              <a:latin typeface="Cambria Math" panose="02040503050406030204" pitchFamily="18" charset="0"/>
                                              <a:sym typeface="Proxima Nova"/>
                                            </a:rPr>
                                            <m:t>𝑸</m:t>
                                          </m:r>
                                        </m:e>
                                      </m:d>
                                    </m:den>
                                  </m:f>
                                  <m:r>
                                    <a:rPr lang="en-US" altLang="ja-JP" sz="2200" b="0" i="1" smtClean="0">
                                      <a:latin typeface="Cambria Math" panose="02040503050406030204" pitchFamily="18" charset="0"/>
                                      <a:ea typeface="Proxima Nova"/>
                                      <a:cs typeface="Proxima Nova"/>
                                      <a:sym typeface="Proxima Nova"/>
                                    </a:rPr>
                                    <m:t>⋅</m:t>
                                  </m:r>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𝑠</m:t>
                                      </m:r>
                                    </m:e>
                                    <m:sub>
                                      <m:r>
                                        <a:rPr lang="en-US" altLang="ja-JP" sz="2200" b="0" i="1" smtClean="0">
                                          <a:latin typeface="Cambria Math" panose="02040503050406030204" pitchFamily="18" charset="0"/>
                                          <a:ea typeface="Proxima Nova"/>
                                          <a:cs typeface="Proxima Nova"/>
                                          <a:sym typeface="Proxima Nova"/>
                                        </a:rPr>
                                        <m:t>𝒜</m:t>
                                      </m:r>
                                    </m:sub>
                                  </m:sSub>
                                  <m:d>
                                    <m:dPr>
                                      <m:ctrlPr>
                                        <a:rPr lang="en-US" altLang="ja-JP" sz="2200" b="0" i="1" smtClean="0">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r>
                                    <a:rPr lang="en-US" altLang="ja-JP" sz="2200" b="0" i="1" smtClean="0">
                                      <a:latin typeface="Cambria Math" panose="02040503050406030204" pitchFamily="18" charset="0"/>
                                      <a:ea typeface="Proxima Nova"/>
                                      <a:cs typeface="Proxima Nova"/>
                                      <a:sym typeface="Proxima Nova"/>
                                    </a:rPr>
                                    <m:t>+</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r>
                                    <a:rPr lang="en-US" altLang="ja-JP" sz="2200" i="1">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f>
                                        <m:fPr>
                                          <m:ctrlPr>
                                            <a:rPr lang="en-US" altLang="ja-JP" sz="2200" i="1">
                                              <a:latin typeface="Cambria Math" panose="02040503050406030204" pitchFamily="18" charset="0"/>
                                              <a:ea typeface="Proxima Nova"/>
                                              <a:cs typeface="Proxima Nova"/>
                                              <a:sym typeface="Proxima Nova"/>
                                            </a:rPr>
                                          </m:ctrlPr>
                                        </m:fPr>
                                        <m:num>
                                          <m:sSub>
                                            <m:sSubPr>
                                              <m:ctrlPr>
                                                <a:rPr lang="en-US" altLang="ja-JP" sz="2200" i="1">
                                                  <a:latin typeface="Cambria Math" panose="02040503050406030204" pitchFamily="18" charset="0"/>
                                                  <a:ea typeface="Proxima Nova"/>
                                                  <a:cs typeface="Proxima Nova"/>
                                                  <a:sym typeface="Proxima Nova"/>
                                                </a:rPr>
                                              </m:ctrlPr>
                                            </m:sSubPr>
                                            <m:e>
                                              <m:r>
                                                <a:rPr lang="en-US" altLang="ja-JP" sz="2200" i="1">
                                                  <a:latin typeface="Cambria Math" panose="02040503050406030204" pitchFamily="18" charset="0"/>
                                                  <a:ea typeface="Proxima Nova"/>
                                                  <a:cs typeface="Proxima Nova"/>
                                                  <a:sym typeface="Proxima Nova"/>
                                                </a:rPr>
                                                <m:t>𝛾</m:t>
                                              </m:r>
                                            </m:e>
                                            <m:sub>
                                              <m:r>
                                                <a:rPr lang="en-US" altLang="ja-JP" sz="2200" i="1">
                                                  <a:latin typeface="Cambria Math" panose="02040503050406030204" pitchFamily="18" charset="0"/>
                                                  <a:ea typeface="Proxima Nova"/>
                                                  <a:cs typeface="Proxima Nova"/>
                                                  <a:sym typeface="Proxima Nova"/>
                                                </a:rPr>
                                                <m:t>𝑚𝑖𝑛</m:t>
                                              </m:r>
                                            </m:sub>
                                          </m:sSub>
                                        </m:num>
                                        <m:den>
                                          <m:acc>
                                            <m:accPr>
                                              <m:chr m:val="̃"/>
                                              <m:ctrlPr>
                                                <a:rPr lang="en-US" altLang="ja-JP" sz="2200" b="0" i="1" u="none" strike="noStrike" cap="none" smtClean="0">
                                                  <a:solidFill>
                                                    <a:srgbClr val="FF0000"/>
                                                  </a:solidFill>
                                                  <a:latin typeface="Cambria Math" panose="02040503050406030204" pitchFamily="18" charset="0"/>
                                                  <a:sym typeface="Proxima Nova"/>
                                                </a:rPr>
                                              </m:ctrlPr>
                                            </m:accPr>
                                            <m:e>
                                              <m:r>
                                                <a:rPr lang="en-US" altLang="ja-JP" sz="2200" b="0" i="1" u="none" strike="noStrike" cap="none" smtClean="0">
                                                  <a:solidFill>
                                                    <a:srgbClr val="FF0000"/>
                                                  </a:solidFill>
                                                  <a:latin typeface="Cambria Math" panose="02040503050406030204" pitchFamily="18" charset="0"/>
                                                  <a:sym typeface="Proxima Nova"/>
                                                </a:rPr>
                                                <m:t>𝛾</m:t>
                                              </m:r>
                                            </m:e>
                                          </m:acc>
                                          <m:d>
                                            <m:dPr>
                                              <m:ctrlPr>
                                                <a:rPr lang="en-US" altLang="ja-JP" sz="2200" i="1">
                                                  <a:solidFill>
                                                    <a:srgbClr val="FF0000"/>
                                                  </a:solidFill>
                                                  <a:latin typeface="Cambria Math" panose="02040503050406030204" pitchFamily="18" charset="0"/>
                                                  <a:ea typeface="Proxima Nova"/>
                                                  <a:cs typeface="Proxima Nova"/>
                                                  <a:sym typeface="Proxima Nova"/>
                                                </a:rPr>
                                              </m:ctrlPr>
                                            </m:dPr>
                                            <m:e>
                                              <m:r>
                                                <m:rPr>
                                                  <m:brk m:alnAt="9"/>
                                                </m:rPr>
                                                <a:rPr lang="en-US" altLang="ja-JP" sz="2200" b="1" i="1" smtClean="0">
                                                  <a:solidFill>
                                                    <a:srgbClr val="FF0000"/>
                                                  </a:solidFill>
                                                  <a:latin typeface="Cambria Math" panose="02040503050406030204" pitchFamily="18" charset="0"/>
                                                  <a:sym typeface="Proxima Nova"/>
                                                </a:rPr>
                                                <m:t>𝑸</m:t>
                                              </m:r>
                                            </m:e>
                                          </m:d>
                                        </m:den>
                                      </m:f>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r>
                                    <a:rPr lang="en-US" altLang="ja-JP" sz="2200" b="0" i="1" smtClean="0">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e>
                              </m:d>
                              <m:r>
                                <a:rPr lang="en-US" altLang="ja-JP" sz="2200" b="0" i="1" smtClean="0">
                                  <a:latin typeface="Cambria Math" panose="02040503050406030204" pitchFamily="18" charset="0"/>
                                  <a:ea typeface="Proxima Nova"/>
                                  <a:cs typeface="Proxima Nova"/>
                                  <a:sym typeface="Proxima Nova"/>
                                </a:rPr>
                                <m:t> </m:t>
                              </m:r>
                            </m:e>
                          </m:nary>
                          <m:r>
                            <a:rPr lang="en-US" altLang="ja-JP" sz="2200" b="0" i="1" u="none" strike="noStrike" cap="none" smtClean="0">
                              <a:latin typeface="Cambria Math" panose="02040503050406030204" pitchFamily="18" charset="0"/>
                              <a:sym typeface="Proxima Nova"/>
                            </a:rPr>
                            <m:t>−</m:t>
                          </m:r>
                          <m:f>
                            <m:fPr>
                              <m:ctrlPr>
                                <a:rPr lang="en-US" altLang="ja-JP" sz="2200" b="0" i="1" u="none" strike="noStrike" cap="none" smtClean="0">
                                  <a:latin typeface="Cambria Math" panose="02040503050406030204" pitchFamily="18" charset="0"/>
                                  <a:sym typeface="Proxima Nova"/>
                                </a:rPr>
                              </m:ctrlPr>
                            </m:fPr>
                            <m:num>
                              <m:r>
                                <a:rPr lang="en-US" altLang="ja-JP" sz="2200" b="0" i="1" u="none" strike="noStrike" cap="none" smtClean="0">
                                  <a:latin typeface="Cambria Math" panose="02040503050406030204" pitchFamily="18" charset="0"/>
                                  <a:sym typeface="Proxima Nova"/>
                                </a:rPr>
                                <m:t>1</m:t>
                              </m:r>
                            </m:num>
                            <m:den>
                              <m:r>
                                <a:rPr lang="en-US" altLang="ja-JP" sz="2200" b="0" i="1" u="none" strike="noStrike" cap="none" smtClean="0">
                                  <a:latin typeface="Cambria Math" panose="02040503050406030204" pitchFamily="18" charset="0"/>
                                  <a:sym typeface="Proxima Nova"/>
                                </a:rPr>
                                <m:t>2</m:t>
                              </m:r>
                            </m:den>
                          </m:f>
                        </m:e>
                      </m:d>
                    </m:oMath>
                    <m:oMath xmlns:m="http://schemas.openxmlformats.org/officeDocument/2006/math">
                      <m:r>
                        <m:rPr>
                          <m:aln/>
                        </m:rPr>
                        <a:rPr lang="en-US" altLang="ja-JP" sz="2200" i="1" u="none" strike="noStrike" cap="none" smtClean="0">
                          <a:latin typeface="Cambria Math" panose="02040503050406030204" pitchFamily="18" charset="0"/>
                          <a:ea typeface="Cambria Math" panose="02040503050406030204" pitchFamily="18" charset="0"/>
                          <a:cs typeface="Proxima Nova"/>
                          <a:sym typeface="Proxima Nova"/>
                        </a:rPr>
                        <m:t>≥</m:t>
                      </m:r>
                      <m:sSub>
                        <m:sSubPr>
                          <m:ctrlPr>
                            <a:rPr lang="en-US" altLang="ja-JP" sz="2200" i="1">
                              <a:latin typeface="Cambria Math" panose="02040503050406030204" pitchFamily="18" charset="0"/>
                              <a:ea typeface="Proxima Nova"/>
                              <a:cs typeface="Proxima Nova"/>
                              <a:sym typeface="Proxima Nova"/>
                            </a:rPr>
                          </m:ctrlPr>
                        </m:sSubPr>
                        <m:e>
                          <m:r>
                            <a:rPr lang="en-US" altLang="ja-JP" sz="2200" i="1">
                              <a:latin typeface="Cambria Math" panose="02040503050406030204" pitchFamily="18" charset="0"/>
                              <a:ea typeface="Proxima Nova"/>
                              <a:cs typeface="Proxima Nova"/>
                              <a:sym typeface="Proxima Nova"/>
                            </a:rPr>
                            <m:t>𝛾</m:t>
                          </m:r>
                        </m:e>
                        <m:sub>
                          <m:r>
                            <a:rPr lang="en-US" altLang="ja-JP" sz="2200" i="1">
                              <a:latin typeface="Cambria Math" panose="02040503050406030204" pitchFamily="18" charset="0"/>
                              <a:ea typeface="Proxima Nova"/>
                              <a:cs typeface="Proxima Nova"/>
                              <a:sym typeface="Proxima Nova"/>
                            </a:rPr>
                            <m:t>𝑚𝑖𝑛</m:t>
                          </m:r>
                        </m:sub>
                      </m:sSub>
                      <m:r>
                        <a:rPr lang="en-US" altLang="ja-JP" sz="2200" i="1">
                          <a:latin typeface="Cambria Math" panose="02040503050406030204" pitchFamily="18" charset="0"/>
                          <a:ea typeface="Proxima Nova"/>
                          <a:cs typeface="Proxima Nova"/>
                          <a:sym typeface="Proxima Nova"/>
                        </a:rPr>
                        <m:t>⋅</m:t>
                      </m:r>
                      <m:d>
                        <m:dPr>
                          <m:ctrlPr>
                            <a:rPr lang="en-US" altLang="ja-JP" sz="2200" i="1">
                              <a:latin typeface="Cambria Math" panose="02040503050406030204" pitchFamily="18" charset="0"/>
                              <a:sym typeface="Proxima Nova"/>
                            </a:rPr>
                          </m:ctrlPr>
                        </m:dPr>
                        <m:e>
                          <m:sSub>
                            <m:sSubPr>
                              <m:ctrlPr>
                                <a:rPr lang="en-US" altLang="ja-JP" sz="2200" i="1">
                                  <a:latin typeface="Cambria Math" panose="02040503050406030204" pitchFamily="18" charset="0"/>
                                  <a:sym typeface="Proxima Nova"/>
                                </a:rPr>
                              </m:ctrlPr>
                            </m:sSubPr>
                            <m:e>
                              <m:r>
                                <a:rPr lang="en-US" altLang="ja-JP" sz="2200" i="1">
                                  <a:latin typeface="Cambria Math" panose="02040503050406030204" pitchFamily="18" charset="0"/>
                                  <a:sym typeface="Proxima Nova"/>
                                </a:rPr>
                                <m:t>𝜖</m:t>
                              </m:r>
                            </m:e>
                            <m:sub>
                              <m:r>
                                <a:rPr lang="en-US" altLang="ja-JP" sz="2200" i="1">
                                  <a:latin typeface="Cambria Math" panose="02040503050406030204" pitchFamily="18" charset="0"/>
                                  <a:sym typeface="Proxima Nova"/>
                                </a:rPr>
                                <m:t>𝒜</m:t>
                              </m:r>
                            </m:sub>
                          </m:sSub>
                          <m:r>
                            <a:rPr lang="en-US" altLang="ja-JP" sz="2200" i="1">
                              <a:latin typeface="Cambria Math" panose="02040503050406030204" pitchFamily="18" charset="0"/>
                              <a:sym typeface="Proxima Nova"/>
                            </a:rPr>
                            <m:t>−</m:t>
                          </m:r>
                          <m:r>
                            <a:rPr lang="en-US" altLang="ja-JP" sz="2200" b="0" i="1" smtClean="0">
                              <a:solidFill>
                                <a:srgbClr val="FF0000"/>
                              </a:solidFill>
                              <a:latin typeface="Cambria Math" panose="02040503050406030204" pitchFamily="18" charset="0"/>
                              <a:sym typeface="Proxima Nova"/>
                            </a:rPr>
                            <m:t>2</m:t>
                          </m:r>
                          <m:r>
                            <a:rPr lang="en-US" altLang="ja-JP" sz="2200" b="0" i="1" smtClean="0">
                              <a:solidFill>
                                <a:srgbClr val="FF0000"/>
                              </a:solidFill>
                              <a:latin typeface="Cambria Math" panose="02040503050406030204" pitchFamily="18" charset="0"/>
                              <a:sym typeface="Proxima Nova"/>
                            </a:rPr>
                            <m:t>𝐷</m:t>
                          </m:r>
                        </m:e>
                      </m:d>
                    </m:oMath>
                  </m:oMathPara>
                </a14:m>
                <a:br>
                  <a:rPr lang="en-US" altLang="ja-JP" sz="2200" i="0" u="none" strike="noStrike" cap="none" dirty="0">
                    <a:latin typeface="Proxima Nova"/>
                    <a:ea typeface="Proxima Nova"/>
                    <a:cs typeface="Proxima Nova"/>
                    <a:sym typeface="Proxima Nova"/>
                  </a:rPr>
                </a:br>
                <a:endParaRPr lang="en-US" altLang="ja-JP" sz="2200" i="0" u="none" strike="noStrike" cap="none" dirty="0">
                  <a:latin typeface="Proxima Nova"/>
                  <a:ea typeface="Proxima Nova"/>
                  <a:cs typeface="Proxima Nova"/>
                  <a:sym typeface="Proxima Nova"/>
                </a:endParaRPr>
              </a:p>
            </p:txBody>
          </p:sp>
        </mc:Choice>
        <mc:Fallback xmlns="">
          <p:sp>
            <p:nvSpPr>
              <p:cNvPr id="3" name="テキスト ボックス 2">
                <a:extLst>
                  <a:ext uri="{FF2B5EF4-FFF2-40B4-BE49-F238E27FC236}">
                    <a16:creationId xmlns:a16="http://schemas.microsoft.com/office/drawing/2014/main" id="{D3F8FD73-5024-8DB8-A375-A1A01282AA0D}"/>
                  </a:ext>
                </a:extLst>
              </p:cNvPr>
              <p:cNvSpPr txBox="1">
                <a:spLocks noRot="1" noChangeAspect="1" noMove="1" noResize="1" noEditPoints="1" noAdjustHandles="1" noChangeArrowheads="1" noChangeShapeType="1" noTextEdit="1"/>
              </p:cNvSpPr>
              <p:nvPr/>
            </p:nvSpPr>
            <p:spPr>
              <a:xfrm>
                <a:off x="190500" y="4722640"/>
                <a:ext cx="11810999" cy="1191673"/>
              </a:xfrm>
              <a:prstGeom prst="rect">
                <a:avLst/>
              </a:prstGeom>
              <a:blipFill>
                <a:blip r:embed="rId7"/>
                <a:stretch>
                  <a:fillRect b="-3077"/>
                </a:stretch>
              </a:blipFill>
            </p:spPr>
            <p:txBody>
              <a:bodyPr/>
              <a:lstStyle/>
              <a:p>
                <a:r>
                  <a:rPr lang="ja-JP" altLang="en-US">
                    <a:noFill/>
                  </a:rPr>
                  <a:t> </a:t>
                </a:r>
              </a:p>
            </p:txBody>
          </p:sp>
        </mc:Fallback>
      </mc:AlternateContent>
      <p:sp>
        <p:nvSpPr>
          <p:cNvPr id="4" name="左中かっこ 3">
            <a:extLst>
              <a:ext uri="{FF2B5EF4-FFF2-40B4-BE49-F238E27FC236}">
                <a16:creationId xmlns:a16="http://schemas.microsoft.com/office/drawing/2014/main" id="{6D4CFAA6-4256-F21D-1785-1CA543588058}"/>
              </a:ext>
            </a:extLst>
          </p:cNvPr>
          <p:cNvSpPr/>
          <p:nvPr/>
        </p:nvSpPr>
        <p:spPr>
          <a:xfrm rot="5400000">
            <a:off x="4296198" y="3471959"/>
            <a:ext cx="243970" cy="2367608"/>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左中かっこ 16">
            <a:extLst>
              <a:ext uri="{FF2B5EF4-FFF2-40B4-BE49-F238E27FC236}">
                <a16:creationId xmlns:a16="http://schemas.microsoft.com/office/drawing/2014/main" id="{39E83EAF-88DD-4A06-BE69-7A42AC12899A}"/>
              </a:ext>
            </a:extLst>
          </p:cNvPr>
          <p:cNvSpPr/>
          <p:nvPr/>
        </p:nvSpPr>
        <p:spPr>
          <a:xfrm rot="5400000">
            <a:off x="7003786" y="3434733"/>
            <a:ext cx="285916" cy="2434407"/>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左中かっこ 19">
            <a:extLst>
              <a:ext uri="{FF2B5EF4-FFF2-40B4-BE49-F238E27FC236}">
                <a16:creationId xmlns:a16="http://schemas.microsoft.com/office/drawing/2014/main" id="{7799E721-FD33-671A-6069-225765658339}"/>
              </a:ext>
            </a:extLst>
          </p:cNvPr>
          <p:cNvSpPr/>
          <p:nvPr/>
        </p:nvSpPr>
        <p:spPr>
          <a:xfrm rot="5400000">
            <a:off x="9499454" y="3789320"/>
            <a:ext cx="241215" cy="1625430"/>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91B2FE31-DB3D-5DE7-CBCF-3719B606372C}"/>
              </a:ext>
            </a:extLst>
          </p:cNvPr>
          <p:cNvSpPr txBox="1"/>
          <p:nvPr/>
        </p:nvSpPr>
        <p:spPr>
          <a:xfrm>
            <a:off x="6529224" y="3969356"/>
            <a:ext cx="1547942"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Artificial Abort</a:t>
            </a:r>
          </a:p>
        </p:txBody>
      </p:sp>
      <mc:AlternateContent xmlns:mc="http://schemas.openxmlformats.org/markup-compatibility/2006" xmlns:a14="http://schemas.microsoft.com/office/drawing/2010/main">
        <mc:Choice Requires="a14">
          <p:sp>
            <p:nvSpPr>
              <p:cNvPr id="13" name="吹き出し: 四角形 12">
                <a:extLst>
                  <a:ext uri="{FF2B5EF4-FFF2-40B4-BE49-F238E27FC236}">
                    <a16:creationId xmlns:a16="http://schemas.microsoft.com/office/drawing/2014/main" id="{EBFA618C-B04C-68E8-7AF5-D66C98211E14}"/>
                  </a:ext>
                </a:extLst>
              </p:cNvPr>
              <p:cNvSpPr/>
              <p:nvPr/>
            </p:nvSpPr>
            <p:spPr>
              <a:xfrm>
                <a:off x="6096000" y="1525898"/>
                <a:ext cx="4911577" cy="1194334"/>
              </a:xfrm>
              <a:prstGeom prst="wedgeRectCallout">
                <a:avLst>
                  <a:gd name="adj1" fmla="val 31724"/>
                  <a:gd name="adj2" fmla="val -13457"/>
                </a:avLst>
              </a:prstGeom>
              <a:ln w="25400">
                <a:solidFill>
                  <a:srgbClr val="00B050"/>
                </a:solidFill>
              </a:ln>
            </p:spPr>
            <p:style>
              <a:lnRef idx="2">
                <a:schemeClr val="accent6"/>
              </a:lnRef>
              <a:fillRef idx="1">
                <a:schemeClr val="lt1"/>
              </a:fillRef>
              <a:effectRef idx="0">
                <a:schemeClr val="accent6"/>
              </a:effectRef>
              <a:fontRef idx="minor">
                <a:schemeClr val="dk1"/>
              </a:fontRef>
            </p:style>
            <p:txBody>
              <a:bodyPr rtlCol="0" anchor="ctr" anchorCtr="0"/>
              <a:lstStyle/>
              <a:p>
                <a:pPr marL="285750" indent="-285750">
                  <a:buFont typeface="Arial" panose="020B0604020202020204" pitchFamily="34" charset="0"/>
                  <a:buChar char="•"/>
                </a:pPr>
                <a:r>
                  <a:rPr kumimoji="1" lang="en-US" altLang="ja-JP" sz="2400" dirty="0">
                    <a:solidFill>
                      <a:schemeClr val="tx1"/>
                    </a:solidFill>
                  </a:rPr>
                  <a:t>Compute</a:t>
                </a:r>
                <a:r>
                  <a:rPr kumimoji="1" lang="en-US" altLang="ja-JP" sz="2400" dirty="0">
                    <a:solidFill>
                      <a:srgbClr val="FF0000"/>
                    </a:solidFill>
                  </a:rPr>
                  <a:t> </a:t>
                </a:r>
                <a14:m>
                  <m:oMath xmlns:m="http://schemas.openxmlformats.org/officeDocument/2006/math">
                    <m:acc>
                      <m:accPr>
                        <m:chr m:val="̃"/>
                        <m:ctrlPr>
                          <a:rPr kumimoji="1" lang="en-US" altLang="ja-JP" sz="2400" b="0" i="1" smtClean="0">
                            <a:solidFill>
                              <a:srgbClr val="FF0000"/>
                            </a:solidFill>
                            <a:latin typeface="Cambria Math" panose="02040503050406030204" pitchFamily="18" charset="0"/>
                          </a:rPr>
                        </m:ctrlPr>
                      </m:accPr>
                      <m:e>
                        <m:r>
                          <a:rPr kumimoji="1" lang="en-US" altLang="ja-JP" sz="2400" b="0" i="1" smtClean="0">
                            <a:solidFill>
                              <a:srgbClr val="FF0000"/>
                            </a:solidFill>
                            <a:latin typeface="Cambria Math" panose="02040503050406030204" pitchFamily="18" charset="0"/>
                          </a:rPr>
                          <m:t>𝛾</m:t>
                        </m:r>
                      </m:e>
                    </m:acc>
                    <m:r>
                      <a:rPr kumimoji="1" lang="en-US" altLang="ja-JP" sz="2400" b="0" i="1" smtClean="0">
                        <a:solidFill>
                          <a:srgbClr val="FF0000"/>
                        </a:solidFill>
                        <a:latin typeface="Cambria Math" panose="02040503050406030204" pitchFamily="18" charset="0"/>
                      </a:rPr>
                      <m:t>(</m:t>
                    </m:r>
                    <m:r>
                      <a:rPr kumimoji="1" lang="en-US" altLang="ja-JP" sz="2400" b="1" i="1" smtClean="0">
                        <a:solidFill>
                          <a:srgbClr val="FF0000"/>
                        </a:solidFill>
                        <a:latin typeface="Cambria Math" panose="02040503050406030204" pitchFamily="18" charset="0"/>
                      </a:rPr>
                      <m:t>𝑸</m:t>
                    </m:r>
                    <m:r>
                      <a:rPr kumimoji="1" lang="en-US" altLang="ja-JP" sz="2400" b="0" i="1" smtClean="0">
                        <a:solidFill>
                          <a:srgbClr val="FF0000"/>
                        </a:solidFill>
                        <a:latin typeface="Cambria Math" panose="02040503050406030204" pitchFamily="18" charset="0"/>
                      </a:rPr>
                      <m:t>)</m:t>
                    </m:r>
                  </m:oMath>
                </a14:m>
                <a:r>
                  <a:rPr kumimoji="1" lang="en-US" altLang="ja-JP" sz="2400" dirty="0"/>
                  <a:t> </a:t>
                </a:r>
                <a:r>
                  <a:rPr kumimoji="1" lang="en-US" altLang="ja-JP" sz="2400" dirty="0">
                    <a:solidFill>
                      <a:srgbClr val="FF0000"/>
                    </a:solidFill>
                  </a:rPr>
                  <a:t>s.t. </a:t>
                </a:r>
                <a14:m>
                  <m:oMath xmlns:m="http://schemas.openxmlformats.org/officeDocument/2006/math">
                    <m:d>
                      <m:dPr>
                        <m:begChr m:val="|"/>
                        <m:endChr m:val="|"/>
                        <m:ctrlPr>
                          <a:rPr kumimoji="1" lang="en-US" altLang="ja-JP" sz="2400" i="1">
                            <a:solidFill>
                              <a:srgbClr val="FF0000"/>
                            </a:solidFill>
                            <a:latin typeface="Cambria Math" panose="02040503050406030204" pitchFamily="18" charset="0"/>
                          </a:rPr>
                        </m:ctrlPr>
                      </m:dPr>
                      <m:e>
                        <m:f>
                          <m:fPr>
                            <m:ctrlPr>
                              <a:rPr kumimoji="1" lang="en-US" altLang="ja-JP" sz="2400" i="1">
                                <a:solidFill>
                                  <a:srgbClr val="FF0000"/>
                                </a:solidFill>
                                <a:latin typeface="Cambria Math" panose="02040503050406030204" pitchFamily="18" charset="0"/>
                              </a:rPr>
                            </m:ctrlPr>
                          </m:fPr>
                          <m:num>
                            <m:r>
                              <a:rPr kumimoji="1" lang="en-US" altLang="ja-JP" sz="2400" i="1">
                                <a:solidFill>
                                  <a:srgbClr val="FF0000"/>
                                </a:solidFill>
                                <a:latin typeface="Cambria Math" panose="02040503050406030204" pitchFamily="18" charset="0"/>
                              </a:rPr>
                              <m:t>𝛾</m:t>
                            </m:r>
                            <m:d>
                              <m:dPr>
                                <m:ctrlPr>
                                  <a:rPr kumimoji="1" lang="en-US" altLang="ja-JP" sz="2400" i="1">
                                    <a:solidFill>
                                      <a:srgbClr val="FF0000"/>
                                    </a:solidFill>
                                    <a:latin typeface="Cambria Math" panose="02040503050406030204" pitchFamily="18" charset="0"/>
                                  </a:rPr>
                                </m:ctrlPr>
                              </m:dPr>
                              <m:e>
                                <m:r>
                                  <a:rPr kumimoji="1" lang="en-US" altLang="ja-JP" sz="2400" b="1" i="1" smtClean="0">
                                    <a:solidFill>
                                      <a:srgbClr val="FF0000"/>
                                    </a:solidFill>
                                    <a:latin typeface="Cambria Math" panose="02040503050406030204" pitchFamily="18" charset="0"/>
                                  </a:rPr>
                                  <m:t>𝑸</m:t>
                                </m:r>
                              </m:e>
                            </m:d>
                          </m:num>
                          <m:den>
                            <m:acc>
                              <m:accPr>
                                <m:chr m:val="̃"/>
                                <m:ctrlPr>
                                  <a:rPr kumimoji="1" lang="en-US" altLang="ja-JP" sz="2400" i="1">
                                    <a:solidFill>
                                      <a:srgbClr val="FF0000"/>
                                    </a:solidFill>
                                    <a:latin typeface="Cambria Math" panose="02040503050406030204" pitchFamily="18" charset="0"/>
                                  </a:rPr>
                                </m:ctrlPr>
                              </m:accPr>
                              <m:e>
                                <m:r>
                                  <a:rPr kumimoji="1" lang="en-US" altLang="ja-JP" sz="2400" i="1">
                                    <a:solidFill>
                                      <a:srgbClr val="FF0000"/>
                                    </a:solidFill>
                                    <a:latin typeface="Cambria Math" panose="02040503050406030204" pitchFamily="18" charset="0"/>
                                  </a:rPr>
                                  <m:t>𝛾</m:t>
                                </m:r>
                              </m:e>
                            </m:acc>
                            <m:d>
                              <m:dPr>
                                <m:ctrlPr>
                                  <a:rPr kumimoji="1" lang="en-US" altLang="ja-JP" sz="2400" i="1">
                                    <a:solidFill>
                                      <a:srgbClr val="FF0000"/>
                                    </a:solidFill>
                                    <a:latin typeface="Cambria Math" panose="02040503050406030204" pitchFamily="18" charset="0"/>
                                  </a:rPr>
                                </m:ctrlPr>
                              </m:dPr>
                              <m:e>
                                <m:r>
                                  <a:rPr kumimoji="1" lang="en-US" altLang="ja-JP" sz="2400" b="1" i="1">
                                    <a:solidFill>
                                      <a:srgbClr val="FF0000"/>
                                    </a:solidFill>
                                    <a:latin typeface="Cambria Math" panose="02040503050406030204" pitchFamily="18" charset="0"/>
                                  </a:rPr>
                                  <m:t>𝑸</m:t>
                                </m:r>
                              </m:e>
                            </m:d>
                          </m:den>
                        </m:f>
                        <m:r>
                          <a:rPr kumimoji="1" lang="en-US" altLang="ja-JP" sz="2400" i="1">
                            <a:solidFill>
                              <a:srgbClr val="FF0000"/>
                            </a:solidFill>
                            <a:latin typeface="Cambria Math" panose="02040503050406030204" pitchFamily="18" charset="0"/>
                          </a:rPr>
                          <m:t>−1</m:t>
                        </m:r>
                      </m:e>
                    </m:d>
                    <m:r>
                      <a:rPr kumimoji="1" lang="en-US" altLang="ja-JP" sz="2400" i="1">
                        <a:solidFill>
                          <a:srgbClr val="FF0000"/>
                        </a:solidFill>
                        <a:latin typeface="Cambria Math" panose="02040503050406030204" pitchFamily="18" charset="0"/>
                        <a:ea typeface="Cambria Math" panose="02040503050406030204" pitchFamily="18" charset="0"/>
                      </a:rPr>
                      <m:t>≤</m:t>
                    </m:r>
                    <m:r>
                      <a:rPr kumimoji="1" lang="en-US" altLang="ja-JP" sz="2400" i="1">
                        <a:solidFill>
                          <a:srgbClr val="FF0000"/>
                        </a:solidFill>
                        <a:latin typeface="Cambria Math" panose="02040503050406030204" pitchFamily="18" charset="0"/>
                        <a:ea typeface="Cambria Math" panose="02040503050406030204" pitchFamily="18" charset="0"/>
                      </a:rPr>
                      <m:t>𝐷</m:t>
                    </m:r>
                  </m:oMath>
                </a14:m>
                <a:endParaRPr kumimoji="1" lang="en-US" altLang="ja-JP" sz="2400" dirty="0">
                  <a:solidFill>
                    <a:srgbClr val="FF0000"/>
                  </a:solidFill>
                </a:endParaRPr>
              </a:p>
              <a:p>
                <a:pPr marL="285750" indent="-285750">
                  <a:buFont typeface="Arial" panose="020B0604020202020204" pitchFamily="34" charset="0"/>
                  <a:buChar char="•"/>
                </a:pPr>
                <a:r>
                  <a:rPr kumimoji="1" lang="en-US" altLang="ja-JP" sz="2400" dirty="0"/>
                  <a:t>Abort with pro. </a:t>
                </a:r>
                <a14:m>
                  <m:oMath xmlns:m="http://schemas.openxmlformats.org/officeDocument/2006/math">
                    <m:r>
                      <a:rPr kumimoji="1" lang="en-US" altLang="ja-JP" sz="2400" b="0" i="0" smtClean="0">
                        <a:latin typeface="Cambria Math" panose="02040503050406030204" pitchFamily="18" charset="0"/>
                      </a:rPr>
                      <m:t>1−</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𝛾</m:t>
                        </m:r>
                      </m:e>
                      <m:sub>
                        <m:r>
                          <a:rPr kumimoji="1" lang="en-US" altLang="ja-JP" sz="2400" b="0" i="1" smtClean="0">
                            <a:latin typeface="Cambria Math" panose="02040503050406030204" pitchFamily="18" charset="0"/>
                          </a:rPr>
                          <m:t>𝑚𝑖𝑛</m:t>
                        </m:r>
                      </m:sub>
                    </m:sSub>
                    <m:r>
                      <a:rPr kumimoji="1" lang="en-US" altLang="ja-JP" sz="2400" b="0" i="1" smtClean="0">
                        <a:latin typeface="Cambria Math" panose="02040503050406030204" pitchFamily="18" charset="0"/>
                      </a:rPr>
                      <m:t>/</m:t>
                    </m:r>
                    <m:acc>
                      <m:accPr>
                        <m:chr m:val="̃"/>
                        <m:ctrlPr>
                          <a:rPr kumimoji="1" lang="en-US" altLang="ja-JP" sz="2400" i="1" smtClean="0">
                            <a:solidFill>
                              <a:srgbClr val="FF0000"/>
                            </a:solidFill>
                            <a:latin typeface="Cambria Math" panose="02040503050406030204" pitchFamily="18" charset="0"/>
                          </a:rPr>
                        </m:ctrlPr>
                      </m:accPr>
                      <m:e>
                        <m:r>
                          <a:rPr kumimoji="1" lang="en-US" altLang="ja-JP" sz="2400" i="1">
                            <a:solidFill>
                              <a:srgbClr val="FF0000"/>
                            </a:solidFill>
                            <a:latin typeface="Cambria Math" panose="02040503050406030204" pitchFamily="18" charset="0"/>
                          </a:rPr>
                          <m:t>𝛾</m:t>
                        </m:r>
                      </m:e>
                    </m:acc>
                    <m:r>
                      <a:rPr kumimoji="1" lang="en-US" altLang="ja-JP" sz="2400" i="1">
                        <a:solidFill>
                          <a:srgbClr val="FF0000"/>
                        </a:solidFill>
                        <a:latin typeface="Cambria Math" panose="02040503050406030204" pitchFamily="18" charset="0"/>
                      </a:rPr>
                      <m:t>(</m:t>
                    </m:r>
                    <m:r>
                      <a:rPr kumimoji="1" lang="en-US" altLang="ja-JP" sz="2400" b="1" i="1">
                        <a:solidFill>
                          <a:srgbClr val="FF0000"/>
                        </a:solidFill>
                        <a:latin typeface="Cambria Math" panose="02040503050406030204" pitchFamily="18" charset="0"/>
                      </a:rPr>
                      <m:t>𝑸</m:t>
                    </m:r>
                    <m:r>
                      <a:rPr kumimoji="1" lang="en-US" altLang="ja-JP" sz="2400" i="1">
                        <a:solidFill>
                          <a:srgbClr val="FF0000"/>
                        </a:solidFill>
                        <a:latin typeface="Cambria Math" panose="02040503050406030204" pitchFamily="18" charset="0"/>
                      </a:rPr>
                      <m:t>)</m:t>
                    </m:r>
                  </m:oMath>
                </a14:m>
                <a:endParaRPr kumimoji="1" lang="en-US" altLang="ja-JP" sz="2400" dirty="0"/>
              </a:p>
            </p:txBody>
          </p:sp>
        </mc:Choice>
        <mc:Fallback xmlns="">
          <p:sp>
            <p:nvSpPr>
              <p:cNvPr id="13" name="吹き出し: 四角形 12">
                <a:extLst>
                  <a:ext uri="{FF2B5EF4-FFF2-40B4-BE49-F238E27FC236}">
                    <a16:creationId xmlns:a16="http://schemas.microsoft.com/office/drawing/2014/main" id="{EBFA618C-B04C-68E8-7AF5-D66C98211E14}"/>
                  </a:ext>
                </a:extLst>
              </p:cNvPr>
              <p:cNvSpPr>
                <a:spLocks noRot="1" noChangeAspect="1" noMove="1" noResize="1" noEditPoints="1" noAdjustHandles="1" noChangeArrowheads="1" noChangeShapeType="1" noTextEdit="1"/>
              </p:cNvSpPr>
              <p:nvPr/>
            </p:nvSpPr>
            <p:spPr>
              <a:xfrm>
                <a:off x="6096000" y="1525898"/>
                <a:ext cx="4911577" cy="1194334"/>
              </a:xfrm>
              <a:prstGeom prst="wedgeRectCallout">
                <a:avLst>
                  <a:gd name="adj1" fmla="val 31724"/>
                  <a:gd name="adj2" fmla="val -13457"/>
                </a:avLst>
              </a:prstGeom>
              <a:blipFill>
                <a:blip r:embed="rId8"/>
                <a:stretch>
                  <a:fillRect l="-1358" b="-7000"/>
                </a:stretch>
              </a:blipFill>
              <a:ln w="25400">
                <a:solidFill>
                  <a:srgbClr val="00B050"/>
                </a:solidFill>
              </a:ln>
            </p:spPr>
            <p:txBody>
              <a:bodyPr/>
              <a:lstStyle/>
              <a:p>
                <a:r>
                  <a:rPr lang="ja-JP" altLang="en-US">
                    <a:noFill/>
                  </a:rPr>
                  <a:t> </a:t>
                </a:r>
              </a:p>
            </p:txBody>
          </p:sp>
        </mc:Fallback>
      </mc:AlternateContent>
      <p:sp>
        <p:nvSpPr>
          <p:cNvPr id="23" name="テキスト ボックス 22">
            <a:extLst>
              <a:ext uri="{FF2B5EF4-FFF2-40B4-BE49-F238E27FC236}">
                <a16:creationId xmlns:a16="http://schemas.microsoft.com/office/drawing/2014/main" id="{75A13541-68A3-640E-8483-339F3296B6E5}"/>
              </a:ext>
            </a:extLst>
          </p:cNvPr>
          <p:cNvSpPr txBox="1"/>
          <p:nvPr/>
        </p:nvSpPr>
        <p:spPr>
          <a:xfrm>
            <a:off x="3862910" y="4107791"/>
            <a:ext cx="1363946"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No abort</a:t>
            </a:r>
          </a:p>
        </p:txBody>
      </p:sp>
      <p:sp>
        <p:nvSpPr>
          <p:cNvPr id="24" name="テキスト ボックス 23">
            <a:extLst>
              <a:ext uri="{FF2B5EF4-FFF2-40B4-BE49-F238E27FC236}">
                <a16:creationId xmlns:a16="http://schemas.microsoft.com/office/drawing/2014/main" id="{93CA085E-5079-AADB-DCBE-8041520FC550}"/>
              </a:ext>
            </a:extLst>
          </p:cNvPr>
          <p:cNvSpPr txBox="1"/>
          <p:nvPr/>
        </p:nvSpPr>
        <p:spPr>
          <a:xfrm>
            <a:off x="9394272" y="4055155"/>
            <a:ext cx="1012372" cy="464871"/>
          </a:xfrm>
          <a:prstGeom prst="rect">
            <a:avLst/>
          </a:prstGeom>
          <a:noFill/>
        </p:spPr>
        <p:txBody>
          <a:bodyPr wrap="square">
            <a:spAutoFit/>
          </a:bodyPr>
          <a:lstStyle/>
          <a:p>
            <a:pPr lvl="0">
              <a:lnSpc>
                <a:spcPct val="150000"/>
              </a:lnSpc>
              <a:buClr>
                <a:srgbClr val="000000"/>
              </a:buClr>
              <a:buSzPts val="1700"/>
            </a:pPr>
            <a:r>
              <a:rPr lang="en-US" altLang="ja-JP" dirty="0">
                <a:ea typeface="Proxima Nova"/>
                <a:cs typeface="Proxima Nova"/>
                <a:sym typeface="Proxima Nova"/>
              </a:rPr>
              <a:t>Abort</a:t>
            </a:r>
            <a:endParaRPr lang="en-US" altLang="ja-JP" sz="1800" dirty="0">
              <a:ea typeface="Proxima Nova"/>
              <a:cs typeface="Proxima Nova"/>
              <a:sym typeface="Proxima Nova"/>
            </a:endParaRPr>
          </a:p>
        </p:txBody>
      </p:sp>
      <p:sp>
        <p:nvSpPr>
          <p:cNvPr id="5" name="テキスト ボックス 4">
            <a:extLst>
              <a:ext uri="{FF2B5EF4-FFF2-40B4-BE49-F238E27FC236}">
                <a16:creationId xmlns:a16="http://schemas.microsoft.com/office/drawing/2014/main" id="{98421653-9013-CA67-724A-546934ADC43E}"/>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11</a:t>
            </a:r>
            <a:endParaRPr kumimoji="1" lang="ja-JP" altLang="en-US" dirty="0">
              <a:solidFill>
                <a:schemeClr val="bg1"/>
              </a:solidFill>
            </a:endParaRPr>
          </a:p>
        </p:txBody>
      </p:sp>
    </p:spTree>
    <p:extLst>
      <p:ext uri="{BB962C8B-B14F-4D97-AF65-F5344CB8AC3E}">
        <p14:creationId xmlns:p14="http://schemas.microsoft.com/office/powerpoint/2010/main" val="4158762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5B328-BF2C-8CC5-9C13-1E794F0DA33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91F31D0-5720-3CFD-B918-3075C2F5E4B8}"/>
              </a:ext>
            </a:extLst>
          </p:cNvPr>
          <p:cNvSpPr>
            <a:spLocks noGrp="1"/>
          </p:cNvSpPr>
          <p:nvPr>
            <p:ph type="title"/>
          </p:nvPr>
        </p:nvSpPr>
        <p:spPr/>
        <p:txBody>
          <a:bodyPr>
            <a:normAutofit/>
          </a:bodyPr>
          <a:lstStyle/>
          <a:p>
            <a:r>
              <a:rPr lang="en-US" altLang="ja-JP" dirty="0"/>
              <a:t>Finer Grained Analysis</a:t>
            </a:r>
            <a:endParaRPr kumimoji="1" lang="ja-JP" altLang="en-US" dirty="0"/>
          </a:p>
        </p:txBody>
      </p:sp>
      <p:grpSp>
        <p:nvGrpSpPr>
          <p:cNvPr id="6" name="グループ化 5">
            <a:extLst>
              <a:ext uri="{FF2B5EF4-FFF2-40B4-BE49-F238E27FC236}">
                <a16:creationId xmlns:a16="http://schemas.microsoft.com/office/drawing/2014/main" id="{F60A3371-0470-6B48-11B8-5138626ECFBB}"/>
              </a:ext>
            </a:extLst>
          </p:cNvPr>
          <p:cNvGrpSpPr/>
          <p:nvPr/>
        </p:nvGrpSpPr>
        <p:grpSpPr>
          <a:xfrm>
            <a:off x="1718766" y="1804674"/>
            <a:ext cx="1964973" cy="1932441"/>
            <a:chOff x="1514717" y="2726417"/>
            <a:chExt cx="1964973" cy="1932441"/>
          </a:xfrm>
        </p:grpSpPr>
        <p:pic>
          <p:nvPicPr>
            <p:cNvPr id="7" name="Google Shape;898;p49">
              <a:extLst>
                <a:ext uri="{FF2B5EF4-FFF2-40B4-BE49-F238E27FC236}">
                  <a16:creationId xmlns:a16="http://schemas.microsoft.com/office/drawing/2014/main" id="{DB1B88E1-18E0-CF33-0FD4-231658159056}"/>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8" name="Google Shape;905;p49">
                  <a:extLst>
                    <a:ext uri="{FF2B5EF4-FFF2-40B4-BE49-F238E27FC236}">
                      <a16:creationId xmlns:a16="http://schemas.microsoft.com/office/drawing/2014/main" id="{2CB7098E-7A12-E981-4EE5-110ACCABC21B}"/>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8" name="Google Shape;905;p49">
                  <a:extLst>
                    <a:ext uri="{FF2B5EF4-FFF2-40B4-BE49-F238E27FC236}">
                      <a16:creationId xmlns:a16="http://schemas.microsoft.com/office/drawing/2014/main" id="{2CB7098E-7A12-E981-4EE5-110ACCABC21B}"/>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cxnSp>
        <p:nvCxnSpPr>
          <p:cNvPr id="9" name="直線矢印コネクタ 8">
            <a:extLst>
              <a:ext uri="{FF2B5EF4-FFF2-40B4-BE49-F238E27FC236}">
                <a16:creationId xmlns:a16="http://schemas.microsoft.com/office/drawing/2014/main" id="{CA6B6B48-E364-CADF-EA90-ECD312362F2B}"/>
              </a:ext>
            </a:extLst>
          </p:cNvPr>
          <p:cNvCxnSpPr>
            <a:cxnSpLocks/>
          </p:cNvCxnSpPr>
          <p:nvPr/>
        </p:nvCxnSpPr>
        <p:spPr>
          <a:xfrm>
            <a:off x="3371740" y="2999008"/>
            <a:ext cx="243711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36B7F508-6D78-1387-8E60-FEA8B084A427}"/>
                  </a:ext>
                </a:extLst>
              </p:cNvPr>
              <p:cNvSpPr txBox="1"/>
              <p:nvPr/>
            </p:nvSpPr>
            <p:spPr>
              <a:xfrm>
                <a:off x="3989775" y="2537343"/>
                <a:ext cx="1300299"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𝑏</m:t>
                      </m:r>
                      <m:r>
                        <a:rPr lang="en-US" altLang="ja-JP" sz="2400" b="0" i="1" smtClean="0">
                          <a:latin typeface="Cambria Math" panose="02040503050406030204" pitchFamily="18" charset="0"/>
                        </a:rPr>
                        <m:t>′</m:t>
                      </m:r>
                    </m:oMath>
                  </m:oMathPara>
                </a14:m>
                <a:endParaRPr lang="ja-JP" altLang="en-US" sz="2400" dirty="0"/>
              </a:p>
            </p:txBody>
          </p:sp>
        </mc:Choice>
        <mc:Fallback xmlns="">
          <p:sp>
            <p:nvSpPr>
              <p:cNvPr id="10" name="テキスト ボックス 9">
                <a:extLst>
                  <a:ext uri="{FF2B5EF4-FFF2-40B4-BE49-F238E27FC236}">
                    <a16:creationId xmlns:a16="http://schemas.microsoft.com/office/drawing/2014/main" id="{36B7F508-6D78-1387-8E60-FEA8B084A427}"/>
                  </a:ext>
                </a:extLst>
              </p:cNvPr>
              <p:cNvSpPr txBox="1">
                <a:spLocks noRot="1" noChangeAspect="1" noMove="1" noResize="1" noEditPoints="1" noAdjustHandles="1" noChangeArrowheads="1" noChangeShapeType="1" noTextEdit="1"/>
              </p:cNvSpPr>
              <p:nvPr/>
            </p:nvSpPr>
            <p:spPr>
              <a:xfrm>
                <a:off x="3989775" y="2537343"/>
                <a:ext cx="1300299" cy="46166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正方形/長方形 10">
                <a:extLst>
                  <a:ext uri="{FF2B5EF4-FFF2-40B4-BE49-F238E27FC236}">
                    <a16:creationId xmlns:a16="http://schemas.microsoft.com/office/drawing/2014/main" id="{367F84DD-9929-ACDF-AD50-C5B9FCBC8491}"/>
                  </a:ext>
                </a:extLst>
              </p:cNvPr>
              <p:cNvSpPr/>
              <p:nvPr/>
            </p:nvSpPr>
            <p:spPr>
              <a:xfrm>
                <a:off x="6292464" y="2934522"/>
                <a:ext cx="2071484" cy="553966"/>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0" dirty="0"/>
                  <a:t>Outputs </a:t>
                </a:r>
                <a14:m>
                  <m:oMath xmlns:m="http://schemas.openxmlformats.org/officeDocument/2006/math">
                    <m:r>
                      <a:rPr kumimoji="1" lang="en-US" altLang="ja-JP" b="0" i="1" smtClean="0">
                        <a:latin typeface="Cambria Math" panose="02040503050406030204" pitchFamily="18" charset="0"/>
                      </a:rPr>
                      <m:t>𝑏</m:t>
                    </m:r>
                    <m:r>
                      <a:rPr kumimoji="1" lang="en-US" altLang="ja-JP" b="0" i="1" smtClean="0">
                        <a:latin typeface="Cambria Math" panose="02040503050406030204" pitchFamily="18" charset="0"/>
                      </a:rPr>
                      <m:t>′</m:t>
                    </m:r>
                  </m:oMath>
                </a14:m>
                <a:endParaRPr kumimoji="1" lang="ja-JP" altLang="en-US" dirty="0"/>
              </a:p>
            </p:txBody>
          </p:sp>
        </mc:Choice>
        <mc:Fallback xmlns="">
          <p:sp>
            <p:nvSpPr>
              <p:cNvPr id="11" name="正方形/長方形 10">
                <a:extLst>
                  <a:ext uri="{FF2B5EF4-FFF2-40B4-BE49-F238E27FC236}">
                    <a16:creationId xmlns:a16="http://schemas.microsoft.com/office/drawing/2014/main" id="{367F84DD-9929-ACDF-AD50-C5B9FCBC8491}"/>
                  </a:ext>
                </a:extLst>
              </p:cNvPr>
              <p:cNvSpPr>
                <a:spLocks noRot="1" noChangeAspect="1" noMove="1" noResize="1" noEditPoints="1" noAdjustHandles="1" noChangeArrowheads="1" noChangeShapeType="1" noTextEdit="1"/>
              </p:cNvSpPr>
              <p:nvPr/>
            </p:nvSpPr>
            <p:spPr>
              <a:xfrm>
                <a:off x="6292464" y="2934522"/>
                <a:ext cx="2071484" cy="553966"/>
              </a:xfrm>
              <a:prstGeom prst="rect">
                <a:avLst/>
              </a:prstGeom>
              <a:blipFill>
                <a:blip r:embed="rId6"/>
                <a:stretch>
                  <a:fillRect/>
                </a:stretch>
              </a:blipFill>
              <a:ln w="25400">
                <a:solidFill>
                  <a:schemeClr val="tx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A4ED2B64-35D2-0848-5E24-37741DC5AFB3}"/>
                  </a:ext>
                </a:extLst>
              </p:cNvPr>
              <p:cNvSpPr txBox="1"/>
              <p:nvPr/>
            </p:nvSpPr>
            <p:spPr>
              <a:xfrm>
                <a:off x="190500" y="4722640"/>
                <a:ext cx="11810999" cy="1191673"/>
              </a:xfrm>
              <a:prstGeom prst="rect">
                <a:avLst/>
              </a:prstGeom>
              <a:noFill/>
            </p:spPr>
            <p:txBody>
              <a:bodyPr wrap="square">
                <a:spAutoFit/>
              </a:bodyPr>
              <a:lstStyle/>
              <a:p>
                <a:pPr lvl="0">
                  <a:buClr>
                    <a:srgbClr val="000000"/>
                  </a:buClr>
                  <a:buSzPts val="1700"/>
                </a:pPr>
                <a14:m>
                  <m:oMathPara xmlns:m="http://schemas.openxmlformats.org/officeDocument/2006/math">
                    <m:oMathParaPr>
                      <m:jc m:val="centerGroup"/>
                    </m:oMathParaPr>
                    <m:oMath xmlns:m="http://schemas.openxmlformats.org/officeDocument/2006/math">
                      <m:sSub>
                        <m:sSubPr>
                          <m:ctrlPr>
                            <a:rPr lang="en-US" altLang="ja-JP" sz="2200" b="0" i="1" u="none" strike="noStrike" cap="none" smtClean="0">
                              <a:latin typeface="Cambria Math" panose="02040503050406030204" pitchFamily="18" charset="0"/>
                              <a:ea typeface="Proxima Nova"/>
                              <a:cs typeface="Proxima Nova"/>
                              <a:sym typeface="Proxima Nova"/>
                            </a:rPr>
                          </m:ctrlPr>
                        </m:sSubPr>
                        <m:e>
                          <m:r>
                            <a:rPr lang="en-US" altLang="ja-JP" sz="2200" b="0" i="1" u="none" strike="noStrike" cap="none" smtClean="0">
                              <a:latin typeface="Cambria Math" panose="02040503050406030204" pitchFamily="18" charset="0"/>
                              <a:ea typeface="Proxima Nova"/>
                              <a:cs typeface="Proxima Nova"/>
                              <a:sym typeface="Proxima Nova"/>
                            </a:rPr>
                            <m:t>𝜖</m:t>
                          </m:r>
                        </m:e>
                        <m:sub>
                          <m:r>
                            <a:rPr lang="en-US" altLang="ja-JP" sz="2200" b="0" i="1" u="none" strike="noStrike" cap="none" smtClean="0">
                              <a:latin typeface="Cambria Math" panose="02040503050406030204" pitchFamily="18" charset="0"/>
                              <a:ea typeface="Proxima Nova"/>
                              <a:cs typeface="Proxima Nova"/>
                              <a:sym typeface="Proxima Nova"/>
                            </a:rPr>
                            <m:t>ℛ</m:t>
                          </m:r>
                        </m:sub>
                      </m:sSub>
                      <m:r>
                        <m:rPr>
                          <m:aln/>
                        </m:rPr>
                        <a:rPr lang="en-US" altLang="ja-JP" sz="2200" b="0" i="1" u="none" strike="noStrike" cap="none" smtClean="0">
                          <a:latin typeface="Cambria Math" panose="02040503050406030204" pitchFamily="18" charset="0"/>
                          <a:sym typeface="Proxima Nova"/>
                        </a:rPr>
                        <m:t>=</m:t>
                      </m:r>
                      <m:d>
                        <m:dPr>
                          <m:begChr m:val="|"/>
                          <m:endChr m:val="|"/>
                          <m:ctrlPr>
                            <a:rPr lang="en-US" altLang="ja-JP" sz="2200" b="0" i="1" u="none" strike="noStrike" cap="none" smtClean="0">
                              <a:latin typeface="Cambria Math" panose="02040503050406030204" pitchFamily="18" charset="0"/>
                              <a:sym typeface="Proxima Nova"/>
                            </a:rPr>
                          </m:ctrlPr>
                        </m:dPr>
                        <m:e>
                          <m:nary>
                            <m:naryPr>
                              <m:chr m:val="∑"/>
                              <m:limLoc m:val="subSup"/>
                              <m:supHide m:val="on"/>
                              <m:ctrlPr>
                                <a:rPr lang="en-US" altLang="ja-JP" sz="2200" b="0" i="1" u="none" strike="noStrike" cap="none" smtClean="0">
                                  <a:latin typeface="Cambria Math" panose="02040503050406030204" pitchFamily="18" charset="0"/>
                                  <a:sym typeface="Proxima Nova"/>
                                </a:rPr>
                              </m:ctrlPr>
                            </m:naryPr>
                            <m:sub>
                              <m:r>
                                <m:rPr>
                                  <m:brk m:alnAt="9"/>
                                </m:rPr>
                                <a:rPr lang="en-US" altLang="ja-JP" sz="2200" b="1" i="1" u="none" strike="noStrike" cap="none" smtClean="0">
                                  <a:latin typeface="Cambria Math" panose="02040503050406030204" pitchFamily="18" charset="0"/>
                                  <a:sym typeface="Proxima Nova"/>
                                </a:rPr>
                                <m:t>𝑸</m:t>
                              </m:r>
                            </m:sub>
                            <m:sup/>
                            <m:e>
                              <m:r>
                                <a:rPr lang="en-US" altLang="ja-JP" sz="2200" b="0" i="1" u="none" strike="noStrike" cap="none" smtClean="0">
                                  <a:latin typeface="Cambria Math" panose="02040503050406030204" pitchFamily="18" charset="0"/>
                                  <a:sym typeface="Proxima Nova"/>
                                </a:rPr>
                                <m:t>𝑝</m:t>
                              </m:r>
                              <m:d>
                                <m:dPr>
                                  <m:ctrlPr>
                                    <a:rPr lang="en-US" altLang="ja-JP" sz="2200" b="0" i="1" u="none" strike="noStrike" cap="none" smtClean="0">
                                      <a:latin typeface="Cambria Math" panose="02040503050406030204" pitchFamily="18" charset="0"/>
                                      <a:sym typeface="Proxima Nova"/>
                                    </a:rPr>
                                  </m:ctrlPr>
                                </m:dPr>
                                <m:e>
                                  <m:r>
                                    <m:rPr>
                                      <m:brk m:alnAt="9"/>
                                    </m:rPr>
                                    <a:rPr lang="en-US" altLang="ja-JP" sz="2200" b="1" i="1">
                                      <a:latin typeface="Cambria Math" panose="02040503050406030204" pitchFamily="18" charset="0"/>
                                      <a:sym typeface="Proxima Nova"/>
                                    </a:rPr>
                                    <m:t>𝑸</m:t>
                                  </m:r>
                                </m:e>
                              </m:d>
                              <m:r>
                                <a:rPr lang="en-US" altLang="ja-JP" sz="2200" b="0" i="1" u="none" strike="noStrike" cap="none" smtClean="0">
                                  <a:latin typeface="Cambria Math" panose="02040503050406030204" pitchFamily="18" charset="0"/>
                                  <a:sym typeface="Proxima Nova"/>
                                </a:rPr>
                                <m:t>⋅</m:t>
                              </m:r>
                              <m:d>
                                <m:dPr>
                                  <m:ctrlPr>
                                    <a:rPr lang="en-US" altLang="ja-JP" sz="2200" b="0" i="1" u="none" strike="noStrike" cap="none" smtClean="0">
                                      <a:latin typeface="Cambria Math" panose="02040503050406030204" pitchFamily="18" charset="0"/>
                                      <a:ea typeface="Proxima Nova"/>
                                      <a:cs typeface="Proxima Nova"/>
                                      <a:sym typeface="Proxima Nova"/>
                                    </a:rPr>
                                  </m:ctrlPr>
                                </m:dPr>
                                <m:e>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𝛾</m:t>
                                          </m:r>
                                        </m:e>
                                        <m:sub>
                                          <m:r>
                                            <a:rPr lang="en-US" altLang="ja-JP" sz="2200" b="0" i="1" smtClean="0">
                                              <a:latin typeface="Cambria Math" panose="02040503050406030204" pitchFamily="18" charset="0"/>
                                              <a:ea typeface="Proxima Nova"/>
                                              <a:cs typeface="Proxima Nova"/>
                                              <a:sym typeface="Proxima Nova"/>
                                            </a:rPr>
                                            <m:t>𝑚𝑖𝑛</m:t>
                                          </m:r>
                                        </m:sub>
                                      </m:sSub>
                                    </m:num>
                                    <m:den>
                                      <m:acc>
                                        <m:accPr>
                                          <m:chr m:val="̃"/>
                                          <m:ctrlPr>
                                            <a:rPr lang="en-US" altLang="ja-JP" sz="2200" b="0" i="1" u="none" strike="noStrike" cap="none" smtClean="0">
                                              <a:solidFill>
                                                <a:srgbClr val="FF0000"/>
                                              </a:solidFill>
                                              <a:latin typeface="Cambria Math" panose="02040503050406030204" pitchFamily="18" charset="0"/>
                                              <a:sym typeface="Proxima Nova"/>
                                            </a:rPr>
                                          </m:ctrlPr>
                                        </m:accPr>
                                        <m:e>
                                          <m:r>
                                            <a:rPr lang="en-US" altLang="ja-JP" sz="2200" b="0" i="1" u="none" strike="noStrike" cap="none" smtClean="0">
                                              <a:solidFill>
                                                <a:srgbClr val="FF0000"/>
                                              </a:solidFill>
                                              <a:latin typeface="Cambria Math" panose="02040503050406030204" pitchFamily="18" charset="0"/>
                                              <a:sym typeface="Proxima Nova"/>
                                            </a:rPr>
                                            <m:t>𝛾</m:t>
                                          </m:r>
                                        </m:e>
                                      </m:acc>
                                      <m:d>
                                        <m:dPr>
                                          <m:ctrlPr>
                                            <a:rPr lang="en-US" altLang="ja-JP" sz="2200" b="0" i="1" smtClean="0">
                                              <a:solidFill>
                                                <a:srgbClr val="FF0000"/>
                                              </a:solidFill>
                                              <a:latin typeface="Cambria Math" panose="02040503050406030204" pitchFamily="18" charset="0"/>
                                              <a:ea typeface="Proxima Nova"/>
                                              <a:cs typeface="Proxima Nova"/>
                                              <a:sym typeface="Proxima Nova"/>
                                            </a:rPr>
                                          </m:ctrlPr>
                                        </m:dPr>
                                        <m:e>
                                          <m:r>
                                            <m:rPr>
                                              <m:brk m:alnAt="9"/>
                                            </m:rPr>
                                            <a:rPr lang="en-US" altLang="ja-JP" sz="2200" b="1" i="1" smtClean="0">
                                              <a:solidFill>
                                                <a:srgbClr val="FF0000"/>
                                              </a:solidFill>
                                              <a:latin typeface="Cambria Math" panose="02040503050406030204" pitchFamily="18" charset="0"/>
                                              <a:sym typeface="Proxima Nova"/>
                                            </a:rPr>
                                            <m:t>𝑸</m:t>
                                          </m:r>
                                        </m:e>
                                      </m:d>
                                    </m:den>
                                  </m:f>
                                  <m:r>
                                    <a:rPr lang="en-US" altLang="ja-JP" sz="2200" b="0" i="1" smtClean="0">
                                      <a:latin typeface="Cambria Math" panose="02040503050406030204" pitchFamily="18" charset="0"/>
                                      <a:ea typeface="Proxima Nova"/>
                                      <a:cs typeface="Proxima Nova"/>
                                      <a:sym typeface="Proxima Nova"/>
                                    </a:rPr>
                                    <m:t>⋅</m:t>
                                  </m:r>
                                  <m:sSub>
                                    <m:sSubPr>
                                      <m:ctrlPr>
                                        <a:rPr lang="en-US" altLang="ja-JP" sz="2200" b="0" i="1" smtClean="0">
                                          <a:latin typeface="Cambria Math" panose="02040503050406030204" pitchFamily="18" charset="0"/>
                                          <a:ea typeface="Proxima Nova"/>
                                          <a:cs typeface="Proxima Nova"/>
                                          <a:sym typeface="Proxima Nova"/>
                                        </a:rPr>
                                      </m:ctrlPr>
                                    </m:sSubPr>
                                    <m:e>
                                      <m:r>
                                        <a:rPr lang="en-US" altLang="ja-JP" sz="2200" b="0" i="1" smtClean="0">
                                          <a:latin typeface="Cambria Math" panose="02040503050406030204" pitchFamily="18" charset="0"/>
                                          <a:ea typeface="Proxima Nova"/>
                                          <a:cs typeface="Proxima Nova"/>
                                          <a:sym typeface="Proxima Nova"/>
                                        </a:rPr>
                                        <m:t>𝑠</m:t>
                                      </m:r>
                                    </m:e>
                                    <m:sub>
                                      <m:r>
                                        <a:rPr lang="en-US" altLang="ja-JP" sz="2200" b="0" i="1" smtClean="0">
                                          <a:latin typeface="Cambria Math" panose="02040503050406030204" pitchFamily="18" charset="0"/>
                                          <a:ea typeface="Proxima Nova"/>
                                          <a:cs typeface="Proxima Nova"/>
                                          <a:sym typeface="Proxima Nova"/>
                                        </a:rPr>
                                        <m:t>𝒜</m:t>
                                      </m:r>
                                    </m:sub>
                                  </m:sSub>
                                  <m:d>
                                    <m:dPr>
                                      <m:ctrlPr>
                                        <a:rPr lang="en-US" altLang="ja-JP" sz="2200" b="0" i="1" smtClean="0">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r>
                                    <a:rPr lang="en-US" altLang="ja-JP" sz="2200" b="0" i="1" smtClean="0">
                                      <a:latin typeface="Cambria Math" panose="02040503050406030204" pitchFamily="18" charset="0"/>
                                      <a:ea typeface="Proxima Nova"/>
                                      <a:cs typeface="Proxima Nova"/>
                                      <a:sym typeface="Proxima Nova"/>
                                    </a:rPr>
                                    <m:t>+</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r>
                                    <a:rPr lang="en-US" altLang="ja-JP" sz="2200" i="1">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f>
                                        <m:fPr>
                                          <m:ctrlPr>
                                            <a:rPr lang="en-US" altLang="ja-JP" sz="2200" i="1">
                                              <a:latin typeface="Cambria Math" panose="02040503050406030204" pitchFamily="18" charset="0"/>
                                              <a:ea typeface="Proxima Nova"/>
                                              <a:cs typeface="Proxima Nova"/>
                                              <a:sym typeface="Proxima Nova"/>
                                            </a:rPr>
                                          </m:ctrlPr>
                                        </m:fPr>
                                        <m:num>
                                          <m:sSub>
                                            <m:sSubPr>
                                              <m:ctrlPr>
                                                <a:rPr lang="en-US" altLang="ja-JP" sz="2200" i="1">
                                                  <a:latin typeface="Cambria Math" panose="02040503050406030204" pitchFamily="18" charset="0"/>
                                                  <a:ea typeface="Proxima Nova"/>
                                                  <a:cs typeface="Proxima Nova"/>
                                                  <a:sym typeface="Proxima Nova"/>
                                                </a:rPr>
                                              </m:ctrlPr>
                                            </m:sSubPr>
                                            <m:e>
                                              <m:r>
                                                <a:rPr lang="en-US" altLang="ja-JP" sz="2200" i="1">
                                                  <a:latin typeface="Cambria Math" panose="02040503050406030204" pitchFamily="18" charset="0"/>
                                                  <a:ea typeface="Proxima Nova"/>
                                                  <a:cs typeface="Proxima Nova"/>
                                                  <a:sym typeface="Proxima Nova"/>
                                                </a:rPr>
                                                <m:t>𝛾</m:t>
                                              </m:r>
                                            </m:e>
                                            <m:sub>
                                              <m:r>
                                                <a:rPr lang="en-US" altLang="ja-JP" sz="2200" i="1">
                                                  <a:latin typeface="Cambria Math" panose="02040503050406030204" pitchFamily="18" charset="0"/>
                                                  <a:ea typeface="Proxima Nova"/>
                                                  <a:cs typeface="Proxima Nova"/>
                                                  <a:sym typeface="Proxima Nova"/>
                                                </a:rPr>
                                                <m:t>𝑚𝑖𝑛</m:t>
                                              </m:r>
                                            </m:sub>
                                          </m:sSub>
                                        </m:num>
                                        <m:den>
                                          <m:acc>
                                            <m:accPr>
                                              <m:chr m:val="̃"/>
                                              <m:ctrlPr>
                                                <a:rPr lang="en-US" altLang="ja-JP" sz="2200" b="0" i="1" u="none" strike="noStrike" cap="none" smtClean="0">
                                                  <a:solidFill>
                                                    <a:srgbClr val="FF0000"/>
                                                  </a:solidFill>
                                                  <a:latin typeface="Cambria Math" panose="02040503050406030204" pitchFamily="18" charset="0"/>
                                                  <a:sym typeface="Proxima Nova"/>
                                                </a:rPr>
                                              </m:ctrlPr>
                                            </m:accPr>
                                            <m:e>
                                              <m:r>
                                                <a:rPr lang="en-US" altLang="ja-JP" sz="2200" b="0" i="1" u="none" strike="noStrike" cap="none" smtClean="0">
                                                  <a:solidFill>
                                                    <a:srgbClr val="FF0000"/>
                                                  </a:solidFill>
                                                  <a:latin typeface="Cambria Math" panose="02040503050406030204" pitchFamily="18" charset="0"/>
                                                  <a:sym typeface="Proxima Nova"/>
                                                </a:rPr>
                                                <m:t>𝛾</m:t>
                                              </m:r>
                                            </m:e>
                                          </m:acc>
                                          <m:d>
                                            <m:dPr>
                                              <m:ctrlPr>
                                                <a:rPr lang="en-US" altLang="ja-JP" sz="2200" i="1">
                                                  <a:solidFill>
                                                    <a:srgbClr val="FF0000"/>
                                                  </a:solidFill>
                                                  <a:latin typeface="Cambria Math" panose="02040503050406030204" pitchFamily="18" charset="0"/>
                                                  <a:ea typeface="Proxima Nova"/>
                                                  <a:cs typeface="Proxima Nova"/>
                                                  <a:sym typeface="Proxima Nova"/>
                                                </a:rPr>
                                              </m:ctrlPr>
                                            </m:dPr>
                                            <m:e>
                                              <m:r>
                                                <m:rPr>
                                                  <m:brk m:alnAt="9"/>
                                                </m:rPr>
                                                <a:rPr lang="en-US" altLang="ja-JP" sz="2200" b="1" i="1" smtClean="0">
                                                  <a:solidFill>
                                                    <a:srgbClr val="FF0000"/>
                                                  </a:solidFill>
                                                  <a:latin typeface="Cambria Math" panose="02040503050406030204" pitchFamily="18" charset="0"/>
                                                  <a:sym typeface="Proxima Nova"/>
                                                </a:rPr>
                                                <m:t>𝑸</m:t>
                                              </m:r>
                                            </m:e>
                                          </m:d>
                                        </m:den>
                                      </m:f>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r>
                                    <a:rPr lang="en-US" altLang="ja-JP" sz="2200" b="0" i="1" smtClean="0">
                                      <a:latin typeface="Cambria Math" panose="02040503050406030204" pitchFamily="18" charset="0"/>
                                      <a:ea typeface="Proxima Nova"/>
                                      <a:cs typeface="Proxima Nova"/>
                                      <a:sym typeface="Proxima Nova"/>
                                    </a:rPr>
                                    <m:t>+</m:t>
                                  </m:r>
                                  <m:d>
                                    <m:dPr>
                                      <m:ctrlPr>
                                        <a:rPr lang="en-US" altLang="ja-JP" sz="2200" b="0" i="1" smtClean="0">
                                          <a:latin typeface="Cambria Math" panose="02040503050406030204" pitchFamily="18" charset="0"/>
                                          <a:ea typeface="Proxima Nova"/>
                                          <a:cs typeface="Proxima Nova"/>
                                          <a:sym typeface="Proxima Nova"/>
                                        </a:rPr>
                                      </m:ctrlPr>
                                    </m:dPr>
                                    <m:e>
                                      <m:r>
                                        <a:rPr lang="en-US" altLang="ja-JP" sz="2200" b="0" i="1" smtClean="0">
                                          <a:latin typeface="Cambria Math" panose="02040503050406030204" pitchFamily="18" charset="0"/>
                                          <a:ea typeface="Proxima Nova"/>
                                          <a:cs typeface="Proxima Nova"/>
                                          <a:sym typeface="Proxima Nova"/>
                                        </a:rPr>
                                        <m:t>1−</m:t>
                                      </m:r>
                                      <m:r>
                                        <a:rPr lang="en-US" altLang="ja-JP" sz="2200" i="1">
                                          <a:latin typeface="Cambria Math" panose="02040503050406030204" pitchFamily="18" charset="0"/>
                                          <a:ea typeface="Proxima Nova"/>
                                          <a:cs typeface="Proxima Nova"/>
                                          <a:sym typeface="Proxima Nova"/>
                                        </a:rPr>
                                        <m:t>𝛾</m:t>
                                      </m:r>
                                      <m:d>
                                        <m:dPr>
                                          <m:ctrlPr>
                                            <a:rPr lang="en-US" altLang="ja-JP" sz="2200" i="1">
                                              <a:latin typeface="Cambria Math" panose="02040503050406030204" pitchFamily="18" charset="0"/>
                                              <a:ea typeface="Proxima Nova"/>
                                              <a:cs typeface="Proxima Nova"/>
                                              <a:sym typeface="Proxima Nova"/>
                                            </a:rPr>
                                          </m:ctrlPr>
                                        </m:dPr>
                                        <m:e>
                                          <m:r>
                                            <m:rPr>
                                              <m:brk m:alnAt="9"/>
                                            </m:rPr>
                                            <a:rPr lang="en-US" altLang="ja-JP" sz="2200" b="1" i="1">
                                              <a:latin typeface="Cambria Math" panose="02040503050406030204" pitchFamily="18" charset="0"/>
                                              <a:sym typeface="Proxima Nova"/>
                                            </a:rPr>
                                            <m:t>𝑸</m:t>
                                          </m:r>
                                        </m:e>
                                      </m:d>
                                    </m:e>
                                  </m:d>
                                  <m:r>
                                    <a:rPr lang="en-US" altLang="ja-JP" sz="2200" b="0" i="1" smtClean="0">
                                      <a:latin typeface="Cambria Math" panose="02040503050406030204" pitchFamily="18" charset="0"/>
                                      <a:ea typeface="Proxima Nova"/>
                                      <a:cs typeface="Proxima Nova"/>
                                      <a:sym typeface="Proxima Nova"/>
                                    </a:rPr>
                                    <m:t>⋅</m:t>
                                  </m:r>
                                  <m:f>
                                    <m:fPr>
                                      <m:ctrlPr>
                                        <a:rPr lang="en-US" altLang="ja-JP" sz="2200" b="0" i="1" smtClean="0">
                                          <a:latin typeface="Cambria Math" panose="02040503050406030204" pitchFamily="18" charset="0"/>
                                          <a:ea typeface="Proxima Nova"/>
                                          <a:cs typeface="Proxima Nova"/>
                                          <a:sym typeface="Proxima Nova"/>
                                        </a:rPr>
                                      </m:ctrlPr>
                                    </m:fPr>
                                    <m:num>
                                      <m:r>
                                        <a:rPr lang="en-US" altLang="ja-JP" sz="2200" b="0" i="1" smtClean="0">
                                          <a:latin typeface="Cambria Math" panose="02040503050406030204" pitchFamily="18" charset="0"/>
                                          <a:ea typeface="Proxima Nova"/>
                                          <a:cs typeface="Proxima Nova"/>
                                          <a:sym typeface="Proxima Nova"/>
                                        </a:rPr>
                                        <m:t>1</m:t>
                                      </m:r>
                                    </m:num>
                                    <m:den>
                                      <m:r>
                                        <a:rPr lang="en-US" altLang="ja-JP" sz="2200" b="0" i="1" smtClean="0">
                                          <a:latin typeface="Cambria Math" panose="02040503050406030204" pitchFamily="18" charset="0"/>
                                          <a:ea typeface="Proxima Nova"/>
                                          <a:cs typeface="Proxima Nova"/>
                                          <a:sym typeface="Proxima Nova"/>
                                        </a:rPr>
                                        <m:t>2</m:t>
                                      </m:r>
                                    </m:den>
                                  </m:f>
                                </m:e>
                              </m:d>
                              <m:r>
                                <a:rPr lang="en-US" altLang="ja-JP" sz="2200" b="0" i="1" smtClean="0">
                                  <a:latin typeface="Cambria Math" panose="02040503050406030204" pitchFamily="18" charset="0"/>
                                  <a:ea typeface="Proxima Nova"/>
                                  <a:cs typeface="Proxima Nova"/>
                                  <a:sym typeface="Proxima Nova"/>
                                </a:rPr>
                                <m:t> </m:t>
                              </m:r>
                            </m:e>
                          </m:nary>
                          <m:r>
                            <a:rPr lang="en-US" altLang="ja-JP" sz="2200" b="0" i="1" u="none" strike="noStrike" cap="none" smtClean="0">
                              <a:latin typeface="Cambria Math" panose="02040503050406030204" pitchFamily="18" charset="0"/>
                              <a:sym typeface="Proxima Nova"/>
                            </a:rPr>
                            <m:t>−</m:t>
                          </m:r>
                          <m:f>
                            <m:fPr>
                              <m:ctrlPr>
                                <a:rPr lang="en-US" altLang="ja-JP" sz="2200" b="0" i="1" u="none" strike="noStrike" cap="none" smtClean="0">
                                  <a:latin typeface="Cambria Math" panose="02040503050406030204" pitchFamily="18" charset="0"/>
                                  <a:sym typeface="Proxima Nova"/>
                                </a:rPr>
                              </m:ctrlPr>
                            </m:fPr>
                            <m:num>
                              <m:r>
                                <a:rPr lang="en-US" altLang="ja-JP" sz="2200" b="0" i="1" u="none" strike="noStrike" cap="none" smtClean="0">
                                  <a:latin typeface="Cambria Math" panose="02040503050406030204" pitchFamily="18" charset="0"/>
                                  <a:sym typeface="Proxima Nova"/>
                                </a:rPr>
                                <m:t>1</m:t>
                              </m:r>
                            </m:num>
                            <m:den>
                              <m:r>
                                <a:rPr lang="en-US" altLang="ja-JP" sz="2200" b="0" i="1" u="none" strike="noStrike" cap="none" smtClean="0">
                                  <a:latin typeface="Cambria Math" panose="02040503050406030204" pitchFamily="18" charset="0"/>
                                  <a:sym typeface="Proxima Nova"/>
                                </a:rPr>
                                <m:t>2</m:t>
                              </m:r>
                            </m:den>
                          </m:f>
                        </m:e>
                      </m:d>
                    </m:oMath>
                    <m:oMath xmlns:m="http://schemas.openxmlformats.org/officeDocument/2006/math">
                      <m:r>
                        <m:rPr>
                          <m:aln/>
                        </m:rPr>
                        <a:rPr lang="en-US" altLang="ja-JP" sz="2200" i="1" u="none" strike="noStrike" cap="none" smtClean="0">
                          <a:latin typeface="Cambria Math" panose="02040503050406030204" pitchFamily="18" charset="0"/>
                          <a:ea typeface="Cambria Math" panose="02040503050406030204" pitchFamily="18" charset="0"/>
                          <a:cs typeface="Proxima Nova"/>
                          <a:sym typeface="Proxima Nova"/>
                        </a:rPr>
                        <m:t>≥</m:t>
                      </m:r>
                      <m:sSub>
                        <m:sSubPr>
                          <m:ctrlPr>
                            <a:rPr lang="en-US" altLang="ja-JP" sz="2200" i="1">
                              <a:latin typeface="Cambria Math" panose="02040503050406030204" pitchFamily="18" charset="0"/>
                              <a:ea typeface="Proxima Nova"/>
                              <a:cs typeface="Proxima Nova"/>
                              <a:sym typeface="Proxima Nova"/>
                            </a:rPr>
                          </m:ctrlPr>
                        </m:sSubPr>
                        <m:e>
                          <m:r>
                            <a:rPr lang="en-US" altLang="ja-JP" sz="2200" i="1">
                              <a:latin typeface="Cambria Math" panose="02040503050406030204" pitchFamily="18" charset="0"/>
                              <a:ea typeface="Proxima Nova"/>
                              <a:cs typeface="Proxima Nova"/>
                              <a:sym typeface="Proxima Nova"/>
                            </a:rPr>
                            <m:t>𝛾</m:t>
                          </m:r>
                        </m:e>
                        <m:sub>
                          <m:r>
                            <a:rPr lang="en-US" altLang="ja-JP" sz="2200" i="1">
                              <a:latin typeface="Cambria Math" panose="02040503050406030204" pitchFamily="18" charset="0"/>
                              <a:ea typeface="Proxima Nova"/>
                              <a:cs typeface="Proxima Nova"/>
                              <a:sym typeface="Proxima Nova"/>
                            </a:rPr>
                            <m:t>𝑚𝑖𝑛</m:t>
                          </m:r>
                        </m:sub>
                      </m:sSub>
                      <m:r>
                        <a:rPr lang="en-US" altLang="ja-JP" sz="2200" i="1">
                          <a:latin typeface="Cambria Math" panose="02040503050406030204" pitchFamily="18" charset="0"/>
                          <a:ea typeface="Proxima Nova"/>
                          <a:cs typeface="Proxima Nova"/>
                          <a:sym typeface="Proxima Nova"/>
                        </a:rPr>
                        <m:t>⋅</m:t>
                      </m:r>
                      <m:d>
                        <m:dPr>
                          <m:ctrlPr>
                            <a:rPr lang="en-US" altLang="ja-JP" sz="2200" i="1">
                              <a:latin typeface="Cambria Math" panose="02040503050406030204" pitchFamily="18" charset="0"/>
                              <a:sym typeface="Proxima Nova"/>
                            </a:rPr>
                          </m:ctrlPr>
                        </m:dPr>
                        <m:e>
                          <m:sSub>
                            <m:sSubPr>
                              <m:ctrlPr>
                                <a:rPr lang="en-US" altLang="ja-JP" sz="2200" i="1">
                                  <a:latin typeface="Cambria Math" panose="02040503050406030204" pitchFamily="18" charset="0"/>
                                  <a:sym typeface="Proxima Nova"/>
                                </a:rPr>
                              </m:ctrlPr>
                            </m:sSubPr>
                            <m:e>
                              <m:r>
                                <a:rPr lang="en-US" altLang="ja-JP" sz="2200" i="1">
                                  <a:latin typeface="Cambria Math" panose="02040503050406030204" pitchFamily="18" charset="0"/>
                                  <a:sym typeface="Proxima Nova"/>
                                </a:rPr>
                                <m:t>𝜖</m:t>
                              </m:r>
                            </m:e>
                            <m:sub>
                              <m:r>
                                <a:rPr lang="en-US" altLang="ja-JP" sz="2200" i="1">
                                  <a:latin typeface="Cambria Math" panose="02040503050406030204" pitchFamily="18" charset="0"/>
                                  <a:sym typeface="Proxima Nova"/>
                                </a:rPr>
                                <m:t>𝒜</m:t>
                              </m:r>
                            </m:sub>
                          </m:sSub>
                          <m:r>
                            <a:rPr lang="en-US" altLang="ja-JP" sz="2200" i="1">
                              <a:latin typeface="Cambria Math" panose="02040503050406030204" pitchFamily="18" charset="0"/>
                              <a:sym typeface="Proxima Nova"/>
                            </a:rPr>
                            <m:t>−</m:t>
                          </m:r>
                          <m:r>
                            <a:rPr lang="en-US" altLang="ja-JP" sz="2200" b="0" i="1" smtClean="0">
                              <a:solidFill>
                                <a:srgbClr val="FF0000"/>
                              </a:solidFill>
                              <a:latin typeface="Cambria Math" panose="02040503050406030204" pitchFamily="18" charset="0"/>
                              <a:sym typeface="Proxima Nova"/>
                            </a:rPr>
                            <m:t>2</m:t>
                          </m:r>
                          <m:r>
                            <a:rPr lang="en-US" altLang="ja-JP" sz="2200" b="0" i="1" smtClean="0">
                              <a:solidFill>
                                <a:srgbClr val="FF0000"/>
                              </a:solidFill>
                              <a:latin typeface="Cambria Math" panose="02040503050406030204" pitchFamily="18" charset="0"/>
                              <a:sym typeface="Proxima Nova"/>
                            </a:rPr>
                            <m:t>𝐷</m:t>
                          </m:r>
                        </m:e>
                      </m:d>
                    </m:oMath>
                  </m:oMathPara>
                </a14:m>
                <a:br>
                  <a:rPr lang="en-US" altLang="ja-JP" sz="2200" i="0" u="none" strike="noStrike" cap="none" dirty="0">
                    <a:latin typeface="Proxima Nova"/>
                    <a:ea typeface="Proxima Nova"/>
                    <a:cs typeface="Proxima Nova"/>
                    <a:sym typeface="Proxima Nova"/>
                  </a:rPr>
                </a:br>
                <a:endParaRPr lang="en-US" altLang="ja-JP" sz="2200" i="0" u="none" strike="noStrike" cap="none" dirty="0">
                  <a:latin typeface="Proxima Nova"/>
                  <a:ea typeface="Proxima Nova"/>
                  <a:cs typeface="Proxima Nova"/>
                  <a:sym typeface="Proxima Nova"/>
                </a:endParaRPr>
              </a:p>
            </p:txBody>
          </p:sp>
        </mc:Choice>
        <mc:Fallback xmlns="">
          <p:sp>
            <p:nvSpPr>
              <p:cNvPr id="3" name="テキスト ボックス 2">
                <a:extLst>
                  <a:ext uri="{FF2B5EF4-FFF2-40B4-BE49-F238E27FC236}">
                    <a16:creationId xmlns:a16="http://schemas.microsoft.com/office/drawing/2014/main" id="{A4ED2B64-35D2-0848-5E24-37741DC5AFB3}"/>
                  </a:ext>
                </a:extLst>
              </p:cNvPr>
              <p:cNvSpPr txBox="1">
                <a:spLocks noRot="1" noChangeAspect="1" noMove="1" noResize="1" noEditPoints="1" noAdjustHandles="1" noChangeArrowheads="1" noChangeShapeType="1" noTextEdit="1"/>
              </p:cNvSpPr>
              <p:nvPr/>
            </p:nvSpPr>
            <p:spPr>
              <a:xfrm>
                <a:off x="190500" y="4722640"/>
                <a:ext cx="11810999" cy="1191673"/>
              </a:xfrm>
              <a:prstGeom prst="rect">
                <a:avLst/>
              </a:prstGeom>
              <a:blipFill>
                <a:blip r:embed="rId7"/>
                <a:stretch>
                  <a:fillRect b="-3077"/>
                </a:stretch>
              </a:blipFill>
            </p:spPr>
            <p:txBody>
              <a:bodyPr/>
              <a:lstStyle/>
              <a:p>
                <a:r>
                  <a:rPr lang="ja-JP" altLang="en-US">
                    <a:noFill/>
                  </a:rPr>
                  <a:t> </a:t>
                </a:r>
              </a:p>
            </p:txBody>
          </p:sp>
        </mc:Fallback>
      </mc:AlternateContent>
      <p:sp>
        <p:nvSpPr>
          <p:cNvPr id="4" name="左中かっこ 3">
            <a:extLst>
              <a:ext uri="{FF2B5EF4-FFF2-40B4-BE49-F238E27FC236}">
                <a16:creationId xmlns:a16="http://schemas.microsoft.com/office/drawing/2014/main" id="{2F6B324D-31F3-343A-6821-C227169DBDBC}"/>
              </a:ext>
            </a:extLst>
          </p:cNvPr>
          <p:cNvSpPr/>
          <p:nvPr/>
        </p:nvSpPr>
        <p:spPr>
          <a:xfrm rot="5400000">
            <a:off x="4296198" y="3471959"/>
            <a:ext cx="243970" cy="2367608"/>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左中かっこ 16">
            <a:extLst>
              <a:ext uri="{FF2B5EF4-FFF2-40B4-BE49-F238E27FC236}">
                <a16:creationId xmlns:a16="http://schemas.microsoft.com/office/drawing/2014/main" id="{2BF7685B-64BC-BFFF-1575-27AF0BB657A3}"/>
              </a:ext>
            </a:extLst>
          </p:cNvPr>
          <p:cNvSpPr/>
          <p:nvPr/>
        </p:nvSpPr>
        <p:spPr>
          <a:xfrm rot="5400000">
            <a:off x="7003786" y="3434733"/>
            <a:ext cx="285916" cy="2434407"/>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左中かっこ 19">
            <a:extLst>
              <a:ext uri="{FF2B5EF4-FFF2-40B4-BE49-F238E27FC236}">
                <a16:creationId xmlns:a16="http://schemas.microsoft.com/office/drawing/2014/main" id="{D48B17F7-F1BE-652D-E454-7786DE8DD944}"/>
              </a:ext>
            </a:extLst>
          </p:cNvPr>
          <p:cNvSpPr/>
          <p:nvPr/>
        </p:nvSpPr>
        <p:spPr>
          <a:xfrm rot="5400000">
            <a:off x="9499454" y="3789320"/>
            <a:ext cx="241215" cy="1625430"/>
          </a:xfrm>
          <a:prstGeom prst="leftBrace">
            <a:avLst/>
          </a:prstGeom>
          <a:ln w="254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4CB088FE-00FE-11C1-2374-84A76A967330}"/>
              </a:ext>
            </a:extLst>
          </p:cNvPr>
          <p:cNvSpPr txBox="1"/>
          <p:nvPr/>
        </p:nvSpPr>
        <p:spPr>
          <a:xfrm>
            <a:off x="6529224" y="3969356"/>
            <a:ext cx="1547942"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Artificial Abort</a:t>
            </a:r>
          </a:p>
        </p:txBody>
      </p:sp>
      <mc:AlternateContent xmlns:mc="http://schemas.openxmlformats.org/markup-compatibility/2006" xmlns:a14="http://schemas.microsoft.com/office/drawing/2010/main">
        <mc:Choice Requires="a14">
          <p:sp>
            <p:nvSpPr>
              <p:cNvPr id="22" name="吹き出し: 角を丸めた四角形 21">
                <a:extLst>
                  <a:ext uri="{FF2B5EF4-FFF2-40B4-BE49-F238E27FC236}">
                    <a16:creationId xmlns:a16="http://schemas.microsoft.com/office/drawing/2014/main" id="{E1A32916-31A4-7435-3DE6-DA227BE06BC6}"/>
                  </a:ext>
                </a:extLst>
              </p:cNvPr>
              <p:cNvSpPr/>
              <p:nvPr/>
            </p:nvSpPr>
            <p:spPr>
              <a:xfrm>
                <a:off x="3863825" y="5739523"/>
                <a:ext cx="7528744" cy="498313"/>
              </a:xfrm>
              <a:prstGeom prst="wedgeRoundRectCallout">
                <a:avLst>
                  <a:gd name="adj1" fmla="val -52986"/>
                  <a:gd name="adj2" fmla="val -29479"/>
                  <a:gd name="adj3" fmla="val 16667"/>
                </a:avLst>
              </a:prstGeom>
              <a:solidFill>
                <a:srgbClr val="FFE5FF"/>
              </a:solidFill>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r>
                  <a:rPr kumimoji="1" lang="en-US" altLang="ja-JP" sz="2400" dirty="0">
                    <a:solidFill>
                      <a:schemeClr val="tx1"/>
                    </a:solidFill>
                  </a:rPr>
                  <a:t>If </a:t>
                </a:r>
                <a14:m>
                  <m:oMath xmlns:m="http://schemas.openxmlformats.org/officeDocument/2006/math">
                    <m:r>
                      <a:rPr kumimoji="1" lang="en-US" altLang="ja-JP" sz="2400" b="1" i="1" smtClean="0">
                        <a:solidFill>
                          <a:srgbClr val="FF0000"/>
                        </a:solidFill>
                        <a:latin typeface="Cambria Math" panose="02040503050406030204" pitchFamily="18" charset="0"/>
                      </a:rPr>
                      <m:t>𝑫</m:t>
                    </m:r>
                    <m:r>
                      <a:rPr kumimoji="1" lang="en-US" altLang="ja-JP" sz="2400" b="1" i="1">
                        <a:solidFill>
                          <a:srgbClr val="FF0000"/>
                        </a:solidFill>
                        <a:latin typeface="Cambria Math" panose="02040503050406030204" pitchFamily="18" charset="0"/>
                        <a:ea typeface="Cambria Math" panose="02040503050406030204" pitchFamily="18" charset="0"/>
                      </a:rPr>
                      <m:t>≤</m:t>
                    </m:r>
                    <m:f>
                      <m:fPr>
                        <m:type m:val="lin"/>
                        <m:ctrlPr>
                          <a:rPr kumimoji="1" lang="en-US" altLang="ja-JP" sz="2400" b="1" i="1" smtClean="0">
                            <a:solidFill>
                              <a:srgbClr val="FF0000"/>
                            </a:solidFill>
                            <a:latin typeface="Cambria Math" panose="02040503050406030204" pitchFamily="18" charset="0"/>
                            <a:ea typeface="Cambria Math" panose="02040503050406030204" pitchFamily="18" charset="0"/>
                          </a:rPr>
                        </m:ctrlPr>
                      </m:fPr>
                      <m:num>
                        <m:sSub>
                          <m:sSubPr>
                            <m:ctrlPr>
                              <a:rPr kumimoji="1" lang="en-US" altLang="ja-JP" sz="2400" b="1" i="1">
                                <a:solidFill>
                                  <a:srgbClr val="FF0000"/>
                                </a:solidFill>
                                <a:latin typeface="Cambria Math" panose="02040503050406030204" pitchFamily="18" charset="0"/>
                                <a:ea typeface="Cambria Math" panose="02040503050406030204" pitchFamily="18" charset="0"/>
                              </a:rPr>
                            </m:ctrlPr>
                          </m:sSubPr>
                          <m:e>
                            <m:r>
                              <a:rPr kumimoji="1" lang="en-US" altLang="ja-JP" sz="2400" b="1" i="1">
                                <a:solidFill>
                                  <a:srgbClr val="FF0000"/>
                                </a:solidFill>
                                <a:latin typeface="Cambria Math" panose="02040503050406030204" pitchFamily="18" charset="0"/>
                                <a:ea typeface="Cambria Math" panose="02040503050406030204" pitchFamily="18" charset="0"/>
                              </a:rPr>
                              <m:t>𝝐</m:t>
                            </m:r>
                          </m:e>
                          <m:sub>
                            <m:r>
                              <a:rPr kumimoji="1" lang="en-US" altLang="ja-JP" sz="2400" b="1" i="1">
                                <a:solidFill>
                                  <a:srgbClr val="FF0000"/>
                                </a:solidFill>
                                <a:latin typeface="Cambria Math" panose="02040503050406030204" pitchFamily="18" charset="0"/>
                                <a:ea typeface="Cambria Math" panose="02040503050406030204" pitchFamily="18" charset="0"/>
                              </a:rPr>
                              <m:t>𝓐</m:t>
                            </m:r>
                          </m:sub>
                        </m:sSub>
                      </m:num>
                      <m:den>
                        <m:r>
                          <a:rPr kumimoji="1" lang="en-US" altLang="ja-JP" sz="2400" b="1" i="1" smtClean="0">
                            <a:solidFill>
                              <a:srgbClr val="FF0000"/>
                            </a:solidFill>
                            <a:latin typeface="Cambria Math" panose="02040503050406030204" pitchFamily="18" charset="0"/>
                            <a:ea typeface="Cambria Math" panose="02040503050406030204" pitchFamily="18" charset="0"/>
                          </a:rPr>
                          <m:t>𝟑</m:t>
                        </m:r>
                      </m:den>
                    </m:f>
                  </m:oMath>
                </a14:m>
                <a:r>
                  <a:rPr kumimoji="1" lang="en-US" altLang="ja-JP" sz="2400" dirty="0">
                    <a:solidFill>
                      <a:schemeClr val="tx1"/>
                    </a:solidFill>
                  </a:rPr>
                  <a:t>, </a:t>
                </a:r>
                <a14:m>
                  <m:oMath xmlns:m="http://schemas.openxmlformats.org/officeDocument/2006/math">
                    <m:r>
                      <a:rPr kumimoji="1" lang="en-US" altLang="ja-JP" sz="2400" b="0" i="1" smtClean="0">
                        <a:solidFill>
                          <a:schemeClr val="tx1"/>
                        </a:solidFill>
                        <a:latin typeface="Cambria Math" panose="02040503050406030204" pitchFamily="18" charset="0"/>
                      </a:rPr>
                      <m:t>ℛ</m:t>
                    </m:r>
                  </m:oMath>
                </a14:m>
                <a:r>
                  <a:rPr kumimoji="1" lang="en-US" altLang="ja-JP" sz="2400" dirty="0">
                    <a:solidFill>
                      <a:schemeClr val="tx1"/>
                    </a:solidFill>
                  </a:rPr>
                  <a:t> has non-negligible advantage </a:t>
                </a:r>
                <a14:m>
                  <m:oMath xmlns:m="http://schemas.openxmlformats.org/officeDocument/2006/math">
                    <m:sSub>
                      <m:sSubPr>
                        <m:ctrlPr>
                          <a:rPr kumimoji="1" lang="en-US" altLang="ja-JP" sz="2400" b="0" i="1" smtClean="0">
                            <a:solidFill>
                              <a:schemeClr val="tx1"/>
                            </a:solidFill>
                            <a:latin typeface="Cambria Math" panose="02040503050406030204" pitchFamily="18" charset="0"/>
                          </a:rPr>
                        </m:ctrlPr>
                      </m:sSubPr>
                      <m:e>
                        <m:r>
                          <a:rPr kumimoji="1" lang="en-US" altLang="ja-JP" sz="2400" b="0" i="1" smtClean="0">
                            <a:solidFill>
                              <a:schemeClr val="tx1"/>
                            </a:solidFill>
                            <a:latin typeface="Cambria Math" panose="02040503050406030204" pitchFamily="18" charset="0"/>
                          </a:rPr>
                          <m:t>𝛾</m:t>
                        </m:r>
                      </m:e>
                      <m:sub>
                        <m:r>
                          <a:rPr kumimoji="1" lang="en-US" altLang="ja-JP" sz="2400" b="0" i="1" smtClean="0">
                            <a:solidFill>
                              <a:schemeClr val="tx1"/>
                            </a:solidFill>
                            <a:latin typeface="Cambria Math" panose="02040503050406030204" pitchFamily="18" charset="0"/>
                          </a:rPr>
                          <m:t>𝑚𝑖𝑛</m:t>
                        </m:r>
                      </m:sub>
                    </m:sSub>
                    <m:r>
                      <a:rPr kumimoji="1" lang="en-US" altLang="ja-JP" sz="2400" b="0" i="1" smtClean="0">
                        <a:solidFill>
                          <a:schemeClr val="tx1"/>
                        </a:solidFill>
                        <a:latin typeface="Cambria Math" panose="02040503050406030204" pitchFamily="18" charset="0"/>
                      </a:rPr>
                      <m:t>⋅</m:t>
                    </m:r>
                    <m:sSub>
                      <m:sSubPr>
                        <m:ctrlPr>
                          <a:rPr kumimoji="1" lang="en-US" altLang="ja-JP" sz="2400" i="1" smtClean="0">
                            <a:solidFill>
                              <a:schemeClr val="tx1"/>
                            </a:solidFill>
                            <a:latin typeface="Cambria Math" panose="02040503050406030204" pitchFamily="18" charset="0"/>
                            <a:ea typeface="Cambria Math" panose="02040503050406030204" pitchFamily="18" charset="0"/>
                          </a:rPr>
                        </m:ctrlPr>
                      </m:sSubPr>
                      <m:e>
                        <m:r>
                          <a:rPr kumimoji="1" lang="en-US" altLang="ja-JP" sz="2400" i="1">
                            <a:solidFill>
                              <a:schemeClr val="tx1"/>
                            </a:solidFill>
                            <a:latin typeface="Cambria Math" panose="02040503050406030204" pitchFamily="18" charset="0"/>
                            <a:ea typeface="Cambria Math" panose="02040503050406030204" pitchFamily="18" charset="0"/>
                          </a:rPr>
                          <m:t>𝜖</m:t>
                        </m:r>
                      </m:e>
                      <m:sub>
                        <m:r>
                          <a:rPr kumimoji="1" lang="en-US" altLang="ja-JP" sz="2400" i="1">
                            <a:solidFill>
                              <a:schemeClr val="tx1"/>
                            </a:solidFill>
                            <a:latin typeface="Cambria Math" panose="02040503050406030204" pitchFamily="18" charset="0"/>
                            <a:ea typeface="Cambria Math" panose="02040503050406030204" pitchFamily="18" charset="0"/>
                          </a:rPr>
                          <m:t>𝒜</m:t>
                        </m:r>
                      </m:sub>
                    </m:sSub>
                    <m:r>
                      <a:rPr kumimoji="1" lang="en-US" altLang="ja-JP" sz="2400" b="0" i="1" smtClean="0">
                        <a:solidFill>
                          <a:schemeClr val="tx1"/>
                        </a:solidFill>
                        <a:latin typeface="Cambria Math" panose="02040503050406030204" pitchFamily="18" charset="0"/>
                      </a:rPr>
                      <m:t>/3</m:t>
                    </m:r>
                  </m:oMath>
                </a14:m>
                <a:endParaRPr kumimoji="1" lang="en-US" altLang="ja-JP" sz="2400" dirty="0">
                  <a:solidFill>
                    <a:schemeClr val="tx1"/>
                  </a:solidFill>
                </a:endParaRPr>
              </a:p>
            </p:txBody>
          </p:sp>
        </mc:Choice>
        <mc:Fallback xmlns="">
          <p:sp>
            <p:nvSpPr>
              <p:cNvPr id="22" name="吹き出し: 角を丸めた四角形 21">
                <a:extLst>
                  <a:ext uri="{FF2B5EF4-FFF2-40B4-BE49-F238E27FC236}">
                    <a16:creationId xmlns:a16="http://schemas.microsoft.com/office/drawing/2014/main" id="{E1A32916-31A4-7435-3DE6-DA227BE06BC6}"/>
                  </a:ext>
                </a:extLst>
              </p:cNvPr>
              <p:cNvSpPr>
                <a:spLocks noRot="1" noChangeAspect="1" noMove="1" noResize="1" noEditPoints="1" noAdjustHandles="1" noChangeArrowheads="1" noChangeShapeType="1" noTextEdit="1"/>
              </p:cNvSpPr>
              <p:nvPr/>
            </p:nvSpPr>
            <p:spPr>
              <a:xfrm>
                <a:off x="3863825" y="5739523"/>
                <a:ext cx="7528744" cy="498313"/>
              </a:xfrm>
              <a:prstGeom prst="wedgeRoundRectCallout">
                <a:avLst>
                  <a:gd name="adj1" fmla="val -52986"/>
                  <a:gd name="adj2" fmla="val -29479"/>
                  <a:gd name="adj3" fmla="val 16667"/>
                </a:avLst>
              </a:prstGeom>
              <a:blipFill>
                <a:blip r:embed="rId8"/>
                <a:stretch>
                  <a:fillRect t="-105882" b="-165882"/>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吹き出し: 四角形 12">
                <a:extLst>
                  <a:ext uri="{FF2B5EF4-FFF2-40B4-BE49-F238E27FC236}">
                    <a16:creationId xmlns:a16="http://schemas.microsoft.com/office/drawing/2014/main" id="{E5F89139-11AC-2667-3AE9-51CAD31E9224}"/>
                  </a:ext>
                </a:extLst>
              </p:cNvPr>
              <p:cNvSpPr/>
              <p:nvPr/>
            </p:nvSpPr>
            <p:spPr>
              <a:xfrm>
                <a:off x="6096000" y="1525898"/>
                <a:ext cx="4911577" cy="1194334"/>
              </a:xfrm>
              <a:prstGeom prst="wedgeRectCallout">
                <a:avLst>
                  <a:gd name="adj1" fmla="val 31724"/>
                  <a:gd name="adj2" fmla="val -13457"/>
                </a:avLst>
              </a:prstGeom>
              <a:ln w="25400">
                <a:solidFill>
                  <a:srgbClr val="00B050"/>
                </a:solidFill>
              </a:ln>
            </p:spPr>
            <p:style>
              <a:lnRef idx="2">
                <a:schemeClr val="accent6"/>
              </a:lnRef>
              <a:fillRef idx="1">
                <a:schemeClr val="lt1"/>
              </a:fillRef>
              <a:effectRef idx="0">
                <a:schemeClr val="accent6"/>
              </a:effectRef>
              <a:fontRef idx="minor">
                <a:schemeClr val="dk1"/>
              </a:fontRef>
            </p:style>
            <p:txBody>
              <a:bodyPr rtlCol="0" anchor="ctr" anchorCtr="0"/>
              <a:lstStyle/>
              <a:p>
                <a:pPr marL="285750" indent="-285750">
                  <a:buFont typeface="Arial" panose="020B0604020202020204" pitchFamily="34" charset="0"/>
                  <a:buChar char="•"/>
                </a:pPr>
                <a:r>
                  <a:rPr kumimoji="1" lang="en-US" altLang="ja-JP" sz="2400" dirty="0">
                    <a:solidFill>
                      <a:schemeClr val="tx1"/>
                    </a:solidFill>
                  </a:rPr>
                  <a:t>Compute</a:t>
                </a:r>
                <a:r>
                  <a:rPr kumimoji="1" lang="en-US" altLang="ja-JP" sz="2400" dirty="0">
                    <a:solidFill>
                      <a:srgbClr val="FF0000"/>
                    </a:solidFill>
                  </a:rPr>
                  <a:t> </a:t>
                </a:r>
                <a14:m>
                  <m:oMath xmlns:m="http://schemas.openxmlformats.org/officeDocument/2006/math">
                    <m:acc>
                      <m:accPr>
                        <m:chr m:val="̃"/>
                        <m:ctrlPr>
                          <a:rPr kumimoji="1" lang="en-US" altLang="ja-JP" sz="2400" b="0" i="1" smtClean="0">
                            <a:solidFill>
                              <a:srgbClr val="FF0000"/>
                            </a:solidFill>
                            <a:latin typeface="Cambria Math" panose="02040503050406030204" pitchFamily="18" charset="0"/>
                          </a:rPr>
                        </m:ctrlPr>
                      </m:accPr>
                      <m:e>
                        <m:r>
                          <a:rPr kumimoji="1" lang="en-US" altLang="ja-JP" sz="2400" b="0" i="1" smtClean="0">
                            <a:solidFill>
                              <a:srgbClr val="FF0000"/>
                            </a:solidFill>
                            <a:latin typeface="Cambria Math" panose="02040503050406030204" pitchFamily="18" charset="0"/>
                          </a:rPr>
                          <m:t>𝛾</m:t>
                        </m:r>
                      </m:e>
                    </m:acc>
                    <m:r>
                      <a:rPr kumimoji="1" lang="en-US" altLang="ja-JP" sz="2400" b="0" i="1" smtClean="0">
                        <a:solidFill>
                          <a:srgbClr val="FF0000"/>
                        </a:solidFill>
                        <a:latin typeface="Cambria Math" panose="02040503050406030204" pitchFamily="18" charset="0"/>
                      </a:rPr>
                      <m:t>(</m:t>
                    </m:r>
                    <m:r>
                      <a:rPr kumimoji="1" lang="en-US" altLang="ja-JP" sz="2400" b="1" i="1" smtClean="0">
                        <a:solidFill>
                          <a:srgbClr val="FF0000"/>
                        </a:solidFill>
                        <a:latin typeface="Cambria Math" panose="02040503050406030204" pitchFamily="18" charset="0"/>
                      </a:rPr>
                      <m:t>𝑸</m:t>
                    </m:r>
                    <m:r>
                      <a:rPr kumimoji="1" lang="en-US" altLang="ja-JP" sz="2400" b="0" i="1" smtClean="0">
                        <a:solidFill>
                          <a:srgbClr val="FF0000"/>
                        </a:solidFill>
                        <a:latin typeface="Cambria Math" panose="02040503050406030204" pitchFamily="18" charset="0"/>
                      </a:rPr>
                      <m:t>)</m:t>
                    </m:r>
                  </m:oMath>
                </a14:m>
                <a:r>
                  <a:rPr kumimoji="1" lang="en-US" altLang="ja-JP" sz="2400" dirty="0"/>
                  <a:t> </a:t>
                </a:r>
                <a:r>
                  <a:rPr kumimoji="1" lang="en-US" altLang="ja-JP" sz="2400" dirty="0">
                    <a:solidFill>
                      <a:srgbClr val="FF0000"/>
                    </a:solidFill>
                  </a:rPr>
                  <a:t>s.t. </a:t>
                </a:r>
                <a14:m>
                  <m:oMath xmlns:m="http://schemas.openxmlformats.org/officeDocument/2006/math">
                    <m:d>
                      <m:dPr>
                        <m:begChr m:val="|"/>
                        <m:endChr m:val="|"/>
                        <m:ctrlPr>
                          <a:rPr kumimoji="1" lang="en-US" altLang="ja-JP" sz="2400" i="1">
                            <a:solidFill>
                              <a:srgbClr val="FF0000"/>
                            </a:solidFill>
                            <a:latin typeface="Cambria Math" panose="02040503050406030204" pitchFamily="18" charset="0"/>
                          </a:rPr>
                        </m:ctrlPr>
                      </m:dPr>
                      <m:e>
                        <m:f>
                          <m:fPr>
                            <m:ctrlPr>
                              <a:rPr kumimoji="1" lang="en-US" altLang="ja-JP" sz="2400" i="1">
                                <a:solidFill>
                                  <a:srgbClr val="FF0000"/>
                                </a:solidFill>
                                <a:latin typeface="Cambria Math" panose="02040503050406030204" pitchFamily="18" charset="0"/>
                              </a:rPr>
                            </m:ctrlPr>
                          </m:fPr>
                          <m:num>
                            <m:r>
                              <a:rPr kumimoji="1" lang="en-US" altLang="ja-JP" sz="2400" i="1">
                                <a:solidFill>
                                  <a:srgbClr val="FF0000"/>
                                </a:solidFill>
                                <a:latin typeface="Cambria Math" panose="02040503050406030204" pitchFamily="18" charset="0"/>
                              </a:rPr>
                              <m:t>𝛾</m:t>
                            </m:r>
                            <m:d>
                              <m:dPr>
                                <m:ctrlPr>
                                  <a:rPr kumimoji="1" lang="en-US" altLang="ja-JP" sz="2400" i="1">
                                    <a:solidFill>
                                      <a:srgbClr val="FF0000"/>
                                    </a:solidFill>
                                    <a:latin typeface="Cambria Math" panose="02040503050406030204" pitchFamily="18" charset="0"/>
                                  </a:rPr>
                                </m:ctrlPr>
                              </m:dPr>
                              <m:e>
                                <m:r>
                                  <a:rPr kumimoji="1" lang="en-US" altLang="ja-JP" sz="2400" b="1" i="1" smtClean="0">
                                    <a:solidFill>
                                      <a:srgbClr val="FF0000"/>
                                    </a:solidFill>
                                    <a:latin typeface="Cambria Math" panose="02040503050406030204" pitchFamily="18" charset="0"/>
                                  </a:rPr>
                                  <m:t>𝑸</m:t>
                                </m:r>
                              </m:e>
                            </m:d>
                          </m:num>
                          <m:den>
                            <m:acc>
                              <m:accPr>
                                <m:chr m:val="̃"/>
                                <m:ctrlPr>
                                  <a:rPr kumimoji="1" lang="en-US" altLang="ja-JP" sz="2400" i="1">
                                    <a:solidFill>
                                      <a:srgbClr val="FF0000"/>
                                    </a:solidFill>
                                    <a:latin typeface="Cambria Math" panose="02040503050406030204" pitchFamily="18" charset="0"/>
                                  </a:rPr>
                                </m:ctrlPr>
                              </m:accPr>
                              <m:e>
                                <m:r>
                                  <a:rPr kumimoji="1" lang="en-US" altLang="ja-JP" sz="2400" i="1">
                                    <a:solidFill>
                                      <a:srgbClr val="FF0000"/>
                                    </a:solidFill>
                                    <a:latin typeface="Cambria Math" panose="02040503050406030204" pitchFamily="18" charset="0"/>
                                  </a:rPr>
                                  <m:t>𝛾</m:t>
                                </m:r>
                              </m:e>
                            </m:acc>
                            <m:d>
                              <m:dPr>
                                <m:ctrlPr>
                                  <a:rPr kumimoji="1" lang="en-US" altLang="ja-JP" sz="2400" i="1">
                                    <a:solidFill>
                                      <a:srgbClr val="FF0000"/>
                                    </a:solidFill>
                                    <a:latin typeface="Cambria Math" panose="02040503050406030204" pitchFamily="18" charset="0"/>
                                  </a:rPr>
                                </m:ctrlPr>
                              </m:dPr>
                              <m:e>
                                <m:r>
                                  <a:rPr kumimoji="1" lang="en-US" altLang="ja-JP" sz="2400" b="1" i="1">
                                    <a:solidFill>
                                      <a:srgbClr val="FF0000"/>
                                    </a:solidFill>
                                    <a:latin typeface="Cambria Math" panose="02040503050406030204" pitchFamily="18" charset="0"/>
                                  </a:rPr>
                                  <m:t>𝑸</m:t>
                                </m:r>
                              </m:e>
                            </m:d>
                          </m:den>
                        </m:f>
                        <m:r>
                          <a:rPr kumimoji="1" lang="en-US" altLang="ja-JP" sz="2400" i="1">
                            <a:solidFill>
                              <a:srgbClr val="FF0000"/>
                            </a:solidFill>
                            <a:latin typeface="Cambria Math" panose="02040503050406030204" pitchFamily="18" charset="0"/>
                          </a:rPr>
                          <m:t>−1</m:t>
                        </m:r>
                      </m:e>
                    </m:d>
                    <m:r>
                      <a:rPr kumimoji="1" lang="en-US" altLang="ja-JP" sz="2400" i="1">
                        <a:solidFill>
                          <a:srgbClr val="FF0000"/>
                        </a:solidFill>
                        <a:latin typeface="Cambria Math" panose="02040503050406030204" pitchFamily="18" charset="0"/>
                        <a:ea typeface="Cambria Math" panose="02040503050406030204" pitchFamily="18" charset="0"/>
                      </a:rPr>
                      <m:t>≤</m:t>
                    </m:r>
                    <m:r>
                      <a:rPr kumimoji="1" lang="en-US" altLang="ja-JP" sz="2400" i="1">
                        <a:solidFill>
                          <a:srgbClr val="FF0000"/>
                        </a:solidFill>
                        <a:latin typeface="Cambria Math" panose="02040503050406030204" pitchFamily="18" charset="0"/>
                        <a:ea typeface="Cambria Math" panose="02040503050406030204" pitchFamily="18" charset="0"/>
                      </a:rPr>
                      <m:t>𝐷</m:t>
                    </m:r>
                  </m:oMath>
                </a14:m>
                <a:endParaRPr kumimoji="1" lang="en-US" altLang="ja-JP" sz="2400" dirty="0">
                  <a:solidFill>
                    <a:srgbClr val="FF0000"/>
                  </a:solidFill>
                </a:endParaRPr>
              </a:p>
              <a:p>
                <a:pPr marL="285750" indent="-285750">
                  <a:buFont typeface="Arial" panose="020B0604020202020204" pitchFamily="34" charset="0"/>
                  <a:buChar char="•"/>
                </a:pPr>
                <a:r>
                  <a:rPr kumimoji="1" lang="en-US" altLang="ja-JP" sz="2400" dirty="0"/>
                  <a:t>Abort with pro. </a:t>
                </a:r>
                <a14:m>
                  <m:oMath xmlns:m="http://schemas.openxmlformats.org/officeDocument/2006/math">
                    <m:r>
                      <a:rPr kumimoji="1" lang="en-US" altLang="ja-JP" sz="2400" b="0" i="0" smtClean="0">
                        <a:latin typeface="Cambria Math" panose="02040503050406030204" pitchFamily="18" charset="0"/>
                      </a:rPr>
                      <m:t>1−</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𝛾</m:t>
                        </m:r>
                      </m:e>
                      <m:sub>
                        <m:r>
                          <a:rPr kumimoji="1" lang="en-US" altLang="ja-JP" sz="2400" b="0" i="1" smtClean="0">
                            <a:latin typeface="Cambria Math" panose="02040503050406030204" pitchFamily="18" charset="0"/>
                          </a:rPr>
                          <m:t>𝑚𝑖𝑛</m:t>
                        </m:r>
                      </m:sub>
                    </m:sSub>
                    <m:r>
                      <a:rPr kumimoji="1" lang="en-US" altLang="ja-JP" sz="2400" b="0" i="1" smtClean="0">
                        <a:latin typeface="Cambria Math" panose="02040503050406030204" pitchFamily="18" charset="0"/>
                      </a:rPr>
                      <m:t>/</m:t>
                    </m:r>
                    <m:acc>
                      <m:accPr>
                        <m:chr m:val="̃"/>
                        <m:ctrlPr>
                          <a:rPr kumimoji="1" lang="en-US" altLang="ja-JP" sz="2400" i="1" smtClean="0">
                            <a:solidFill>
                              <a:srgbClr val="FF0000"/>
                            </a:solidFill>
                            <a:latin typeface="Cambria Math" panose="02040503050406030204" pitchFamily="18" charset="0"/>
                          </a:rPr>
                        </m:ctrlPr>
                      </m:accPr>
                      <m:e>
                        <m:r>
                          <a:rPr kumimoji="1" lang="en-US" altLang="ja-JP" sz="2400" i="1">
                            <a:solidFill>
                              <a:srgbClr val="FF0000"/>
                            </a:solidFill>
                            <a:latin typeface="Cambria Math" panose="02040503050406030204" pitchFamily="18" charset="0"/>
                          </a:rPr>
                          <m:t>𝛾</m:t>
                        </m:r>
                      </m:e>
                    </m:acc>
                    <m:r>
                      <a:rPr kumimoji="1" lang="en-US" altLang="ja-JP" sz="2400" i="1">
                        <a:solidFill>
                          <a:srgbClr val="FF0000"/>
                        </a:solidFill>
                        <a:latin typeface="Cambria Math" panose="02040503050406030204" pitchFamily="18" charset="0"/>
                      </a:rPr>
                      <m:t>(</m:t>
                    </m:r>
                    <m:r>
                      <a:rPr kumimoji="1" lang="en-US" altLang="ja-JP" sz="2400" b="1" i="1">
                        <a:solidFill>
                          <a:srgbClr val="FF0000"/>
                        </a:solidFill>
                        <a:latin typeface="Cambria Math" panose="02040503050406030204" pitchFamily="18" charset="0"/>
                      </a:rPr>
                      <m:t>𝑸</m:t>
                    </m:r>
                    <m:r>
                      <a:rPr kumimoji="1" lang="en-US" altLang="ja-JP" sz="2400" i="1">
                        <a:solidFill>
                          <a:srgbClr val="FF0000"/>
                        </a:solidFill>
                        <a:latin typeface="Cambria Math" panose="02040503050406030204" pitchFamily="18" charset="0"/>
                      </a:rPr>
                      <m:t>)</m:t>
                    </m:r>
                  </m:oMath>
                </a14:m>
                <a:endParaRPr kumimoji="1" lang="en-US" altLang="ja-JP" sz="2400" dirty="0"/>
              </a:p>
            </p:txBody>
          </p:sp>
        </mc:Choice>
        <mc:Fallback xmlns="">
          <p:sp>
            <p:nvSpPr>
              <p:cNvPr id="13" name="吹き出し: 四角形 12">
                <a:extLst>
                  <a:ext uri="{FF2B5EF4-FFF2-40B4-BE49-F238E27FC236}">
                    <a16:creationId xmlns:a16="http://schemas.microsoft.com/office/drawing/2014/main" id="{E5F89139-11AC-2667-3AE9-51CAD31E9224}"/>
                  </a:ext>
                </a:extLst>
              </p:cNvPr>
              <p:cNvSpPr>
                <a:spLocks noRot="1" noChangeAspect="1" noMove="1" noResize="1" noEditPoints="1" noAdjustHandles="1" noChangeArrowheads="1" noChangeShapeType="1" noTextEdit="1"/>
              </p:cNvSpPr>
              <p:nvPr/>
            </p:nvSpPr>
            <p:spPr>
              <a:xfrm>
                <a:off x="6096000" y="1525898"/>
                <a:ext cx="4911577" cy="1194334"/>
              </a:xfrm>
              <a:prstGeom prst="wedgeRectCallout">
                <a:avLst>
                  <a:gd name="adj1" fmla="val 31724"/>
                  <a:gd name="adj2" fmla="val -13457"/>
                </a:avLst>
              </a:prstGeom>
              <a:blipFill>
                <a:blip r:embed="rId9"/>
                <a:stretch>
                  <a:fillRect l="-1358" b="-7000"/>
                </a:stretch>
              </a:blipFill>
              <a:ln w="25400">
                <a:solidFill>
                  <a:srgbClr val="00B050"/>
                </a:solidFill>
              </a:ln>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0CCBFED6-8A4B-735E-2322-6C0B934AD2CA}"/>
              </a:ext>
            </a:extLst>
          </p:cNvPr>
          <p:cNvSpPr txBox="1"/>
          <p:nvPr/>
        </p:nvSpPr>
        <p:spPr>
          <a:xfrm>
            <a:off x="3862910" y="4107791"/>
            <a:ext cx="1363946" cy="464871"/>
          </a:xfrm>
          <a:prstGeom prst="rect">
            <a:avLst/>
          </a:prstGeom>
          <a:noFill/>
        </p:spPr>
        <p:txBody>
          <a:bodyPr wrap="square">
            <a:spAutoFit/>
          </a:bodyPr>
          <a:lstStyle/>
          <a:p>
            <a:pPr lvl="0">
              <a:lnSpc>
                <a:spcPct val="150000"/>
              </a:lnSpc>
              <a:buClr>
                <a:srgbClr val="000000"/>
              </a:buClr>
              <a:buSzPts val="1700"/>
            </a:pPr>
            <a:r>
              <a:rPr lang="en-US" altLang="ja-JP" sz="1800" dirty="0">
                <a:ea typeface="Proxima Nova"/>
                <a:cs typeface="Proxima Nova"/>
                <a:sym typeface="Proxima Nova"/>
              </a:rPr>
              <a:t>No abort</a:t>
            </a:r>
          </a:p>
        </p:txBody>
      </p:sp>
      <p:sp>
        <p:nvSpPr>
          <p:cNvPr id="12" name="テキスト ボックス 11">
            <a:extLst>
              <a:ext uri="{FF2B5EF4-FFF2-40B4-BE49-F238E27FC236}">
                <a16:creationId xmlns:a16="http://schemas.microsoft.com/office/drawing/2014/main" id="{FF5459DF-8AF8-47C6-15D6-7F8A461E99C7}"/>
              </a:ext>
            </a:extLst>
          </p:cNvPr>
          <p:cNvSpPr txBox="1"/>
          <p:nvPr/>
        </p:nvSpPr>
        <p:spPr>
          <a:xfrm>
            <a:off x="9394272" y="4055155"/>
            <a:ext cx="1012372" cy="464871"/>
          </a:xfrm>
          <a:prstGeom prst="rect">
            <a:avLst/>
          </a:prstGeom>
          <a:noFill/>
        </p:spPr>
        <p:txBody>
          <a:bodyPr wrap="square">
            <a:spAutoFit/>
          </a:bodyPr>
          <a:lstStyle/>
          <a:p>
            <a:pPr lvl="0">
              <a:lnSpc>
                <a:spcPct val="150000"/>
              </a:lnSpc>
              <a:buClr>
                <a:srgbClr val="000000"/>
              </a:buClr>
              <a:buSzPts val="1700"/>
            </a:pPr>
            <a:r>
              <a:rPr lang="en-US" altLang="ja-JP" dirty="0">
                <a:ea typeface="Proxima Nova"/>
                <a:cs typeface="Proxima Nova"/>
                <a:sym typeface="Proxima Nova"/>
              </a:rPr>
              <a:t>Abort</a:t>
            </a:r>
            <a:endParaRPr lang="en-US" altLang="ja-JP" sz="1800" dirty="0">
              <a:ea typeface="Proxima Nova"/>
              <a:cs typeface="Proxima Nova"/>
              <a:sym typeface="Proxima Nova"/>
            </a:endParaRPr>
          </a:p>
        </p:txBody>
      </p:sp>
      <p:sp>
        <p:nvSpPr>
          <p:cNvPr id="14" name="テキスト ボックス 13">
            <a:extLst>
              <a:ext uri="{FF2B5EF4-FFF2-40B4-BE49-F238E27FC236}">
                <a16:creationId xmlns:a16="http://schemas.microsoft.com/office/drawing/2014/main" id="{465CCE31-10A1-61F3-2F22-AA5D54C4EA76}"/>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11</a:t>
            </a:r>
            <a:endParaRPr kumimoji="1" lang="ja-JP" altLang="en-US" dirty="0">
              <a:solidFill>
                <a:schemeClr val="bg1"/>
              </a:solidFill>
            </a:endParaRPr>
          </a:p>
        </p:txBody>
      </p:sp>
    </p:spTree>
    <p:extLst>
      <p:ext uri="{BB962C8B-B14F-4D97-AF65-F5344CB8AC3E}">
        <p14:creationId xmlns:p14="http://schemas.microsoft.com/office/powerpoint/2010/main" val="15899475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CC0CC-1D8C-F3ED-5728-5513347242ED}"/>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9DADE15E-E6D6-BA03-4030-E52073BC88E8}"/>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9DADE15E-E6D6-BA03-4030-E52073BC88E8}"/>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29CF89A8-2008-70FD-67FC-C301A6E8742D}"/>
                  </a:ext>
                </a:extLst>
              </p:cNvPr>
              <p:cNvSpPr txBox="1"/>
              <p:nvPr/>
            </p:nvSpPr>
            <p:spPr>
              <a:xfrm>
                <a:off x="1721032" y="1381264"/>
                <a:ext cx="8327571" cy="859210"/>
              </a:xfrm>
              <a:prstGeom prst="rect">
                <a:avLst/>
              </a:prstGeom>
              <a:noFill/>
            </p:spPr>
            <p:txBody>
              <a:bodyPr wrap="square">
                <a:spAutoFit/>
              </a:bodyPr>
              <a:lstStyle/>
              <a:p>
                <a14:m>
                  <m:oMath xmlns:m="http://schemas.openxmlformats.org/officeDocument/2006/math">
                    <m:d>
                      <m:dPr>
                        <m:begChr m:val="|"/>
                        <m:endChr m:val="|"/>
                        <m:ctrlPr>
                          <a:rPr kumimoji="1" lang="en-US" altLang="ja-JP" sz="2800" b="0" i="1" smtClean="0">
                            <a:solidFill>
                              <a:schemeClr val="tx1"/>
                            </a:solidFill>
                            <a:latin typeface="Cambria Math" panose="02040503050406030204" pitchFamily="18" charset="0"/>
                          </a:rPr>
                        </m:ctrlPr>
                      </m:dPr>
                      <m:e>
                        <m:r>
                          <a:rPr kumimoji="1" lang="en-US" altLang="ja-JP" sz="2800" b="0" i="1" smtClean="0">
                            <a:solidFill>
                              <a:schemeClr val="tx1"/>
                            </a:solidFill>
                            <a:latin typeface="Cambria Math" panose="02040503050406030204" pitchFamily="18" charset="0"/>
                          </a:rPr>
                          <m:t>𝛾</m:t>
                        </m:r>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r>
                          <a:rPr kumimoji="1" lang="en-US" altLang="ja-JP" sz="2800" b="0" i="1" smtClean="0">
                            <a:solidFill>
                              <a:schemeClr val="tx1"/>
                            </a:solidFill>
                            <a:latin typeface="Cambria Math" panose="02040503050406030204" pitchFamily="18" charset="0"/>
                          </a:rPr>
                          <m:t>−</m:t>
                        </m:r>
                        <m:acc>
                          <m:accPr>
                            <m:chr m:val="̃"/>
                            <m:ctrlPr>
                              <a:rPr kumimoji="1" lang="en-US" altLang="ja-JP" sz="2800" b="0" i="1" smtClean="0">
                                <a:solidFill>
                                  <a:schemeClr val="tx1"/>
                                </a:solidFill>
                                <a:latin typeface="Cambria Math" panose="02040503050406030204" pitchFamily="18" charset="0"/>
                              </a:rPr>
                            </m:ctrlPr>
                          </m:accPr>
                          <m:e>
                            <m:r>
                              <a:rPr kumimoji="1" lang="en-US" altLang="ja-JP" sz="2800" b="0" i="1" smtClean="0">
                                <a:solidFill>
                                  <a:schemeClr val="tx1"/>
                                </a:solidFill>
                                <a:latin typeface="Cambria Math" panose="02040503050406030204" pitchFamily="18" charset="0"/>
                              </a:rPr>
                              <m:t>𝛾</m:t>
                            </m:r>
                          </m:e>
                        </m:acc>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e>
                    </m:d>
                    <m:r>
                      <a:rPr kumimoji="1" lang="en-US" altLang="ja-JP" sz="2800" b="0" i="1" smtClean="0">
                        <a:solidFill>
                          <a:schemeClr val="tx1"/>
                        </a:solidFill>
                        <a:latin typeface="Cambria Math" panose="02040503050406030204" pitchFamily="18" charset="0"/>
                      </a:rPr>
                      <m:t>&lt;</m:t>
                    </m:r>
                    <m:sSub>
                      <m:sSubPr>
                        <m:ctrlPr>
                          <a:rPr kumimoji="1" lang="en-US" altLang="ja-JP" sz="2800" b="0" i="1" smtClean="0">
                            <a:solidFill>
                              <a:schemeClr val="tx1"/>
                            </a:solidFill>
                            <a:latin typeface="Cambria Math" panose="02040503050406030204" pitchFamily="18" charset="0"/>
                          </a:rPr>
                        </m:ctrlPr>
                      </m:sSubPr>
                      <m:e>
                        <m:r>
                          <a:rPr kumimoji="1" lang="en-US" altLang="ja-JP" sz="2800" b="0" i="1" smtClean="0">
                            <a:solidFill>
                              <a:schemeClr val="tx1"/>
                            </a:solidFill>
                            <a:latin typeface="Cambria Math" panose="02040503050406030204" pitchFamily="18" charset="0"/>
                          </a:rPr>
                          <m:t>𝛾</m:t>
                        </m:r>
                      </m:e>
                      <m:sub>
                        <m:r>
                          <a:rPr kumimoji="1" lang="en-US" altLang="ja-JP" sz="2800" b="0" i="1" smtClean="0">
                            <a:solidFill>
                              <a:schemeClr val="tx1"/>
                            </a:solidFill>
                            <a:latin typeface="Cambria Math" panose="02040503050406030204" pitchFamily="18" charset="0"/>
                          </a:rPr>
                          <m:t>𝑚𝑖𝑛</m:t>
                        </m:r>
                      </m:sub>
                    </m:sSub>
                    <m:r>
                      <a:rPr kumimoji="1" lang="en-US" altLang="ja-JP" sz="2800" b="0" i="1" smtClean="0">
                        <a:solidFill>
                          <a:schemeClr val="tx1"/>
                        </a:solidFill>
                        <a:latin typeface="Cambria Math" panose="02040503050406030204" pitchFamily="18" charset="0"/>
                      </a:rPr>
                      <m:t>⋅</m:t>
                    </m:r>
                    <m:f>
                      <m:fPr>
                        <m:ctrlPr>
                          <a:rPr kumimoji="1" lang="en-US" altLang="ja-JP" sz="280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2800" i="1">
                                <a:solidFill>
                                  <a:schemeClr val="tx1"/>
                                </a:solidFill>
                                <a:latin typeface="Cambria Math" panose="02040503050406030204" pitchFamily="18" charset="0"/>
                                <a:ea typeface="Cambria Math" panose="02040503050406030204" pitchFamily="18" charset="0"/>
                              </a:rPr>
                            </m:ctrlPr>
                          </m:sSubPr>
                          <m:e>
                            <m:r>
                              <a:rPr kumimoji="1" lang="en-US" altLang="ja-JP" sz="2800" i="1">
                                <a:solidFill>
                                  <a:schemeClr val="tx1"/>
                                </a:solidFill>
                                <a:latin typeface="Cambria Math" panose="02040503050406030204" pitchFamily="18" charset="0"/>
                                <a:ea typeface="Cambria Math" panose="02040503050406030204" pitchFamily="18" charset="0"/>
                              </a:rPr>
                              <m:t>𝜖</m:t>
                            </m:r>
                          </m:e>
                          <m:sub>
                            <m:r>
                              <a:rPr kumimoji="1" lang="en-US" altLang="ja-JP" sz="2800" i="1">
                                <a:solidFill>
                                  <a:schemeClr val="tx1"/>
                                </a:solidFill>
                                <a:latin typeface="Cambria Math" panose="02040503050406030204" pitchFamily="18" charset="0"/>
                                <a:ea typeface="Cambria Math" panose="02040503050406030204" pitchFamily="18" charset="0"/>
                              </a:rPr>
                              <m:t>𝒜</m:t>
                            </m:r>
                          </m:sub>
                        </m:sSub>
                      </m:num>
                      <m:den>
                        <m:r>
                          <a:rPr kumimoji="1" lang="en-US" altLang="ja-JP" sz="2800" i="1">
                            <a:solidFill>
                              <a:schemeClr val="tx1"/>
                            </a:solidFill>
                            <a:latin typeface="Cambria Math" panose="02040503050406030204" pitchFamily="18" charset="0"/>
                            <a:ea typeface="Cambria Math" panose="02040503050406030204" pitchFamily="18" charset="0"/>
                          </a:rPr>
                          <m:t>3</m:t>
                        </m:r>
                      </m:den>
                    </m:f>
                  </m:oMath>
                </a14:m>
                <a:r>
                  <a:rPr kumimoji="1" lang="en-US" altLang="ja-JP" sz="2800" dirty="0">
                    <a:solidFill>
                      <a:schemeClr val="tx1"/>
                    </a:solidFill>
                  </a:rPr>
                  <a:t>    </a:t>
                </a:r>
                <a:r>
                  <a:rPr kumimoji="1" lang="ja-JP" altLang="en-US" sz="2800" dirty="0">
                    <a:solidFill>
                      <a:schemeClr val="tx1"/>
                    </a:solidFill>
                  </a:rPr>
                  <a:t>⇒   </a:t>
                </a:r>
                <a14:m>
                  <m:oMath xmlns:m="http://schemas.openxmlformats.org/officeDocument/2006/math">
                    <m:d>
                      <m:dPr>
                        <m:begChr m:val="|"/>
                        <m:endChr m:val="|"/>
                        <m:ctrlPr>
                          <a:rPr kumimoji="1" lang="en-US" altLang="ja-JP" sz="2800" i="1">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i="1">
                                <a:latin typeface="Cambria Math" panose="02040503050406030204" pitchFamily="18" charset="0"/>
                              </a:rPr>
                              <m:t>𝛾</m:t>
                            </m:r>
                            <m:d>
                              <m:dPr>
                                <m:ctrlPr>
                                  <a:rPr kumimoji="1" lang="en-US" altLang="ja-JP" sz="2800" i="1">
                                    <a:latin typeface="Cambria Math" panose="02040503050406030204" pitchFamily="18" charset="0"/>
                                  </a:rPr>
                                </m:ctrlPr>
                              </m:dPr>
                              <m:e>
                                <m:r>
                                  <a:rPr kumimoji="1" lang="en-US" altLang="ja-JP" sz="2800" b="1" i="1" smtClean="0">
                                    <a:latin typeface="Cambria Math" panose="02040503050406030204" pitchFamily="18" charset="0"/>
                                  </a:rPr>
                                  <m:t>𝑸</m:t>
                                </m:r>
                              </m:e>
                            </m:d>
                          </m:num>
                          <m:den>
                            <m:acc>
                              <m:accPr>
                                <m:chr m:val="̃"/>
                                <m:ctrlPr>
                                  <a:rPr kumimoji="1" lang="en-US" altLang="ja-JP" sz="2800" i="1">
                                    <a:latin typeface="Cambria Math" panose="02040503050406030204" pitchFamily="18" charset="0"/>
                                  </a:rPr>
                                </m:ctrlPr>
                              </m:accPr>
                              <m:e>
                                <m:r>
                                  <a:rPr kumimoji="1" lang="en-US" altLang="ja-JP" sz="2800" i="1">
                                    <a:latin typeface="Cambria Math" panose="02040503050406030204" pitchFamily="18" charset="0"/>
                                  </a:rPr>
                                  <m:t>𝛾</m:t>
                                </m:r>
                              </m:e>
                            </m:acc>
                            <m:d>
                              <m:dPr>
                                <m:ctrlPr>
                                  <a:rPr kumimoji="1" lang="en-US" altLang="ja-JP" sz="2800" i="1">
                                    <a:latin typeface="Cambria Math" panose="02040503050406030204" pitchFamily="18" charset="0"/>
                                  </a:rPr>
                                </m:ctrlPr>
                              </m:dPr>
                              <m:e>
                                <m:r>
                                  <a:rPr kumimoji="1" lang="en-US" altLang="ja-JP" sz="2800" b="1" i="1">
                                    <a:latin typeface="Cambria Math" panose="02040503050406030204" pitchFamily="18" charset="0"/>
                                  </a:rPr>
                                  <m:t>𝑸</m:t>
                                </m:r>
                              </m:e>
                            </m:d>
                          </m:den>
                        </m:f>
                        <m:r>
                          <a:rPr kumimoji="1" lang="en-US" altLang="ja-JP" sz="2800" i="1">
                            <a:latin typeface="Cambria Math" panose="02040503050406030204" pitchFamily="18" charset="0"/>
                          </a:rPr>
                          <m:t>−</m:t>
                        </m:r>
                        <m:r>
                          <a:rPr kumimoji="1" lang="en-US" altLang="ja-JP" sz="2800" b="0" i="1" smtClean="0">
                            <a:latin typeface="Cambria Math" panose="02040503050406030204" pitchFamily="18" charset="0"/>
                          </a:rPr>
                          <m:t>1</m:t>
                        </m:r>
                      </m:e>
                    </m:d>
                    <m:r>
                      <a:rPr kumimoji="1" lang="en-US" altLang="ja-JP" sz="2800" i="1">
                        <a:latin typeface="Cambria Math" panose="02040503050406030204" pitchFamily="18" charset="0"/>
                      </a:rPr>
                      <m:t>&lt;</m:t>
                    </m:r>
                    <m:f>
                      <m:fPr>
                        <m:ctrlPr>
                          <a:rPr kumimoji="1" lang="en-US" altLang="ja-JP" sz="2800" i="1">
                            <a:latin typeface="Cambria Math" panose="02040503050406030204" pitchFamily="18" charset="0"/>
                            <a:ea typeface="Cambria Math" panose="02040503050406030204" pitchFamily="18" charset="0"/>
                          </a:rPr>
                        </m:ctrlPr>
                      </m:fPr>
                      <m:num>
                        <m:sSub>
                          <m:sSubPr>
                            <m:ctrlPr>
                              <a:rPr kumimoji="1" lang="en-US" altLang="ja-JP" sz="2800" i="1">
                                <a:latin typeface="Cambria Math" panose="02040503050406030204" pitchFamily="18" charset="0"/>
                                <a:ea typeface="Cambria Math" panose="02040503050406030204" pitchFamily="18" charset="0"/>
                              </a:rPr>
                            </m:ctrlPr>
                          </m:sSubPr>
                          <m:e>
                            <m:r>
                              <a:rPr kumimoji="1" lang="en-US" altLang="ja-JP" sz="2800" i="1">
                                <a:latin typeface="Cambria Math" panose="02040503050406030204" pitchFamily="18" charset="0"/>
                                <a:ea typeface="Cambria Math" panose="02040503050406030204" pitchFamily="18" charset="0"/>
                              </a:rPr>
                              <m:t>𝜖</m:t>
                            </m:r>
                          </m:e>
                          <m:sub>
                            <m:r>
                              <a:rPr kumimoji="1" lang="en-US" altLang="ja-JP" sz="2800" i="1">
                                <a:latin typeface="Cambria Math" panose="02040503050406030204" pitchFamily="18" charset="0"/>
                                <a:ea typeface="Cambria Math" panose="02040503050406030204" pitchFamily="18" charset="0"/>
                              </a:rPr>
                              <m:t>𝒜</m:t>
                            </m:r>
                          </m:sub>
                        </m:sSub>
                      </m:num>
                      <m:den>
                        <m:r>
                          <a:rPr kumimoji="1" lang="en-US" altLang="ja-JP" sz="2800" i="1">
                            <a:latin typeface="Cambria Math" panose="02040503050406030204" pitchFamily="18" charset="0"/>
                            <a:ea typeface="Cambria Math" panose="02040503050406030204" pitchFamily="18" charset="0"/>
                          </a:rPr>
                          <m:t>3</m:t>
                        </m:r>
                      </m:den>
                    </m:f>
                  </m:oMath>
                </a14:m>
                <a:r>
                  <a:rPr kumimoji="1" lang="ja-JP" altLang="en-US" sz="2800" dirty="0">
                    <a:solidFill>
                      <a:schemeClr val="tx1"/>
                    </a:solidFill>
                  </a:rPr>
                  <a:t> </a:t>
                </a:r>
                <a:endParaRPr kumimoji="1" lang="en-US" altLang="ja-JP" sz="2800" dirty="0">
                  <a:solidFill>
                    <a:schemeClr val="tx1"/>
                  </a:solidFill>
                </a:endParaRPr>
              </a:p>
            </p:txBody>
          </p:sp>
        </mc:Choice>
        <mc:Fallback xmlns="">
          <p:sp>
            <p:nvSpPr>
              <p:cNvPr id="6" name="テキスト ボックス 5">
                <a:extLst>
                  <a:ext uri="{FF2B5EF4-FFF2-40B4-BE49-F238E27FC236}">
                    <a16:creationId xmlns:a16="http://schemas.microsoft.com/office/drawing/2014/main" id="{29CF89A8-2008-70FD-67FC-C301A6E8742D}"/>
                  </a:ext>
                </a:extLst>
              </p:cNvPr>
              <p:cNvSpPr txBox="1">
                <a:spLocks noRot="1" noChangeAspect="1" noMove="1" noResize="1" noEditPoints="1" noAdjustHandles="1" noChangeArrowheads="1" noChangeShapeType="1" noTextEdit="1"/>
              </p:cNvSpPr>
              <p:nvPr/>
            </p:nvSpPr>
            <p:spPr>
              <a:xfrm>
                <a:off x="1721032" y="1381264"/>
                <a:ext cx="8327571" cy="859210"/>
              </a:xfrm>
              <a:prstGeom prst="rect">
                <a:avLst/>
              </a:prstGeom>
              <a:blipFill>
                <a:blip r:embed="rId4"/>
                <a:stretch>
                  <a:fillRect/>
                </a:stretch>
              </a:blipFill>
            </p:spPr>
            <p:txBody>
              <a:bodyPr/>
              <a:lstStyle/>
              <a:p>
                <a:r>
                  <a:rPr lang="ja-JP" altLang="en-US">
                    <a:noFill/>
                  </a:rPr>
                  <a:t> </a:t>
                </a:r>
              </a:p>
            </p:txBody>
          </p:sp>
        </mc:Fallback>
      </mc:AlternateContent>
      <p:sp>
        <p:nvSpPr>
          <p:cNvPr id="3" name="テキスト ボックス 2">
            <a:extLst>
              <a:ext uri="{FF2B5EF4-FFF2-40B4-BE49-F238E27FC236}">
                <a16:creationId xmlns:a16="http://schemas.microsoft.com/office/drawing/2014/main" id="{CD5626F9-38AB-03A9-89EB-F2E85FE46B8C}"/>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12</a:t>
            </a:r>
            <a:endParaRPr kumimoji="1" lang="ja-JP" altLang="en-US" dirty="0">
              <a:solidFill>
                <a:schemeClr val="bg1"/>
              </a:solidFill>
            </a:endParaRPr>
          </a:p>
        </p:txBody>
      </p:sp>
    </p:spTree>
    <p:extLst>
      <p:ext uri="{BB962C8B-B14F-4D97-AF65-F5344CB8AC3E}">
        <p14:creationId xmlns:p14="http://schemas.microsoft.com/office/powerpoint/2010/main" val="27465036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B35E74-5D3F-4759-8846-DBA6B6E0D0FE}"/>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5436102B-E065-F13F-73E1-D41974749F84}"/>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5436102B-E065-F13F-73E1-D41974749F84}"/>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71F0297B-FCA6-EDB0-37B5-F74447F94911}"/>
                  </a:ext>
                </a:extLst>
              </p:cNvPr>
              <p:cNvSpPr txBox="1"/>
              <p:nvPr/>
            </p:nvSpPr>
            <p:spPr>
              <a:xfrm>
                <a:off x="1721032" y="1381264"/>
                <a:ext cx="8327571" cy="859210"/>
              </a:xfrm>
              <a:prstGeom prst="rect">
                <a:avLst/>
              </a:prstGeom>
              <a:noFill/>
            </p:spPr>
            <p:txBody>
              <a:bodyPr wrap="square">
                <a:spAutoFit/>
              </a:bodyPr>
              <a:lstStyle/>
              <a:p>
                <a14:m>
                  <m:oMath xmlns:m="http://schemas.openxmlformats.org/officeDocument/2006/math">
                    <m:d>
                      <m:dPr>
                        <m:begChr m:val="|"/>
                        <m:endChr m:val="|"/>
                        <m:ctrlPr>
                          <a:rPr kumimoji="1" lang="en-US" altLang="ja-JP" sz="2800" b="0" i="1" smtClean="0">
                            <a:solidFill>
                              <a:schemeClr val="tx1"/>
                            </a:solidFill>
                            <a:latin typeface="Cambria Math" panose="02040503050406030204" pitchFamily="18" charset="0"/>
                          </a:rPr>
                        </m:ctrlPr>
                      </m:dPr>
                      <m:e>
                        <m:r>
                          <a:rPr kumimoji="1" lang="en-US" altLang="ja-JP" sz="2800" b="0" i="1" smtClean="0">
                            <a:solidFill>
                              <a:schemeClr val="tx1"/>
                            </a:solidFill>
                            <a:latin typeface="Cambria Math" panose="02040503050406030204" pitchFamily="18" charset="0"/>
                          </a:rPr>
                          <m:t>𝛾</m:t>
                        </m:r>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r>
                          <a:rPr kumimoji="1" lang="en-US" altLang="ja-JP" sz="2800" b="0" i="1" smtClean="0">
                            <a:solidFill>
                              <a:schemeClr val="tx1"/>
                            </a:solidFill>
                            <a:latin typeface="Cambria Math" panose="02040503050406030204" pitchFamily="18" charset="0"/>
                          </a:rPr>
                          <m:t>−</m:t>
                        </m:r>
                        <m:acc>
                          <m:accPr>
                            <m:chr m:val="̃"/>
                            <m:ctrlPr>
                              <a:rPr kumimoji="1" lang="en-US" altLang="ja-JP" sz="2800" b="0" i="1" smtClean="0">
                                <a:solidFill>
                                  <a:schemeClr val="tx1"/>
                                </a:solidFill>
                                <a:latin typeface="Cambria Math" panose="02040503050406030204" pitchFamily="18" charset="0"/>
                              </a:rPr>
                            </m:ctrlPr>
                          </m:accPr>
                          <m:e>
                            <m:r>
                              <a:rPr kumimoji="1" lang="en-US" altLang="ja-JP" sz="2800" b="0" i="1" smtClean="0">
                                <a:solidFill>
                                  <a:schemeClr val="tx1"/>
                                </a:solidFill>
                                <a:latin typeface="Cambria Math" panose="02040503050406030204" pitchFamily="18" charset="0"/>
                              </a:rPr>
                              <m:t>𝛾</m:t>
                            </m:r>
                          </m:e>
                        </m:acc>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e>
                    </m:d>
                    <m:r>
                      <a:rPr kumimoji="1" lang="en-US" altLang="ja-JP" sz="2800" b="0" i="1" smtClean="0">
                        <a:solidFill>
                          <a:schemeClr val="tx1"/>
                        </a:solidFill>
                        <a:latin typeface="Cambria Math" panose="02040503050406030204" pitchFamily="18" charset="0"/>
                      </a:rPr>
                      <m:t>&lt;</m:t>
                    </m:r>
                    <m:sSub>
                      <m:sSubPr>
                        <m:ctrlPr>
                          <a:rPr kumimoji="1" lang="en-US" altLang="ja-JP" sz="2800" b="0" i="1" smtClean="0">
                            <a:solidFill>
                              <a:schemeClr val="tx1"/>
                            </a:solidFill>
                            <a:latin typeface="Cambria Math" panose="02040503050406030204" pitchFamily="18" charset="0"/>
                          </a:rPr>
                        </m:ctrlPr>
                      </m:sSubPr>
                      <m:e>
                        <m:r>
                          <a:rPr kumimoji="1" lang="en-US" altLang="ja-JP" sz="2800" b="0" i="1" smtClean="0">
                            <a:solidFill>
                              <a:schemeClr val="tx1"/>
                            </a:solidFill>
                            <a:latin typeface="Cambria Math" panose="02040503050406030204" pitchFamily="18" charset="0"/>
                          </a:rPr>
                          <m:t>𝛾</m:t>
                        </m:r>
                      </m:e>
                      <m:sub>
                        <m:r>
                          <a:rPr kumimoji="1" lang="en-US" altLang="ja-JP" sz="2800" b="0" i="1" smtClean="0">
                            <a:solidFill>
                              <a:schemeClr val="tx1"/>
                            </a:solidFill>
                            <a:latin typeface="Cambria Math" panose="02040503050406030204" pitchFamily="18" charset="0"/>
                          </a:rPr>
                          <m:t>𝑚𝑖𝑛</m:t>
                        </m:r>
                      </m:sub>
                    </m:sSub>
                    <m:r>
                      <a:rPr kumimoji="1" lang="en-US" altLang="ja-JP" sz="2800" b="0" i="1" smtClean="0">
                        <a:solidFill>
                          <a:schemeClr val="tx1"/>
                        </a:solidFill>
                        <a:latin typeface="Cambria Math" panose="02040503050406030204" pitchFamily="18" charset="0"/>
                      </a:rPr>
                      <m:t>⋅</m:t>
                    </m:r>
                    <m:f>
                      <m:fPr>
                        <m:ctrlPr>
                          <a:rPr kumimoji="1" lang="en-US" altLang="ja-JP" sz="280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2800" i="1">
                                <a:solidFill>
                                  <a:schemeClr val="tx1"/>
                                </a:solidFill>
                                <a:latin typeface="Cambria Math" panose="02040503050406030204" pitchFamily="18" charset="0"/>
                                <a:ea typeface="Cambria Math" panose="02040503050406030204" pitchFamily="18" charset="0"/>
                              </a:rPr>
                            </m:ctrlPr>
                          </m:sSubPr>
                          <m:e>
                            <m:r>
                              <a:rPr kumimoji="1" lang="en-US" altLang="ja-JP" sz="2800" i="1">
                                <a:solidFill>
                                  <a:schemeClr val="tx1"/>
                                </a:solidFill>
                                <a:latin typeface="Cambria Math" panose="02040503050406030204" pitchFamily="18" charset="0"/>
                                <a:ea typeface="Cambria Math" panose="02040503050406030204" pitchFamily="18" charset="0"/>
                              </a:rPr>
                              <m:t>𝜖</m:t>
                            </m:r>
                          </m:e>
                          <m:sub>
                            <m:r>
                              <a:rPr kumimoji="1" lang="en-US" altLang="ja-JP" sz="2800" i="1">
                                <a:solidFill>
                                  <a:schemeClr val="tx1"/>
                                </a:solidFill>
                                <a:latin typeface="Cambria Math" panose="02040503050406030204" pitchFamily="18" charset="0"/>
                                <a:ea typeface="Cambria Math" panose="02040503050406030204" pitchFamily="18" charset="0"/>
                              </a:rPr>
                              <m:t>𝒜</m:t>
                            </m:r>
                          </m:sub>
                        </m:sSub>
                      </m:num>
                      <m:den>
                        <m:r>
                          <a:rPr kumimoji="1" lang="en-US" altLang="ja-JP" sz="2800" i="1">
                            <a:solidFill>
                              <a:schemeClr val="tx1"/>
                            </a:solidFill>
                            <a:latin typeface="Cambria Math" panose="02040503050406030204" pitchFamily="18" charset="0"/>
                            <a:ea typeface="Cambria Math" panose="02040503050406030204" pitchFamily="18" charset="0"/>
                          </a:rPr>
                          <m:t>3</m:t>
                        </m:r>
                      </m:den>
                    </m:f>
                  </m:oMath>
                </a14:m>
                <a:r>
                  <a:rPr kumimoji="1" lang="en-US" altLang="ja-JP" sz="2800" dirty="0">
                    <a:solidFill>
                      <a:schemeClr val="tx1"/>
                    </a:solidFill>
                  </a:rPr>
                  <a:t>    </a:t>
                </a:r>
                <a:r>
                  <a:rPr kumimoji="1" lang="ja-JP" altLang="en-US" sz="2800" dirty="0">
                    <a:solidFill>
                      <a:schemeClr val="tx1"/>
                    </a:solidFill>
                  </a:rPr>
                  <a:t>⇒   </a:t>
                </a:r>
                <a14:m>
                  <m:oMath xmlns:m="http://schemas.openxmlformats.org/officeDocument/2006/math">
                    <m:d>
                      <m:dPr>
                        <m:begChr m:val="|"/>
                        <m:endChr m:val="|"/>
                        <m:ctrlPr>
                          <a:rPr kumimoji="1" lang="en-US" altLang="ja-JP" sz="2800" i="1">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i="1">
                                <a:latin typeface="Cambria Math" panose="02040503050406030204" pitchFamily="18" charset="0"/>
                              </a:rPr>
                              <m:t>𝛾</m:t>
                            </m:r>
                            <m:d>
                              <m:dPr>
                                <m:ctrlPr>
                                  <a:rPr kumimoji="1" lang="en-US" altLang="ja-JP" sz="2800" i="1">
                                    <a:latin typeface="Cambria Math" panose="02040503050406030204" pitchFamily="18" charset="0"/>
                                  </a:rPr>
                                </m:ctrlPr>
                              </m:dPr>
                              <m:e>
                                <m:r>
                                  <a:rPr kumimoji="1" lang="en-US" altLang="ja-JP" sz="2800" b="1" i="1" smtClean="0">
                                    <a:latin typeface="Cambria Math" panose="02040503050406030204" pitchFamily="18" charset="0"/>
                                  </a:rPr>
                                  <m:t>𝑸</m:t>
                                </m:r>
                              </m:e>
                            </m:d>
                          </m:num>
                          <m:den>
                            <m:acc>
                              <m:accPr>
                                <m:chr m:val="̃"/>
                                <m:ctrlPr>
                                  <a:rPr kumimoji="1" lang="en-US" altLang="ja-JP" sz="2800" i="1">
                                    <a:latin typeface="Cambria Math" panose="02040503050406030204" pitchFamily="18" charset="0"/>
                                  </a:rPr>
                                </m:ctrlPr>
                              </m:accPr>
                              <m:e>
                                <m:r>
                                  <a:rPr kumimoji="1" lang="en-US" altLang="ja-JP" sz="2800" i="1">
                                    <a:latin typeface="Cambria Math" panose="02040503050406030204" pitchFamily="18" charset="0"/>
                                  </a:rPr>
                                  <m:t>𝛾</m:t>
                                </m:r>
                              </m:e>
                            </m:acc>
                            <m:d>
                              <m:dPr>
                                <m:ctrlPr>
                                  <a:rPr kumimoji="1" lang="en-US" altLang="ja-JP" sz="2800" i="1">
                                    <a:latin typeface="Cambria Math" panose="02040503050406030204" pitchFamily="18" charset="0"/>
                                  </a:rPr>
                                </m:ctrlPr>
                              </m:dPr>
                              <m:e>
                                <m:r>
                                  <a:rPr kumimoji="1" lang="en-US" altLang="ja-JP" sz="2800" b="1" i="1">
                                    <a:latin typeface="Cambria Math" panose="02040503050406030204" pitchFamily="18" charset="0"/>
                                  </a:rPr>
                                  <m:t>𝑸</m:t>
                                </m:r>
                              </m:e>
                            </m:d>
                          </m:den>
                        </m:f>
                        <m:r>
                          <a:rPr kumimoji="1" lang="en-US" altLang="ja-JP" sz="2800" i="1">
                            <a:latin typeface="Cambria Math" panose="02040503050406030204" pitchFamily="18" charset="0"/>
                          </a:rPr>
                          <m:t>−</m:t>
                        </m:r>
                        <m:r>
                          <a:rPr kumimoji="1" lang="en-US" altLang="ja-JP" sz="2800" b="0" i="1" smtClean="0">
                            <a:latin typeface="Cambria Math" panose="02040503050406030204" pitchFamily="18" charset="0"/>
                          </a:rPr>
                          <m:t>1</m:t>
                        </m:r>
                      </m:e>
                    </m:d>
                    <m:r>
                      <a:rPr kumimoji="1" lang="en-US" altLang="ja-JP" sz="2800" i="1">
                        <a:latin typeface="Cambria Math" panose="02040503050406030204" pitchFamily="18" charset="0"/>
                      </a:rPr>
                      <m:t>&lt;</m:t>
                    </m:r>
                    <m:f>
                      <m:fPr>
                        <m:ctrlPr>
                          <a:rPr kumimoji="1" lang="en-US" altLang="ja-JP" sz="2800" i="1">
                            <a:latin typeface="Cambria Math" panose="02040503050406030204" pitchFamily="18" charset="0"/>
                            <a:ea typeface="Cambria Math" panose="02040503050406030204" pitchFamily="18" charset="0"/>
                          </a:rPr>
                        </m:ctrlPr>
                      </m:fPr>
                      <m:num>
                        <m:sSub>
                          <m:sSubPr>
                            <m:ctrlPr>
                              <a:rPr kumimoji="1" lang="en-US" altLang="ja-JP" sz="2800" i="1">
                                <a:latin typeface="Cambria Math" panose="02040503050406030204" pitchFamily="18" charset="0"/>
                                <a:ea typeface="Cambria Math" panose="02040503050406030204" pitchFamily="18" charset="0"/>
                              </a:rPr>
                            </m:ctrlPr>
                          </m:sSubPr>
                          <m:e>
                            <m:r>
                              <a:rPr kumimoji="1" lang="en-US" altLang="ja-JP" sz="2800" i="1">
                                <a:latin typeface="Cambria Math" panose="02040503050406030204" pitchFamily="18" charset="0"/>
                                <a:ea typeface="Cambria Math" panose="02040503050406030204" pitchFamily="18" charset="0"/>
                              </a:rPr>
                              <m:t>𝜖</m:t>
                            </m:r>
                          </m:e>
                          <m:sub>
                            <m:r>
                              <a:rPr kumimoji="1" lang="en-US" altLang="ja-JP" sz="2800" i="1">
                                <a:latin typeface="Cambria Math" panose="02040503050406030204" pitchFamily="18" charset="0"/>
                                <a:ea typeface="Cambria Math" panose="02040503050406030204" pitchFamily="18" charset="0"/>
                              </a:rPr>
                              <m:t>𝒜</m:t>
                            </m:r>
                          </m:sub>
                        </m:sSub>
                      </m:num>
                      <m:den>
                        <m:r>
                          <a:rPr kumimoji="1" lang="en-US" altLang="ja-JP" sz="2800" i="1">
                            <a:latin typeface="Cambria Math" panose="02040503050406030204" pitchFamily="18" charset="0"/>
                            <a:ea typeface="Cambria Math" panose="02040503050406030204" pitchFamily="18" charset="0"/>
                          </a:rPr>
                          <m:t>3</m:t>
                        </m:r>
                      </m:den>
                    </m:f>
                  </m:oMath>
                </a14:m>
                <a:r>
                  <a:rPr kumimoji="1" lang="ja-JP" altLang="en-US" sz="2800" dirty="0">
                    <a:solidFill>
                      <a:schemeClr val="tx1"/>
                    </a:solidFill>
                  </a:rPr>
                  <a:t> </a:t>
                </a:r>
                <a:endParaRPr kumimoji="1" lang="en-US" altLang="ja-JP" sz="2800" dirty="0">
                  <a:solidFill>
                    <a:schemeClr val="tx1"/>
                  </a:solidFill>
                </a:endParaRPr>
              </a:p>
            </p:txBody>
          </p:sp>
        </mc:Choice>
        <mc:Fallback xmlns="">
          <p:sp>
            <p:nvSpPr>
              <p:cNvPr id="6" name="テキスト ボックス 5">
                <a:extLst>
                  <a:ext uri="{FF2B5EF4-FFF2-40B4-BE49-F238E27FC236}">
                    <a16:creationId xmlns:a16="http://schemas.microsoft.com/office/drawing/2014/main" id="{71F0297B-FCA6-EDB0-37B5-F74447F94911}"/>
                  </a:ext>
                </a:extLst>
              </p:cNvPr>
              <p:cNvSpPr txBox="1">
                <a:spLocks noRot="1" noChangeAspect="1" noMove="1" noResize="1" noEditPoints="1" noAdjustHandles="1" noChangeArrowheads="1" noChangeShapeType="1" noTextEdit="1"/>
              </p:cNvSpPr>
              <p:nvPr/>
            </p:nvSpPr>
            <p:spPr>
              <a:xfrm>
                <a:off x="1721032" y="1381264"/>
                <a:ext cx="8327571" cy="859210"/>
              </a:xfrm>
              <a:prstGeom prst="rect">
                <a:avLst/>
              </a:prstGeom>
              <a:blipFill>
                <a:blip r:embed="rId4"/>
                <a:stretch>
                  <a:fillRect/>
                </a:stretch>
              </a:blipFill>
            </p:spPr>
            <p:txBody>
              <a:bodyPr/>
              <a:lstStyle/>
              <a:p>
                <a:r>
                  <a:rPr lang="ja-JP" altLang="en-US">
                    <a:noFill/>
                  </a:rPr>
                  <a:t> </a:t>
                </a:r>
              </a:p>
            </p:txBody>
          </p:sp>
        </mc:Fallback>
      </mc:AlternateContent>
      <p:sp>
        <p:nvSpPr>
          <p:cNvPr id="3" name="吹き出し: 四角形 2">
            <a:extLst>
              <a:ext uri="{FF2B5EF4-FFF2-40B4-BE49-F238E27FC236}">
                <a16:creationId xmlns:a16="http://schemas.microsoft.com/office/drawing/2014/main" id="{A5C74273-DDEE-D196-98D3-BAC4C7675228}"/>
              </a:ext>
            </a:extLst>
          </p:cNvPr>
          <p:cNvSpPr/>
          <p:nvPr/>
        </p:nvSpPr>
        <p:spPr>
          <a:xfrm>
            <a:off x="1692729" y="1462974"/>
            <a:ext cx="2304505" cy="777500"/>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4" name="吹き出し: 角を丸めた四角形 3">
            <a:extLst>
              <a:ext uri="{FF2B5EF4-FFF2-40B4-BE49-F238E27FC236}">
                <a16:creationId xmlns:a16="http://schemas.microsoft.com/office/drawing/2014/main" id="{6765BB00-3F10-5637-FD7E-3491133B6997}"/>
              </a:ext>
            </a:extLst>
          </p:cNvPr>
          <p:cNvSpPr/>
          <p:nvPr/>
        </p:nvSpPr>
        <p:spPr>
          <a:xfrm>
            <a:off x="1864723" y="2350444"/>
            <a:ext cx="3059974" cy="587687"/>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Approximation Error </a:t>
            </a:r>
          </a:p>
        </p:txBody>
      </p:sp>
      <p:sp>
        <p:nvSpPr>
          <p:cNvPr id="5" name="テキスト ボックス 4">
            <a:extLst>
              <a:ext uri="{FF2B5EF4-FFF2-40B4-BE49-F238E27FC236}">
                <a16:creationId xmlns:a16="http://schemas.microsoft.com/office/drawing/2014/main" id="{DBEC0870-B90C-962F-52CC-B66593DC34AD}"/>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12</a:t>
            </a:r>
            <a:endParaRPr kumimoji="1" lang="ja-JP" altLang="en-US" dirty="0">
              <a:solidFill>
                <a:schemeClr val="bg1"/>
              </a:solidFill>
            </a:endParaRPr>
          </a:p>
        </p:txBody>
      </p:sp>
    </p:spTree>
    <p:extLst>
      <p:ext uri="{BB962C8B-B14F-4D97-AF65-F5344CB8AC3E}">
        <p14:creationId xmlns:p14="http://schemas.microsoft.com/office/powerpoint/2010/main" val="847602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2C66B-9AA9-691E-399A-655996DC3608}"/>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74407269-E1D3-8460-3641-2B1715B4DBB1}"/>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74407269-E1D3-8460-3641-2B1715B4DBB1}"/>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2FEC2654-F749-32B5-BFEA-32E993625EC7}"/>
                  </a:ext>
                </a:extLst>
              </p:cNvPr>
              <p:cNvSpPr txBox="1"/>
              <p:nvPr/>
            </p:nvSpPr>
            <p:spPr>
              <a:xfrm>
                <a:off x="1721032" y="1381264"/>
                <a:ext cx="8327571" cy="859210"/>
              </a:xfrm>
              <a:prstGeom prst="rect">
                <a:avLst/>
              </a:prstGeom>
              <a:noFill/>
            </p:spPr>
            <p:txBody>
              <a:bodyPr wrap="square">
                <a:spAutoFit/>
              </a:bodyPr>
              <a:lstStyle/>
              <a:p>
                <a14:m>
                  <m:oMath xmlns:m="http://schemas.openxmlformats.org/officeDocument/2006/math">
                    <m:d>
                      <m:dPr>
                        <m:begChr m:val="|"/>
                        <m:endChr m:val="|"/>
                        <m:ctrlPr>
                          <a:rPr kumimoji="1" lang="en-US" altLang="ja-JP" sz="2800" b="0" i="1" smtClean="0">
                            <a:solidFill>
                              <a:schemeClr val="tx1"/>
                            </a:solidFill>
                            <a:latin typeface="Cambria Math" panose="02040503050406030204" pitchFamily="18" charset="0"/>
                          </a:rPr>
                        </m:ctrlPr>
                      </m:dPr>
                      <m:e>
                        <m:r>
                          <a:rPr kumimoji="1" lang="en-US" altLang="ja-JP" sz="2800" b="0" i="1" smtClean="0">
                            <a:solidFill>
                              <a:schemeClr val="tx1"/>
                            </a:solidFill>
                            <a:latin typeface="Cambria Math" panose="02040503050406030204" pitchFamily="18" charset="0"/>
                          </a:rPr>
                          <m:t>𝛾</m:t>
                        </m:r>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r>
                          <a:rPr kumimoji="1" lang="en-US" altLang="ja-JP" sz="2800" b="0" i="1" smtClean="0">
                            <a:solidFill>
                              <a:schemeClr val="tx1"/>
                            </a:solidFill>
                            <a:latin typeface="Cambria Math" panose="02040503050406030204" pitchFamily="18" charset="0"/>
                          </a:rPr>
                          <m:t>−</m:t>
                        </m:r>
                        <m:acc>
                          <m:accPr>
                            <m:chr m:val="̃"/>
                            <m:ctrlPr>
                              <a:rPr kumimoji="1" lang="en-US" altLang="ja-JP" sz="2800" b="0" i="1" smtClean="0">
                                <a:solidFill>
                                  <a:schemeClr val="tx1"/>
                                </a:solidFill>
                                <a:latin typeface="Cambria Math" panose="02040503050406030204" pitchFamily="18" charset="0"/>
                              </a:rPr>
                            </m:ctrlPr>
                          </m:accPr>
                          <m:e>
                            <m:r>
                              <a:rPr kumimoji="1" lang="en-US" altLang="ja-JP" sz="2800" b="0" i="1" smtClean="0">
                                <a:solidFill>
                                  <a:schemeClr val="tx1"/>
                                </a:solidFill>
                                <a:latin typeface="Cambria Math" panose="02040503050406030204" pitchFamily="18" charset="0"/>
                              </a:rPr>
                              <m:t>𝛾</m:t>
                            </m:r>
                          </m:e>
                        </m:acc>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e>
                    </m:d>
                    <m:r>
                      <a:rPr kumimoji="1" lang="en-US" altLang="ja-JP" sz="2800" b="0" i="1" smtClean="0">
                        <a:solidFill>
                          <a:schemeClr val="tx1"/>
                        </a:solidFill>
                        <a:latin typeface="Cambria Math" panose="02040503050406030204" pitchFamily="18" charset="0"/>
                      </a:rPr>
                      <m:t>&lt;</m:t>
                    </m:r>
                    <m:sSub>
                      <m:sSubPr>
                        <m:ctrlPr>
                          <a:rPr kumimoji="1" lang="en-US" altLang="ja-JP" sz="2800" b="0" i="1" smtClean="0">
                            <a:solidFill>
                              <a:schemeClr val="tx1"/>
                            </a:solidFill>
                            <a:latin typeface="Cambria Math" panose="02040503050406030204" pitchFamily="18" charset="0"/>
                          </a:rPr>
                        </m:ctrlPr>
                      </m:sSubPr>
                      <m:e>
                        <m:r>
                          <a:rPr kumimoji="1" lang="en-US" altLang="ja-JP" sz="2800" b="0" i="1" smtClean="0">
                            <a:solidFill>
                              <a:schemeClr val="tx1"/>
                            </a:solidFill>
                            <a:latin typeface="Cambria Math" panose="02040503050406030204" pitchFamily="18" charset="0"/>
                          </a:rPr>
                          <m:t>𝛾</m:t>
                        </m:r>
                      </m:e>
                      <m:sub>
                        <m:r>
                          <a:rPr kumimoji="1" lang="en-US" altLang="ja-JP" sz="2800" b="0" i="1" smtClean="0">
                            <a:solidFill>
                              <a:schemeClr val="tx1"/>
                            </a:solidFill>
                            <a:latin typeface="Cambria Math" panose="02040503050406030204" pitchFamily="18" charset="0"/>
                          </a:rPr>
                          <m:t>𝑚𝑖𝑛</m:t>
                        </m:r>
                      </m:sub>
                    </m:sSub>
                    <m:r>
                      <a:rPr kumimoji="1" lang="en-US" altLang="ja-JP" sz="2800" b="0" i="1" smtClean="0">
                        <a:solidFill>
                          <a:schemeClr val="tx1"/>
                        </a:solidFill>
                        <a:latin typeface="Cambria Math" panose="02040503050406030204" pitchFamily="18" charset="0"/>
                      </a:rPr>
                      <m:t>⋅</m:t>
                    </m:r>
                    <m:f>
                      <m:fPr>
                        <m:ctrlPr>
                          <a:rPr kumimoji="1" lang="en-US" altLang="ja-JP" sz="280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2800" i="1">
                                <a:solidFill>
                                  <a:schemeClr val="tx1"/>
                                </a:solidFill>
                                <a:latin typeface="Cambria Math" panose="02040503050406030204" pitchFamily="18" charset="0"/>
                                <a:ea typeface="Cambria Math" panose="02040503050406030204" pitchFamily="18" charset="0"/>
                              </a:rPr>
                            </m:ctrlPr>
                          </m:sSubPr>
                          <m:e>
                            <m:r>
                              <a:rPr kumimoji="1" lang="en-US" altLang="ja-JP" sz="2800" i="1">
                                <a:solidFill>
                                  <a:schemeClr val="tx1"/>
                                </a:solidFill>
                                <a:latin typeface="Cambria Math" panose="02040503050406030204" pitchFamily="18" charset="0"/>
                                <a:ea typeface="Cambria Math" panose="02040503050406030204" pitchFamily="18" charset="0"/>
                              </a:rPr>
                              <m:t>𝜖</m:t>
                            </m:r>
                          </m:e>
                          <m:sub>
                            <m:r>
                              <a:rPr kumimoji="1" lang="en-US" altLang="ja-JP" sz="2800" i="1">
                                <a:solidFill>
                                  <a:schemeClr val="tx1"/>
                                </a:solidFill>
                                <a:latin typeface="Cambria Math" panose="02040503050406030204" pitchFamily="18" charset="0"/>
                                <a:ea typeface="Cambria Math" panose="02040503050406030204" pitchFamily="18" charset="0"/>
                              </a:rPr>
                              <m:t>𝒜</m:t>
                            </m:r>
                          </m:sub>
                        </m:sSub>
                      </m:num>
                      <m:den>
                        <m:r>
                          <a:rPr kumimoji="1" lang="en-US" altLang="ja-JP" sz="2800" i="1">
                            <a:solidFill>
                              <a:schemeClr val="tx1"/>
                            </a:solidFill>
                            <a:latin typeface="Cambria Math" panose="02040503050406030204" pitchFamily="18" charset="0"/>
                            <a:ea typeface="Cambria Math" panose="02040503050406030204" pitchFamily="18" charset="0"/>
                          </a:rPr>
                          <m:t>3</m:t>
                        </m:r>
                      </m:den>
                    </m:f>
                  </m:oMath>
                </a14:m>
                <a:r>
                  <a:rPr kumimoji="1" lang="en-US" altLang="ja-JP" sz="2800" dirty="0">
                    <a:solidFill>
                      <a:schemeClr val="tx1"/>
                    </a:solidFill>
                  </a:rPr>
                  <a:t>    </a:t>
                </a:r>
                <a:r>
                  <a:rPr kumimoji="1" lang="ja-JP" altLang="en-US" sz="2800" dirty="0">
                    <a:solidFill>
                      <a:schemeClr val="tx1"/>
                    </a:solidFill>
                  </a:rPr>
                  <a:t>⇒   </a:t>
                </a:r>
                <a14:m>
                  <m:oMath xmlns:m="http://schemas.openxmlformats.org/officeDocument/2006/math">
                    <m:d>
                      <m:dPr>
                        <m:begChr m:val="|"/>
                        <m:endChr m:val="|"/>
                        <m:ctrlPr>
                          <a:rPr kumimoji="1" lang="en-US" altLang="ja-JP" sz="2800" i="1">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i="1">
                                <a:latin typeface="Cambria Math" panose="02040503050406030204" pitchFamily="18" charset="0"/>
                              </a:rPr>
                              <m:t>𝛾</m:t>
                            </m:r>
                            <m:d>
                              <m:dPr>
                                <m:ctrlPr>
                                  <a:rPr kumimoji="1" lang="en-US" altLang="ja-JP" sz="2800" i="1">
                                    <a:latin typeface="Cambria Math" panose="02040503050406030204" pitchFamily="18" charset="0"/>
                                  </a:rPr>
                                </m:ctrlPr>
                              </m:dPr>
                              <m:e>
                                <m:r>
                                  <a:rPr kumimoji="1" lang="en-US" altLang="ja-JP" sz="2800" b="1" i="1" smtClean="0">
                                    <a:latin typeface="Cambria Math" panose="02040503050406030204" pitchFamily="18" charset="0"/>
                                  </a:rPr>
                                  <m:t>𝑸</m:t>
                                </m:r>
                              </m:e>
                            </m:d>
                          </m:num>
                          <m:den>
                            <m:acc>
                              <m:accPr>
                                <m:chr m:val="̃"/>
                                <m:ctrlPr>
                                  <a:rPr kumimoji="1" lang="en-US" altLang="ja-JP" sz="2800" i="1">
                                    <a:latin typeface="Cambria Math" panose="02040503050406030204" pitchFamily="18" charset="0"/>
                                  </a:rPr>
                                </m:ctrlPr>
                              </m:accPr>
                              <m:e>
                                <m:r>
                                  <a:rPr kumimoji="1" lang="en-US" altLang="ja-JP" sz="2800" i="1">
                                    <a:latin typeface="Cambria Math" panose="02040503050406030204" pitchFamily="18" charset="0"/>
                                  </a:rPr>
                                  <m:t>𝛾</m:t>
                                </m:r>
                              </m:e>
                            </m:acc>
                            <m:d>
                              <m:dPr>
                                <m:ctrlPr>
                                  <a:rPr kumimoji="1" lang="en-US" altLang="ja-JP" sz="2800" i="1">
                                    <a:latin typeface="Cambria Math" panose="02040503050406030204" pitchFamily="18" charset="0"/>
                                  </a:rPr>
                                </m:ctrlPr>
                              </m:dPr>
                              <m:e>
                                <m:r>
                                  <a:rPr kumimoji="1" lang="en-US" altLang="ja-JP" sz="2800" b="1" i="1">
                                    <a:latin typeface="Cambria Math" panose="02040503050406030204" pitchFamily="18" charset="0"/>
                                  </a:rPr>
                                  <m:t>𝑸</m:t>
                                </m:r>
                              </m:e>
                            </m:d>
                          </m:den>
                        </m:f>
                        <m:r>
                          <a:rPr kumimoji="1" lang="en-US" altLang="ja-JP" sz="2800" i="1">
                            <a:latin typeface="Cambria Math" panose="02040503050406030204" pitchFamily="18" charset="0"/>
                          </a:rPr>
                          <m:t>−</m:t>
                        </m:r>
                        <m:r>
                          <a:rPr kumimoji="1" lang="en-US" altLang="ja-JP" sz="2800" b="0" i="1" smtClean="0">
                            <a:latin typeface="Cambria Math" panose="02040503050406030204" pitchFamily="18" charset="0"/>
                          </a:rPr>
                          <m:t>1</m:t>
                        </m:r>
                      </m:e>
                    </m:d>
                    <m:r>
                      <a:rPr kumimoji="1" lang="en-US" altLang="ja-JP" sz="2800" i="1">
                        <a:latin typeface="Cambria Math" panose="02040503050406030204" pitchFamily="18" charset="0"/>
                      </a:rPr>
                      <m:t>&lt;</m:t>
                    </m:r>
                    <m:f>
                      <m:fPr>
                        <m:ctrlPr>
                          <a:rPr kumimoji="1" lang="en-US" altLang="ja-JP" sz="2800" i="1">
                            <a:latin typeface="Cambria Math" panose="02040503050406030204" pitchFamily="18" charset="0"/>
                            <a:ea typeface="Cambria Math" panose="02040503050406030204" pitchFamily="18" charset="0"/>
                          </a:rPr>
                        </m:ctrlPr>
                      </m:fPr>
                      <m:num>
                        <m:sSub>
                          <m:sSubPr>
                            <m:ctrlPr>
                              <a:rPr kumimoji="1" lang="en-US" altLang="ja-JP" sz="2800" i="1">
                                <a:latin typeface="Cambria Math" panose="02040503050406030204" pitchFamily="18" charset="0"/>
                                <a:ea typeface="Cambria Math" panose="02040503050406030204" pitchFamily="18" charset="0"/>
                              </a:rPr>
                            </m:ctrlPr>
                          </m:sSubPr>
                          <m:e>
                            <m:r>
                              <a:rPr kumimoji="1" lang="en-US" altLang="ja-JP" sz="2800" i="1">
                                <a:latin typeface="Cambria Math" panose="02040503050406030204" pitchFamily="18" charset="0"/>
                                <a:ea typeface="Cambria Math" panose="02040503050406030204" pitchFamily="18" charset="0"/>
                              </a:rPr>
                              <m:t>𝜖</m:t>
                            </m:r>
                          </m:e>
                          <m:sub>
                            <m:r>
                              <a:rPr kumimoji="1" lang="en-US" altLang="ja-JP" sz="2800" i="1">
                                <a:latin typeface="Cambria Math" panose="02040503050406030204" pitchFamily="18" charset="0"/>
                                <a:ea typeface="Cambria Math" panose="02040503050406030204" pitchFamily="18" charset="0"/>
                              </a:rPr>
                              <m:t>𝒜</m:t>
                            </m:r>
                          </m:sub>
                        </m:sSub>
                      </m:num>
                      <m:den>
                        <m:r>
                          <a:rPr kumimoji="1" lang="en-US" altLang="ja-JP" sz="2800" i="1">
                            <a:latin typeface="Cambria Math" panose="02040503050406030204" pitchFamily="18" charset="0"/>
                            <a:ea typeface="Cambria Math" panose="02040503050406030204" pitchFamily="18" charset="0"/>
                          </a:rPr>
                          <m:t>3</m:t>
                        </m:r>
                      </m:den>
                    </m:f>
                  </m:oMath>
                </a14:m>
                <a:r>
                  <a:rPr kumimoji="1" lang="ja-JP" altLang="en-US" sz="2800" dirty="0">
                    <a:solidFill>
                      <a:schemeClr val="tx1"/>
                    </a:solidFill>
                  </a:rPr>
                  <a:t> </a:t>
                </a:r>
                <a:endParaRPr kumimoji="1" lang="en-US" altLang="ja-JP" sz="2800" dirty="0">
                  <a:solidFill>
                    <a:schemeClr val="tx1"/>
                  </a:solidFill>
                </a:endParaRPr>
              </a:p>
            </p:txBody>
          </p:sp>
        </mc:Choice>
        <mc:Fallback xmlns="">
          <p:sp>
            <p:nvSpPr>
              <p:cNvPr id="6" name="テキスト ボックス 5">
                <a:extLst>
                  <a:ext uri="{FF2B5EF4-FFF2-40B4-BE49-F238E27FC236}">
                    <a16:creationId xmlns:a16="http://schemas.microsoft.com/office/drawing/2014/main" id="{2FEC2654-F749-32B5-BFEA-32E993625EC7}"/>
                  </a:ext>
                </a:extLst>
              </p:cNvPr>
              <p:cNvSpPr txBox="1">
                <a:spLocks noRot="1" noChangeAspect="1" noMove="1" noResize="1" noEditPoints="1" noAdjustHandles="1" noChangeArrowheads="1" noChangeShapeType="1" noTextEdit="1"/>
              </p:cNvSpPr>
              <p:nvPr/>
            </p:nvSpPr>
            <p:spPr>
              <a:xfrm>
                <a:off x="1721032" y="1381264"/>
                <a:ext cx="8327571" cy="85921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966386D7-FADF-22FB-8E47-2655D56AD440}"/>
                  </a:ext>
                </a:extLst>
              </p:cNvPr>
              <p:cNvSpPr txBox="1"/>
              <p:nvPr/>
            </p:nvSpPr>
            <p:spPr>
              <a:xfrm>
                <a:off x="1355272" y="3047337"/>
                <a:ext cx="8327571" cy="476990"/>
              </a:xfrm>
              <a:prstGeom prst="rect">
                <a:avLst/>
              </a:prstGeom>
              <a:noFill/>
            </p:spPr>
            <p:txBody>
              <a:bodyPr wrap="square">
                <a:spAutoFit/>
              </a:bodyPr>
              <a:lstStyle/>
              <a:p>
                <a:r>
                  <a:rPr kumimoji="1" lang="en-US" altLang="ja-JP" sz="2400" b="0" dirty="0">
                    <a:ea typeface="Cambria Math" panose="02040503050406030204" pitchFamily="18" charset="0"/>
                  </a:rPr>
                  <a:t>Let </a:t>
                </a:r>
                <a14:m>
                  <m:oMath xmlns:m="http://schemas.openxmlformats.org/officeDocument/2006/math">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b="0" i="1" smtClean="0">
                        <a:latin typeface="Cambria Math" panose="02040503050406030204" pitchFamily="18" charset="0"/>
                      </a:rPr>
                      <m:t>𝐹</m:t>
                    </m:r>
                    <m:d>
                      <m:dPr>
                        <m:ctrlPr>
                          <a:rPr lang="en-US" altLang="ja-JP" sz="2400" b="0" i="1" smtClean="0">
                            <a:latin typeface="Cambria Math" panose="02040503050406030204" pitchFamily="18" charset="0"/>
                          </a:rPr>
                        </m:ctrlPr>
                      </m:dPr>
                      <m:e>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e>
                    </m:d>
                    <m:r>
                      <a:rPr lang="en-US" altLang="ja-JP" sz="2400" b="0" i="1" smtClean="0">
                        <a:latin typeface="Cambria Math" panose="02040503050406030204" pitchFamily="18" charset="0"/>
                      </a:rPr>
                      <m:t>=0</m:t>
                    </m:r>
                  </m:oMath>
                </a14:m>
                <a:r>
                  <a:rPr lang="en-US" altLang="ja-JP" sz="2400" dirty="0"/>
                  <a:t> and </a:t>
                </a:r>
                <a14:m>
                  <m:oMath xmlns:m="http://schemas.openxmlformats.org/officeDocument/2006/math">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i="1">
                        <a:latin typeface="Cambria Math" panose="02040503050406030204" pitchFamily="18" charset="0"/>
                      </a:rPr>
                      <m:t>𝐹</m:t>
                    </m:r>
                    <m:d>
                      <m:dPr>
                        <m:ctrlPr>
                          <a:rPr lang="en-US" altLang="ja-JP" sz="2400" i="1">
                            <a:latin typeface="Cambria Math" panose="02040503050406030204" pitchFamily="18" charset="0"/>
                          </a:rPr>
                        </m:ctrlPr>
                      </m:dPr>
                      <m:e>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𝑄</m:t>
                            </m:r>
                          </m:e>
                          <m:sub>
                            <m:r>
                              <a:rPr lang="en-US" altLang="ja-JP" sz="2400" b="0" i="1" smtClean="0">
                                <a:latin typeface="Cambria Math" panose="02040503050406030204" pitchFamily="18" charset="0"/>
                              </a:rPr>
                              <m:t>𝑖</m:t>
                            </m:r>
                          </m:sub>
                        </m:sSub>
                      </m:e>
                    </m:d>
                    <m:r>
                      <a:rPr lang="en-US" altLang="ja-JP" sz="2400" i="1">
                        <a:latin typeface="Cambria Math" panose="02040503050406030204" pitchFamily="18" charset="0"/>
                      </a:rPr>
                      <m:t>=0</m:t>
                    </m:r>
                  </m:oMath>
                </a14:m>
                <a:r>
                  <a:rPr lang="ja-JP" altLang="en-US" sz="2400" dirty="0"/>
                  <a:t> </a:t>
                </a:r>
              </a:p>
            </p:txBody>
          </p:sp>
        </mc:Choice>
        <mc:Fallback xmlns="">
          <p:sp>
            <p:nvSpPr>
              <p:cNvPr id="5" name="テキスト ボックス 4">
                <a:extLst>
                  <a:ext uri="{FF2B5EF4-FFF2-40B4-BE49-F238E27FC236}">
                    <a16:creationId xmlns:a16="http://schemas.microsoft.com/office/drawing/2014/main" id="{966386D7-FADF-22FB-8E47-2655D56AD440}"/>
                  </a:ext>
                </a:extLst>
              </p:cNvPr>
              <p:cNvSpPr txBox="1">
                <a:spLocks noRot="1" noChangeAspect="1" noMove="1" noResize="1" noEditPoints="1" noAdjustHandles="1" noChangeArrowheads="1" noChangeShapeType="1" noTextEdit="1"/>
              </p:cNvSpPr>
              <p:nvPr/>
            </p:nvSpPr>
            <p:spPr>
              <a:xfrm>
                <a:off x="1355272" y="3047337"/>
                <a:ext cx="8327571" cy="476990"/>
              </a:xfrm>
              <a:prstGeom prst="rect">
                <a:avLst/>
              </a:prstGeom>
              <a:blipFill>
                <a:blip r:embed="rId5"/>
                <a:stretch>
                  <a:fillRect l="-1098" t="-6410" b="-29487"/>
                </a:stretch>
              </a:blipFill>
            </p:spPr>
            <p:txBody>
              <a:bodyPr/>
              <a:lstStyle/>
              <a:p>
                <a:r>
                  <a:rPr lang="ja-JP" altLang="en-US">
                    <a:noFill/>
                  </a:rPr>
                  <a:t> </a:t>
                </a:r>
              </a:p>
            </p:txBody>
          </p:sp>
        </mc:Fallback>
      </mc:AlternateContent>
      <p:sp>
        <p:nvSpPr>
          <p:cNvPr id="7" name="吹き出し: 四角形 6">
            <a:extLst>
              <a:ext uri="{FF2B5EF4-FFF2-40B4-BE49-F238E27FC236}">
                <a16:creationId xmlns:a16="http://schemas.microsoft.com/office/drawing/2014/main" id="{D264685C-07E4-F4B2-BD55-38A292C3F1F2}"/>
              </a:ext>
            </a:extLst>
          </p:cNvPr>
          <p:cNvSpPr/>
          <p:nvPr/>
        </p:nvSpPr>
        <p:spPr>
          <a:xfrm>
            <a:off x="1692729" y="1462974"/>
            <a:ext cx="2304505" cy="777500"/>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8" name="吹き出し: 角を丸めた四角形 7">
            <a:extLst>
              <a:ext uri="{FF2B5EF4-FFF2-40B4-BE49-F238E27FC236}">
                <a16:creationId xmlns:a16="http://schemas.microsoft.com/office/drawing/2014/main" id="{82F50218-96E4-3A1A-B498-DCD46CD85FA1}"/>
              </a:ext>
            </a:extLst>
          </p:cNvPr>
          <p:cNvSpPr/>
          <p:nvPr/>
        </p:nvSpPr>
        <p:spPr>
          <a:xfrm>
            <a:off x="1864723" y="2350444"/>
            <a:ext cx="3059974" cy="587687"/>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Approximation Error </a:t>
            </a:r>
          </a:p>
        </p:txBody>
      </p:sp>
      <p:sp>
        <p:nvSpPr>
          <p:cNvPr id="3" name="テキスト ボックス 2">
            <a:extLst>
              <a:ext uri="{FF2B5EF4-FFF2-40B4-BE49-F238E27FC236}">
                <a16:creationId xmlns:a16="http://schemas.microsoft.com/office/drawing/2014/main" id="{FEB8472D-5C9B-DC28-AFEB-D622A2731603}"/>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12</a:t>
            </a:r>
            <a:endParaRPr kumimoji="1" lang="ja-JP" altLang="en-US" dirty="0">
              <a:solidFill>
                <a:schemeClr val="bg1"/>
              </a:solidFill>
            </a:endParaRPr>
          </a:p>
        </p:txBody>
      </p:sp>
    </p:spTree>
    <p:extLst>
      <p:ext uri="{BB962C8B-B14F-4D97-AF65-F5344CB8AC3E}">
        <p14:creationId xmlns:p14="http://schemas.microsoft.com/office/powerpoint/2010/main" val="3501580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A6F41-AF96-3C71-0761-705E05DCC0A5}"/>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4256FE78-C10E-381F-F301-DE3D2883C899}"/>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4256FE78-C10E-381F-F301-DE3D2883C899}"/>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C40DCDF1-DEC8-ED6E-83D5-00BA5FD42171}"/>
                  </a:ext>
                </a:extLst>
              </p:cNvPr>
              <p:cNvSpPr txBox="1"/>
              <p:nvPr/>
            </p:nvSpPr>
            <p:spPr>
              <a:xfrm>
                <a:off x="1721032" y="1381264"/>
                <a:ext cx="8327571" cy="859210"/>
              </a:xfrm>
              <a:prstGeom prst="rect">
                <a:avLst/>
              </a:prstGeom>
              <a:noFill/>
            </p:spPr>
            <p:txBody>
              <a:bodyPr wrap="square">
                <a:spAutoFit/>
              </a:bodyPr>
              <a:lstStyle/>
              <a:p>
                <a14:m>
                  <m:oMath xmlns:m="http://schemas.openxmlformats.org/officeDocument/2006/math">
                    <m:d>
                      <m:dPr>
                        <m:begChr m:val="|"/>
                        <m:endChr m:val="|"/>
                        <m:ctrlPr>
                          <a:rPr kumimoji="1" lang="en-US" altLang="ja-JP" sz="2800" b="0" i="1" smtClean="0">
                            <a:solidFill>
                              <a:schemeClr val="tx1"/>
                            </a:solidFill>
                            <a:latin typeface="Cambria Math" panose="02040503050406030204" pitchFamily="18" charset="0"/>
                          </a:rPr>
                        </m:ctrlPr>
                      </m:dPr>
                      <m:e>
                        <m:r>
                          <a:rPr kumimoji="1" lang="en-US" altLang="ja-JP" sz="2800" b="0" i="1" smtClean="0">
                            <a:solidFill>
                              <a:schemeClr val="tx1"/>
                            </a:solidFill>
                            <a:latin typeface="Cambria Math" panose="02040503050406030204" pitchFamily="18" charset="0"/>
                          </a:rPr>
                          <m:t>𝛾</m:t>
                        </m:r>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r>
                          <a:rPr kumimoji="1" lang="en-US" altLang="ja-JP" sz="2800" b="0" i="1" smtClean="0">
                            <a:solidFill>
                              <a:schemeClr val="tx1"/>
                            </a:solidFill>
                            <a:latin typeface="Cambria Math" panose="02040503050406030204" pitchFamily="18" charset="0"/>
                          </a:rPr>
                          <m:t>−</m:t>
                        </m:r>
                        <m:acc>
                          <m:accPr>
                            <m:chr m:val="̃"/>
                            <m:ctrlPr>
                              <a:rPr kumimoji="1" lang="en-US" altLang="ja-JP" sz="2800" b="0" i="1" smtClean="0">
                                <a:solidFill>
                                  <a:schemeClr val="tx1"/>
                                </a:solidFill>
                                <a:latin typeface="Cambria Math" panose="02040503050406030204" pitchFamily="18" charset="0"/>
                              </a:rPr>
                            </m:ctrlPr>
                          </m:accPr>
                          <m:e>
                            <m:r>
                              <a:rPr kumimoji="1" lang="en-US" altLang="ja-JP" sz="2800" b="0" i="1" smtClean="0">
                                <a:solidFill>
                                  <a:schemeClr val="tx1"/>
                                </a:solidFill>
                                <a:latin typeface="Cambria Math" panose="02040503050406030204" pitchFamily="18" charset="0"/>
                              </a:rPr>
                              <m:t>𝛾</m:t>
                            </m:r>
                          </m:e>
                        </m:acc>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e>
                    </m:d>
                    <m:r>
                      <a:rPr kumimoji="1" lang="en-US" altLang="ja-JP" sz="2800" b="0" i="1" smtClean="0">
                        <a:solidFill>
                          <a:schemeClr val="tx1"/>
                        </a:solidFill>
                        <a:latin typeface="Cambria Math" panose="02040503050406030204" pitchFamily="18" charset="0"/>
                      </a:rPr>
                      <m:t>&lt;</m:t>
                    </m:r>
                    <m:sSub>
                      <m:sSubPr>
                        <m:ctrlPr>
                          <a:rPr kumimoji="1" lang="en-US" altLang="ja-JP" sz="2800" b="0" i="1" smtClean="0">
                            <a:solidFill>
                              <a:schemeClr val="tx1"/>
                            </a:solidFill>
                            <a:latin typeface="Cambria Math" panose="02040503050406030204" pitchFamily="18" charset="0"/>
                          </a:rPr>
                        </m:ctrlPr>
                      </m:sSubPr>
                      <m:e>
                        <m:r>
                          <a:rPr kumimoji="1" lang="en-US" altLang="ja-JP" sz="2800" b="0" i="1" smtClean="0">
                            <a:solidFill>
                              <a:schemeClr val="tx1"/>
                            </a:solidFill>
                            <a:latin typeface="Cambria Math" panose="02040503050406030204" pitchFamily="18" charset="0"/>
                          </a:rPr>
                          <m:t>𝛾</m:t>
                        </m:r>
                      </m:e>
                      <m:sub>
                        <m:r>
                          <a:rPr kumimoji="1" lang="en-US" altLang="ja-JP" sz="2800" b="0" i="1" smtClean="0">
                            <a:solidFill>
                              <a:schemeClr val="tx1"/>
                            </a:solidFill>
                            <a:latin typeface="Cambria Math" panose="02040503050406030204" pitchFamily="18" charset="0"/>
                          </a:rPr>
                          <m:t>𝑚𝑖𝑛</m:t>
                        </m:r>
                      </m:sub>
                    </m:sSub>
                    <m:r>
                      <a:rPr kumimoji="1" lang="en-US" altLang="ja-JP" sz="2800" b="0" i="1" smtClean="0">
                        <a:solidFill>
                          <a:schemeClr val="tx1"/>
                        </a:solidFill>
                        <a:latin typeface="Cambria Math" panose="02040503050406030204" pitchFamily="18" charset="0"/>
                      </a:rPr>
                      <m:t>⋅</m:t>
                    </m:r>
                    <m:f>
                      <m:fPr>
                        <m:ctrlPr>
                          <a:rPr kumimoji="1" lang="en-US" altLang="ja-JP" sz="280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2800" i="1">
                                <a:solidFill>
                                  <a:schemeClr val="tx1"/>
                                </a:solidFill>
                                <a:latin typeface="Cambria Math" panose="02040503050406030204" pitchFamily="18" charset="0"/>
                                <a:ea typeface="Cambria Math" panose="02040503050406030204" pitchFamily="18" charset="0"/>
                              </a:rPr>
                            </m:ctrlPr>
                          </m:sSubPr>
                          <m:e>
                            <m:r>
                              <a:rPr kumimoji="1" lang="en-US" altLang="ja-JP" sz="2800" i="1">
                                <a:solidFill>
                                  <a:schemeClr val="tx1"/>
                                </a:solidFill>
                                <a:latin typeface="Cambria Math" panose="02040503050406030204" pitchFamily="18" charset="0"/>
                                <a:ea typeface="Cambria Math" panose="02040503050406030204" pitchFamily="18" charset="0"/>
                              </a:rPr>
                              <m:t>𝜖</m:t>
                            </m:r>
                          </m:e>
                          <m:sub>
                            <m:r>
                              <a:rPr kumimoji="1" lang="en-US" altLang="ja-JP" sz="2800" i="1">
                                <a:solidFill>
                                  <a:schemeClr val="tx1"/>
                                </a:solidFill>
                                <a:latin typeface="Cambria Math" panose="02040503050406030204" pitchFamily="18" charset="0"/>
                                <a:ea typeface="Cambria Math" panose="02040503050406030204" pitchFamily="18" charset="0"/>
                              </a:rPr>
                              <m:t>𝒜</m:t>
                            </m:r>
                          </m:sub>
                        </m:sSub>
                      </m:num>
                      <m:den>
                        <m:r>
                          <a:rPr kumimoji="1" lang="en-US" altLang="ja-JP" sz="2800" i="1">
                            <a:solidFill>
                              <a:schemeClr val="tx1"/>
                            </a:solidFill>
                            <a:latin typeface="Cambria Math" panose="02040503050406030204" pitchFamily="18" charset="0"/>
                            <a:ea typeface="Cambria Math" panose="02040503050406030204" pitchFamily="18" charset="0"/>
                          </a:rPr>
                          <m:t>3</m:t>
                        </m:r>
                      </m:den>
                    </m:f>
                  </m:oMath>
                </a14:m>
                <a:r>
                  <a:rPr kumimoji="1" lang="en-US" altLang="ja-JP" sz="2800" dirty="0">
                    <a:solidFill>
                      <a:schemeClr val="tx1"/>
                    </a:solidFill>
                  </a:rPr>
                  <a:t>    </a:t>
                </a:r>
                <a:r>
                  <a:rPr kumimoji="1" lang="ja-JP" altLang="en-US" sz="2800" dirty="0">
                    <a:solidFill>
                      <a:schemeClr val="tx1"/>
                    </a:solidFill>
                  </a:rPr>
                  <a:t>⇒   </a:t>
                </a:r>
                <a14:m>
                  <m:oMath xmlns:m="http://schemas.openxmlformats.org/officeDocument/2006/math">
                    <m:d>
                      <m:dPr>
                        <m:begChr m:val="|"/>
                        <m:endChr m:val="|"/>
                        <m:ctrlPr>
                          <a:rPr kumimoji="1" lang="en-US" altLang="ja-JP" sz="2800" i="1">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i="1">
                                <a:latin typeface="Cambria Math" panose="02040503050406030204" pitchFamily="18" charset="0"/>
                              </a:rPr>
                              <m:t>𝛾</m:t>
                            </m:r>
                            <m:d>
                              <m:dPr>
                                <m:ctrlPr>
                                  <a:rPr kumimoji="1" lang="en-US" altLang="ja-JP" sz="2800" i="1">
                                    <a:latin typeface="Cambria Math" panose="02040503050406030204" pitchFamily="18" charset="0"/>
                                  </a:rPr>
                                </m:ctrlPr>
                              </m:dPr>
                              <m:e>
                                <m:r>
                                  <a:rPr kumimoji="1" lang="en-US" altLang="ja-JP" sz="2800" b="1" i="1" smtClean="0">
                                    <a:latin typeface="Cambria Math" panose="02040503050406030204" pitchFamily="18" charset="0"/>
                                  </a:rPr>
                                  <m:t>𝑸</m:t>
                                </m:r>
                              </m:e>
                            </m:d>
                          </m:num>
                          <m:den>
                            <m:acc>
                              <m:accPr>
                                <m:chr m:val="̃"/>
                                <m:ctrlPr>
                                  <a:rPr kumimoji="1" lang="en-US" altLang="ja-JP" sz="2800" i="1">
                                    <a:latin typeface="Cambria Math" panose="02040503050406030204" pitchFamily="18" charset="0"/>
                                  </a:rPr>
                                </m:ctrlPr>
                              </m:accPr>
                              <m:e>
                                <m:r>
                                  <a:rPr kumimoji="1" lang="en-US" altLang="ja-JP" sz="2800" i="1">
                                    <a:latin typeface="Cambria Math" panose="02040503050406030204" pitchFamily="18" charset="0"/>
                                  </a:rPr>
                                  <m:t>𝛾</m:t>
                                </m:r>
                              </m:e>
                            </m:acc>
                            <m:d>
                              <m:dPr>
                                <m:ctrlPr>
                                  <a:rPr kumimoji="1" lang="en-US" altLang="ja-JP" sz="2800" i="1">
                                    <a:latin typeface="Cambria Math" panose="02040503050406030204" pitchFamily="18" charset="0"/>
                                  </a:rPr>
                                </m:ctrlPr>
                              </m:dPr>
                              <m:e>
                                <m:r>
                                  <a:rPr kumimoji="1" lang="en-US" altLang="ja-JP" sz="2800" b="1" i="1">
                                    <a:latin typeface="Cambria Math" panose="02040503050406030204" pitchFamily="18" charset="0"/>
                                  </a:rPr>
                                  <m:t>𝑸</m:t>
                                </m:r>
                              </m:e>
                            </m:d>
                          </m:den>
                        </m:f>
                        <m:r>
                          <a:rPr kumimoji="1" lang="en-US" altLang="ja-JP" sz="2800" i="1">
                            <a:latin typeface="Cambria Math" panose="02040503050406030204" pitchFamily="18" charset="0"/>
                          </a:rPr>
                          <m:t>−</m:t>
                        </m:r>
                        <m:r>
                          <a:rPr kumimoji="1" lang="en-US" altLang="ja-JP" sz="2800" b="0" i="1" smtClean="0">
                            <a:latin typeface="Cambria Math" panose="02040503050406030204" pitchFamily="18" charset="0"/>
                          </a:rPr>
                          <m:t>1</m:t>
                        </m:r>
                      </m:e>
                    </m:d>
                    <m:r>
                      <a:rPr kumimoji="1" lang="en-US" altLang="ja-JP" sz="2800" i="1">
                        <a:latin typeface="Cambria Math" panose="02040503050406030204" pitchFamily="18" charset="0"/>
                      </a:rPr>
                      <m:t>&lt;</m:t>
                    </m:r>
                    <m:f>
                      <m:fPr>
                        <m:ctrlPr>
                          <a:rPr kumimoji="1" lang="en-US" altLang="ja-JP" sz="2800" i="1">
                            <a:latin typeface="Cambria Math" panose="02040503050406030204" pitchFamily="18" charset="0"/>
                            <a:ea typeface="Cambria Math" panose="02040503050406030204" pitchFamily="18" charset="0"/>
                          </a:rPr>
                        </m:ctrlPr>
                      </m:fPr>
                      <m:num>
                        <m:sSub>
                          <m:sSubPr>
                            <m:ctrlPr>
                              <a:rPr kumimoji="1" lang="en-US" altLang="ja-JP" sz="2800" i="1">
                                <a:latin typeface="Cambria Math" panose="02040503050406030204" pitchFamily="18" charset="0"/>
                                <a:ea typeface="Cambria Math" panose="02040503050406030204" pitchFamily="18" charset="0"/>
                              </a:rPr>
                            </m:ctrlPr>
                          </m:sSubPr>
                          <m:e>
                            <m:r>
                              <a:rPr kumimoji="1" lang="en-US" altLang="ja-JP" sz="2800" i="1">
                                <a:latin typeface="Cambria Math" panose="02040503050406030204" pitchFamily="18" charset="0"/>
                                <a:ea typeface="Cambria Math" panose="02040503050406030204" pitchFamily="18" charset="0"/>
                              </a:rPr>
                              <m:t>𝜖</m:t>
                            </m:r>
                          </m:e>
                          <m:sub>
                            <m:r>
                              <a:rPr kumimoji="1" lang="en-US" altLang="ja-JP" sz="2800" i="1">
                                <a:latin typeface="Cambria Math" panose="02040503050406030204" pitchFamily="18" charset="0"/>
                                <a:ea typeface="Cambria Math" panose="02040503050406030204" pitchFamily="18" charset="0"/>
                              </a:rPr>
                              <m:t>𝒜</m:t>
                            </m:r>
                          </m:sub>
                        </m:sSub>
                      </m:num>
                      <m:den>
                        <m:r>
                          <a:rPr kumimoji="1" lang="en-US" altLang="ja-JP" sz="2800" i="1">
                            <a:latin typeface="Cambria Math" panose="02040503050406030204" pitchFamily="18" charset="0"/>
                            <a:ea typeface="Cambria Math" panose="02040503050406030204" pitchFamily="18" charset="0"/>
                          </a:rPr>
                          <m:t>3</m:t>
                        </m:r>
                      </m:den>
                    </m:f>
                  </m:oMath>
                </a14:m>
                <a:r>
                  <a:rPr kumimoji="1" lang="ja-JP" altLang="en-US" sz="2800" dirty="0">
                    <a:solidFill>
                      <a:schemeClr val="tx1"/>
                    </a:solidFill>
                  </a:rPr>
                  <a:t> </a:t>
                </a:r>
                <a:endParaRPr kumimoji="1" lang="en-US" altLang="ja-JP" sz="2800" dirty="0">
                  <a:solidFill>
                    <a:schemeClr val="tx1"/>
                  </a:solidFill>
                </a:endParaRPr>
              </a:p>
            </p:txBody>
          </p:sp>
        </mc:Choice>
        <mc:Fallback xmlns="">
          <p:sp>
            <p:nvSpPr>
              <p:cNvPr id="6" name="テキスト ボックス 5">
                <a:extLst>
                  <a:ext uri="{FF2B5EF4-FFF2-40B4-BE49-F238E27FC236}">
                    <a16:creationId xmlns:a16="http://schemas.microsoft.com/office/drawing/2014/main" id="{C40DCDF1-DEC8-ED6E-83D5-00BA5FD42171}"/>
                  </a:ext>
                </a:extLst>
              </p:cNvPr>
              <p:cNvSpPr txBox="1">
                <a:spLocks noRot="1" noChangeAspect="1" noMove="1" noResize="1" noEditPoints="1" noAdjustHandles="1" noChangeArrowheads="1" noChangeShapeType="1" noTextEdit="1"/>
              </p:cNvSpPr>
              <p:nvPr/>
            </p:nvSpPr>
            <p:spPr>
              <a:xfrm>
                <a:off x="1721032" y="1381264"/>
                <a:ext cx="8327571" cy="85921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50F4E276-400B-E3F2-0E92-211110A04922}"/>
                  </a:ext>
                </a:extLst>
              </p:cNvPr>
              <p:cNvSpPr txBox="1"/>
              <p:nvPr/>
            </p:nvSpPr>
            <p:spPr>
              <a:xfrm>
                <a:off x="1355272" y="3047337"/>
                <a:ext cx="8327571" cy="476990"/>
              </a:xfrm>
              <a:prstGeom prst="rect">
                <a:avLst/>
              </a:prstGeom>
              <a:noFill/>
            </p:spPr>
            <p:txBody>
              <a:bodyPr wrap="square">
                <a:spAutoFit/>
              </a:bodyPr>
              <a:lstStyle/>
              <a:p>
                <a:r>
                  <a:rPr kumimoji="1" lang="en-US" altLang="ja-JP" sz="2400" b="0" dirty="0">
                    <a:ea typeface="Cambria Math" panose="02040503050406030204" pitchFamily="18" charset="0"/>
                  </a:rPr>
                  <a:t>Let </a:t>
                </a:r>
                <a14:m>
                  <m:oMath xmlns:m="http://schemas.openxmlformats.org/officeDocument/2006/math">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b="0" i="1" smtClean="0">
                        <a:latin typeface="Cambria Math" panose="02040503050406030204" pitchFamily="18" charset="0"/>
                      </a:rPr>
                      <m:t>𝐹</m:t>
                    </m:r>
                    <m:d>
                      <m:dPr>
                        <m:ctrlPr>
                          <a:rPr lang="en-US" altLang="ja-JP" sz="2400" b="0" i="1" smtClean="0">
                            <a:latin typeface="Cambria Math" panose="02040503050406030204" pitchFamily="18" charset="0"/>
                          </a:rPr>
                        </m:ctrlPr>
                      </m:dPr>
                      <m:e>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e>
                    </m:d>
                    <m:r>
                      <a:rPr lang="en-US" altLang="ja-JP" sz="2400" b="0" i="1" smtClean="0">
                        <a:latin typeface="Cambria Math" panose="02040503050406030204" pitchFamily="18" charset="0"/>
                      </a:rPr>
                      <m:t>=0</m:t>
                    </m:r>
                  </m:oMath>
                </a14:m>
                <a:r>
                  <a:rPr lang="en-US" altLang="ja-JP" sz="2400" dirty="0"/>
                  <a:t> and </a:t>
                </a:r>
                <a14:m>
                  <m:oMath xmlns:m="http://schemas.openxmlformats.org/officeDocument/2006/math">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i="1">
                        <a:latin typeface="Cambria Math" panose="02040503050406030204" pitchFamily="18" charset="0"/>
                      </a:rPr>
                      <m:t>𝐹</m:t>
                    </m:r>
                    <m:d>
                      <m:dPr>
                        <m:ctrlPr>
                          <a:rPr lang="en-US" altLang="ja-JP" sz="2400" i="1">
                            <a:latin typeface="Cambria Math" panose="02040503050406030204" pitchFamily="18" charset="0"/>
                          </a:rPr>
                        </m:ctrlPr>
                      </m:dPr>
                      <m:e>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𝑄</m:t>
                            </m:r>
                          </m:e>
                          <m:sub>
                            <m:r>
                              <a:rPr lang="en-US" altLang="ja-JP" sz="2400" b="0" i="1" smtClean="0">
                                <a:latin typeface="Cambria Math" panose="02040503050406030204" pitchFamily="18" charset="0"/>
                              </a:rPr>
                              <m:t>𝑖</m:t>
                            </m:r>
                          </m:sub>
                        </m:sSub>
                      </m:e>
                    </m:d>
                    <m:r>
                      <a:rPr lang="en-US" altLang="ja-JP" sz="2400" i="1">
                        <a:latin typeface="Cambria Math" panose="02040503050406030204" pitchFamily="18" charset="0"/>
                      </a:rPr>
                      <m:t>=0</m:t>
                    </m:r>
                  </m:oMath>
                </a14:m>
                <a:r>
                  <a:rPr lang="ja-JP" altLang="en-US" sz="2400" dirty="0"/>
                  <a:t> </a:t>
                </a:r>
              </a:p>
            </p:txBody>
          </p:sp>
        </mc:Choice>
        <mc:Fallback xmlns="">
          <p:sp>
            <p:nvSpPr>
              <p:cNvPr id="13" name="テキスト ボックス 12">
                <a:extLst>
                  <a:ext uri="{FF2B5EF4-FFF2-40B4-BE49-F238E27FC236}">
                    <a16:creationId xmlns:a16="http://schemas.microsoft.com/office/drawing/2014/main" id="{50F4E276-400B-E3F2-0E92-211110A04922}"/>
                  </a:ext>
                </a:extLst>
              </p:cNvPr>
              <p:cNvSpPr txBox="1">
                <a:spLocks noRot="1" noChangeAspect="1" noMove="1" noResize="1" noEditPoints="1" noAdjustHandles="1" noChangeArrowheads="1" noChangeShapeType="1" noTextEdit="1"/>
              </p:cNvSpPr>
              <p:nvPr/>
            </p:nvSpPr>
            <p:spPr>
              <a:xfrm>
                <a:off x="1355272" y="3047337"/>
                <a:ext cx="8327571" cy="476990"/>
              </a:xfrm>
              <a:prstGeom prst="rect">
                <a:avLst/>
              </a:prstGeom>
              <a:blipFill>
                <a:blip r:embed="rId6"/>
                <a:stretch>
                  <a:fillRect l="-1098" t="-6410" b="-29487"/>
                </a:stretch>
              </a:blipFill>
            </p:spPr>
            <p:txBody>
              <a:bodyPr/>
              <a:lstStyle/>
              <a:p>
                <a:r>
                  <a:rPr lang="ja-JP" altLang="en-US">
                    <a:noFill/>
                  </a:rPr>
                  <a:t> </a:t>
                </a:r>
              </a:p>
            </p:txBody>
          </p:sp>
        </mc:Fallback>
      </mc:AlternateContent>
      <p:sp>
        <p:nvSpPr>
          <p:cNvPr id="3" name="吹き出し: 角を丸めた四角形 2">
            <a:extLst>
              <a:ext uri="{FF2B5EF4-FFF2-40B4-BE49-F238E27FC236}">
                <a16:creationId xmlns:a16="http://schemas.microsoft.com/office/drawing/2014/main" id="{AC91E8D0-6BA4-5247-373F-DC629EA780BE}"/>
              </a:ext>
            </a:extLst>
          </p:cNvPr>
          <p:cNvSpPr/>
          <p:nvPr/>
        </p:nvSpPr>
        <p:spPr>
          <a:xfrm>
            <a:off x="7386154" y="3420069"/>
            <a:ext cx="2758743" cy="489271"/>
          </a:xfrm>
          <a:prstGeom prst="wedgeRoundRectCallout">
            <a:avLst>
              <a:gd name="adj1" fmla="val -61094"/>
              <a:gd name="adj2" fmla="val 4432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From</a:t>
            </a:r>
            <a:r>
              <a:rPr kumimoji="1" lang="en-US" altLang="ja-JP" sz="2400" dirty="0">
                <a:ea typeface="Cambria Math" panose="02040503050406030204" pitchFamily="18" charset="0"/>
              </a:rPr>
              <a:t> union bound</a:t>
            </a:r>
            <a:endParaRPr kumimoji="1" lang="en-US" altLang="ja-JP" sz="2400" b="0" dirty="0">
              <a:ea typeface="Cambria Math" panose="02040503050406030204" pitchFamily="18" charset="0"/>
            </a:endParaRPr>
          </a:p>
        </p:txBody>
      </p:sp>
      <p:sp>
        <p:nvSpPr>
          <p:cNvPr id="4" name="吹き出し: 四角形 3">
            <a:extLst>
              <a:ext uri="{FF2B5EF4-FFF2-40B4-BE49-F238E27FC236}">
                <a16:creationId xmlns:a16="http://schemas.microsoft.com/office/drawing/2014/main" id="{39B1169C-5042-FC71-F941-EA97298AE5C0}"/>
              </a:ext>
            </a:extLst>
          </p:cNvPr>
          <p:cNvSpPr/>
          <p:nvPr/>
        </p:nvSpPr>
        <p:spPr>
          <a:xfrm>
            <a:off x="1692729" y="1462974"/>
            <a:ext cx="2304505" cy="777500"/>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5" name="吹き出し: 角を丸めた四角形 4">
            <a:extLst>
              <a:ext uri="{FF2B5EF4-FFF2-40B4-BE49-F238E27FC236}">
                <a16:creationId xmlns:a16="http://schemas.microsoft.com/office/drawing/2014/main" id="{12290D8F-10B9-C147-3A2B-3DEA8635C07C}"/>
              </a:ext>
            </a:extLst>
          </p:cNvPr>
          <p:cNvSpPr/>
          <p:nvPr/>
        </p:nvSpPr>
        <p:spPr>
          <a:xfrm>
            <a:off x="1864723" y="2350444"/>
            <a:ext cx="3059974" cy="587687"/>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Approximation Error </a:t>
            </a:r>
          </a:p>
        </p:txBody>
      </p:sp>
      <p:sp>
        <p:nvSpPr>
          <p:cNvPr id="7" name="テキスト ボックス 6">
            <a:extLst>
              <a:ext uri="{FF2B5EF4-FFF2-40B4-BE49-F238E27FC236}">
                <a16:creationId xmlns:a16="http://schemas.microsoft.com/office/drawing/2014/main" id="{F35B30C2-301A-083E-B433-8F99880D8054}"/>
              </a:ext>
            </a:extLst>
          </p:cNvPr>
          <p:cNvSpPr txBox="1"/>
          <p:nvPr/>
        </p:nvSpPr>
        <p:spPr>
          <a:xfrm>
            <a:off x="531489" y="3640736"/>
            <a:ext cx="4176436" cy="476990"/>
          </a:xfrm>
          <a:prstGeom prst="rect">
            <a:avLst/>
          </a:prstGeom>
          <a:noFill/>
        </p:spPr>
        <p:txBody>
          <a:bodyPr wrap="square">
            <a:spAutoFit/>
          </a:bodyPr>
          <a:lstStyle/>
          <a:p>
            <a:r>
              <a:rPr lang="en-US" altLang="ja-JP" sz="2400" dirty="0">
                <a:solidFill>
                  <a:srgbClr val="0070C0"/>
                </a:solidFill>
              </a:rPr>
              <a:t>Previous Improvement [BR09]:</a:t>
            </a:r>
            <a:endParaRPr lang="ja-JP" altLang="en-US" sz="2400" dirty="0">
              <a:solidFill>
                <a:srgbClr val="0070C0"/>
              </a:solidFill>
            </a:endParaRPr>
          </a:p>
        </p:txBody>
      </p:sp>
      <p:sp>
        <p:nvSpPr>
          <p:cNvPr id="15" name="テキスト ボックス 14">
            <a:extLst>
              <a:ext uri="{FF2B5EF4-FFF2-40B4-BE49-F238E27FC236}">
                <a16:creationId xmlns:a16="http://schemas.microsoft.com/office/drawing/2014/main" id="{75569349-4ECF-F5CF-1F2D-BFEC274E7347}"/>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12</a:t>
            </a:r>
            <a:endParaRPr kumimoji="1" lang="ja-JP" altLang="en-US" dirty="0">
              <a:solidFill>
                <a:schemeClr val="bg1"/>
              </a:solidFill>
            </a:endParaRPr>
          </a:p>
        </p:txBody>
      </p:sp>
      <mc:AlternateContent xmlns:mc="http://schemas.openxmlformats.org/markup-compatibility/2006">
        <mc:Choice xmlns:a14="http://schemas.microsoft.com/office/drawing/2010/main" Requires="a14">
          <p:sp>
            <p:nvSpPr>
              <p:cNvPr id="16" name="テキスト ボックス 15">
                <a:extLst>
                  <a:ext uri="{FF2B5EF4-FFF2-40B4-BE49-F238E27FC236}">
                    <a16:creationId xmlns:a16="http://schemas.microsoft.com/office/drawing/2014/main" id="{817C2AC5-9BBC-795E-B8A9-2F547C6E72A6}"/>
                  </a:ext>
                </a:extLst>
              </p:cNvPr>
              <p:cNvSpPr txBox="1"/>
              <p:nvPr/>
            </p:nvSpPr>
            <p:spPr>
              <a:xfrm>
                <a:off x="108857" y="4126933"/>
                <a:ext cx="12035246" cy="77508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2400" b="0" i="0" smtClean="0">
                          <a:latin typeface="Cambria Math" panose="02040503050406030204" pitchFamily="18" charset="0"/>
                          <a:ea typeface="Cambria Math" panose="02040503050406030204" pitchFamily="18" charset="0"/>
                        </a:rPr>
                        <m:t>Pr</m:t>
                      </m:r>
                      <m:d>
                        <m:dPr>
                          <m:begChr m:val="["/>
                          <m:endChr m:val="]"/>
                          <m:ctrlPr>
                            <a:rPr kumimoji="1" lang="en-US" altLang="ja-JP" sz="2400" b="0" i="1" smtClean="0">
                              <a:latin typeface="Cambria Math" panose="02040503050406030204" pitchFamily="18" charset="0"/>
                              <a:ea typeface="Cambria Math" panose="02040503050406030204" pitchFamily="18" charset="0"/>
                            </a:rPr>
                          </m:ctrlPr>
                        </m:dPr>
                        <m:e>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e>
                      </m:d>
                      <m:r>
                        <a:rPr kumimoji="1" lang="en-US" altLang="ja-JP" sz="2400" i="1">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sub>
                        <m:sup/>
                        <m:e>
                          <m:func>
                            <m:funcPr>
                              <m:ctrlPr>
                                <a:rPr kumimoji="1" lang="en-US" altLang="ja-JP" sz="2400" i="1">
                                  <a:latin typeface="Cambria Math" panose="02040503050406030204" pitchFamily="18" charset="0"/>
                                  <a:ea typeface="Cambria Math" panose="02040503050406030204" pitchFamily="18" charset="0"/>
                                </a:rPr>
                              </m:ctrlPr>
                            </m:funcPr>
                            <m:fName>
                              <m:r>
                                <m:rPr>
                                  <m:sty m:val="p"/>
                                </m:rPr>
                                <a:rPr kumimoji="1" lang="en-US" altLang="ja-JP" sz="2400">
                                  <a:latin typeface="Cambria Math" panose="02040503050406030204" pitchFamily="18" charset="0"/>
                                  <a:ea typeface="Cambria Math" panose="02040503050406030204" pitchFamily="18" charset="0"/>
                                </a:rPr>
                                <m:t>Pr</m:t>
                              </m:r>
                            </m:fName>
                            <m:e>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e>
                              </m:d>
                            </m:e>
                          </m:func>
                        </m:e>
                      </m:nary>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r>
                        <m:rPr>
                          <m:sty m:val="p"/>
                        </m:rPr>
                        <a:rPr kumimoji="1" lang="en-US" altLang="ja-JP" sz="2400">
                          <a:latin typeface="Cambria Math" panose="02040503050406030204" pitchFamily="18" charset="0"/>
                          <a:ea typeface="Cambria Math" panose="02040503050406030204" pitchFamily="18" charset="0"/>
                        </a:rPr>
                        <m:t>Pr</m:t>
                      </m:r>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e>
                      </m:d>
                    </m:oMath>
                  </m:oMathPara>
                </a14:m>
                <a:endParaRPr lang="ja-JP" altLang="en-US" sz="2400" dirty="0"/>
              </a:p>
            </p:txBody>
          </p:sp>
        </mc:Choice>
        <mc:Fallback>
          <p:sp>
            <p:nvSpPr>
              <p:cNvPr id="16" name="テキスト ボックス 15">
                <a:extLst>
                  <a:ext uri="{FF2B5EF4-FFF2-40B4-BE49-F238E27FC236}">
                    <a16:creationId xmlns:a16="http://schemas.microsoft.com/office/drawing/2014/main" id="{817C2AC5-9BBC-795E-B8A9-2F547C6E72A6}"/>
                  </a:ext>
                </a:extLst>
              </p:cNvPr>
              <p:cNvSpPr txBox="1">
                <a:spLocks noRot="1" noChangeAspect="1" noMove="1" noResize="1" noEditPoints="1" noAdjustHandles="1" noChangeArrowheads="1" noChangeShapeType="1" noTextEdit="1"/>
              </p:cNvSpPr>
              <p:nvPr/>
            </p:nvSpPr>
            <p:spPr>
              <a:xfrm>
                <a:off x="108857" y="4126933"/>
                <a:ext cx="12035246" cy="775084"/>
              </a:xfrm>
              <a:prstGeom prst="rect">
                <a:avLst/>
              </a:prstGeom>
              <a:blipFill>
                <a:blip r:embed="rId7"/>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517843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1C510-D7D6-CA7A-E0EF-B8F2CDACB6E5}"/>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CEA06758-F222-0DDF-27F8-2D15D7099478}"/>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4256FE78-C10E-381F-F301-DE3D2883C899}"/>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DC4A1795-961A-064D-F9C2-2412D46DF7EB}"/>
                  </a:ext>
                </a:extLst>
              </p:cNvPr>
              <p:cNvSpPr txBox="1"/>
              <p:nvPr/>
            </p:nvSpPr>
            <p:spPr>
              <a:xfrm>
                <a:off x="1721032" y="1381264"/>
                <a:ext cx="8327571" cy="859210"/>
              </a:xfrm>
              <a:prstGeom prst="rect">
                <a:avLst/>
              </a:prstGeom>
              <a:noFill/>
            </p:spPr>
            <p:txBody>
              <a:bodyPr wrap="square">
                <a:spAutoFit/>
              </a:bodyPr>
              <a:lstStyle/>
              <a:p>
                <a14:m>
                  <m:oMath xmlns:m="http://schemas.openxmlformats.org/officeDocument/2006/math">
                    <m:d>
                      <m:dPr>
                        <m:begChr m:val="|"/>
                        <m:endChr m:val="|"/>
                        <m:ctrlPr>
                          <a:rPr kumimoji="1" lang="en-US" altLang="ja-JP" sz="2800" b="0" i="1" smtClean="0">
                            <a:solidFill>
                              <a:schemeClr val="tx1"/>
                            </a:solidFill>
                            <a:latin typeface="Cambria Math" panose="02040503050406030204" pitchFamily="18" charset="0"/>
                          </a:rPr>
                        </m:ctrlPr>
                      </m:dPr>
                      <m:e>
                        <m:r>
                          <a:rPr kumimoji="1" lang="en-US" altLang="ja-JP" sz="2800" b="0" i="1" smtClean="0">
                            <a:solidFill>
                              <a:schemeClr val="tx1"/>
                            </a:solidFill>
                            <a:latin typeface="Cambria Math" panose="02040503050406030204" pitchFamily="18" charset="0"/>
                          </a:rPr>
                          <m:t>𝛾</m:t>
                        </m:r>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r>
                          <a:rPr kumimoji="1" lang="en-US" altLang="ja-JP" sz="2800" b="0" i="1" smtClean="0">
                            <a:solidFill>
                              <a:schemeClr val="tx1"/>
                            </a:solidFill>
                            <a:latin typeface="Cambria Math" panose="02040503050406030204" pitchFamily="18" charset="0"/>
                          </a:rPr>
                          <m:t>−</m:t>
                        </m:r>
                        <m:acc>
                          <m:accPr>
                            <m:chr m:val="̃"/>
                            <m:ctrlPr>
                              <a:rPr kumimoji="1" lang="en-US" altLang="ja-JP" sz="2800" b="0" i="1" smtClean="0">
                                <a:solidFill>
                                  <a:schemeClr val="tx1"/>
                                </a:solidFill>
                                <a:latin typeface="Cambria Math" panose="02040503050406030204" pitchFamily="18" charset="0"/>
                              </a:rPr>
                            </m:ctrlPr>
                          </m:accPr>
                          <m:e>
                            <m:r>
                              <a:rPr kumimoji="1" lang="en-US" altLang="ja-JP" sz="2800" b="0" i="1" smtClean="0">
                                <a:solidFill>
                                  <a:schemeClr val="tx1"/>
                                </a:solidFill>
                                <a:latin typeface="Cambria Math" panose="02040503050406030204" pitchFamily="18" charset="0"/>
                              </a:rPr>
                              <m:t>𝛾</m:t>
                            </m:r>
                          </m:e>
                        </m:acc>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e>
                    </m:d>
                    <m:r>
                      <a:rPr kumimoji="1" lang="en-US" altLang="ja-JP" sz="2800" b="0" i="1" smtClean="0">
                        <a:solidFill>
                          <a:schemeClr val="tx1"/>
                        </a:solidFill>
                        <a:latin typeface="Cambria Math" panose="02040503050406030204" pitchFamily="18" charset="0"/>
                      </a:rPr>
                      <m:t>&lt;</m:t>
                    </m:r>
                    <m:sSub>
                      <m:sSubPr>
                        <m:ctrlPr>
                          <a:rPr kumimoji="1" lang="en-US" altLang="ja-JP" sz="2800" b="0" i="1" smtClean="0">
                            <a:solidFill>
                              <a:schemeClr val="tx1"/>
                            </a:solidFill>
                            <a:latin typeface="Cambria Math" panose="02040503050406030204" pitchFamily="18" charset="0"/>
                          </a:rPr>
                        </m:ctrlPr>
                      </m:sSubPr>
                      <m:e>
                        <m:r>
                          <a:rPr kumimoji="1" lang="en-US" altLang="ja-JP" sz="2800" b="0" i="1" smtClean="0">
                            <a:solidFill>
                              <a:schemeClr val="tx1"/>
                            </a:solidFill>
                            <a:latin typeface="Cambria Math" panose="02040503050406030204" pitchFamily="18" charset="0"/>
                          </a:rPr>
                          <m:t>𝛾</m:t>
                        </m:r>
                      </m:e>
                      <m:sub>
                        <m:r>
                          <a:rPr kumimoji="1" lang="en-US" altLang="ja-JP" sz="2800" b="0" i="1" smtClean="0">
                            <a:solidFill>
                              <a:schemeClr val="tx1"/>
                            </a:solidFill>
                            <a:latin typeface="Cambria Math" panose="02040503050406030204" pitchFamily="18" charset="0"/>
                          </a:rPr>
                          <m:t>𝑚𝑖𝑛</m:t>
                        </m:r>
                      </m:sub>
                    </m:sSub>
                    <m:r>
                      <a:rPr kumimoji="1" lang="en-US" altLang="ja-JP" sz="2800" b="0" i="1" smtClean="0">
                        <a:solidFill>
                          <a:schemeClr val="tx1"/>
                        </a:solidFill>
                        <a:latin typeface="Cambria Math" panose="02040503050406030204" pitchFamily="18" charset="0"/>
                      </a:rPr>
                      <m:t>⋅</m:t>
                    </m:r>
                    <m:f>
                      <m:fPr>
                        <m:ctrlPr>
                          <a:rPr kumimoji="1" lang="en-US" altLang="ja-JP" sz="280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2800" i="1">
                                <a:solidFill>
                                  <a:schemeClr val="tx1"/>
                                </a:solidFill>
                                <a:latin typeface="Cambria Math" panose="02040503050406030204" pitchFamily="18" charset="0"/>
                                <a:ea typeface="Cambria Math" panose="02040503050406030204" pitchFamily="18" charset="0"/>
                              </a:rPr>
                            </m:ctrlPr>
                          </m:sSubPr>
                          <m:e>
                            <m:r>
                              <a:rPr kumimoji="1" lang="en-US" altLang="ja-JP" sz="2800" i="1">
                                <a:solidFill>
                                  <a:schemeClr val="tx1"/>
                                </a:solidFill>
                                <a:latin typeface="Cambria Math" panose="02040503050406030204" pitchFamily="18" charset="0"/>
                                <a:ea typeface="Cambria Math" panose="02040503050406030204" pitchFamily="18" charset="0"/>
                              </a:rPr>
                              <m:t>𝜖</m:t>
                            </m:r>
                          </m:e>
                          <m:sub>
                            <m:r>
                              <a:rPr kumimoji="1" lang="en-US" altLang="ja-JP" sz="2800" i="1">
                                <a:solidFill>
                                  <a:schemeClr val="tx1"/>
                                </a:solidFill>
                                <a:latin typeface="Cambria Math" panose="02040503050406030204" pitchFamily="18" charset="0"/>
                                <a:ea typeface="Cambria Math" panose="02040503050406030204" pitchFamily="18" charset="0"/>
                              </a:rPr>
                              <m:t>𝒜</m:t>
                            </m:r>
                          </m:sub>
                        </m:sSub>
                      </m:num>
                      <m:den>
                        <m:r>
                          <a:rPr kumimoji="1" lang="en-US" altLang="ja-JP" sz="2800" i="1">
                            <a:solidFill>
                              <a:schemeClr val="tx1"/>
                            </a:solidFill>
                            <a:latin typeface="Cambria Math" panose="02040503050406030204" pitchFamily="18" charset="0"/>
                            <a:ea typeface="Cambria Math" panose="02040503050406030204" pitchFamily="18" charset="0"/>
                          </a:rPr>
                          <m:t>3</m:t>
                        </m:r>
                      </m:den>
                    </m:f>
                  </m:oMath>
                </a14:m>
                <a:r>
                  <a:rPr kumimoji="1" lang="en-US" altLang="ja-JP" sz="2800" dirty="0">
                    <a:solidFill>
                      <a:schemeClr val="tx1"/>
                    </a:solidFill>
                  </a:rPr>
                  <a:t>    </a:t>
                </a:r>
                <a:r>
                  <a:rPr kumimoji="1" lang="ja-JP" altLang="en-US" sz="2800" dirty="0">
                    <a:solidFill>
                      <a:schemeClr val="tx1"/>
                    </a:solidFill>
                  </a:rPr>
                  <a:t>⇒   </a:t>
                </a:r>
                <a14:m>
                  <m:oMath xmlns:m="http://schemas.openxmlformats.org/officeDocument/2006/math">
                    <m:d>
                      <m:dPr>
                        <m:begChr m:val="|"/>
                        <m:endChr m:val="|"/>
                        <m:ctrlPr>
                          <a:rPr kumimoji="1" lang="en-US" altLang="ja-JP" sz="2800" i="1">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i="1">
                                <a:latin typeface="Cambria Math" panose="02040503050406030204" pitchFamily="18" charset="0"/>
                              </a:rPr>
                              <m:t>𝛾</m:t>
                            </m:r>
                            <m:d>
                              <m:dPr>
                                <m:ctrlPr>
                                  <a:rPr kumimoji="1" lang="en-US" altLang="ja-JP" sz="2800" i="1">
                                    <a:latin typeface="Cambria Math" panose="02040503050406030204" pitchFamily="18" charset="0"/>
                                  </a:rPr>
                                </m:ctrlPr>
                              </m:dPr>
                              <m:e>
                                <m:r>
                                  <a:rPr kumimoji="1" lang="en-US" altLang="ja-JP" sz="2800" b="1" i="1" smtClean="0">
                                    <a:latin typeface="Cambria Math" panose="02040503050406030204" pitchFamily="18" charset="0"/>
                                  </a:rPr>
                                  <m:t>𝑸</m:t>
                                </m:r>
                              </m:e>
                            </m:d>
                          </m:num>
                          <m:den>
                            <m:acc>
                              <m:accPr>
                                <m:chr m:val="̃"/>
                                <m:ctrlPr>
                                  <a:rPr kumimoji="1" lang="en-US" altLang="ja-JP" sz="2800" i="1">
                                    <a:latin typeface="Cambria Math" panose="02040503050406030204" pitchFamily="18" charset="0"/>
                                  </a:rPr>
                                </m:ctrlPr>
                              </m:accPr>
                              <m:e>
                                <m:r>
                                  <a:rPr kumimoji="1" lang="en-US" altLang="ja-JP" sz="2800" i="1">
                                    <a:latin typeface="Cambria Math" panose="02040503050406030204" pitchFamily="18" charset="0"/>
                                  </a:rPr>
                                  <m:t>𝛾</m:t>
                                </m:r>
                              </m:e>
                            </m:acc>
                            <m:d>
                              <m:dPr>
                                <m:ctrlPr>
                                  <a:rPr kumimoji="1" lang="en-US" altLang="ja-JP" sz="2800" i="1">
                                    <a:latin typeface="Cambria Math" panose="02040503050406030204" pitchFamily="18" charset="0"/>
                                  </a:rPr>
                                </m:ctrlPr>
                              </m:dPr>
                              <m:e>
                                <m:r>
                                  <a:rPr kumimoji="1" lang="en-US" altLang="ja-JP" sz="2800" b="1" i="1">
                                    <a:latin typeface="Cambria Math" panose="02040503050406030204" pitchFamily="18" charset="0"/>
                                  </a:rPr>
                                  <m:t>𝑸</m:t>
                                </m:r>
                              </m:e>
                            </m:d>
                          </m:den>
                        </m:f>
                        <m:r>
                          <a:rPr kumimoji="1" lang="en-US" altLang="ja-JP" sz="2800" i="1">
                            <a:latin typeface="Cambria Math" panose="02040503050406030204" pitchFamily="18" charset="0"/>
                          </a:rPr>
                          <m:t>−</m:t>
                        </m:r>
                        <m:r>
                          <a:rPr kumimoji="1" lang="en-US" altLang="ja-JP" sz="2800" b="0" i="1" smtClean="0">
                            <a:latin typeface="Cambria Math" panose="02040503050406030204" pitchFamily="18" charset="0"/>
                          </a:rPr>
                          <m:t>1</m:t>
                        </m:r>
                      </m:e>
                    </m:d>
                    <m:r>
                      <a:rPr kumimoji="1" lang="en-US" altLang="ja-JP" sz="2800" i="1">
                        <a:latin typeface="Cambria Math" panose="02040503050406030204" pitchFamily="18" charset="0"/>
                      </a:rPr>
                      <m:t>&lt;</m:t>
                    </m:r>
                    <m:f>
                      <m:fPr>
                        <m:ctrlPr>
                          <a:rPr kumimoji="1" lang="en-US" altLang="ja-JP" sz="2800" i="1">
                            <a:latin typeface="Cambria Math" panose="02040503050406030204" pitchFamily="18" charset="0"/>
                            <a:ea typeface="Cambria Math" panose="02040503050406030204" pitchFamily="18" charset="0"/>
                          </a:rPr>
                        </m:ctrlPr>
                      </m:fPr>
                      <m:num>
                        <m:sSub>
                          <m:sSubPr>
                            <m:ctrlPr>
                              <a:rPr kumimoji="1" lang="en-US" altLang="ja-JP" sz="2800" i="1">
                                <a:latin typeface="Cambria Math" panose="02040503050406030204" pitchFamily="18" charset="0"/>
                                <a:ea typeface="Cambria Math" panose="02040503050406030204" pitchFamily="18" charset="0"/>
                              </a:rPr>
                            </m:ctrlPr>
                          </m:sSubPr>
                          <m:e>
                            <m:r>
                              <a:rPr kumimoji="1" lang="en-US" altLang="ja-JP" sz="2800" i="1">
                                <a:latin typeface="Cambria Math" panose="02040503050406030204" pitchFamily="18" charset="0"/>
                                <a:ea typeface="Cambria Math" panose="02040503050406030204" pitchFamily="18" charset="0"/>
                              </a:rPr>
                              <m:t>𝜖</m:t>
                            </m:r>
                          </m:e>
                          <m:sub>
                            <m:r>
                              <a:rPr kumimoji="1" lang="en-US" altLang="ja-JP" sz="2800" i="1">
                                <a:latin typeface="Cambria Math" panose="02040503050406030204" pitchFamily="18" charset="0"/>
                                <a:ea typeface="Cambria Math" panose="02040503050406030204" pitchFamily="18" charset="0"/>
                              </a:rPr>
                              <m:t>𝒜</m:t>
                            </m:r>
                          </m:sub>
                        </m:sSub>
                      </m:num>
                      <m:den>
                        <m:r>
                          <a:rPr kumimoji="1" lang="en-US" altLang="ja-JP" sz="2800" i="1">
                            <a:latin typeface="Cambria Math" panose="02040503050406030204" pitchFamily="18" charset="0"/>
                            <a:ea typeface="Cambria Math" panose="02040503050406030204" pitchFamily="18" charset="0"/>
                          </a:rPr>
                          <m:t>3</m:t>
                        </m:r>
                      </m:den>
                    </m:f>
                  </m:oMath>
                </a14:m>
                <a:r>
                  <a:rPr kumimoji="1" lang="ja-JP" altLang="en-US" sz="2800" dirty="0">
                    <a:solidFill>
                      <a:schemeClr val="tx1"/>
                    </a:solidFill>
                  </a:rPr>
                  <a:t> </a:t>
                </a:r>
                <a:endParaRPr kumimoji="1" lang="en-US" altLang="ja-JP" sz="2800" dirty="0">
                  <a:solidFill>
                    <a:schemeClr val="tx1"/>
                  </a:solidFill>
                </a:endParaRPr>
              </a:p>
            </p:txBody>
          </p:sp>
        </mc:Choice>
        <mc:Fallback xmlns="">
          <p:sp>
            <p:nvSpPr>
              <p:cNvPr id="6" name="テキスト ボックス 5">
                <a:extLst>
                  <a:ext uri="{FF2B5EF4-FFF2-40B4-BE49-F238E27FC236}">
                    <a16:creationId xmlns:a16="http://schemas.microsoft.com/office/drawing/2014/main" id="{C40DCDF1-DEC8-ED6E-83D5-00BA5FD42171}"/>
                  </a:ext>
                </a:extLst>
              </p:cNvPr>
              <p:cNvSpPr txBox="1">
                <a:spLocks noRot="1" noChangeAspect="1" noMove="1" noResize="1" noEditPoints="1" noAdjustHandles="1" noChangeArrowheads="1" noChangeShapeType="1" noTextEdit="1"/>
              </p:cNvSpPr>
              <p:nvPr/>
            </p:nvSpPr>
            <p:spPr>
              <a:xfrm>
                <a:off x="1721032" y="1381264"/>
                <a:ext cx="8327571" cy="85921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1" name="テキスト ボックス 10">
                <a:extLst>
                  <a:ext uri="{FF2B5EF4-FFF2-40B4-BE49-F238E27FC236}">
                    <a16:creationId xmlns:a16="http://schemas.microsoft.com/office/drawing/2014/main" id="{DCF0F9F0-9E6F-C801-41F2-BEDE66E16D83}"/>
                  </a:ext>
                </a:extLst>
              </p:cNvPr>
              <p:cNvSpPr txBox="1"/>
              <p:nvPr/>
            </p:nvSpPr>
            <p:spPr>
              <a:xfrm>
                <a:off x="108857" y="4126933"/>
                <a:ext cx="12035246" cy="77508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2400" b="0" i="0" smtClean="0">
                          <a:latin typeface="Cambria Math" panose="02040503050406030204" pitchFamily="18" charset="0"/>
                          <a:ea typeface="Cambria Math" panose="02040503050406030204" pitchFamily="18" charset="0"/>
                        </a:rPr>
                        <m:t>Pr</m:t>
                      </m:r>
                      <m:d>
                        <m:dPr>
                          <m:begChr m:val="["/>
                          <m:endChr m:val="]"/>
                          <m:ctrlPr>
                            <a:rPr kumimoji="1" lang="en-US" altLang="ja-JP" sz="2400" b="0" i="1" smtClean="0">
                              <a:latin typeface="Cambria Math" panose="02040503050406030204" pitchFamily="18" charset="0"/>
                              <a:ea typeface="Cambria Math" panose="02040503050406030204" pitchFamily="18" charset="0"/>
                            </a:rPr>
                          </m:ctrlPr>
                        </m:dPr>
                        <m:e>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e>
                      </m:d>
                      <m:r>
                        <a:rPr kumimoji="1" lang="en-US" altLang="ja-JP" sz="2400" i="1">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sub>
                        <m:sup/>
                        <m:e>
                          <m:func>
                            <m:funcPr>
                              <m:ctrlPr>
                                <a:rPr kumimoji="1" lang="en-US" altLang="ja-JP" sz="2400" i="1">
                                  <a:latin typeface="Cambria Math" panose="02040503050406030204" pitchFamily="18" charset="0"/>
                                  <a:ea typeface="Cambria Math" panose="02040503050406030204" pitchFamily="18" charset="0"/>
                                </a:rPr>
                              </m:ctrlPr>
                            </m:funcPr>
                            <m:fName>
                              <m:r>
                                <m:rPr>
                                  <m:sty m:val="p"/>
                                </m:rPr>
                                <a:rPr kumimoji="1" lang="en-US" altLang="ja-JP" sz="2400">
                                  <a:latin typeface="Cambria Math" panose="02040503050406030204" pitchFamily="18" charset="0"/>
                                  <a:ea typeface="Cambria Math" panose="02040503050406030204" pitchFamily="18" charset="0"/>
                                </a:rPr>
                                <m:t>Pr</m:t>
                              </m:r>
                            </m:fName>
                            <m:e>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e>
                              </m:d>
                            </m:e>
                          </m:func>
                        </m:e>
                      </m:nary>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r>
                        <m:rPr>
                          <m:sty m:val="p"/>
                        </m:rPr>
                        <a:rPr kumimoji="1" lang="en-US" altLang="ja-JP" sz="2400">
                          <a:latin typeface="Cambria Math" panose="02040503050406030204" pitchFamily="18" charset="0"/>
                          <a:ea typeface="Cambria Math" panose="02040503050406030204" pitchFamily="18" charset="0"/>
                        </a:rPr>
                        <m:t>Pr</m:t>
                      </m:r>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e>
                      </m:d>
                    </m:oMath>
                  </m:oMathPara>
                </a14:m>
                <a:endParaRPr lang="ja-JP" altLang="en-US" sz="2400" dirty="0"/>
              </a:p>
            </p:txBody>
          </p:sp>
        </mc:Choice>
        <mc:Fallback>
          <p:sp>
            <p:nvSpPr>
              <p:cNvPr id="11" name="テキスト ボックス 10">
                <a:extLst>
                  <a:ext uri="{FF2B5EF4-FFF2-40B4-BE49-F238E27FC236}">
                    <a16:creationId xmlns:a16="http://schemas.microsoft.com/office/drawing/2014/main" id="{DCF0F9F0-9E6F-C801-41F2-BEDE66E16D83}"/>
                  </a:ext>
                </a:extLst>
              </p:cNvPr>
              <p:cNvSpPr txBox="1">
                <a:spLocks noRot="1" noChangeAspect="1" noMove="1" noResize="1" noEditPoints="1" noAdjustHandles="1" noChangeArrowheads="1" noChangeShapeType="1" noTextEdit="1"/>
              </p:cNvSpPr>
              <p:nvPr/>
            </p:nvSpPr>
            <p:spPr>
              <a:xfrm>
                <a:off x="108857" y="4126933"/>
                <a:ext cx="12035246" cy="775084"/>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9EA98D57-8AA3-57E1-C0CB-237B5910C522}"/>
                  </a:ext>
                </a:extLst>
              </p:cNvPr>
              <p:cNvSpPr txBox="1"/>
              <p:nvPr/>
            </p:nvSpPr>
            <p:spPr>
              <a:xfrm>
                <a:off x="1355272" y="3047337"/>
                <a:ext cx="8327571" cy="476990"/>
              </a:xfrm>
              <a:prstGeom prst="rect">
                <a:avLst/>
              </a:prstGeom>
              <a:noFill/>
            </p:spPr>
            <p:txBody>
              <a:bodyPr wrap="square">
                <a:spAutoFit/>
              </a:bodyPr>
              <a:lstStyle/>
              <a:p>
                <a:r>
                  <a:rPr kumimoji="1" lang="en-US" altLang="ja-JP" sz="2400" b="0" dirty="0">
                    <a:ea typeface="Cambria Math" panose="02040503050406030204" pitchFamily="18" charset="0"/>
                  </a:rPr>
                  <a:t>Let </a:t>
                </a:r>
                <a14:m>
                  <m:oMath xmlns:m="http://schemas.openxmlformats.org/officeDocument/2006/math">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b="0" i="1" smtClean="0">
                        <a:latin typeface="Cambria Math" panose="02040503050406030204" pitchFamily="18" charset="0"/>
                      </a:rPr>
                      <m:t>𝐹</m:t>
                    </m:r>
                    <m:d>
                      <m:dPr>
                        <m:ctrlPr>
                          <a:rPr lang="en-US" altLang="ja-JP" sz="2400" b="0" i="1" smtClean="0">
                            <a:latin typeface="Cambria Math" panose="02040503050406030204" pitchFamily="18" charset="0"/>
                          </a:rPr>
                        </m:ctrlPr>
                      </m:dPr>
                      <m:e>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e>
                    </m:d>
                    <m:r>
                      <a:rPr lang="en-US" altLang="ja-JP" sz="2400" b="0" i="1" smtClean="0">
                        <a:latin typeface="Cambria Math" panose="02040503050406030204" pitchFamily="18" charset="0"/>
                      </a:rPr>
                      <m:t>=0</m:t>
                    </m:r>
                  </m:oMath>
                </a14:m>
                <a:r>
                  <a:rPr lang="en-US" altLang="ja-JP" sz="2400" dirty="0"/>
                  <a:t> and </a:t>
                </a:r>
                <a14:m>
                  <m:oMath xmlns:m="http://schemas.openxmlformats.org/officeDocument/2006/math">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i="1">
                        <a:latin typeface="Cambria Math" panose="02040503050406030204" pitchFamily="18" charset="0"/>
                      </a:rPr>
                      <m:t>𝐹</m:t>
                    </m:r>
                    <m:d>
                      <m:dPr>
                        <m:ctrlPr>
                          <a:rPr lang="en-US" altLang="ja-JP" sz="2400" i="1">
                            <a:latin typeface="Cambria Math" panose="02040503050406030204" pitchFamily="18" charset="0"/>
                          </a:rPr>
                        </m:ctrlPr>
                      </m:dPr>
                      <m:e>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𝑄</m:t>
                            </m:r>
                          </m:e>
                          <m:sub>
                            <m:r>
                              <a:rPr lang="en-US" altLang="ja-JP" sz="2400" b="0" i="1" smtClean="0">
                                <a:latin typeface="Cambria Math" panose="02040503050406030204" pitchFamily="18" charset="0"/>
                              </a:rPr>
                              <m:t>𝑖</m:t>
                            </m:r>
                          </m:sub>
                        </m:sSub>
                      </m:e>
                    </m:d>
                    <m:r>
                      <a:rPr lang="en-US" altLang="ja-JP" sz="2400" i="1">
                        <a:latin typeface="Cambria Math" panose="02040503050406030204" pitchFamily="18" charset="0"/>
                      </a:rPr>
                      <m:t>=0</m:t>
                    </m:r>
                  </m:oMath>
                </a14:m>
                <a:r>
                  <a:rPr lang="ja-JP" altLang="en-US" sz="2400" dirty="0"/>
                  <a:t> </a:t>
                </a:r>
              </a:p>
            </p:txBody>
          </p:sp>
        </mc:Choice>
        <mc:Fallback xmlns="">
          <p:sp>
            <p:nvSpPr>
              <p:cNvPr id="13" name="テキスト ボックス 12">
                <a:extLst>
                  <a:ext uri="{FF2B5EF4-FFF2-40B4-BE49-F238E27FC236}">
                    <a16:creationId xmlns:a16="http://schemas.microsoft.com/office/drawing/2014/main" id="{50F4E276-400B-E3F2-0E92-211110A04922}"/>
                  </a:ext>
                </a:extLst>
              </p:cNvPr>
              <p:cNvSpPr txBox="1">
                <a:spLocks noRot="1" noChangeAspect="1" noMove="1" noResize="1" noEditPoints="1" noAdjustHandles="1" noChangeArrowheads="1" noChangeShapeType="1" noTextEdit="1"/>
              </p:cNvSpPr>
              <p:nvPr/>
            </p:nvSpPr>
            <p:spPr>
              <a:xfrm>
                <a:off x="1355272" y="3047337"/>
                <a:ext cx="8327571" cy="476990"/>
              </a:xfrm>
              <a:prstGeom prst="rect">
                <a:avLst/>
              </a:prstGeom>
              <a:blipFill>
                <a:blip r:embed="rId6"/>
                <a:stretch>
                  <a:fillRect l="-1098" t="-6410" b="-29487"/>
                </a:stretch>
              </a:blipFill>
            </p:spPr>
            <p:txBody>
              <a:bodyPr/>
              <a:lstStyle/>
              <a:p>
                <a:r>
                  <a:rPr lang="ja-JP" altLang="en-US">
                    <a:noFill/>
                  </a:rPr>
                  <a:t> </a:t>
                </a:r>
              </a:p>
            </p:txBody>
          </p:sp>
        </mc:Fallback>
      </mc:AlternateContent>
      <p:sp>
        <p:nvSpPr>
          <p:cNvPr id="3" name="吹き出し: 角を丸めた四角形 2">
            <a:extLst>
              <a:ext uri="{FF2B5EF4-FFF2-40B4-BE49-F238E27FC236}">
                <a16:creationId xmlns:a16="http://schemas.microsoft.com/office/drawing/2014/main" id="{B7F46276-535E-AF9E-B51E-383868D50CEB}"/>
              </a:ext>
            </a:extLst>
          </p:cNvPr>
          <p:cNvSpPr/>
          <p:nvPr/>
        </p:nvSpPr>
        <p:spPr>
          <a:xfrm>
            <a:off x="7386154" y="3420069"/>
            <a:ext cx="2758743" cy="489271"/>
          </a:xfrm>
          <a:prstGeom prst="wedgeRoundRectCallout">
            <a:avLst>
              <a:gd name="adj1" fmla="val -61094"/>
              <a:gd name="adj2" fmla="val 4432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From</a:t>
            </a:r>
            <a:r>
              <a:rPr kumimoji="1" lang="en-US" altLang="ja-JP" sz="2400" dirty="0">
                <a:ea typeface="Cambria Math" panose="02040503050406030204" pitchFamily="18" charset="0"/>
              </a:rPr>
              <a:t> union bound</a:t>
            </a:r>
            <a:endParaRPr kumimoji="1" lang="en-US" altLang="ja-JP" sz="2400" b="0" dirty="0">
              <a:ea typeface="Cambria Math" panose="02040503050406030204" pitchFamily="18" charset="0"/>
            </a:endParaRPr>
          </a:p>
        </p:txBody>
      </p:sp>
      <p:sp>
        <p:nvSpPr>
          <p:cNvPr id="4" name="吹き出し: 四角形 3">
            <a:extLst>
              <a:ext uri="{FF2B5EF4-FFF2-40B4-BE49-F238E27FC236}">
                <a16:creationId xmlns:a16="http://schemas.microsoft.com/office/drawing/2014/main" id="{A7B8C0CC-CC0E-52A3-2DB2-DC7C5BD0D3DA}"/>
              </a:ext>
            </a:extLst>
          </p:cNvPr>
          <p:cNvSpPr/>
          <p:nvPr/>
        </p:nvSpPr>
        <p:spPr>
          <a:xfrm>
            <a:off x="1692729" y="1462974"/>
            <a:ext cx="2304505" cy="777500"/>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5" name="吹き出し: 角を丸めた四角形 4">
            <a:extLst>
              <a:ext uri="{FF2B5EF4-FFF2-40B4-BE49-F238E27FC236}">
                <a16:creationId xmlns:a16="http://schemas.microsoft.com/office/drawing/2014/main" id="{CB759C33-2B25-8BBD-6C2A-8F7D0CDDB919}"/>
              </a:ext>
            </a:extLst>
          </p:cNvPr>
          <p:cNvSpPr/>
          <p:nvPr/>
        </p:nvSpPr>
        <p:spPr>
          <a:xfrm>
            <a:off x="1864723" y="2350444"/>
            <a:ext cx="3059974" cy="587687"/>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Approximation Error </a:t>
            </a:r>
          </a:p>
        </p:txBody>
      </p:sp>
      <p:sp>
        <p:nvSpPr>
          <p:cNvPr id="7" name="テキスト ボックス 6">
            <a:extLst>
              <a:ext uri="{FF2B5EF4-FFF2-40B4-BE49-F238E27FC236}">
                <a16:creationId xmlns:a16="http://schemas.microsoft.com/office/drawing/2014/main" id="{41380B2D-38AC-95F9-D4AE-6AA13C037955}"/>
              </a:ext>
            </a:extLst>
          </p:cNvPr>
          <p:cNvSpPr txBox="1"/>
          <p:nvPr/>
        </p:nvSpPr>
        <p:spPr>
          <a:xfrm>
            <a:off x="531489" y="3640736"/>
            <a:ext cx="4176436" cy="476990"/>
          </a:xfrm>
          <a:prstGeom prst="rect">
            <a:avLst/>
          </a:prstGeom>
          <a:noFill/>
        </p:spPr>
        <p:txBody>
          <a:bodyPr wrap="square">
            <a:spAutoFit/>
          </a:bodyPr>
          <a:lstStyle/>
          <a:p>
            <a:r>
              <a:rPr lang="en-US" altLang="ja-JP" sz="2400" dirty="0">
                <a:solidFill>
                  <a:srgbClr val="0070C0"/>
                </a:solidFill>
              </a:rPr>
              <a:t>Previous Improvement [BR09]:</a:t>
            </a:r>
            <a:endParaRPr lang="ja-JP" altLang="en-US" sz="2400" dirty="0">
              <a:solidFill>
                <a:srgbClr val="0070C0"/>
              </a:solidFill>
            </a:endParaRPr>
          </a:p>
        </p:txBody>
      </p:sp>
      <mc:AlternateContent xmlns:mc="http://schemas.openxmlformats.org/markup-compatibility/2006">
        <mc:Choice xmlns:a14="http://schemas.microsoft.com/office/drawing/2010/main" Requires="a14">
          <p:sp>
            <p:nvSpPr>
              <p:cNvPr id="8" name="吹き出し: 四角形 7">
                <a:extLst>
                  <a:ext uri="{FF2B5EF4-FFF2-40B4-BE49-F238E27FC236}">
                    <a16:creationId xmlns:a16="http://schemas.microsoft.com/office/drawing/2014/main" id="{E86E5B3C-18EF-178C-B7D8-123F858B2F30}"/>
                  </a:ext>
                </a:extLst>
              </p:cNvPr>
              <p:cNvSpPr/>
              <p:nvPr/>
            </p:nvSpPr>
            <p:spPr>
              <a:xfrm>
                <a:off x="4408213" y="5054199"/>
                <a:ext cx="1032967" cy="623269"/>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pPr/>
                <a14:m>
                  <m:oMathPara xmlns:m="http://schemas.openxmlformats.org/officeDocument/2006/math">
                    <m:oMathParaPr>
                      <m:jc m:val="centerGroup"/>
                    </m:oMathParaPr>
                    <m:oMath xmlns:m="http://schemas.openxmlformats.org/officeDocument/2006/math">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𝛾</m:t>
                          </m:r>
                        </m:e>
                      </m:acc>
                      <m:r>
                        <a:rPr kumimoji="1" lang="en-US" altLang="ja-JP" sz="2400" b="0" i="1" smtClean="0">
                          <a:latin typeface="Cambria Math" panose="02040503050406030204" pitchFamily="18" charset="0"/>
                        </a:rPr>
                        <m:t>(</m:t>
                      </m:r>
                      <m:r>
                        <a:rPr kumimoji="1" lang="en-US" altLang="ja-JP" sz="2400" b="1" i="1" smtClean="0">
                          <a:latin typeface="Cambria Math" panose="02040503050406030204" pitchFamily="18" charset="0"/>
                        </a:rPr>
                        <m:t>𝑸</m:t>
                      </m:r>
                      <m:r>
                        <a:rPr kumimoji="1" lang="en-US" altLang="ja-JP" sz="2400" b="0" i="1" smtClean="0">
                          <a:latin typeface="Cambria Math" panose="02040503050406030204" pitchFamily="18" charset="0"/>
                        </a:rPr>
                        <m:t>)</m:t>
                      </m:r>
                    </m:oMath>
                  </m:oMathPara>
                </a14:m>
                <a:endParaRPr kumimoji="1" lang="en-US" altLang="ja-JP" sz="2400" dirty="0"/>
              </a:p>
            </p:txBody>
          </p:sp>
        </mc:Choice>
        <mc:Fallback>
          <p:sp>
            <p:nvSpPr>
              <p:cNvPr id="8" name="吹き出し: 四角形 7">
                <a:extLst>
                  <a:ext uri="{FF2B5EF4-FFF2-40B4-BE49-F238E27FC236}">
                    <a16:creationId xmlns:a16="http://schemas.microsoft.com/office/drawing/2014/main" id="{E86E5B3C-18EF-178C-B7D8-123F858B2F30}"/>
                  </a:ext>
                </a:extLst>
              </p:cNvPr>
              <p:cNvSpPr>
                <a:spLocks noRot="1" noChangeAspect="1" noMove="1" noResize="1" noEditPoints="1" noAdjustHandles="1" noChangeArrowheads="1" noChangeShapeType="1" noTextEdit="1"/>
              </p:cNvSpPr>
              <p:nvPr/>
            </p:nvSpPr>
            <p:spPr>
              <a:xfrm>
                <a:off x="4408213" y="5054199"/>
                <a:ext cx="1032967" cy="623269"/>
              </a:xfrm>
              <a:prstGeom prst="wedgeRectCallout">
                <a:avLst>
                  <a:gd name="adj1" fmla="val 31724"/>
                  <a:gd name="adj2" fmla="val -13457"/>
                </a:avLst>
              </a:prstGeom>
              <a:blipFill>
                <a:blip r:embed="rId7"/>
                <a:stretch>
                  <a:fillRect/>
                </a:stretch>
              </a:blipFill>
              <a:ln w="28575">
                <a:solidFill>
                  <a:srgbClr val="FF0000"/>
                </a:solidFill>
              </a:ln>
            </p:spPr>
            <p:txBody>
              <a:bodyPr/>
              <a:lstStyle/>
              <a:p>
                <a:r>
                  <a:rPr lang="ja-JP" altLang="en-US">
                    <a:noFill/>
                  </a:rPr>
                  <a:t> </a:t>
                </a:r>
              </a:p>
            </p:txBody>
          </p:sp>
        </mc:Fallback>
      </mc:AlternateContent>
      <p:cxnSp>
        <p:nvCxnSpPr>
          <p:cNvPr id="9" name="直線矢印コネクタ 8">
            <a:extLst>
              <a:ext uri="{FF2B5EF4-FFF2-40B4-BE49-F238E27FC236}">
                <a16:creationId xmlns:a16="http://schemas.microsoft.com/office/drawing/2014/main" id="{50FF306E-F2E2-BF9B-BA62-945E7047C3C9}"/>
              </a:ext>
            </a:extLst>
          </p:cNvPr>
          <p:cNvCxnSpPr>
            <a:cxnSpLocks/>
            <a:stCxn id="8" idx="1"/>
            <a:endCxn id="15" idx="2"/>
          </p:cNvCxnSpPr>
          <p:nvPr/>
        </p:nvCxnSpPr>
        <p:spPr>
          <a:xfrm flipH="1" flipV="1">
            <a:off x="3698627" y="4787906"/>
            <a:ext cx="709586" cy="577928"/>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吹き出し: 四角形 14">
            <a:extLst>
              <a:ext uri="{FF2B5EF4-FFF2-40B4-BE49-F238E27FC236}">
                <a16:creationId xmlns:a16="http://schemas.microsoft.com/office/drawing/2014/main" id="{5CF8C5EB-4952-1959-5803-E6901B5D29AE}"/>
              </a:ext>
            </a:extLst>
          </p:cNvPr>
          <p:cNvSpPr/>
          <p:nvPr/>
        </p:nvSpPr>
        <p:spPr>
          <a:xfrm>
            <a:off x="3188043" y="4254179"/>
            <a:ext cx="1021168" cy="533727"/>
          </a:xfrm>
          <a:prstGeom prst="wedgeRectCallout">
            <a:avLst>
              <a:gd name="adj1" fmla="val 31724"/>
              <a:gd name="adj2" fmla="val -13457"/>
            </a:avLst>
          </a:prstGeom>
          <a:noFill/>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cxnSp>
        <p:nvCxnSpPr>
          <p:cNvPr id="16" name="直線矢印コネクタ 15">
            <a:extLst>
              <a:ext uri="{FF2B5EF4-FFF2-40B4-BE49-F238E27FC236}">
                <a16:creationId xmlns:a16="http://schemas.microsoft.com/office/drawing/2014/main" id="{CDC38C4E-1C6B-2062-4C59-E047391F582F}"/>
              </a:ext>
            </a:extLst>
          </p:cNvPr>
          <p:cNvCxnSpPr>
            <a:cxnSpLocks/>
            <a:stCxn id="8" idx="3"/>
            <a:endCxn id="17" idx="2"/>
          </p:cNvCxnSpPr>
          <p:nvPr/>
        </p:nvCxnSpPr>
        <p:spPr>
          <a:xfrm flipV="1">
            <a:off x="5441180" y="4787907"/>
            <a:ext cx="3048239" cy="57792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吹き出し: 四角形 16">
            <a:extLst>
              <a:ext uri="{FF2B5EF4-FFF2-40B4-BE49-F238E27FC236}">
                <a16:creationId xmlns:a16="http://schemas.microsoft.com/office/drawing/2014/main" id="{107D4EF6-C501-4DE2-C4A6-1918FF4FB601}"/>
              </a:ext>
            </a:extLst>
          </p:cNvPr>
          <p:cNvSpPr/>
          <p:nvPr/>
        </p:nvSpPr>
        <p:spPr>
          <a:xfrm>
            <a:off x="8032218" y="4254179"/>
            <a:ext cx="914401" cy="533728"/>
          </a:xfrm>
          <a:prstGeom prst="wedgeRectCallout">
            <a:avLst>
              <a:gd name="adj1" fmla="val 31724"/>
              <a:gd name="adj2" fmla="val -13457"/>
            </a:avLst>
          </a:prstGeom>
          <a:noFill/>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27" name="テキスト ボックス 26">
            <a:extLst>
              <a:ext uri="{FF2B5EF4-FFF2-40B4-BE49-F238E27FC236}">
                <a16:creationId xmlns:a16="http://schemas.microsoft.com/office/drawing/2014/main" id="{4AA60E91-723A-2B6B-C350-A53F389E7DE9}"/>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12</a:t>
            </a:r>
            <a:endParaRPr kumimoji="1" lang="ja-JP" altLang="en-US" dirty="0">
              <a:solidFill>
                <a:schemeClr val="bg1"/>
              </a:solidFill>
            </a:endParaRPr>
          </a:p>
        </p:txBody>
      </p:sp>
    </p:spTree>
    <p:extLst>
      <p:ext uri="{BB962C8B-B14F-4D97-AF65-F5344CB8AC3E}">
        <p14:creationId xmlns:p14="http://schemas.microsoft.com/office/powerpoint/2010/main" val="22087316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A7C309-1203-5372-48E6-6E6DB8B9B84A}"/>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7E42627F-D31B-2E20-CC11-9FAE7D196B08}"/>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4256FE78-C10E-381F-F301-DE3D2883C899}"/>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AE3FEAFF-7795-BE10-C21B-EF62A16C8D47}"/>
                  </a:ext>
                </a:extLst>
              </p:cNvPr>
              <p:cNvSpPr txBox="1"/>
              <p:nvPr/>
            </p:nvSpPr>
            <p:spPr>
              <a:xfrm>
                <a:off x="1721032" y="1381264"/>
                <a:ext cx="8327571" cy="859210"/>
              </a:xfrm>
              <a:prstGeom prst="rect">
                <a:avLst/>
              </a:prstGeom>
              <a:noFill/>
            </p:spPr>
            <p:txBody>
              <a:bodyPr wrap="square">
                <a:spAutoFit/>
              </a:bodyPr>
              <a:lstStyle/>
              <a:p>
                <a14:m>
                  <m:oMath xmlns:m="http://schemas.openxmlformats.org/officeDocument/2006/math">
                    <m:d>
                      <m:dPr>
                        <m:begChr m:val="|"/>
                        <m:endChr m:val="|"/>
                        <m:ctrlPr>
                          <a:rPr kumimoji="1" lang="en-US" altLang="ja-JP" sz="2800" b="0" i="1" smtClean="0">
                            <a:solidFill>
                              <a:schemeClr val="tx1"/>
                            </a:solidFill>
                            <a:latin typeface="Cambria Math" panose="02040503050406030204" pitchFamily="18" charset="0"/>
                          </a:rPr>
                        </m:ctrlPr>
                      </m:dPr>
                      <m:e>
                        <m:r>
                          <a:rPr kumimoji="1" lang="en-US" altLang="ja-JP" sz="2800" b="0" i="1" smtClean="0">
                            <a:solidFill>
                              <a:schemeClr val="tx1"/>
                            </a:solidFill>
                            <a:latin typeface="Cambria Math" panose="02040503050406030204" pitchFamily="18" charset="0"/>
                          </a:rPr>
                          <m:t>𝛾</m:t>
                        </m:r>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r>
                          <a:rPr kumimoji="1" lang="en-US" altLang="ja-JP" sz="2800" b="0" i="1" smtClean="0">
                            <a:solidFill>
                              <a:schemeClr val="tx1"/>
                            </a:solidFill>
                            <a:latin typeface="Cambria Math" panose="02040503050406030204" pitchFamily="18" charset="0"/>
                          </a:rPr>
                          <m:t>−</m:t>
                        </m:r>
                        <m:acc>
                          <m:accPr>
                            <m:chr m:val="̃"/>
                            <m:ctrlPr>
                              <a:rPr kumimoji="1" lang="en-US" altLang="ja-JP" sz="2800" b="0" i="1" smtClean="0">
                                <a:solidFill>
                                  <a:schemeClr val="tx1"/>
                                </a:solidFill>
                                <a:latin typeface="Cambria Math" panose="02040503050406030204" pitchFamily="18" charset="0"/>
                              </a:rPr>
                            </m:ctrlPr>
                          </m:accPr>
                          <m:e>
                            <m:r>
                              <a:rPr kumimoji="1" lang="en-US" altLang="ja-JP" sz="2800" b="0" i="1" smtClean="0">
                                <a:solidFill>
                                  <a:schemeClr val="tx1"/>
                                </a:solidFill>
                                <a:latin typeface="Cambria Math" panose="02040503050406030204" pitchFamily="18" charset="0"/>
                              </a:rPr>
                              <m:t>𝛾</m:t>
                            </m:r>
                          </m:e>
                        </m:acc>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e>
                    </m:d>
                    <m:r>
                      <a:rPr kumimoji="1" lang="en-US" altLang="ja-JP" sz="2800" b="0" i="1" smtClean="0">
                        <a:solidFill>
                          <a:schemeClr val="tx1"/>
                        </a:solidFill>
                        <a:latin typeface="Cambria Math" panose="02040503050406030204" pitchFamily="18" charset="0"/>
                      </a:rPr>
                      <m:t>&lt;</m:t>
                    </m:r>
                    <m:sSub>
                      <m:sSubPr>
                        <m:ctrlPr>
                          <a:rPr kumimoji="1" lang="en-US" altLang="ja-JP" sz="2800" b="0" i="1" smtClean="0">
                            <a:solidFill>
                              <a:schemeClr val="tx1"/>
                            </a:solidFill>
                            <a:latin typeface="Cambria Math" panose="02040503050406030204" pitchFamily="18" charset="0"/>
                          </a:rPr>
                        </m:ctrlPr>
                      </m:sSubPr>
                      <m:e>
                        <m:r>
                          <a:rPr kumimoji="1" lang="en-US" altLang="ja-JP" sz="2800" b="0" i="1" smtClean="0">
                            <a:solidFill>
                              <a:schemeClr val="tx1"/>
                            </a:solidFill>
                            <a:latin typeface="Cambria Math" panose="02040503050406030204" pitchFamily="18" charset="0"/>
                          </a:rPr>
                          <m:t>𝛾</m:t>
                        </m:r>
                      </m:e>
                      <m:sub>
                        <m:r>
                          <a:rPr kumimoji="1" lang="en-US" altLang="ja-JP" sz="2800" b="0" i="1" smtClean="0">
                            <a:solidFill>
                              <a:schemeClr val="tx1"/>
                            </a:solidFill>
                            <a:latin typeface="Cambria Math" panose="02040503050406030204" pitchFamily="18" charset="0"/>
                          </a:rPr>
                          <m:t>𝑚𝑖𝑛</m:t>
                        </m:r>
                      </m:sub>
                    </m:sSub>
                    <m:r>
                      <a:rPr kumimoji="1" lang="en-US" altLang="ja-JP" sz="2800" b="0" i="1" smtClean="0">
                        <a:solidFill>
                          <a:schemeClr val="tx1"/>
                        </a:solidFill>
                        <a:latin typeface="Cambria Math" panose="02040503050406030204" pitchFamily="18" charset="0"/>
                      </a:rPr>
                      <m:t>⋅</m:t>
                    </m:r>
                    <m:f>
                      <m:fPr>
                        <m:ctrlPr>
                          <a:rPr kumimoji="1" lang="en-US" altLang="ja-JP" sz="280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2800" i="1">
                                <a:solidFill>
                                  <a:schemeClr val="tx1"/>
                                </a:solidFill>
                                <a:latin typeface="Cambria Math" panose="02040503050406030204" pitchFamily="18" charset="0"/>
                                <a:ea typeface="Cambria Math" panose="02040503050406030204" pitchFamily="18" charset="0"/>
                              </a:rPr>
                            </m:ctrlPr>
                          </m:sSubPr>
                          <m:e>
                            <m:r>
                              <a:rPr kumimoji="1" lang="en-US" altLang="ja-JP" sz="2800" i="1">
                                <a:solidFill>
                                  <a:schemeClr val="tx1"/>
                                </a:solidFill>
                                <a:latin typeface="Cambria Math" panose="02040503050406030204" pitchFamily="18" charset="0"/>
                                <a:ea typeface="Cambria Math" panose="02040503050406030204" pitchFamily="18" charset="0"/>
                              </a:rPr>
                              <m:t>𝜖</m:t>
                            </m:r>
                          </m:e>
                          <m:sub>
                            <m:r>
                              <a:rPr kumimoji="1" lang="en-US" altLang="ja-JP" sz="2800" i="1">
                                <a:solidFill>
                                  <a:schemeClr val="tx1"/>
                                </a:solidFill>
                                <a:latin typeface="Cambria Math" panose="02040503050406030204" pitchFamily="18" charset="0"/>
                                <a:ea typeface="Cambria Math" panose="02040503050406030204" pitchFamily="18" charset="0"/>
                              </a:rPr>
                              <m:t>𝒜</m:t>
                            </m:r>
                          </m:sub>
                        </m:sSub>
                      </m:num>
                      <m:den>
                        <m:r>
                          <a:rPr kumimoji="1" lang="en-US" altLang="ja-JP" sz="2800" i="1">
                            <a:solidFill>
                              <a:schemeClr val="tx1"/>
                            </a:solidFill>
                            <a:latin typeface="Cambria Math" panose="02040503050406030204" pitchFamily="18" charset="0"/>
                            <a:ea typeface="Cambria Math" panose="02040503050406030204" pitchFamily="18" charset="0"/>
                          </a:rPr>
                          <m:t>3</m:t>
                        </m:r>
                      </m:den>
                    </m:f>
                  </m:oMath>
                </a14:m>
                <a:r>
                  <a:rPr kumimoji="1" lang="en-US" altLang="ja-JP" sz="2800" dirty="0">
                    <a:solidFill>
                      <a:schemeClr val="tx1"/>
                    </a:solidFill>
                  </a:rPr>
                  <a:t>    </a:t>
                </a:r>
                <a:r>
                  <a:rPr kumimoji="1" lang="ja-JP" altLang="en-US" sz="2800" dirty="0">
                    <a:solidFill>
                      <a:schemeClr val="tx1"/>
                    </a:solidFill>
                  </a:rPr>
                  <a:t>⇒   </a:t>
                </a:r>
                <a14:m>
                  <m:oMath xmlns:m="http://schemas.openxmlformats.org/officeDocument/2006/math">
                    <m:d>
                      <m:dPr>
                        <m:begChr m:val="|"/>
                        <m:endChr m:val="|"/>
                        <m:ctrlPr>
                          <a:rPr kumimoji="1" lang="en-US" altLang="ja-JP" sz="2800" i="1">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i="1">
                                <a:latin typeface="Cambria Math" panose="02040503050406030204" pitchFamily="18" charset="0"/>
                              </a:rPr>
                              <m:t>𝛾</m:t>
                            </m:r>
                            <m:d>
                              <m:dPr>
                                <m:ctrlPr>
                                  <a:rPr kumimoji="1" lang="en-US" altLang="ja-JP" sz="2800" i="1">
                                    <a:latin typeface="Cambria Math" panose="02040503050406030204" pitchFamily="18" charset="0"/>
                                  </a:rPr>
                                </m:ctrlPr>
                              </m:dPr>
                              <m:e>
                                <m:r>
                                  <a:rPr kumimoji="1" lang="en-US" altLang="ja-JP" sz="2800" b="1" i="1" smtClean="0">
                                    <a:latin typeface="Cambria Math" panose="02040503050406030204" pitchFamily="18" charset="0"/>
                                  </a:rPr>
                                  <m:t>𝑸</m:t>
                                </m:r>
                              </m:e>
                            </m:d>
                          </m:num>
                          <m:den>
                            <m:acc>
                              <m:accPr>
                                <m:chr m:val="̃"/>
                                <m:ctrlPr>
                                  <a:rPr kumimoji="1" lang="en-US" altLang="ja-JP" sz="2800" i="1">
                                    <a:latin typeface="Cambria Math" panose="02040503050406030204" pitchFamily="18" charset="0"/>
                                  </a:rPr>
                                </m:ctrlPr>
                              </m:accPr>
                              <m:e>
                                <m:r>
                                  <a:rPr kumimoji="1" lang="en-US" altLang="ja-JP" sz="2800" i="1">
                                    <a:latin typeface="Cambria Math" panose="02040503050406030204" pitchFamily="18" charset="0"/>
                                  </a:rPr>
                                  <m:t>𝛾</m:t>
                                </m:r>
                              </m:e>
                            </m:acc>
                            <m:d>
                              <m:dPr>
                                <m:ctrlPr>
                                  <a:rPr kumimoji="1" lang="en-US" altLang="ja-JP" sz="2800" i="1">
                                    <a:latin typeface="Cambria Math" panose="02040503050406030204" pitchFamily="18" charset="0"/>
                                  </a:rPr>
                                </m:ctrlPr>
                              </m:dPr>
                              <m:e>
                                <m:r>
                                  <a:rPr kumimoji="1" lang="en-US" altLang="ja-JP" sz="2800" b="1" i="1">
                                    <a:latin typeface="Cambria Math" panose="02040503050406030204" pitchFamily="18" charset="0"/>
                                  </a:rPr>
                                  <m:t>𝑸</m:t>
                                </m:r>
                              </m:e>
                            </m:d>
                          </m:den>
                        </m:f>
                        <m:r>
                          <a:rPr kumimoji="1" lang="en-US" altLang="ja-JP" sz="2800" i="1">
                            <a:latin typeface="Cambria Math" panose="02040503050406030204" pitchFamily="18" charset="0"/>
                          </a:rPr>
                          <m:t>−</m:t>
                        </m:r>
                        <m:r>
                          <a:rPr kumimoji="1" lang="en-US" altLang="ja-JP" sz="2800" b="0" i="1" smtClean="0">
                            <a:latin typeface="Cambria Math" panose="02040503050406030204" pitchFamily="18" charset="0"/>
                          </a:rPr>
                          <m:t>1</m:t>
                        </m:r>
                      </m:e>
                    </m:d>
                    <m:r>
                      <a:rPr kumimoji="1" lang="en-US" altLang="ja-JP" sz="2800" i="1">
                        <a:latin typeface="Cambria Math" panose="02040503050406030204" pitchFamily="18" charset="0"/>
                      </a:rPr>
                      <m:t>&lt;</m:t>
                    </m:r>
                    <m:f>
                      <m:fPr>
                        <m:ctrlPr>
                          <a:rPr kumimoji="1" lang="en-US" altLang="ja-JP" sz="2800" i="1">
                            <a:latin typeface="Cambria Math" panose="02040503050406030204" pitchFamily="18" charset="0"/>
                            <a:ea typeface="Cambria Math" panose="02040503050406030204" pitchFamily="18" charset="0"/>
                          </a:rPr>
                        </m:ctrlPr>
                      </m:fPr>
                      <m:num>
                        <m:sSub>
                          <m:sSubPr>
                            <m:ctrlPr>
                              <a:rPr kumimoji="1" lang="en-US" altLang="ja-JP" sz="2800" i="1">
                                <a:latin typeface="Cambria Math" panose="02040503050406030204" pitchFamily="18" charset="0"/>
                                <a:ea typeface="Cambria Math" panose="02040503050406030204" pitchFamily="18" charset="0"/>
                              </a:rPr>
                            </m:ctrlPr>
                          </m:sSubPr>
                          <m:e>
                            <m:r>
                              <a:rPr kumimoji="1" lang="en-US" altLang="ja-JP" sz="2800" i="1">
                                <a:latin typeface="Cambria Math" panose="02040503050406030204" pitchFamily="18" charset="0"/>
                                <a:ea typeface="Cambria Math" panose="02040503050406030204" pitchFamily="18" charset="0"/>
                              </a:rPr>
                              <m:t>𝜖</m:t>
                            </m:r>
                          </m:e>
                          <m:sub>
                            <m:r>
                              <a:rPr kumimoji="1" lang="en-US" altLang="ja-JP" sz="2800" i="1">
                                <a:latin typeface="Cambria Math" panose="02040503050406030204" pitchFamily="18" charset="0"/>
                                <a:ea typeface="Cambria Math" panose="02040503050406030204" pitchFamily="18" charset="0"/>
                              </a:rPr>
                              <m:t>𝒜</m:t>
                            </m:r>
                          </m:sub>
                        </m:sSub>
                      </m:num>
                      <m:den>
                        <m:r>
                          <a:rPr kumimoji="1" lang="en-US" altLang="ja-JP" sz="2800" i="1">
                            <a:latin typeface="Cambria Math" panose="02040503050406030204" pitchFamily="18" charset="0"/>
                            <a:ea typeface="Cambria Math" panose="02040503050406030204" pitchFamily="18" charset="0"/>
                          </a:rPr>
                          <m:t>3</m:t>
                        </m:r>
                      </m:den>
                    </m:f>
                  </m:oMath>
                </a14:m>
                <a:r>
                  <a:rPr kumimoji="1" lang="ja-JP" altLang="en-US" sz="2800" dirty="0">
                    <a:solidFill>
                      <a:schemeClr val="tx1"/>
                    </a:solidFill>
                  </a:rPr>
                  <a:t> </a:t>
                </a:r>
                <a:endParaRPr kumimoji="1" lang="en-US" altLang="ja-JP" sz="2800" dirty="0">
                  <a:solidFill>
                    <a:schemeClr val="tx1"/>
                  </a:solidFill>
                </a:endParaRPr>
              </a:p>
            </p:txBody>
          </p:sp>
        </mc:Choice>
        <mc:Fallback xmlns="">
          <p:sp>
            <p:nvSpPr>
              <p:cNvPr id="6" name="テキスト ボックス 5">
                <a:extLst>
                  <a:ext uri="{FF2B5EF4-FFF2-40B4-BE49-F238E27FC236}">
                    <a16:creationId xmlns:a16="http://schemas.microsoft.com/office/drawing/2014/main" id="{C40DCDF1-DEC8-ED6E-83D5-00BA5FD42171}"/>
                  </a:ext>
                </a:extLst>
              </p:cNvPr>
              <p:cNvSpPr txBox="1">
                <a:spLocks noRot="1" noChangeAspect="1" noMove="1" noResize="1" noEditPoints="1" noAdjustHandles="1" noChangeArrowheads="1" noChangeShapeType="1" noTextEdit="1"/>
              </p:cNvSpPr>
              <p:nvPr/>
            </p:nvSpPr>
            <p:spPr>
              <a:xfrm>
                <a:off x="1721032" y="1381264"/>
                <a:ext cx="8327571" cy="85921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1" name="テキスト ボックス 10">
                <a:extLst>
                  <a:ext uri="{FF2B5EF4-FFF2-40B4-BE49-F238E27FC236}">
                    <a16:creationId xmlns:a16="http://schemas.microsoft.com/office/drawing/2014/main" id="{B466A59B-9DF6-5B4B-D51F-4B19B0C5C39B}"/>
                  </a:ext>
                </a:extLst>
              </p:cNvPr>
              <p:cNvSpPr txBox="1"/>
              <p:nvPr/>
            </p:nvSpPr>
            <p:spPr>
              <a:xfrm>
                <a:off x="108857" y="4126933"/>
                <a:ext cx="12035246" cy="775084"/>
              </a:xfrm>
              <a:prstGeom prst="rect">
                <a:avLst/>
              </a:prstGeom>
              <a:noFill/>
            </p:spPr>
            <p:txBody>
              <a:bodyPr wrap="square">
                <a:spAutoFit/>
              </a:bodyPr>
              <a:lstStyle/>
              <a:p>
                <a14:m>
                  <m:oMathPara xmlns:m="http://schemas.openxmlformats.org/officeDocument/2006/math">
                    <m:oMathParaPr>
                      <m:jc m:val="centerGroup"/>
                    </m:oMathParaPr>
                    <m:oMath xmlns:m="http://schemas.openxmlformats.org/officeDocument/2006/math">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i="1">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sub>
                        <m:sup/>
                        <m:e>
                          <m:func>
                            <m:funcPr>
                              <m:ctrlPr>
                                <a:rPr kumimoji="1" lang="en-US" altLang="ja-JP" sz="2400" i="1">
                                  <a:latin typeface="Cambria Math" panose="02040503050406030204" pitchFamily="18" charset="0"/>
                                  <a:ea typeface="Cambria Math" panose="02040503050406030204" pitchFamily="18" charset="0"/>
                                </a:rPr>
                              </m:ctrlPr>
                            </m:funcPr>
                            <m:fName>
                              <m:r>
                                <m:rPr>
                                  <m:sty m:val="p"/>
                                </m:rPr>
                                <a:rPr kumimoji="1" lang="en-US" altLang="ja-JP" sz="2400">
                                  <a:latin typeface="Cambria Math" panose="02040503050406030204" pitchFamily="18" charset="0"/>
                                  <a:ea typeface="Cambria Math" panose="02040503050406030204" pitchFamily="18" charset="0"/>
                                </a:rPr>
                                <m:t>Pr</m:t>
                              </m:r>
                            </m:fName>
                            <m:e>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e>
                              </m:d>
                            </m:e>
                          </m:func>
                        </m:e>
                      </m:nary>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oMath>
                  </m:oMathPara>
                </a14:m>
                <a:endParaRPr lang="ja-JP" altLang="en-US" sz="2400" dirty="0"/>
              </a:p>
            </p:txBody>
          </p:sp>
        </mc:Choice>
        <mc:Fallback>
          <p:sp>
            <p:nvSpPr>
              <p:cNvPr id="11" name="テキスト ボックス 10">
                <a:extLst>
                  <a:ext uri="{FF2B5EF4-FFF2-40B4-BE49-F238E27FC236}">
                    <a16:creationId xmlns:a16="http://schemas.microsoft.com/office/drawing/2014/main" id="{B466A59B-9DF6-5B4B-D51F-4B19B0C5C39B}"/>
                  </a:ext>
                </a:extLst>
              </p:cNvPr>
              <p:cNvSpPr txBox="1">
                <a:spLocks noRot="1" noChangeAspect="1" noMove="1" noResize="1" noEditPoints="1" noAdjustHandles="1" noChangeArrowheads="1" noChangeShapeType="1" noTextEdit="1"/>
              </p:cNvSpPr>
              <p:nvPr/>
            </p:nvSpPr>
            <p:spPr>
              <a:xfrm>
                <a:off x="108857" y="4126933"/>
                <a:ext cx="12035246" cy="775084"/>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B7FAD1A5-8EE6-1D4F-A529-6189602B7214}"/>
                  </a:ext>
                </a:extLst>
              </p:cNvPr>
              <p:cNvSpPr txBox="1"/>
              <p:nvPr/>
            </p:nvSpPr>
            <p:spPr>
              <a:xfrm>
                <a:off x="1355272" y="3047337"/>
                <a:ext cx="8327571" cy="476990"/>
              </a:xfrm>
              <a:prstGeom prst="rect">
                <a:avLst/>
              </a:prstGeom>
              <a:noFill/>
            </p:spPr>
            <p:txBody>
              <a:bodyPr wrap="square">
                <a:spAutoFit/>
              </a:bodyPr>
              <a:lstStyle/>
              <a:p>
                <a:r>
                  <a:rPr kumimoji="1" lang="en-US" altLang="ja-JP" sz="2400" b="0" dirty="0">
                    <a:ea typeface="Cambria Math" panose="02040503050406030204" pitchFamily="18" charset="0"/>
                  </a:rPr>
                  <a:t>Let </a:t>
                </a:r>
                <a14:m>
                  <m:oMath xmlns:m="http://schemas.openxmlformats.org/officeDocument/2006/math">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b="0" i="1" smtClean="0">
                        <a:latin typeface="Cambria Math" panose="02040503050406030204" pitchFamily="18" charset="0"/>
                      </a:rPr>
                      <m:t>𝐹</m:t>
                    </m:r>
                    <m:d>
                      <m:dPr>
                        <m:ctrlPr>
                          <a:rPr lang="en-US" altLang="ja-JP" sz="2400" b="0" i="1" smtClean="0">
                            <a:latin typeface="Cambria Math" panose="02040503050406030204" pitchFamily="18" charset="0"/>
                          </a:rPr>
                        </m:ctrlPr>
                      </m:dPr>
                      <m:e>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e>
                    </m:d>
                    <m:r>
                      <a:rPr lang="en-US" altLang="ja-JP" sz="2400" b="0" i="1" smtClean="0">
                        <a:latin typeface="Cambria Math" panose="02040503050406030204" pitchFamily="18" charset="0"/>
                      </a:rPr>
                      <m:t>=0</m:t>
                    </m:r>
                  </m:oMath>
                </a14:m>
                <a:r>
                  <a:rPr lang="en-US" altLang="ja-JP" sz="2400" dirty="0"/>
                  <a:t> and </a:t>
                </a:r>
                <a14:m>
                  <m:oMath xmlns:m="http://schemas.openxmlformats.org/officeDocument/2006/math">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i="1">
                        <a:latin typeface="Cambria Math" panose="02040503050406030204" pitchFamily="18" charset="0"/>
                      </a:rPr>
                      <m:t>𝐹</m:t>
                    </m:r>
                    <m:d>
                      <m:dPr>
                        <m:ctrlPr>
                          <a:rPr lang="en-US" altLang="ja-JP" sz="2400" i="1">
                            <a:latin typeface="Cambria Math" panose="02040503050406030204" pitchFamily="18" charset="0"/>
                          </a:rPr>
                        </m:ctrlPr>
                      </m:dPr>
                      <m:e>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𝑄</m:t>
                            </m:r>
                          </m:e>
                          <m:sub>
                            <m:r>
                              <a:rPr lang="en-US" altLang="ja-JP" sz="2400" b="0" i="1" smtClean="0">
                                <a:latin typeface="Cambria Math" panose="02040503050406030204" pitchFamily="18" charset="0"/>
                              </a:rPr>
                              <m:t>𝑖</m:t>
                            </m:r>
                          </m:sub>
                        </m:sSub>
                      </m:e>
                    </m:d>
                    <m:r>
                      <a:rPr lang="en-US" altLang="ja-JP" sz="2400" i="1">
                        <a:latin typeface="Cambria Math" panose="02040503050406030204" pitchFamily="18" charset="0"/>
                      </a:rPr>
                      <m:t>=0</m:t>
                    </m:r>
                  </m:oMath>
                </a14:m>
                <a:r>
                  <a:rPr lang="ja-JP" altLang="en-US" sz="2400" dirty="0"/>
                  <a:t> </a:t>
                </a:r>
              </a:p>
            </p:txBody>
          </p:sp>
        </mc:Choice>
        <mc:Fallback xmlns="">
          <p:sp>
            <p:nvSpPr>
              <p:cNvPr id="13" name="テキスト ボックス 12">
                <a:extLst>
                  <a:ext uri="{FF2B5EF4-FFF2-40B4-BE49-F238E27FC236}">
                    <a16:creationId xmlns:a16="http://schemas.microsoft.com/office/drawing/2014/main" id="{50F4E276-400B-E3F2-0E92-211110A04922}"/>
                  </a:ext>
                </a:extLst>
              </p:cNvPr>
              <p:cNvSpPr txBox="1">
                <a:spLocks noRot="1" noChangeAspect="1" noMove="1" noResize="1" noEditPoints="1" noAdjustHandles="1" noChangeArrowheads="1" noChangeShapeType="1" noTextEdit="1"/>
              </p:cNvSpPr>
              <p:nvPr/>
            </p:nvSpPr>
            <p:spPr>
              <a:xfrm>
                <a:off x="1355272" y="3047337"/>
                <a:ext cx="8327571" cy="476990"/>
              </a:xfrm>
              <a:prstGeom prst="rect">
                <a:avLst/>
              </a:prstGeom>
              <a:blipFill>
                <a:blip r:embed="rId6"/>
                <a:stretch>
                  <a:fillRect l="-1098" t="-6410" b="-29487"/>
                </a:stretch>
              </a:blipFill>
            </p:spPr>
            <p:txBody>
              <a:bodyPr/>
              <a:lstStyle/>
              <a:p>
                <a:r>
                  <a:rPr lang="ja-JP" altLang="en-US">
                    <a:noFill/>
                  </a:rPr>
                  <a:t> </a:t>
                </a:r>
              </a:p>
            </p:txBody>
          </p:sp>
        </mc:Fallback>
      </mc:AlternateContent>
      <p:sp>
        <p:nvSpPr>
          <p:cNvPr id="3" name="吹き出し: 角を丸めた四角形 2">
            <a:extLst>
              <a:ext uri="{FF2B5EF4-FFF2-40B4-BE49-F238E27FC236}">
                <a16:creationId xmlns:a16="http://schemas.microsoft.com/office/drawing/2014/main" id="{6DB67094-5BFD-E035-0333-2261A0BBD669}"/>
              </a:ext>
            </a:extLst>
          </p:cNvPr>
          <p:cNvSpPr/>
          <p:nvPr/>
        </p:nvSpPr>
        <p:spPr>
          <a:xfrm>
            <a:off x="7386154" y="3420069"/>
            <a:ext cx="2758743" cy="489271"/>
          </a:xfrm>
          <a:prstGeom prst="wedgeRoundRectCallout">
            <a:avLst>
              <a:gd name="adj1" fmla="val -61094"/>
              <a:gd name="adj2" fmla="val 4432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From</a:t>
            </a:r>
            <a:r>
              <a:rPr kumimoji="1" lang="en-US" altLang="ja-JP" sz="2400" dirty="0">
                <a:ea typeface="Cambria Math" panose="02040503050406030204" pitchFamily="18" charset="0"/>
              </a:rPr>
              <a:t> union bound</a:t>
            </a:r>
            <a:endParaRPr kumimoji="1" lang="en-US" altLang="ja-JP" sz="2400" b="0" dirty="0">
              <a:ea typeface="Cambria Math" panose="02040503050406030204" pitchFamily="18" charset="0"/>
            </a:endParaRPr>
          </a:p>
        </p:txBody>
      </p:sp>
      <p:sp>
        <p:nvSpPr>
          <p:cNvPr id="4" name="吹き出し: 四角形 3">
            <a:extLst>
              <a:ext uri="{FF2B5EF4-FFF2-40B4-BE49-F238E27FC236}">
                <a16:creationId xmlns:a16="http://schemas.microsoft.com/office/drawing/2014/main" id="{557B75DC-DD39-DF1C-35BC-58BDACE2222F}"/>
              </a:ext>
            </a:extLst>
          </p:cNvPr>
          <p:cNvSpPr/>
          <p:nvPr/>
        </p:nvSpPr>
        <p:spPr>
          <a:xfrm>
            <a:off x="1692729" y="1462974"/>
            <a:ext cx="2304505" cy="777500"/>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5" name="吹き出し: 角を丸めた四角形 4">
            <a:extLst>
              <a:ext uri="{FF2B5EF4-FFF2-40B4-BE49-F238E27FC236}">
                <a16:creationId xmlns:a16="http://schemas.microsoft.com/office/drawing/2014/main" id="{E4777F41-B6E2-F4B8-6BF6-F2323F8C9F39}"/>
              </a:ext>
            </a:extLst>
          </p:cNvPr>
          <p:cNvSpPr/>
          <p:nvPr/>
        </p:nvSpPr>
        <p:spPr>
          <a:xfrm>
            <a:off x="1864723" y="2350444"/>
            <a:ext cx="3059974" cy="587687"/>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Approximation Error </a:t>
            </a:r>
          </a:p>
        </p:txBody>
      </p:sp>
      <p:sp>
        <p:nvSpPr>
          <p:cNvPr id="7" name="テキスト ボックス 6">
            <a:extLst>
              <a:ext uri="{FF2B5EF4-FFF2-40B4-BE49-F238E27FC236}">
                <a16:creationId xmlns:a16="http://schemas.microsoft.com/office/drawing/2014/main" id="{FB148561-29C9-7AF3-01E6-2AF1B98C0BB7}"/>
              </a:ext>
            </a:extLst>
          </p:cNvPr>
          <p:cNvSpPr txBox="1"/>
          <p:nvPr/>
        </p:nvSpPr>
        <p:spPr>
          <a:xfrm>
            <a:off x="531489" y="3640736"/>
            <a:ext cx="4176436" cy="476990"/>
          </a:xfrm>
          <a:prstGeom prst="rect">
            <a:avLst/>
          </a:prstGeom>
          <a:noFill/>
        </p:spPr>
        <p:txBody>
          <a:bodyPr wrap="square">
            <a:spAutoFit/>
          </a:bodyPr>
          <a:lstStyle/>
          <a:p>
            <a:r>
              <a:rPr lang="en-US" altLang="ja-JP" sz="2400" dirty="0">
                <a:solidFill>
                  <a:srgbClr val="0070C0"/>
                </a:solidFill>
              </a:rPr>
              <a:t>Previous Improvement [BR09]:</a:t>
            </a:r>
            <a:endParaRPr lang="ja-JP" altLang="en-US" sz="2400" dirty="0">
              <a:solidFill>
                <a:srgbClr val="0070C0"/>
              </a:solidFill>
            </a:endParaRPr>
          </a:p>
        </p:txBody>
      </p:sp>
      <p:sp>
        <p:nvSpPr>
          <p:cNvPr id="10" name="吹き出し: 四角形 9">
            <a:extLst>
              <a:ext uri="{FF2B5EF4-FFF2-40B4-BE49-F238E27FC236}">
                <a16:creationId xmlns:a16="http://schemas.microsoft.com/office/drawing/2014/main" id="{BD55E11A-B9A7-D09D-4417-5008AA3BBD47}"/>
              </a:ext>
            </a:extLst>
          </p:cNvPr>
          <p:cNvSpPr/>
          <p:nvPr/>
        </p:nvSpPr>
        <p:spPr>
          <a:xfrm>
            <a:off x="4473145" y="4154822"/>
            <a:ext cx="2260313" cy="747195"/>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14" name="吹き出し: 角を丸めた四角形 13">
            <a:extLst>
              <a:ext uri="{FF2B5EF4-FFF2-40B4-BE49-F238E27FC236}">
                <a16:creationId xmlns:a16="http://schemas.microsoft.com/office/drawing/2014/main" id="{D29B5DA8-E8AC-FD67-787D-D2D58B4180E6}"/>
              </a:ext>
            </a:extLst>
          </p:cNvPr>
          <p:cNvSpPr/>
          <p:nvPr/>
        </p:nvSpPr>
        <p:spPr>
          <a:xfrm>
            <a:off x="3997234" y="5173929"/>
            <a:ext cx="2777489" cy="623268"/>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000" b="0" dirty="0">
                <a:ea typeface="Cambria Math" panose="02040503050406030204" pitchFamily="18" charset="0"/>
              </a:rPr>
              <a:t>Approximation Error!!</a:t>
            </a:r>
          </a:p>
        </p:txBody>
      </p:sp>
      <p:sp>
        <p:nvSpPr>
          <p:cNvPr id="9" name="テキスト ボックス 8">
            <a:extLst>
              <a:ext uri="{FF2B5EF4-FFF2-40B4-BE49-F238E27FC236}">
                <a16:creationId xmlns:a16="http://schemas.microsoft.com/office/drawing/2014/main" id="{FC5786A3-5372-5B20-55DD-0E3EDE3F186B}"/>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13</a:t>
            </a:r>
            <a:endParaRPr kumimoji="1" lang="ja-JP" altLang="en-US" dirty="0">
              <a:solidFill>
                <a:schemeClr val="bg1"/>
              </a:solidFill>
            </a:endParaRPr>
          </a:p>
        </p:txBody>
      </p:sp>
    </p:spTree>
    <p:extLst>
      <p:ext uri="{BB962C8B-B14F-4D97-AF65-F5344CB8AC3E}">
        <p14:creationId xmlns:p14="http://schemas.microsoft.com/office/powerpoint/2010/main" val="40877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A813CA-0E7B-8B1D-F505-79B756D76B97}"/>
              </a:ext>
            </a:extLst>
          </p:cNvPr>
          <p:cNvSpPr>
            <a:spLocks noGrp="1"/>
          </p:cNvSpPr>
          <p:nvPr>
            <p:ph type="title"/>
          </p:nvPr>
        </p:nvSpPr>
        <p:spPr/>
        <p:txBody>
          <a:bodyPr/>
          <a:lstStyle/>
          <a:p>
            <a:r>
              <a:rPr lang="en-US" altLang="ja-JP" dirty="0"/>
              <a:t>Partitioning-based Reduction</a:t>
            </a:r>
            <a:endParaRPr kumimoji="1" lang="ja-JP" altLang="en-US" dirty="0"/>
          </a:p>
        </p:txBody>
      </p:sp>
      <p:sp>
        <p:nvSpPr>
          <p:cNvPr id="3" name="テキスト ボックス 2">
            <a:extLst>
              <a:ext uri="{FF2B5EF4-FFF2-40B4-BE49-F238E27FC236}">
                <a16:creationId xmlns:a16="http://schemas.microsoft.com/office/drawing/2014/main" id="{FD859F61-D66D-4EB0-A020-B4DF2E9A12D8}"/>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3</a:t>
            </a:r>
            <a:endParaRPr kumimoji="1" lang="ja-JP" altLang="en-US" dirty="0">
              <a:solidFill>
                <a:schemeClr val="bg1"/>
              </a:solidFill>
            </a:endParaRPr>
          </a:p>
        </p:txBody>
      </p:sp>
    </p:spTree>
    <p:extLst>
      <p:ext uri="{BB962C8B-B14F-4D97-AF65-F5344CB8AC3E}">
        <p14:creationId xmlns:p14="http://schemas.microsoft.com/office/powerpoint/2010/main" val="39372797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9AB06-32DE-F0CA-6F32-4237184F785F}"/>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77D4B7B1-0176-1393-78EA-2CB590C2475C}"/>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4256FE78-C10E-381F-F301-DE3D2883C899}"/>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89267DE0-3974-ED4A-6D0D-46B6E7E9D187}"/>
                  </a:ext>
                </a:extLst>
              </p:cNvPr>
              <p:cNvSpPr txBox="1"/>
              <p:nvPr/>
            </p:nvSpPr>
            <p:spPr>
              <a:xfrm>
                <a:off x="1721032" y="1381264"/>
                <a:ext cx="8327571" cy="859210"/>
              </a:xfrm>
              <a:prstGeom prst="rect">
                <a:avLst/>
              </a:prstGeom>
              <a:noFill/>
            </p:spPr>
            <p:txBody>
              <a:bodyPr wrap="square">
                <a:spAutoFit/>
              </a:bodyPr>
              <a:lstStyle/>
              <a:p>
                <a14:m>
                  <m:oMath xmlns:m="http://schemas.openxmlformats.org/officeDocument/2006/math">
                    <m:d>
                      <m:dPr>
                        <m:begChr m:val="|"/>
                        <m:endChr m:val="|"/>
                        <m:ctrlPr>
                          <a:rPr kumimoji="1" lang="en-US" altLang="ja-JP" sz="2800" b="0" i="1" smtClean="0">
                            <a:solidFill>
                              <a:schemeClr val="tx1"/>
                            </a:solidFill>
                            <a:latin typeface="Cambria Math" panose="02040503050406030204" pitchFamily="18" charset="0"/>
                          </a:rPr>
                        </m:ctrlPr>
                      </m:dPr>
                      <m:e>
                        <m:r>
                          <a:rPr kumimoji="1" lang="en-US" altLang="ja-JP" sz="2800" b="0" i="1" smtClean="0">
                            <a:solidFill>
                              <a:schemeClr val="tx1"/>
                            </a:solidFill>
                            <a:latin typeface="Cambria Math" panose="02040503050406030204" pitchFamily="18" charset="0"/>
                          </a:rPr>
                          <m:t>𝛾</m:t>
                        </m:r>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r>
                          <a:rPr kumimoji="1" lang="en-US" altLang="ja-JP" sz="2800" b="0" i="1" smtClean="0">
                            <a:solidFill>
                              <a:schemeClr val="tx1"/>
                            </a:solidFill>
                            <a:latin typeface="Cambria Math" panose="02040503050406030204" pitchFamily="18" charset="0"/>
                          </a:rPr>
                          <m:t>−</m:t>
                        </m:r>
                        <m:acc>
                          <m:accPr>
                            <m:chr m:val="̃"/>
                            <m:ctrlPr>
                              <a:rPr kumimoji="1" lang="en-US" altLang="ja-JP" sz="2800" b="0" i="1" smtClean="0">
                                <a:solidFill>
                                  <a:schemeClr val="tx1"/>
                                </a:solidFill>
                                <a:latin typeface="Cambria Math" panose="02040503050406030204" pitchFamily="18" charset="0"/>
                              </a:rPr>
                            </m:ctrlPr>
                          </m:accPr>
                          <m:e>
                            <m:r>
                              <a:rPr kumimoji="1" lang="en-US" altLang="ja-JP" sz="2800" b="0" i="1" smtClean="0">
                                <a:solidFill>
                                  <a:schemeClr val="tx1"/>
                                </a:solidFill>
                                <a:latin typeface="Cambria Math" panose="02040503050406030204" pitchFamily="18" charset="0"/>
                              </a:rPr>
                              <m:t>𝛾</m:t>
                            </m:r>
                          </m:e>
                        </m:acc>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e>
                    </m:d>
                    <m:r>
                      <a:rPr kumimoji="1" lang="en-US" altLang="ja-JP" sz="2800" b="0" i="1" smtClean="0">
                        <a:solidFill>
                          <a:schemeClr val="tx1"/>
                        </a:solidFill>
                        <a:latin typeface="Cambria Math" panose="02040503050406030204" pitchFamily="18" charset="0"/>
                      </a:rPr>
                      <m:t>&lt;</m:t>
                    </m:r>
                    <m:sSub>
                      <m:sSubPr>
                        <m:ctrlPr>
                          <a:rPr kumimoji="1" lang="en-US" altLang="ja-JP" sz="2800" b="0" i="1" smtClean="0">
                            <a:solidFill>
                              <a:schemeClr val="tx1"/>
                            </a:solidFill>
                            <a:latin typeface="Cambria Math" panose="02040503050406030204" pitchFamily="18" charset="0"/>
                          </a:rPr>
                        </m:ctrlPr>
                      </m:sSubPr>
                      <m:e>
                        <m:r>
                          <a:rPr kumimoji="1" lang="en-US" altLang="ja-JP" sz="2800" b="0" i="1" smtClean="0">
                            <a:solidFill>
                              <a:schemeClr val="tx1"/>
                            </a:solidFill>
                            <a:latin typeface="Cambria Math" panose="02040503050406030204" pitchFamily="18" charset="0"/>
                          </a:rPr>
                          <m:t>𝛾</m:t>
                        </m:r>
                      </m:e>
                      <m:sub>
                        <m:r>
                          <a:rPr kumimoji="1" lang="en-US" altLang="ja-JP" sz="2800" b="0" i="1" smtClean="0">
                            <a:solidFill>
                              <a:schemeClr val="tx1"/>
                            </a:solidFill>
                            <a:latin typeface="Cambria Math" panose="02040503050406030204" pitchFamily="18" charset="0"/>
                          </a:rPr>
                          <m:t>𝑚𝑖𝑛</m:t>
                        </m:r>
                      </m:sub>
                    </m:sSub>
                    <m:r>
                      <a:rPr kumimoji="1" lang="en-US" altLang="ja-JP" sz="2800" b="0" i="1" smtClean="0">
                        <a:solidFill>
                          <a:schemeClr val="tx1"/>
                        </a:solidFill>
                        <a:latin typeface="Cambria Math" panose="02040503050406030204" pitchFamily="18" charset="0"/>
                      </a:rPr>
                      <m:t>⋅</m:t>
                    </m:r>
                    <m:f>
                      <m:fPr>
                        <m:ctrlPr>
                          <a:rPr kumimoji="1" lang="en-US" altLang="ja-JP" sz="280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2800" i="1">
                                <a:solidFill>
                                  <a:schemeClr val="tx1"/>
                                </a:solidFill>
                                <a:latin typeface="Cambria Math" panose="02040503050406030204" pitchFamily="18" charset="0"/>
                                <a:ea typeface="Cambria Math" panose="02040503050406030204" pitchFamily="18" charset="0"/>
                              </a:rPr>
                            </m:ctrlPr>
                          </m:sSubPr>
                          <m:e>
                            <m:r>
                              <a:rPr kumimoji="1" lang="en-US" altLang="ja-JP" sz="2800" i="1">
                                <a:solidFill>
                                  <a:schemeClr val="tx1"/>
                                </a:solidFill>
                                <a:latin typeface="Cambria Math" panose="02040503050406030204" pitchFamily="18" charset="0"/>
                                <a:ea typeface="Cambria Math" panose="02040503050406030204" pitchFamily="18" charset="0"/>
                              </a:rPr>
                              <m:t>𝜖</m:t>
                            </m:r>
                          </m:e>
                          <m:sub>
                            <m:r>
                              <a:rPr kumimoji="1" lang="en-US" altLang="ja-JP" sz="2800" i="1">
                                <a:solidFill>
                                  <a:schemeClr val="tx1"/>
                                </a:solidFill>
                                <a:latin typeface="Cambria Math" panose="02040503050406030204" pitchFamily="18" charset="0"/>
                                <a:ea typeface="Cambria Math" panose="02040503050406030204" pitchFamily="18" charset="0"/>
                              </a:rPr>
                              <m:t>𝒜</m:t>
                            </m:r>
                          </m:sub>
                        </m:sSub>
                      </m:num>
                      <m:den>
                        <m:r>
                          <a:rPr kumimoji="1" lang="en-US" altLang="ja-JP" sz="2800" i="1">
                            <a:solidFill>
                              <a:schemeClr val="tx1"/>
                            </a:solidFill>
                            <a:latin typeface="Cambria Math" panose="02040503050406030204" pitchFamily="18" charset="0"/>
                            <a:ea typeface="Cambria Math" panose="02040503050406030204" pitchFamily="18" charset="0"/>
                          </a:rPr>
                          <m:t>3</m:t>
                        </m:r>
                      </m:den>
                    </m:f>
                  </m:oMath>
                </a14:m>
                <a:r>
                  <a:rPr kumimoji="1" lang="en-US" altLang="ja-JP" sz="2800" dirty="0">
                    <a:solidFill>
                      <a:schemeClr val="tx1"/>
                    </a:solidFill>
                  </a:rPr>
                  <a:t>    </a:t>
                </a:r>
                <a:r>
                  <a:rPr kumimoji="1" lang="ja-JP" altLang="en-US" sz="2800" dirty="0">
                    <a:solidFill>
                      <a:schemeClr val="tx1"/>
                    </a:solidFill>
                  </a:rPr>
                  <a:t>⇒   </a:t>
                </a:r>
                <a14:m>
                  <m:oMath xmlns:m="http://schemas.openxmlformats.org/officeDocument/2006/math">
                    <m:d>
                      <m:dPr>
                        <m:begChr m:val="|"/>
                        <m:endChr m:val="|"/>
                        <m:ctrlPr>
                          <a:rPr kumimoji="1" lang="en-US" altLang="ja-JP" sz="2800" i="1">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i="1">
                                <a:latin typeface="Cambria Math" panose="02040503050406030204" pitchFamily="18" charset="0"/>
                              </a:rPr>
                              <m:t>𝛾</m:t>
                            </m:r>
                            <m:d>
                              <m:dPr>
                                <m:ctrlPr>
                                  <a:rPr kumimoji="1" lang="en-US" altLang="ja-JP" sz="2800" i="1">
                                    <a:latin typeface="Cambria Math" panose="02040503050406030204" pitchFamily="18" charset="0"/>
                                  </a:rPr>
                                </m:ctrlPr>
                              </m:dPr>
                              <m:e>
                                <m:r>
                                  <a:rPr kumimoji="1" lang="en-US" altLang="ja-JP" sz="2800" b="1" i="1" smtClean="0">
                                    <a:latin typeface="Cambria Math" panose="02040503050406030204" pitchFamily="18" charset="0"/>
                                  </a:rPr>
                                  <m:t>𝑸</m:t>
                                </m:r>
                              </m:e>
                            </m:d>
                          </m:num>
                          <m:den>
                            <m:acc>
                              <m:accPr>
                                <m:chr m:val="̃"/>
                                <m:ctrlPr>
                                  <a:rPr kumimoji="1" lang="en-US" altLang="ja-JP" sz="2800" i="1">
                                    <a:latin typeface="Cambria Math" panose="02040503050406030204" pitchFamily="18" charset="0"/>
                                  </a:rPr>
                                </m:ctrlPr>
                              </m:accPr>
                              <m:e>
                                <m:r>
                                  <a:rPr kumimoji="1" lang="en-US" altLang="ja-JP" sz="2800" i="1">
                                    <a:latin typeface="Cambria Math" panose="02040503050406030204" pitchFamily="18" charset="0"/>
                                  </a:rPr>
                                  <m:t>𝛾</m:t>
                                </m:r>
                              </m:e>
                            </m:acc>
                            <m:d>
                              <m:dPr>
                                <m:ctrlPr>
                                  <a:rPr kumimoji="1" lang="en-US" altLang="ja-JP" sz="2800" i="1">
                                    <a:latin typeface="Cambria Math" panose="02040503050406030204" pitchFamily="18" charset="0"/>
                                  </a:rPr>
                                </m:ctrlPr>
                              </m:dPr>
                              <m:e>
                                <m:r>
                                  <a:rPr kumimoji="1" lang="en-US" altLang="ja-JP" sz="2800" b="1" i="1">
                                    <a:latin typeface="Cambria Math" panose="02040503050406030204" pitchFamily="18" charset="0"/>
                                  </a:rPr>
                                  <m:t>𝑸</m:t>
                                </m:r>
                              </m:e>
                            </m:d>
                          </m:den>
                        </m:f>
                        <m:r>
                          <a:rPr kumimoji="1" lang="en-US" altLang="ja-JP" sz="2800" i="1">
                            <a:latin typeface="Cambria Math" panose="02040503050406030204" pitchFamily="18" charset="0"/>
                          </a:rPr>
                          <m:t>−</m:t>
                        </m:r>
                        <m:r>
                          <a:rPr kumimoji="1" lang="en-US" altLang="ja-JP" sz="2800" b="0" i="1" smtClean="0">
                            <a:latin typeface="Cambria Math" panose="02040503050406030204" pitchFamily="18" charset="0"/>
                          </a:rPr>
                          <m:t>1</m:t>
                        </m:r>
                      </m:e>
                    </m:d>
                    <m:r>
                      <a:rPr kumimoji="1" lang="en-US" altLang="ja-JP" sz="2800" i="1">
                        <a:latin typeface="Cambria Math" panose="02040503050406030204" pitchFamily="18" charset="0"/>
                      </a:rPr>
                      <m:t>&lt;</m:t>
                    </m:r>
                    <m:f>
                      <m:fPr>
                        <m:ctrlPr>
                          <a:rPr kumimoji="1" lang="en-US" altLang="ja-JP" sz="2800" i="1">
                            <a:latin typeface="Cambria Math" panose="02040503050406030204" pitchFamily="18" charset="0"/>
                            <a:ea typeface="Cambria Math" panose="02040503050406030204" pitchFamily="18" charset="0"/>
                          </a:rPr>
                        </m:ctrlPr>
                      </m:fPr>
                      <m:num>
                        <m:sSub>
                          <m:sSubPr>
                            <m:ctrlPr>
                              <a:rPr kumimoji="1" lang="en-US" altLang="ja-JP" sz="2800" i="1">
                                <a:latin typeface="Cambria Math" panose="02040503050406030204" pitchFamily="18" charset="0"/>
                                <a:ea typeface="Cambria Math" panose="02040503050406030204" pitchFamily="18" charset="0"/>
                              </a:rPr>
                            </m:ctrlPr>
                          </m:sSubPr>
                          <m:e>
                            <m:r>
                              <a:rPr kumimoji="1" lang="en-US" altLang="ja-JP" sz="2800" i="1">
                                <a:latin typeface="Cambria Math" panose="02040503050406030204" pitchFamily="18" charset="0"/>
                                <a:ea typeface="Cambria Math" panose="02040503050406030204" pitchFamily="18" charset="0"/>
                              </a:rPr>
                              <m:t>𝜖</m:t>
                            </m:r>
                          </m:e>
                          <m:sub>
                            <m:r>
                              <a:rPr kumimoji="1" lang="en-US" altLang="ja-JP" sz="2800" i="1">
                                <a:latin typeface="Cambria Math" panose="02040503050406030204" pitchFamily="18" charset="0"/>
                                <a:ea typeface="Cambria Math" panose="02040503050406030204" pitchFamily="18" charset="0"/>
                              </a:rPr>
                              <m:t>𝒜</m:t>
                            </m:r>
                          </m:sub>
                        </m:sSub>
                      </m:num>
                      <m:den>
                        <m:r>
                          <a:rPr kumimoji="1" lang="en-US" altLang="ja-JP" sz="2800" i="1">
                            <a:latin typeface="Cambria Math" panose="02040503050406030204" pitchFamily="18" charset="0"/>
                            <a:ea typeface="Cambria Math" panose="02040503050406030204" pitchFamily="18" charset="0"/>
                          </a:rPr>
                          <m:t>3</m:t>
                        </m:r>
                      </m:den>
                    </m:f>
                  </m:oMath>
                </a14:m>
                <a:r>
                  <a:rPr kumimoji="1" lang="ja-JP" altLang="en-US" sz="2800" dirty="0">
                    <a:solidFill>
                      <a:schemeClr val="tx1"/>
                    </a:solidFill>
                  </a:rPr>
                  <a:t> </a:t>
                </a:r>
                <a:endParaRPr kumimoji="1" lang="en-US" altLang="ja-JP" sz="2800" dirty="0">
                  <a:solidFill>
                    <a:schemeClr val="tx1"/>
                  </a:solidFill>
                </a:endParaRPr>
              </a:p>
            </p:txBody>
          </p:sp>
        </mc:Choice>
        <mc:Fallback xmlns="">
          <p:sp>
            <p:nvSpPr>
              <p:cNvPr id="6" name="テキスト ボックス 5">
                <a:extLst>
                  <a:ext uri="{FF2B5EF4-FFF2-40B4-BE49-F238E27FC236}">
                    <a16:creationId xmlns:a16="http://schemas.microsoft.com/office/drawing/2014/main" id="{C40DCDF1-DEC8-ED6E-83D5-00BA5FD42171}"/>
                  </a:ext>
                </a:extLst>
              </p:cNvPr>
              <p:cNvSpPr txBox="1">
                <a:spLocks noRot="1" noChangeAspect="1" noMove="1" noResize="1" noEditPoints="1" noAdjustHandles="1" noChangeArrowheads="1" noChangeShapeType="1" noTextEdit="1"/>
              </p:cNvSpPr>
              <p:nvPr/>
            </p:nvSpPr>
            <p:spPr>
              <a:xfrm>
                <a:off x="1721032" y="1381264"/>
                <a:ext cx="8327571" cy="85921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F5B90026-3DBF-4EC4-5FA6-8F45B5832907}"/>
                  </a:ext>
                </a:extLst>
              </p:cNvPr>
              <p:cNvSpPr txBox="1"/>
              <p:nvPr/>
            </p:nvSpPr>
            <p:spPr>
              <a:xfrm>
                <a:off x="108857" y="4126933"/>
                <a:ext cx="1203524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2400" b="0" i="0" smtClean="0">
                          <a:latin typeface="Cambria Math" panose="02040503050406030204" pitchFamily="18" charset="0"/>
                          <a:ea typeface="Cambria Math" panose="02040503050406030204" pitchFamily="18" charset="0"/>
                        </a:rPr>
                        <m:t>Pr</m:t>
                      </m:r>
                      <m:d>
                        <m:dPr>
                          <m:begChr m:val="["/>
                          <m:endChr m:val="]"/>
                          <m:ctrlPr>
                            <a:rPr kumimoji="1" lang="en-US" altLang="ja-JP" sz="2400" b="0" i="1" smtClean="0">
                              <a:latin typeface="Cambria Math" panose="02040503050406030204" pitchFamily="18" charset="0"/>
                              <a:ea typeface="Cambria Math" panose="02040503050406030204" pitchFamily="18" charset="0"/>
                            </a:rPr>
                          </m:ctrlPr>
                        </m:dPr>
                        <m:e>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e>
                      </m:d>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b="0" i="1" smtClean="0">
                              <a:latin typeface="Cambria Math" panose="02040503050406030204" pitchFamily="18" charset="0"/>
                              <a:ea typeface="Cambria Math" panose="02040503050406030204" pitchFamily="18" charset="0"/>
                            </a:rPr>
                          </m:ctrlPr>
                        </m:naryPr>
                        <m:sub>
                          <m:r>
                            <m:rPr>
                              <m:brk m:alnAt="9"/>
                            </m:rPr>
                            <a:rPr kumimoji="1" lang="en-US" altLang="ja-JP" sz="2400" b="0" i="1" smtClean="0">
                              <a:latin typeface="Cambria Math" panose="02040503050406030204" pitchFamily="18" charset="0"/>
                              <a:ea typeface="Cambria Math" panose="02040503050406030204" pitchFamily="18" charset="0"/>
                            </a:rPr>
                            <m:t>𝑖</m:t>
                          </m:r>
                        </m:sub>
                        <m:sup/>
                        <m:e>
                          <m:func>
                            <m:funcPr>
                              <m:ctrlPr>
                                <a:rPr kumimoji="1" lang="en-US" altLang="ja-JP" sz="2400" i="1">
                                  <a:latin typeface="Cambria Math" panose="02040503050406030204" pitchFamily="18" charset="0"/>
                                  <a:ea typeface="Cambria Math" panose="02040503050406030204" pitchFamily="18" charset="0"/>
                                </a:rPr>
                              </m:ctrlPr>
                            </m:funcPr>
                            <m:fName>
                              <m:r>
                                <m:rPr>
                                  <m:sty m:val="p"/>
                                </m:rPr>
                                <a:rPr kumimoji="1" lang="en-US" altLang="ja-JP" sz="2400">
                                  <a:latin typeface="Cambria Math" panose="02040503050406030204" pitchFamily="18" charset="0"/>
                                  <a:ea typeface="Cambria Math" panose="02040503050406030204" pitchFamily="18" charset="0"/>
                                </a:rPr>
                                <m:t>Pr</m:t>
                              </m:r>
                            </m:fName>
                            <m:e>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d>
                                        <m:dPr>
                                          <m:ctrlPr>
                                            <a:rPr kumimoji="1" lang="en-US" altLang="ja-JP" sz="2400" b="0" i="1" smtClean="0">
                                              <a:latin typeface="Cambria Math" panose="02040503050406030204" pitchFamily="18" charset="0"/>
                                              <a:ea typeface="Cambria Math" panose="02040503050406030204" pitchFamily="18" charset="0"/>
                                            </a:rPr>
                                          </m:ctrlPr>
                                        </m:dPr>
                                        <m:e>
                                          <m:r>
                                            <a:rPr kumimoji="1" lang="en-US" altLang="ja-JP" sz="2400" b="0" i="1" smtClean="0">
                                              <a:latin typeface="Cambria Math" panose="02040503050406030204" pitchFamily="18" charset="0"/>
                                              <a:ea typeface="Cambria Math" panose="02040503050406030204" pitchFamily="18" charset="0"/>
                                            </a:rPr>
                                            <m:t>𝑖</m:t>
                                          </m:r>
                                        </m:e>
                                      </m:d>
                                    </m:sup>
                                  </m:sSup>
                                </m:e>
                              </m:d>
                            </m:e>
                          </m:func>
                        </m:e>
                      </m:nary>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r>
                        <m:rPr>
                          <m:sty m:val="p"/>
                        </m:rPr>
                        <a:rPr kumimoji="1" lang="en-US" altLang="ja-JP" sz="2400">
                          <a:latin typeface="Cambria Math" panose="02040503050406030204" pitchFamily="18" charset="0"/>
                          <a:ea typeface="Cambria Math" panose="02040503050406030204" pitchFamily="18" charset="0"/>
                        </a:rPr>
                        <m:t>Pr</m:t>
                      </m:r>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e>
                      </m:d>
                      <m:r>
                        <a:rPr kumimoji="1" lang="en-US" altLang="ja-JP" sz="2400" i="1">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sub>
                        <m:sup/>
                        <m:e>
                          <m:func>
                            <m:funcPr>
                              <m:ctrlPr>
                                <a:rPr kumimoji="1" lang="en-US" altLang="ja-JP" sz="2400" i="1">
                                  <a:latin typeface="Cambria Math" panose="02040503050406030204" pitchFamily="18" charset="0"/>
                                  <a:ea typeface="Cambria Math" panose="02040503050406030204" pitchFamily="18" charset="0"/>
                                </a:rPr>
                              </m:ctrlPr>
                            </m:funcPr>
                            <m:fName>
                              <m:r>
                                <m:rPr>
                                  <m:sty m:val="p"/>
                                </m:rPr>
                                <a:rPr kumimoji="1" lang="en-US" altLang="ja-JP" sz="2400">
                                  <a:latin typeface="Cambria Math" panose="02040503050406030204" pitchFamily="18" charset="0"/>
                                  <a:ea typeface="Cambria Math" panose="02040503050406030204" pitchFamily="18" charset="0"/>
                                </a:rPr>
                                <m:t>Pr</m:t>
                              </m:r>
                            </m:fName>
                            <m:e>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e>
                              </m:d>
                            </m:e>
                          </m:func>
                        </m:e>
                      </m:nary>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11" name="テキスト ボックス 10">
                <a:extLst>
                  <a:ext uri="{FF2B5EF4-FFF2-40B4-BE49-F238E27FC236}">
                    <a16:creationId xmlns:a16="http://schemas.microsoft.com/office/drawing/2014/main" id="{532FE23B-84EF-DDCC-0CA6-3C3C5031A0A3}"/>
                  </a:ext>
                </a:extLst>
              </p:cNvPr>
              <p:cNvSpPr txBox="1">
                <a:spLocks noRot="1" noChangeAspect="1" noMove="1" noResize="1" noEditPoints="1" noAdjustHandles="1" noChangeArrowheads="1" noChangeShapeType="1" noTextEdit="1"/>
              </p:cNvSpPr>
              <p:nvPr/>
            </p:nvSpPr>
            <p:spPr>
              <a:xfrm>
                <a:off x="108857" y="4126933"/>
                <a:ext cx="12035246" cy="816890"/>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F53AF9E6-8D22-94F3-1FF1-AD534D8A82BB}"/>
                  </a:ext>
                </a:extLst>
              </p:cNvPr>
              <p:cNvSpPr txBox="1"/>
              <p:nvPr/>
            </p:nvSpPr>
            <p:spPr>
              <a:xfrm>
                <a:off x="1355272" y="3047337"/>
                <a:ext cx="8327571" cy="476990"/>
              </a:xfrm>
              <a:prstGeom prst="rect">
                <a:avLst/>
              </a:prstGeom>
              <a:noFill/>
            </p:spPr>
            <p:txBody>
              <a:bodyPr wrap="square">
                <a:spAutoFit/>
              </a:bodyPr>
              <a:lstStyle/>
              <a:p>
                <a:r>
                  <a:rPr kumimoji="1" lang="en-US" altLang="ja-JP" sz="2400" b="0" dirty="0">
                    <a:ea typeface="Cambria Math" panose="02040503050406030204" pitchFamily="18" charset="0"/>
                  </a:rPr>
                  <a:t>Let </a:t>
                </a:r>
                <a14:m>
                  <m:oMath xmlns:m="http://schemas.openxmlformats.org/officeDocument/2006/math">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b="0" i="1" smtClean="0">
                        <a:latin typeface="Cambria Math" panose="02040503050406030204" pitchFamily="18" charset="0"/>
                      </a:rPr>
                      <m:t>𝐹</m:t>
                    </m:r>
                    <m:d>
                      <m:dPr>
                        <m:ctrlPr>
                          <a:rPr lang="en-US" altLang="ja-JP" sz="2400" b="0" i="1" smtClean="0">
                            <a:latin typeface="Cambria Math" panose="02040503050406030204" pitchFamily="18" charset="0"/>
                          </a:rPr>
                        </m:ctrlPr>
                      </m:dPr>
                      <m:e>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e>
                    </m:d>
                    <m:r>
                      <a:rPr lang="en-US" altLang="ja-JP" sz="2400" b="0" i="1" smtClean="0">
                        <a:latin typeface="Cambria Math" panose="02040503050406030204" pitchFamily="18" charset="0"/>
                      </a:rPr>
                      <m:t>=0</m:t>
                    </m:r>
                  </m:oMath>
                </a14:m>
                <a:r>
                  <a:rPr lang="en-US" altLang="ja-JP" sz="2400" dirty="0"/>
                  <a:t> and </a:t>
                </a:r>
                <a14:m>
                  <m:oMath xmlns:m="http://schemas.openxmlformats.org/officeDocument/2006/math">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i="1">
                        <a:latin typeface="Cambria Math" panose="02040503050406030204" pitchFamily="18" charset="0"/>
                      </a:rPr>
                      <m:t>𝐹</m:t>
                    </m:r>
                    <m:d>
                      <m:dPr>
                        <m:ctrlPr>
                          <a:rPr lang="en-US" altLang="ja-JP" sz="2400" i="1">
                            <a:latin typeface="Cambria Math" panose="02040503050406030204" pitchFamily="18" charset="0"/>
                          </a:rPr>
                        </m:ctrlPr>
                      </m:dPr>
                      <m:e>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𝑄</m:t>
                            </m:r>
                          </m:e>
                          <m:sub>
                            <m:r>
                              <a:rPr lang="en-US" altLang="ja-JP" sz="2400" b="0" i="1" smtClean="0">
                                <a:latin typeface="Cambria Math" panose="02040503050406030204" pitchFamily="18" charset="0"/>
                              </a:rPr>
                              <m:t>𝑖</m:t>
                            </m:r>
                          </m:sub>
                        </m:sSub>
                      </m:e>
                    </m:d>
                    <m:r>
                      <a:rPr lang="en-US" altLang="ja-JP" sz="2400" i="1">
                        <a:latin typeface="Cambria Math" panose="02040503050406030204" pitchFamily="18" charset="0"/>
                      </a:rPr>
                      <m:t>=0</m:t>
                    </m:r>
                  </m:oMath>
                </a14:m>
                <a:r>
                  <a:rPr lang="ja-JP" altLang="en-US" sz="2400" dirty="0"/>
                  <a:t> </a:t>
                </a:r>
              </a:p>
            </p:txBody>
          </p:sp>
        </mc:Choice>
        <mc:Fallback xmlns="">
          <p:sp>
            <p:nvSpPr>
              <p:cNvPr id="13" name="テキスト ボックス 12">
                <a:extLst>
                  <a:ext uri="{FF2B5EF4-FFF2-40B4-BE49-F238E27FC236}">
                    <a16:creationId xmlns:a16="http://schemas.microsoft.com/office/drawing/2014/main" id="{50F4E276-400B-E3F2-0E92-211110A04922}"/>
                  </a:ext>
                </a:extLst>
              </p:cNvPr>
              <p:cNvSpPr txBox="1">
                <a:spLocks noRot="1" noChangeAspect="1" noMove="1" noResize="1" noEditPoints="1" noAdjustHandles="1" noChangeArrowheads="1" noChangeShapeType="1" noTextEdit="1"/>
              </p:cNvSpPr>
              <p:nvPr/>
            </p:nvSpPr>
            <p:spPr>
              <a:xfrm>
                <a:off x="1355272" y="3047337"/>
                <a:ext cx="8327571" cy="476990"/>
              </a:xfrm>
              <a:prstGeom prst="rect">
                <a:avLst/>
              </a:prstGeom>
              <a:blipFill>
                <a:blip r:embed="rId6"/>
                <a:stretch>
                  <a:fillRect l="-1098" t="-6410" b="-29487"/>
                </a:stretch>
              </a:blipFill>
            </p:spPr>
            <p:txBody>
              <a:bodyPr/>
              <a:lstStyle/>
              <a:p>
                <a:r>
                  <a:rPr lang="ja-JP" altLang="en-US">
                    <a:noFill/>
                  </a:rPr>
                  <a:t> </a:t>
                </a:r>
              </a:p>
            </p:txBody>
          </p:sp>
        </mc:Fallback>
      </mc:AlternateContent>
      <p:sp>
        <p:nvSpPr>
          <p:cNvPr id="3" name="吹き出し: 角を丸めた四角形 2">
            <a:extLst>
              <a:ext uri="{FF2B5EF4-FFF2-40B4-BE49-F238E27FC236}">
                <a16:creationId xmlns:a16="http://schemas.microsoft.com/office/drawing/2014/main" id="{9F524CBC-C1DC-C375-64B9-B0381DECADBA}"/>
              </a:ext>
            </a:extLst>
          </p:cNvPr>
          <p:cNvSpPr/>
          <p:nvPr/>
        </p:nvSpPr>
        <p:spPr>
          <a:xfrm>
            <a:off x="7386154" y="3420069"/>
            <a:ext cx="3826329" cy="573659"/>
          </a:xfrm>
          <a:prstGeom prst="wedgeRoundRectCallout">
            <a:avLst>
              <a:gd name="adj1" fmla="val -61094"/>
              <a:gd name="adj2" fmla="val 4432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From Bonferroni’s Inequality</a:t>
            </a:r>
          </a:p>
        </p:txBody>
      </p:sp>
      <p:sp>
        <p:nvSpPr>
          <p:cNvPr id="4" name="吹き出し: 四角形 3">
            <a:extLst>
              <a:ext uri="{FF2B5EF4-FFF2-40B4-BE49-F238E27FC236}">
                <a16:creationId xmlns:a16="http://schemas.microsoft.com/office/drawing/2014/main" id="{6CF0A52D-FCED-4CBE-FB7D-279761A8EFD2}"/>
              </a:ext>
            </a:extLst>
          </p:cNvPr>
          <p:cNvSpPr/>
          <p:nvPr/>
        </p:nvSpPr>
        <p:spPr>
          <a:xfrm>
            <a:off x="1692729" y="1462974"/>
            <a:ext cx="2304505" cy="777500"/>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5" name="吹き出し: 角を丸めた四角形 4">
            <a:extLst>
              <a:ext uri="{FF2B5EF4-FFF2-40B4-BE49-F238E27FC236}">
                <a16:creationId xmlns:a16="http://schemas.microsoft.com/office/drawing/2014/main" id="{EC9C75E1-AC19-B475-1457-C5605BFBF696}"/>
              </a:ext>
            </a:extLst>
          </p:cNvPr>
          <p:cNvSpPr/>
          <p:nvPr/>
        </p:nvSpPr>
        <p:spPr>
          <a:xfrm>
            <a:off x="1864723" y="2350444"/>
            <a:ext cx="3059974" cy="587687"/>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Approximation Error </a:t>
            </a:r>
          </a:p>
        </p:txBody>
      </p:sp>
      <p:sp>
        <p:nvSpPr>
          <p:cNvPr id="7" name="テキスト ボックス 6">
            <a:extLst>
              <a:ext uri="{FF2B5EF4-FFF2-40B4-BE49-F238E27FC236}">
                <a16:creationId xmlns:a16="http://schemas.microsoft.com/office/drawing/2014/main" id="{FE56C345-E8B5-EA5D-45E3-BCF5958E8154}"/>
              </a:ext>
            </a:extLst>
          </p:cNvPr>
          <p:cNvSpPr txBox="1"/>
          <p:nvPr/>
        </p:nvSpPr>
        <p:spPr>
          <a:xfrm>
            <a:off x="531489" y="3640736"/>
            <a:ext cx="4176436" cy="476990"/>
          </a:xfrm>
          <a:prstGeom prst="rect">
            <a:avLst/>
          </a:prstGeom>
          <a:noFill/>
        </p:spPr>
        <p:txBody>
          <a:bodyPr wrap="square">
            <a:spAutoFit/>
          </a:bodyPr>
          <a:lstStyle/>
          <a:p>
            <a:r>
              <a:rPr lang="en-US" altLang="ja-JP" sz="2400" dirty="0">
                <a:solidFill>
                  <a:srgbClr val="FF0000"/>
                </a:solidFill>
              </a:rPr>
              <a:t>This work:</a:t>
            </a:r>
            <a:endParaRPr lang="ja-JP" altLang="en-US" sz="2400" dirty="0">
              <a:solidFill>
                <a:srgbClr val="FF0000"/>
              </a:solidFill>
            </a:endParaRPr>
          </a:p>
        </p:txBody>
      </p:sp>
      <p:sp>
        <p:nvSpPr>
          <p:cNvPr id="8" name="テキスト ボックス 7">
            <a:extLst>
              <a:ext uri="{FF2B5EF4-FFF2-40B4-BE49-F238E27FC236}">
                <a16:creationId xmlns:a16="http://schemas.microsoft.com/office/drawing/2014/main" id="{C9C9019B-CA52-BAF7-B69A-A4E847B40550}"/>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14</a:t>
            </a:r>
            <a:endParaRPr kumimoji="1" lang="ja-JP" altLang="en-US" dirty="0">
              <a:solidFill>
                <a:schemeClr val="bg1"/>
              </a:solidFill>
            </a:endParaRPr>
          </a:p>
        </p:txBody>
      </p:sp>
    </p:spTree>
    <p:extLst>
      <p:ext uri="{BB962C8B-B14F-4D97-AF65-F5344CB8AC3E}">
        <p14:creationId xmlns:p14="http://schemas.microsoft.com/office/powerpoint/2010/main" val="13366361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462E1-0371-6773-D04E-BF81B761D793}"/>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1C37A8BB-7D98-935B-CBD6-7B0C64AFE54C}"/>
                  </a:ext>
                </a:extLst>
              </p:cNvPr>
              <p:cNvSpPr txBox="1"/>
              <p:nvPr/>
            </p:nvSpPr>
            <p:spPr>
              <a:xfrm>
                <a:off x="108857" y="4126933"/>
                <a:ext cx="1203524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2400" b="0" i="0" smtClean="0">
                          <a:latin typeface="Cambria Math" panose="02040503050406030204" pitchFamily="18" charset="0"/>
                          <a:ea typeface="Cambria Math" panose="02040503050406030204" pitchFamily="18" charset="0"/>
                        </a:rPr>
                        <m:t>Pr</m:t>
                      </m:r>
                      <m:d>
                        <m:dPr>
                          <m:begChr m:val="["/>
                          <m:endChr m:val="]"/>
                          <m:ctrlPr>
                            <a:rPr kumimoji="1" lang="en-US" altLang="ja-JP" sz="2400" b="0" i="1" smtClean="0">
                              <a:latin typeface="Cambria Math" panose="02040503050406030204" pitchFamily="18" charset="0"/>
                              <a:ea typeface="Cambria Math" panose="02040503050406030204" pitchFamily="18" charset="0"/>
                            </a:rPr>
                          </m:ctrlPr>
                        </m:dPr>
                        <m:e>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e>
                      </m:d>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b="0" i="1" smtClean="0">
                              <a:latin typeface="Cambria Math" panose="02040503050406030204" pitchFamily="18" charset="0"/>
                              <a:ea typeface="Cambria Math" panose="02040503050406030204" pitchFamily="18" charset="0"/>
                            </a:rPr>
                          </m:ctrlPr>
                        </m:naryPr>
                        <m:sub>
                          <m:r>
                            <m:rPr>
                              <m:brk m:alnAt="9"/>
                            </m:rPr>
                            <a:rPr kumimoji="1" lang="en-US" altLang="ja-JP" sz="2400" b="0" i="1" smtClean="0">
                              <a:latin typeface="Cambria Math" panose="02040503050406030204" pitchFamily="18" charset="0"/>
                              <a:ea typeface="Cambria Math" panose="02040503050406030204" pitchFamily="18" charset="0"/>
                            </a:rPr>
                            <m:t>𝑖</m:t>
                          </m:r>
                        </m:sub>
                        <m:sup/>
                        <m:e>
                          <m:func>
                            <m:funcPr>
                              <m:ctrlPr>
                                <a:rPr kumimoji="1" lang="en-US" altLang="ja-JP" sz="2400" i="1">
                                  <a:latin typeface="Cambria Math" panose="02040503050406030204" pitchFamily="18" charset="0"/>
                                  <a:ea typeface="Cambria Math" panose="02040503050406030204" pitchFamily="18" charset="0"/>
                                </a:rPr>
                              </m:ctrlPr>
                            </m:funcPr>
                            <m:fName>
                              <m:r>
                                <m:rPr>
                                  <m:sty m:val="p"/>
                                </m:rPr>
                                <a:rPr kumimoji="1" lang="en-US" altLang="ja-JP" sz="2400">
                                  <a:latin typeface="Cambria Math" panose="02040503050406030204" pitchFamily="18" charset="0"/>
                                  <a:ea typeface="Cambria Math" panose="02040503050406030204" pitchFamily="18" charset="0"/>
                                </a:rPr>
                                <m:t>Pr</m:t>
                              </m:r>
                            </m:fName>
                            <m:e>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d>
                                        <m:dPr>
                                          <m:ctrlPr>
                                            <a:rPr kumimoji="1" lang="en-US" altLang="ja-JP" sz="2400" b="0" i="1" smtClean="0">
                                              <a:latin typeface="Cambria Math" panose="02040503050406030204" pitchFamily="18" charset="0"/>
                                              <a:ea typeface="Cambria Math" panose="02040503050406030204" pitchFamily="18" charset="0"/>
                                            </a:rPr>
                                          </m:ctrlPr>
                                        </m:dPr>
                                        <m:e>
                                          <m:r>
                                            <a:rPr kumimoji="1" lang="en-US" altLang="ja-JP" sz="2400" b="0" i="1" smtClean="0">
                                              <a:latin typeface="Cambria Math" panose="02040503050406030204" pitchFamily="18" charset="0"/>
                                              <a:ea typeface="Cambria Math" panose="02040503050406030204" pitchFamily="18" charset="0"/>
                                            </a:rPr>
                                            <m:t>𝑖</m:t>
                                          </m:r>
                                        </m:e>
                                      </m:d>
                                    </m:sup>
                                  </m:sSup>
                                </m:e>
                              </m:d>
                            </m:e>
                          </m:func>
                        </m:e>
                      </m:nary>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r>
                        <m:rPr>
                          <m:sty m:val="p"/>
                        </m:rPr>
                        <a:rPr kumimoji="1" lang="en-US" altLang="ja-JP" sz="2400">
                          <a:latin typeface="Cambria Math" panose="02040503050406030204" pitchFamily="18" charset="0"/>
                          <a:ea typeface="Cambria Math" panose="02040503050406030204" pitchFamily="18" charset="0"/>
                        </a:rPr>
                        <m:t>Pr</m:t>
                      </m:r>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e>
                      </m:d>
                      <m:r>
                        <a:rPr kumimoji="1" lang="en-US" altLang="ja-JP" sz="2400" i="1">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sub>
                        <m:sup/>
                        <m:e>
                          <m:func>
                            <m:funcPr>
                              <m:ctrlPr>
                                <a:rPr kumimoji="1" lang="en-US" altLang="ja-JP" sz="2400" i="1">
                                  <a:latin typeface="Cambria Math" panose="02040503050406030204" pitchFamily="18" charset="0"/>
                                  <a:ea typeface="Cambria Math" panose="02040503050406030204" pitchFamily="18" charset="0"/>
                                </a:rPr>
                              </m:ctrlPr>
                            </m:funcPr>
                            <m:fName>
                              <m:r>
                                <m:rPr>
                                  <m:sty m:val="p"/>
                                </m:rPr>
                                <a:rPr kumimoji="1" lang="en-US" altLang="ja-JP" sz="2400">
                                  <a:latin typeface="Cambria Math" panose="02040503050406030204" pitchFamily="18" charset="0"/>
                                  <a:ea typeface="Cambria Math" panose="02040503050406030204" pitchFamily="18" charset="0"/>
                                </a:rPr>
                                <m:t>Pr</m:t>
                              </m:r>
                            </m:fName>
                            <m:e>
                              <m:d>
                                <m:dPr>
                                  <m:begChr m:val="["/>
                                  <m:endChr m:val="]"/>
                                  <m:ctrlPr>
                                    <a:rPr kumimoji="1" lang="en-US" altLang="ja-JP" sz="2400" i="1">
                                      <a:latin typeface="Cambria Math" panose="02040503050406030204" pitchFamily="18" charset="0"/>
                                      <a:ea typeface="Cambria Math" panose="02040503050406030204" pitchFamily="18" charset="0"/>
                                    </a:rPr>
                                  </m:ctrlPr>
                                </m:dPr>
                                <m:e>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e>
                              </m:d>
                            </m:e>
                          </m:func>
                        </m:e>
                      </m:nary>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1C37A8BB-7D98-935B-CBD6-7B0C64AFE54C}"/>
                  </a:ext>
                </a:extLst>
              </p:cNvPr>
              <p:cNvSpPr txBox="1">
                <a:spLocks noRot="1" noChangeAspect="1" noMove="1" noResize="1" noEditPoints="1" noAdjustHandles="1" noChangeArrowheads="1" noChangeShapeType="1" noTextEdit="1"/>
              </p:cNvSpPr>
              <p:nvPr/>
            </p:nvSpPr>
            <p:spPr>
              <a:xfrm>
                <a:off x="108857" y="4126933"/>
                <a:ext cx="12035246" cy="816890"/>
              </a:xfrm>
              <a:prstGeom prst="rect">
                <a:avLst/>
              </a:prstGeom>
              <a:blipFill>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684C285B-87D0-67D2-FEB7-9F3572160354}"/>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684C285B-87D0-67D2-FEB7-9F3572160354}"/>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4037F609-4613-CB28-4752-6608C71B94D3}"/>
                  </a:ext>
                </a:extLst>
              </p:cNvPr>
              <p:cNvSpPr txBox="1"/>
              <p:nvPr/>
            </p:nvSpPr>
            <p:spPr>
              <a:xfrm>
                <a:off x="1721032" y="1381264"/>
                <a:ext cx="8327571" cy="859210"/>
              </a:xfrm>
              <a:prstGeom prst="rect">
                <a:avLst/>
              </a:prstGeom>
              <a:noFill/>
            </p:spPr>
            <p:txBody>
              <a:bodyPr wrap="square">
                <a:spAutoFit/>
              </a:bodyPr>
              <a:lstStyle/>
              <a:p>
                <a14:m>
                  <m:oMath xmlns:m="http://schemas.openxmlformats.org/officeDocument/2006/math">
                    <m:d>
                      <m:dPr>
                        <m:begChr m:val="|"/>
                        <m:endChr m:val="|"/>
                        <m:ctrlPr>
                          <a:rPr kumimoji="1" lang="en-US" altLang="ja-JP" sz="2800" b="0" i="1" smtClean="0">
                            <a:solidFill>
                              <a:schemeClr val="tx1"/>
                            </a:solidFill>
                            <a:latin typeface="Cambria Math" panose="02040503050406030204" pitchFamily="18" charset="0"/>
                          </a:rPr>
                        </m:ctrlPr>
                      </m:dPr>
                      <m:e>
                        <m:r>
                          <a:rPr kumimoji="1" lang="en-US" altLang="ja-JP" sz="2800" b="0" i="1" smtClean="0">
                            <a:solidFill>
                              <a:schemeClr val="tx1"/>
                            </a:solidFill>
                            <a:latin typeface="Cambria Math" panose="02040503050406030204" pitchFamily="18" charset="0"/>
                          </a:rPr>
                          <m:t>𝛾</m:t>
                        </m:r>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r>
                          <a:rPr kumimoji="1" lang="en-US" altLang="ja-JP" sz="2800" b="0" i="1" smtClean="0">
                            <a:solidFill>
                              <a:schemeClr val="tx1"/>
                            </a:solidFill>
                            <a:latin typeface="Cambria Math" panose="02040503050406030204" pitchFamily="18" charset="0"/>
                          </a:rPr>
                          <m:t>−</m:t>
                        </m:r>
                        <m:acc>
                          <m:accPr>
                            <m:chr m:val="̃"/>
                            <m:ctrlPr>
                              <a:rPr kumimoji="1" lang="en-US" altLang="ja-JP" sz="2800" b="0" i="1" smtClean="0">
                                <a:solidFill>
                                  <a:schemeClr val="tx1"/>
                                </a:solidFill>
                                <a:latin typeface="Cambria Math" panose="02040503050406030204" pitchFamily="18" charset="0"/>
                              </a:rPr>
                            </m:ctrlPr>
                          </m:accPr>
                          <m:e>
                            <m:r>
                              <a:rPr kumimoji="1" lang="en-US" altLang="ja-JP" sz="2800" b="0" i="1" smtClean="0">
                                <a:solidFill>
                                  <a:schemeClr val="tx1"/>
                                </a:solidFill>
                                <a:latin typeface="Cambria Math" panose="02040503050406030204" pitchFamily="18" charset="0"/>
                              </a:rPr>
                              <m:t>𝛾</m:t>
                            </m:r>
                          </m:e>
                        </m:acc>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e>
                    </m:d>
                    <m:r>
                      <a:rPr kumimoji="1" lang="en-US" altLang="ja-JP" sz="2800" b="0" i="1" smtClean="0">
                        <a:solidFill>
                          <a:schemeClr val="tx1"/>
                        </a:solidFill>
                        <a:latin typeface="Cambria Math" panose="02040503050406030204" pitchFamily="18" charset="0"/>
                      </a:rPr>
                      <m:t>&lt;</m:t>
                    </m:r>
                    <m:sSub>
                      <m:sSubPr>
                        <m:ctrlPr>
                          <a:rPr kumimoji="1" lang="en-US" altLang="ja-JP" sz="2800" b="0" i="1" smtClean="0">
                            <a:solidFill>
                              <a:schemeClr val="tx1"/>
                            </a:solidFill>
                            <a:latin typeface="Cambria Math" panose="02040503050406030204" pitchFamily="18" charset="0"/>
                          </a:rPr>
                        </m:ctrlPr>
                      </m:sSubPr>
                      <m:e>
                        <m:r>
                          <a:rPr kumimoji="1" lang="en-US" altLang="ja-JP" sz="2800" b="0" i="1" smtClean="0">
                            <a:solidFill>
                              <a:schemeClr val="tx1"/>
                            </a:solidFill>
                            <a:latin typeface="Cambria Math" panose="02040503050406030204" pitchFamily="18" charset="0"/>
                          </a:rPr>
                          <m:t>𝛾</m:t>
                        </m:r>
                      </m:e>
                      <m:sub>
                        <m:r>
                          <a:rPr kumimoji="1" lang="en-US" altLang="ja-JP" sz="2800" b="0" i="1" smtClean="0">
                            <a:solidFill>
                              <a:schemeClr val="tx1"/>
                            </a:solidFill>
                            <a:latin typeface="Cambria Math" panose="02040503050406030204" pitchFamily="18" charset="0"/>
                          </a:rPr>
                          <m:t>𝑚𝑖𝑛</m:t>
                        </m:r>
                      </m:sub>
                    </m:sSub>
                    <m:r>
                      <a:rPr kumimoji="1" lang="en-US" altLang="ja-JP" sz="2800" b="0" i="1" smtClean="0">
                        <a:solidFill>
                          <a:schemeClr val="tx1"/>
                        </a:solidFill>
                        <a:latin typeface="Cambria Math" panose="02040503050406030204" pitchFamily="18" charset="0"/>
                      </a:rPr>
                      <m:t>⋅</m:t>
                    </m:r>
                    <m:f>
                      <m:fPr>
                        <m:ctrlPr>
                          <a:rPr kumimoji="1" lang="en-US" altLang="ja-JP" sz="280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2800" i="1">
                                <a:solidFill>
                                  <a:schemeClr val="tx1"/>
                                </a:solidFill>
                                <a:latin typeface="Cambria Math" panose="02040503050406030204" pitchFamily="18" charset="0"/>
                                <a:ea typeface="Cambria Math" panose="02040503050406030204" pitchFamily="18" charset="0"/>
                              </a:rPr>
                            </m:ctrlPr>
                          </m:sSubPr>
                          <m:e>
                            <m:r>
                              <a:rPr kumimoji="1" lang="en-US" altLang="ja-JP" sz="2800" i="1">
                                <a:solidFill>
                                  <a:schemeClr val="tx1"/>
                                </a:solidFill>
                                <a:latin typeface="Cambria Math" panose="02040503050406030204" pitchFamily="18" charset="0"/>
                                <a:ea typeface="Cambria Math" panose="02040503050406030204" pitchFamily="18" charset="0"/>
                              </a:rPr>
                              <m:t>𝜖</m:t>
                            </m:r>
                          </m:e>
                          <m:sub>
                            <m:r>
                              <a:rPr kumimoji="1" lang="en-US" altLang="ja-JP" sz="2800" i="1">
                                <a:solidFill>
                                  <a:schemeClr val="tx1"/>
                                </a:solidFill>
                                <a:latin typeface="Cambria Math" panose="02040503050406030204" pitchFamily="18" charset="0"/>
                                <a:ea typeface="Cambria Math" panose="02040503050406030204" pitchFamily="18" charset="0"/>
                              </a:rPr>
                              <m:t>𝒜</m:t>
                            </m:r>
                          </m:sub>
                        </m:sSub>
                      </m:num>
                      <m:den>
                        <m:r>
                          <a:rPr kumimoji="1" lang="en-US" altLang="ja-JP" sz="2800" i="1">
                            <a:solidFill>
                              <a:schemeClr val="tx1"/>
                            </a:solidFill>
                            <a:latin typeface="Cambria Math" panose="02040503050406030204" pitchFamily="18" charset="0"/>
                            <a:ea typeface="Cambria Math" panose="02040503050406030204" pitchFamily="18" charset="0"/>
                          </a:rPr>
                          <m:t>3</m:t>
                        </m:r>
                      </m:den>
                    </m:f>
                  </m:oMath>
                </a14:m>
                <a:r>
                  <a:rPr kumimoji="1" lang="en-US" altLang="ja-JP" sz="2800" dirty="0">
                    <a:solidFill>
                      <a:schemeClr val="tx1"/>
                    </a:solidFill>
                  </a:rPr>
                  <a:t>    </a:t>
                </a:r>
                <a:r>
                  <a:rPr kumimoji="1" lang="ja-JP" altLang="en-US" sz="2800" dirty="0">
                    <a:solidFill>
                      <a:schemeClr val="tx1"/>
                    </a:solidFill>
                  </a:rPr>
                  <a:t>⇒   </a:t>
                </a:r>
                <a14:m>
                  <m:oMath xmlns:m="http://schemas.openxmlformats.org/officeDocument/2006/math">
                    <m:d>
                      <m:dPr>
                        <m:begChr m:val="|"/>
                        <m:endChr m:val="|"/>
                        <m:ctrlPr>
                          <a:rPr kumimoji="1" lang="en-US" altLang="ja-JP" sz="2800" i="1">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i="1">
                                <a:latin typeface="Cambria Math" panose="02040503050406030204" pitchFamily="18" charset="0"/>
                              </a:rPr>
                              <m:t>𝛾</m:t>
                            </m:r>
                            <m:d>
                              <m:dPr>
                                <m:ctrlPr>
                                  <a:rPr kumimoji="1" lang="en-US" altLang="ja-JP" sz="2800" i="1">
                                    <a:latin typeface="Cambria Math" panose="02040503050406030204" pitchFamily="18" charset="0"/>
                                  </a:rPr>
                                </m:ctrlPr>
                              </m:dPr>
                              <m:e>
                                <m:r>
                                  <a:rPr kumimoji="1" lang="en-US" altLang="ja-JP" sz="2800" b="1" i="1" smtClean="0">
                                    <a:latin typeface="Cambria Math" panose="02040503050406030204" pitchFamily="18" charset="0"/>
                                  </a:rPr>
                                  <m:t>𝑸</m:t>
                                </m:r>
                              </m:e>
                            </m:d>
                          </m:num>
                          <m:den>
                            <m:acc>
                              <m:accPr>
                                <m:chr m:val="̃"/>
                                <m:ctrlPr>
                                  <a:rPr kumimoji="1" lang="en-US" altLang="ja-JP" sz="2800" i="1">
                                    <a:latin typeface="Cambria Math" panose="02040503050406030204" pitchFamily="18" charset="0"/>
                                  </a:rPr>
                                </m:ctrlPr>
                              </m:accPr>
                              <m:e>
                                <m:r>
                                  <a:rPr kumimoji="1" lang="en-US" altLang="ja-JP" sz="2800" i="1">
                                    <a:latin typeface="Cambria Math" panose="02040503050406030204" pitchFamily="18" charset="0"/>
                                  </a:rPr>
                                  <m:t>𝛾</m:t>
                                </m:r>
                              </m:e>
                            </m:acc>
                            <m:d>
                              <m:dPr>
                                <m:ctrlPr>
                                  <a:rPr kumimoji="1" lang="en-US" altLang="ja-JP" sz="2800" i="1">
                                    <a:latin typeface="Cambria Math" panose="02040503050406030204" pitchFamily="18" charset="0"/>
                                  </a:rPr>
                                </m:ctrlPr>
                              </m:dPr>
                              <m:e>
                                <m:r>
                                  <a:rPr kumimoji="1" lang="en-US" altLang="ja-JP" sz="2800" b="1" i="1">
                                    <a:latin typeface="Cambria Math" panose="02040503050406030204" pitchFamily="18" charset="0"/>
                                  </a:rPr>
                                  <m:t>𝑸</m:t>
                                </m:r>
                              </m:e>
                            </m:d>
                          </m:den>
                        </m:f>
                        <m:r>
                          <a:rPr kumimoji="1" lang="en-US" altLang="ja-JP" sz="2800" i="1">
                            <a:latin typeface="Cambria Math" panose="02040503050406030204" pitchFamily="18" charset="0"/>
                          </a:rPr>
                          <m:t>−</m:t>
                        </m:r>
                        <m:r>
                          <a:rPr kumimoji="1" lang="en-US" altLang="ja-JP" sz="2800" b="0" i="1" smtClean="0">
                            <a:latin typeface="Cambria Math" panose="02040503050406030204" pitchFamily="18" charset="0"/>
                          </a:rPr>
                          <m:t>1</m:t>
                        </m:r>
                      </m:e>
                    </m:d>
                    <m:r>
                      <a:rPr kumimoji="1" lang="en-US" altLang="ja-JP" sz="2800" i="1">
                        <a:latin typeface="Cambria Math" panose="02040503050406030204" pitchFamily="18" charset="0"/>
                      </a:rPr>
                      <m:t>&lt;</m:t>
                    </m:r>
                    <m:f>
                      <m:fPr>
                        <m:ctrlPr>
                          <a:rPr kumimoji="1" lang="en-US" altLang="ja-JP" sz="2800" i="1">
                            <a:latin typeface="Cambria Math" panose="02040503050406030204" pitchFamily="18" charset="0"/>
                            <a:ea typeface="Cambria Math" panose="02040503050406030204" pitchFamily="18" charset="0"/>
                          </a:rPr>
                        </m:ctrlPr>
                      </m:fPr>
                      <m:num>
                        <m:sSub>
                          <m:sSubPr>
                            <m:ctrlPr>
                              <a:rPr kumimoji="1" lang="en-US" altLang="ja-JP" sz="2800" i="1">
                                <a:latin typeface="Cambria Math" panose="02040503050406030204" pitchFamily="18" charset="0"/>
                                <a:ea typeface="Cambria Math" panose="02040503050406030204" pitchFamily="18" charset="0"/>
                              </a:rPr>
                            </m:ctrlPr>
                          </m:sSubPr>
                          <m:e>
                            <m:r>
                              <a:rPr kumimoji="1" lang="en-US" altLang="ja-JP" sz="2800" i="1">
                                <a:latin typeface="Cambria Math" panose="02040503050406030204" pitchFamily="18" charset="0"/>
                                <a:ea typeface="Cambria Math" panose="02040503050406030204" pitchFamily="18" charset="0"/>
                              </a:rPr>
                              <m:t>𝜖</m:t>
                            </m:r>
                          </m:e>
                          <m:sub>
                            <m:r>
                              <a:rPr kumimoji="1" lang="en-US" altLang="ja-JP" sz="2800" i="1">
                                <a:latin typeface="Cambria Math" panose="02040503050406030204" pitchFamily="18" charset="0"/>
                                <a:ea typeface="Cambria Math" panose="02040503050406030204" pitchFamily="18" charset="0"/>
                              </a:rPr>
                              <m:t>𝒜</m:t>
                            </m:r>
                          </m:sub>
                        </m:sSub>
                      </m:num>
                      <m:den>
                        <m:r>
                          <a:rPr kumimoji="1" lang="en-US" altLang="ja-JP" sz="2800" i="1">
                            <a:latin typeface="Cambria Math" panose="02040503050406030204" pitchFamily="18" charset="0"/>
                            <a:ea typeface="Cambria Math" panose="02040503050406030204" pitchFamily="18" charset="0"/>
                          </a:rPr>
                          <m:t>3</m:t>
                        </m:r>
                      </m:den>
                    </m:f>
                  </m:oMath>
                </a14:m>
                <a:r>
                  <a:rPr kumimoji="1" lang="ja-JP" altLang="en-US" sz="2800" dirty="0">
                    <a:solidFill>
                      <a:schemeClr val="tx1"/>
                    </a:solidFill>
                  </a:rPr>
                  <a:t> </a:t>
                </a:r>
                <a:endParaRPr kumimoji="1" lang="en-US" altLang="ja-JP" sz="2800" dirty="0">
                  <a:solidFill>
                    <a:schemeClr val="tx1"/>
                  </a:solidFill>
                </a:endParaRPr>
              </a:p>
            </p:txBody>
          </p:sp>
        </mc:Choice>
        <mc:Fallback xmlns="">
          <p:sp>
            <p:nvSpPr>
              <p:cNvPr id="6" name="テキスト ボックス 5">
                <a:extLst>
                  <a:ext uri="{FF2B5EF4-FFF2-40B4-BE49-F238E27FC236}">
                    <a16:creationId xmlns:a16="http://schemas.microsoft.com/office/drawing/2014/main" id="{4037F609-4613-CB28-4752-6608C71B94D3}"/>
                  </a:ext>
                </a:extLst>
              </p:cNvPr>
              <p:cNvSpPr txBox="1">
                <a:spLocks noRot="1" noChangeAspect="1" noMove="1" noResize="1" noEditPoints="1" noAdjustHandles="1" noChangeArrowheads="1" noChangeShapeType="1" noTextEdit="1"/>
              </p:cNvSpPr>
              <p:nvPr/>
            </p:nvSpPr>
            <p:spPr>
              <a:xfrm>
                <a:off x="1721032" y="1381264"/>
                <a:ext cx="8327571" cy="85921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1AC4D8EA-25BF-993C-27C8-8F8E9B11059A}"/>
                  </a:ext>
                </a:extLst>
              </p:cNvPr>
              <p:cNvSpPr txBox="1"/>
              <p:nvPr/>
            </p:nvSpPr>
            <p:spPr>
              <a:xfrm>
                <a:off x="1355272" y="3047337"/>
                <a:ext cx="8327571" cy="476990"/>
              </a:xfrm>
              <a:prstGeom prst="rect">
                <a:avLst/>
              </a:prstGeom>
              <a:noFill/>
            </p:spPr>
            <p:txBody>
              <a:bodyPr wrap="square">
                <a:spAutoFit/>
              </a:bodyPr>
              <a:lstStyle/>
              <a:p>
                <a:r>
                  <a:rPr kumimoji="1" lang="en-US" altLang="ja-JP" sz="2400" b="0" dirty="0">
                    <a:ea typeface="Cambria Math" panose="02040503050406030204" pitchFamily="18" charset="0"/>
                  </a:rPr>
                  <a:t>Let </a:t>
                </a:r>
                <a14:m>
                  <m:oMath xmlns:m="http://schemas.openxmlformats.org/officeDocument/2006/math">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b="0" i="1" smtClean="0">
                        <a:latin typeface="Cambria Math" panose="02040503050406030204" pitchFamily="18" charset="0"/>
                      </a:rPr>
                      <m:t>𝐹</m:t>
                    </m:r>
                    <m:d>
                      <m:dPr>
                        <m:ctrlPr>
                          <a:rPr lang="en-US" altLang="ja-JP" sz="2400" b="0" i="1" smtClean="0">
                            <a:latin typeface="Cambria Math" panose="02040503050406030204" pitchFamily="18" charset="0"/>
                          </a:rPr>
                        </m:ctrlPr>
                      </m:dPr>
                      <m:e>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e>
                    </m:d>
                    <m:r>
                      <a:rPr lang="en-US" altLang="ja-JP" sz="2400" b="0" i="1" smtClean="0">
                        <a:latin typeface="Cambria Math" panose="02040503050406030204" pitchFamily="18" charset="0"/>
                      </a:rPr>
                      <m:t>=0</m:t>
                    </m:r>
                  </m:oMath>
                </a14:m>
                <a:r>
                  <a:rPr lang="en-US" altLang="ja-JP" sz="2400" dirty="0"/>
                  <a:t> and </a:t>
                </a:r>
                <a14:m>
                  <m:oMath xmlns:m="http://schemas.openxmlformats.org/officeDocument/2006/math">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i="1">
                        <a:latin typeface="Cambria Math" panose="02040503050406030204" pitchFamily="18" charset="0"/>
                      </a:rPr>
                      <m:t>𝐹</m:t>
                    </m:r>
                    <m:d>
                      <m:dPr>
                        <m:ctrlPr>
                          <a:rPr lang="en-US" altLang="ja-JP" sz="2400" i="1">
                            <a:latin typeface="Cambria Math" panose="02040503050406030204" pitchFamily="18" charset="0"/>
                          </a:rPr>
                        </m:ctrlPr>
                      </m:dPr>
                      <m:e>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𝑄</m:t>
                            </m:r>
                          </m:e>
                          <m:sub>
                            <m:r>
                              <a:rPr lang="en-US" altLang="ja-JP" sz="2400" b="0" i="1" smtClean="0">
                                <a:latin typeface="Cambria Math" panose="02040503050406030204" pitchFamily="18" charset="0"/>
                              </a:rPr>
                              <m:t>𝑖</m:t>
                            </m:r>
                          </m:sub>
                        </m:sSub>
                      </m:e>
                    </m:d>
                    <m:r>
                      <a:rPr lang="en-US" altLang="ja-JP" sz="2400" i="1">
                        <a:latin typeface="Cambria Math" panose="02040503050406030204" pitchFamily="18" charset="0"/>
                      </a:rPr>
                      <m:t>=0</m:t>
                    </m:r>
                  </m:oMath>
                </a14:m>
                <a:r>
                  <a:rPr lang="ja-JP" altLang="en-US" sz="2400" dirty="0"/>
                  <a:t> </a:t>
                </a:r>
              </a:p>
            </p:txBody>
          </p:sp>
        </mc:Choice>
        <mc:Fallback xmlns="">
          <p:sp>
            <p:nvSpPr>
              <p:cNvPr id="13" name="テキスト ボックス 12">
                <a:extLst>
                  <a:ext uri="{FF2B5EF4-FFF2-40B4-BE49-F238E27FC236}">
                    <a16:creationId xmlns:a16="http://schemas.microsoft.com/office/drawing/2014/main" id="{1AC4D8EA-25BF-993C-27C8-8F8E9B11059A}"/>
                  </a:ext>
                </a:extLst>
              </p:cNvPr>
              <p:cNvSpPr txBox="1">
                <a:spLocks noRot="1" noChangeAspect="1" noMove="1" noResize="1" noEditPoints="1" noAdjustHandles="1" noChangeArrowheads="1" noChangeShapeType="1" noTextEdit="1"/>
              </p:cNvSpPr>
              <p:nvPr/>
            </p:nvSpPr>
            <p:spPr>
              <a:xfrm>
                <a:off x="1355272" y="3047337"/>
                <a:ext cx="8327571" cy="476990"/>
              </a:xfrm>
              <a:prstGeom prst="rect">
                <a:avLst/>
              </a:prstGeom>
              <a:blipFill>
                <a:blip r:embed="rId5"/>
                <a:stretch>
                  <a:fillRect l="-1098" t="-6410" b="-29487"/>
                </a:stretch>
              </a:blipFill>
            </p:spPr>
            <p:txBody>
              <a:bodyPr/>
              <a:lstStyle/>
              <a:p>
                <a:r>
                  <a:rPr lang="ja-JP" altLang="en-US">
                    <a:noFill/>
                  </a:rPr>
                  <a:t> </a:t>
                </a:r>
              </a:p>
            </p:txBody>
          </p:sp>
        </mc:Fallback>
      </mc:AlternateContent>
      <p:sp>
        <p:nvSpPr>
          <p:cNvPr id="3" name="吹き出し: 角を丸めた四角形 2">
            <a:extLst>
              <a:ext uri="{FF2B5EF4-FFF2-40B4-BE49-F238E27FC236}">
                <a16:creationId xmlns:a16="http://schemas.microsoft.com/office/drawing/2014/main" id="{9E2DF468-CCDC-9B48-E07C-38E3ADEDFF47}"/>
              </a:ext>
            </a:extLst>
          </p:cNvPr>
          <p:cNvSpPr/>
          <p:nvPr/>
        </p:nvSpPr>
        <p:spPr>
          <a:xfrm>
            <a:off x="7386154" y="3420069"/>
            <a:ext cx="3826329" cy="573659"/>
          </a:xfrm>
          <a:prstGeom prst="wedgeRoundRectCallout">
            <a:avLst>
              <a:gd name="adj1" fmla="val -61094"/>
              <a:gd name="adj2" fmla="val 44321"/>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From Bonferroni’s Inequality</a:t>
            </a:r>
          </a:p>
        </p:txBody>
      </p:sp>
      <mc:AlternateContent xmlns:mc="http://schemas.openxmlformats.org/markup-compatibility/2006" xmlns:a14="http://schemas.microsoft.com/office/drawing/2010/main">
        <mc:Choice Requires="a14">
          <p:sp>
            <p:nvSpPr>
              <p:cNvPr id="4" name="吹き出し: 四角形 3">
                <a:extLst>
                  <a:ext uri="{FF2B5EF4-FFF2-40B4-BE49-F238E27FC236}">
                    <a16:creationId xmlns:a16="http://schemas.microsoft.com/office/drawing/2014/main" id="{93474039-16AE-D82E-AF25-4C5C2AE33EE7}"/>
                  </a:ext>
                </a:extLst>
              </p:cNvPr>
              <p:cNvSpPr/>
              <p:nvPr/>
            </p:nvSpPr>
            <p:spPr>
              <a:xfrm>
                <a:off x="4020095" y="5309778"/>
                <a:ext cx="1411877" cy="664027"/>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pPr/>
                <a14:m>
                  <m:oMathPara xmlns:m="http://schemas.openxmlformats.org/officeDocument/2006/math">
                    <m:oMathParaPr>
                      <m:jc m:val="centerGroup"/>
                    </m:oMathParaPr>
                    <m:oMath xmlns:m="http://schemas.openxmlformats.org/officeDocument/2006/math">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𝛾</m:t>
                          </m:r>
                        </m:e>
                      </m:acc>
                      <m:r>
                        <a:rPr kumimoji="1" lang="en-US" altLang="ja-JP" sz="2400" b="0" i="1" smtClean="0">
                          <a:latin typeface="Cambria Math" panose="02040503050406030204" pitchFamily="18" charset="0"/>
                        </a:rPr>
                        <m:t>(</m:t>
                      </m:r>
                      <m:r>
                        <a:rPr kumimoji="1" lang="en-US" altLang="ja-JP" sz="2400" b="1" i="1" smtClean="0">
                          <a:latin typeface="Cambria Math" panose="02040503050406030204" pitchFamily="18" charset="0"/>
                        </a:rPr>
                        <m:t>𝑸</m:t>
                      </m:r>
                      <m:r>
                        <a:rPr kumimoji="1" lang="en-US" altLang="ja-JP" sz="2400" b="0" i="1" smtClean="0">
                          <a:latin typeface="Cambria Math" panose="02040503050406030204" pitchFamily="18" charset="0"/>
                        </a:rPr>
                        <m:t>)</m:t>
                      </m:r>
                    </m:oMath>
                  </m:oMathPara>
                </a14:m>
                <a:endParaRPr kumimoji="1" lang="en-US" altLang="ja-JP" sz="2400" dirty="0"/>
              </a:p>
            </p:txBody>
          </p:sp>
        </mc:Choice>
        <mc:Fallback xmlns="">
          <p:sp>
            <p:nvSpPr>
              <p:cNvPr id="4" name="吹き出し: 四角形 3">
                <a:extLst>
                  <a:ext uri="{FF2B5EF4-FFF2-40B4-BE49-F238E27FC236}">
                    <a16:creationId xmlns:a16="http://schemas.microsoft.com/office/drawing/2014/main" id="{93474039-16AE-D82E-AF25-4C5C2AE33EE7}"/>
                  </a:ext>
                </a:extLst>
              </p:cNvPr>
              <p:cNvSpPr>
                <a:spLocks noRot="1" noChangeAspect="1" noMove="1" noResize="1" noEditPoints="1" noAdjustHandles="1" noChangeArrowheads="1" noChangeShapeType="1" noTextEdit="1"/>
              </p:cNvSpPr>
              <p:nvPr/>
            </p:nvSpPr>
            <p:spPr>
              <a:xfrm>
                <a:off x="4020095" y="5309778"/>
                <a:ext cx="1411877" cy="664027"/>
              </a:xfrm>
              <a:prstGeom prst="wedgeRectCallout">
                <a:avLst>
                  <a:gd name="adj1" fmla="val 31724"/>
                  <a:gd name="adj2" fmla="val -13457"/>
                </a:avLst>
              </a:prstGeom>
              <a:blipFill>
                <a:blip r:embed="rId6"/>
                <a:stretch>
                  <a:fillRect/>
                </a:stretch>
              </a:blipFill>
              <a:ln w="28575">
                <a:solidFill>
                  <a:srgbClr val="FF0000"/>
                </a:solidFill>
              </a:ln>
            </p:spPr>
            <p:txBody>
              <a:bodyPr/>
              <a:lstStyle/>
              <a:p>
                <a:r>
                  <a:rPr lang="ja-JP" altLang="en-US">
                    <a:noFill/>
                  </a:rPr>
                  <a:t> </a:t>
                </a:r>
              </a:p>
            </p:txBody>
          </p:sp>
        </mc:Fallback>
      </mc:AlternateContent>
      <p:cxnSp>
        <p:nvCxnSpPr>
          <p:cNvPr id="5" name="直線矢印コネクタ 4">
            <a:extLst>
              <a:ext uri="{FF2B5EF4-FFF2-40B4-BE49-F238E27FC236}">
                <a16:creationId xmlns:a16="http://schemas.microsoft.com/office/drawing/2014/main" id="{2864AC24-0478-92D7-1DB0-748A7EF13822}"/>
              </a:ext>
            </a:extLst>
          </p:cNvPr>
          <p:cNvCxnSpPr>
            <a:cxnSpLocks/>
            <a:stCxn id="4" idx="1"/>
            <a:endCxn id="7" idx="2"/>
          </p:cNvCxnSpPr>
          <p:nvPr/>
        </p:nvCxnSpPr>
        <p:spPr>
          <a:xfrm flipH="1" flipV="1">
            <a:off x="1923505" y="4923779"/>
            <a:ext cx="2096590" cy="71801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吹き出し: 四角形 6">
            <a:extLst>
              <a:ext uri="{FF2B5EF4-FFF2-40B4-BE49-F238E27FC236}">
                <a16:creationId xmlns:a16="http://schemas.microsoft.com/office/drawing/2014/main" id="{E433138F-6F79-E6DC-994B-0578919FCB7E}"/>
              </a:ext>
            </a:extLst>
          </p:cNvPr>
          <p:cNvSpPr/>
          <p:nvPr/>
        </p:nvSpPr>
        <p:spPr>
          <a:xfrm>
            <a:off x="214447" y="4117080"/>
            <a:ext cx="3418116" cy="806699"/>
          </a:xfrm>
          <a:prstGeom prst="wedgeRectCallout">
            <a:avLst>
              <a:gd name="adj1" fmla="val 31724"/>
              <a:gd name="adj2" fmla="val -13457"/>
            </a:avLst>
          </a:prstGeom>
          <a:noFill/>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cxnSp>
        <p:nvCxnSpPr>
          <p:cNvPr id="9" name="直線矢印コネクタ 8">
            <a:extLst>
              <a:ext uri="{FF2B5EF4-FFF2-40B4-BE49-F238E27FC236}">
                <a16:creationId xmlns:a16="http://schemas.microsoft.com/office/drawing/2014/main" id="{7C8F845C-5715-2D0E-FA63-4883A9110659}"/>
              </a:ext>
            </a:extLst>
          </p:cNvPr>
          <p:cNvCxnSpPr>
            <a:cxnSpLocks/>
            <a:stCxn id="4" idx="3"/>
            <a:endCxn id="10" idx="2"/>
          </p:cNvCxnSpPr>
          <p:nvPr/>
        </p:nvCxnSpPr>
        <p:spPr>
          <a:xfrm flipV="1">
            <a:off x="5431972" y="4943823"/>
            <a:ext cx="1313907" cy="69796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吹き出し: 四角形 9">
            <a:extLst>
              <a:ext uri="{FF2B5EF4-FFF2-40B4-BE49-F238E27FC236}">
                <a16:creationId xmlns:a16="http://schemas.microsoft.com/office/drawing/2014/main" id="{E0D7515F-A9FA-26FD-5CAE-06AB9A9B23EA}"/>
              </a:ext>
            </a:extLst>
          </p:cNvPr>
          <p:cNvSpPr/>
          <p:nvPr/>
        </p:nvSpPr>
        <p:spPr>
          <a:xfrm>
            <a:off x="5036821" y="4137124"/>
            <a:ext cx="3418116" cy="806699"/>
          </a:xfrm>
          <a:prstGeom prst="wedgeRectCallout">
            <a:avLst>
              <a:gd name="adj1" fmla="val 31724"/>
              <a:gd name="adj2" fmla="val -13457"/>
            </a:avLst>
          </a:prstGeom>
          <a:noFill/>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18" name="吹き出し: 四角形 17">
            <a:extLst>
              <a:ext uri="{FF2B5EF4-FFF2-40B4-BE49-F238E27FC236}">
                <a16:creationId xmlns:a16="http://schemas.microsoft.com/office/drawing/2014/main" id="{A3316CD2-D5A4-C165-6C5F-8AF85C43B1A5}"/>
              </a:ext>
            </a:extLst>
          </p:cNvPr>
          <p:cNvSpPr/>
          <p:nvPr/>
        </p:nvSpPr>
        <p:spPr>
          <a:xfrm>
            <a:off x="1692729" y="1462974"/>
            <a:ext cx="2304505" cy="777500"/>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19" name="吹き出し: 角を丸めた四角形 18">
            <a:extLst>
              <a:ext uri="{FF2B5EF4-FFF2-40B4-BE49-F238E27FC236}">
                <a16:creationId xmlns:a16="http://schemas.microsoft.com/office/drawing/2014/main" id="{06091154-9CFE-247C-1F21-B915E02D27B2}"/>
              </a:ext>
            </a:extLst>
          </p:cNvPr>
          <p:cNvSpPr/>
          <p:nvPr/>
        </p:nvSpPr>
        <p:spPr>
          <a:xfrm>
            <a:off x="1864723" y="2350444"/>
            <a:ext cx="3059974" cy="587687"/>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Approximation Error </a:t>
            </a:r>
          </a:p>
        </p:txBody>
      </p:sp>
      <p:sp>
        <p:nvSpPr>
          <p:cNvPr id="8" name="テキスト ボックス 7">
            <a:extLst>
              <a:ext uri="{FF2B5EF4-FFF2-40B4-BE49-F238E27FC236}">
                <a16:creationId xmlns:a16="http://schemas.microsoft.com/office/drawing/2014/main" id="{17761A9F-FFBB-039F-36E9-E0E939456432}"/>
              </a:ext>
            </a:extLst>
          </p:cNvPr>
          <p:cNvSpPr txBox="1"/>
          <p:nvPr/>
        </p:nvSpPr>
        <p:spPr>
          <a:xfrm>
            <a:off x="531489" y="3640736"/>
            <a:ext cx="4176436" cy="476990"/>
          </a:xfrm>
          <a:prstGeom prst="rect">
            <a:avLst/>
          </a:prstGeom>
          <a:noFill/>
        </p:spPr>
        <p:txBody>
          <a:bodyPr wrap="square">
            <a:spAutoFit/>
          </a:bodyPr>
          <a:lstStyle/>
          <a:p>
            <a:r>
              <a:rPr lang="en-US" altLang="ja-JP" sz="2400" dirty="0">
                <a:solidFill>
                  <a:srgbClr val="FF0000"/>
                </a:solidFill>
              </a:rPr>
              <a:t>This work:</a:t>
            </a:r>
            <a:endParaRPr lang="ja-JP" altLang="en-US" sz="2400" dirty="0">
              <a:solidFill>
                <a:srgbClr val="FF0000"/>
              </a:solidFill>
            </a:endParaRPr>
          </a:p>
        </p:txBody>
      </p:sp>
      <p:sp>
        <p:nvSpPr>
          <p:cNvPr id="11" name="テキスト ボックス 10">
            <a:extLst>
              <a:ext uri="{FF2B5EF4-FFF2-40B4-BE49-F238E27FC236}">
                <a16:creationId xmlns:a16="http://schemas.microsoft.com/office/drawing/2014/main" id="{691931CE-99C3-825F-0809-8B9FADB9BF31}"/>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14</a:t>
            </a:r>
            <a:endParaRPr kumimoji="1" lang="ja-JP" altLang="en-US" dirty="0">
              <a:solidFill>
                <a:schemeClr val="bg1"/>
              </a:solidFill>
            </a:endParaRPr>
          </a:p>
        </p:txBody>
      </p:sp>
    </p:spTree>
    <p:extLst>
      <p:ext uri="{BB962C8B-B14F-4D97-AF65-F5344CB8AC3E}">
        <p14:creationId xmlns:p14="http://schemas.microsoft.com/office/powerpoint/2010/main" val="28189025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66F257-B3A1-298C-8384-84D9A15AB3E1}"/>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81FC4EE3-8060-9BB9-C8E6-18A20AA109B0}"/>
                  </a:ext>
                </a:extLst>
              </p:cNvPr>
              <p:cNvSpPr txBox="1"/>
              <p:nvPr/>
            </p:nvSpPr>
            <p:spPr>
              <a:xfrm>
                <a:off x="2681052" y="4209082"/>
                <a:ext cx="721940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81FC4EE3-8060-9BB9-C8E6-18A20AA109B0}"/>
                  </a:ext>
                </a:extLst>
              </p:cNvPr>
              <p:cNvSpPr txBox="1">
                <a:spLocks noRot="1" noChangeAspect="1" noMove="1" noResize="1" noEditPoints="1" noAdjustHandles="1" noChangeArrowheads="1" noChangeShapeType="1" noTextEdit="1"/>
              </p:cNvSpPr>
              <p:nvPr/>
            </p:nvSpPr>
            <p:spPr>
              <a:xfrm>
                <a:off x="2681052" y="4209082"/>
                <a:ext cx="7219406" cy="816890"/>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E95610AD-F720-1D75-0A98-142AEB3D9B60}"/>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E95610AD-F720-1D75-0A98-142AEB3D9B60}"/>
                  </a:ext>
                </a:extLst>
              </p:cNvPr>
              <p:cNvSpPr>
                <a:spLocks noGrp="1" noRot="1" noChangeAspect="1" noMove="1" noResize="1" noEditPoints="1" noAdjustHandles="1" noChangeArrowheads="1" noChangeShapeType="1" noTextEdit="1"/>
              </p:cNvSpPr>
              <p:nvPr>
                <p:ph type="title"/>
              </p:nvPr>
            </p:nvSpPr>
            <p:spPr>
              <a:blipFill>
                <a:blip r:embed="rId4"/>
                <a:stretch>
                  <a:fillRect l="-2364" t="-24242" b="-19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0B0C8E31-AECE-0DE6-CEE4-9B6D36350217}"/>
                  </a:ext>
                </a:extLst>
              </p:cNvPr>
              <p:cNvSpPr txBox="1"/>
              <p:nvPr/>
            </p:nvSpPr>
            <p:spPr>
              <a:xfrm>
                <a:off x="1721032" y="1381264"/>
                <a:ext cx="8327571" cy="859210"/>
              </a:xfrm>
              <a:prstGeom prst="rect">
                <a:avLst/>
              </a:prstGeom>
              <a:noFill/>
            </p:spPr>
            <p:txBody>
              <a:bodyPr wrap="square">
                <a:spAutoFit/>
              </a:bodyPr>
              <a:lstStyle/>
              <a:p>
                <a14:m>
                  <m:oMath xmlns:m="http://schemas.openxmlformats.org/officeDocument/2006/math">
                    <m:d>
                      <m:dPr>
                        <m:begChr m:val="|"/>
                        <m:endChr m:val="|"/>
                        <m:ctrlPr>
                          <a:rPr kumimoji="1" lang="en-US" altLang="ja-JP" sz="2800" b="0" i="1" smtClean="0">
                            <a:solidFill>
                              <a:schemeClr val="tx1"/>
                            </a:solidFill>
                            <a:latin typeface="Cambria Math" panose="02040503050406030204" pitchFamily="18" charset="0"/>
                          </a:rPr>
                        </m:ctrlPr>
                      </m:dPr>
                      <m:e>
                        <m:r>
                          <a:rPr kumimoji="1" lang="en-US" altLang="ja-JP" sz="2800" b="0" i="1" smtClean="0">
                            <a:solidFill>
                              <a:schemeClr val="tx1"/>
                            </a:solidFill>
                            <a:latin typeface="Cambria Math" panose="02040503050406030204" pitchFamily="18" charset="0"/>
                          </a:rPr>
                          <m:t>𝛾</m:t>
                        </m:r>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r>
                          <a:rPr kumimoji="1" lang="en-US" altLang="ja-JP" sz="2800" b="0" i="1" smtClean="0">
                            <a:solidFill>
                              <a:schemeClr val="tx1"/>
                            </a:solidFill>
                            <a:latin typeface="Cambria Math" panose="02040503050406030204" pitchFamily="18" charset="0"/>
                          </a:rPr>
                          <m:t>−</m:t>
                        </m:r>
                        <m:acc>
                          <m:accPr>
                            <m:chr m:val="̃"/>
                            <m:ctrlPr>
                              <a:rPr kumimoji="1" lang="en-US" altLang="ja-JP" sz="2800" b="0" i="1" smtClean="0">
                                <a:solidFill>
                                  <a:schemeClr val="tx1"/>
                                </a:solidFill>
                                <a:latin typeface="Cambria Math" panose="02040503050406030204" pitchFamily="18" charset="0"/>
                              </a:rPr>
                            </m:ctrlPr>
                          </m:accPr>
                          <m:e>
                            <m:r>
                              <a:rPr kumimoji="1" lang="en-US" altLang="ja-JP" sz="2800" b="0" i="1" smtClean="0">
                                <a:solidFill>
                                  <a:schemeClr val="tx1"/>
                                </a:solidFill>
                                <a:latin typeface="Cambria Math" panose="02040503050406030204" pitchFamily="18" charset="0"/>
                              </a:rPr>
                              <m:t>𝛾</m:t>
                            </m:r>
                          </m:e>
                        </m:acc>
                        <m:d>
                          <m:dPr>
                            <m:ctrlPr>
                              <a:rPr kumimoji="1" lang="en-US" altLang="ja-JP" sz="2800" b="0" i="1" smtClean="0">
                                <a:solidFill>
                                  <a:schemeClr val="tx1"/>
                                </a:solidFill>
                                <a:latin typeface="Cambria Math" panose="02040503050406030204" pitchFamily="18" charset="0"/>
                              </a:rPr>
                            </m:ctrlPr>
                          </m:dPr>
                          <m:e>
                            <m:r>
                              <a:rPr kumimoji="1" lang="en-US" altLang="ja-JP" sz="2800" b="1" i="1" smtClean="0">
                                <a:solidFill>
                                  <a:schemeClr val="tx1"/>
                                </a:solidFill>
                                <a:latin typeface="Cambria Math" panose="02040503050406030204" pitchFamily="18" charset="0"/>
                              </a:rPr>
                              <m:t>𝑸</m:t>
                            </m:r>
                          </m:e>
                        </m:d>
                      </m:e>
                    </m:d>
                    <m:r>
                      <a:rPr kumimoji="1" lang="en-US" altLang="ja-JP" sz="2800" b="0" i="1" smtClean="0">
                        <a:solidFill>
                          <a:schemeClr val="tx1"/>
                        </a:solidFill>
                        <a:latin typeface="Cambria Math" panose="02040503050406030204" pitchFamily="18" charset="0"/>
                      </a:rPr>
                      <m:t>&lt;</m:t>
                    </m:r>
                    <m:sSub>
                      <m:sSubPr>
                        <m:ctrlPr>
                          <a:rPr kumimoji="1" lang="en-US" altLang="ja-JP" sz="2800" b="0" i="1" smtClean="0">
                            <a:solidFill>
                              <a:schemeClr val="tx1"/>
                            </a:solidFill>
                            <a:latin typeface="Cambria Math" panose="02040503050406030204" pitchFamily="18" charset="0"/>
                          </a:rPr>
                        </m:ctrlPr>
                      </m:sSubPr>
                      <m:e>
                        <m:r>
                          <a:rPr kumimoji="1" lang="en-US" altLang="ja-JP" sz="2800" b="0" i="1" smtClean="0">
                            <a:solidFill>
                              <a:schemeClr val="tx1"/>
                            </a:solidFill>
                            <a:latin typeface="Cambria Math" panose="02040503050406030204" pitchFamily="18" charset="0"/>
                          </a:rPr>
                          <m:t>𝛾</m:t>
                        </m:r>
                      </m:e>
                      <m:sub>
                        <m:r>
                          <a:rPr kumimoji="1" lang="en-US" altLang="ja-JP" sz="2800" b="0" i="1" smtClean="0">
                            <a:solidFill>
                              <a:schemeClr val="tx1"/>
                            </a:solidFill>
                            <a:latin typeface="Cambria Math" panose="02040503050406030204" pitchFamily="18" charset="0"/>
                          </a:rPr>
                          <m:t>𝑚𝑖𝑛</m:t>
                        </m:r>
                      </m:sub>
                    </m:sSub>
                    <m:r>
                      <a:rPr kumimoji="1" lang="en-US" altLang="ja-JP" sz="2800" b="0" i="1" smtClean="0">
                        <a:solidFill>
                          <a:schemeClr val="tx1"/>
                        </a:solidFill>
                        <a:latin typeface="Cambria Math" panose="02040503050406030204" pitchFamily="18" charset="0"/>
                      </a:rPr>
                      <m:t>⋅</m:t>
                    </m:r>
                    <m:f>
                      <m:fPr>
                        <m:ctrlPr>
                          <a:rPr kumimoji="1" lang="en-US" altLang="ja-JP" sz="280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2800" i="1">
                                <a:solidFill>
                                  <a:schemeClr val="tx1"/>
                                </a:solidFill>
                                <a:latin typeface="Cambria Math" panose="02040503050406030204" pitchFamily="18" charset="0"/>
                                <a:ea typeface="Cambria Math" panose="02040503050406030204" pitchFamily="18" charset="0"/>
                              </a:rPr>
                            </m:ctrlPr>
                          </m:sSubPr>
                          <m:e>
                            <m:r>
                              <a:rPr kumimoji="1" lang="en-US" altLang="ja-JP" sz="2800" i="1">
                                <a:solidFill>
                                  <a:schemeClr val="tx1"/>
                                </a:solidFill>
                                <a:latin typeface="Cambria Math" panose="02040503050406030204" pitchFamily="18" charset="0"/>
                                <a:ea typeface="Cambria Math" panose="02040503050406030204" pitchFamily="18" charset="0"/>
                              </a:rPr>
                              <m:t>𝜖</m:t>
                            </m:r>
                          </m:e>
                          <m:sub>
                            <m:r>
                              <a:rPr kumimoji="1" lang="en-US" altLang="ja-JP" sz="2800" i="1">
                                <a:solidFill>
                                  <a:schemeClr val="tx1"/>
                                </a:solidFill>
                                <a:latin typeface="Cambria Math" panose="02040503050406030204" pitchFamily="18" charset="0"/>
                                <a:ea typeface="Cambria Math" panose="02040503050406030204" pitchFamily="18" charset="0"/>
                              </a:rPr>
                              <m:t>𝒜</m:t>
                            </m:r>
                          </m:sub>
                        </m:sSub>
                      </m:num>
                      <m:den>
                        <m:r>
                          <a:rPr kumimoji="1" lang="en-US" altLang="ja-JP" sz="2800" i="1">
                            <a:solidFill>
                              <a:schemeClr val="tx1"/>
                            </a:solidFill>
                            <a:latin typeface="Cambria Math" panose="02040503050406030204" pitchFamily="18" charset="0"/>
                            <a:ea typeface="Cambria Math" panose="02040503050406030204" pitchFamily="18" charset="0"/>
                          </a:rPr>
                          <m:t>3</m:t>
                        </m:r>
                      </m:den>
                    </m:f>
                  </m:oMath>
                </a14:m>
                <a:r>
                  <a:rPr kumimoji="1" lang="en-US" altLang="ja-JP" sz="2800" dirty="0">
                    <a:solidFill>
                      <a:schemeClr val="tx1"/>
                    </a:solidFill>
                  </a:rPr>
                  <a:t>    </a:t>
                </a:r>
                <a:r>
                  <a:rPr kumimoji="1" lang="ja-JP" altLang="en-US" sz="2800" dirty="0">
                    <a:solidFill>
                      <a:schemeClr val="tx1"/>
                    </a:solidFill>
                  </a:rPr>
                  <a:t>⇒   </a:t>
                </a:r>
                <a14:m>
                  <m:oMath xmlns:m="http://schemas.openxmlformats.org/officeDocument/2006/math">
                    <m:d>
                      <m:dPr>
                        <m:begChr m:val="|"/>
                        <m:endChr m:val="|"/>
                        <m:ctrlPr>
                          <a:rPr kumimoji="1" lang="en-US" altLang="ja-JP" sz="2800" i="1">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i="1">
                                <a:latin typeface="Cambria Math" panose="02040503050406030204" pitchFamily="18" charset="0"/>
                              </a:rPr>
                              <m:t>𝛾</m:t>
                            </m:r>
                            <m:d>
                              <m:dPr>
                                <m:ctrlPr>
                                  <a:rPr kumimoji="1" lang="en-US" altLang="ja-JP" sz="2800" i="1">
                                    <a:latin typeface="Cambria Math" panose="02040503050406030204" pitchFamily="18" charset="0"/>
                                  </a:rPr>
                                </m:ctrlPr>
                              </m:dPr>
                              <m:e>
                                <m:r>
                                  <a:rPr kumimoji="1" lang="en-US" altLang="ja-JP" sz="2800" b="1" i="1" smtClean="0">
                                    <a:latin typeface="Cambria Math" panose="02040503050406030204" pitchFamily="18" charset="0"/>
                                  </a:rPr>
                                  <m:t>𝑸</m:t>
                                </m:r>
                              </m:e>
                            </m:d>
                          </m:num>
                          <m:den>
                            <m:acc>
                              <m:accPr>
                                <m:chr m:val="̃"/>
                                <m:ctrlPr>
                                  <a:rPr kumimoji="1" lang="en-US" altLang="ja-JP" sz="2800" i="1">
                                    <a:latin typeface="Cambria Math" panose="02040503050406030204" pitchFamily="18" charset="0"/>
                                  </a:rPr>
                                </m:ctrlPr>
                              </m:accPr>
                              <m:e>
                                <m:r>
                                  <a:rPr kumimoji="1" lang="en-US" altLang="ja-JP" sz="2800" i="1">
                                    <a:latin typeface="Cambria Math" panose="02040503050406030204" pitchFamily="18" charset="0"/>
                                  </a:rPr>
                                  <m:t>𝛾</m:t>
                                </m:r>
                              </m:e>
                            </m:acc>
                            <m:d>
                              <m:dPr>
                                <m:ctrlPr>
                                  <a:rPr kumimoji="1" lang="en-US" altLang="ja-JP" sz="2800" i="1">
                                    <a:latin typeface="Cambria Math" panose="02040503050406030204" pitchFamily="18" charset="0"/>
                                  </a:rPr>
                                </m:ctrlPr>
                              </m:dPr>
                              <m:e>
                                <m:r>
                                  <a:rPr kumimoji="1" lang="en-US" altLang="ja-JP" sz="2800" b="1" i="1">
                                    <a:latin typeface="Cambria Math" panose="02040503050406030204" pitchFamily="18" charset="0"/>
                                  </a:rPr>
                                  <m:t>𝑸</m:t>
                                </m:r>
                              </m:e>
                            </m:d>
                          </m:den>
                        </m:f>
                        <m:r>
                          <a:rPr kumimoji="1" lang="en-US" altLang="ja-JP" sz="2800" i="1">
                            <a:latin typeface="Cambria Math" panose="02040503050406030204" pitchFamily="18" charset="0"/>
                          </a:rPr>
                          <m:t>−</m:t>
                        </m:r>
                        <m:r>
                          <a:rPr kumimoji="1" lang="en-US" altLang="ja-JP" sz="2800" b="0" i="1" smtClean="0">
                            <a:latin typeface="Cambria Math" panose="02040503050406030204" pitchFamily="18" charset="0"/>
                          </a:rPr>
                          <m:t>1</m:t>
                        </m:r>
                      </m:e>
                    </m:d>
                    <m:r>
                      <a:rPr kumimoji="1" lang="en-US" altLang="ja-JP" sz="2800" i="1">
                        <a:latin typeface="Cambria Math" panose="02040503050406030204" pitchFamily="18" charset="0"/>
                      </a:rPr>
                      <m:t>&lt;</m:t>
                    </m:r>
                    <m:f>
                      <m:fPr>
                        <m:ctrlPr>
                          <a:rPr kumimoji="1" lang="en-US" altLang="ja-JP" sz="2800" i="1">
                            <a:latin typeface="Cambria Math" panose="02040503050406030204" pitchFamily="18" charset="0"/>
                            <a:ea typeface="Cambria Math" panose="02040503050406030204" pitchFamily="18" charset="0"/>
                          </a:rPr>
                        </m:ctrlPr>
                      </m:fPr>
                      <m:num>
                        <m:sSub>
                          <m:sSubPr>
                            <m:ctrlPr>
                              <a:rPr kumimoji="1" lang="en-US" altLang="ja-JP" sz="2800" i="1">
                                <a:latin typeface="Cambria Math" panose="02040503050406030204" pitchFamily="18" charset="0"/>
                                <a:ea typeface="Cambria Math" panose="02040503050406030204" pitchFamily="18" charset="0"/>
                              </a:rPr>
                            </m:ctrlPr>
                          </m:sSubPr>
                          <m:e>
                            <m:r>
                              <a:rPr kumimoji="1" lang="en-US" altLang="ja-JP" sz="2800" i="1">
                                <a:latin typeface="Cambria Math" panose="02040503050406030204" pitchFamily="18" charset="0"/>
                                <a:ea typeface="Cambria Math" panose="02040503050406030204" pitchFamily="18" charset="0"/>
                              </a:rPr>
                              <m:t>𝜖</m:t>
                            </m:r>
                          </m:e>
                          <m:sub>
                            <m:r>
                              <a:rPr kumimoji="1" lang="en-US" altLang="ja-JP" sz="2800" i="1">
                                <a:latin typeface="Cambria Math" panose="02040503050406030204" pitchFamily="18" charset="0"/>
                                <a:ea typeface="Cambria Math" panose="02040503050406030204" pitchFamily="18" charset="0"/>
                              </a:rPr>
                              <m:t>𝒜</m:t>
                            </m:r>
                          </m:sub>
                        </m:sSub>
                      </m:num>
                      <m:den>
                        <m:r>
                          <a:rPr kumimoji="1" lang="en-US" altLang="ja-JP" sz="2800" i="1">
                            <a:latin typeface="Cambria Math" panose="02040503050406030204" pitchFamily="18" charset="0"/>
                            <a:ea typeface="Cambria Math" panose="02040503050406030204" pitchFamily="18" charset="0"/>
                          </a:rPr>
                          <m:t>3</m:t>
                        </m:r>
                      </m:den>
                    </m:f>
                  </m:oMath>
                </a14:m>
                <a:r>
                  <a:rPr kumimoji="1" lang="ja-JP" altLang="en-US" sz="2800" dirty="0">
                    <a:solidFill>
                      <a:schemeClr val="tx1"/>
                    </a:solidFill>
                  </a:rPr>
                  <a:t> </a:t>
                </a:r>
                <a:endParaRPr kumimoji="1" lang="en-US" altLang="ja-JP" sz="2800" dirty="0">
                  <a:solidFill>
                    <a:schemeClr val="tx1"/>
                  </a:solidFill>
                </a:endParaRPr>
              </a:p>
            </p:txBody>
          </p:sp>
        </mc:Choice>
        <mc:Fallback xmlns="">
          <p:sp>
            <p:nvSpPr>
              <p:cNvPr id="6" name="テキスト ボックス 5">
                <a:extLst>
                  <a:ext uri="{FF2B5EF4-FFF2-40B4-BE49-F238E27FC236}">
                    <a16:creationId xmlns:a16="http://schemas.microsoft.com/office/drawing/2014/main" id="{0B0C8E31-AECE-0DE6-CEE4-9B6D36350217}"/>
                  </a:ext>
                </a:extLst>
              </p:cNvPr>
              <p:cNvSpPr txBox="1">
                <a:spLocks noRot="1" noChangeAspect="1" noMove="1" noResize="1" noEditPoints="1" noAdjustHandles="1" noChangeArrowheads="1" noChangeShapeType="1" noTextEdit="1"/>
              </p:cNvSpPr>
              <p:nvPr/>
            </p:nvSpPr>
            <p:spPr>
              <a:xfrm>
                <a:off x="1721032" y="1381264"/>
                <a:ext cx="8327571" cy="859210"/>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E93C3867-B6CE-72F0-90CB-B9D636927AB6}"/>
                  </a:ext>
                </a:extLst>
              </p:cNvPr>
              <p:cNvSpPr txBox="1"/>
              <p:nvPr/>
            </p:nvSpPr>
            <p:spPr>
              <a:xfrm>
                <a:off x="1355272" y="3047337"/>
                <a:ext cx="8327571" cy="476990"/>
              </a:xfrm>
              <a:prstGeom prst="rect">
                <a:avLst/>
              </a:prstGeom>
              <a:noFill/>
            </p:spPr>
            <p:txBody>
              <a:bodyPr wrap="square">
                <a:spAutoFit/>
              </a:bodyPr>
              <a:lstStyle/>
              <a:p>
                <a:r>
                  <a:rPr kumimoji="1" lang="en-US" altLang="ja-JP" sz="2400" b="0" dirty="0">
                    <a:ea typeface="Cambria Math" panose="02040503050406030204" pitchFamily="18" charset="0"/>
                  </a:rPr>
                  <a:t>Let </a:t>
                </a:r>
                <a14:m>
                  <m:oMath xmlns:m="http://schemas.openxmlformats.org/officeDocument/2006/math">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b="0" i="1" smtClean="0">
                        <a:latin typeface="Cambria Math" panose="02040503050406030204" pitchFamily="18" charset="0"/>
                      </a:rPr>
                      <m:t>𝐹</m:t>
                    </m:r>
                    <m:d>
                      <m:dPr>
                        <m:ctrlPr>
                          <a:rPr lang="en-US" altLang="ja-JP" sz="2400" b="0" i="1" smtClean="0">
                            <a:latin typeface="Cambria Math" panose="02040503050406030204" pitchFamily="18" charset="0"/>
                          </a:rPr>
                        </m:ctrlPr>
                      </m:dPr>
                      <m:e>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e>
                    </m:d>
                    <m:r>
                      <a:rPr lang="en-US" altLang="ja-JP" sz="2400" b="0" i="1" smtClean="0">
                        <a:latin typeface="Cambria Math" panose="02040503050406030204" pitchFamily="18" charset="0"/>
                      </a:rPr>
                      <m:t>=0</m:t>
                    </m:r>
                  </m:oMath>
                </a14:m>
                <a:r>
                  <a:rPr lang="en-US" altLang="ja-JP" sz="2400" dirty="0"/>
                  <a:t> and </a:t>
                </a:r>
                <a14:m>
                  <m:oMath xmlns:m="http://schemas.openxmlformats.org/officeDocument/2006/math">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sup>
                    </m:sSup>
                  </m:oMath>
                </a14:m>
                <a:r>
                  <a:rPr lang="en-US" altLang="ja-JP" sz="2400" dirty="0"/>
                  <a:t>: </a:t>
                </a:r>
                <a14:m>
                  <m:oMath xmlns:m="http://schemas.openxmlformats.org/officeDocument/2006/math">
                    <m:r>
                      <a:rPr lang="en-US" altLang="ja-JP" sz="2400" i="1">
                        <a:latin typeface="Cambria Math" panose="02040503050406030204" pitchFamily="18" charset="0"/>
                      </a:rPr>
                      <m:t>𝐹</m:t>
                    </m:r>
                    <m:d>
                      <m:dPr>
                        <m:ctrlPr>
                          <a:rPr lang="en-US" altLang="ja-JP" sz="2400" i="1">
                            <a:latin typeface="Cambria Math" panose="02040503050406030204" pitchFamily="18" charset="0"/>
                          </a:rPr>
                        </m:ctrlPr>
                      </m:dPr>
                      <m:e>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𝑄</m:t>
                            </m:r>
                          </m:e>
                          <m:sub>
                            <m:r>
                              <a:rPr lang="en-US" altLang="ja-JP" sz="2400" b="0" i="1" smtClean="0">
                                <a:latin typeface="Cambria Math" panose="02040503050406030204" pitchFamily="18" charset="0"/>
                              </a:rPr>
                              <m:t>𝑖</m:t>
                            </m:r>
                          </m:sub>
                        </m:sSub>
                      </m:e>
                    </m:d>
                    <m:r>
                      <a:rPr lang="en-US" altLang="ja-JP" sz="2400" i="1">
                        <a:latin typeface="Cambria Math" panose="02040503050406030204" pitchFamily="18" charset="0"/>
                      </a:rPr>
                      <m:t>=0</m:t>
                    </m:r>
                  </m:oMath>
                </a14:m>
                <a:r>
                  <a:rPr lang="ja-JP" altLang="en-US" sz="2400" dirty="0"/>
                  <a:t> </a:t>
                </a:r>
              </a:p>
            </p:txBody>
          </p:sp>
        </mc:Choice>
        <mc:Fallback xmlns="">
          <p:sp>
            <p:nvSpPr>
              <p:cNvPr id="13" name="テキスト ボックス 12">
                <a:extLst>
                  <a:ext uri="{FF2B5EF4-FFF2-40B4-BE49-F238E27FC236}">
                    <a16:creationId xmlns:a16="http://schemas.microsoft.com/office/drawing/2014/main" id="{E93C3867-B6CE-72F0-90CB-B9D636927AB6}"/>
                  </a:ext>
                </a:extLst>
              </p:cNvPr>
              <p:cNvSpPr txBox="1">
                <a:spLocks noRot="1" noChangeAspect="1" noMove="1" noResize="1" noEditPoints="1" noAdjustHandles="1" noChangeArrowheads="1" noChangeShapeType="1" noTextEdit="1"/>
              </p:cNvSpPr>
              <p:nvPr/>
            </p:nvSpPr>
            <p:spPr>
              <a:xfrm>
                <a:off x="1355272" y="3047337"/>
                <a:ext cx="8327571" cy="476990"/>
              </a:xfrm>
              <a:prstGeom prst="rect">
                <a:avLst/>
              </a:prstGeom>
              <a:blipFill>
                <a:blip r:embed="rId6"/>
                <a:stretch>
                  <a:fillRect l="-1098" t="-6410" b="-29487"/>
                </a:stretch>
              </a:blipFill>
            </p:spPr>
            <p:txBody>
              <a:bodyPr/>
              <a:lstStyle/>
              <a:p>
                <a:r>
                  <a:rPr lang="ja-JP" altLang="en-US">
                    <a:noFill/>
                  </a:rPr>
                  <a:t> </a:t>
                </a:r>
              </a:p>
            </p:txBody>
          </p:sp>
        </mc:Fallback>
      </mc:AlternateContent>
      <p:sp>
        <p:nvSpPr>
          <p:cNvPr id="3" name="吹き出し: 四角形 2">
            <a:extLst>
              <a:ext uri="{FF2B5EF4-FFF2-40B4-BE49-F238E27FC236}">
                <a16:creationId xmlns:a16="http://schemas.microsoft.com/office/drawing/2014/main" id="{24F158EE-4793-0C42-5500-8E8FA8B8894F}"/>
              </a:ext>
            </a:extLst>
          </p:cNvPr>
          <p:cNvSpPr/>
          <p:nvPr/>
        </p:nvSpPr>
        <p:spPr>
          <a:xfrm>
            <a:off x="6126480" y="4171601"/>
            <a:ext cx="3384468" cy="806699"/>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4" name="吹き出し: 角を丸めた四角形 3">
            <a:extLst>
              <a:ext uri="{FF2B5EF4-FFF2-40B4-BE49-F238E27FC236}">
                <a16:creationId xmlns:a16="http://schemas.microsoft.com/office/drawing/2014/main" id="{B84BB388-6955-988A-CDFB-24DAA04F1AEA}"/>
              </a:ext>
            </a:extLst>
          </p:cNvPr>
          <p:cNvSpPr/>
          <p:nvPr/>
        </p:nvSpPr>
        <p:spPr>
          <a:xfrm>
            <a:off x="6733459" y="5119610"/>
            <a:ext cx="2777489" cy="623268"/>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000" b="0" dirty="0">
                <a:ea typeface="Cambria Math" panose="02040503050406030204" pitchFamily="18" charset="0"/>
              </a:rPr>
              <a:t>Approximation Error!!</a:t>
            </a:r>
          </a:p>
        </p:txBody>
      </p:sp>
      <p:sp>
        <p:nvSpPr>
          <p:cNvPr id="7" name="吹き出し: 四角形 6">
            <a:extLst>
              <a:ext uri="{FF2B5EF4-FFF2-40B4-BE49-F238E27FC236}">
                <a16:creationId xmlns:a16="http://schemas.microsoft.com/office/drawing/2014/main" id="{0BF3946A-5A02-00C7-AB2E-EC05EA6E987F}"/>
              </a:ext>
            </a:extLst>
          </p:cNvPr>
          <p:cNvSpPr/>
          <p:nvPr/>
        </p:nvSpPr>
        <p:spPr>
          <a:xfrm>
            <a:off x="1692729" y="1462974"/>
            <a:ext cx="2304505" cy="777500"/>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9" name="吹き出し: 角を丸めた四角形 8">
            <a:extLst>
              <a:ext uri="{FF2B5EF4-FFF2-40B4-BE49-F238E27FC236}">
                <a16:creationId xmlns:a16="http://schemas.microsoft.com/office/drawing/2014/main" id="{B4E4A8C3-6CF8-B4F2-1EFF-12CFE7FB817E}"/>
              </a:ext>
            </a:extLst>
          </p:cNvPr>
          <p:cNvSpPr/>
          <p:nvPr/>
        </p:nvSpPr>
        <p:spPr>
          <a:xfrm>
            <a:off x="1864723" y="2350444"/>
            <a:ext cx="3059974" cy="587687"/>
          </a:xfrm>
          <a:prstGeom prst="wedgeRoundRectCallout">
            <a:avLst>
              <a:gd name="adj1" fmla="val -16272"/>
              <a:gd name="adj2" fmla="val -93473"/>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Approximation Error </a:t>
            </a:r>
          </a:p>
        </p:txBody>
      </p:sp>
      <p:sp>
        <p:nvSpPr>
          <p:cNvPr id="5" name="テキスト ボックス 4">
            <a:extLst>
              <a:ext uri="{FF2B5EF4-FFF2-40B4-BE49-F238E27FC236}">
                <a16:creationId xmlns:a16="http://schemas.microsoft.com/office/drawing/2014/main" id="{BF94FE5A-0CF8-67B9-EB99-06120DE8C27E}"/>
              </a:ext>
            </a:extLst>
          </p:cNvPr>
          <p:cNvSpPr txBox="1"/>
          <p:nvPr/>
        </p:nvSpPr>
        <p:spPr>
          <a:xfrm>
            <a:off x="531489" y="3640736"/>
            <a:ext cx="4176436" cy="476990"/>
          </a:xfrm>
          <a:prstGeom prst="rect">
            <a:avLst/>
          </a:prstGeom>
          <a:noFill/>
        </p:spPr>
        <p:txBody>
          <a:bodyPr wrap="square">
            <a:spAutoFit/>
          </a:bodyPr>
          <a:lstStyle/>
          <a:p>
            <a:r>
              <a:rPr lang="en-US" altLang="ja-JP" sz="2400" dirty="0">
                <a:solidFill>
                  <a:srgbClr val="FF0000"/>
                </a:solidFill>
              </a:rPr>
              <a:t>This work:</a:t>
            </a:r>
            <a:endParaRPr lang="ja-JP" altLang="en-US" sz="2400" dirty="0">
              <a:solidFill>
                <a:srgbClr val="FF0000"/>
              </a:solidFill>
            </a:endParaRPr>
          </a:p>
        </p:txBody>
      </p:sp>
      <p:sp>
        <p:nvSpPr>
          <p:cNvPr id="8" name="テキスト ボックス 7">
            <a:extLst>
              <a:ext uri="{FF2B5EF4-FFF2-40B4-BE49-F238E27FC236}">
                <a16:creationId xmlns:a16="http://schemas.microsoft.com/office/drawing/2014/main" id="{73564221-CB9E-7961-5083-67564E3D379D}"/>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15</a:t>
            </a:r>
            <a:endParaRPr kumimoji="1" lang="ja-JP" altLang="en-US" dirty="0">
              <a:solidFill>
                <a:schemeClr val="bg1"/>
              </a:solidFill>
            </a:endParaRPr>
          </a:p>
        </p:txBody>
      </p:sp>
    </p:spTree>
    <p:extLst>
      <p:ext uri="{BB962C8B-B14F-4D97-AF65-F5344CB8AC3E}">
        <p14:creationId xmlns:p14="http://schemas.microsoft.com/office/powerpoint/2010/main" val="1470123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FE35D-BB3A-89B1-D0E2-6EFA8C6298C7}"/>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87CEE719-0439-E327-E76D-FB048C0677A9}"/>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87CEE719-0439-E327-E76D-FB048C0677A9}"/>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p:sp>
        <p:nvSpPr>
          <p:cNvPr id="31" name="吹き出し: 四角形 30">
            <a:extLst>
              <a:ext uri="{FF2B5EF4-FFF2-40B4-BE49-F238E27FC236}">
                <a16:creationId xmlns:a16="http://schemas.microsoft.com/office/drawing/2014/main" id="{6A1761BB-F04A-D6D8-5C13-4E6D2B29938D}"/>
              </a:ext>
            </a:extLst>
          </p:cNvPr>
          <p:cNvSpPr/>
          <p:nvPr/>
        </p:nvSpPr>
        <p:spPr>
          <a:xfrm>
            <a:off x="6299464" y="1706778"/>
            <a:ext cx="3484616" cy="880068"/>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10" name="テキスト ボックス 9">
            <a:extLst>
              <a:ext uri="{FF2B5EF4-FFF2-40B4-BE49-F238E27FC236}">
                <a16:creationId xmlns:a16="http://schemas.microsoft.com/office/drawing/2014/main" id="{FE571C8E-E91F-6566-4BF3-BC723E97C1F1}"/>
              </a:ext>
            </a:extLst>
          </p:cNvPr>
          <p:cNvSpPr txBox="1"/>
          <p:nvPr/>
        </p:nvSpPr>
        <p:spPr>
          <a:xfrm>
            <a:off x="6929385" y="1246462"/>
            <a:ext cx="2528753" cy="369332"/>
          </a:xfrm>
          <a:prstGeom prst="rect">
            <a:avLst/>
          </a:prstGeom>
          <a:noFill/>
        </p:spPr>
        <p:txBody>
          <a:bodyPr wrap="square">
            <a:spAutoFit/>
          </a:bodyPr>
          <a:lstStyle/>
          <a:p>
            <a:r>
              <a:rPr kumimoji="1" lang="en-US" altLang="ja-JP" sz="1800" b="0" dirty="0">
                <a:ea typeface="Cambria Math" panose="02040503050406030204" pitchFamily="18" charset="0"/>
              </a:rPr>
              <a:t>Approximation Error</a:t>
            </a:r>
            <a:endParaRPr lang="ja-JP" altLang="en-US"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B395B3E8-4F5F-F5B3-3BBF-4094375B6DD7}"/>
                  </a:ext>
                </a:extLst>
              </p:cNvPr>
              <p:cNvSpPr txBox="1"/>
              <p:nvPr/>
            </p:nvSpPr>
            <p:spPr>
              <a:xfrm>
                <a:off x="2833452" y="1769956"/>
                <a:ext cx="721940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6" name="テキスト ボックス 5">
                <a:extLst>
                  <a:ext uri="{FF2B5EF4-FFF2-40B4-BE49-F238E27FC236}">
                    <a16:creationId xmlns:a16="http://schemas.microsoft.com/office/drawing/2014/main" id="{B395B3E8-4F5F-F5B3-3BBF-4094375B6DD7}"/>
                  </a:ext>
                </a:extLst>
              </p:cNvPr>
              <p:cNvSpPr txBox="1">
                <a:spLocks noRot="1" noChangeAspect="1" noMove="1" noResize="1" noEditPoints="1" noAdjustHandles="1" noChangeArrowheads="1" noChangeShapeType="1" noTextEdit="1"/>
              </p:cNvSpPr>
              <p:nvPr/>
            </p:nvSpPr>
            <p:spPr>
              <a:xfrm>
                <a:off x="2833452" y="1769956"/>
                <a:ext cx="7219406" cy="816890"/>
              </a:xfrm>
              <a:prstGeom prst="rect">
                <a:avLst/>
              </a:prstGeom>
              <a:blipFill>
                <a:blip r:embed="rId4"/>
                <a:stretch>
                  <a:fillRect/>
                </a:stretch>
              </a:blipFill>
            </p:spPr>
            <p:txBody>
              <a:bodyPr/>
              <a:lstStyle/>
              <a:p>
                <a:r>
                  <a:rPr lang="ja-JP" altLang="en-US">
                    <a:noFill/>
                  </a:rPr>
                  <a:t> </a:t>
                </a:r>
              </a:p>
            </p:txBody>
          </p:sp>
        </mc:Fallback>
      </mc:AlternateContent>
      <p:sp>
        <p:nvSpPr>
          <p:cNvPr id="3" name="テキスト ボックス 2">
            <a:extLst>
              <a:ext uri="{FF2B5EF4-FFF2-40B4-BE49-F238E27FC236}">
                <a16:creationId xmlns:a16="http://schemas.microsoft.com/office/drawing/2014/main" id="{2C872E8E-A1CE-CA9C-F118-C2EC35DCFF3A}"/>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16</a:t>
            </a:r>
            <a:endParaRPr kumimoji="1" lang="ja-JP" altLang="en-US" dirty="0">
              <a:solidFill>
                <a:schemeClr val="bg1"/>
              </a:solidFill>
            </a:endParaRPr>
          </a:p>
        </p:txBody>
      </p:sp>
    </p:spTree>
    <p:extLst>
      <p:ext uri="{BB962C8B-B14F-4D97-AF65-F5344CB8AC3E}">
        <p14:creationId xmlns:p14="http://schemas.microsoft.com/office/powerpoint/2010/main" val="26254639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CAD29C-2015-7347-35B9-C69846CCBBF3}"/>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92FBCD82-B61F-56E5-F379-62918CB4F8CE}"/>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92FBCD82-B61F-56E5-F379-62918CB4F8CE}"/>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p:sp>
        <p:nvSpPr>
          <p:cNvPr id="31" name="吹き出し: 四角形 30">
            <a:extLst>
              <a:ext uri="{FF2B5EF4-FFF2-40B4-BE49-F238E27FC236}">
                <a16:creationId xmlns:a16="http://schemas.microsoft.com/office/drawing/2014/main" id="{27B95E96-E1C6-D258-F3D9-7CFF3006161F}"/>
              </a:ext>
            </a:extLst>
          </p:cNvPr>
          <p:cNvSpPr/>
          <p:nvPr/>
        </p:nvSpPr>
        <p:spPr>
          <a:xfrm>
            <a:off x="6299464" y="1706778"/>
            <a:ext cx="3484616" cy="880068"/>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10" name="テキスト ボックス 9">
            <a:extLst>
              <a:ext uri="{FF2B5EF4-FFF2-40B4-BE49-F238E27FC236}">
                <a16:creationId xmlns:a16="http://schemas.microsoft.com/office/drawing/2014/main" id="{FE6F7921-6B32-FAC4-A2AF-D4FFF479C858}"/>
              </a:ext>
            </a:extLst>
          </p:cNvPr>
          <p:cNvSpPr txBox="1"/>
          <p:nvPr/>
        </p:nvSpPr>
        <p:spPr>
          <a:xfrm>
            <a:off x="6929385" y="1246462"/>
            <a:ext cx="2528753" cy="369332"/>
          </a:xfrm>
          <a:prstGeom prst="rect">
            <a:avLst/>
          </a:prstGeom>
          <a:noFill/>
        </p:spPr>
        <p:txBody>
          <a:bodyPr wrap="square">
            <a:spAutoFit/>
          </a:bodyPr>
          <a:lstStyle/>
          <a:p>
            <a:r>
              <a:rPr kumimoji="1" lang="en-US" altLang="ja-JP" sz="1800" b="0" dirty="0">
                <a:ea typeface="Cambria Math" panose="02040503050406030204" pitchFamily="18" charset="0"/>
              </a:rPr>
              <a:t>Approximation Error</a:t>
            </a:r>
            <a:endParaRPr lang="ja-JP" altLang="en-US"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F34C0B14-536A-D778-60CE-98C8A82A85C3}"/>
                  </a:ext>
                </a:extLst>
              </p:cNvPr>
              <p:cNvSpPr txBox="1"/>
              <p:nvPr/>
            </p:nvSpPr>
            <p:spPr>
              <a:xfrm>
                <a:off x="2833452" y="1769956"/>
                <a:ext cx="721940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6" name="テキスト ボックス 5">
                <a:extLst>
                  <a:ext uri="{FF2B5EF4-FFF2-40B4-BE49-F238E27FC236}">
                    <a16:creationId xmlns:a16="http://schemas.microsoft.com/office/drawing/2014/main" id="{F34C0B14-536A-D778-60CE-98C8A82A85C3}"/>
                  </a:ext>
                </a:extLst>
              </p:cNvPr>
              <p:cNvSpPr txBox="1">
                <a:spLocks noRot="1" noChangeAspect="1" noMove="1" noResize="1" noEditPoints="1" noAdjustHandles="1" noChangeArrowheads="1" noChangeShapeType="1" noTextEdit="1"/>
              </p:cNvSpPr>
              <p:nvPr/>
            </p:nvSpPr>
            <p:spPr>
              <a:xfrm>
                <a:off x="2833452" y="1769956"/>
                <a:ext cx="7219406" cy="81689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吹き出し: 角を丸めた四角形 3">
                <a:extLst>
                  <a:ext uri="{FF2B5EF4-FFF2-40B4-BE49-F238E27FC236}">
                    <a16:creationId xmlns:a16="http://schemas.microsoft.com/office/drawing/2014/main" id="{7F1E1599-CC9B-9C64-8AE6-0E85D975834A}"/>
                  </a:ext>
                </a:extLst>
              </p:cNvPr>
              <p:cNvSpPr/>
              <p:nvPr/>
            </p:nvSpPr>
            <p:spPr>
              <a:xfrm>
                <a:off x="6535858" y="2886891"/>
                <a:ext cx="5536399" cy="1895639"/>
              </a:xfrm>
              <a:prstGeom prst="wedgeRoundRectCallout">
                <a:avLst>
                  <a:gd name="adj1" fmla="val -19457"/>
                  <a:gd name="adj2" fmla="val -71806"/>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400" b="0" dirty="0">
                    <a:ea typeface="Cambria Math" panose="02040503050406030204" pitchFamily="18" charset="0"/>
                  </a:rPr>
                  <a:t>We show this term is </a:t>
                </a:r>
                <a:r>
                  <a:rPr kumimoji="1" lang="en-US" altLang="ja-JP" sz="2400" b="0" dirty="0">
                    <a:solidFill>
                      <a:srgbClr val="FF0000"/>
                    </a:solidFill>
                    <a:ea typeface="Cambria Math" panose="02040503050406030204" pitchFamily="18" charset="0"/>
                  </a:rPr>
                  <a:t>less than </a:t>
                </a:r>
                <a14:m>
                  <m:oMath xmlns:m="http://schemas.openxmlformats.org/officeDocument/2006/math">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i="1">
                        <a:solidFill>
                          <a:srgbClr val="FF0000"/>
                        </a:solidFill>
                        <a:latin typeface="Cambria Math" panose="02040503050406030204" pitchFamily="18" charset="0"/>
                      </a:rPr>
                      <m:t>⋅</m:t>
                    </m:r>
                    <m:f>
                      <m:fPr>
                        <m:ctrlPr>
                          <a:rPr kumimoji="1" lang="en-US" altLang="ja-JP" sz="2400" i="1">
                            <a:solidFill>
                              <a:srgbClr val="FF0000"/>
                            </a:solidFill>
                            <a:latin typeface="Cambria Math" panose="02040503050406030204" pitchFamily="18" charset="0"/>
                            <a:ea typeface="Cambria Math" panose="02040503050406030204" pitchFamily="18" charset="0"/>
                          </a:rPr>
                        </m:ctrlPr>
                      </m:fPr>
                      <m:num>
                        <m:sSub>
                          <m:sSubPr>
                            <m:ctrlPr>
                              <a:rPr kumimoji="1" lang="en-US" altLang="ja-JP" sz="2400" i="1">
                                <a:solidFill>
                                  <a:srgbClr val="FF0000"/>
                                </a:solidFill>
                                <a:latin typeface="Cambria Math" panose="02040503050406030204" pitchFamily="18" charset="0"/>
                                <a:ea typeface="Cambria Math" panose="02040503050406030204" pitchFamily="18" charset="0"/>
                              </a:rPr>
                            </m:ctrlPr>
                          </m:sSubPr>
                          <m:e>
                            <m:r>
                              <a:rPr kumimoji="1" lang="en-US" altLang="ja-JP" sz="2400" i="1">
                                <a:solidFill>
                                  <a:srgbClr val="FF0000"/>
                                </a:solidFill>
                                <a:latin typeface="Cambria Math" panose="02040503050406030204" pitchFamily="18" charset="0"/>
                                <a:ea typeface="Cambria Math" panose="02040503050406030204" pitchFamily="18" charset="0"/>
                              </a:rPr>
                              <m:t>𝜖</m:t>
                            </m:r>
                          </m:e>
                          <m:sub>
                            <m:r>
                              <a:rPr kumimoji="1" lang="en-US" altLang="ja-JP" sz="2400" i="1">
                                <a:solidFill>
                                  <a:srgbClr val="FF0000"/>
                                </a:solidFill>
                                <a:latin typeface="Cambria Math" panose="02040503050406030204" pitchFamily="18" charset="0"/>
                                <a:ea typeface="Cambria Math" panose="02040503050406030204" pitchFamily="18" charset="0"/>
                              </a:rPr>
                              <m:t>𝒜</m:t>
                            </m:r>
                          </m:sub>
                        </m:sSub>
                      </m:num>
                      <m:den>
                        <m:r>
                          <a:rPr kumimoji="1" lang="en-US" altLang="ja-JP" sz="2400" i="1">
                            <a:solidFill>
                              <a:srgbClr val="FF0000"/>
                            </a:solidFill>
                            <a:latin typeface="Cambria Math" panose="02040503050406030204" pitchFamily="18" charset="0"/>
                            <a:ea typeface="Cambria Math" panose="02040503050406030204" pitchFamily="18" charset="0"/>
                          </a:rPr>
                          <m:t>3</m:t>
                        </m:r>
                      </m:den>
                    </m:f>
                  </m:oMath>
                </a14:m>
                <a:endParaRPr kumimoji="1" lang="en-US" altLang="ja-JP" sz="2400" b="0" dirty="0">
                  <a:solidFill>
                    <a:srgbClr val="FF0000"/>
                  </a:solidFill>
                  <a:ea typeface="Cambria Math" panose="02040503050406030204" pitchFamily="18" charset="0"/>
                </a:endParaRPr>
              </a:p>
              <a:p>
                <a:endParaRPr kumimoji="1" lang="en-US" altLang="ja-JP" sz="2400" dirty="0">
                  <a:solidFill>
                    <a:schemeClr val="tx1"/>
                  </a:solidFill>
                  <a:ea typeface="Cambria Math" panose="02040503050406030204" pitchFamily="18" charset="0"/>
                </a:endParaRPr>
              </a:p>
            </p:txBody>
          </p:sp>
        </mc:Choice>
        <mc:Fallback xmlns="">
          <p:sp>
            <p:nvSpPr>
              <p:cNvPr id="4" name="吹き出し: 角を丸めた四角形 3">
                <a:extLst>
                  <a:ext uri="{FF2B5EF4-FFF2-40B4-BE49-F238E27FC236}">
                    <a16:creationId xmlns:a16="http://schemas.microsoft.com/office/drawing/2014/main" id="{7F1E1599-CC9B-9C64-8AE6-0E85D975834A}"/>
                  </a:ext>
                </a:extLst>
              </p:cNvPr>
              <p:cNvSpPr>
                <a:spLocks noRot="1" noChangeAspect="1" noMove="1" noResize="1" noEditPoints="1" noAdjustHandles="1" noChangeArrowheads="1" noChangeShapeType="1" noTextEdit="1"/>
              </p:cNvSpPr>
              <p:nvPr/>
            </p:nvSpPr>
            <p:spPr>
              <a:xfrm>
                <a:off x="6535858" y="2886891"/>
                <a:ext cx="5536399" cy="1895639"/>
              </a:xfrm>
              <a:prstGeom prst="wedgeRoundRectCallout">
                <a:avLst>
                  <a:gd name="adj1" fmla="val -19457"/>
                  <a:gd name="adj2" fmla="val -71806"/>
                  <a:gd name="adj3" fmla="val 16667"/>
                </a:avLst>
              </a:prstGeom>
              <a:blipFill>
                <a:blip r:embed="rId5"/>
                <a:stretch>
                  <a:fillRect/>
                </a:stretch>
              </a:blipFill>
              <a:ln w="25400">
                <a:solidFill>
                  <a:srgbClr val="FF0000"/>
                </a:solidFill>
              </a:ln>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F12B73CD-D7B0-55CB-217B-83CAAF7D49A7}"/>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16</a:t>
            </a:r>
            <a:endParaRPr kumimoji="1" lang="ja-JP" altLang="en-US" dirty="0">
              <a:solidFill>
                <a:schemeClr val="bg1"/>
              </a:solidFill>
            </a:endParaRPr>
          </a:p>
        </p:txBody>
      </p:sp>
    </p:spTree>
    <p:extLst>
      <p:ext uri="{BB962C8B-B14F-4D97-AF65-F5344CB8AC3E}">
        <p14:creationId xmlns:p14="http://schemas.microsoft.com/office/powerpoint/2010/main" val="5394491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6B73E-5540-DA00-1719-482B53B135EF}"/>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06BEDD82-11B9-20AE-C411-DBD942EFACFD}"/>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06BEDD82-11B9-20AE-C411-DBD942EFACFD}"/>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p:sp>
        <p:nvSpPr>
          <p:cNvPr id="31" name="吹き出し: 四角形 30">
            <a:extLst>
              <a:ext uri="{FF2B5EF4-FFF2-40B4-BE49-F238E27FC236}">
                <a16:creationId xmlns:a16="http://schemas.microsoft.com/office/drawing/2014/main" id="{07C8D173-B5A9-F351-2487-09FC820FFBD8}"/>
              </a:ext>
            </a:extLst>
          </p:cNvPr>
          <p:cNvSpPr/>
          <p:nvPr/>
        </p:nvSpPr>
        <p:spPr>
          <a:xfrm>
            <a:off x="6299464" y="1706778"/>
            <a:ext cx="3484616" cy="880068"/>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10" name="テキスト ボックス 9">
            <a:extLst>
              <a:ext uri="{FF2B5EF4-FFF2-40B4-BE49-F238E27FC236}">
                <a16:creationId xmlns:a16="http://schemas.microsoft.com/office/drawing/2014/main" id="{15FFA7F6-2960-D5E1-794C-4554A39838E1}"/>
              </a:ext>
            </a:extLst>
          </p:cNvPr>
          <p:cNvSpPr txBox="1"/>
          <p:nvPr/>
        </p:nvSpPr>
        <p:spPr>
          <a:xfrm>
            <a:off x="6929385" y="1246462"/>
            <a:ext cx="2528753" cy="369332"/>
          </a:xfrm>
          <a:prstGeom prst="rect">
            <a:avLst/>
          </a:prstGeom>
          <a:noFill/>
        </p:spPr>
        <p:txBody>
          <a:bodyPr wrap="square">
            <a:spAutoFit/>
          </a:bodyPr>
          <a:lstStyle/>
          <a:p>
            <a:r>
              <a:rPr kumimoji="1" lang="en-US" altLang="ja-JP" sz="1800" b="0" dirty="0">
                <a:ea typeface="Cambria Math" panose="02040503050406030204" pitchFamily="18" charset="0"/>
              </a:rPr>
              <a:t>Approximation Error</a:t>
            </a:r>
            <a:endParaRPr lang="ja-JP" altLang="en-US"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A1717289-30BC-0769-24CB-8345A5655B9D}"/>
                  </a:ext>
                </a:extLst>
              </p:cNvPr>
              <p:cNvSpPr txBox="1"/>
              <p:nvPr/>
            </p:nvSpPr>
            <p:spPr>
              <a:xfrm>
                <a:off x="2833452" y="1769956"/>
                <a:ext cx="721940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6" name="テキスト ボックス 5">
                <a:extLst>
                  <a:ext uri="{FF2B5EF4-FFF2-40B4-BE49-F238E27FC236}">
                    <a16:creationId xmlns:a16="http://schemas.microsoft.com/office/drawing/2014/main" id="{A1717289-30BC-0769-24CB-8345A5655B9D}"/>
                  </a:ext>
                </a:extLst>
              </p:cNvPr>
              <p:cNvSpPr txBox="1">
                <a:spLocks noRot="1" noChangeAspect="1" noMove="1" noResize="1" noEditPoints="1" noAdjustHandles="1" noChangeArrowheads="1" noChangeShapeType="1" noTextEdit="1"/>
              </p:cNvSpPr>
              <p:nvPr/>
            </p:nvSpPr>
            <p:spPr>
              <a:xfrm>
                <a:off x="2833452" y="1769956"/>
                <a:ext cx="7219406" cy="81689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吹き出し: 角を丸めた四角形 2">
                <a:extLst>
                  <a:ext uri="{FF2B5EF4-FFF2-40B4-BE49-F238E27FC236}">
                    <a16:creationId xmlns:a16="http://schemas.microsoft.com/office/drawing/2014/main" id="{EE704D5E-21AF-6B41-5DCD-3F4AA2D0AC63}"/>
                  </a:ext>
                </a:extLst>
              </p:cNvPr>
              <p:cNvSpPr/>
              <p:nvPr/>
            </p:nvSpPr>
            <p:spPr>
              <a:xfrm>
                <a:off x="6535858" y="2886891"/>
                <a:ext cx="5536399" cy="1895639"/>
              </a:xfrm>
              <a:prstGeom prst="wedgeRoundRectCallout">
                <a:avLst>
                  <a:gd name="adj1" fmla="val -19457"/>
                  <a:gd name="adj2" fmla="val -71806"/>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400" b="0" dirty="0">
                    <a:ea typeface="Cambria Math" panose="02040503050406030204" pitchFamily="18" charset="0"/>
                  </a:rPr>
                  <a:t>We show this term is </a:t>
                </a:r>
                <a:r>
                  <a:rPr kumimoji="1" lang="en-US" altLang="ja-JP" sz="2400" b="0" dirty="0">
                    <a:solidFill>
                      <a:srgbClr val="FF0000"/>
                    </a:solidFill>
                    <a:ea typeface="Cambria Math" panose="02040503050406030204" pitchFamily="18" charset="0"/>
                  </a:rPr>
                  <a:t>less than </a:t>
                </a:r>
                <a14:m>
                  <m:oMath xmlns:m="http://schemas.openxmlformats.org/officeDocument/2006/math">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i="1">
                        <a:solidFill>
                          <a:srgbClr val="FF0000"/>
                        </a:solidFill>
                        <a:latin typeface="Cambria Math" panose="02040503050406030204" pitchFamily="18" charset="0"/>
                      </a:rPr>
                      <m:t>⋅</m:t>
                    </m:r>
                    <m:f>
                      <m:fPr>
                        <m:ctrlPr>
                          <a:rPr kumimoji="1" lang="en-US" altLang="ja-JP" sz="2400" i="1">
                            <a:solidFill>
                              <a:srgbClr val="FF0000"/>
                            </a:solidFill>
                            <a:latin typeface="Cambria Math" panose="02040503050406030204" pitchFamily="18" charset="0"/>
                            <a:ea typeface="Cambria Math" panose="02040503050406030204" pitchFamily="18" charset="0"/>
                          </a:rPr>
                        </m:ctrlPr>
                      </m:fPr>
                      <m:num>
                        <m:sSub>
                          <m:sSubPr>
                            <m:ctrlPr>
                              <a:rPr kumimoji="1" lang="en-US" altLang="ja-JP" sz="2400" i="1">
                                <a:solidFill>
                                  <a:srgbClr val="FF0000"/>
                                </a:solidFill>
                                <a:latin typeface="Cambria Math" panose="02040503050406030204" pitchFamily="18" charset="0"/>
                                <a:ea typeface="Cambria Math" panose="02040503050406030204" pitchFamily="18" charset="0"/>
                              </a:rPr>
                            </m:ctrlPr>
                          </m:sSubPr>
                          <m:e>
                            <m:r>
                              <a:rPr kumimoji="1" lang="en-US" altLang="ja-JP" sz="2400" i="1">
                                <a:solidFill>
                                  <a:srgbClr val="FF0000"/>
                                </a:solidFill>
                                <a:latin typeface="Cambria Math" panose="02040503050406030204" pitchFamily="18" charset="0"/>
                                <a:ea typeface="Cambria Math" panose="02040503050406030204" pitchFamily="18" charset="0"/>
                              </a:rPr>
                              <m:t>𝜖</m:t>
                            </m:r>
                          </m:e>
                          <m:sub>
                            <m:r>
                              <a:rPr kumimoji="1" lang="en-US" altLang="ja-JP" sz="2400" i="1">
                                <a:solidFill>
                                  <a:srgbClr val="FF0000"/>
                                </a:solidFill>
                                <a:latin typeface="Cambria Math" panose="02040503050406030204" pitchFamily="18" charset="0"/>
                                <a:ea typeface="Cambria Math" panose="02040503050406030204" pitchFamily="18" charset="0"/>
                              </a:rPr>
                              <m:t>𝒜</m:t>
                            </m:r>
                          </m:sub>
                        </m:sSub>
                      </m:num>
                      <m:den>
                        <m:r>
                          <a:rPr kumimoji="1" lang="en-US" altLang="ja-JP" sz="2400" i="1">
                            <a:solidFill>
                              <a:srgbClr val="FF0000"/>
                            </a:solidFill>
                            <a:latin typeface="Cambria Math" panose="02040503050406030204" pitchFamily="18" charset="0"/>
                            <a:ea typeface="Cambria Math" panose="02040503050406030204" pitchFamily="18" charset="0"/>
                          </a:rPr>
                          <m:t>3</m:t>
                        </m:r>
                      </m:den>
                    </m:f>
                  </m:oMath>
                </a14:m>
                <a:endParaRPr kumimoji="1" lang="en-US" altLang="ja-JP" sz="2400" b="0" dirty="0">
                  <a:solidFill>
                    <a:srgbClr val="FF0000"/>
                  </a:solidFill>
                  <a:ea typeface="Cambria Math" panose="02040503050406030204" pitchFamily="18" charset="0"/>
                </a:endParaRPr>
              </a:p>
              <a:p>
                <a:endParaRPr kumimoji="1" lang="en-US" altLang="ja-JP" sz="2400" dirty="0">
                  <a:solidFill>
                    <a:schemeClr val="tx1"/>
                  </a:solidFill>
                  <a:ea typeface="Cambria Math" panose="02040503050406030204" pitchFamily="18" charset="0"/>
                </a:endParaRPr>
              </a:p>
              <a:p>
                <a:r>
                  <a:rPr kumimoji="1" lang="en-US" altLang="ja-JP" sz="2400" dirty="0">
                    <a:solidFill>
                      <a:schemeClr val="tx1"/>
                    </a:solidFill>
                    <a:ea typeface="Cambria Math" panose="02040503050406030204" pitchFamily="18" charset="0"/>
                  </a:rPr>
                  <a:t>For Waters IBE, we can set parameters so that </a:t>
                </a:r>
                <a14:m>
                  <m:oMath xmlns:m="http://schemas.openxmlformats.org/officeDocument/2006/math">
                    <m:sSub>
                      <m:sSubPr>
                        <m:ctrlPr>
                          <a:rPr kumimoji="1" lang="en-US" altLang="ja-JP" sz="2400" i="1" smtClean="0">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b="0" i="0"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𝑂</m:t>
                    </m:r>
                    <m:r>
                      <a:rPr kumimoji="1" lang="en-US" altLang="ja-JP" sz="2400" b="0" i="0" smtClean="0">
                        <a:solidFill>
                          <a:srgbClr val="FF0000"/>
                        </a:solidFill>
                        <a:latin typeface="Cambria Math" panose="02040503050406030204" pitchFamily="18" charset="0"/>
                      </a:rPr>
                      <m:t>(</m:t>
                    </m:r>
                    <m:rad>
                      <m:radPr>
                        <m:degHide m:val="on"/>
                        <m:ctrlPr>
                          <a:rPr kumimoji="1" lang="en-US" altLang="ja-JP" sz="2400" b="0" i="1" smtClean="0">
                            <a:solidFill>
                              <a:srgbClr val="FF0000"/>
                            </a:solidFill>
                            <a:latin typeface="Cambria Math" panose="02040503050406030204" pitchFamily="18" charset="0"/>
                          </a:rPr>
                        </m:ctrlPr>
                      </m:radPr>
                      <m:deg/>
                      <m:e>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𝜖</m:t>
                            </m:r>
                          </m:e>
                          <m:sub>
                            <m:r>
                              <a:rPr kumimoji="1" lang="en-US" altLang="ja-JP" sz="2400" i="1">
                                <a:solidFill>
                                  <a:srgbClr val="FF0000"/>
                                </a:solidFill>
                                <a:latin typeface="Cambria Math" panose="02040503050406030204" pitchFamily="18" charset="0"/>
                              </a:rPr>
                              <m:t>𝒜</m:t>
                            </m:r>
                          </m:sub>
                        </m:sSub>
                      </m:e>
                    </m:rad>
                    <m:r>
                      <a:rPr kumimoji="1" lang="en-US" altLang="ja-JP" sz="2400" b="0" i="1"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𝑞</m:t>
                    </m:r>
                    <m:r>
                      <a:rPr kumimoji="1" lang="en-US" altLang="ja-JP" sz="2400" b="0" i="0" smtClean="0">
                        <a:solidFill>
                          <a:srgbClr val="FF0000"/>
                        </a:solidFill>
                        <a:latin typeface="Cambria Math" panose="02040503050406030204" pitchFamily="18" charset="0"/>
                      </a:rPr>
                      <m:t>)</m:t>
                    </m:r>
                  </m:oMath>
                </a14:m>
                <a:r>
                  <a:rPr kumimoji="1" lang="en-US" altLang="ja-JP" sz="2400" dirty="0">
                    <a:solidFill>
                      <a:srgbClr val="FF0000"/>
                    </a:solidFill>
                    <a:ea typeface="Cambria Math" panose="02040503050406030204" pitchFamily="18" charset="0"/>
                  </a:rPr>
                  <a:t> </a:t>
                </a:r>
                <a:endParaRPr kumimoji="1" lang="en-US" altLang="ja-JP" sz="2400" b="0" dirty="0">
                  <a:solidFill>
                    <a:schemeClr val="tx1"/>
                  </a:solidFill>
                  <a:ea typeface="Cambria Math" panose="02040503050406030204" pitchFamily="18" charset="0"/>
                </a:endParaRPr>
              </a:p>
            </p:txBody>
          </p:sp>
        </mc:Choice>
        <mc:Fallback xmlns="">
          <p:sp>
            <p:nvSpPr>
              <p:cNvPr id="3" name="吹き出し: 角を丸めた四角形 2">
                <a:extLst>
                  <a:ext uri="{FF2B5EF4-FFF2-40B4-BE49-F238E27FC236}">
                    <a16:creationId xmlns:a16="http://schemas.microsoft.com/office/drawing/2014/main" id="{EE704D5E-21AF-6B41-5DCD-3F4AA2D0AC63}"/>
                  </a:ext>
                </a:extLst>
              </p:cNvPr>
              <p:cNvSpPr>
                <a:spLocks noRot="1" noChangeAspect="1" noMove="1" noResize="1" noEditPoints="1" noAdjustHandles="1" noChangeArrowheads="1" noChangeShapeType="1" noTextEdit="1"/>
              </p:cNvSpPr>
              <p:nvPr/>
            </p:nvSpPr>
            <p:spPr>
              <a:xfrm>
                <a:off x="6535858" y="2886891"/>
                <a:ext cx="5536399" cy="1895639"/>
              </a:xfrm>
              <a:prstGeom prst="wedgeRoundRectCallout">
                <a:avLst>
                  <a:gd name="adj1" fmla="val -19457"/>
                  <a:gd name="adj2" fmla="val -71806"/>
                  <a:gd name="adj3" fmla="val 16667"/>
                </a:avLst>
              </a:prstGeom>
              <a:blipFill>
                <a:blip r:embed="rId5"/>
                <a:stretch>
                  <a:fillRect b="-261"/>
                </a:stretch>
              </a:blipFill>
              <a:ln w="25400">
                <a:solidFill>
                  <a:srgbClr val="FF0000"/>
                </a:solidFill>
              </a:ln>
            </p:spPr>
            <p:txBody>
              <a:bodyPr/>
              <a:lstStyle/>
              <a:p>
                <a:r>
                  <a:rPr lang="ja-JP" altLang="en-US">
                    <a:noFill/>
                  </a:rPr>
                  <a:t> </a:t>
                </a:r>
              </a:p>
            </p:txBody>
          </p:sp>
        </mc:Fallback>
      </mc:AlternateContent>
      <p:sp>
        <p:nvSpPr>
          <p:cNvPr id="4" name="テキスト ボックス 3">
            <a:extLst>
              <a:ext uri="{FF2B5EF4-FFF2-40B4-BE49-F238E27FC236}">
                <a16:creationId xmlns:a16="http://schemas.microsoft.com/office/drawing/2014/main" id="{550970BB-1A84-321B-1BDA-EB7A399DAEE2}"/>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16</a:t>
            </a:r>
            <a:endParaRPr kumimoji="1" lang="ja-JP" altLang="en-US" dirty="0">
              <a:solidFill>
                <a:schemeClr val="bg1"/>
              </a:solidFill>
            </a:endParaRPr>
          </a:p>
        </p:txBody>
      </p:sp>
    </p:spTree>
    <p:extLst>
      <p:ext uri="{BB962C8B-B14F-4D97-AF65-F5344CB8AC3E}">
        <p14:creationId xmlns:p14="http://schemas.microsoft.com/office/powerpoint/2010/main" val="2591897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5C5BB6-D42A-60C5-0AB4-D2D6D2E1D791}"/>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AC2DF7B4-DF5B-4A14-6585-57C1C9AEE122}"/>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AC2DF7B4-DF5B-4A14-6585-57C1C9AEE122}"/>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p:sp>
        <p:nvSpPr>
          <p:cNvPr id="31" name="吹き出し: 四角形 30">
            <a:extLst>
              <a:ext uri="{FF2B5EF4-FFF2-40B4-BE49-F238E27FC236}">
                <a16:creationId xmlns:a16="http://schemas.microsoft.com/office/drawing/2014/main" id="{75E70F4B-62CB-0645-3262-35A20E2D1B7A}"/>
              </a:ext>
            </a:extLst>
          </p:cNvPr>
          <p:cNvSpPr/>
          <p:nvPr/>
        </p:nvSpPr>
        <p:spPr>
          <a:xfrm>
            <a:off x="6299464" y="1706778"/>
            <a:ext cx="3484616" cy="880068"/>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10" name="テキスト ボックス 9">
            <a:extLst>
              <a:ext uri="{FF2B5EF4-FFF2-40B4-BE49-F238E27FC236}">
                <a16:creationId xmlns:a16="http://schemas.microsoft.com/office/drawing/2014/main" id="{B4674822-B1AB-D82E-21A7-C4CC3AA11DC8}"/>
              </a:ext>
            </a:extLst>
          </p:cNvPr>
          <p:cNvSpPr txBox="1"/>
          <p:nvPr/>
        </p:nvSpPr>
        <p:spPr>
          <a:xfrm>
            <a:off x="6929385" y="1246462"/>
            <a:ext cx="2528753" cy="369332"/>
          </a:xfrm>
          <a:prstGeom prst="rect">
            <a:avLst/>
          </a:prstGeom>
          <a:noFill/>
        </p:spPr>
        <p:txBody>
          <a:bodyPr wrap="square">
            <a:spAutoFit/>
          </a:bodyPr>
          <a:lstStyle/>
          <a:p>
            <a:r>
              <a:rPr kumimoji="1" lang="en-US" altLang="ja-JP" sz="1800" b="0" dirty="0">
                <a:ea typeface="Cambria Math" panose="02040503050406030204" pitchFamily="18" charset="0"/>
              </a:rPr>
              <a:t>Approximation Error</a:t>
            </a:r>
            <a:endParaRPr lang="ja-JP" altLang="en-US"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6AEF273C-C00E-2F81-C51F-3601AC0B2FD4}"/>
                  </a:ext>
                </a:extLst>
              </p:cNvPr>
              <p:cNvSpPr txBox="1"/>
              <p:nvPr/>
            </p:nvSpPr>
            <p:spPr>
              <a:xfrm>
                <a:off x="2833452" y="1769956"/>
                <a:ext cx="721940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6" name="テキスト ボックス 5">
                <a:extLst>
                  <a:ext uri="{FF2B5EF4-FFF2-40B4-BE49-F238E27FC236}">
                    <a16:creationId xmlns:a16="http://schemas.microsoft.com/office/drawing/2014/main" id="{6AEF273C-C00E-2F81-C51F-3601AC0B2FD4}"/>
                  </a:ext>
                </a:extLst>
              </p:cNvPr>
              <p:cNvSpPr txBox="1">
                <a:spLocks noRot="1" noChangeAspect="1" noMove="1" noResize="1" noEditPoints="1" noAdjustHandles="1" noChangeArrowheads="1" noChangeShapeType="1" noTextEdit="1"/>
              </p:cNvSpPr>
              <p:nvPr/>
            </p:nvSpPr>
            <p:spPr>
              <a:xfrm>
                <a:off x="2833452" y="1769956"/>
                <a:ext cx="7219406" cy="81689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吹き出し: 角を丸めた四角形 2">
                <a:extLst>
                  <a:ext uri="{FF2B5EF4-FFF2-40B4-BE49-F238E27FC236}">
                    <a16:creationId xmlns:a16="http://schemas.microsoft.com/office/drawing/2014/main" id="{C9C20F89-239A-6FB0-BB88-0DE7C7757128}"/>
                  </a:ext>
                </a:extLst>
              </p:cNvPr>
              <p:cNvSpPr/>
              <p:nvPr/>
            </p:nvSpPr>
            <p:spPr>
              <a:xfrm>
                <a:off x="6535858" y="2886891"/>
                <a:ext cx="5536399" cy="1895639"/>
              </a:xfrm>
              <a:prstGeom prst="wedgeRoundRectCallout">
                <a:avLst>
                  <a:gd name="adj1" fmla="val -19457"/>
                  <a:gd name="adj2" fmla="val -71806"/>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400" b="0" dirty="0">
                    <a:ea typeface="Cambria Math" panose="02040503050406030204" pitchFamily="18" charset="0"/>
                  </a:rPr>
                  <a:t>We show this term is </a:t>
                </a:r>
                <a:r>
                  <a:rPr kumimoji="1" lang="en-US" altLang="ja-JP" sz="2400" b="0" dirty="0">
                    <a:solidFill>
                      <a:srgbClr val="FF0000"/>
                    </a:solidFill>
                    <a:ea typeface="Cambria Math" panose="02040503050406030204" pitchFamily="18" charset="0"/>
                  </a:rPr>
                  <a:t>less than </a:t>
                </a:r>
                <a14:m>
                  <m:oMath xmlns:m="http://schemas.openxmlformats.org/officeDocument/2006/math">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i="1">
                        <a:solidFill>
                          <a:srgbClr val="FF0000"/>
                        </a:solidFill>
                        <a:latin typeface="Cambria Math" panose="02040503050406030204" pitchFamily="18" charset="0"/>
                      </a:rPr>
                      <m:t>⋅</m:t>
                    </m:r>
                    <m:f>
                      <m:fPr>
                        <m:ctrlPr>
                          <a:rPr kumimoji="1" lang="en-US" altLang="ja-JP" sz="2400" i="1">
                            <a:solidFill>
                              <a:srgbClr val="FF0000"/>
                            </a:solidFill>
                            <a:latin typeface="Cambria Math" panose="02040503050406030204" pitchFamily="18" charset="0"/>
                            <a:ea typeface="Cambria Math" panose="02040503050406030204" pitchFamily="18" charset="0"/>
                          </a:rPr>
                        </m:ctrlPr>
                      </m:fPr>
                      <m:num>
                        <m:sSub>
                          <m:sSubPr>
                            <m:ctrlPr>
                              <a:rPr kumimoji="1" lang="en-US" altLang="ja-JP" sz="2400" i="1">
                                <a:solidFill>
                                  <a:srgbClr val="FF0000"/>
                                </a:solidFill>
                                <a:latin typeface="Cambria Math" panose="02040503050406030204" pitchFamily="18" charset="0"/>
                                <a:ea typeface="Cambria Math" panose="02040503050406030204" pitchFamily="18" charset="0"/>
                              </a:rPr>
                            </m:ctrlPr>
                          </m:sSubPr>
                          <m:e>
                            <m:r>
                              <a:rPr kumimoji="1" lang="en-US" altLang="ja-JP" sz="2400" i="1">
                                <a:solidFill>
                                  <a:srgbClr val="FF0000"/>
                                </a:solidFill>
                                <a:latin typeface="Cambria Math" panose="02040503050406030204" pitchFamily="18" charset="0"/>
                                <a:ea typeface="Cambria Math" panose="02040503050406030204" pitchFamily="18" charset="0"/>
                              </a:rPr>
                              <m:t>𝜖</m:t>
                            </m:r>
                          </m:e>
                          <m:sub>
                            <m:r>
                              <a:rPr kumimoji="1" lang="en-US" altLang="ja-JP" sz="2400" i="1">
                                <a:solidFill>
                                  <a:srgbClr val="FF0000"/>
                                </a:solidFill>
                                <a:latin typeface="Cambria Math" panose="02040503050406030204" pitchFamily="18" charset="0"/>
                                <a:ea typeface="Cambria Math" panose="02040503050406030204" pitchFamily="18" charset="0"/>
                              </a:rPr>
                              <m:t>𝒜</m:t>
                            </m:r>
                          </m:sub>
                        </m:sSub>
                      </m:num>
                      <m:den>
                        <m:r>
                          <a:rPr kumimoji="1" lang="en-US" altLang="ja-JP" sz="2400" i="1">
                            <a:solidFill>
                              <a:srgbClr val="FF0000"/>
                            </a:solidFill>
                            <a:latin typeface="Cambria Math" panose="02040503050406030204" pitchFamily="18" charset="0"/>
                            <a:ea typeface="Cambria Math" panose="02040503050406030204" pitchFamily="18" charset="0"/>
                          </a:rPr>
                          <m:t>3</m:t>
                        </m:r>
                      </m:den>
                    </m:f>
                  </m:oMath>
                </a14:m>
                <a:endParaRPr kumimoji="1" lang="en-US" altLang="ja-JP" sz="2400" b="0" dirty="0">
                  <a:solidFill>
                    <a:srgbClr val="FF0000"/>
                  </a:solidFill>
                  <a:ea typeface="Cambria Math" panose="02040503050406030204" pitchFamily="18" charset="0"/>
                </a:endParaRPr>
              </a:p>
              <a:p>
                <a:endParaRPr kumimoji="1" lang="en-US" altLang="ja-JP" sz="2400" dirty="0">
                  <a:solidFill>
                    <a:schemeClr val="tx1"/>
                  </a:solidFill>
                  <a:ea typeface="Cambria Math" panose="02040503050406030204" pitchFamily="18" charset="0"/>
                </a:endParaRPr>
              </a:p>
              <a:p>
                <a:r>
                  <a:rPr kumimoji="1" lang="en-US" altLang="ja-JP" sz="2400" dirty="0">
                    <a:solidFill>
                      <a:schemeClr val="tx1"/>
                    </a:solidFill>
                    <a:ea typeface="Cambria Math" panose="02040503050406030204" pitchFamily="18" charset="0"/>
                  </a:rPr>
                  <a:t>For Waters IBE, we can set parameters so that </a:t>
                </a:r>
                <a14:m>
                  <m:oMath xmlns:m="http://schemas.openxmlformats.org/officeDocument/2006/math">
                    <m:sSub>
                      <m:sSubPr>
                        <m:ctrlPr>
                          <a:rPr kumimoji="1" lang="en-US" altLang="ja-JP" sz="2400" i="1" smtClean="0">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b="0" i="0"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𝑂</m:t>
                    </m:r>
                    <m:r>
                      <a:rPr kumimoji="1" lang="en-US" altLang="ja-JP" sz="2400" b="0" i="0" smtClean="0">
                        <a:solidFill>
                          <a:srgbClr val="FF0000"/>
                        </a:solidFill>
                        <a:latin typeface="Cambria Math" panose="02040503050406030204" pitchFamily="18" charset="0"/>
                      </a:rPr>
                      <m:t>(</m:t>
                    </m:r>
                    <m:rad>
                      <m:radPr>
                        <m:degHide m:val="on"/>
                        <m:ctrlPr>
                          <a:rPr kumimoji="1" lang="en-US" altLang="ja-JP" sz="2400" b="0" i="1" smtClean="0">
                            <a:solidFill>
                              <a:srgbClr val="FF0000"/>
                            </a:solidFill>
                            <a:latin typeface="Cambria Math" panose="02040503050406030204" pitchFamily="18" charset="0"/>
                          </a:rPr>
                        </m:ctrlPr>
                      </m:radPr>
                      <m:deg/>
                      <m:e>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𝜖</m:t>
                            </m:r>
                          </m:e>
                          <m:sub>
                            <m:r>
                              <a:rPr kumimoji="1" lang="en-US" altLang="ja-JP" sz="2400" i="1">
                                <a:solidFill>
                                  <a:srgbClr val="FF0000"/>
                                </a:solidFill>
                                <a:latin typeface="Cambria Math" panose="02040503050406030204" pitchFamily="18" charset="0"/>
                              </a:rPr>
                              <m:t>𝒜</m:t>
                            </m:r>
                          </m:sub>
                        </m:sSub>
                      </m:e>
                    </m:rad>
                    <m:r>
                      <a:rPr kumimoji="1" lang="en-US" altLang="ja-JP" sz="2400" b="0" i="1"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𝑞</m:t>
                    </m:r>
                    <m:r>
                      <a:rPr kumimoji="1" lang="en-US" altLang="ja-JP" sz="2400" b="0" i="0" smtClean="0">
                        <a:solidFill>
                          <a:srgbClr val="FF0000"/>
                        </a:solidFill>
                        <a:latin typeface="Cambria Math" panose="02040503050406030204" pitchFamily="18" charset="0"/>
                      </a:rPr>
                      <m:t>)</m:t>
                    </m:r>
                  </m:oMath>
                </a14:m>
                <a:r>
                  <a:rPr kumimoji="1" lang="en-US" altLang="ja-JP" sz="2400" dirty="0">
                    <a:solidFill>
                      <a:srgbClr val="FF0000"/>
                    </a:solidFill>
                    <a:ea typeface="Cambria Math" panose="02040503050406030204" pitchFamily="18" charset="0"/>
                  </a:rPr>
                  <a:t> </a:t>
                </a:r>
                <a:endParaRPr kumimoji="1" lang="en-US" altLang="ja-JP" sz="2400" b="0" dirty="0">
                  <a:solidFill>
                    <a:schemeClr val="tx1"/>
                  </a:solidFill>
                  <a:ea typeface="Cambria Math" panose="02040503050406030204" pitchFamily="18" charset="0"/>
                </a:endParaRPr>
              </a:p>
            </p:txBody>
          </p:sp>
        </mc:Choice>
        <mc:Fallback xmlns="">
          <p:sp>
            <p:nvSpPr>
              <p:cNvPr id="3" name="吹き出し: 角を丸めた四角形 2">
                <a:extLst>
                  <a:ext uri="{FF2B5EF4-FFF2-40B4-BE49-F238E27FC236}">
                    <a16:creationId xmlns:a16="http://schemas.microsoft.com/office/drawing/2014/main" id="{C9C20F89-239A-6FB0-BB88-0DE7C7757128}"/>
                  </a:ext>
                </a:extLst>
              </p:cNvPr>
              <p:cNvSpPr>
                <a:spLocks noRot="1" noChangeAspect="1" noMove="1" noResize="1" noEditPoints="1" noAdjustHandles="1" noChangeArrowheads="1" noChangeShapeType="1" noTextEdit="1"/>
              </p:cNvSpPr>
              <p:nvPr/>
            </p:nvSpPr>
            <p:spPr>
              <a:xfrm>
                <a:off x="6535858" y="2886891"/>
                <a:ext cx="5536399" cy="1895639"/>
              </a:xfrm>
              <a:prstGeom prst="wedgeRoundRectCallout">
                <a:avLst>
                  <a:gd name="adj1" fmla="val -19457"/>
                  <a:gd name="adj2" fmla="val -71806"/>
                  <a:gd name="adj3" fmla="val 16667"/>
                </a:avLst>
              </a:prstGeom>
              <a:blipFill>
                <a:blip r:embed="rId5"/>
                <a:stretch>
                  <a:fillRect b="-261"/>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吹き出し: 角を丸めた四角形 3">
                <a:extLst>
                  <a:ext uri="{FF2B5EF4-FFF2-40B4-BE49-F238E27FC236}">
                    <a16:creationId xmlns:a16="http://schemas.microsoft.com/office/drawing/2014/main" id="{137B8F59-D68B-3C0D-8343-CD570E156ED4}"/>
                  </a:ext>
                </a:extLst>
              </p:cNvPr>
              <p:cNvSpPr/>
              <p:nvPr/>
            </p:nvSpPr>
            <p:spPr>
              <a:xfrm>
                <a:off x="7578077" y="4882142"/>
                <a:ext cx="3339040" cy="623268"/>
              </a:xfrm>
              <a:prstGeom prst="wedgeRoundRectCallout">
                <a:avLst>
                  <a:gd name="adj1" fmla="val -33704"/>
                  <a:gd name="adj2" fmla="val -79501"/>
                  <a:gd name="adj3" fmla="val 16667"/>
                </a:avLst>
              </a:prstGeom>
              <a:ln w="254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000" b="0" dirty="0">
                    <a:ea typeface="Cambria Math" panose="02040503050406030204" pitchFamily="18" charset="0"/>
                  </a:rPr>
                  <a:t>[BR09] sets</a:t>
                </a:r>
                <a:r>
                  <a:rPr kumimoji="1" lang="en-US" altLang="ja-JP" sz="2000" dirty="0">
                    <a:solidFill>
                      <a:srgbClr val="FF0000"/>
                    </a:solidFill>
                  </a:rPr>
                  <a:t> </a:t>
                </a:r>
                <a14:m>
                  <m:oMath xmlns:m="http://schemas.openxmlformats.org/officeDocument/2006/math">
                    <m:sSub>
                      <m:sSubPr>
                        <m:ctrlPr>
                          <a:rPr kumimoji="1" lang="en-US" altLang="ja-JP" sz="2000" i="1" smtClean="0">
                            <a:solidFill>
                              <a:srgbClr val="FF0000"/>
                            </a:solidFill>
                            <a:latin typeface="Cambria Math" panose="02040503050406030204" pitchFamily="18" charset="0"/>
                          </a:rPr>
                        </m:ctrlPr>
                      </m:sSubPr>
                      <m:e>
                        <m:r>
                          <a:rPr kumimoji="1" lang="en-US" altLang="ja-JP" sz="2000" i="1">
                            <a:solidFill>
                              <a:srgbClr val="FF0000"/>
                            </a:solidFill>
                            <a:latin typeface="Cambria Math" panose="02040503050406030204" pitchFamily="18" charset="0"/>
                          </a:rPr>
                          <m:t>𝛾</m:t>
                        </m:r>
                      </m:e>
                      <m:sub>
                        <m:r>
                          <a:rPr kumimoji="1" lang="en-US" altLang="ja-JP" sz="2000" i="1">
                            <a:solidFill>
                              <a:srgbClr val="FF0000"/>
                            </a:solidFill>
                            <a:latin typeface="Cambria Math" panose="02040503050406030204" pitchFamily="18" charset="0"/>
                          </a:rPr>
                          <m:t>𝑚𝑖𝑛</m:t>
                        </m:r>
                      </m:sub>
                    </m:sSub>
                    <m:r>
                      <a:rPr kumimoji="1" lang="en-US" altLang="ja-JP" sz="2000" b="0" i="0"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𝑂</m:t>
                    </m:r>
                    <m:r>
                      <a:rPr kumimoji="1" lang="en-US" altLang="ja-JP" sz="2000" b="0" i="0" smtClean="0">
                        <a:solidFill>
                          <a:srgbClr val="FF0000"/>
                        </a:solidFill>
                        <a:latin typeface="Cambria Math" panose="02040503050406030204" pitchFamily="18" charset="0"/>
                      </a:rPr>
                      <m:t>(</m:t>
                    </m:r>
                    <m:sSub>
                      <m:sSubPr>
                        <m:ctrlPr>
                          <a:rPr kumimoji="1" lang="en-US" altLang="ja-JP" sz="2000" i="1">
                            <a:solidFill>
                              <a:srgbClr val="FF0000"/>
                            </a:solidFill>
                            <a:latin typeface="Cambria Math" panose="02040503050406030204" pitchFamily="18" charset="0"/>
                          </a:rPr>
                        </m:ctrlPr>
                      </m:sSubPr>
                      <m:e>
                        <m:r>
                          <a:rPr kumimoji="1" lang="en-US" altLang="ja-JP" sz="2000" i="1">
                            <a:solidFill>
                              <a:srgbClr val="FF0000"/>
                            </a:solidFill>
                            <a:latin typeface="Cambria Math" panose="02040503050406030204" pitchFamily="18" charset="0"/>
                          </a:rPr>
                          <m:t>𝜖</m:t>
                        </m:r>
                      </m:e>
                      <m:sub>
                        <m:r>
                          <a:rPr kumimoji="1" lang="en-US" altLang="ja-JP" sz="2000" i="1">
                            <a:solidFill>
                              <a:srgbClr val="FF0000"/>
                            </a:solidFill>
                            <a:latin typeface="Cambria Math" panose="02040503050406030204" pitchFamily="18" charset="0"/>
                          </a:rPr>
                          <m:t>𝒜</m:t>
                        </m:r>
                      </m:sub>
                    </m:sSub>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𝑞</m:t>
                    </m:r>
                    <m:r>
                      <a:rPr kumimoji="1" lang="en-US" altLang="ja-JP" sz="2000" b="0" i="0" smtClean="0">
                        <a:solidFill>
                          <a:srgbClr val="FF0000"/>
                        </a:solidFill>
                        <a:latin typeface="Cambria Math" panose="02040503050406030204" pitchFamily="18" charset="0"/>
                      </a:rPr>
                      <m:t>)</m:t>
                    </m:r>
                  </m:oMath>
                </a14:m>
                <a:endParaRPr kumimoji="1" lang="en-US" altLang="ja-JP" sz="2000" b="0" dirty="0">
                  <a:ea typeface="Cambria Math" panose="02040503050406030204" pitchFamily="18" charset="0"/>
                </a:endParaRPr>
              </a:p>
            </p:txBody>
          </p:sp>
        </mc:Choice>
        <mc:Fallback xmlns="">
          <p:sp>
            <p:nvSpPr>
              <p:cNvPr id="4" name="吹き出し: 角を丸めた四角形 3">
                <a:extLst>
                  <a:ext uri="{FF2B5EF4-FFF2-40B4-BE49-F238E27FC236}">
                    <a16:creationId xmlns:a16="http://schemas.microsoft.com/office/drawing/2014/main" id="{137B8F59-D68B-3C0D-8343-CD570E156ED4}"/>
                  </a:ext>
                </a:extLst>
              </p:cNvPr>
              <p:cNvSpPr>
                <a:spLocks noRot="1" noChangeAspect="1" noMove="1" noResize="1" noEditPoints="1" noAdjustHandles="1" noChangeArrowheads="1" noChangeShapeType="1" noTextEdit="1"/>
              </p:cNvSpPr>
              <p:nvPr/>
            </p:nvSpPr>
            <p:spPr>
              <a:xfrm>
                <a:off x="7578077" y="4882142"/>
                <a:ext cx="3339040" cy="623268"/>
              </a:xfrm>
              <a:prstGeom prst="wedgeRoundRectCallout">
                <a:avLst>
                  <a:gd name="adj1" fmla="val -33704"/>
                  <a:gd name="adj2" fmla="val -79501"/>
                  <a:gd name="adj3" fmla="val 16667"/>
                </a:avLst>
              </a:prstGeom>
              <a:blipFill>
                <a:blip r:embed="rId6"/>
                <a:stretch>
                  <a:fillRect l="-543"/>
                </a:stretch>
              </a:blipFill>
              <a:ln w="25400">
                <a:solidFill>
                  <a:srgbClr val="0070C0"/>
                </a:solidFill>
              </a:ln>
            </p:spPr>
            <p:txBody>
              <a:bodyPr/>
              <a:lstStyle/>
              <a:p>
                <a:r>
                  <a:rPr lang="ja-JP" altLang="en-US">
                    <a:noFill/>
                  </a:rPr>
                  <a:t> </a:t>
                </a:r>
              </a:p>
            </p:txBody>
          </p:sp>
        </mc:Fallback>
      </mc:AlternateContent>
      <p:pic>
        <p:nvPicPr>
          <p:cNvPr id="5" name="Picture 3">
            <a:extLst>
              <a:ext uri="{FF2B5EF4-FFF2-40B4-BE49-F238E27FC236}">
                <a16:creationId xmlns:a16="http://schemas.microsoft.com/office/drawing/2014/main" id="{C18DD56F-D3AB-4349-E810-836E0B53355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04575" y="4406720"/>
            <a:ext cx="9874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3ED73E06-5649-25E4-FD78-4DC280BB8AD5}"/>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16</a:t>
            </a:r>
            <a:endParaRPr kumimoji="1" lang="ja-JP" altLang="en-US" dirty="0">
              <a:solidFill>
                <a:schemeClr val="bg1"/>
              </a:solidFill>
            </a:endParaRPr>
          </a:p>
        </p:txBody>
      </p:sp>
    </p:spTree>
    <p:extLst>
      <p:ext uri="{BB962C8B-B14F-4D97-AF65-F5344CB8AC3E}">
        <p14:creationId xmlns:p14="http://schemas.microsoft.com/office/powerpoint/2010/main" val="10956151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46BC4-93FB-4AA2-411C-9B8051E189ED}"/>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73CD04B5-EB73-F2FD-175B-1E5C9A0344E7}"/>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73CD04B5-EB73-F2FD-175B-1E5C9A0344E7}"/>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p:sp>
        <p:nvSpPr>
          <p:cNvPr id="31" name="吹き出し: 四角形 30">
            <a:extLst>
              <a:ext uri="{FF2B5EF4-FFF2-40B4-BE49-F238E27FC236}">
                <a16:creationId xmlns:a16="http://schemas.microsoft.com/office/drawing/2014/main" id="{2689D629-AD90-B3C9-DF8E-E8FDA3F3A202}"/>
              </a:ext>
            </a:extLst>
          </p:cNvPr>
          <p:cNvSpPr/>
          <p:nvPr/>
        </p:nvSpPr>
        <p:spPr>
          <a:xfrm>
            <a:off x="6299464" y="1706778"/>
            <a:ext cx="3484616" cy="880068"/>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p:sp>
        <p:nvSpPr>
          <p:cNvPr id="10" name="テキスト ボックス 9">
            <a:extLst>
              <a:ext uri="{FF2B5EF4-FFF2-40B4-BE49-F238E27FC236}">
                <a16:creationId xmlns:a16="http://schemas.microsoft.com/office/drawing/2014/main" id="{AB666281-0DCB-11DF-F7C2-E33CEC406F5A}"/>
              </a:ext>
            </a:extLst>
          </p:cNvPr>
          <p:cNvSpPr txBox="1"/>
          <p:nvPr/>
        </p:nvSpPr>
        <p:spPr>
          <a:xfrm>
            <a:off x="6929385" y="1246462"/>
            <a:ext cx="2528753" cy="369332"/>
          </a:xfrm>
          <a:prstGeom prst="rect">
            <a:avLst/>
          </a:prstGeom>
          <a:noFill/>
        </p:spPr>
        <p:txBody>
          <a:bodyPr wrap="square">
            <a:spAutoFit/>
          </a:bodyPr>
          <a:lstStyle/>
          <a:p>
            <a:r>
              <a:rPr kumimoji="1" lang="en-US" altLang="ja-JP" sz="1800" b="0" dirty="0">
                <a:ea typeface="Cambria Math" panose="02040503050406030204" pitchFamily="18" charset="0"/>
              </a:rPr>
              <a:t>Approximation Error</a:t>
            </a:r>
            <a:endParaRPr lang="ja-JP" altLang="en-US"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BC70F4B2-05DF-573A-8A4E-CF81BD9EE86D}"/>
                  </a:ext>
                </a:extLst>
              </p:cNvPr>
              <p:cNvSpPr txBox="1"/>
              <p:nvPr/>
            </p:nvSpPr>
            <p:spPr>
              <a:xfrm>
                <a:off x="2833452" y="1769956"/>
                <a:ext cx="721940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6" name="テキスト ボックス 5">
                <a:extLst>
                  <a:ext uri="{FF2B5EF4-FFF2-40B4-BE49-F238E27FC236}">
                    <a16:creationId xmlns:a16="http://schemas.microsoft.com/office/drawing/2014/main" id="{BC70F4B2-05DF-573A-8A4E-CF81BD9EE86D}"/>
                  </a:ext>
                </a:extLst>
              </p:cNvPr>
              <p:cNvSpPr txBox="1">
                <a:spLocks noRot="1" noChangeAspect="1" noMove="1" noResize="1" noEditPoints="1" noAdjustHandles="1" noChangeArrowheads="1" noChangeShapeType="1" noTextEdit="1"/>
              </p:cNvSpPr>
              <p:nvPr/>
            </p:nvSpPr>
            <p:spPr>
              <a:xfrm>
                <a:off x="2833452" y="1769956"/>
                <a:ext cx="7219406" cy="81689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吹き出し: 角を丸めた四角形 2">
                <a:extLst>
                  <a:ext uri="{FF2B5EF4-FFF2-40B4-BE49-F238E27FC236}">
                    <a16:creationId xmlns:a16="http://schemas.microsoft.com/office/drawing/2014/main" id="{8E65640B-7080-A1D0-7BCF-88D3AEB0957A}"/>
                  </a:ext>
                </a:extLst>
              </p:cNvPr>
              <p:cNvSpPr/>
              <p:nvPr/>
            </p:nvSpPr>
            <p:spPr>
              <a:xfrm>
                <a:off x="6535858" y="2886891"/>
                <a:ext cx="5536399" cy="1895639"/>
              </a:xfrm>
              <a:prstGeom prst="wedgeRoundRectCallout">
                <a:avLst>
                  <a:gd name="adj1" fmla="val -19457"/>
                  <a:gd name="adj2" fmla="val -71806"/>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400" b="0" dirty="0">
                    <a:ea typeface="Cambria Math" panose="02040503050406030204" pitchFamily="18" charset="0"/>
                  </a:rPr>
                  <a:t>We show this term is </a:t>
                </a:r>
                <a:r>
                  <a:rPr kumimoji="1" lang="en-US" altLang="ja-JP" sz="2400" b="0" dirty="0">
                    <a:solidFill>
                      <a:srgbClr val="FF0000"/>
                    </a:solidFill>
                    <a:ea typeface="Cambria Math" panose="02040503050406030204" pitchFamily="18" charset="0"/>
                  </a:rPr>
                  <a:t>less than </a:t>
                </a:r>
                <a14:m>
                  <m:oMath xmlns:m="http://schemas.openxmlformats.org/officeDocument/2006/math">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i="1">
                        <a:solidFill>
                          <a:srgbClr val="FF0000"/>
                        </a:solidFill>
                        <a:latin typeface="Cambria Math" panose="02040503050406030204" pitchFamily="18" charset="0"/>
                      </a:rPr>
                      <m:t>⋅</m:t>
                    </m:r>
                    <m:f>
                      <m:fPr>
                        <m:ctrlPr>
                          <a:rPr kumimoji="1" lang="en-US" altLang="ja-JP" sz="2400" i="1">
                            <a:solidFill>
                              <a:srgbClr val="FF0000"/>
                            </a:solidFill>
                            <a:latin typeface="Cambria Math" panose="02040503050406030204" pitchFamily="18" charset="0"/>
                            <a:ea typeface="Cambria Math" panose="02040503050406030204" pitchFamily="18" charset="0"/>
                          </a:rPr>
                        </m:ctrlPr>
                      </m:fPr>
                      <m:num>
                        <m:sSub>
                          <m:sSubPr>
                            <m:ctrlPr>
                              <a:rPr kumimoji="1" lang="en-US" altLang="ja-JP" sz="2400" i="1">
                                <a:solidFill>
                                  <a:srgbClr val="FF0000"/>
                                </a:solidFill>
                                <a:latin typeface="Cambria Math" panose="02040503050406030204" pitchFamily="18" charset="0"/>
                                <a:ea typeface="Cambria Math" panose="02040503050406030204" pitchFamily="18" charset="0"/>
                              </a:rPr>
                            </m:ctrlPr>
                          </m:sSubPr>
                          <m:e>
                            <m:r>
                              <a:rPr kumimoji="1" lang="en-US" altLang="ja-JP" sz="2400" i="1">
                                <a:solidFill>
                                  <a:srgbClr val="FF0000"/>
                                </a:solidFill>
                                <a:latin typeface="Cambria Math" panose="02040503050406030204" pitchFamily="18" charset="0"/>
                                <a:ea typeface="Cambria Math" panose="02040503050406030204" pitchFamily="18" charset="0"/>
                              </a:rPr>
                              <m:t>𝜖</m:t>
                            </m:r>
                          </m:e>
                          <m:sub>
                            <m:r>
                              <a:rPr kumimoji="1" lang="en-US" altLang="ja-JP" sz="2400" i="1">
                                <a:solidFill>
                                  <a:srgbClr val="FF0000"/>
                                </a:solidFill>
                                <a:latin typeface="Cambria Math" panose="02040503050406030204" pitchFamily="18" charset="0"/>
                                <a:ea typeface="Cambria Math" panose="02040503050406030204" pitchFamily="18" charset="0"/>
                              </a:rPr>
                              <m:t>𝒜</m:t>
                            </m:r>
                          </m:sub>
                        </m:sSub>
                      </m:num>
                      <m:den>
                        <m:r>
                          <a:rPr kumimoji="1" lang="en-US" altLang="ja-JP" sz="2400" i="1">
                            <a:solidFill>
                              <a:srgbClr val="FF0000"/>
                            </a:solidFill>
                            <a:latin typeface="Cambria Math" panose="02040503050406030204" pitchFamily="18" charset="0"/>
                            <a:ea typeface="Cambria Math" panose="02040503050406030204" pitchFamily="18" charset="0"/>
                          </a:rPr>
                          <m:t>3</m:t>
                        </m:r>
                      </m:den>
                    </m:f>
                  </m:oMath>
                </a14:m>
                <a:endParaRPr kumimoji="1" lang="en-US" altLang="ja-JP" sz="2400" b="0" dirty="0">
                  <a:solidFill>
                    <a:srgbClr val="FF0000"/>
                  </a:solidFill>
                  <a:ea typeface="Cambria Math" panose="02040503050406030204" pitchFamily="18" charset="0"/>
                </a:endParaRPr>
              </a:p>
              <a:p>
                <a:endParaRPr kumimoji="1" lang="en-US" altLang="ja-JP" sz="2400" dirty="0">
                  <a:solidFill>
                    <a:schemeClr val="tx1"/>
                  </a:solidFill>
                  <a:ea typeface="Cambria Math" panose="02040503050406030204" pitchFamily="18" charset="0"/>
                </a:endParaRPr>
              </a:p>
              <a:p>
                <a:r>
                  <a:rPr kumimoji="1" lang="en-US" altLang="ja-JP" sz="2400" dirty="0">
                    <a:solidFill>
                      <a:schemeClr val="tx1"/>
                    </a:solidFill>
                    <a:ea typeface="Cambria Math" panose="02040503050406030204" pitchFamily="18" charset="0"/>
                  </a:rPr>
                  <a:t>For Waters IBE, we can set parameters so that </a:t>
                </a:r>
                <a14:m>
                  <m:oMath xmlns:m="http://schemas.openxmlformats.org/officeDocument/2006/math">
                    <m:sSub>
                      <m:sSubPr>
                        <m:ctrlPr>
                          <a:rPr kumimoji="1" lang="en-US" altLang="ja-JP" sz="2400" i="1" smtClean="0">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b="0" i="0"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𝑂</m:t>
                    </m:r>
                    <m:r>
                      <a:rPr kumimoji="1" lang="en-US" altLang="ja-JP" sz="2400" b="0" i="0" smtClean="0">
                        <a:solidFill>
                          <a:srgbClr val="FF0000"/>
                        </a:solidFill>
                        <a:latin typeface="Cambria Math" panose="02040503050406030204" pitchFamily="18" charset="0"/>
                      </a:rPr>
                      <m:t>(</m:t>
                    </m:r>
                    <m:rad>
                      <m:radPr>
                        <m:degHide m:val="on"/>
                        <m:ctrlPr>
                          <a:rPr kumimoji="1" lang="en-US" altLang="ja-JP" sz="2400" b="0" i="1" smtClean="0">
                            <a:solidFill>
                              <a:srgbClr val="FF0000"/>
                            </a:solidFill>
                            <a:latin typeface="Cambria Math" panose="02040503050406030204" pitchFamily="18" charset="0"/>
                          </a:rPr>
                        </m:ctrlPr>
                      </m:radPr>
                      <m:deg/>
                      <m:e>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𝜖</m:t>
                            </m:r>
                          </m:e>
                          <m:sub>
                            <m:r>
                              <a:rPr kumimoji="1" lang="en-US" altLang="ja-JP" sz="2400" i="1">
                                <a:solidFill>
                                  <a:srgbClr val="FF0000"/>
                                </a:solidFill>
                                <a:latin typeface="Cambria Math" panose="02040503050406030204" pitchFamily="18" charset="0"/>
                              </a:rPr>
                              <m:t>𝒜</m:t>
                            </m:r>
                          </m:sub>
                        </m:sSub>
                      </m:e>
                    </m:rad>
                    <m:r>
                      <a:rPr kumimoji="1" lang="en-US" altLang="ja-JP" sz="2400" b="0" i="1"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𝑞</m:t>
                    </m:r>
                    <m:r>
                      <a:rPr kumimoji="1" lang="en-US" altLang="ja-JP" sz="2400" b="0" i="0" smtClean="0">
                        <a:solidFill>
                          <a:srgbClr val="FF0000"/>
                        </a:solidFill>
                        <a:latin typeface="Cambria Math" panose="02040503050406030204" pitchFamily="18" charset="0"/>
                      </a:rPr>
                      <m:t>)</m:t>
                    </m:r>
                  </m:oMath>
                </a14:m>
                <a:r>
                  <a:rPr kumimoji="1" lang="en-US" altLang="ja-JP" sz="2400" dirty="0">
                    <a:solidFill>
                      <a:srgbClr val="FF0000"/>
                    </a:solidFill>
                    <a:ea typeface="Cambria Math" panose="02040503050406030204" pitchFamily="18" charset="0"/>
                  </a:rPr>
                  <a:t> </a:t>
                </a:r>
                <a:endParaRPr kumimoji="1" lang="en-US" altLang="ja-JP" sz="2400" b="0" dirty="0">
                  <a:solidFill>
                    <a:schemeClr val="tx1"/>
                  </a:solidFill>
                  <a:ea typeface="Cambria Math" panose="02040503050406030204" pitchFamily="18" charset="0"/>
                </a:endParaRPr>
              </a:p>
            </p:txBody>
          </p:sp>
        </mc:Choice>
        <mc:Fallback xmlns="">
          <p:sp>
            <p:nvSpPr>
              <p:cNvPr id="3" name="吹き出し: 角を丸めた四角形 2">
                <a:extLst>
                  <a:ext uri="{FF2B5EF4-FFF2-40B4-BE49-F238E27FC236}">
                    <a16:creationId xmlns:a16="http://schemas.microsoft.com/office/drawing/2014/main" id="{8E65640B-7080-A1D0-7BCF-88D3AEB0957A}"/>
                  </a:ext>
                </a:extLst>
              </p:cNvPr>
              <p:cNvSpPr>
                <a:spLocks noRot="1" noChangeAspect="1" noMove="1" noResize="1" noEditPoints="1" noAdjustHandles="1" noChangeArrowheads="1" noChangeShapeType="1" noTextEdit="1"/>
              </p:cNvSpPr>
              <p:nvPr/>
            </p:nvSpPr>
            <p:spPr>
              <a:xfrm>
                <a:off x="6535858" y="2886891"/>
                <a:ext cx="5536399" cy="1895639"/>
              </a:xfrm>
              <a:prstGeom prst="wedgeRoundRectCallout">
                <a:avLst>
                  <a:gd name="adj1" fmla="val -19457"/>
                  <a:gd name="adj2" fmla="val -71806"/>
                  <a:gd name="adj3" fmla="val 16667"/>
                </a:avLst>
              </a:prstGeom>
              <a:blipFill>
                <a:blip r:embed="rId5"/>
                <a:stretch>
                  <a:fillRect b="-261"/>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吹き出し: 角を丸めた四角形 3">
                <a:extLst>
                  <a:ext uri="{FF2B5EF4-FFF2-40B4-BE49-F238E27FC236}">
                    <a16:creationId xmlns:a16="http://schemas.microsoft.com/office/drawing/2014/main" id="{68D653CD-33ED-B57F-9DB0-E0823D96CA03}"/>
                  </a:ext>
                </a:extLst>
              </p:cNvPr>
              <p:cNvSpPr/>
              <p:nvPr/>
            </p:nvSpPr>
            <p:spPr>
              <a:xfrm>
                <a:off x="7578077" y="4882142"/>
                <a:ext cx="3339040" cy="623268"/>
              </a:xfrm>
              <a:prstGeom prst="wedgeRoundRectCallout">
                <a:avLst>
                  <a:gd name="adj1" fmla="val -33704"/>
                  <a:gd name="adj2" fmla="val -79501"/>
                  <a:gd name="adj3" fmla="val 16667"/>
                </a:avLst>
              </a:prstGeom>
              <a:ln w="254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000" b="0" dirty="0">
                    <a:ea typeface="Cambria Math" panose="02040503050406030204" pitchFamily="18" charset="0"/>
                  </a:rPr>
                  <a:t>[BR09] sets</a:t>
                </a:r>
                <a:r>
                  <a:rPr kumimoji="1" lang="en-US" altLang="ja-JP" sz="2000" dirty="0">
                    <a:solidFill>
                      <a:srgbClr val="FF0000"/>
                    </a:solidFill>
                  </a:rPr>
                  <a:t> </a:t>
                </a:r>
                <a14:m>
                  <m:oMath xmlns:m="http://schemas.openxmlformats.org/officeDocument/2006/math">
                    <m:sSub>
                      <m:sSubPr>
                        <m:ctrlPr>
                          <a:rPr kumimoji="1" lang="en-US" altLang="ja-JP" sz="2000" i="1" smtClean="0">
                            <a:solidFill>
                              <a:srgbClr val="FF0000"/>
                            </a:solidFill>
                            <a:latin typeface="Cambria Math" panose="02040503050406030204" pitchFamily="18" charset="0"/>
                          </a:rPr>
                        </m:ctrlPr>
                      </m:sSubPr>
                      <m:e>
                        <m:r>
                          <a:rPr kumimoji="1" lang="en-US" altLang="ja-JP" sz="2000" i="1">
                            <a:solidFill>
                              <a:srgbClr val="FF0000"/>
                            </a:solidFill>
                            <a:latin typeface="Cambria Math" panose="02040503050406030204" pitchFamily="18" charset="0"/>
                          </a:rPr>
                          <m:t>𝛾</m:t>
                        </m:r>
                      </m:e>
                      <m:sub>
                        <m:r>
                          <a:rPr kumimoji="1" lang="en-US" altLang="ja-JP" sz="2000" i="1">
                            <a:solidFill>
                              <a:srgbClr val="FF0000"/>
                            </a:solidFill>
                            <a:latin typeface="Cambria Math" panose="02040503050406030204" pitchFamily="18" charset="0"/>
                          </a:rPr>
                          <m:t>𝑚𝑖𝑛</m:t>
                        </m:r>
                      </m:sub>
                    </m:sSub>
                    <m:r>
                      <a:rPr kumimoji="1" lang="en-US" altLang="ja-JP" sz="2000" b="0" i="0"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𝑂</m:t>
                    </m:r>
                    <m:r>
                      <a:rPr kumimoji="1" lang="en-US" altLang="ja-JP" sz="2000" b="0" i="0" smtClean="0">
                        <a:solidFill>
                          <a:srgbClr val="FF0000"/>
                        </a:solidFill>
                        <a:latin typeface="Cambria Math" panose="02040503050406030204" pitchFamily="18" charset="0"/>
                      </a:rPr>
                      <m:t>(</m:t>
                    </m:r>
                    <m:sSub>
                      <m:sSubPr>
                        <m:ctrlPr>
                          <a:rPr kumimoji="1" lang="en-US" altLang="ja-JP" sz="2000" i="1">
                            <a:solidFill>
                              <a:srgbClr val="FF0000"/>
                            </a:solidFill>
                            <a:latin typeface="Cambria Math" panose="02040503050406030204" pitchFamily="18" charset="0"/>
                          </a:rPr>
                        </m:ctrlPr>
                      </m:sSubPr>
                      <m:e>
                        <m:r>
                          <a:rPr kumimoji="1" lang="en-US" altLang="ja-JP" sz="2000" i="1">
                            <a:solidFill>
                              <a:srgbClr val="FF0000"/>
                            </a:solidFill>
                            <a:latin typeface="Cambria Math" panose="02040503050406030204" pitchFamily="18" charset="0"/>
                          </a:rPr>
                          <m:t>𝜖</m:t>
                        </m:r>
                      </m:e>
                      <m:sub>
                        <m:r>
                          <a:rPr kumimoji="1" lang="en-US" altLang="ja-JP" sz="2000" i="1">
                            <a:solidFill>
                              <a:srgbClr val="FF0000"/>
                            </a:solidFill>
                            <a:latin typeface="Cambria Math" panose="02040503050406030204" pitchFamily="18" charset="0"/>
                          </a:rPr>
                          <m:t>𝒜</m:t>
                        </m:r>
                      </m:sub>
                    </m:sSub>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𝑞</m:t>
                    </m:r>
                    <m:r>
                      <a:rPr kumimoji="1" lang="en-US" altLang="ja-JP" sz="2000" b="0" i="0" smtClean="0">
                        <a:solidFill>
                          <a:srgbClr val="FF0000"/>
                        </a:solidFill>
                        <a:latin typeface="Cambria Math" panose="02040503050406030204" pitchFamily="18" charset="0"/>
                      </a:rPr>
                      <m:t>)</m:t>
                    </m:r>
                  </m:oMath>
                </a14:m>
                <a:endParaRPr kumimoji="1" lang="en-US" altLang="ja-JP" sz="2000" b="0" dirty="0">
                  <a:ea typeface="Cambria Math" panose="02040503050406030204" pitchFamily="18" charset="0"/>
                </a:endParaRPr>
              </a:p>
            </p:txBody>
          </p:sp>
        </mc:Choice>
        <mc:Fallback xmlns="">
          <p:sp>
            <p:nvSpPr>
              <p:cNvPr id="4" name="吹き出し: 角を丸めた四角形 3">
                <a:extLst>
                  <a:ext uri="{FF2B5EF4-FFF2-40B4-BE49-F238E27FC236}">
                    <a16:creationId xmlns:a16="http://schemas.microsoft.com/office/drawing/2014/main" id="{68D653CD-33ED-B57F-9DB0-E0823D96CA03}"/>
                  </a:ext>
                </a:extLst>
              </p:cNvPr>
              <p:cNvSpPr>
                <a:spLocks noRot="1" noChangeAspect="1" noMove="1" noResize="1" noEditPoints="1" noAdjustHandles="1" noChangeArrowheads="1" noChangeShapeType="1" noTextEdit="1"/>
              </p:cNvSpPr>
              <p:nvPr/>
            </p:nvSpPr>
            <p:spPr>
              <a:xfrm>
                <a:off x="7578077" y="4882142"/>
                <a:ext cx="3339040" cy="623268"/>
              </a:xfrm>
              <a:prstGeom prst="wedgeRoundRectCallout">
                <a:avLst>
                  <a:gd name="adj1" fmla="val -33704"/>
                  <a:gd name="adj2" fmla="val -79501"/>
                  <a:gd name="adj3" fmla="val 16667"/>
                </a:avLst>
              </a:prstGeom>
              <a:blipFill>
                <a:blip r:embed="rId6"/>
                <a:stretch>
                  <a:fillRect l="-543"/>
                </a:stretch>
              </a:blipFill>
              <a:ln w="25400">
                <a:solidFill>
                  <a:srgbClr val="0070C0"/>
                </a:solidFill>
              </a:ln>
            </p:spPr>
            <p:txBody>
              <a:bodyPr/>
              <a:lstStyle/>
              <a:p>
                <a:r>
                  <a:rPr lang="ja-JP" altLang="en-US">
                    <a:noFill/>
                  </a:rPr>
                  <a:t> </a:t>
                </a:r>
              </a:p>
            </p:txBody>
          </p:sp>
        </mc:Fallback>
      </mc:AlternateContent>
      <p:pic>
        <p:nvPicPr>
          <p:cNvPr id="5" name="Picture 3">
            <a:extLst>
              <a:ext uri="{FF2B5EF4-FFF2-40B4-BE49-F238E27FC236}">
                <a16:creationId xmlns:a16="http://schemas.microsoft.com/office/drawing/2014/main" id="{ADF8C1C7-55A7-BA88-9B71-62238B11E1C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04575" y="4406720"/>
            <a:ext cx="9874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吹き出し: 角を丸めた四角形 6">
            <a:extLst>
              <a:ext uri="{FF2B5EF4-FFF2-40B4-BE49-F238E27FC236}">
                <a16:creationId xmlns:a16="http://schemas.microsoft.com/office/drawing/2014/main" id="{EB86AE52-2DA4-CA58-821C-4F586F9AA653}"/>
              </a:ext>
            </a:extLst>
          </p:cNvPr>
          <p:cNvSpPr/>
          <p:nvPr/>
        </p:nvSpPr>
        <p:spPr>
          <a:xfrm>
            <a:off x="405561" y="2750612"/>
            <a:ext cx="5536399" cy="2170718"/>
          </a:xfrm>
          <a:prstGeom prst="wedgeRoundRectCallout">
            <a:avLst>
              <a:gd name="adj1" fmla="val 10939"/>
              <a:gd name="adj2" fmla="val -66839"/>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400" dirty="0">
                <a:solidFill>
                  <a:schemeClr val="tx1"/>
                </a:solidFill>
                <a:ea typeface="Cambria Math" panose="02040503050406030204" pitchFamily="18" charset="0"/>
              </a:rPr>
              <a:t>Can we compute </a:t>
            </a:r>
            <a:r>
              <a:rPr kumimoji="1" lang="en-US" altLang="ja-JP" sz="2400" b="0" dirty="0">
                <a:solidFill>
                  <a:schemeClr val="tx1"/>
                </a:solidFill>
                <a:ea typeface="Cambria Math" panose="02040503050406030204" pitchFamily="18" charset="0"/>
              </a:rPr>
              <a:t> </a:t>
            </a:r>
            <a:r>
              <a:rPr kumimoji="1" lang="en-US" altLang="ja-JP" sz="2400" b="1" dirty="0">
                <a:solidFill>
                  <a:schemeClr val="tx1"/>
                </a:solidFill>
                <a:ea typeface="Cambria Math" panose="02040503050406030204" pitchFamily="18" charset="0"/>
              </a:rPr>
              <a:t>efficiently</a:t>
            </a:r>
            <a:r>
              <a:rPr kumimoji="1" lang="en-US" altLang="ja-JP" sz="2400" b="0" dirty="0">
                <a:solidFill>
                  <a:schemeClr val="tx1"/>
                </a:solidFill>
                <a:ea typeface="Cambria Math" panose="02040503050406030204" pitchFamily="18" charset="0"/>
              </a:rPr>
              <a:t>?</a:t>
            </a:r>
          </a:p>
          <a:p>
            <a:endParaRPr kumimoji="1" lang="en-US" altLang="ja-JP" sz="2400" b="0" dirty="0">
              <a:solidFill>
                <a:schemeClr val="tx1"/>
              </a:solidFill>
              <a:ea typeface="Cambria Math" panose="02040503050406030204" pitchFamily="18" charset="0"/>
            </a:endParaRPr>
          </a:p>
        </p:txBody>
      </p:sp>
      <p:sp>
        <p:nvSpPr>
          <p:cNvPr id="8" name="テキスト ボックス 7">
            <a:extLst>
              <a:ext uri="{FF2B5EF4-FFF2-40B4-BE49-F238E27FC236}">
                <a16:creationId xmlns:a16="http://schemas.microsoft.com/office/drawing/2014/main" id="{121214D9-8B4C-D1DD-718A-571A1EDF0EF3}"/>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16</a:t>
            </a:r>
            <a:endParaRPr kumimoji="1" lang="ja-JP" altLang="en-US" dirty="0">
              <a:solidFill>
                <a:schemeClr val="bg1"/>
              </a:solidFill>
            </a:endParaRPr>
          </a:p>
        </p:txBody>
      </p:sp>
    </p:spTree>
    <p:extLst>
      <p:ext uri="{BB962C8B-B14F-4D97-AF65-F5344CB8AC3E}">
        <p14:creationId xmlns:p14="http://schemas.microsoft.com/office/powerpoint/2010/main" val="8702304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81806-54CB-DFE1-4FDB-97ABB45EBB42}"/>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F4DCEB03-07E8-1B11-E93A-CD88459159E9}"/>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F4DCEB03-07E8-1B11-E93A-CD88459159E9}"/>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p:sp>
        <p:nvSpPr>
          <p:cNvPr id="31" name="吹き出し: 四角形 30">
            <a:extLst>
              <a:ext uri="{FF2B5EF4-FFF2-40B4-BE49-F238E27FC236}">
                <a16:creationId xmlns:a16="http://schemas.microsoft.com/office/drawing/2014/main" id="{FAF255D8-7BFE-5B55-1521-8D772934BE91}"/>
              </a:ext>
            </a:extLst>
          </p:cNvPr>
          <p:cNvSpPr/>
          <p:nvPr/>
        </p:nvSpPr>
        <p:spPr>
          <a:xfrm>
            <a:off x="6299464" y="1706778"/>
            <a:ext cx="3484616" cy="880068"/>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mc:AlternateContent xmlns:mc="http://schemas.openxmlformats.org/markup-compatibility/2006" xmlns:a14="http://schemas.microsoft.com/office/drawing/2010/main">
        <mc:Choice Requires="a14">
          <p:sp>
            <p:nvSpPr>
              <p:cNvPr id="3" name="吹き出し: 角を丸めた四角形 2">
                <a:extLst>
                  <a:ext uri="{FF2B5EF4-FFF2-40B4-BE49-F238E27FC236}">
                    <a16:creationId xmlns:a16="http://schemas.microsoft.com/office/drawing/2014/main" id="{F04D34C2-7690-0B50-B25E-37E5F2F05652}"/>
                  </a:ext>
                </a:extLst>
              </p:cNvPr>
              <p:cNvSpPr/>
              <p:nvPr/>
            </p:nvSpPr>
            <p:spPr>
              <a:xfrm>
                <a:off x="6535858" y="2886891"/>
                <a:ext cx="5536399" cy="1895639"/>
              </a:xfrm>
              <a:prstGeom prst="wedgeRoundRectCallout">
                <a:avLst>
                  <a:gd name="adj1" fmla="val -19457"/>
                  <a:gd name="adj2" fmla="val -71806"/>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We show this term is </a:t>
                </a:r>
                <a:r>
                  <a:rPr kumimoji="1" lang="en-US" altLang="ja-JP" sz="2400" b="0" dirty="0">
                    <a:solidFill>
                      <a:srgbClr val="FF0000"/>
                    </a:solidFill>
                    <a:ea typeface="Cambria Math" panose="02040503050406030204" pitchFamily="18" charset="0"/>
                  </a:rPr>
                  <a:t>less than </a:t>
                </a:r>
                <a14:m>
                  <m:oMath xmlns:m="http://schemas.openxmlformats.org/officeDocument/2006/math">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i="1">
                        <a:solidFill>
                          <a:srgbClr val="FF0000"/>
                        </a:solidFill>
                        <a:latin typeface="Cambria Math" panose="02040503050406030204" pitchFamily="18" charset="0"/>
                      </a:rPr>
                      <m:t>⋅</m:t>
                    </m:r>
                    <m:f>
                      <m:fPr>
                        <m:ctrlPr>
                          <a:rPr kumimoji="1" lang="en-US" altLang="ja-JP" sz="2400" i="1">
                            <a:solidFill>
                              <a:srgbClr val="FF0000"/>
                            </a:solidFill>
                            <a:latin typeface="Cambria Math" panose="02040503050406030204" pitchFamily="18" charset="0"/>
                            <a:ea typeface="Cambria Math" panose="02040503050406030204" pitchFamily="18" charset="0"/>
                          </a:rPr>
                        </m:ctrlPr>
                      </m:fPr>
                      <m:num>
                        <m:sSub>
                          <m:sSubPr>
                            <m:ctrlPr>
                              <a:rPr kumimoji="1" lang="en-US" altLang="ja-JP" sz="2400" i="1">
                                <a:solidFill>
                                  <a:srgbClr val="FF0000"/>
                                </a:solidFill>
                                <a:latin typeface="Cambria Math" panose="02040503050406030204" pitchFamily="18" charset="0"/>
                                <a:ea typeface="Cambria Math" panose="02040503050406030204" pitchFamily="18" charset="0"/>
                              </a:rPr>
                            </m:ctrlPr>
                          </m:sSubPr>
                          <m:e>
                            <m:r>
                              <a:rPr kumimoji="1" lang="en-US" altLang="ja-JP" sz="2400" i="1">
                                <a:solidFill>
                                  <a:srgbClr val="FF0000"/>
                                </a:solidFill>
                                <a:latin typeface="Cambria Math" panose="02040503050406030204" pitchFamily="18" charset="0"/>
                                <a:ea typeface="Cambria Math" panose="02040503050406030204" pitchFamily="18" charset="0"/>
                              </a:rPr>
                              <m:t>𝜖</m:t>
                            </m:r>
                          </m:e>
                          <m:sub>
                            <m:r>
                              <a:rPr kumimoji="1" lang="en-US" altLang="ja-JP" sz="2400" i="1">
                                <a:solidFill>
                                  <a:srgbClr val="FF0000"/>
                                </a:solidFill>
                                <a:latin typeface="Cambria Math" panose="02040503050406030204" pitchFamily="18" charset="0"/>
                                <a:ea typeface="Cambria Math" panose="02040503050406030204" pitchFamily="18" charset="0"/>
                              </a:rPr>
                              <m:t>𝒜</m:t>
                            </m:r>
                          </m:sub>
                        </m:sSub>
                      </m:num>
                      <m:den>
                        <m:r>
                          <a:rPr kumimoji="1" lang="en-US" altLang="ja-JP" sz="2400" i="1">
                            <a:solidFill>
                              <a:srgbClr val="FF0000"/>
                            </a:solidFill>
                            <a:latin typeface="Cambria Math" panose="02040503050406030204" pitchFamily="18" charset="0"/>
                            <a:ea typeface="Cambria Math" panose="02040503050406030204" pitchFamily="18" charset="0"/>
                          </a:rPr>
                          <m:t>3</m:t>
                        </m:r>
                      </m:den>
                    </m:f>
                  </m:oMath>
                </a14:m>
                <a:endParaRPr kumimoji="1" lang="en-US" altLang="ja-JP" sz="2400" b="0" dirty="0">
                  <a:solidFill>
                    <a:srgbClr val="FF0000"/>
                  </a:solidFill>
                  <a:ea typeface="Cambria Math" panose="02040503050406030204" pitchFamily="18" charset="0"/>
                </a:endParaRPr>
              </a:p>
              <a:p>
                <a:endParaRPr kumimoji="1" lang="en-US" altLang="ja-JP" sz="2400" dirty="0">
                  <a:solidFill>
                    <a:schemeClr val="tx1"/>
                  </a:solidFill>
                  <a:ea typeface="Cambria Math" panose="02040503050406030204" pitchFamily="18" charset="0"/>
                </a:endParaRPr>
              </a:p>
              <a:p>
                <a:r>
                  <a:rPr kumimoji="1" lang="en-US" altLang="ja-JP" sz="2400" dirty="0">
                    <a:solidFill>
                      <a:schemeClr val="tx1"/>
                    </a:solidFill>
                    <a:ea typeface="Cambria Math" panose="02040503050406030204" pitchFamily="18" charset="0"/>
                  </a:rPr>
                  <a:t>For Waters IBE, we can set parameters so that </a:t>
                </a:r>
                <a14:m>
                  <m:oMath xmlns:m="http://schemas.openxmlformats.org/officeDocument/2006/math">
                    <m:sSub>
                      <m:sSubPr>
                        <m:ctrlPr>
                          <a:rPr kumimoji="1" lang="en-US" altLang="ja-JP" sz="2400" i="1" smtClean="0">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b="0" i="0"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𝑂</m:t>
                    </m:r>
                    <m:r>
                      <a:rPr kumimoji="1" lang="en-US" altLang="ja-JP" sz="2400" b="0" i="0" smtClean="0">
                        <a:solidFill>
                          <a:srgbClr val="FF0000"/>
                        </a:solidFill>
                        <a:latin typeface="Cambria Math" panose="02040503050406030204" pitchFamily="18" charset="0"/>
                      </a:rPr>
                      <m:t>(</m:t>
                    </m:r>
                    <m:rad>
                      <m:radPr>
                        <m:degHide m:val="on"/>
                        <m:ctrlPr>
                          <a:rPr kumimoji="1" lang="en-US" altLang="ja-JP" sz="2400" b="0" i="1" smtClean="0">
                            <a:solidFill>
                              <a:srgbClr val="FF0000"/>
                            </a:solidFill>
                            <a:latin typeface="Cambria Math" panose="02040503050406030204" pitchFamily="18" charset="0"/>
                          </a:rPr>
                        </m:ctrlPr>
                      </m:radPr>
                      <m:deg/>
                      <m:e>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𝜖</m:t>
                            </m:r>
                          </m:e>
                          <m:sub>
                            <m:r>
                              <a:rPr kumimoji="1" lang="en-US" altLang="ja-JP" sz="2400" i="1">
                                <a:solidFill>
                                  <a:srgbClr val="FF0000"/>
                                </a:solidFill>
                                <a:latin typeface="Cambria Math" panose="02040503050406030204" pitchFamily="18" charset="0"/>
                              </a:rPr>
                              <m:t>𝒜</m:t>
                            </m:r>
                          </m:sub>
                        </m:sSub>
                      </m:e>
                    </m:rad>
                    <m:r>
                      <a:rPr kumimoji="1" lang="en-US" altLang="ja-JP" sz="2400" b="0" i="1"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𝑞</m:t>
                    </m:r>
                    <m:r>
                      <a:rPr kumimoji="1" lang="en-US" altLang="ja-JP" sz="2400" b="0" i="0" smtClean="0">
                        <a:solidFill>
                          <a:srgbClr val="FF0000"/>
                        </a:solidFill>
                        <a:latin typeface="Cambria Math" panose="02040503050406030204" pitchFamily="18" charset="0"/>
                      </a:rPr>
                      <m:t>)</m:t>
                    </m:r>
                  </m:oMath>
                </a14:m>
                <a:r>
                  <a:rPr kumimoji="1" lang="en-US" altLang="ja-JP" sz="2400" dirty="0">
                    <a:solidFill>
                      <a:srgbClr val="FF0000"/>
                    </a:solidFill>
                    <a:ea typeface="Cambria Math" panose="02040503050406030204" pitchFamily="18" charset="0"/>
                  </a:rPr>
                  <a:t> </a:t>
                </a:r>
                <a:endParaRPr kumimoji="1" lang="en-US" altLang="ja-JP" sz="2400" b="0" dirty="0">
                  <a:solidFill>
                    <a:schemeClr val="tx1"/>
                  </a:solidFill>
                  <a:ea typeface="Cambria Math" panose="02040503050406030204" pitchFamily="18" charset="0"/>
                </a:endParaRPr>
              </a:p>
            </p:txBody>
          </p:sp>
        </mc:Choice>
        <mc:Fallback xmlns="">
          <p:sp>
            <p:nvSpPr>
              <p:cNvPr id="3" name="吹き出し: 角を丸めた四角形 2">
                <a:extLst>
                  <a:ext uri="{FF2B5EF4-FFF2-40B4-BE49-F238E27FC236}">
                    <a16:creationId xmlns:a16="http://schemas.microsoft.com/office/drawing/2014/main" id="{F04D34C2-7690-0B50-B25E-37E5F2F05652}"/>
                  </a:ext>
                </a:extLst>
              </p:cNvPr>
              <p:cNvSpPr>
                <a:spLocks noRot="1" noChangeAspect="1" noMove="1" noResize="1" noEditPoints="1" noAdjustHandles="1" noChangeArrowheads="1" noChangeShapeType="1" noTextEdit="1"/>
              </p:cNvSpPr>
              <p:nvPr/>
            </p:nvSpPr>
            <p:spPr>
              <a:xfrm>
                <a:off x="6535858" y="2886891"/>
                <a:ext cx="5536399" cy="1895639"/>
              </a:xfrm>
              <a:prstGeom prst="wedgeRoundRectCallout">
                <a:avLst>
                  <a:gd name="adj1" fmla="val -19457"/>
                  <a:gd name="adj2" fmla="val -71806"/>
                  <a:gd name="adj3" fmla="val 16667"/>
                </a:avLst>
              </a:prstGeom>
              <a:blipFill>
                <a:blip r:embed="rId4"/>
                <a:stretch>
                  <a:fillRect b="-783"/>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吹き出し: 角を丸めた四角形 4">
                <a:extLst>
                  <a:ext uri="{FF2B5EF4-FFF2-40B4-BE49-F238E27FC236}">
                    <a16:creationId xmlns:a16="http://schemas.microsoft.com/office/drawing/2014/main" id="{5E66E320-FD71-10E2-CF5B-11E1B3504D58}"/>
                  </a:ext>
                </a:extLst>
              </p:cNvPr>
              <p:cNvSpPr/>
              <p:nvPr/>
            </p:nvSpPr>
            <p:spPr>
              <a:xfrm>
                <a:off x="7578077" y="4882142"/>
                <a:ext cx="3339040" cy="623268"/>
              </a:xfrm>
              <a:prstGeom prst="wedgeRoundRectCallout">
                <a:avLst>
                  <a:gd name="adj1" fmla="val -33704"/>
                  <a:gd name="adj2" fmla="val -79501"/>
                  <a:gd name="adj3" fmla="val 16667"/>
                </a:avLst>
              </a:prstGeom>
              <a:ln w="254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000" b="0" dirty="0">
                    <a:ea typeface="Cambria Math" panose="02040503050406030204" pitchFamily="18" charset="0"/>
                  </a:rPr>
                  <a:t>[BR09] sets</a:t>
                </a:r>
                <a:r>
                  <a:rPr kumimoji="1" lang="en-US" altLang="ja-JP" sz="2000" dirty="0">
                    <a:solidFill>
                      <a:srgbClr val="FF0000"/>
                    </a:solidFill>
                  </a:rPr>
                  <a:t> </a:t>
                </a:r>
                <a14:m>
                  <m:oMath xmlns:m="http://schemas.openxmlformats.org/officeDocument/2006/math">
                    <m:sSub>
                      <m:sSubPr>
                        <m:ctrlPr>
                          <a:rPr kumimoji="1" lang="en-US" altLang="ja-JP" sz="2000" i="1" smtClean="0">
                            <a:solidFill>
                              <a:srgbClr val="FF0000"/>
                            </a:solidFill>
                            <a:latin typeface="Cambria Math" panose="02040503050406030204" pitchFamily="18" charset="0"/>
                          </a:rPr>
                        </m:ctrlPr>
                      </m:sSubPr>
                      <m:e>
                        <m:r>
                          <a:rPr kumimoji="1" lang="en-US" altLang="ja-JP" sz="2000" i="1">
                            <a:solidFill>
                              <a:srgbClr val="FF0000"/>
                            </a:solidFill>
                            <a:latin typeface="Cambria Math" panose="02040503050406030204" pitchFamily="18" charset="0"/>
                          </a:rPr>
                          <m:t>𝛾</m:t>
                        </m:r>
                      </m:e>
                      <m:sub>
                        <m:r>
                          <a:rPr kumimoji="1" lang="en-US" altLang="ja-JP" sz="2000" i="1">
                            <a:solidFill>
                              <a:srgbClr val="FF0000"/>
                            </a:solidFill>
                            <a:latin typeface="Cambria Math" panose="02040503050406030204" pitchFamily="18" charset="0"/>
                          </a:rPr>
                          <m:t>𝑚𝑖𝑛</m:t>
                        </m:r>
                      </m:sub>
                    </m:sSub>
                    <m:r>
                      <a:rPr kumimoji="1" lang="en-US" altLang="ja-JP" sz="2000" b="0" i="0"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𝑂</m:t>
                    </m:r>
                    <m:r>
                      <a:rPr kumimoji="1" lang="en-US" altLang="ja-JP" sz="2000" b="0" i="0" smtClean="0">
                        <a:solidFill>
                          <a:srgbClr val="FF0000"/>
                        </a:solidFill>
                        <a:latin typeface="Cambria Math" panose="02040503050406030204" pitchFamily="18" charset="0"/>
                      </a:rPr>
                      <m:t>(</m:t>
                    </m:r>
                    <m:sSub>
                      <m:sSubPr>
                        <m:ctrlPr>
                          <a:rPr kumimoji="1" lang="en-US" altLang="ja-JP" sz="2000" i="1">
                            <a:solidFill>
                              <a:srgbClr val="FF0000"/>
                            </a:solidFill>
                            <a:latin typeface="Cambria Math" panose="02040503050406030204" pitchFamily="18" charset="0"/>
                          </a:rPr>
                        </m:ctrlPr>
                      </m:sSubPr>
                      <m:e>
                        <m:r>
                          <a:rPr kumimoji="1" lang="en-US" altLang="ja-JP" sz="2000" i="1">
                            <a:solidFill>
                              <a:srgbClr val="FF0000"/>
                            </a:solidFill>
                            <a:latin typeface="Cambria Math" panose="02040503050406030204" pitchFamily="18" charset="0"/>
                          </a:rPr>
                          <m:t>𝜖</m:t>
                        </m:r>
                      </m:e>
                      <m:sub>
                        <m:r>
                          <a:rPr kumimoji="1" lang="en-US" altLang="ja-JP" sz="2000" i="1">
                            <a:solidFill>
                              <a:srgbClr val="FF0000"/>
                            </a:solidFill>
                            <a:latin typeface="Cambria Math" panose="02040503050406030204" pitchFamily="18" charset="0"/>
                          </a:rPr>
                          <m:t>𝒜</m:t>
                        </m:r>
                      </m:sub>
                    </m:sSub>
                    <m:r>
                      <a:rPr kumimoji="1" lang="en-US" altLang="ja-JP" sz="2000" b="0" i="1" smtClean="0">
                        <a:solidFill>
                          <a:srgbClr val="FF0000"/>
                        </a:solidFill>
                        <a:latin typeface="Cambria Math" panose="02040503050406030204" pitchFamily="18" charset="0"/>
                      </a:rPr>
                      <m:t>/</m:t>
                    </m:r>
                    <m:r>
                      <a:rPr kumimoji="1" lang="en-US" altLang="ja-JP" sz="2000" i="1">
                        <a:solidFill>
                          <a:srgbClr val="FF0000"/>
                        </a:solidFill>
                        <a:latin typeface="Cambria Math" panose="02040503050406030204" pitchFamily="18" charset="0"/>
                      </a:rPr>
                      <m:t>𝑞</m:t>
                    </m:r>
                    <m:r>
                      <a:rPr kumimoji="1" lang="en-US" altLang="ja-JP" sz="2000" b="0" i="0" smtClean="0">
                        <a:solidFill>
                          <a:srgbClr val="FF0000"/>
                        </a:solidFill>
                        <a:latin typeface="Cambria Math" panose="02040503050406030204" pitchFamily="18" charset="0"/>
                      </a:rPr>
                      <m:t>)</m:t>
                    </m:r>
                  </m:oMath>
                </a14:m>
                <a:endParaRPr kumimoji="1" lang="en-US" altLang="ja-JP" sz="2000" b="0" dirty="0">
                  <a:ea typeface="Cambria Math" panose="02040503050406030204" pitchFamily="18" charset="0"/>
                </a:endParaRPr>
              </a:p>
            </p:txBody>
          </p:sp>
        </mc:Choice>
        <mc:Fallback xmlns="">
          <p:sp>
            <p:nvSpPr>
              <p:cNvPr id="5" name="吹き出し: 角を丸めた四角形 4">
                <a:extLst>
                  <a:ext uri="{FF2B5EF4-FFF2-40B4-BE49-F238E27FC236}">
                    <a16:creationId xmlns:a16="http://schemas.microsoft.com/office/drawing/2014/main" id="{5E66E320-FD71-10E2-CF5B-11E1B3504D58}"/>
                  </a:ext>
                </a:extLst>
              </p:cNvPr>
              <p:cNvSpPr>
                <a:spLocks noRot="1" noChangeAspect="1" noMove="1" noResize="1" noEditPoints="1" noAdjustHandles="1" noChangeArrowheads="1" noChangeShapeType="1" noTextEdit="1"/>
              </p:cNvSpPr>
              <p:nvPr/>
            </p:nvSpPr>
            <p:spPr>
              <a:xfrm>
                <a:off x="7578077" y="4882142"/>
                <a:ext cx="3339040" cy="623268"/>
              </a:xfrm>
              <a:prstGeom prst="wedgeRoundRectCallout">
                <a:avLst>
                  <a:gd name="adj1" fmla="val -33704"/>
                  <a:gd name="adj2" fmla="val -79501"/>
                  <a:gd name="adj3" fmla="val 16667"/>
                </a:avLst>
              </a:prstGeom>
              <a:blipFill>
                <a:blip r:embed="rId5"/>
                <a:stretch>
                  <a:fillRect l="-543"/>
                </a:stretch>
              </a:blipFill>
              <a:ln w="25400">
                <a:solidFill>
                  <a:srgbClr val="0070C0"/>
                </a:solidFill>
              </a:ln>
            </p:spPr>
            <p:txBody>
              <a:bodyPr/>
              <a:lstStyle/>
              <a:p>
                <a:r>
                  <a:rPr lang="ja-JP" altLang="en-US">
                    <a:noFill/>
                  </a:rPr>
                  <a:t> </a:t>
                </a:r>
              </a:p>
            </p:txBody>
          </p:sp>
        </mc:Fallback>
      </mc:AlternateContent>
      <p:sp>
        <p:nvSpPr>
          <p:cNvPr id="10" name="テキスト ボックス 9">
            <a:extLst>
              <a:ext uri="{FF2B5EF4-FFF2-40B4-BE49-F238E27FC236}">
                <a16:creationId xmlns:a16="http://schemas.microsoft.com/office/drawing/2014/main" id="{384DB0D4-2DBB-5117-013B-5805A6375232}"/>
              </a:ext>
            </a:extLst>
          </p:cNvPr>
          <p:cNvSpPr txBox="1"/>
          <p:nvPr/>
        </p:nvSpPr>
        <p:spPr>
          <a:xfrm>
            <a:off x="6929385" y="1246462"/>
            <a:ext cx="2528753" cy="369332"/>
          </a:xfrm>
          <a:prstGeom prst="rect">
            <a:avLst/>
          </a:prstGeom>
          <a:noFill/>
        </p:spPr>
        <p:txBody>
          <a:bodyPr wrap="square">
            <a:spAutoFit/>
          </a:bodyPr>
          <a:lstStyle/>
          <a:p>
            <a:r>
              <a:rPr kumimoji="1" lang="en-US" altLang="ja-JP" sz="1800" b="0" dirty="0">
                <a:ea typeface="Cambria Math" panose="02040503050406030204" pitchFamily="18" charset="0"/>
              </a:rPr>
              <a:t>Approximation Error</a:t>
            </a:r>
            <a:endParaRPr lang="ja-JP" altLang="en-US" dirty="0"/>
          </a:p>
        </p:txBody>
      </p:sp>
      <p:pic>
        <p:nvPicPr>
          <p:cNvPr id="20" name="Picture 3">
            <a:extLst>
              <a:ext uri="{FF2B5EF4-FFF2-40B4-BE49-F238E27FC236}">
                <a16:creationId xmlns:a16="http://schemas.microsoft.com/office/drawing/2014/main" id="{43A2DAD2-04E7-CDC3-7005-3B49D4A4C3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04575" y="4406720"/>
            <a:ext cx="9874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吹き出し: 角を丸めた四角形 3">
            <a:extLst>
              <a:ext uri="{FF2B5EF4-FFF2-40B4-BE49-F238E27FC236}">
                <a16:creationId xmlns:a16="http://schemas.microsoft.com/office/drawing/2014/main" id="{9810A95B-8741-69BE-65B0-750464372AA8}"/>
              </a:ext>
            </a:extLst>
          </p:cNvPr>
          <p:cNvSpPr/>
          <p:nvPr/>
        </p:nvSpPr>
        <p:spPr>
          <a:xfrm>
            <a:off x="405561" y="2750612"/>
            <a:ext cx="5536399" cy="2170718"/>
          </a:xfrm>
          <a:prstGeom prst="wedgeRoundRectCallout">
            <a:avLst>
              <a:gd name="adj1" fmla="val 10939"/>
              <a:gd name="adj2" fmla="val -66839"/>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400" dirty="0">
                <a:solidFill>
                  <a:schemeClr val="tx1"/>
                </a:solidFill>
                <a:ea typeface="Cambria Math" panose="02040503050406030204" pitchFamily="18" charset="0"/>
              </a:rPr>
              <a:t>Can we compute </a:t>
            </a:r>
            <a:r>
              <a:rPr kumimoji="1" lang="en-US" altLang="ja-JP" sz="2400" b="0" dirty="0">
                <a:solidFill>
                  <a:schemeClr val="tx1"/>
                </a:solidFill>
                <a:ea typeface="Cambria Math" panose="02040503050406030204" pitchFamily="18" charset="0"/>
              </a:rPr>
              <a:t> </a:t>
            </a:r>
            <a:r>
              <a:rPr kumimoji="1" lang="en-US" altLang="ja-JP" sz="2400" b="1" dirty="0">
                <a:solidFill>
                  <a:schemeClr val="tx1"/>
                </a:solidFill>
                <a:ea typeface="Cambria Math" panose="02040503050406030204" pitchFamily="18" charset="0"/>
              </a:rPr>
              <a:t>efficiently</a:t>
            </a:r>
            <a:r>
              <a:rPr kumimoji="1" lang="en-US" altLang="ja-JP" sz="2400" b="0" dirty="0">
                <a:solidFill>
                  <a:schemeClr val="tx1"/>
                </a:solidFill>
                <a:ea typeface="Cambria Math" panose="02040503050406030204" pitchFamily="18" charset="0"/>
              </a:rPr>
              <a:t>?</a:t>
            </a:r>
          </a:p>
          <a:p>
            <a:endParaRPr kumimoji="1" lang="en-US" altLang="ja-JP" sz="2400" b="0" dirty="0">
              <a:solidFill>
                <a:schemeClr val="tx1"/>
              </a:solidFill>
              <a:ea typeface="Cambria Math" panose="02040503050406030204" pitchFamily="18" charset="0"/>
            </a:endParaRPr>
          </a:p>
          <a:p>
            <a:r>
              <a:rPr kumimoji="1" lang="en-US" altLang="ja-JP" sz="2400" dirty="0">
                <a:solidFill>
                  <a:srgbClr val="FF0000"/>
                </a:solidFill>
                <a:ea typeface="Cambria Math" panose="02040503050406030204" pitchFamily="18" charset="0"/>
              </a:rPr>
              <a:t>Yes!!</a:t>
            </a:r>
            <a:endParaRPr kumimoji="1" lang="en-US" altLang="ja-JP" sz="2400" b="0" dirty="0">
              <a:solidFill>
                <a:srgbClr val="FF0000"/>
              </a:solidFill>
              <a:ea typeface="Cambria Math" panose="02040503050406030204" pitchFamily="18" charset="0"/>
            </a:endParaRPr>
          </a:p>
          <a:p>
            <a:r>
              <a:rPr kumimoji="1" lang="en-US" altLang="ja-JP" sz="2400" b="0" dirty="0">
                <a:solidFill>
                  <a:schemeClr val="tx1"/>
                </a:solidFill>
                <a:ea typeface="Cambria Math" panose="02040503050406030204" pitchFamily="18" charset="0"/>
              </a:rPr>
              <a:t>Waters IBE: 	</a:t>
            </a:r>
            <a:r>
              <a:rPr kumimoji="1" lang="en-US" altLang="ja-JP" sz="2400" b="0" dirty="0">
                <a:solidFill>
                  <a:srgbClr val="FF0000"/>
                </a:solidFill>
                <a:ea typeface="Cambria Math" panose="02040503050406030204" pitchFamily="18" charset="0"/>
              </a:rPr>
              <a:t>Generating functions</a:t>
            </a:r>
          </a:p>
          <a:p>
            <a:r>
              <a:rPr kumimoji="1" lang="en-US" altLang="ja-JP" sz="2400" dirty="0">
                <a:solidFill>
                  <a:schemeClr val="tx1"/>
                </a:solidFill>
                <a:ea typeface="Cambria Math" panose="02040503050406030204" pitchFamily="18" charset="0"/>
              </a:rPr>
              <a:t>ABB IBE, VRF: 	d-wise independent hash </a:t>
            </a:r>
            <a:endParaRPr kumimoji="1" lang="en-US" altLang="ja-JP" sz="2400" b="0" dirty="0">
              <a:solidFill>
                <a:schemeClr val="tx1"/>
              </a:solidFill>
              <a:ea typeface="Cambria Math" panose="02040503050406030204" pitchFamily="18" charset="0"/>
            </a:endParaRPr>
          </a:p>
        </p:txBody>
      </p:sp>
      <p:pic>
        <p:nvPicPr>
          <p:cNvPr id="22" name="Picture 3">
            <a:extLst>
              <a:ext uri="{FF2B5EF4-FFF2-40B4-BE49-F238E27FC236}">
                <a16:creationId xmlns:a16="http://schemas.microsoft.com/office/drawing/2014/main" id="{1DA2287C-58E0-69D0-4529-D199AD47165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56143" y="4341597"/>
            <a:ext cx="9874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6110B448-C8BA-93BD-0733-81494A6EB4EA}"/>
                  </a:ext>
                </a:extLst>
              </p:cNvPr>
              <p:cNvSpPr txBox="1"/>
              <p:nvPr/>
            </p:nvSpPr>
            <p:spPr>
              <a:xfrm>
                <a:off x="2833452" y="1769956"/>
                <a:ext cx="721940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6" name="テキスト ボックス 5">
                <a:extLst>
                  <a:ext uri="{FF2B5EF4-FFF2-40B4-BE49-F238E27FC236}">
                    <a16:creationId xmlns:a16="http://schemas.microsoft.com/office/drawing/2014/main" id="{6110B448-C8BA-93BD-0733-81494A6EB4EA}"/>
                  </a:ext>
                </a:extLst>
              </p:cNvPr>
              <p:cNvSpPr txBox="1">
                <a:spLocks noRot="1" noChangeAspect="1" noMove="1" noResize="1" noEditPoints="1" noAdjustHandles="1" noChangeArrowheads="1" noChangeShapeType="1" noTextEdit="1"/>
              </p:cNvSpPr>
              <p:nvPr/>
            </p:nvSpPr>
            <p:spPr>
              <a:xfrm>
                <a:off x="2833452" y="1769956"/>
                <a:ext cx="7219406" cy="816890"/>
              </a:xfrm>
              <a:prstGeom prst="rect">
                <a:avLst/>
              </a:prstGeom>
              <a:blipFill>
                <a:blip r:embed="rId7"/>
                <a:stretch>
                  <a:fillRect/>
                </a:stretch>
              </a:blipFill>
            </p:spPr>
            <p:txBody>
              <a:bodyPr/>
              <a:lstStyle/>
              <a:p>
                <a:r>
                  <a:rPr lang="ja-JP" altLang="en-US">
                    <a:noFill/>
                  </a:rPr>
                  <a:t> </a:t>
                </a:r>
              </a:p>
            </p:txBody>
          </p:sp>
        </mc:Fallback>
      </mc:AlternateContent>
      <p:sp>
        <p:nvSpPr>
          <p:cNvPr id="7" name="テキスト ボックス 6">
            <a:extLst>
              <a:ext uri="{FF2B5EF4-FFF2-40B4-BE49-F238E27FC236}">
                <a16:creationId xmlns:a16="http://schemas.microsoft.com/office/drawing/2014/main" id="{D3243840-7B99-7885-20AB-328189D769D7}"/>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16</a:t>
            </a:r>
            <a:endParaRPr kumimoji="1" lang="ja-JP" altLang="en-US" dirty="0">
              <a:solidFill>
                <a:schemeClr val="bg1"/>
              </a:solidFill>
            </a:endParaRPr>
          </a:p>
        </p:txBody>
      </p:sp>
    </p:spTree>
    <p:extLst>
      <p:ext uri="{BB962C8B-B14F-4D97-AF65-F5344CB8AC3E}">
        <p14:creationId xmlns:p14="http://schemas.microsoft.com/office/powerpoint/2010/main" val="16595175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AE03D-48DA-5C02-B07E-9F6E09AD53EC}"/>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a:extLst>
                  <a:ext uri="{FF2B5EF4-FFF2-40B4-BE49-F238E27FC236}">
                    <a16:creationId xmlns:a16="http://schemas.microsoft.com/office/drawing/2014/main" id="{9B93471A-C7DE-56AB-79F8-0A6295DB6A03}"/>
                  </a:ext>
                </a:extLst>
              </p:cNvPr>
              <p:cNvSpPr>
                <a:spLocks noGrp="1"/>
              </p:cNvSpPr>
              <p:nvPr>
                <p:ph type="title"/>
              </p:nvPr>
            </p:nvSpPr>
            <p:spPr/>
            <p:txBody>
              <a:bodyPr>
                <a:normAutofit fontScale="90000"/>
              </a:bodyPr>
              <a:lstStyle/>
              <a:p>
                <a:r>
                  <a:rPr kumimoji="1" lang="en-US" altLang="ja-JP" dirty="0"/>
                  <a:t>How to </a:t>
                </a:r>
                <a:r>
                  <a:rPr lang="en-US" altLang="ja-JP" dirty="0"/>
                  <a:t>G</a:t>
                </a:r>
                <a:r>
                  <a:rPr kumimoji="1" lang="en-US" altLang="ja-JP" dirty="0"/>
                  <a:t>et </a:t>
                </a:r>
                <a14:m>
                  <m:oMath xmlns:m="http://schemas.openxmlformats.org/officeDocument/2006/math">
                    <m:r>
                      <a:rPr lang="en-US" altLang="ja-JP" i="1">
                        <a:solidFill>
                          <a:schemeClr val="tx1"/>
                        </a:solidFill>
                        <a:latin typeface="Cambria Math" panose="02040503050406030204" pitchFamily="18" charset="0"/>
                        <a:ea typeface="Cambria Math" panose="02040503050406030204" pitchFamily="18" charset="0"/>
                      </a:rPr>
                      <m:t>𝐷</m:t>
                    </m:r>
                    <m:r>
                      <a:rPr kumimoji="1" lang="en-US" altLang="ja-JP" sz="4800" i="1">
                        <a:solidFill>
                          <a:schemeClr val="tx1"/>
                        </a:solidFill>
                        <a:latin typeface="Cambria Math" panose="02040503050406030204" pitchFamily="18" charset="0"/>
                        <a:ea typeface="Cambria Math" panose="02040503050406030204" pitchFamily="18" charset="0"/>
                      </a:rPr>
                      <m:t>≤</m:t>
                    </m:r>
                    <m:f>
                      <m:fPr>
                        <m:ctrlPr>
                          <a:rPr kumimoji="1" lang="en-US" altLang="ja-JP" sz="4800" b="0" i="1" smtClean="0">
                            <a:solidFill>
                              <a:schemeClr val="tx1"/>
                            </a:solidFill>
                            <a:latin typeface="Cambria Math" panose="02040503050406030204" pitchFamily="18" charset="0"/>
                            <a:ea typeface="Cambria Math" panose="02040503050406030204" pitchFamily="18" charset="0"/>
                          </a:rPr>
                        </m:ctrlPr>
                      </m:fPr>
                      <m:num>
                        <m:sSub>
                          <m:sSubPr>
                            <m:ctrlPr>
                              <a:rPr kumimoji="1" lang="en-US" altLang="ja-JP" sz="4800" b="0" i="1" smtClean="0">
                                <a:solidFill>
                                  <a:schemeClr val="tx1"/>
                                </a:solidFill>
                                <a:latin typeface="Cambria Math" panose="02040503050406030204" pitchFamily="18" charset="0"/>
                                <a:ea typeface="Cambria Math" panose="02040503050406030204" pitchFamily="18" charset="0"/>
                              </a:rPr>
                            </m:ctrlPr>
                          </m:sSubPr>
                          <m:e>
                            <m:r>
                              <a:rPr kumimoji="1" lang="en-US" altLang="ja-JP" sz="4800" b="0" i="1" smtClean="0">
                                <a:solidFill>
                                  <a:schemeClr val="tx1"/>
                                </a:solidFill>
                                <a:latin typeface="Cambria Math" panose="02040503050406030204" pitchFamily="18" charset="0"/>
                                <a:ea typeface="Cambria Math" panose="02040503050406030204" pitchFamily="18" charset="0"/>
                              </a:rPr>
                              <m:t>𝜖</m:t>
                            </m:r>
                          </m:e>
                          <m:sub>
                            <m:r>
                              <a:rPr kumimoji="1" lang="en-US" altLang="ja-JP" sz="4800" b="0" i="1" smtClean="0">
                                <a:solidFill>
                                  <a:schemeClr val="tx1"/>
                                </a:solidFill>
                                <a:latin typeface="Cambria Math" panose="02040503050406030204" pitchFamily="18" charset="0"/>
                                <a:ea typeface="Cambria Math" panose="02040503050406030204" pitchFamily="18" charset="0"/>
                              </a:rPr>
                              <m:t>𝒜</m:t>
                            </m:r>
                          </m:sub>
                        </m:sSub>
                      </m:num>
                      <m:den>
                        <m:r>
                          <a:rPr kumimoji="1" lang="en-US" altLang="ja-JP" sz="4800" b="0" i="1" smtClean="0">
                            <a:solidFill>
                              <a:schemeClr val="tx1"/>
                            </a:solidFill>
                            <a:latin typeface="Cambria Math" panose="02040503050406030204" pitchFamily="18" charset="0"/>
                            <a:ea typeface="Cambria Math" panose="02040503050406030204" pitchFamily="18" charset="0"/>
                          </a:rPr>
                          <m:t>3</m:t>
                        </m:r>
                      </m:den>
                    </m:f>
                  </m:oMath>
                </a14:m>
                <a:r>
                  <a:rPr kumimoji="1" lang="en-US" altLang="ja-JP" dirty="0"/>
                  <a:t> </a:t>
                </a:r>
                <a:endParaRPr kumimoji="1" lang="ja-JP" altLang="en-US" dirty="0"/>
              </a:p>
            </p:txBody>
          </p:sp>
        </mc:Choice>
        <mc:Fallback xmlns="">
          <p:sp>
            <p:nvSpPr>
              <p:cNvPr id="2" name="タイトル 1">
                <a:extLst>
                  <a:ext uri="{FF2B5EF4-FFF2-40B4-BE49-F238E27FC236}">
                    <a16:creationId xmlns:a16="http://schemas.microsoft.com/office/drawing/2014/main" id="{9B93471A-C7DE-56AB-79F8-0A6295DB6A03}"/>
                  </a:ext>
                </a:extLst>
              </p:cNvPr>
              <p:cNvSpPr>
                <a:spLocks noGrp="1" noRot="1" noChangeAspect="1" noMove="1" noResize="1" noEditPoints="1" noAdjustHandles="1" noChangeArrowheads="1" noChangeShapeType="1" noTextEdit="1"/>
              </p:cNvSpPr>
              <p:nvPr>
                <p:ph type="title"/>
              </p:nvPr>
            </p:nvSpPr>
            <p:spPr>
              <a:blipFill>
                <a:blip r:embed="rId3"/>
                <a:stretch>
                  <a:fillRect l="-2364" t="-24242" b="-19697"/>
                </a:stretch>
              </a:blipFill>
            </p:spPr>
            <p:txBody>
              <a:bodyPr/>
              <a:lstStyle/>
              <a:p>
                <a:r>
                  <a:rPr lang="ja-JP" altLang="en-US">
                    <a:noFill/>
                  </a:rPr>
                  <a:t> </a:t>
                </a:r>
              </a:p>
            </p:txBody>
          </p:sp>
        </mc:Fallback>
      </mc:AlternateContent>
      <p:sp>
        <p:nvSpPr>
          <p:cNvPr id="31" name="吹き出し: 四角形 30">
            <a:extLst>
              <a:ext uri="{FF2B5EF4-FFF2-40B4-BE49-F238E27FC236}">
                <a16:creationId xmlns:a16="http://schemas.microsoft.com/office/drawing/2014/main" id="{F62A990F-281A-ADAB-0EC2-C677FA02ECAD}"/>
              </a:ext>
            </a:extLst>
          </p:cNvPr>
          <p:cNvSpPr/>
          <p:nvPr/>
        </p:nvSpPr>
        <p:spPr>
          <a:xfrm>
            <a:off x="6299464" y="1706778"/>
            <a:ext cx="3484616" cy="880068"/>
          </a:xfrm>
          <a:prstGeom prst="wedgeRectCallout">
            <a:avLst>
              <a:gd name="adj1" fmla="val 31724"/>
              <a:gd name="adj2" fmla="val -13457"/>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nchorCtr="0"/>
          <a:lstStyle/>
          <a:p>
            <a:endParaRPr kumimoji="1" lang="en-US" altLang="ja-JP" sz="2400" dirty="0"/>
          </a:p>
        </p:txBody>
      </p:sp>
      <mc:AlternateContent xmlns:mc="http://schemas.openxmlformats.org/markup-compatibility/2006" xmlns:a14="http://schemas.microsoft.com/office/drawing/2010/main">
        <mc:Choice Requires="a14">
          <p:sp>
            <p:nvSpPr>
              <p:cNvPr id="3" name="吹き出し: 角を丸めた四角形 2">
                <a:extLst>
                  <a:ext uri="{FF2B5EF4-FFF2-40B4-BE49-F238E27FC236}">
                    <a16:creationId xmlns:a16="http://schemas.microsoft.com/office/drawing/2014/main" id="{922FBE3F-CA10-350F-897D-D67F2A029B1E}"/>
                  </a:ext>
                </a:extLst>
              </p:cNvPr>
              <p:cNvSpPr/>
              <p:nvPr/>
            </p:nvSpPr>
            <p:spPr>
              <a:xfrm>
                <a:off x="6535858" y="2886891"/>
                <a:ext cx="5536399" cy="1895639"/>
              </a:xfrm>
              <a:prstGeom prst="wedgeRoundRectCallout">
                <a:avLst>
                  <a:gd name="adj1" fmla="val -19457"/>
                  <a:gd name="adj2" fmla="val -71806"/>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b="0" dirty="0">
                    <a:ea typeface="Cambria Math" panose="02040503050406030204" pitchFamily="18" charset="0"/>
                  </a:rPr>
                  <a:t>We show this term is </a:t>
                </a:r>
                <a:r>
                  <a:rPr kumimoji="1" lang="en-US" altLang="ja-JP" sz="2400" b="0" dirty="0">
                    <a:solidFill>
                      <a:srgbClr val="FF0000"/>
                    </a:solidFill>
                    <a:ea typeface="Cambria Math" panose="02040503050406030204" pitchFamily="18" charset="0"/>
                  </a:rPr>
                  <a:t>less than </a:t>
                </a:r>
                <a14:m>
                  <m:oMath xmlns:m="http://schemas.openxmlformats.org/officeDocument/2006/math">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i="1">
                        <a:solidFill>
                          <a:srgbClr val="FF0000"/>
                        </a:solidFill>
                        <a:latin typeface="Cambria Math" panose="02040503050406030204" pitchFamily="18" charset="0"/>
                      </a:rPr>
                      <m:t>⋅</m:t>
                    </m:r>
                    <m:f>
                      <m:fPr>
                        <m:ctrlPr>
                          <a:rPr kumimoji="1" lang="en-US" altLang="ja-JP" sz="2400" i="1">
                            <a:solidFill>
                              <a:srgbClr val="FF0000"/>
                            </a:solidFill>
                            <a:latin typeface="Cambria Math" panose="02040503050406030204" pitchFamily="18" charset="0"/>
                            <a:ea typeface="Cambria Math" panose="02040503050406030204" pitchFamily="18" charset="0"/>
                          </a:rPr>
                        </m:ctrlPr>
                      </m:fPr>
                      <m:num>
                        <m:sSub>
                          <m:sSubPr>
                            <m:ctrlPr>
                              <a:rPr kumimoji="1" lang="en-US" altLang="ja-JP" sz="2400" i="1">
                                <a:solidFill>
                                  <a:srgbClr val="FF0000"/>
                                </a:solidFill>
                                <a:latin typeface="Cambria Math" panose="02040503050406030204" pitchFamily="18" charset="0"/>
                                <a:ea typeface="Cambria Math" panose="02040503050406030204" pitchFamily="18" charset="0"/>
                              </a:rPr>
                            </m:ctrlPr>
                          </m:sSubPr>
                          <m:e>
                            <m:r>
                              <a:rPr kumimoji="1" lang="en-US" altLang="ja-JP" sz="2400" i="1">
                                <a:solidFill>
                                  <a:srgbClr val="FF0000"/>
                                </a:solidFill>
                                <a:latin typeface="Cambria Math" panose="02040503050406030204" pitchFamily="18" charset="0"/>
                                <a:ea typeface="Cambria Math" panose="02040503050406030204" pitchFamily="18" charset="0"/>
                              </a:rPr>
                              <m:t>𝜖</m:t>
                            </m:r>
                          </m:e>
                          <m:sub>
                            <m:r>
                              <a:rPr kumimoji="1" lang="en-US" altLang="ja-JP" sz="2400" i="1">
                                <a:solidFill>
                                  <a:srgbClr val="FF0000"/>
                                </a:solidFill>
                                <a:latin typeface="Cambria Math" panose="02040503050406030204" pitchFamily="18" charset="0"/>
                                <a:ea typeface="Cambria Math" panose="02040503050406030204" pitchFamily="18" charset="0"/>
                              </a:rPr>
                              <m:t>𝒜</m:t>
                            </m:r>
                          </m:sub>
                        </m:sSub>
                      </m:num>
                      <m:den>
                        <m:r>
                          <a:rPr kumimoji="1" lang="en-US" altLang="ja-JP" sz="2400" i="1">
                            <a:solidFill>
                              <a:srgbClr val="FF0000"/>
                            </a:solidFill>
                            <a:latin typeface="Cambria Math" panose="02040503050406030204" pitchFamily="18" charset="0"/>
                            <a:ea typeface="Cambria Math" panose="02040503050406030204" pitchFamily="18" charset="0"/>
                          </a:rPr>
                          <m:t>3</m:t>
                        </m:r>
                      </m:den>
                    </m:f>
                  </m:oMath>
                </a14:m>
                <a:endParaRPr kumimoji="1" lang="en-US" altLang="ja-JP" sz="2400" b="0" dirty="0">
                  <a:solidFill>
                    <a:srgbClr val="FF0000"/>
                  </a:solidFill>
                  <a:ea typeface="Cambria Math" panose="02040503050406030204" pitchFamily="18" charset="0"/>
                </a:endParaRPr>
              </a:p>
              <a:p>
                <a:endParaRPr kumimoji="1" lang="en-US" altLang="ja-JP" sz="2400" dirty="0">
                  <a:solidFill>
                    <a:schemeClr val="tx1"/>
                  </a:solidFill>
                  <a:ea typeface="Cambria Math" panose="02040503050406030204" pitchFamily="18" charset="0"/>
                </a:endParaRPr>
              </a:p>
              <a:p>
                <a:r>
                  <a:rPr kumimoji="1" lang="en-US" altLang="ja-JP" sz="2400" dirty="0">
                    <a:solidFill>
                      <a:schemeClr val="tx1"/>
                    </a:solidFill>
                    <a:ea typeface="Cambria Math" panose="02040503050406030204" pitchFamily="18" charset="0"/>
                  </a:rPr>
                  <a:t>For Waters IBE, we can set parameters so that </a:t>
                </a:r>
                <a14:m>
                  <m:oMath xmlns:m="http://schemas.openxmlformats.org/officeDocument/2006/math">
                    <m:sSub>
                      <m:sSubPr>
                        <m:ctrlPr>
                          <a:rPr kumimoji="1" lang="en-US" altLang="ja-JP" sz="2400" i="1" smtClean="0">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𝛾</m:t>
                        </m:r>
                      </m:e>
                      <m:sub>
                        <m:r>
                          <a:rPr kumimoji="1" lang="en-US" altLang="ja-JP" sz="2400" i="1">
                            <a:solidFill>
                              <a:srgbClr val="FF0000"/>
                            </a:solidFill>
                            <a:latin typeface="Cambria Math" panose="02040503050406030204" pitchFamily="18" charset="0"/>
                          </a:rPr>
                          <m:t>𝑚𝑖𝑛</m:t>
                        </m:r>
                      </m:sub>
                    </m:sSub>
                    <m:r>
                      <a:rPr kumimoji="1" lang="en-US" altLang="ja-JP" sz="2400" b="0" i="0"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𝑂</m:t>
                    </m:r>
                    <m:r>
                      <a:rPr kumimoji="1" lang="en-US" altLang="ja-JP" sz="2400" b="0" i="0" smtClean="0">
                        <a:solidFill>
                          <a:srgbClr val="FF0000"/>
                        </a:solidFill>
                        <a:latin typeface="Cambria Math" panose="02040503050406030204" pitchFamily="18" charset="0"/>
                      </a:rPr>
                      <m:t>(</m:t>
                    </m:r>
                    <m:rad>
                      <m:radPr>
                        <m:degHide m:val="on"/>
                        <m:ctrlPr>
                          <a:rPr kumimoji="1" lang="en-US" altLang="ja-JP" sz="2400" b="0" i="1" smtClean="0">
                            <a:solidFill>
                              <a:srgbClr val="FF0000"/>
                            </a:solidFill>
                            <a:latin typeface="Cambria Math" panose="02040503050406030204" pitchFamily="18" charset="0"/>
                          </a:rPr>
                        </m:ctrlPr>
                      </m:radPr>
                      <m:deg/>
                      <m:e>
                        <m:sSub>
                          <m:sSubPr>
                            <m:ctrlPr>
                              <a:rPr kumimoji="1" lang="en-US" altLang="ja-JP" sz="2400" i="1">
                                <a:solidFill>
                                  <a:srgbClr val="FF0000"/>
                                </a:solidFill>
                                <a:latin typeface="Cambria Math" panose="02040503050406030204" pitchFamily="18" charset="0"/>
                              </a:rPr>
                            </m:ctrlPr>
                          </m:sSubPr>
                          <m:e>
                            <m:r>
                              <a:rPr kumimoji="1" lang="en-US" altLang="ja-JP" sz="2400" i="1">
                                <a:solidFill>
                                  <a:srgbClr val="FF0000"/>
                                </a:solidFill>
                                <a:latin typeface="Cambria Math" panose="02040503050406030204" pitchFamily="18" charset="0"/>
                              </a:rPr>
                              <m:t>𝜖</m:t>
                            </m:r>
                          </m:e>
                          <m:sub>
                            <m:r>
                              <a:rPr kumimoji="1" lang="en-US" altLang="ja-JP" sz="2400" i="1">
                                <a:solidFill>
                                  <a:srgbClr val="FF0000"/>
                                </a:solidFill>
                                <a:latin typeface="Cambria Math" panose="02040503050406030204" pitchFamily="18" charset="0"/>
                              </a:rPr>
                              <m:t>𝒜</m:t>
                            </m:r>
                          </m:sub>
                        </m:sSub>
                      </m:e>
                    </m:rad>
                    <m:r>
                      <a:rPr kumimoji="1" lang="en-US" altLang="ja-JP" sz="2400" b="0" i="1" smtClean="0">
                        <a:solidFill>
                          <a:srgbClr val="FF0000"/>
                        </a:solidFill>
                        <a:latin typeface="Cambria Math" panose="02040503050406030204" pitchFamily="18" charset="0"/>
                      </a:rPr>
                      <m:t>/</m:t>
                    </m:r>
                    <m:r>
                      <a:rPr kumimoji="1" lang="en-US" altLang="ja-JP" sz="2400" b="0" i="1" smtClean="0">
                        <a:solidFill>
                          <a:srgbClr val="FF0000"/>
                        </a:solidFill>
                        <a:latin typeface="Cambria Math" panose="02040503050406030204" pitchFamily="18" charset="0"/>
                      </a:rPr>
                      <m:t>𝑞</m:t>
                    </m:r>
                    <m:r>
                      <a:rPr kumimoji="1" lang="en-US" altLang="ja-JP" sz="2400" b="0" i="0" smtClean="0">
                        <a:solidFill>
                          <a:srgbClr val="FF0000"/>
                        </a:solidFill>
                        <a:latin typeface="Cambria Math" panose="02040503050406030204" pitchFamily="18" charset="0"/>
                      </a:rPr>
                      <m:t>)</m:t>
                    </m:r>
                  </m:oMath>
                </a14:m>
                <a:r>
                  <a:rPr kumimoji="1" lang="en-US" altLang="ja-JP" sz="2400" dirty="0">
                    <a:solidFill>
                      <a:srgbClr val="FF0000"/>
                    </a:solidFill>
                    <a:ea typeface="Cambria Math" panose="02040503050406030204" pitchFamily="18" charset="0"/>
                  </a:rPr>
                  <a:t> </a:t>
                </a:r>
                <a:endParaRPr kumimoji="1" lang="en-US" altLang="ja-JP" sz="2400" b="0" dirty="0">
                  <a:solidFill>
                    <a:schemeClr val="tx1"/>
                  </a:solidFill>
                  <a:ea typeface="Cambria Math" panose="02040503050406030204" pitchFamily="18" charset="0"/>
                </a:endParaRPr>
              </a:p>
            </p:txBody>
          </p:sp>
        </mc:Choice>
        <mc:Fallback xmlns="">
          <p:sp>
            <p:nvSpPr>
              <p:cNvPr id="3" name="吹き出し: 角を丸めた四角形 2">
                <a:extLst>
                  <a:ext uri="{FF2B5EF4-FFF2-40B4-BE49-F238E27FC236}">
                    <a16:creationId xmlns:a16="http://schemas.microsoft.com/office/drawing/2014/main" id="{922FBE3F-CA10-350F-897D-D67F2A029B1E}"/>
                  </a:ext>
                </a:extLst>
              </p:cNvPr>
              <p:cNvSpPr>
                <a:spLocks noRot="1" noChangeAspect="1" noMove="1" noResize="1" noEditPoints="1" noAdjustHandles="1" noChangeArrowheads="1" noChangeShapeType="1" noTextEdit="1"/>
              </p:cNvSpPr>
              <p:nvPr/>
            </p:nvSpPr>
            <p:spPr>
              <a:xfrm>
                <a:off x="6535858" y="2886891"/>
                <a:ext cx="5536399" cy="1895639"/>
              </a:xfrm>
              <a:prstGeom prst="wedgeRoundRectCallout">
                <a:avLst>
                  <a:gd name="adj1" fmla="val -19457"/>
                  <a:gd name="adj2" fmla="val -71806"/>
                  <a:gd name="adj3" fmla="val 16667"/>
                </a:avLst>
              </a:prstGeom>
              <a:blipFill>
                <a:blip r:embed="rId4"/>
                <a:stretch>
                  <a:fillRect b="-783"/>
                </a:stretch>
              </a:blipFill>
              <a:ln w="25400">
                <a:solidFill>
                  <a:srgbClr val="FF0000"/>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吹き出し: 角を丸めた四角形 4">
                <a:extLst>
                  <a:ext uri="{FF2B5EF4-FFF2-40B4-BE49-F238E27FC236}">
                    <a16:creationId xmlns:a16="http://schemas.microsoft.com/office/drawing/2014/main" id="{59C7BCC8-1CFB-AA5D-F963-3350B37DDBF4}"/>
                  </a:ext>
                </a:extLst>
              </p:cNvPr>
              <p:cNvSpPr/>
              <p:nvPr/>
            </p:nvSpPr>
            <p:spPr>
              <a:xfrm>
                <a:off x="7578077" y="4882142"/>
                <a:ext cx="3339040" cy="623268"/>
              </a:xfrm>
              <a:prstGeom prst="wedgeRoundRectCallout">
                <a:avLst>
                  <a:gd name="adj1" fmla="val -33704"/>
                  <a:gd name="adj2" fmla="val -79501"/>
                  <a:gd name="adj3" fmla="val 16667"/>
                </a:avLst>
              </a:prstGeom>
              <a:ln w="254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000" b="0" dirty="0">
                    <a:ea typeface="Cambria Math" panose="02040503050406030204" pitchFamily="18" charset="0"/>
                  </a:rPr>
                  <a:t>[BR09] sets</a:t>
                </a:r>
                <a:r>
                  <a:rPr kumimoji="1" lang="en-US" altLang="ja-JP" sz="2000" dirty="0">
                    <a:solidFill>
                      <a:srgbClr val="FF0000"/>
                    </a:solidFill>
                  </a:rPr>
                  <a:t> </a:t>
                </a:r>
                <a14:m>
                  <m:oMath xmlns:m="http://schemas.openxmlformats.org/officeDocument/2006/math">
                    <m:sSub>
                      <m:sSubPr>
                        <m:ctrlPr>
                          <a:rPr kumimoji="1" lang="en-US" altLang="ja-JP" sz="2000" i="1" smtClean="0">
                            <a:solidFill>
                              <a:srgbClr val="FF0000"/>
                            </a:solidFill>
                            <a:latin typeface="Cambria Math" panose="02040503050406030204" pitchFamily="18" charset="0"/>
                          </a:rPr>
                        </m:ctrlPr>
                      </m:sSubPr>
                      <m:e>
                        <m:r>
                          <a:rPr kumimoji="1" lang="en-US" altLang="ja-JP" sz="2000" i="1">
                            <a:solidFill>
                              <a:srgbClr val="FF0000"/>
                            </a:solidFill>
                            <a:latin typeface="Cambria Math" panose="02040503050406030204" pitchFamily="18" charset="0"/>
                          </a:rPr>
                          <m:t>𝛾</m:t>
                        </m:r>
                      </m:e>
                      <m:sub>
                        <m:r>
                          <a:rPr kumimoji="1" lang="en-US" altLang="ja-JP" sz="2000" i="1">
                            <a:solidFill>
                              <a:srgbClr val="FF0000"/>
                            </a:solidFill>
                            <a:latin typeface="Cambria Math" panose="02040503050406030204" pitchFamily="18" charset="0"/>
                          </a:rPr>
                          <m:t>𝑚𝑖𝑛</m:t>
                        </m:r>
                      </m:sub>
                    </m:sSub>
                    <m:r>
                      <a:rPr kumimoji="1" lang="en-US" altLang="ja-JP" sz="2000" b="0" i="0"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𝑂</m:t>
                    </m:r>
                    <m:r>
                      <a:rPr kumimoji="1" lang="en-US" altLang="ja-JP" sz="2000" b="0" i="0" smtClean="0">
                        <a:solidFill>
                          <a:srgbClr val="FF0000"/>
                        </a:solidFill>
                        <a:latin typeface="Cambria Math" panose="02040503050406030204" pitchFamily="18" charset="0"/>
                      </a:rPr>
                      <m:t>(</m:t>
                    </m:r>
                    <m:sSub>
                      <m:sSubPr>
                        <m:ctrlPr>
                          <a:rPr kumimoji="1" lang="en-US" altLang="ja-JP" sz="2000" i="1">
                            <a:solidFill>
                              <a:srgbClr val="FF0000"/>
                            </a:solidFill>
                            <a:latin typeface="Cambria Math" panose="02040503050406030204" pitchFamily="18" charset="0"/>
                          </a:rPr>
                        </m:ctrlPr>
                      </m:sSubPr>
                      <m:e>
                        <m:r>
                          <a:rPr kumimoji="1" lang="en-US" altLang="ja-JP" sz="2000" i="1">
                            <a:solidFill>
                              <a:srgbClr val="FF0000"/>
                            </a:solidFill>
                            <a:latin typeface="Cambria Math" panose="02040503050406030204" pitchFamily="18" charset="0"/>
                          </a:rPr>
                          <m:t>𝜖</m:t>
                        </m:r>
                      </m:e>
                      <m:sub>
                        <m:r>
                          <a:rPr kumimoji="1" lang="en-US" altLang="ja-JP" sz="2000" i="1">
                            <a:solidFill>
                              <a:srgbClr val="FF0000"/>
                            </a:solidFill>
                            <a:latin typeface="Cambria Math" panose="02040503050406030204" pitchFamily="18" charset="0"/>
                          </a:rPr>
                          <m:t>𝒜</m:t>
                        </m:r>
                      </m:sub>
                    </m:sSub>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𝑞</m:t>
                    </m:r>
                    <m:r>
                      <a:rPr kumimoji="1" lang="en-US" altLang="ja-JP" sz="2000" b="0" i="0" smtClean="0">
                        <a:solidFill>
                          <a:srgbClr val="FF0000"/>
                        </a:solidFill>
                        <a:latin typeface="Cambria Math" panose="02040503050406030204" pitchFamily="18" charset="0"/>
                      </a:rPr>
                      <m:t>)</m:t>
                    </m:r>
                  </m:oMath>
                </a14:m>
                <a:endParaRPr kumimoji="1" lang="en-US" altLang="ja-JP" sz="2000" b="0" dirty="0">
                  <a:ea typeface="Cambria Math" panose="02040503050406030204" pitchFamily="18" charset="0"/>
                </a:endParaRPr>
              </a:p>
            </p:txBody>
          </p:sp>
        </mc:Choice>
        <mc:Fallback xmlns="">
          <p:sp>
            <p:nvSpPr>
              <p:cNvPr id="5" name="吹き出し: 角を丸めた四角形 4">
                <a:extLst>
                  <a:ext uri="{FF2B5EF4-FFF2-40B4-BE49-F238E27FC236}">
                    <a16:creationId xmlns:a16="http://schemas.microsoft.com/office/drawing/2014/main" id="{59C7BCC8-1CFB-AA5D-F963-3350B37DDBF4}"/>
                  </a:ext>
                </a:extLst>
              </p:cNvPr>
              <p:cNvSpPr>
                <a:spLocks noRot="1" noChangeAspect="1" noMove="1" noResize="1" noEditPoints="1" noAdjustHandles="1" noChangeArrowheads="1" noChangeShapeType="1" noTextEdit="1"/>
              </p:cNvSpPr>
              <p:nvPr/>
            </p:nvSpPr>
            <p:spPr>
              <a:xfrm>
                <a:off x="7578077" y="4882142"/>
                <a:ext cx="3339040" cy="623268"/>
              </a:xfrm>
              <a:prstGeom prst="wedgeRoundRectCallout">
                <a:avLst>
                  <a:gd name="adj1" fmla="val -33704"/>
                  <a:gd name="adj2" fmla="val -79501"/>
                  <a:gd name="adj3" fmla="val 16667"/>
                </a:avLst>
              </a:prstGeom>
              <a:blipFill>
                <a:blip r:embed="rId5"/>
                <a:stretch>
                  <a:fillRect l="-543"/>
                </a:stretch>
              </a:blipFill>
              <a:ln w="25400">
                <a:solidFill>
                  <a:srgbClr val="0070C0"/>
                </a:solidFill>
              </a:ln>
            </p:spPr>
            <p:txBody>
              <a:bodyPr/>
              <a:lstStyle/>
              <a:p>
                <a:r>
                  <a:rPr lang="ja-JP" altLang="en-US">
                    <a:noFill/>
                  </a:rPr>
                  <a:t> </a:t>
                </a:r>
              </a:p>
            </p:txBody>
          </p:sp>
        </mc:Fallback>
      </mc:AlternateContent>
      <p:sp>
        <p:nvSpPr>
          <p:cNvPr id="10" name="テキスト ボックス 9">
            <a:extLst>
              <a:ext uri="{FF2B5EF4-FFF2-40B4-BE49-F238E27FC236}">
                <a16:creationId xmlns:a16="http://schemas.microsoft.com/office/drawing/2014/main" id="{659989C0-00D1-1C65-CA76-6ED274E5D377}"/>
              </a:ext>
            </a:extLst>
          </p:cNvPr>
          <p:cNvSpPr txBox="1"/>
          <p:nvPr/>
        </p:nvSpPr>
        <p:spPr>
          <a:xfrm>
            <a:off x="6929385" y="1246462"/>
            <a:ext cx="2528753" cy="369332"/>
          </a:xfrm>
          <a:prstGeom prst="rect">
            <a:avLst/>
          </a:prstGeom>
          <a:noFill/>
        </p:spPr>
        <p:txBody>
          <a:bodyPr wrap="square">
            <a:spAutoFit/>
          </a:bodyPr>
          <a:lstStyle/>
          <a:p>
            <a:r>
              <a:rPr kumimoji="1" lang="en-US" altLang="ja-JP" sz="1800" b="0" dirty="0">
                <a:ea typeface="Cambria Math" panose="02040503050406030204" pitchFamily="18" charset="0"/>
              </a:rPr>
              <a:t>Approximation Error</a:t>
            </a:r>
            <a:endParaRPr lang="ja-JP" altLang="en-US" dirty="0"/>
          </a:p>
        </p:txBody>
      </p:sp>
      <p:pic>
        <p:nvPicPr>
          <p:cNvPr id="20" name="Picture 3">
            <a:extLst>
              <a:ext uri="{FF2B5EF4-FFF2-40B4-BE49-F238E27FC236}">
                <a16:creationId xmlns:a16="http://schemas.microsoft.com/office/drawing/2014/main" id="{60FA2D24-7F8E-48AB-ED9A-94A2B6F3F00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04575" y="4406720"/>
            <a:ext cx="9874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吹き出し: 角を丸めた四角形 3">
            <a:extLst>
              <a:ext uri="{FF2B5EF4-FFF2-40B4-BE49-F238E27FC236}">
                <a16:creationId xmlns:a16="http://schemas.microsoft.com/office/drawing/2014/main" id="{546286CD-3776-8C99-725A-0F64E7E745A6}"/>
              </a:ext>
            </a:extLst>
          </p:cNvPr>
          <p:cNvSpPr/>
          <p:nvPr/>
        </p:nvSpPr>
        <p:spPr>
          <a:xfrm>
            <a:off x="405561" y="2750612"/>
            <a:ext cx="5536399" cy="2170718"/>
          </a:xfrm>
          <a:prstGeom prst="wedgeRoundRectCallout">
            <a:avLst>
              <a:gd name="adj1" fmla="val 10939"/>
              <a:gd name="adj2" fmla="val -66839"/>
              <a:gd name="adj3" fmla="val 16667"/>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sz="2400" dirty="0">
                <a:solidFill>
                  <a:schemeClr val="tx1"/>
                </a:solidFill>
                <a:ea typeface="Cambria Math" panose="02040503050406030204" pitchFamily="18" charset="0"/>
              </a:rPr>
              <a:t>Can we compute </a:t>
            </a:r>
            <a:r>
              <a:rPr kumimoji="1" lang="en-US" altLang="ja-JP" sz="2400" b="0" dirty="0">
                <a:solidFill>
                  <a:schemeClr val="tx1"/>
                </a:solidFill>
                <a:ea typeface="Cambria Math" panose="02040503050406030204" pitchFamily="18" charset="0"/>
              </a:rPr>
              <a:t> </a:t>
            </a:r>
            <a:r>
              <a:rPr kumimoji="1" lang="en-US" altLang="ja-JP" sz="2400" b="1" dirty="0">
                <a:solidFill>
                  <a:schemeClr val="tx1"/>
                </a:solidFill>
                <a:ea typeface="Cambria Math" panose="02040503050406030204" pitchFamily="18" charset="0"/>
              </a:rPr>
              <a:t>efficiently</a:t>
            </a:r>
            <a:r>
              <a:rPr kumimoji="1" lang="en-US" altLang="ja-JP" sz="2400" b="0" dirty="0">
                <a:solidFill>
                  <a:schemeClr val="tx1"/>
                </a:solidFill>
                <a:ea typeface="Cambria Math" panose="02040503050406030204" pitchFamily="18" charset="0"/>
              </a:rPr>
              <a:t>?</a:t>
            </a:r>
          </a:p>
          <a:p>
            <a:endParaRPr kumimoji="1" lang="en-US" altLang="ja-JP" sz="2400" b="0" dirty="0">
              <a:solidFill>
                <a:schemeClr val="tx1"/>
              </a:solidFill>
              <a:ea typeface="Cambria Math" panose="02040503050406030204" pitchFamily="18" charset="0"/>
            </a:endParaRPr>
          </a:p>
          <a:p>
            <a:r>
              <a:rPr kumimoji="1" lang="en-US" altLang="ja-JP" sz="2400" dirty="0">
                <a:solidFill>
                  <a:srgbClr val="FF0000"/>
                </a:solidFill>
                <a:ea typeface="Cambria Math" panose="02040503050406030204" pitchFamily="18" charset="0"/>
              </a:rPr>
              <a:t>Yes!!</a:t>
            </a:r>
            <a:endParaRPr kumimoji="1" lang="en-US" altLang="ja-JP" sz="2400" b="0" dirty="0">
              <a:solidFill>
                <a:srgbClr val="FF0000"/>
              </a:solidFill>
              <a:ea typeface="Cambria Math" panose="02040503050406030204" pitchFamily="18" charset="0"/>
            </a:endParaRPr>
          </a:p>
          <a:p>
            <a:r>
              <a:rPr kumimoji="1" lang="en-US" altLang="ja-JP" sz="2400" b="0" dirty="0">
                <a:solidFill>
                  <a:schemeClr val="tx1"/>
                </a:solidFill>
                <a:ea typeface="Cambria Math" panose="02040503050406030204" pitchFamily="18" charset="0"/>
              </a:rPr>
              <a:t>Waters IBE: 	</a:t>
            </a:r>
            <a:r>
              <a:rPr kumimoji="1" lang="en-US" altLang="ja-JP" sz="2400" b="0" dirty="0">
                <a:solidFill>
                  <a:srgbClr val="FF0000"/>
                </a:solidFill>
                <a:ea typeface="Cambria Math" panose="02040503050406030204" pitchFamily="18" charset="0"/>
              </a:rPr>
              <a:t>Generating functions</a:t>
            </a:r>
          </a:p>
          <a:p>
            <a:r>
              <a:rPr kumimoji="1" lang="en-US" altLang="ja-JP" sz="2400" dirty="0">
                <a:solidFill>
                  <a:schemeClr val="tx1"/>
                </a:solidFill>
                <a:ea typeface="Cambria Math" panose="02040503050406030204" pitchFamily="18" charset="0"/>
              </a:rPr>
              <a:t>ABB IBE, VRF: 	d-wise independent hash </a:t>
            </a:r>
            <a:endParaRPr kumimoji="1" lang="en-US" altLang="ja-JP" sz="2400" b="0" dirty="0">
              <a:solidFill>
                <a:schemeClr val="tx1"/>
              </a:solidFill>
              <a:ea typeface="Cambria Math" panose="02040503050406030204" pitchFamily="18" charset="0"/>
            </a:endParaRPr>
          </a:p>
        </p:txBody>
      </p:sp>
      <p:pic>
        <p:nvPicPr>
          <p:cNvPr id="22" name="Picture 3">
            <a:extLst>
              <a:ext uri="{FF2B5EF4-FFF2-40B4-BE49-F238E27FC236}">
                <a16:creationId xmlns:a16="http://schemas.microsoft.com/office/drawing/2014/main" id="{0602D3E5-28AF-A6A5-583A-8430339EB3D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56143" y="4341597"/>
            <a:ext cx="9874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1B7506BE-DB5A-7D27-2254-8648783D2569}"/>
                  </a:ext>
                </a:extLst>
              </p:cNvPr>
              <p:cNvSpPr txBox="1"/>
              <p:nvPr/>
            </p:nvSpPr>
            <p:spPr>
              <a:xfrm>
                <a:off x="2833452" y="1769956"/>
                <a:ext cx="7219406" cy="81689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i="1" smtClean="0">
                          <a:latin typeface="Cambria Math" panose="02040503050406030204" pitchFamily="18" charset="0"/>
                          <a:ea typeface="Cambria Math" panose="02040503050406030204" pitchFamily="18" charset="0"/>
                        </a:rPr>
                        <m:t>≤</m:t>
                      </m:r>
                      <m:r>
                        <a:rPr kumimoji="1" lang="en-US" altLang="ja-JP" sz="2400" i="1" smtClean="0">
                          <a:latin typeface="Cambria Math" panose="02040503050406030204" pitchFamily="18" charset="0"/>
                        </a:rPr>
                        <m:t>𝛾</m:t>
                      </m:r>
                      <m:d>
                        <m:dPr>
                          <m:ctrlPr>
                            <a:rPr kumimoji="1" lang="en-US" altLang="ja-JP" sz="2400" i="1">
                              <a:latin typeface="Cambria Math" panose="02040503050406030204" pitchFamily="18" charset="0"/>
                            </a:rPr>
                          </m:ctrlPr>
                        </m:dPr>
                        <m:e>
                          <m:r>
                            <a:rPr kumimoji="1" lang="en-US" altLang="ja-JP" sz="2400" b="1" i="1" smtClean="0">
                              <a:latin typeface="Cambria Math" panose="02040503050406030204" pitchFamily="18" charset="0"/>
                            </a:rPr>
                            <m:t>𝑸</m:t>
                          </m:r>
                        </m:e>
                      </m:d>
                      <m:r>
                        <a:rPr kumimoji="1" lang="en-US" altLang="ja-JP" sz="2400" b="1" i="1">
                          <a:latin typeface="Cambria Math" panose="02040503050406030204" pitchFamily="18" charset="0"/>
                          <a:ea typeface="Cambria Math" panose="02040503050406030204" pitchFamily="18" charset="0"/>
                        </a:rPr>
                        <m:t>≤</m:t>
                      </m:r>
                      <m:acc>
                        <m:accPr>
                          <m:chr m:val="̃"/>
                          <m:ctrlPr>
                            <a:rPr kumimoji="1" lang="en-US" altLang="ja-JP" sz="2400" i="1">
                              <a:latin typeface="Cambria Math" panose="02040503050406030204" pitchFamily="18" charset="0"/>
                            </a:rPr>
                          </m:ctrlPr>
                        </m:accPr>
                        <m:e>
                          <m:r>
                            <a:rPr kumimoji="1" lang="en-US" altLang="ja-JP" sz="2400" i="1">
                              <a:latin typeface="Cambria Math" panose="02040503050406030204" pitchFamily="18" charset="0"/>
                            </a:rPr>
                            <m:t>𝛾</m:t>
                          </m:r>
                        </m:e>
                      </m:acc>
                      <m:r>
                        <a:rPr kumimoji="1" lang="en-US" altLang="ja-JP" sz="2400" i="1">
                          <a:latin typeface="Cambria Math" panose="02040503050406030204" pitchFamily="18" charset="0"/>
                        </a:rPr>
                        <m:t>(</m:t>
                      </m:r>
                      <m:r>
                        <a:rPr kumimoji="1" lang="en-US" altLang="ja-JP" sz="2400" b="1" i="1">
                          <a:latin typeface="Cambria Math" panose="02040503050406030204" pitchFamily="18" charset="0"/>
                        </a:rPr>
                        <m:t>𝑸</m:t>
                      </m:r>
                      <m:r>
                        <a:rPr kumimoji="1" lang="en-US" altLang="ja-JP" sz="2400" i="1">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nary>
                        <m:naryPr>
                          <m:chr m:val="∑"/>
                          <m:limLoc m:val="subSup"/>
                          <m:supHide m:val="on"/>
                          <m:ctrlPr>
                            <a:rPr kumimoji="1" lang="en-US" altLang="ja-JP" sz="2400" i="1">
                              <a:latin typeface="Cambria Math" panose="02040503050406030204" pitchFamily="18" charset="0"/>
                              <a:ea typeface="Cambria Math" panose="02040503050406030204" pitchFamily="18" charset="0"/>
                            </a:rPr>
                          </m:ctrlPr>
                        </m:naryPr>
                        <m:sub>
                          <m:r>
                            <m:rPr>
                              <m:brk m:alnAt="9"/>
                            </m:rPr>
                            <a:rPr kumimoji="1" lang="en-US" altLang="ja-JP" sz="2400" i="1">
                              <a:latin typeface="Cambria Math" panose="02040503050406030204" pitchFamily="18" charset="0"/>
                              <a:ea typeface="Cambria Math" panose="02040503050406030204" pitchFamily="18" charset="0"/>
                            </a:rPr>
                            <m:t>𝑖</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sub>
                        <m:sup/>
                        <m:e>
                          <m:r>
                            <m:rPr>
                              <m:sty m:val="p"/>
                            </m:rPr>
                            <a:rPr kumimoji="1" lang="en-US" altLang="ja-JP" sz="2400">
                              <a:latin typeface="Cambria Math" panose="02040503050406030204" pitchFamily="18" charset="0"/>
                              <a:ea typeface="Cambria Math" panose="02040503050406030204" pitchFamily="18" charset="0"/>
                            </a:rPr>
                            <m:t>Pr</m:t>
                          </m:r>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r>
                                <a:rPr kumimoji="1" lang="en-US" altLang="ja-JP" sz="2400" i="1">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sSup>
                            <m:sSupPr>
                              <m:ctrlPr>
                                <a:rPr kumimoji="1" lang="en-US" altLang="ja-JP" sz="2400" i="1">
                                  <a:latin typeface="Cambria Math" panose="02040503050406030204" pitchFamily="18" charset="0"/>
                                  <a:ea typeface="Cambria Math" panose="02040503050406030204" pitchFamily="18" charset="0"/>
                                </a:rPr>
                              </m:ctrlPr>
                            </m:sSupPr>
                            <m:e>
                              <m:r>
                                <a:rPr kumimoji="1" lang="en-US" altLang="ja-JP" sz="2400" i="1">
                                  <a:latin typeface="Cambria Math" panose="02040503050406030204" pitchFamily="18" charset="0"/>
                                  <a:ea typeface="Cambria Math" panose="02040503050406030204" pitchFamily="18" charset="0"/>
                                </a:rPr>
                                <m:t>𝐸</m:t>
                              </m:r>
                            </m:e>
                            <m:sup>
                              <m:d>
                                <m:dPr>
                                  <m:ctrlPr>
                                    <a:rPr kumimoji="1" lang="en-US" altLang="ja-JP" sz="2400" i="1">
                                      <a:latin typeface="Cambria Math" panose="02040503050406030204" pitchFamily="18" charset="0"/>
                                      <a:ea typeface="Cambria Math" panose="02040503050406030204" pitchFamily="18" charset="0"/>
                                    </a:rPr>
                                  </m:ctrlPr>
                                </m:dPr>
                                <m:e>
                                  <m:r>
                                    <a:rPr kumimoji="1" lang="en-US" altLang="ja-JP" sz="2400" i="1">
                                      <a:latin typeface="Cambria Math" panose="02040503050406030204" pitchFamily="18" charset="0"/>
                                      <a:ea typeface="Cambria Math" panose="02040503050406030204" pitchFamily="18" charset="0"/>
                                    </a:rPr>
                                    <m:t>𝑖</m:t>
                                  </m:r>
                                </m:e>
                              </m:d>
                            </m:sup>
                          </m:s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en-US" altLang="ja-JP" sz="2400" b="0" i="1" smtClean="0">
                                  <a:latin typeface="Cambria Math" panose="02040503050406030204" pitchFamily="18" charset="0"/>
                                  <a:ea typeface="Cambria Math" panose="02040503050406030204" pitchFamily="18" charset="0"/>
                                </a:rPr>
                                <m:t>𝐸</m:t>
                              </m:r>
                            </m:e>
                            <m:sup>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𝑗</m:t>
                              </m:r>
                              <m:r>
                                <a:rPr kumimoji="1" lang="en-US" altLang="ja-JP" sz="2400" b="0" i="1" smtClean="0">
                                  <a:latin typeface="Cambria Math" panose="02040503050406030204" pitchFamily="18" charset="0"/>
                                  <a:ea typeface="Cambria Math" panose="02040503050406030204" pitchFamily="18" charset="0"/>
                                </a:rPr>
                                <m:t>)</m:t>
                              </m:r>
                            </m:sup>
                          </m:sSup>
                          <m:r>
                            <a:rPr kumimoji="1" lang="en-US" altLang="ja-JP" sz="2400" i="1">
                              <a:latin typeface="Cambria Math" panose="02040503050406030204" pitchFamily="18" charset="0"/>
                              <a:ea typeface="Cambria Math" panose="02040503050406030204" pitchFamily="18" charset="0"/>
                            </a:rPr>
                            <m:t>]</m:t>
                          </m:r>
                        </m:e>
                      </m:nary>
                    </m:oMath>
                  </m:oMathPara>
                </a14:m>
                <a:endParaRPr lang="ja-JP" altLang="en-US" sz="2400" dirty="0"/>
              </a:p>
            </p:txBody>
          </p:sp>
        </mc:Choice>
        <mc:Fallback xmlns="">
          <p:sp>
            <p:nvSpPr>
              <p:cNvPr id="6" name="テキスト ボックス 5">
                <a:extLst>
                  <a:ext uri="{FF2B5EF4-FFF2-40B4-BE49-F238E27FC236}">
                    <a16:creationId xmlns:a16="http://schemas.microsoft.com/office/drawing/2014/main" id="{1B7506BE-DB5A-7D27-2254-8648783D2569}"/>
                  </a:ext>
                </a:extLst>
              </p:cNvPr>
              <p:cNvSpPr txBox="1">
                <a:spLocks noRot="1" noChangeAspect="1" noMove="1" noResize="1" noEditPoints="1" noAdjustHandles="1" noChangeArrowheads="1" noChangeShapeType="1" noTextEdit="1"/>
              </p:cNvSpPr>
              <p:nvPr/>
            </p:nvSpPr>
            <p:spPr>
              <a:xfrm>
                <a:off x="2833452" y="1769956"/>
                <a:ext cx="7219406" cy="816890"/>
              </a:xfrm>
              <a:prstGeom prst="rect">
                <a:avLst/>
              </a:prstGeom>
              <a:blipFill>
                <a:blip r:embed="rId7"/>
                <a:stretch>
                  <a:fillRect/>
                </a:stretch>
              </a:blipFill>
            </p:spPr>
            <p:txBody>
              <a:bodyPr/>
              <a:lstStyle/>
              <a:p>
                <a:r>
                  <a:rPr lang="ja-JP" altLang="en-US">
                    <a:noFill/>
                  </a:rPr>
                  <a:t> </a:t>
                </a:r>
              </a:p>
            </p:txBody>
          </p:sp>
        </mc:Fallback>
      </mc:AlternateContent>
      <p:sp>
        <p:nvSpPr>
          <p:cNvPr id="7" name="四角形: 角を丸くする 6">
            <a:extLst>
              <a:ext uri="{FF2B5EF4-FFF2-40B4-BE49-F238E27FC236}">
                <a16:creationId xmlns:a16="http://schemas.microsoft.com/office/drawing/2014/main" id="{54474A8F-71AE-197A-64B1-2BBE41CCA0C7}"/>
              </a:ext>
            </a:extLst>
          </p:cNvPr>
          <p:cNvSpPr/>
          <p:nvPr/>
        </p:nvSpPr>
        <p:spPr>
          <a:xfrm>
            <a:off x="1002022" y="5393278"/>
            <a:ext cx="4343475" cy="759328"/>
          </a:xfrm>
          <a:prstGeom prst="roundRect">
            <a:avLst/>
          </a:prstGeom>
          <a:solidFill>
            <a:srgbClr val="FFE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FF0000"/>
                </a:solidFill>
              </a:rPr>
              <a:t>We can improve reduction loss!!</a:t>
            </a:r>
            <a:endParaRPr kumimoji="1" lang="ja-JP" altLang="en-US" sz="2400" dirty="0">
              <a:solidFill>
                <a:srgbClr val="FF0000"/>
              </a:solidFill>
            </a:endParaRPr>
          </a:p>
        </p:txBody>
      </p:sp>
      <p:sp>
        <p:nvSpPr>
          <p:cNvPr id="8" name="テキスト ボックス 7">
            <a:extLst>
              <a:ext uri="{FF2B5EF4-FFF2-40B4-BE49-F238E27FC236}">
                <a16:creationId xmlns:a16="http://schemas.microsoft.com/office/drawing/2014/main" id="{8E28B969-9746-DD86-4EEB-90463457F733}"/>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16</a:t>
            </a:r>
            <a:endParaRPr kumimoji="1" lang="ja-JP" altLang="en-US" dirty="0">
              <a:solidFill>
                <a:schemeClr val="bg1"/>
              </a:solidFill>
            </a:endParaRPr>
          </a:p>
        </p:txBody>
      </p:sp>
    </p:spTree>
    <p:extLst>
      <p:ext uri="{BB962C8B-B14F-4D97-AF65-F5344CB8AC3E}">
        <p14:creationId xmlns:p14="http://schemas.microsoft.com/office/powerpoint/2010/main" val="1029493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812EE-0243-61DA-1CF3-9EBE81BC66B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1846E72-877E-0A2E-B75C-7CF72A331C00}"/>
              </a:ext>
            </a:extLst>
          </p:cNvPr>
          <p:cNvSpPr>
            <a:spLocks noGrp="1"/>
          </p:cNvSpPr>
          <p:nvPr>
            <p:ph type="title"/>
          </p:nvPr>
        </p:nvSpPr>
        <p:spPr/>
        <p:txBody>
          <a:bodyPr/>
          <a:lstStyle/>
          <a:p>
            <a:r>
              <a:rPr kumimoji="1" lang="en-US" altLang="ja-JP" dirty="0"/>
              <a:t>Decisional Securit</a:t>
            </a:r>
            <a:r>
              <a:rPr lang="en-US" altLang="ja-JP" dirty="0"/>
              <a:t>y Model with Oracle </a:t>
            </a:r>
            <a:endParaRPr kumimoji="1" lang="ja-JP" altLang="en-US" dirty="0"/>
          </a:p>
        </p:txBody>
      </p:sp>
      <p:grpSp>
        <p:nvGrpSpPr>
          <p:cNvPr id="8" name="グループ化 7">
            <a:extLst>
              <a:ext uri="{FF2B5EF4-FFF2-40B4-BE49-F238E27FC236}">
                <a16:creationId xmlns:a16="http://schemas.microsoft.com/office/drawing/2014/main" id="{73BB57E4-36C5-FC29-9119-A25F9274209E}"/>
              </a:ext>
            </a:extLst>
          </p:cNvPr>
          <p:cNvGrpSpPr/>
          <p:nvPr/>
        </p:nvGrpSpPr>
        <p:grpSpPr>
          <a:xfrm>
            <a:off x="1163073" y="2726417"/>
            <a:ext cx="1964973" cy="1932441"/>
            <a:chOff x="1514717" y="2726417"/>
            <a:chExt cx="1964973" cy="1932441"/>
          </a:xfrm>
        </p:grpSpPr>
        <p:pic>
          <p:nvPicPr>
            <p:cNvPr id="3" name="Google Shape;898;p49">
              <a:extLst>
                <a:ext uri="{FF2B5EF4-FFF2-40B4-BE49-F238E27FC236}">
                  <a16:creationId xmlns:a16="http://schemas.microsoft.com/office/drawing/2014/main" id="{0B36C108-33F8-8DF1-45B3-0517090FEC7B}"/>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5" name="Google Shape;905;p49">
                  <a:extLst>
                    <a:ext uri="{FF2B5EF4-FFF2-40B4-BE49-F238E27FC236}">
                      <a16:creationId xmlns:a16="http://schemas.microsoft.com/office/drawing/2014/main" id="{7F3F2BC3-4545-51B2-4369-54DB657F810F}"/>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5" name="Google Shape;905;p49">
                  <a:extLst>
                    <a:ext uri="{FF2B5EF4-FFF2-40B4-BE49-F238E27FC236}">
                      <a16:creationId xmlns:a16="http://schemas.microsoft.com/office/drawing/2014/main" id="{7F3F2BC3-4545-51B2-4369-54DB657F810F}"/>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grpSp>
        <p:nvGrpSpPr>
          <p:cNvPr id="9" name="グループ化 8">
            <a:extLst>
              <a:ext uri="{FF2B5EF4-FFF2-40B4-BE49-F238E27FC236}">
                <a16:creationId xmlns:a16="http://schemas.microsoft.com/office/drawing/2014/main" id="{5651676C-AAED-EB27-52D6-3481E3A9751B}"/>
              </a:ext>
            </a:extLst>
          </p:cNvPr>
          <p:cNvGrpSpPr/>
          <p:nvPr/>
        </p:nvGrpSpPr>
        <p:grpSpPr>
          <a:xfrm>
            <a:off x="6267856" y="3058150"/>
            <a:ext cx="1883023" cy="1936275"/>
            <a:chOff x="8155304" y="2722583"/>
            <a:chExt cx="1883023" cy="1936275"/>
          </a:xfrm>
        </p:grpSpPr>
        <p:pic>
          <p:nvPicPr>
            <p:cNvPr id="6" name="Google Shape;897;p49">
              <a:extLst>
                <a:ext uri="{FF2B5EF4-FFF2-40B4-BE49-F238E27FC236}">
                  <a16:creationId xmlns:a16="http://schemas.microsoft.com/office/drawing/2014/main" id="{44E89647-F145-0E4D-21D5-DB27BFB4F169}"/>
                </a:ext>
              </a:extLst>
            </p:cNvPr>
            <p:cNvPicPr preferRelativeResize="0"/>
            <p:nvPr/>
          </p:nvPicPr>
          <p:blipFill rotWithShape="1">
            <a:blip r:embed="rId5">
              <a:alphaModFix/>
            </a:blip>
            <a:srcRect/>
            <a:stretch/>
          </p:blipFill>
          <p:spPr>
            <a:xfrm>
              <a:off x="8450529" y="2722583"/>
              <a:ext cx="1292575"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6;p49">
                  <a:extLst>
                    <a:ext uri="{FF2B5EF4-FFF2-40B4-BE49-F238E27FC236}">
                      <a16:creationId xmlns:a16="http://schemas.microsoft.com/office/drawing/2014/main" id="{29BB08C6-4400-A95B-9950-D5AEB72A4385}"/>
                    </a:ext>
                  </a:extLst>
                </p:cNvPr>
                <p:cNvSpPr txBox="1"/>
                <p:nvPr/>
              </p:nvSpPr>
              <p:spPr>
                <a:xfrm>
                  <a:off x="8155304" y="4104890"/>
                  <a:ext cx="188302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Challenger</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smtClean="0">
                          <a:latin typeface="Cambria Math" panose="02040503050406030204" pitchFamily="18" charset="0"/>
                        </a:rPr>
                        <m:t>𝐶</m:t>
                      </m:r>
                    </m:oMath>
                  </a14:m>
                  <a:endParaRPr lang="ja-JP" altLang="en-US" sz="2400" dirty="0"/>
                </a:p>
              </p:txBody>
            </p:sp>
          </mc:Choice>
          <mc:Fallback xmlns="">
            <p:sp>
              <p:nvSpPr>
                <p:cNvPr id="7" name="Google Shape;906;p49">
                  <a:extLst>
                    <a:ext uri="{FF2B5EF4-FFF2-40B4-BE49-F238E27FC236}">
                      <a16:creationId xmlns:a16="http://schemas.microsoft.com/office/drawing/2014/main" id="{29BB08C6-4400-A95B-9950-D5AEB72A4385}"/>
                    </a:ext>
                  </a:extLst>
                </p:cNvPr>
                <p:cNvSpPr txBox="1">
                  <a:spLocks noRot="1" noChangeAspect="1" noMove="1" noResize="1" noEditPoints="1" noAdjustHandles="1" noChangeArrowheads="1" noChangeShapeType="1" noTextEdit="1"/>
                </p:cNvSpPr>
                <p:nvPr/>
              </p:nvSpPr>
              <p:spPr>
                <a:xfrm>
                  <a:off x="8155304" y="4104890"/>
                  <a:ext cx="1883023" cy="553968"/>
                </a:xfrm>
                <a:prstGeom prst="rect">
                  <a:avLst/>
                </a:prstGeom>
                <a:blipFill>
                  <a:blip r:embed="rId6"/>
                  <a:stretch>
                    <a:fillRect l="-4854" b="-53846"/>
                  </a:stretch>
                </a:blipFill>
                <a:ln>
                  <a:noFill/>
                </a:ln>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3BA24E80-0B79-DC05-0901-6349185ADE5B}"/>
                  </a:ext>
                </a:extLst>
              </p:cNvPr>
              <p:cNvSpPr txBox="1"/>
              <p:nvPr/>
            </p:nvSpPr>
            <p:spPr>
              <a:xfrm>
                <a:off x="6656639" y="1270990"/>
                <a:ext cx="4350984" cy="461665"/>
              </a:xfrm>
              <a:prstGeom prst="rect">
                <a:avLst/>
              </a:prstGeom>
              <a:noFill/>
            </p:spPr>
            <p:txBody>
              <a:bodyPr wrap="square" rtlCol="0">
                <a:spAutoFit/>
              </a:bodyPr>
              <a:lstStyle/>
              <a:p>
                <a:r>
                  <a:rPr kumimoji="1" lang="en-US" altLang="ja-JP" sz="2400" dirty="0"/>
                  <a:t>Init: Generates </a:t>
                </a:r>
                <a14:m>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𝑝𝑢𝑏</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𝑠𝑒𝑐</m:t>
                        </m:r>
                      </m:e>
                    </m:d>
                  </m:oMath>
                </a14:m>
                <a:endParaRPr kumimoji="1" lang="ja-JP" altLang="en-US" sz="2400" dirty="0"/>
              </a:p>
            </p:txBody>
          </p:sp>
        </mc:Choice>
        <mc:Fallback xmlns="">
          <p:sp>
            <p:nvSpPr>
              <p:cNvPr id="10" name="テキスト ボックス 9">
                <a:extLst>
                  <a:ext uri="{FF2B5EF4-FFF2-40B4-BE49-F238E27FC236}">
                    <a16:creationId xmlns:a16="http://schemas.microsoft.com/office/drawing/2014/main" id="{3BA24E80-0B79-DC05-0901-6349185ADE5B}"/>
                  </a:ext>
                </a:extLst>
              </p:cNvPr>
              <p:cNvSpPr txBox="1">
                <a:spLocks noRot="1" noChangeAspect="1" noMove="1" noResize="1" noEditPoints="1" noAdjustHandles="1" noChangeArrowheads="1" noChangeShapeType="1" noTextEdit="1"/>
              </p:cNvSpPr>
              <p:nvPr/>
            </p:nvSpPr>
            <p:spPr>
              <a:xfrm>
                <a:off x="6656639" y="1270990"/>
                <a:ext cx="4350984" cy="461665"/>
              </a:xfrm>
              <a:prstGeom prst="rect">
                <a:avLst/>
              </a:prstGeom>
              <a:blipFill>
                <a:blip r:embed="rId7"/>
                <a:stretch>
                  <a:fillRect l="-2241" t="-10526" b="-28947"/>
                </a:stretch>
              </a:blipFill>
            </p:spPr>
            <p:txBody>
              <a:bodyPr/>
              <a:lstStyle/>
              <a:p>
                <a:r>
                  <a:rPr lang="ja-JP" altLang="en-US">
                    <a:noFill/>
                  </a:rPr>
                  <a:t> </a:t>
                </a:r>
              </a:p>
            </p:txBody>
          </p:sp>
        </mc:Fallback>
      </mc:AlternateContent>
      <p:cxnSp>
        <p:nvCxnSpPr>
          <p:cNvPr id="12" name="直線矢印コネクタ 11">
            <a:extLst>
              <a:ext uri="{FF2B5EF4-FFF2-40B4-BE49-F238E27FC236}">
                <a16:creationId xmlns:a16="http://schemas.microsoft.com/office/drawing/2014/main" id="{3DBBB85B-12B4-A318-52CE-8FE4DD91AB65}"/>
              </a:ext>
            </a:extLst>
          </p:cNvPr>
          <p:cNvCxnSpPr>
            <a:cxnSpLocks/>
          </p:cNvCxnSpPr>
          <p:nvPr/>
        </p:nvCxnSpPr>
        <p:spPr>
          <a:xfrm flipH="1">
            <a:off x="3207933" y="1817894"/>
            <a:ext cx="238683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9921E753-54A0-AC91-508D-15B57A5D05CC}"/>
                  </a:ext>
                </a:extLst>
              </p:cNvPr>
              <p:cNvSpPr txBox="1"/>
              <p:nvPr/>
            </p:nvSpPr>
            <p:spPr>
              <a:xfrm>
                <a:off x="4074166" y="1270990"/>
                <a:ext cx="116477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𝑝𝑢𝑏</m:t>
                      </m:r>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9921E753-54A0-AC91-508D-15B57A5D05CC}"/>
                  </a:ext>
                </a:extLst>
              </p:cNvPr>
              <p:cNvSpPr txBox="1">
                <a:spLocks noRot="1" noChangeAspect="1" noMove="1" noResize="1" noEditPoints="1" noAdjustHandles="1" noChangeArrowheads="1" noChangeShapeType="1" noTextEdit="1"/>
              </p:cNvSpPr>
              <p:nvPr/>
            </p:nvSpPr>
            <p:spPr>
              <a:xfrm>
                <a:off x="4074166" y="1270990"/>
                <a:ext cx="1164771" cy="461665"/>
              </a:xfrm>
              <a:prstGeom prst="rect">
                <a:avLst/>
              </a:prstGeom>
              <a:blipFill>
                <a:blip r:embed="rId8"/>
                <a:stretch>
                  <a:fillRect b="-17105"/>
                </a:stretch>
              </a:blipFill>
            </p:spPr>
            <p:txBody>
              <a:bodyPr/>
              <a:lstStyle/>
              <a:p>
                <a:r>
                  <a:rPr lang="ja-JP" altLang="en-US">
                    <a:noFill/>
                  </a:rPr>
                  <a:t> </a:t>
                </a:r>
              </a:p>
            </p:txBody>
          </p:sp>
        </mc:Fallback>
      </mc:AlternateContent>
      <p:sp>
        <p:nvSpPr>
          <p:cNvPr id="4" name="テキスト ボックス 3">
            <a:extLst>
              <a:ext uri="{FF2B5EF4-FFF2-40B4-BE49-F238E27FC236}">
                <a16:creationId xmlns:a16="http://schemas.microsoft.com/office/drawing/2014/main" id="{03FB1C8E-ADE3-D603-C85E-2AD461B6565F}"/>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4</a:t>
            </a:r>
            <a:endParaRPr kumimoji="1" lang="ja-JP" altLang="en-US" dirty="0">
              <a:solidFill>
                <a:schemeClr val="bg1"/>
              </a:solidFill>
            </a:endParaRPr>
          </a:p>
        </p:txBody>
      </p:sp>
    </p:spTree>
    <p:extLst>
      <p:ext uri="{BB962C8B-B14F-4D97-AF65-F5344CB8AC3E}">
        <p14:creationId xmlns:p14="http://schemas.microsoft.com/office/powerpoint/2010/main" val="23696494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D48A435-7E5D-6D33-D04A-1515D7D72718}"/>
              </a:ext>
            </a:extLst>
          </p:cNvPr>
          <p:cNvSpPr txBox="1"/>
          <p:nvPr/>
        </p:nvSpPr>
        <p:spPr>
          <a:xfrm>
            <a:off x="1970314" y="2686129"/>
            <a:ext cx="9372600" cy="923330"/>
          </a:xfrm>
          <a:prstGeom prst="rect">
            <a:avLst/>
          </a:prstGeom>
          <a:noFill/>
        </p:spPr>
        <p:txBody>
          <a:bodyPr wrap="square">
            <a:spAutoFit/>
          </a:bodyPr>
          <a:lstStyle/>
          <a:p>
            <a:r>
              <a:rPr lang="en-US" altLang="ja-JP" sz="5400" dirty="0"/>
              <a:t>Thank you for your attention!</a:t>
            </a:r>
            <a:endParaRPr lang="ja-JP" altLang="en-US" sz="5400" dirty="0"/>
          </a:p>
        </p:txBody>
      </p:sp>
      <p:sp>
        <p:nvSpPr>
          <p:cNvPr id="5" name="テキスト ボックス 4">
            <a:extLst>
              <a:ext uri="{FF2B5EF4-FFF2-40B4-BE49-F238E27FC236}">
                <a16:creationId xmlns:a16="http://schemas.microsoft.com/office/drawing/2014/main" id="{1B9A7ECD-A395-E9A0-7142-450190B60C51}"/>
              </a:ext>
            </a:extLst>
          </p:cNvPr>
          <p:cNvSpPr txBox="1"/>
          <p:nvPr/>
        </p:nvSpPr>
        <p:spPr>
          <a:xfrm>
            <a:off x="3653996" y="3923955"/>
            <a:ext cx="4884008" cy="461665"/>
          </a:xfrm>
          <a:prstGeom prst="rect">
            <a:avLst/>
          </a:prstGeom>
          <a:noFill/>
        </p:spPr>
        <p:txBody>
          <a:bodyPr wrap="square">
            <a:spAutoFit/>
          </a:bodyPr>
          <a:lstStyle/>
          <a:p>
            <a:pPr algn="ctr"/>
            <a:r>
              <a:rPr lang="ja-JP" altLang="en-US" sz="2400" dirty="0"/>
              <a:t>https://eprint.iacr.org/2024/1481</a:t>
            </a:r>
          </a:p>
        </p:txBody>
      </p:sp>
    </p:spTree>
    <p:extLst>
      <p:ext uri="{BB962C8B-B14F-4D97-AF65-F5344CB8AC3E}">
        <p14:creationId xmlns:p14="http://schemas.microsoft.com/office/powerpoint/2010/main" val="2029977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4731F7-4E51-275E-4CD9-8D508F15093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356134B-EFBC-0646-7515-9F3BA9202FC9}"/>
              </a:ext>
            </a:extLst>
          </p:cNvPr>
          <p:cNvSpPr>
            <a:spLocks noGrp="1"/>
          </p:cNvSpPr>
          <p:nvPr>
            <p:ph type="title"/>
          </p:nvPr>
        </p:nvSpPr>
        <p:spPr/>
        <p:txBody>
          <a:bodyPr/>
          <a:lstStyle/>
          <a:p>
            <a:r>
              <a:rPr kumimoji="1" lang="en-US" altLang="ja-JP" dirty="0"/>
              <a:t>Our Contributions</a:t>
            </a:r>
            <a:endParaRPr kumimoji="1" lang="ja-JP" altLang="en-US" dirty="0"/>
          </a:p>
        </p:txBody>
      </p:sp>
      <p:sp>
        <p:nvSpPr>
          <p:cNvPr id="4" name="四角形: 角を丸くする 3">
            <a:extLst>
              <a:ext uri="{FF2B5EF4-FFF2-40B4-BE49-F238E27FC236}">
                <a16:creationId xmlns:a16="http://schemas.microsoft.com/office/drawing/2014/main" id="{C7AAB80A-DF2B-B384-E442-033F6D93B2AD}"/>
              </a:ext>
            </a:extLst>
          </p:cNvPr>
          <p:cNvSpPr/>
          <p:nvPr/>
        </p:nvSpPr>
        <p:spPr>
          <a:xfrm>
            <a:off x="1240971" y="1344161"/>
            <a:ext cx="9914709" cy="806700"/>
          </a:xfrm>
          <a:prstGeom prst="roundRect">
            <a:avLst/>
          </a:prstGeom>
          <a:solidFill>
            <a:srgbClr val="FFE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FF0000"/>
                </a:solidFill>
              </a:rPr>
              <a:t>New Analysis for Partitioning based proof </a:t>
            </a:r>
            <a:r>
              <a:rPr kumimoji="1" lang="ja-JP" altLang="en-US" sz="2800" dirty="0">
                <a:solidFill>
                  <a:srgbClr val="FF0000"/>
                </a:solidFill>
              </a:rPr>
              <a:t>⇒ </a:t>
            </a:r>
            <a:r>
              <a:rPr kumimoji="1" lang="en-US" altLang="ja-JP" sz="2800" dirty="0">
                <a:solidFill>
                  <a:srgbClr val="FF0000"/>
                </a:solidFill>
              </a:rPr>
              <a:t>Tighter Proof</a:t>
            </a:r>
            <a:endParaRPr kumimoji="1" lang="ja-JP" altLang="en-US" dirty="0">
              <a:solidFill>
                <a:srgbClr val="FF0000"/>
              </a:solidFill>
            </a:endParaRPr>
          </a:p>
        </p:txBody>
      </p:sp>
      <p:sp>
        <p:nvSpPr>
          <p:cNvPr id="6" name="テキスト ボックス 5">
            <a:extLst>
              <a:ext uri="{FF2B5EF4-FFF2-40B4-BE49-F238E27FC236}">
                <a16:creationId xmlns:a16="http://schemas.microsoft.com/office/drawing/2014/main" id="{50AEE25B-A070-323A-081F-2A4C670EB157}"/>
              </a:ext>
            </a:extLst>
          </p:cNvPr>
          <p:cNvSpPr txBox="1"/>
          <p:nvPr/>
        </p:nvSpPr>
        <p:spPr>
          <a:xfrm>
            <a:off x="858324" y="2820892"/>
            <a:ext cx="3133812" cy="461665"/>
          </a:xfrm>
          <a:prstGeom prst="rect">
            <a:avLst/>
          </a:prstGeom>
          <a:noFill/>
        </p:spPr>
        <p:txBody>
          <a:bodyPr wrap="square" rtlCol="0">
            <a:spAutoFit/>
          </a:bodyPr>
          <a:lstStyle/>
          <a:p>
            <a:r>
              <a:rPr kumimoji="1" lang="en-US" altLang="ja-JP" sz="2400" dirty="0"/>
              <a:t>Waters IBE[Wat05]</a:t>
            </a:r>
            <a:endParaRPr kumimoji="1" lang="ja-JP" altLang="en-US" sz="2400" dirty="0"/>
          </a:p>
        </p:txBody>
      </p:sp>
      <mc:AlternateContent xmlns:mc="http://schemas.openxmlformats.org/markup-compatibility/2006" xmlns:a14="http://schemas.microsoft.com/office/drawing/2010/main">
        <mc:Choice Requires="a14">
          <p:graphicFrame>
            <p:nvGraphicFramePr>
              <p:cNvPr id="7" name="表 6">
                <a:extLst>
                  <a:ext uri="{FF2B5EF4-FFF2-40B4-BE49-F238E27FC236}">
                    <a16:creationId xmlns:a16="http://schemas.microsoft.com/office/drawing/2014/main" id="{497083EE-C07D-02D1-02EF-5515D3EDEAFB}"/>
                  </a:ext>
                </a:extLst>
              </p:cNvPr>
              <p:cNvGraphicFramePr>
                <a:graphicFrameLocks noGrp="1"/>
              </p:cNvGraphicFramePr>
              <p:nvPr/>
            </p:nvGraphicFramePr>
            <p:xfrm>
              <a:off x="899265" y="3952588"/>
              <a:ext cx="10598119" cy="1040832"/>
            </p:xfrm>
            <a:graphic>
              <a:graphicData uri="http://schemas.openxmlformats.org/drawingml/2006/table">
                <a:tbl>
                  <a:tblPr firstRow="1" bandRow="1">
                    <a:tableStyleId>{5C22544A-7EE6-4342-B048-85BDC9FD1C3A}</a:tableStyleId>
                  </a:tblPr>
                  <a:tblGrid>
                    <a:gridCol w="3560160">
                      <a:extLst>
                        <a:ext uri="{9D8B030D-6E8A-4147-A177-3AD203B41FA5}">
                          <a16:colId xmlns:a16="http://schemas.microsoft.com/office/drawing/2014/main" val="1327184989"/>
                        </a:ext>
                      </a:extLst>
                    </a:gridCol>
                    <a:gridCol w="3336143">
                      <a:extLst>
                        <a:ext uri="{9D8B030D-6E8A-4147-A177-3AD203B41FA5}">
                          <a16:colId xmlns:a16="http://schemas.microsoft.com/office/drawing/2014/main" val="1600378747"/>
                        </a:ext>
                      </a:extLst>
                    </a:gridCol>
                    <a:gridCol w="3701816">
                      <a:extLst>
                        <a:ext uri="{9D8B030D-6E8A-4147-A177-3AD203B41FA5}">
                          <a16:colId xmlns:a16="http://schemas.microsoft.com/office/drawing/2014/main" val="3979185714"/>
                        </a:ext>
                      </a:extLst>
                    </a:gridCol>
                  </a:tblGrid>
                  <a:tr h="385216">
                    <a:tc>
                      <a:txBody>
                        <a:bodyPr/>
                        <a:lstStyle/>
                        <a:p>
                          <a:pPr algn="ctr"/>
                          <a:r>
                            <a:rPr kumimoji="1" lang="en-US" altLang="ja-JP" dirty="0"/>
                            <a:t>[Wat05]</a:t>
                          </a:r>
                          <a:endParaRPr kumimoji="1" lang="ja-JP" altLang="en-US" dirty="0"/>
                        </a:p>
                      </a:txBody>
                      <a:tcPr anchor="ctr"/>
                    </a:tc>
                    <a:tc>
                      <a:txBody>
                        <a:bodyPr/>
                        <a:lstStyle/>
                        <a:p>
                          <a:pPr algn="ctr"/>
                          <a:r>
                            <a:rPr kumimoji="1" lang="en-US" altLang="ja-JP" dirty="0"/>
                            <a:t>[BR09]</a:t>
                          </a:r>
                          <a:endParaRPr kumimoji="1" lang="ja-JP" altLang="en-US" dirty="0"/>
                        </a:p>
                      </a:txBody>
                      <a:tcPr anchor="ctr"/>
                    </a:tc>
                    <a:tc>
                      <a:txBody>
                        <a:bodyPr/>
                        <a:lstStyle/>
                        <a:p>
                          <a:pPr algn="ctr"/>
                          <a:r>
                            <a:rPr kumimoji="1" lang="en-US" altLang="ja-JP" dirty="0"/>
                            <a:t>Ours</a:t>
                          </a:r>
                          <a:endParaRPr kumimoji="1" lang="ja-JP" altLang="en-US" dirty="0"/>
                        </a:p>
                      </a:txBody>
                      <a:tcPr anchor="ctr">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170880028"/>
                      </a:ext>
                    </a:extLst>
                  </a:tr>
                  <a:tr h="655616">
                    <a:tc>
                      <a:txBody>
                        <a:bodyPr/>
                        <a:lstStyle/>
                        <a:p>
                          <a:pPr algn="ctr"/>
                          <a14:m>
                            <m:oMathPara xmlns:m="http://schemas.openxmlformats.org/officeDocument/2006/math">
                              <m:oMathParaPr>
                                <m:jc m:val="centerGroup"/>
                              </m:oMathParaPr>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𝑂</m:t>
                                    </m:r>
                                    <m:d>
                                      <m:dPr>
                                        <m:ctrlPr>
                                          <a:rPr kumimoji="1" lang="en-US" altLang="ja-JP" sz="2400" b="0" i="1" smtClean="0">
                                            <a:latin typeface="Cambria Math" panose="02040503050406030204" pitchFamily="18" charset="0"/>
                                          </a:rPr>
                                        </m:ctrlPr>
                                      </m:dPr>
                                      <m:e>
                                        <m:f>
                                          <m:fPr>
                                            <m:type m:val="lin"/>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𝜖</m:t>
                                            </m:r>
                                          </m:num>
                                          <m:den>
                                            <m:r>
                                              <a:rPr kumimoji="1" lang="en-US" altLang="ja-JP" sz="2400" b="0" i="1" smtClean="0">
                                                <a:latin typeface="Cambria Math" panose="02040503050406030204" pitchFamily="18" charset="0"/>
                                              </a:rPr>
                                              <m:t>𝑄</m:t>
                                            </m:r>
                                          </m:den>
                                        </m:f>
                                      </m:e>
                                    </m:d>
                                    <m:r>
                                      <a:rPr kumimoji="1" lang="en-US" altLang="ja-JP" sz="2400" b="0" i="1" smtClean="0">
                                        <a:latin typeface="Cambria Math" panose="02040503050406030204" pitchFamily="18" charset="0"/>
                                      </a:rPr>
                                      <m:t>, </m:t>
                                    </m:r>
                                    <m:r>
                                      <a:rPr kumimoji="1" lang="en-US" altLang="ja-JP" sz="2400" b="0" i="1" smtClean="0">
                                        <a:latin typeface="Cambria Math" panose="02040503050406030204" pitchFamily="18" charset="0"/>
                                      </a:rPr>
                                      <m:t>𝑇</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𝑂</m:t>
                                    </m:r>
                                    <m:d>
                                      <m:dPr>
                                        <m:ctrlPr>
                                          <a:rPr kumimoji="1" lang="en-US" altLang="ja-JP" sz="2400" b="0" i="1" smtClean="0">
                                            <a:latin typeface="Cambria Math" panose="02040503050406030204" pitchFamily="18" charset="0"/>
                                          </a:rPr>
                                        </m:ctrlPr>
                                      </m:dPr>
                                      <m:e>
                                        <m:f>
                                          <m:fPr>
                                            <m:type m:val="lin"/>
                                            <m:ctrlPr>
                                              <a:rPr kumimoji="1" lang="en-US" altLang="ja-JP" sz="2400" b="0" i="1" smtClean="0">
                                                <a:latin typeface="Cambria Math" panose="02040503050406030204" pitchFamily="18" charset="0"/>
                                              </a:rPr>
                                            </m:ctrlPr>
                                          </m:fPr>
                                          <m:num>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𝑄</m:t>
                                                </m:r>
                                              </m:e>
                                              <m:sup>
                                                <m:r>
                                                  <a:rPr kumimoji="1" lang="en-US" altLang="ja-JP" sz="2400" b="0" i="1" smtClean="0">
                                                    <a:latin typeface="Cambria Math" panose="02040503050406030204" pitchFamily="18" charset="0"/>
                                                  </a:rPr>
                                                  <m:t>2</m:t>
                                                </m:r>
                                              </m:sup>
                                            </m:sSup>
                                          </m:num>
                                          <m:den>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𝜖</m:t>
                                                </m:r>
                                              </m:e>
                                              <m:sup>
                                                <m:r>
                                                  <a:rPr kumimoji="1" lang="en-US" altLang="ja-JP" sz="2400" b="0" i="1" smtClean="0">
                                                    <a:latin typeface="Cambria Math" panose="02040503050406030204" pitchFamily="18" charset="0"/>
                                                  </a:rPr>
                                                  <m:t>2</m:t>
                                                </m:r>
                                              </m:sup>
                                            </m:sSup>
                                          </m:den>
                                        </m:f>
                                      </m:e>
                                    </m:d>
                                  </m:e>
                                </m:d>
                              </m:oMath>
                            </m:oMathPara>
                          </a14:m>
                          <a:endParaRPr kumimoji="1" lang="ja-JP" altLang="en-US" sz="2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𝑂</m:t>
                                    </m:r>
                                    <m:d>
                                      <m:dPr>
                                        <m:ctrlPr>
                                          <a:rPr kumimoji="1" lang="en-US" altLang="ja-JP" sz="2400" b="0" i="1" smtClean="0">
                                            <a:latin typeface="Cambria Math" panose="02040503050406030204" pitchFamily="18" charset="0"/>
                                          </a:rPr>
                                        </m:ctrlPr>
                                      </m:dPr>
                                      <m:e>
                                        <m:f>
                                          <m:fPr>
                                            <m:type m:val="lin"/>
                                            <m:ctrlPr>
                                              <a:rPr kumimoji="1" lang="en-US" altLang="ja-JP" sz="2400" b="0" i="1" smtClean="0">
                                                <a:latin typeface="Cambria Math" panose="02040503050406030204" pitchFamily="18" charset="0"/>
                                              </a:rPr>
                                            </m:ctrlPr>
                                          </m:fPr>
                                          <m:num>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𝜖</m:t>
                                                </m:r>
                                              </m:e>
                                              <m:sup>
                                                <m:r>
                                                  <a:rPr kumimoji="1" lang="en-US" altLang="ja-JP" sz="2400" b="0" i="1" smtClean="0">
                                                    <a:latin typeface="Cambria Math" panose="02040503050406030204" pitchFamily="18" charset="0"/>
                                                  </a:rPr>
                                                  <m:t>2</m:t>
                                                </m:r>
                                              </m:sup>
                                            </m:sSup>
                                          </m:num>
                                          <m:den>
                                            <m:r>
                                              <a:rPr kumimoji="1" lang="en-US" altLang="ja-JP" sz="2400" b="0" i="1" smtClean="0">
                                                <a:latin typeface="Cambria Math" panose="02040503050406030204" pitchFamily="18" charset="0"/>
                                              </a:rPr>
                                              <m:t>𝑄</m:t>
                                            </m:r>
                                          </m:den>
                                        </m:f>
                                      </m:e>
                                    </m:d>
                                    <m:r>
                                      <a:rPr kumimoji="1" lang="en-US" altLang="ja-JP" sz="2400" b="0" i="1" smtClean="0">
                                        <a:latin typeface="Cambria Math" panose="02040503050406030204" pitchFamily="18" charset="0"/>
                                      </a:rPr>
                                      <m:t>, </m:t>
                                    </m:r>
                                    <m:r>
                                      <a:rPr kumimoji="1" lang="en-US" altLang="ja-JP" sz="2400" b="0" i="1" smtClean="0">
                                        <a:latin typeface="Cambria Math" panose="02040503050406030204" pitchFamily="18" charset="0"/>
                                      </a:rPr>
                                      <m:t>𝑇</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𝑂</m:t>
                                    </m:r>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𝑄</m:t>
                                        </m:r>
                                      </m:e>
                                    </m:d>
                                  </m:e>
                                </m:d>
                              </m:oMath>
                            </m:oMathPara>
                          </a14:m>
                          <a:endParaRPr kumimoji="1" lang="ja-JP" altLang="en-US" sz="2400" dirty="0"/>
                        </a:p>
                      </a:txBody>
                      <a:tcPr anchor="ctr">
                        <a:lnR w="12700" cap="flat" cmpd="sng" algn="ctr">
                          <a:solidFill>
                            <a:srgbClr val="FF0000"/>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𝑂</m:t>
                                    </m:r>
                                    <m:d>
                                      <m:dPr>
                                        <m:ctrlPr>
                                          <a:rPr kumimoji="1" lang="en-US" altLang="ja-JP" sz="2400" b="0" i="1" smtClean="0">
                                            <a:latin typeface="Cambria Math" panose="02040503050406030204" pitchFamily="18" charset="0"/>
                                          </a:rPr>
                                        </m:ctrlPr>
                                      </m:dPr>
                                      <m:e>
                                        <m:f>
                                          <m:fPr>
                                            <m:type m:val="lin"/>
                                            <m:ctrlPr>
                                              <a:rPr kumimoji="1" lang="en-US" altLang="ja-JP" sz="2400" b="0" i="1" smtClean="0">
                                                <a:latin typeface="Cambria Math" panose="02040503050406030204" pitchFamily="18" charset="0"/>
                                              </a:rPr>
                                            </m:ctrlPr>
                                          </m:fPr>
                                          <m:num>
                                            <m:sSup>
                                              <m:sSupPr>
                                                <m:ctrlPr>
                                                  <a:rPr kumimoji="1" lang="en-US" altLang="ja-JP" sz="2400" b="1" i="1" smtClean="0">
                                                    <a:solidFill>
                                                      <a:srgbClr val="FF0000"/>
                                                    </a:solidFill>
                                                    <a:latin typeface="Cambria Math" panose="02040503050406030204" pitchFamily="18" charset="0"/>
                                                  </a:rPr>
                                                </m:ctrlPr>
                                              </m:sSupPr>
                                              <m:e>
                                                <m:r>
                                                  <a:rPr kumimoji="1" lang="en-US" altLang="ja-JP" sz="2400" b="1" i="1" smtClean="0">
                                                    <a:solidFill>
                                                      <a:srgbClr val="FF0000"/>
                                                    </a:solidFill>
                                                    <a:latin typeface="Cambria Math" panose="02040503050406030204" pitchFamily="18" charset="0"/>
                                                  </a:rPr>
                                                  <m:t>𝝐</m:t>
                                                </m:r>
                                              </m:e>
                                              <m:sup>
                                                <m:r>
                                                  <a:rPr kumimoji="1" lang="en-US" altLang="ja-JP" sz="2400" b="1" i="1" smtClean="0">
                                                    <a:solidFill>
                                                      <a:srgbClr val="FF0000"/>
                                                    </a:solidFill>
                                                    <a:latin typeface="Cambria Math" panose="02040503050406030204" pitchFamily="18" charset="0"/>
                                                  </a:rPr>
                                                  <m:t>𝟏</m:t>
                                                </m:r>
                                                <m:r>
                                                  <a:rPr kumimoji="1" lang="en-US" altLang="ja-JP" sz="2400" b="1" i="1" smtClean="0">
                                                    <a:solidFill>
                                                      <a:srgbClr val="FF0000"/>
                                                    </a:solidFill>
                                                    <a:latin typeface="Cambria Math" panose="02040503050406030204" pitchFamily="18" charset="0"/>
                                                  </a:rPr>
                                                  <m:t>.</m:t>
                                                </m:r>
                                                <m:r>
                                                  <a:rPr kumimoji="1" lang="en-US" altLang="ja-JP" sz="2400" b="1" i="1" smtClean="0">
                                                    <a:solidFill>
                                                      <a:srgbClr val="FF0000"/>
                                                    </a:solidFill>
                                                    <a:latin typeface="Cambria Math" panose="02040503050406030204" pitchFamily="18" charset="0"/>
                                                  </a:rPr>
                                                  <m:t>𝟓</m:t>
                                                </m:r>
                                              </m:sup>
                                            </m:sSup>
                                          </m:num>
                                          <m:den>
                                            <m:r>
                                              <a:rPr kumimoji="1" lang="en-US" altLang="ja-JP" sz="2400" b="0" i="1" smtClean="0">
                                                <a:latin typeface="Cambria Math" panose="02040503050406030204" pitchFamily="18" charset="0"/>
                                              </a:rPr>
                                              <m:t>𝑄</m:t>
                                            </m:r>
                                          </m:den>
                                        </m:f>
                                      </m:e>
                                    </m:d>
                                    <m:r>
                                      <a:rPr kumimoji="1" lang="en-US" altLang="ja-JP" sz="2400" b="0" i="1" smtClean="0">
                                        <a:latin typeface="Cambria Math" panose="02040503050406030204" pitchFamily="18" charset="0"/>
                                      </a:rPr>
                                      <m:t>, </m:t>
                                    </m:r>
                                    <m:r>
                                      <a:rPr kumimoji="1" lang="en-US" altLang="ja-JP" sz="2400" b="0" i="1" smtClean="0">
                                        <a:latin typeface="Cambria Math" panose="02040503050406030204" pitchFamily="18" charset="0"/>
                                      </a:rPr>
                                      <m:t>𝑇</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𝑂</m:t>
                                    </m:r>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𝑄</m:t>
                                        </m:r>
                                      </m:e>
                                    </m:d>
                                  </m:e>
                                </m:d>
                              </m:oMath>
                            </m:oMathPara>
                          </a14:m>
                          <a:endParaRPr kumimoji="1" lang="ja-JP" altLang="en-US" sz="24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935481094"/>
                      </a:ext>
                    </a:extLst>
                  </a:tr>
                </a:tbl>
              </a:graphicData>
            </a:graphic>
          </p:graphicFrame>
        </mc:Choice>
        <mc:Fallback xmlns="">
          <p:graphicFrame>
            <p:nvGraphicFramePr>
              <p:cNvPr id="7" name="表 6">
                <a:extLst>
                  <a:ext uri="{FF2B5EF4-FFF2-40B4-BE49-F238E27FC236}">
                    <a16:creationId xmlns:a16="http://schemas.microsoft.com/office/drawing/2014/main" id="{497083EE-C07D-02D1-02EF-5515D3EDEAFB}"/>
                  </a:ext>
                </a:extLst>
              </p:cNvPr>
              <p:cNvGraphicFramePr>
                <a:graphicFrameLocks noGrp="1"/>
              </p:cNvGraphicFramePr>
              <p:nvPr/>
            </p:nvGraphicFramePr>
            <p:xfrm>
              <a:off x="899265" y="3952588"/>
              <a:ext cx="10598119" cy="1040832"/>
            </p:xfrm>
            <a:graphic>
              <a:graphicData uri="http://schemas.openxmlformats.org/drawingml/2006/table">
                <a:tbl>
                  <a:tblPr firstRow="1" bandRow="1">
                    <a:tableStyleId>{5C22544A-7EE6-4342-B048-85BDC9FD1C3A}</a:tableStyleId>
                  </a:tblPr>
                  <a:tblGrid>
                    <a:gridCol w="3560160">
                      <a:extLst>
                        <a:ext uri="{9D8B030D-6E8A-4147-A177-3AD203B41FA5}">
                          <a16:colId xmlns:a16="http://schemas.microsoft.com/office/drawing/2014/main" val="1327184989"/>
                        </a:ext>
                      </a:extLst>
                    </a:gridCol>
                    <a:gridCol w="3336143">
                      <a:extLst>
                        <a:ext uri="{9D8B030D-6E8A-4147-A177-3AD203B41FA5}">
                          <a16:colId xmlns:a16="http://schemas.microsoft.com/office/drawing/2014/main" val="1600378747"/>
                        </a:ext>
                      </a:extLst>
                    </a:gridCol>
                    <a:gridCol w="3701816">
                      <a:extLst>
                        <a:ext uri="{9D8B030D-6E8A-4147-A177-3AD203B41FA5}">
                          <a16:colId xmlns:a16="http://schemas.microsoft.com/office/drawing/2014/main" val="3979185714"/>
                        </a:ext>
                      </a:extLst>
                    </a:gridCol>
                  </a:tblGrid>
                  <a:tr h="385216">
                    <a:tc>
                      <a:txBody>
                        <a:bodyPr/>
                        <a:lstStyle/>
                        <a:p>
                          <a:pPr algn="ctr"/>
                          <a:r>
                            <a:rPr kumimoji="1" lang="en-US" altLang="ja-JP" dirty="0"/>
                            <a:t>[Wat05]</a:t>
                          </a:r>
                          <a:endParaRPr kumimoji="1" lang="ja-JP" altLang="en-US" dirty="0"/>
                        </a:p>
                      </a:txBody>
                      <a:tcPr anchor="ctr"/>
                    </a:tc>
                    <a:tc>
                      <a:txBody>
                        <a:bodyPr/>
                        <a:lstStyle/>
                        <a:p>
                          <a:pPr algn="ctr"/>
                          <a:r>
                            <a:rPr kumimoji="1" lang="en-US" altLang="ja-JP" dirty="0"/>
                            <a:t>[BR09]</a:t>
                          </a:r>
                          <a:endParaRPr kumimoji="1" lang="ja-JP" altLang="en-US" dirty="0"/>
                        </a:p>
                      </a:txBody>
                      <a:tcPr anchor="ctr"/>
                    </a:tc>
                    <a:tc>
                      <a:txBody>
                        <a:bodyPr/>
                        <a:lstStyle/>
                        <a:p>
                          <a:pPr algn="ctr"/>
                          <a:r>
                            <a:rPr kumimoji="1" lang="en-US" altLang="ja-JP" dirty="0"/>
                            <a:t>Ours</a:t>
                          </a:r>
                          <a:endParaRPr kumimoji="1" lang="ja-JP" altLang="en-US" dirty="0"/>
                        </a:p>
                      </a:txBody>
                      <a:tcPr anchor="ctr">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170880028"/>
                      </a:ext>
                    </a:extLst>
                  </a:tr>
                  <a:tr h="655616">
                    <a:tc>
                      <a:txBody>
                        <a:bodyPr/>
                        <a:lstStyle/>
                        <a:p>
                          <a:endParaRPr lang="ja-JP"/>
                        </a:p>
                      </a:txBody>
                      <a:tcPr anchor="ctr">
                        <a:blipFill>
                          <a:blip r:embed="rId2"/>
                          <a:stretch>
                            <a:fillRect l="-171" t="-62963" r="-197778" b="-1852"/>
                          </a:stretch>
                        </a:blipFill>
                      </a:tcPr>
                    </a:tc>
                    <a:tc>
                      <a:txBody>
                        <a:bodyPr/>
                        <a:lstStyle/>
                        <a:p>
                          <a:endParaRPr lang="ja-JP"/>
                        </a:p>
                      </a:txBody>
                      <a:tcPr anchor="ctr">
                        <a:lnR w="12700" cap="flat" cmpd="sng" algn="ctr">
                          <a:solidFill>
                            <a:srgbClr val="FF0000"/>
                          </a:solidFill>
                          <a:prstDash val="solid"/>
                          <a:round/>
                          <a:headEnd type="none" w="med" len="med"/>
                          <a:tailEnd type="none" w="med" len="med"/>
                        </a:lnR>
                        <a:blipFill>
                          <a:blip r:embed="rId2"/>
                          <a:stretch>
                            <a:fillRect l="-107130" t="-62963" r="-111517" b="-1852"/>
                          </a:stretch>
                        </a:blipFill>
                      </a:tcPr>
                    </a:tc>
                    <a:tc>
                      <a:txBody>
                        <a:bodyPr/>
                        <a:lstStyle/>
                        <a:p>
                          <a:endParaRPr lang="ja-JP"/>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blipFill>
                          <a:blip r:embed="rId2"/>
                          <a:stretch>
                            <a:fillRect l="-186349" t="-62963" r="-329" b="-1852"/>
                          </a:stretch>
                        </a:blipFill>
                      </a:tcPr>
                    </a:tc>
                    <a:extLst>
                      <a:ext uri="{0D108BD9-81ED-4DB2-BD59-A6C34878D82A}">
                        <a16:rowId xmlns:a16="http://schemas.microsoft.com/office/drawing/2014/main" val="935481094"/>
                      </a:ext>
                    </a:extLst>
                  </a:tr>
                </a:tbl>
              </a:graphicData>
            </a:graphic>
          </p:graphicFrame>
        </mc:Fallback>
      </mc:AlternateContent>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FE3FA122-7901-5EDD-012D-3E8340276AE9}"/>
                  </a:ext>
                </a:extLst>
              </p:cNvPr>
              <p:cNvSpPr txBox="1"/>
              <p:nvPr/>
            </p:nvSpPr>
            <p:spPr>
              <a:xfrm>
                <a:off x="5159827" y="5723816"/>
                <a:ext cx="7315199" cy="369332"/>
              </a:xfrm>
              <a:prstGeom prst="rect">
                <a:avLst/>
              </a:prstGeom>
              <a:noFill/>
            </p:spPr>
            <p:txBody>
              <a:bodyPr wrap="square">
                <a:spAutoFit/>
              </a:bodyPr>
              <a:lstStyle/>
              <a:p>
                <a14:m>
                  <m:oMath xmlns:m="http://schemas.openxmlformats.org/officeDocument/2006/math">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𝜖</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𝑇</m:t>
                    </m:r>
                    <m:r>
                      <a:rPr kumimoji="1" lang="en-US" altLang="ja-JP" b="0" i="1" smtClean="0">
                        <a:latin typeface="Cambria Math" panose="02040503050406030204" pitchFamily="18" charset="0"/>
                      </a:rPr>
                      <m:t>)</m:t>
                    </m:r>
                  </m:oMath>
                </a14:m>
                <a:r>
                  <a:rPr lang="en-US" altLang="ja-JP" dirty="0"/>
                  <a:t>: Advantage and running time of adversary, </a:t>
                </a:r>
                <a14:m>
                  <m:oMath xmlns:m="http://schemas.openxmlformats.org/officeDocument/2006/math">
                    <m:r>
                      <a:rPr lang="en-US" altLang="ja-JP" b="0" i="1" smtClean="0">
                        <a:latin typeface="Cambria Math" panose="02040503050406030204" pitchFamily="18" charset="0"/>
                      </a:rPr>
                      <m:t>𝑄</m:t>
                    </m:r>
                  </m:oMath>
                </a14:m>
                <a:r>
                  <a:rPr lang="en-US" altLang="ja-JP" dirty="0"/>
                  <a:t>: Number of queries</a:t>
                </a:r>
                <a:endParaRPr lang="ja-JP" altLang="en-US" dirty="0"/>
              </a:p>
            </p:txBody>
          </p:sp>
        </mc:Choice>
        <mc:Fallback xmlns="">
          <p:sp>
            <p:nvSpPr>
              <p:cNvPr id="9" name="テキスト ボックス 8">
                <a:extLst>
                  <a:ext uri="{FF2B5EF4-FFF2-40B4-BE49-F238E27FC236}">
                    <a16:creationId xmlns:a16="http://schemas.microsoft.com/office/drawing/2014/main" id="{FE3FA122-7901-5EDD-012D-3E8340276AE9}"/>
                  </a:ext>
                </a:extLst>
              </p:cNvPr>
              <p:cNvSpPr txBox="1">
                <a:spLocks noRot="1" noChangeAspect="1" noMove="1" noResize="1" noEditPoints="1" noAdjustHandles="1" noChangeArrowheads="1" noChangeShapeType="1" noTextEdit="1"/>
              </p:cNvSpPr>
              <p:nvPr/>
            </p:nvSpPr>
            <p:spPr>
              <a:xfrm>
                <a:off x="5159827" y="5723816"/>
                <a:ext cx="7315199" cy="369332"/>
              </a:xfrm>
              <a:prstGeom prst="rect">
                <a:avLst/>
              </a:prstGeom>
              <a:blipFill>
                <a:blip r:embed="rId3"/>
                <a:stretch>
                  <a:fillRect l="-250" t="-9836" b="-2459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7107863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70EC6-D31D-19D1-F398-F84773521F7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F18B107-065B-684A-B2A1-E14DDB3934FF}"/>
              </a:ext>
            </a:extLst>
          </p:cNvPr>
          <p:cNvSpPr>
            <a:spLocks noGrp="1"/>
          </p:cNvSpPr>
          <p:nvPr>
            <p:ph type="title"/>
          </p:nvPr>
        </p:nvSpPr>
        <p:spPr/>
        <p:txBody>
          <a:bodyPr/>
          <a:lstStyle/>
          <a:p>
            <a:r>
              <a:rPr kumimoji="1" lang="en-US" altLang="ja-JP" dirty="0"/>
              <a:t>Our Contributions</a:t>
            </a:r>
            <a:endParaRPr kumimoji="1" lang="ja-JP" altLang="en-US" dirty="0"/>
          </a:p>
        </p:txBody>
      </p:sp>
      <p:sp>
        <p:nvSpPr>
          <p:cNvPr id="4" name="四角形: 角を丸くする 3">
            <a:extLst>
              <a:ext uri="{FF2B5EF4-FFF2-40B4-BE49-F238E27FC236}">
                <a16:creationId xmlns:a16="http://schemas.microsoft.com/office/drawing/2014/main" id="{410C5A42-186B-92DA-3063-537BC6DAD946}"/>
              </a:ext>
            </a:extLst>
          </p:cNvPr>
          <p:cNvSpPr/>
          <p:nvPr/>
        </p:nvSpPr>
        <p:spPr>
          <a:xfrm>
            <a:off x="1240971" y="1344161"/>
            <a:ext cx="9914709" cy="806700"/>
          </a:xfrm>
          <a:prstGeom prst="roundRect">
            <a:avLst/>
          </a:prstGeom>
          <a:solidFill>
            <a:srgbClr val="FFE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FF0000"/>
                </a:solidFill>
              </a:rPr>
              <a:t>New Analysis for Partitioning based proof </a:t>
            </a:r>
            <a:r>
              <a:rPr kumimoji="1" lang="ja-JP" altLang="en-US" sz="2800" dirty="0">
                <a:solidFill>
                  <a:srgbClr val="FF0000"/>
                </a:solidFill>
              </a:rPr>
              <a:t>⇒ </a:t>
            </a:r>
            <a:r>
              <a:rPr kumimoji="1" lang="en-US" altLang="ja-JP" sz="2800" dirty="0">
                <a:solidFill>
                  <a:srgbClr val="FF0000"/>
                </a:solidFill>
              </a:rPr>
              <a:t>Tighter Proof</a:t>
            </a:r>
            <a:endParaRPr kumimoji="1" lang="ja-JP" altLang="en-US" dirty="0">
              <a:solidFill>
                <a:srgbClr val="FF0000"/>
              </a:solidFill>
            </a:endParaRPr>
          </a:p>
        </p:txBody>
      </p:sp>
      <p:sp>
        <p:nvSpPr>
          <p:cNvPr id="3" name="テキスト ボックス 2">
            <a:extLst>
              <a:ext uri="{FF2B5EF4-FFF2-40B4-BE49-F238E27FC236}">
                <a16:creationId xmlns:a16="http://schemas.microsoft.com/office/drawing/2014/main" id="{50811A8C-00B0-57C4-A8FF-614480C5861E}"/>
              </a:ext>
            </a:extLst>
          </p:cNvPr>
          <p:cNvSpPr txBox="1"/>
          <p:nvPr/>
        </p:nvSpPr>
        <p:spPr>
          <a:xfrm>
            <a:off x="1097280" y="2279616"/>
            <a:ext cx="2449286" cy="461665"/>
          </a:xfrm>
          <a:prstGeom prst="rect">
            <a:avLst/>
          </a:prstGeom>
          <a:noFill/>
        </p:spPr>
        <p:txBody>
          <a:bodyPr wrap="square" rtlCol="0">
            <a:spAutoFit/>
          </a:bodyPr>
          <a:lstStyle/>
          <a:p>
            <a:r>
              <a:rPr kumimoji="1" lang="en-US" altLang="ja-JP" sz="2400" dirty="0"/>
              <a:t>ABB IBE[ABB10]</a:t>
            </a:r>
            <a:endParaRPr kumimoji="1" lang="ja-JP" altLang="en-US" sz="2400" dirty="0"/>
          </a:p>
        </p:txBody>
      </p:sp>
      <mc:AlternateContent xmlns:mc="http://schemas.openxmlformats.org/markup-compatibility/2006" xmlns:a14="http://schemas.microsoft.com/office/drawing/2010/main">
        <mc:Choice Requires="a14">
          <p:graphicFrame>
            <p:nvGraphicFramePr>
              <p:cNvPr id="5" name="表 4">
                <a:extLst>
                  <a:ext uri="{FF2B5EF4-FFF2-40B4-BE49-F238E27FC236}">
                    <a16:creationId xmlns:a16="http://schemas.microsoft.com/office/drawing/2014/main" id="{26681EA4-383A-F360-949F-CAE2221632B6}"/>
                  </a:ext>
                </a:extLst>
              </p:cNvPr>
              <p:cNvGraphicFramePr>
                <a:graphicFrameLocks noGrp="1"/>
              </p:cNvGraphicFramePr>
              <p:nvPr/>
            </p:nvGraphicFramePr>
            <p:xfrm>
              <a:off x="1240971" y="2795217"/>
              <a:ext cx="7552508" cy="2758753"/>
            </p:xfrm>
            <a:graphic>
              <a:graphicData uri="http://schemas.openxmlformats.org/drawingml/2006/table">
                <a:tbl>
                  <a:tblPr firstRow="1" bandRow="1">
                    <a:tableStyleId>{5C22544A-7EE6-4342-B048-85BDC9FD1C3A}</a:tableStyleId>
                  </a:tblPr>
                  <a:tblGrid>
                    <a:gridCol w="1895246">
                      <a:extLst>
                        <a:ext uri="{9D8B030D-6E8A-4147-A177-3AD203B41FA5}">
                          <a16:colId xmlns:a16="http://schemas.microsoft.com/office/drawing/2014/main" val="4194798256"/>
                        </a:ext>
                      </a:extLst>
                    </a:gridCol>
                    <a:gridCol w="2681663">
                      <a:extLst>
                        <a:ext uri="{9D8B030D-6E8A-4147-A177-3AD203B41FA5}">
                          <a16:colId xmlns:a16="http://schemas.microsoft.com/office/drawing/2014/main" val="1600378747"/>
                        </a:ext>
                      </a:extLst>
                    </a:gridCol>
                    <a:gridCol w="2975599">
                      <a:extLst>
                        <a:ext uri="{9D8B030D-6E8A-4147-A177-3AD203B41FA5}">
                          <a16:colId xmlns:a16="http://schemas.microsoft.com/office/drawing/2014/main" val="3979185714"/>
                        </a:ext>
                      </a:extLst>
                    </a:gridCol>
                  </a:tblGrid>
                  <a:tr h="578701">
                    <a:tc>
                      <a:txBody>
                        <a:bodyPr/>
                        <a:lstStyle/>
                        <a:p>
                          <a:pPr algn="ctr"/>
                          <a:endParaRPr kumimoji="1" lang="ja-JP" altLang="en-US" dirty="0"/>
                        </a:p>
                      </a:txBody>
                      <a:tcPr anchor="ctr"/>
                    </a:tc>
                    <a:tc>
                      <a:txBody>
                        <a:bodyPr/>
                        <a:lstStyle/>
                        <a:p>
                          <a:pPr algn="ctr"/>
                          <a:r>
                            <a:rPr kumimoji="1" lang="en-US" altLang="ja-JP" dirty="0"/>
                            <a:t>[BR09]</a:t>
                          </a:r>
                          <a:endParaRPr kumimoji="1" lang="ja-JP" altLang="en-US" dirty="0"/>
                        </a:p>
                      </a:txBody>
                      <a:tcPr anchor="ctr"/>
                    </a:tc>
                    <a:tc>
                      <a:txBody>
                        <a:bodyPr/>
                        <a:lstStyle/>
                        <a:p>
                          <a:pPr algn="ctr"/>
                          <a:r>
                            <a:rPr kumimoji="1" lang="en-US" altLang="ja-JP" dirty="0"/>
                            <a:t>Ours</a:t>
                          </a:r>
                          <a:endParaRPr kumimoji="1" lang="ja-JP" altLang="en-US" dirty="0"/>
                        </a:p>
                      </a:txBody>
                      <a:tcPr anchor="ctr"/>
                    </a:tc>
                    <a:extLst>
                      <a:ext uri="{0D108BD9-81ED-4DB2-BD59-A6C34878D82A}">
                        <a16:rowId xmlns:a16="http://schemas.microsoft.com/office/drawing/2014/main" val="2170880028"/>
                      </a:ext>
                    </a:extLst>
                  </a:tr>
                  <a:tr h="587345">
                    <a:tc>
                      <a:txBody>
                        <a:bodyPr/>
                        <a:lstStyle/>
                        <a:p>
                          <a:pPr algn="ctr"/>
                          <a:r>
                            <a:rPr kumimoji="1" lang="en-US" altLang="ja-JP" sz="2000" dirty="0"/>
                            <a:t>Original</a:t>
                          </a:r>
                          <a:endParaRPr kumimoji="1" lang="ja-JP" altLang="en-US" sz="2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f>
                                          <m:fPr>
                                            <m:type m:val="lin"/>
                                            <m:ctrlPr>
                                              <a:rPr kumimoji="1" lang="en-US" altLang="ja-JP" sz="2000" b="0" i="1" smtClean="0">
                                                <a:latin typeface="Cambria Math" panose="02040503050406030204" pitchFamily="18" charset="0"/>
                                              </a:rPr>
                                            </m:ctrlPr>
                                          </m:fPr>
                                          <m:num>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𝜖</m:t>
                                                </m:r>
                                              </m:e>
                                              <m:sup>
                                                <m:r>
                                                  <a:rPr kumimoji="1" lang="en-US" altLang="ja-JP" sz="2000" b="0" i="1" smtClean="0">
                                                    <a:latin typeface="Cambria Math" panose="02040503050406030204" pitchFamily="18" charset="0"/>
                                                  </a:rPr>
                                                  <m:t>3</m:t>
                                                </m:r>
                                              </m:sup>
                                            </m:sSup>
                                          </m:num>
                                          <m:den>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𝑄</m:t>
                                                </m:r>
                                              </m:e>
                                              <m:sup>
                                                <m:r>
                                                  <a:rPr kumimoji="1" lang="en-US" altLang="ja-JP" sz="2000" b="0" i="1" smtClean="0">
                                                    <a:latin typeface="Cambria Math" panose="02040503050406030204" pitchFamily="18" charset="0"/>
                                                  </a:rPr>
                                                  <m:t>2</m:t>
                                                </m:r>
                                              </m:sup>
                                            </m:sSup>
                                          </m:den>
                                        </m:f>
                                      </m:e>
                                    </m:d>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𝑇</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𝑄</m:t>
                                        </m:r>
                                      </m:e>
                                    </m:d>
                                  </m:e>
                                </m:d>
                              </m:oMath>
                            </m:oMathPara>
                          </a14:m>
                          <a:endParaRPr kumimoji="1" lang="ja-JP" altLang="en-US" sz="2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f>
                                          <m:fPr>
                                            <m:type m:val="lin"/>
                                            <m:ctrlPr>
                                              <a:rPr kumimoji="1" lang="en-US" altLang="ja-JP" sz="2000" b="0" i="1" smtClean="0">
                                                <a:latin typeface="Cambria Math" panose="02040503050406030204" pitchFamily="18" charset="0"/>
                                              </a:rPr>
                                            </m:ctrlPr>
                                          </m:fPr>
                                          <m:num>
                                            <m:sSup>
                                              <m:sSupPr>
                                                <m:ctrlPr>
                                                  <a:rPr kumimoji="1" lang="en-US" altLang="ja-JP" sz="2000" b="1" i="1" smtClean="0">
                                                    <a:solidFill>
                                                      <a:srgbClr val="FF0000"/>
                                                    </a:solidFill>
                                                    <a:latin typeface="Cambria Math" panose="02040503050406030204" pitchFamily="18" charset="0"/>
                                                  </a:rPr>
                                                </m:ctrlPr>
                                              </m:sSupPr>
                                              <m:e>
                                                <m:r>
                                                  <a:rPr kumimoji="1" lang="en-US" altLang="ja-JP" sz="2000" b="1" i="1" smtClean="0">
                                                    <a:solidFill>
                                                      <a:srgbClr val="FF0000"/>
                                                    </a:solidFill>
                                                    <a:latin typeface="Cambria Math" panose="02040503050406030204" pitchFamily="18" charset="0"/>
                                                  </a:rPr>
                                                  <m:t>𝝐</m:t>
                                                </m:r>
                                              </m:e>
                                              <m:sup>
                                                <m:r>
                                                  <a:rPr kumimoji="1" lang="en-US" altLang="ja-JP" sz="2000" b="1" i="1" smtClean="0">
                                                    <a:solidFill>
                                                      <a:srgbClr val="FF0000"/>
                                                    </a:solidFill>
                                                    <a:latin typeface="Cambria Math" panose="02040503050406030204" pitchFamily="18" charset="0"/>
                                                  </a:rPr>
                                                  <m:t>𝟐</m:t>
                                                </m:r>
                                              </m:sup>
                                            </m:sSup>
                                          </m:num>
                                          <m:den>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𝑄</m:t>
                                                </m:r>
                                              </m:e>
                                              <m:sup>
                                                <m:r>
                                                  <a:rPr kumimoji="1" lang="en-US" altLang="ja-JP" sz="2000" b="0" i="1" smtClean="0">
                                                    <a:latin typeface="Cambria Math" panose="02040503050406030204" pitchFamily="18" charset="0"/>
                                                  </a:rPr>
                                                  <m:t>2</m:t>
                                                </m:r>
                                              </m:sup>
                                            </m:sSup>
                                          </m:den>
                                        </m:f>
                                      </m:e>
                                    </m:d>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𝑇</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𝑄</m:t>
                                        </m:r>
                                      </m:e>
                                    </m:d>
                                  </m:e>
                                </m:d>
                              </m:oMath>
                            </m:oMathPara>
                          </a14:m>
                          <a:endParaRPr kumimoji="1" lang="ja-JP" altLang="en-US" sz="2000" dirty="0"/>
                        </a:p>
                      </a:txBody>
                      <a:tcPr anchor="ctr"/>
                    </a:tc>
                    <a:extLst>
                      <a:ext uri="{0D108BD9-81ED-4DB2-BD59-A6C34878D82A}">
                        <a16:rowId xmlns:a16="http://schemas.microsoft.com/office/drawing/2014/main" val="935481094"/>
                      </a:ext>
                    </a:extLst>
                  </a:tr>
                  <a:tr h="492458">
                    <a:tc rowSpan="2">
                      <a:txBody>
                        <a:bodyPr/>
                        <a:lstStyle/>
                        <a:p>
                          <a:pPr algn="ctr"/>
                          <a14:m>
                            <m:oMath xmlns:m="http://schemas.openxmlformats.org/officeDocument/2006/math">
                              <m:r>
                                <a:rPr kumimoji="1" lang="en-US" altLang="ja-JP" sz="2000" b="0" i="1" smtClean="0">
                                  <a:latin typeface="Cambria Math" panose="02040503050406030204" pitchFamily="18" charset="0"/>
                                </a:rPr>
                                <m:t>𝑑</m:t>
                              </m:r>
                            </m:oMath>
                          </a14:m>
                          <a:r>
                            <a:rPr kumimoji="1" lang="en-US" altLang="ja-JP" sz="2000" dirty="0"/>
                            <a:t>-extended</a:t>
                          </a:r>
                          <a:endParaRPr kumimoji="1" lang="ja-JP" altLang="en-US" sz="2000" dirty="0"/>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a:t>-</a:t>
                          </a:r>
                          <a:endParaRPr kumimoji="1" lang="ja-JP" altLang="en-US" sz="2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=3</m:t>
                                </m:r>
                              </m:oMath>
                            </m:oMathPara>
                          </a14:m>
                          <a:endParaRPr kumimoji="1" lang="en-US" altLang="ja-JP" sz="2000" b="0" i="1" dirty="0">
                            <a:latin typeface="Cambria Math" panose="020405030504060302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f>
                                          <m:fPr>
                                            <m:type m:val="lin"/>
                                            <m:ctrlPr>
                                              <a:rPr kumimoji="1" lang="en-US" altLang="ja-JP" sz="2000" b="1" i="1" smtClean="0">
                                                <a:solidFill>
                                                  <a:srgbClr val="FF0000"/>
                                                </a:solidFill>
                                                <a:latin typeface="Cambria Math" panose="02040503050406030204" pitchFamily="18" charset="0"/>
                                              </a:rPr>
                                            </m:ctrlPr>
                                          </m:fPr>
                                          <m:num>
                                            <m:sSup>
                                              <m:sSupPr>
                                                <m:ctrlPr>
                                                  <a:rPr kumimoji="1" lang="en-US" altLang="ja-JP" sz="2000" b="1" i="1" smtClean="0">
                                                    <a:solidFill>
                                                      <a:srgbClr val="FF0000"/>
                                                    </a:solidFill>
                                                    <a:latin typeface="Cambria Math" panose="02040503050406030204" pitchFamily="18" charset="0"/>
                                                  </a:rPr>
                                                </m:ctrlPr>
                                              </m:sSupPr>
                                              <m:e>
                                                <m:r>
                                                  <a:rPr kumimoji="1" lang="en-US" altLang="ja-JP" sz="2000" b="1" i="1" smtClean="0">
                                                    <a:solidFill>
                                                      <a:srgbClr val="FF0000"/>
                                                    </a:solidFill>
                                                    <a:latin typeface="Cambria Math" panose="02040503050406030204" pitchFamily="18" charset="0"/>
                                                  </a:rPr>
                                                  <m:t>𝝐</m:t>
                                                </m:r>
                                              </m:e>
                                              <m:sup>
                                                <m:r>
                                                  <a:rPr kumimoji="1" lang="en-US" altLang="ja-JP" sz="2000" b="1" i="1" smtClean="0">
                                                    <a:solidFill>
                                                      <a:srgbClr val="FF0000"/>
                                                    </a:solidFill>
                                                    <a:latin typeface="Cambria Math" panose="02040503050406030204" pitchFamily="18" charset="0"/>
                                                  </a:rPr>
                                                  <m:t>𝟏</m:t>
                                                </m:r>
                                                <m:r>
                                                  <a:rPr kumimoji="1" lang="en-US" altLang="ja-JP" sz="2000" b="1" i="1" smtClean="0">
                                                    <a:solidFill>
                                                      <a:srgbClr val="FF0000"/>
                                                    </a:solidFill>
                                                    <a:latin typeface="Cambria Math" panose="02040503050406030204" pitchFamily="18" charset="0"/>
                                                  </a:rPr>
                                                  <m:t>.</m:t>
                                                </m:r>
                                                <m:r>
                                                  <a:rPr kumimoji="1" lang="en-US" altLang="ja-JP" sz="2000" b="1" i="1" smtClean="0">
                                                    <a:solidFill>
                                                      <a:srgbClr val="FF0000"/>
                                                    </a:solidFill>
                                                    <a:latin typeface="Cambria Math" panose="02040503050406030204" pitchFamily="18" charset="0"/>
                                                  </a:rPr>
                                                  <m:t>𝟓</m:t>
                                                </m:r>
                                              </m:sup>
                                            </m:sSup>
                                          </m:num>
                                          <m:den>
                                            <m:r>
                                              <a:rPr kumimoji="1" lang="en-US" altLang="ja-JP" sz="2000" b="1" i="1" smtClean="0">
                                                <a:solidFill>
                                                  <a:srgbClr val="FF0000"/>
                                                </a:solidFill>
                                                <a:latin typeface="Cambria Math" panose="02040503050406030204" pitchFamily="18" charset="0"/>
                                              </a:rPr>
                                              <m:t>𝑸</m:t>
                                            </m:r>
                                          </m:den>
                                        </m:f>
                                      </m:e>
                                    </m:d>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𝑇</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𝑄</m:t>
                                        </m:r>
                                      </m:e>
                                    </m:d>
                                  </m:e>
                                </m:d>
                              </m:oMath>
                            </m:oMathPara>
                          </a14:m>
                          <a:endParaRPr kumimoji="1" lang="ja-JP" altLang="en-US" sz="2000" dirty="0"/>
                        </a:p>
                      </a:txBody>
                      <a:tcPr anchor="ctr"/>
                    </a:tc>
                    <a:extLst>
                      <a:ext uri="{0D108BD9-81ED-4DB2-BD59-A6C34878D82A}">
                        <a16:rowId xmlns:a16="http://schemas.microsoft.com/office/drawing/2014/main" val="4070860845"/>
                      </a:ext>
                    </a:extLst>
                  </a:tr>
                  <a:tr h="49245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𝜔</m:t>
                                </m:r>
                                <m:r>
                                  <a:rPr kumimoji="1" lang="en-US" altLang="ja-JP" sz="2000" b="0" i="1" smtClean="0">
                                    <a:latin typeface="Cambria Math" panose="02040503050406030204" pitchFamily="18" charset="0"/>
                                  </a:rPr>
                                  <m:t>(1)</m:t>
                                </m:r>
                              </m:oMath>
                            </m:oMathPara>
                          </a14:m>
                          <a:endParaRPr kumimoji="1" lang="en-US" altLang="ja-JP" sz="2000" b="0" i="1" dirty="0">
                            <a:latin typeface="Cambria Math" panose="020405030504060302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f>
                                          <m:fPr>
                                            <m:type m:val="lin"/>
                                            <m:ctrlPr>
                                              <a:rPr kumimoji="1" lang="en-US" altLang="ja-JP" sz="2000" b="1" i="1" smtClean="0">
                                                <a:solidFill>
                                                  <a:srgbClr val="FF0000"/>
                                                </a:solidFill>
                                                <a:latin typeface="Cambria Math" panose="02040503050406030204" pitchFamily="18" charset="0"/>
                                              </a:rPr>
                                            </m:ctrlPr>
                                          </m:fPr>
                                          <m:num>
                                            <m:r>
                                              <a:rPr kumimoji="1" lang="en-US" altLang="ja-JP" sz="2000" b="1" i="1" smtClean="0">
                                                <a:solidFill>
                                                  <a:srgbClr val="FF0000"/>
                                                </a:solidFill>
                                                <a:latin typeface="Cambria Math" panose="02040503050406030204" pitchFamily="18" charset="0"/>
                                              </a:rPr>
                                              <m:t>𝝐</m:t>
                                            </m:r>
                                          </m:num>
                                          <m:den>
                                            <m:r>
                                              <a:rPr kumimoji="1" lang="en-US" altLang="ja-JP" sz="2000" b="1" i="1" smtClean="0">
                                                <a:solidFill>
                                                  <a:srgbClr val="FF0000"/>
                                                </a:solidFill>
                                                <a:latin typeface="Cambria Math" panose="02040503050406030204" pitchFamily="18" charset="0"/>
                                              </a:rPr>
                                              <m:t>𝑸</m:t>
                                            </m:r>
                                          </m:den>
                                        </m:f>
                                      </m:e>
                                    </m:d>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𝑇</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𝑄</m:t>
                                        </m:r>
                                      </m:e>
                                    </m:d>
                                  </m:e>
                                </m:d>
                              </m:oMath>
                            </m:oMathPara>
                          </a14:m>
                          <a:endParaRPr kumimoji="1" lang="ja-JP" altLang="en-US" sz="2000" dirty="0"/>
                        </a:p>
                      </a:txBody>
                      <a:tcPr anchor="ctr"/>
                    </a:tc>
                    <a:extLst>
                      <a:ext uri="{0D108BD9-81ED-4DB2-BD59-A6C34878D82A}">
                        <a16:rowId xmlns:a16="http://schemas.microsoft.com/office/drawing/2014/main" val="836899255"/>
                      </a:ext>
                    </a:extLst>
                  </a:tr>
                </a:tbl>
              </a:graphicData>
            </a:graphic>
          </p:graphicFrame>
        </mc:Choice>
        <mc:Fallback xmlns="">
          <p:graphicFrame>
            <p:nvGraphicFramePr>
              <p:cNvPr id="5" name="表 4">
                <a:extLst>
                  <a:ext uri="{FF2B5EF4-FFF2-40B4-BE49-F238E27FC236}">
                    <a16:creationId xmlns:a16="http://schemas.microsoft.com/office/drawing/2014/main" id="{26681EA4-383A-F360-949F-CAE2221632B6}"/>
                  </a:ext>
                </a:extLst>
              </p:cNvPr>
              <p:cNvGraphicFramePr>
                <a:graphicFrameLocks noGrp="1"/>
              </p:cNvGraphicFramePr>
              <p:nvPr/>
            </p:nvGraphicFramePr>
            <p:xfrm>
              <a:off x="1240971" y="2795217"/>
              <a:ext cx="7552508" cy="2758753"/>
            </p:xfrm>
            <a:graphic>
              <a:graphicData uri="http://schemas.openxmlformats.org/drawingml/2006/table">
                <a:tbl>
                  <a:tblPr firstRow="1" bandRow="1">
                    <a:tableStyleId>{5C22544A-7EE6-4342-B048-85BDC9FD1C3A}</a:tableStyleId>
                  </a:tblPr>
                  <a:tblGrid>
                    <a:gridCol w="1895246">
                      <a:extLst>
                        <a:ext uri="{9D8B030D-6E8A-4147-A177-3AD203B41FA5}">
                          <a16:colId xmlns:a16="http://schemas.microsoft.com/office/drawing/2014/main" val="4194798256"/>
                        </a:ext>
                      </a:extLst>
                    </a:gridCol>
                    <a:gridCol w="2681663">
                      <a:extLst>
                        <a:ext uri="{9D8B030D-6E8A-4147-A177-3AD203B41FA5}">
                          <a16:colId xmlns:a16="http://schemas.microsoft.com/office/drawing/2014/main" val="1600378747"/>
                        </a:ext>
                      </a:extLst>
                    </a:gridCol>
                    <a:gridCol w="2975599">
                      <a:extLst>
                        <a:ext uri="{9D8B030D-6E8A-4147-A177-3AD203B41FA5}">
                          <a16:colId xmlns:a16="http://schemas.microsoft.com/office/drawing/2014/main" val="3979185714"/>
                        </a:ext>
                      </a:extLst>
                    </a:gridCol>
                  </a:tblGrid>
                  <a:tr h="578701">
                    <a:tc>
                      <a:txBody>
                        <a:bodyPr/>
                        <a:lstStyle/>
                        <a:p>
                          <a:pPr algn="ctr"/>
                          <a:endParaRPr kumimoji="1" lang="ja-JP" altLang="en-US" dirty="0"/>
                        </a:p>
                      </a:txBody>
                      <a:tcPr anchor="ctr"/>
                    </a:tc>
                    <a:tc>
                      <a:txBody>
                        <a:bodyPr/>
                        <a:lstStyle/>
                        <a:p>
                          <a:pPr algn="ctr"/>
                          <a:r>
                            <a:rPr kumimoji="1" lang="en-US" altLang="ja-JP" dirty="0"/>
                            <a:t>[BR09]</a:t>
                          </a:r>
                          <a:endParaRPr kumimoji="1" lang="ja-JP" altLang="en-US" dirty="0"/>
                        </a:p>
                      </a:txBody>
                      <a:tcPr anchor="ctr"/>
                    </a:tc>
                    <a:tc>
                      <a:txBody>
                        <a:bodyPr/>
                        <a:lstStyle/>
                        <a:p>
                          <a:pPr algn="ctr"/>
                          <a:r>
                            <a:rPr kumimoji="1" lang="en-US" altLang="ja-JP" dirty="0"/>
                            <a:t>Ours</a:t>
                          </a:r>
                          <a:endParaRPr kumimoji="1" lang="ja-JP" altLang="en-US" dirty="0"/>
                        </a:p>
                      </a:txBody>
                      <a:tcPr anchor="ctr"/>
                    </a:tc>
                    <a:extLst>
                      <a:ext uri="{0D108BD9-81ED-4DB2-BD59-A6C34878D82A}">
                        <a16:rowId xmlns:a16="http://schemas.microsoft.com/office/drawing/2014/main" val="2170880028"/>
                      </a:ext>
                    </a:extLst>
                  </a:tr>
                  <a:tr h="587345">
                    <a:tc>
                      <a:txBody>
                        <a:bodyPr/>
                        <a:lstStyle/>
                        <a:p>
                          <a:pPr algn="ctr"/>
                          <a:r>
                            <a:rPr kumimoji="1" lang="en-US" altLang="ja-JP" sz="2000" dirty="0"/>
                            <a:t>Original</a:t>
                          </a:r>
                          <a:endParaRPr kumimoji="1" lang="ja-JP" altLang="en-US" sz="2000" dirty="0"/>
                        </a:p>
                      </a:txBody>
                      <a:tcPr anchor="ctr"/>
                    </a:tc>
                    <a:tc>
                      <a:txBody>
                        <a:bodyPr/>
                        <a:lstStyle/>
                        <a:p>
                          <a:endParaRPr lang="ja-JP"/>
                        </a:p>
                      </a:txBody>
                      <a:tcPr anchor="ctr">
                        <a:blipFill>
                          <a:blip r:embed="rId2"/>
                          <a:stretch>
                            <a:fillRect l="-70909" t="-98969" r="-112045" b="-388660"/>
                          </a:stretch>
                        </a:blipFill>
                      </a:tcPr>
                    </a:tc>
                    <a:tc>
                      <a:txBody>
                        <a:bodyPr/>
                        <a:lstStyle/>
                        <a:p>
                          <a:endParaRPr lang="ja-JP"/>
                        </a:p>
                      </a:txBody>
                      <a:tcPr anchor="ctr">
                        <a:blipFill>
                          <a:blip r:embed="rId2"/>
                          <a:stretch>
                            <a:fillRect l="-153783" t="-98969" r="-818" b="-388660"/>
                          </a:stretch>
                        </a:blipFill>
                      </a:tcPr>
                    </a:tc>
                    <a:extLst>
                      <a:ext uri="{0D108BD9-81ED-4DB2-BD59-A6C34878D82A}">
                        <a16:rowId xmlns:a16="http://schemas.microsoft.com/office/drawing/2014/main" val="935481094"/>
                      </a:ext>
                    </a:extLst>
                  </a:tr>
                  <a:tr h="852424">
                    <a:tc rowSpan="2">
                      <a:txBody>
                        <a:bodyPr/>
                        <a:lstStyle/>
                        <a:p>
                          <a:endParaRPr lang="ja-JP"/>
                        </a:p>
                      </a:txBody>
                      <a:tcPr anchor="ctr">
                        <a:blipFill>
                          <a:blip r:embed="rId2"/>
                          <a:stretch>
                            <a:fillRect l="-322" t="-73664" r="-300000" b="-43893"/>
                          </a:stretch>
                        </a:blip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a:t>-</a:t>
                          </a:r>
                          <a:endParaRPr kumimoji="1" lang="ja-JP" altLang="en-US" sz="2000" dirty="0"/>
                        </a:p>
                      </a:txBody>
                      <a:tcPr anchor="ctr"/>
                    </a:tc>
                    <a:tc>
                      <a:txBody>
                        <a:bodyPr/>
                        <a:lstStyle/>
                        <a:p>
                          <a:endParaRPr lang="ja-JP"/>
                        </a:p>
                      </a:txBody>
                      <a:tcPr anchor="ctr">
                        <a:blipFill>
                          <a:blip r:embed="rId2"/>
                          <a:stretch>
                            <a:fillRect l="-153783" t="-137857" r="-818" b="-169286"/>
                          </a:stretch>
                        </a:blipFill>
                      </a:tcPr>
                    </a:tc>
                    <a:extLst>
                      <a:ext uri="{0D108BD9-81ED-4DB2-BD59-A6C34878D82A}">
                        <a16:rowId xmlns:a16="http://schemas.microsoft.com/office/drawing/2014/main" val="4070860845"/>
                      </a:ext>
                    </a:extLst>
                  </a:tr>
                  <a:tr h="740283">
                    <a:tc vMerge="1">
                      <a:txBody>
                        <a:bodyPr/>
                        <a:lstStyle/>
                        <a:p>
                          <a:endParaRPr kumimoji="1" lang="ja-JP" altLang="en-US"/>
                        </a:p>
                      </a:txBody>
                      <a:tcPr/>
                    </a:tc>
                    <a:tc vMerge="1">
                      <a:txBody>
                        <a:bodyPr/>
                        <a:lstStyle/>
                        <a:p>
                          <a:endParaRPr kumimoji="1" lang="ja-JP" altLang="en-US"/>
                        </a:p>
                      </a:txBody>
                      <a:tcPr/>
                    </a:tc>
                    <a:tc>
                      <a:txBody>
                        <a:bodyPr/>
                        <a:lstStyle/>
                        <a:p>
                          <a:endParaRPr lang="ja-JP"/>
                        </a:p>
                      </a:txBody>
                      <a:tcPr anchor="ctr">
                        <a:blipFill>
                          <a:blip r:embed="rId2"/>
                          <a:stretch>
                            <a:fillRect l="-153783" t="-272951" r="-818" b="-94262"/>
                          </a:stretch>
                        </a:blipFill>
                      </a:tcPr>
                    </a:tc>
                    <a:extLst>
                      <a:ext uri="{0D108BD9-81ED-4DB2-BD59-A6C34878D82A}">
                        <a16:rowId xmlns:a16="http://schemas.microsoft.com/office/drawing/2014/main" val="836899255"/>
                      </a:ext>
                    </a:extLst>
                  </a:tr>
                </a:tbl>
              </a:graphicData>
            </a:graphic>
          </p:graphicFrame>
        </mc:Fallback>
      </mc:AlternateContent>
      <p:sp>
        <p:nvSpPr>
          <p:cNvPr id="8" name="吹き出し: 四角形 7">
            <a:extLst>
              <a:ext uri="{FF2B5EF4-FFF2-40B4-BE49-F238E27FC236}">
                <a16:creationId xmlns:a16="http://schemas.microsoft.com/office/drawing/2014/main" id="{B6FF7E20-660E-D3B0-2B55-40122A0DF99C}"/>
              </a:ext>
            </a:extLst>
          </p:cNvPr>
          <p:cNvSpPr/>
          <p:nvPr/>
        </p:nvSpPr>
        <p:spPr>
          <a:xfrm>
            <a:off x="1426028" y="5312229"/>
            <a:ext cx="4310743" cy="745064"/>
          </a:xfrm>
          <a:prstGeom prst="wedgeRectCallout">
            <a:avLst>
              <a:gd name="adj1" fmla="val -28581"/>
              <a:gd name="adj2" fmla="val -76728"/>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Tweaked ABB IBE</a:t>
            </a:r>
          </a:p>
          <a:p>
            <a:pPr algn="ctr"/>
            <a:r>
              <a:rPr kumimoji="1" lang="en-US" altLang="ja-JP" dirty="0"/>
              <a:t>(</a:t>
            </a:r>
            <a:r>
              <a:rPr kumimoji="1" lang="en-US" altLang="ja-JP" dirty="0">
                <a:solidFill>
                  <a:srgbClr val="FF0000"/>
                </a:solidFill>
              </a:rPr>
              <a:t>Analysis with new partitioning function</a:t>
            </a:r>
            <a:r>
              <a:rPr kumimoji="1" lang="en-US" altLang="ja-JP" dirty="0"/>
              <a:t>)</a:t>
            </a:r>
            <a:endParaRPr kumimoji="1" lang="ja-JP" altLang="en-US" dirty="0"/>
          </a:p>
        </p:txBody>
      </p:sp>
      <p:sp>
        <p:nvSpPr>
          <p:cNvPr id="10" name="吹き出し: 四角形 9">
            <a:extLst>
              <a:ext uri="{FF2B5EF4-FFF2-40B4-BE49-F238E27FC236}">
                <a16:creationId xmlns:a16="http://schemas.microsoft.com/office/drawing/2014/main" id="{20C77572-5871-4938-E85A-04E63732CC39}"/>
              </a:ext>
            </a:extLst>
          </p:cNvPr>
          <p:cNvSpPr/>
          <p:nvPr/>
        </p:nvSpPr>
        <p:spPr>
          <a:xfrm>
            <a:off x="8793479" y="3973448"/>
            <a:ext cx="2362201" cy="587828"/>
          </a:xfrm>
          <a:prstGeom prst="wedgeRectCallout">
            <a:avLst>
              <a:gd name="adj1" fmla="val -60655"/>
              <a:gd name="adj2" fmla="val 13622"/>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Original ABB IBE</a:t>
            </a:r>
            <a:endParaRPr kumimoji="1" lang="ja-JP" altLang="en-US" dirty="0"/>
          </a:p>
        </p:txBody>
      </p:sp>
      <p:sp>
        <p:nvSpPr>
          <p:cNvPr id="11" name="吹き出し: 四角形 10">
            <a:extLst>
              <a:ext uri="{FF2B5EF4-FFF2-40B4-BE49-F238E27FC236}">
                <a16:creationId xmlns:a16="http://schemas.microsoft.com/office/drawing/2014/main" id="{A835EFD5-22C2-1903-9CB8-445013DECE76}"/>
              </a:ext>
            </a:extLst>
          </p:cNvPr>
          <p:cNvSpPr/>
          <p:nvPr/>
        </p:nvSpPr>
        <p:spPr>
          <a:xfrm>
            <a:off x="8741226" y="4926011"/>
            <a:ext cx="2362201" cy="587828"/>
          </a:xfrm>
          <a:prstGeom prst="wedgeRectCallout">
            <a:avLst>
              <a:gd name="adj1" fmla="val -60655"/>
              <a:gd name="adj2" fmla="val 13622"/>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tx1"/>
                </a:solidFill>
              </a:rPr>
              <a:t>Increasing </a:t>
            </a:r>
            <a:r>
              <a:rPr kumimoji="1" lang="en-US" altLang="ja-JP" dirty="0" err="1">
                <a:solidFill>
                  <a:schemeClr val="tx1"/>
                </a:solidFill>
              </a:rPr>
              <a:t>mpk</a:t>
            </a:r>
            <a:r>
              <a:rPr kumimoji="1" lang="en-US" altLang="ja-JP" dirty="0">
                <a:solidFill>
                  <a:schemeClr val="tx1"/>
                </a:solidFill>
              </a:rPr>
              <a:t> size</a:t>
            </a:r>
            <a:endParaRPr kumimoji="1" lang="ja-JP" altLang="en-US" dirty="0">
              <a:solidFill>
                <a:schemeClr val="tx1"/>
              </a:solidFill>
            </a:endParaRPr>
          </a:p>
        </p:txBody>
      </p:sp>
    </p:spTree>
    <p:extLst>
      <p:ext uri="{BB962C8B-B14F-4D97-AF65-F5344CB8AC3E}">
        <p14:creationId xmlns:p14="http://schemas.microsoft.com/office/powerpoint/2010/main" val="14799322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CD033-8C64-1921-D67A-0CBBC806501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AC34291-1848-5C9B-9D29-6C90676714F0}"/>
              </a:ext>
            </a:extLst>
          </p:cNvPr>
          <p:cNvSpPr>
            <a:spLocks noGrp="1"/>
          </p:cNvSpPr>
          <p:nvPr>
            <p:ph type="title"/>
          </p:nvPr>
        </p:nvSpPr>
        <p:spPr/>
        <p:txBody>
          <a:bodyPr/>
          <a:lstStyle/>
          <a:p>
            <a:r>
              <a:rPr kumimoji="1" lang="en-US" altLang="ja-JP" dirty="0"/>
              <a:t>Our Contributions</a:t>
            </a:r>
            <a:endParaRPr kumimoji="1" lang="ja-JP" altLang="en-US" dirty="0"/>
          </a:p>
        </p:txBody>
      </p:sp>
      <p:sp>
        <p:nvSpPr>
          <p:cNvPr id="4" name="四角形: 角を丸くする 3">
            <a:extLst>
              <a:ext uri="{FF2B5EF4-FFF2-40B4-BE49-F238E27FC236}">
                <a16:creationId xmlns:a16="http://schemas.microsoft.com/office/drawing/2014/main" id="{279AFE56-40CC-2B1A-DC97-CED2D94CB26B}"/>
              </a:ext>
            </a:extLst>
          </p:cNvPr>
          <p:cNvSpPr/>
          <p:nvPr/>
        </p:nvSpPr>
        <p:spPr>
          <a:xfrm>
            <a:off x="1240971" y="1344161"/>
            <a:ext cx="9914709" cy="806700"/>
          </a:xfrm>
          <a:prstGeom prst="roundRect">
            <a:avLst/>
          </a:prstGeom>
          <a:solidFill>
            <a:srgbClr val="FFE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FF0000"/>
                </a:solidFill>
              </a:rPr>
              <a:t>New Analysis for Partitioning based proof </a:t>
            </a:r>
            <a:r>
              <a:rPr kumimoji="1" lang="ja-JP" altLang="en-US" sz="2800" dirty="0">
                <a:solidFill>
                  <a:srgbClr val="FF0000"/>
                </a:solidFill>
              </a:rPr>
              <a:t>⇒ </a:t>
            </a:r>
            <a:r>
              <a:rPr kumimoji="1" lang="en-US" altLang="ja-JP" sz="2800" dirty="0">
                <a:solidFill>
                  <a:srgbClr val="FF0000"/>
                </a:solidFill>
              </a:rPr>
              <a:t>Tighter Proof</a:t>
            </a:r>
            <a:endParaRPr kumimoji="1" lang="ja-JP" altLang="en-US" dirty="0">
              <a:solidFill>
                <a:srgbClr val="FF0000"/>
              </a:solidFill>
            </a:endParaRPr>
          </a:p>
        </p:txBody>
      </p:sp>
      <p:sp>
        <p:nvSpPr>
          <p:cNvPr id="3" name="テキスト ボックス 2">
            <a:extLst>
              <a:ext uri="{FF2B5EF4-FFF2-40B4-BE49-F238E27FC236}">
                <a16:creationId xmlns:a16="http://schemas.microsoft.com/office/drawing/2014/main" id="{05DBD414-F771-D4EA-FE93-1AE0DADA70DC}"/>
              </a:ext>
            </a:extLst>
          </p:cNvPr>
          <p:cNvSpPr txBox="1"/>
          <p:nvPr/>
        </p:nvSpPr>
        <p:spPr>
          <a:xfrm>
            <a:off x="751592" y="2279616"/>
            <a:ext cx="2449286" cy="461665"/>
          </a:xfrm>
          <a:prstGeom prst="rect">
            <a:avLst/>
          </a:prstGeom>
          <a:noFill/>
        </p:spPr>
        <p:txBody>
          <a:bodyPr wrap="square" rtlCol="0">
            <a:spAutoFit/>
          </a:bodyPr>
          <a:lstStyle/>
          <a:p>
            <a:r>
              <a:rPr kumimoji="1" lang="en-US" altLang="ja-JP" sz="2400" dirty="0"/>
              <a:t>New VRF</a:t>
            </a:r>
            <a:endParaRPr kumimoji="1" lang="ja-JP" altLang="en-US" sz="2400" dirty="0"/>
          </a:p>
        </p:txBody>
      </p:sp>
      <p:sp>
        <p:nvSpPr>
          <p:cNvPr id="6" name="正方形/長方形 5">
            <a:extLst>
              <a:ext uri="{FF2B5EF4-FFF2-40B4-BE49-F238E27FC236}">
                <a16:creationId xmlns:a16="http://schemas.microsoft.com/office/drawing/2014/main" id="{4A3C5D2E-E10C-5E28-CDD0-CF66AAD9DFF6}"/>
              </a:ext>
            </a:extLst>
          </p:cNvPr>
          <p:cNvSpPr/>
          <p:nvPr/>
        </p:nvSpPr>
        <p:spPr>
          <a:xfrm>
            <a:off x="850171" y="2978631"/>
            <a:ext cx="10696305" cy="636550"/>
          </a:xfrm>
          <a:prstGeom prst="rect">
            <a:avLst/>
          </a:prstGeom>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400" dirty="0"/>
              <a:t>First VRF achieving </a:t>
            </a:r>
            <a:r>
              <a:rPr kumimoji="1" lang="en-US" altLang="ja-JP" sz="2400" i="1" u="sng" dirty="0"/>
              <a:t>sublinear </a:t>
            </a:r>
            <a:r>
              <a:rPr kumimoji="1" lang="en-US" altLang="ja-JP" sz="2400" i="1" u="sng" dirty="0" err="1"/>
              <a:t>vk</a:t>
            </a:r>
            <a:r>
              <a:rPr kumimoji="1" lang="en-US" altLang="ja-JP" sz="2400" i="1" u="sng" dirty="0"/>
              <a:t> and proof sizes</a:t>
            </a:r>
            <a:r>
              <a:rPr kumimoji="1" lang="en-US" altLang="ja-JP" sz="2400" dirty="0"/>
              <a:t> under the </a:t>
            </a:r>
            <a:r>
              <a:rPr kumimoji="1" lang="en-US" altLang="ja-JP" sz="2400" i="1" u="sng" dirty="0"/>
              <a:t>standard d-LIN assumption</a:t>
            </a:r>
            <a:endParaRPr kumimoji="1" lang="ja-JP" altLang="en-US" sz="2400" i="1" u="sng" dirty="0"/>
          </a:p>
        </p:txBody>
      </p:sp>
      <mc:AlternateContent xmlns:mc="http://schemas.openxmlformats.org/markup-compatibility/2006" xmlns:a14="http://schemas.microsoft.com/office/drawing/2010/main">
        <mc:Choice Requires="a14">
          <p:graphicFrame>
            <p:nvGraphicFramePr>
              <p:cNvPr id="9" name="表 8">
                <a:extLst>
                  <a:ext uri="{FF2B5EF4-FFF2-40B4-BE49-F238E27FC236}">
                    <a16:creationId xmlns:a16="http://schemas.microsoft.com/office/drawing/2014/main" id="{05B595B0-06D9-6577-E204-22398246EA0E}"/>
                  </a:ext>
                </a:extLst>
              </p:cNvPr>
              <p:cNvGraphicFramePr>
                <a:graphicFrameLocks noGrp="1"/>
              </p:cNvGraphicFramePr>
              <p:nvPr/>
            </p:nvGraphicFramePr>
            <p:xfrm>
              <a:off x="1593922" y="4492984"/>
              <a:ext cx="9208802" cy="1237786"/>
            </p:xfrm>
            <a:graphic>
              <a:graphicData uri="http://schemas.openxmlformats.org/drawingml/2006/table">
                <a:tbl>
                  <a:tblPr firstRow="1" bandRow="1">
                    <a:tableStyleId>{5C22544A-7EE6-4342-B048-85BDC9FD1C3A}</a:tableStyleId>
                  </a:tblPr>
                  <a:tblGrid>
                    <a:gridCol w="3093455">
                      <a:extLst>
                        <a:ext uri="{9D8B030D-6E8A-4147-A177-3AD203B41FA5}">
                          <a16:colId xmlns:a16="http://schemas.microsoft.com/office/drawing/2014/main" val="1327184989"/>
                        </a:ext>
                      </a:extLst>
                    </a:gridCol>
                    <a:gridCol w="2898805">
                      <a:extLst>
                        <a:ext uri="{9D8B030D-6E8A-4147-A177-3AD203B41FA5}">
                          <a16:colId xmlns:a16="http://schemas.microsoft.com/office/drawing/2014/main" val="1600378747"/>
                        </a:ext>
                      </a:extLst>
                    </a:gridCol>
                    <a:gridCol w="3216542">
                      <a:extLst>
                        <a:ext uri="{9D8B030D-6E8A-4147-A177-3AD203B41FA5}">
                          <a16:colId xmlns:a16="http://schemas.microsoft.com/office/drawing/2014/main" val="3979185714"/>
                        </a:ext>
                      </a:extLst>
                    </a:gridCol>
                  </a:tblGrid>
                  <a:tr h="458109">
                    <a:tc>
                      <a:txBody>
                        <a:bodyPr/>
                        <a:lstStyle/>
                        <a:p>
                          <a:pPr algn="ctr"/>
                          <a:r>
                            <a:rPr kumimoji="1" lang="en-US" altLang="ja-JP" dirty="0"/>
                            <a:t>Previous</a:t>
                          </a:r>
                          <a:endParaRPr kumimoji="1" lang="ja-JP" altLang="en-US" dirty="0"/>
                        </a:p>
                      </a:txBody>
                      <a:tcPr anchor="ctr"/>
                    </a:tc>
                    <a:tc>
                      <a:txBody>
                        <a:bodyPr/>
                        <a:lstStyle/>
                        <a:p>
                          <a:pPr algn="ctr"/>
                          <a:r>
                            <a:rPr kumimoji="1" lang="en-US" altLang="ja-JP" dirty="0"/>
                            <a:t>Ours-1</a:t>
                          </a:r>
                          <a:endParaRPr kumimoji="1" lang="ja-JP" altLang="en-US" dirty="0"/>
                        </a:p>
                      </a:txBody>
                      <a:tcPr anchor="ctr"/>
                    </a:tc>
                    <a:tc>
                      <a:txBody>
                        <a:bodyPr/>
                        <a:lstStyle/>
                        <a:p>
                          <a:pPr algn="ctr"/>
                          <a:r>
                            <a:rPr kumimoji="1" lang="en-US" altLang="ja-JP" dirty="0"/>
                            <a:t>Ours-2</a:t>
                          </a:r>
                          <a:endParaRPr kumimoji="1" lang="ja-JP" altLang="en-US" dirty="0"/>
                        </a:p>
                      </a:txBody>
                      <a:tcPr anchor="ctr">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170880028"/>
                      </a:ext>
                    </a:extLst>
                  </a:tr>
                  <a:tr h="779677">
                    <a:tc>
                      <a:txBody>
                        <a:bodyPr/>
                        <a:lstStyle/>
                        <a:p>
                          <a:pPr algn="ct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f>
                                      <m:fPr>
                                        <m:type m:val="lin"/>
                                        <m:ctrlPr>
                                          <a:rPr kumimoji="1" lang="en-US" altLang="ja-JP" sz="2000" b="0" i="1" smtClean="0">
                                            <a:latin typeface="Cambria Math" panose="02040503050406030204" pitchFamily="18" charset="0"/>
                                          </a:rPr>
                                        </m:ctrlPr>
                                      </m:fPr>
                                      <m:num>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𝜖</m:t>
                                            </m:r>
                                          </m:e>
                                          <m:sup>
                                            <m:r>
                                              <a:rPr kumimoji="1" lang="en-US" altLang="ja-JP" sz="2000" b="0" i="1" smtClean="0">
                                                <a:latin typeface="Cambria Math" panose="02040503050406030204" pitchFamily="18" charset="0"/>
                                              </a:rPr>
                                              <m:t>1+</m:t>
                                            </m:r>
                                            <m:r>
                                              <a:rPr kumimoji="1" lang="en-US" altLang="ja-JP" sz="2000" b="0" i="1" smtClean="0">
                                                <a:latin typeface="Cambria Math" panose="02040503050406030204" pitchFamily="18" charset="0"/>
                                              </a:rPr>
                                              <m:t>𝜇</m:t>
                                            </m:r>
                                          </m:sup>
                                        </m:sSup>
                                      </m:num>
                                      <m:den>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𝑄</m:t>
                                            </m:r>
                                          </m:e>
                                          <m:sup>
                                            <m:r>
                                              <a:rPr kumimoji="1" lang="en-US" altLang="ja-JP" sz="2000" b="0" i="1" smtClean="0">
                                                <a:latin typeface="Cambria Math" panose="02040503050406030204" pitchFamily="18" charset="0"/>
                                              </a:rPr>
                                              <m:t>𝜇</m:t>
                                            </m:r>
                                          </m:sup>
                                        </m:sSup>
                                      </m:den>
                                    </m:f>
                                  </m:e>
                                </m:d>
                              </m:oMath>
                            </m:oMathPara>
                          </a14:m>
                          <a:endParaRPr kumimoji="1" lang="ja-JP" altLang="en-US" sz="2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f>
                                      <m:fPr>
                                        <m:type m:val="lin"/>
                                        <m:ctrlPr>
                                          <a:rPr kumimoji="1" lang="en-US" altLang="ja-JP" sz="2000" b="1" i="1" smtClean="0">
                                            <a:solidFill>
                                              <a:srgbClr val="FF0000"/>
                                            </a:solidFill>
                                            <a:latin typeface="Cambria Math" panose="02040503050406030204" pitchFamily="18" charset="0"/>
                                          </a:rPr>
                                        </m:ctrlPr>
                                      </m:fPr>
                                      <m:num>
                                        <m:sSup>
                                          <m:sSupPr>
                                            <m:ctrlPr>
                                              <a:rPr kumimoji="1" lang="en-US" altLang="ja-JP" sz="2000" b="1" i="1" smtClean="0">
                                                <a:solidFill>
                                                  <a:srgbClr val="FF0000"/>
                                                </a:solidFill>
                                                <a:latin typeface="Cambria Math" panose="02040503050406030204" pitchFamily="18" charset="0"/>
                                              </a:rPr>
                                            </m:ctrlPr>
                                          </m:sSupPr>
                                          <m:e>
                                            <m:r>
                                              <a:rPr kumimoji="1" lang="en-US" altLang="ja-JP" sz="2000" b="1" i="1" smtClean="0">
                                                <a:solidFill>
                                                  <a:srgbClr val="FF0000"/>
                                                </a:solidFill>
                                                <a:latin typeface="Cambria Math" panose="02040503050406030204" pitchFamily="18" charset="0"/>
                                              </a:rPr>
                                              <m:t>𝝐</m:t>
                                            </m:r>
                                          </m:e>
                                          <m:sup>
                                            <m:r>
                                              <a:rPr kumimoji="1" lang="en-US" altLang="ja-JP" sz="2000" b="1" i="1" smtClean="0">
                                                <a:solidFill>
                                                  <a:srgbClr val="FF0000"/>
                                                </a:solidFill>
                                                <a:latin typeface="Cambria Math" panose="02040503050406030204" pitchFamily="18" charset="0"/>
                                              </a:rPr>
                                              <m:t>𝟏</m:t>
                                            </m:r>
                                            <m:r>
                                              <a:rPr kumimoji="1" lang="en-US" altLang="ja-JP" sz="2000" b="1" i="1" smtClean="0">
                                                <a:solidFill>
                                                  <a:srgbClr val="FF0000"/>
                                                </a:solidFill>
                                                <a:latin typeface="Cambria Math" panose="02040503050406030204" pitchFamily="18" charset="0"/>
                                              </a:rPr>
                                              <m:t>.</m:t>
                                            </m:r>
                                            <m:r>
                                              <a:rPr kumimoji="1" lang="en-US" altLang="ja-JP" sz="2000" b="1" i="1" smtClean="0">
                                                <a:solidFill>
                                                  <a:srgbClr val="FF0000"/>
                                                </a:solidFill>
                                                <a:latin typeface="Cambria Math" panose="02040503050406030204" pitchFamily="18" charset="0"/>
                                              </a:rPr>
                                              <m:t>𝟓</m:t>
                                            </m:r>
                                          </m:sup>
                                        </m:sSup>
                                      </m:num>
                                      <m:den>
                                        <m:r>
                                          <a:rPr kumimoji="1" lang="en-US" altLang="ja-JP" sz="2000" b="1" i="1" smtClean="0">
                                            <a:solidFill>
                                              <a:srgbClr val="FF0000"/>
                                            </a:solidFill>
                                            <a:latin typeface="Cambria Math" panose="02040503050406030204" pitchFamily="18" charset="0"/>
                                          </a:rPr>
                                          <m:t>𝑸</m:t>
                                        </m:r>
                                      </m:den>
                                    </m:f>
                                  </m:e>
                                </m:d>
                              </m:oMath>
                            </m:oMathPara>
                          </a14:m>
                          <a:endParaRPr kumimoji="1" lang="ja-JP" altLang="en-US" sz="2000" dirty="0"/>
                        </a:p>
                      </a:txBody>
                      <a:tcPr anchor="ctr">
                        <a:lnR w="12700" cap="flat" cmpd="sng" algn="ctr">
                          <a:solidFill>
                            <a:schemeClr val="bg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𝑂</m:t>
                                </m:r>
                                <m:d>
                                  <m:dPr>
                                    <m:ctrlPr>
                                      <a:rPr kumimoji="1" lang="en-US" altLang="ja-JP" sz="2000" b="0" i="1" smtClean="0">
                                        <a:latin typeface="Cambria Math" panose="02040503050406030204" pitchFamily="18" charset="0"/>
                                      </a:rPr>
                                    </m:ctrlPr>
                                  </m:dPr>
                                  <m:e>
                                    <m:f>
                                      <m:fPr>
                                        <m:type m:val="lin"/>
                                        <m:ctrlPr>
                                          <a:rPr kumimoji="1" lang="en-US" altLang="ja-JP" sz="2000" b="0" i="1" smtClean="0">
                                            <a:latin typeface="Cambria Math" panose="02040503050406030204" pitchFamily="18" charset="0"/>
                                          </a:rPr>
                                        </m:ctrlPr>
                                      </m:fPr>
                                      <m:num>
                                        <m:sSup>
                                          <m:sSupPr>
                                            <m:ctrlPr>
                                              <a:rPr kumimoji="1" lang="en-US" altLang="ja-JP" sz="2000" b="1" i="1" smtClean="0">
                                                <a:solidFill>
                                                  <a:srgbClr val="FF0000"/>
                                                </a:solidFill>
                                                <a:latin typeface="Cambria Math" panose="02040503050406030204" pitchFamily="18" charset="0"/>
                                              </a:rPr>
                                            </m:ctrlPr>
                                          </m:sSupPr>
                                          <m:e>
                                            <m:r>
                                              <a:rPr kumimoji="1" lang="en-US" altLang="ja-JP" sz="2000" b="1" i="1" smtClean="0">
                                                <a:solidFill>
                                                  <a:srgbClr val="FF0000"/>
                                                </a:solidFill>
                                                <a:latin typeface="Cambria Math" panose="02040503050406030204" pitchFamily="18" charset="0"/>
                                              </a:rPr>
                                              <m:t>𝝐</m:t>
                                            </m:r>
                                          </m:e>
                                          <m:sup>
                                            <m:r>
                                              <a:rPr kumimoji="1" lang="en-US" altLang="ja-JP" sz="2000" b="1" i="1" smtClean="0">
                                                <a:solidFill>
                                                  <a:srgbClr val="FF0000"/>
                                                </a:solidFill>
                                                <a:latin typeface="Cambria Math" panose="02040503050406030204" pitchFamily="18" charset="0"/>
                                              </a:rPr>
                                              <m:t>𝟏</m:t>
                                            </m:r>
                                            <m:r>
                                              <a:rPr kumimoji="1" lang="en-US" altLang="ja-JP" sz="2000" b="1" i="1" smtClean="0">
                                                <a:solidFill>
                                                  <a:srgbClr val="FF0000"/>
                                                </a:solidFill>
                                                <a:latin typeface="Cambria Math" panose="02040503050406030204" pitchFamily="18" charset="0"/>
                                              </a:rPr>
                                              <m:t>+</m:t>
                                            </m:r>
                                            <m:r>
                                              <a:rPr kumimoji="1" lang="en-US" altLang="ja-JP" sz="2000" b="1" i="1" smtClean="0">
                                                <a:solidFill>
                                                  <a:srgbClr val="FF0000"/>
                                                </a:solidFill>
                                                <a:latin typeface="Cambria Math" panose="02040503050406030204" pitchFamily="18" charset="0"/>
                                              </a:rPr>
                                              <m:t>𝝁</m:t>
                                            </m:r>
                                            <m:r>
                                              <a:rPr kumimoji="1" lang="en-US" altLang="ja-JP" sz="2000" b="1" i="1" smtClean="0">
                                                <a:solidFill>
                                                  <a:srgbClr val="FF0000"/>
                                                </a:solidFill>
                                                <a:latin typeface="Cambria Math" panose="02040503050406030204" pitchFamily="18" charset="0"/>
                                              </a:rPr>
                                              <m:t>/</m:t>
                                            </m:r>
                                            <m:r>
                                              <a:rPr kumimoji="1" lang="en-US" altLang="ja-JP" sz="2000" b="1" i="1" smtClean="0">
                                                <a:solidFill>
                                                  <a:srgbClr val="FF0000"/>
                                                </a:solidFill>
                                                <a:latin typeface="Cambria Math" panose="02040503050406030204" pitchFamily="18" charset="0"/>
                                              </a:rPr>
                                              <m:t>𝟐</m:t>
                                            </m:r>
                                          </m:sup>
                                        </m:sSup>
                                      </m:num>
                                      <m:den>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𝑄</m:t>
                                            </m:r>
                                          </m:e>
                                          <m:sup>
                                            <m:r>
                                              <a:rPr kumimoji="1" lang="en-US" altLang="ja-JP" sz="2000" b="0" i="1" smtClean="0">
                                                <a:latin typeface="Cambria Math" panose="02040503050406030204" pitchFamily="18" charset="0"/>
                                              </a:rPr>
                                              <m:t>𝜇</m:t>
                                            </m:r>
                                          </m:sup>
                                        </m:sSup>
                                      </m:den>
                                    </m:f>
                                  </m:e>
                                </m:d>
                              </m:oMath>
                            </m:oMathPara>
                          </a14:m>
                          <a:endParaRPr kumimoji="1" lang="ja-JP" altLang="en-US" sz="2000" dirty="0"/>
                        </a:p>
                      </a:txBody>
                      <a:tcPr anchor="ctr">
                        <a:lnL w="12700" cap="flat" cmpd="sng" algn="ctr">
                          <a:solidFill>
                            <a:schemeClr val="bg1"/>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935481094"/>
                      </a:ext>
                    </a:extLst>
                  </a:tr>
                </a:tbl>
              </a:graphicData>
            </a:graphic>
          </p:graphicFrame>
        </mc:Choice>
        <mc:Fallback xmlns="">
          <p:graphicFrame>
            <p:nvGraphicFramePr>
              <p:cNvPr id="9" name="表 8">
                <a:extLst>
                  <a:ext uri="{FF2B5EF4-FFF2-40B4-BE49-F238E27FC236}">
                    <a16:creationId xmlns:a16="http://schemas.microsoft.com/office/drawing/2014/main" id="{05B595B0-06D9-6577-E204-22398246EA0E}"/>
                  </a:ext>
                </a:extLst>
              </p:cNvPr>
              <p:cNvGraphicFramePr>
                <a:graphicFrameLocks noGrp="1"/>
              </p:cNvGraphicFramePr>
              <p:nvPr/>
            </p:nvGraphicFramePr>
            <p:xfrm>
              <a:off x="1593922" y="4492984"/>
              <a:ext cx="9208802" cy="1237786"/>
            </p:xfrm>
            <a:graphic>
              <a:graphicData uri="http://schemas.openxmlformats.org/drawingml/2006/table">
                <a:tbl>
                  <a:tblPr firstRow="1" bandRow="1">
                    <a:tableStyleId>{5C22544A-7EE6-4342-B048-85BDC9FD1C3A}</a:tableStyleId>
                  </a:tblPr>
                  <a:tblGrid>
                    <a:gridCol w="3093455">
                      <a:extLst>
                        <a:ext uri="{9D8B030D-6E8A-4147-A177-3AD203B41FA5}">
                          <a16:colId xmlns:a16="http://schemas.microsoft.com/office/drawing/2014/main" val="1327184989"/>
                        </a:ext>
                      </a:extLst>
                    </a:gridCol>
                    <a:gridCol w="2898805">
                      <a:extLst>
                        <a:ext uri="{9D8B030D-6E8A-4147-A177-3AD203B41FA5}">
                          <a16:colId xmlns:a16="http://schemas.microsoft.com/office/drawing/2014/main" val="1600378747"/>
                        </a:ext>
                      </a:extLst>
                    </a:gridCol>
                    <a:gridCol w="3216542">
                      <a:extLst>
                        <a:ext uri="{9D8B030D-6E8A-4147-A177-3AD203B41FA5}">
                          <a16:colId xmlns:a16="http://schemas.microsoft.com/office/drawing/2014/main" val="3979185714"/>
                        </a:ext>
                      </a:extLst>
                    </a:gridCol>
                  </a:tblGrid>
                  <a:tr h="458109">
                    <a:tc>
                      <a:txBody>
                        <a:bodyPr/>
                        <a:lstStyle/>
                        <a:p>
                          <a:pPr algn="ctr"/>
                          <a:r>
                            <a:rPr kumimoji="1" lang="en-US" altLang="ja-JP" dirty="0"/>
                            <a:t>Previous</a:t>
                          </a:r>
                          <a:endParaRPr kumimoji="1" lang="ja-JP" altLang="en-US" dirty="0"/>
                        </a:p>
                      </a:txBody>
                      <a:tcPr anchor="ctr"/>
                    </a:tc>
                    <a:tc>
                      <a:txBody>
                        <a:bodyPr/>
                        <a:lstStyle/>
                        <a:p>
                          <a:pPr algn="ctr"/>
                          <a:r>
                            <a:rPr kumimoji="1" lang="en-US" altLang="ja-JP" dirty="0"/>
                            <a:t>Ours-1</a:t>
                          </a:r>
                          <a:endParaRPr kumimoji="1" lang="ja-JP" altLang="en-US" dirty="0"/>
                        </a:p>
                      </a:txBody>
                      <a:tcPr anchor="ctr"/>
                    </a:tc>
                    <a:tc>
                      <a:txBody>
                        <a:bodyPr/>
                        <a:lstStyle/>
                        <a:p>
                          <a:pPr algn="ctr"/>
                          <a:r>
                            <a:rPr kumimoji="1" lang="en-US" altLang="ja-JP" dirty="0"/>
                            <a:t>Ours-2</a:t>
                          </a:r>
                          <a:endParaRPr kumimoji="1" lang="ja-JP" altLang="en-US" dirty="0"/>
                        </a:p>
                      </a:txBody>
                      <a:tcPr anchor="ctr">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170880028"/>
                      </a:ext>
                    </a:extLst>
                  </a:tr>
                  <a:tr h="779677">
                    <a:tc>
                      <a:txBody>
                        <a:bodyPr/>
                        <a:lstStyle/>
                        <a:p>
                          <a:endParaRPr lang="ja-JP"/>
                        </a:p>
                      </a:txBody>
                      <a:tcPr anchor="ctr">
                        <a:blipFill>
                          <a:blip r:embed="rId2"/>
                          <a:stretch>
                            <a:fillRect l="-197" t="-60938" r="-198425" b="-67188"/>
                          </a:stretch>
                        </a:blipFill>
                      </a:tcPr>
                    </a:tc>
                    <a:tc>
                      <a:txBody>
                        <a:bodyPr/>
                        <a:lstStyle/>
                        <a:p>
                          <a:endParaRPr lang="ja-JP"/>
                        </a:p>
                      </a:txBody>
                      <a:tcPr anchor="ctr">
                        <a:lnR w="12700" cap="flat" cmpd="sng" algn="ctr">
                          <a:solidFill>
                            <a:schemeClr val="bg1"/>
                          </a:solidFill>
                          <a:prstDash val="solid"/>
                          <a:round/>
                          <a:headEnd type="none" w="med" len="med"/>
                          <a:tailEnd type="none" w="med" len="med"/>
                        </a:lnR>
                        <a:blipFill>
                          <a:blip r:embed="rId2"/>
                          <a:stretch>
                            <a:fillRect l="-106933" t="-60938" r="-111765" b="-67188"/>
                          </a:stretch>
                        </a:blipFill>
                      </a:tcPr>
                    </a:tc>
                    <a:tc>
                      <a:txBody>
                        <a:bodyPr/>
                        <a:lstStyle/>
                        <a:p>
                          <a:endParaRPr lang="ja-JP"/>
                        </a:p>
                      </a:txBody>
                      <a:tcPr anchor="ctr">
                        <a:lnL w="12700" cap="flat" cmpd="sng" algn="ctr">
                          <a:solidFill>
                            <a:schemeClr val="bg1"/>
                          </a:solidFill>
                          <a:prstDash val="solid"/>
                          <a:round/>
                          <a:headEnd type="none" w="med" len="med"/>
                          <a:tailEnd type="none" w="med" len="med"/>
                        </a:lnL>
                        <a:lnR w="12700" cap="flat" cmpd="sng" algn="ctr">
                          <a:solidFill>
                            <a:srgbClr val="FF0000"/>
                          </a:solidFill>
                          <a:prstDash val="solid"/>
                          <a:round/>
                          <a:headEnd type="none" w="med" len="med"/>
                          <a:tailEnd type="none" w="med" len="med"/>
                        </a:lnR>
                        <a:blipFill>
                          <a:blip r:embed="rId2"/>
                          <a:stretch>
                            <a:fillRect l="-186553" t="-60938" r="-758" b="-67188"/>
                          </a:stretch>
                        </a:blipFill>
                      </a:tcPr>
                    </a:tc>
                    <a:extLst>
                      <a:ext uri="{0D108BD9-81ED-4DB2-BD59-A6C34878D82A}">
                        <a16:rowId xmlns:a16="http://schemas.microsoft.com/office/drawing/2014/main" val="935481094"/>
                      </a:ext>
                    </a:extLst>
                  </a:tr>
                </a:tbl>
              </a:graphicData>
            </a:graphic>
          </p:graphicFrame>
        </mc:Fallback>
      </mc:AlternateContent>
      <p:sp>
        <p:nvSpPr>
          <p:cNvPr id="12" name="テキスト ボックス 11">
            <a:extLst>
              <a:ext uri="{FF2B5EF4-FFF2-40B4-BE49-F238E27FC236}">
                <a16:creationId xmlns:a16="http://schemas.microsoft.com/office/drawing/2014/main" id="{B5152AC2-886B-B4C5-EBDF-9E59DB9E8F94}"/>
              </a:ext>
            </a:extLst>
          </p:cNvPr>
          <p:cNvSpPr txBox="1"/>
          <p:nvPr/>
        </p:nvSpPr>
        <p:spPr>
          <a:xfrm>
            <a:off x="1097280" y="3823250"/>
            <a:ext cx="4456028" cy="461665"/>
          </a:xfrm>
          <a:prstGeom prst="rect">
            <a:avLst/>
          </a:prstGeom>
          <a:noFill/>
        </p:spPr>
        <p:txBody>
          <a:bodyPr wrap="square" rtlCol="0">
            <a:spAutoFit/>
          </a:bodyPr>
          <a:lstStyle/>
          <a:p>
            <a:r>
              <a:rPr kumimoji="1" lang="en-US" altLang="ja-JP" sz="2400" dirty="0"/>
              <a:t>Construction is based on [Koh19].</a:t>
            </a:r>
            <a:endParaRPr kumimoji="1" lang="ja-JP" altLang="en-US" sz="2400" dirty="0"/>
          </a:p>
        </p:txBody>
      </p:sp>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E534067A-FF05-62AA-37F5-18363135B428}"/>
                  </a:ext>
                </a:extLst>
              </p:cNvPr>
              <p:cNvSpPr txBox="1"/>
              <p:nvPr/>
            </p:nvSpPr>
            <p:spPr>
              <a:xfrm>
                <a:off x="8742556" y="5859824"/>
                <a:ext cx="2720899" cy="369332"/>
              </a:xfrm>
              <a:prstGeom prst="rect">
                <a:avLst/>
              </a:prstGeom>
              <a:noFill/>
            </p:spPr>
            <p:txBody>
              <a:bodyPr wrap="square">
                <a:spAutoFit/>
              </a:bodyPr>
              <a:lstStyle/>
              <a:p>
                <a:r>
                  <a:rPr lang="en-US" altLang="ja-JP" b="0" dirty="0"/>
                  <a:t>Arbitrary constant  </a:t>
                </a:r>
                <a14:m>
                  <m:oMath xmlns:m="http://schemas.openxmlformats.org/officeDocument/2006/math">
                    <m:r>
                      <a:rPr lang="en-US" altLang="ja-JP" b="0" i="1" smtClean="0">
                        <a:latin typeface="Cambria Math" panose="02040503050406030204" pitchFamily="18" charset="0"/>
                      </a:rPr>
                      <m:t>𝜇</m:t>
                    </m:r>
                    <m:r>
                      <a:rPr lang="en-US" altLang="ja-JP" b="0" i="1" smtClean="0">
                        <a:latin typeface="Cambria Math" panose="02040503050406030204" pitchFamily="18" charset="0"/>
                      </a:rPr>
                      <m:t>&gt;1</m:t>
                    </m:r>
                  </m:oMath>
                </a14:m>
                <a:endParaRPr lang="ja-JP" altLang="en-US" dirty="0"/>
              </a:p>
            </p:txBody>
          </p:sp>
        </mc:Choice>
        <mc:Fallback xmlns="">
          <p:sp>
            <p:nvSpPr>
              <p:cNvPr id="13" name="テキスト ボックス 12">
                <a:extLst>
                  <a:ext uri="{FF2B5EF4-FFF2-40B4-BE49-F238E27FC236}">
                    <a16:creationId xmlns:a16="http://schemas.microsoft.com/office/drawing/2014/main" id="{E534067A-FF05-62AA-37F5-18363135B428}"/>
                  </a:ext>
                </a:extLst>
              </p:cNvPr>
              <p:cNvSpPr txBox="1">
                <a:spLocks noRot="1" noChangeAspect="1" noMove="1" noResize="1" noEditPoints="1" noAdjustHandles="1" noChangeArrowheads="1" noChangeShapeType="1" noTextEdit="1"/>
              </p:cNvSpPr>
              <p:nvPr/>
            </p:nvSpPr>
            <p:spPr>
              <a:xfrm>
                <a:off x="8742556" y="5859824"/>
                <a:ext cx="2720899" cy="369332"/>
              </a:xfrm>
              <a:prstGeom prst="rect">
                <a:avLst/>
              </a:prstGeom>
              <a:blipFill>
                <a:blip r:embed="rId3"/>
                <a:stretch>
                  <a:fillRect l="-1794" t="-8197" b="-2459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968637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BFB9E0-4BE1-97E2-DB43-09D78FA064B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E452CC0-006F-9F11-BC5D-6008D0B49255}"/>
              </a:ext>
            </a:extLst>
          </p:cNvPr>
          <p:cNvSpPr>
            <a:spLocks noGrp="1"/>
          </p:cNvSpPr>
          <p:nvPr>
            <p:ph type="title"/>
          </p:nvPr>
        </p:nvSpPr>
        <p:spPr/>
        <p:txBody>
          <a:bodyPr/>
          <a:lstStyle/>
          <a:p>
            <a:r>
              <a:rPr kumimoji="1" lang="en-US" altLang="ja-JP" dirty="0"/>
              <a:t>Decisional Securit</a:t>
            </a:r>
            <a:r>
              <a:rPr lang="en-US" altLang="ja-JP" dirty="0"/>
              <a:t>y Model with Oracle </a:t>
            </a:r>
            <a:endParaRPr kumimoji="1" lang="ja-JP" altLang="en-US" dirty="0"/>
          </a:p>
        </p:txBody>
      </p:sp>
      <p:grpSp>
        <p:nvGrpSpPr>
          <p:cNvPr id="8" name="グループ化 7">
            <a:extLst>
              <a:ext uri="{FF2B5EF4-FFF2-40B4-BE49-F238E27FC236}">
                <a16:creationId xmlns:a16="http://schemas.microsoft.com/office/drawing/2014/main" id="{BA682562-3E02-65ED-577D-CCBF78761731}"/>
              </a:ext>
            </a:extLst>
          </p:cNvPr>
          <p:cNvGrpSpPr/>
          <p:nvPr/>
        </p:nvGrpSpPr>
        <p:grpSpPr>
          <a:xfrm>
            <a:off x="1163073" y="2726417"/>
            <a:ext cx="1964973" cy="1932441"/>
            <a:chOff x="1514717" y="2726417"/>
            <a:chExt cx="1964973" cy="1932441"/>
          </a:xfrm>
        </p:grpSpPr>
        <p:pic>
          <p:nvPicPr>
            <p:cNvPr id="3" name="Google Shape;898;p49">
              <a:extLst>
                <a:ext uri="{FF2B5EF4-FFF2-40B4-BE49-F238E27FC236}">
                  <a16:creationId xmlns:a16="http://schemas.microsoft.com/office/drawing/2014/main" id="{80B4CACD-6961-3C53-75C5-939A2ADF3591}"/>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5" name="Google Shape;905;p49">
                  <a:extLst>
                    <a:ext uri="{FF2B5EF4-FFF2-40B4-BE49-F238E27FC236}">
                      <a16:creationId xmlns:a16="http://schemas.microsoft.com/office/drawing/2014/main" id="{E053C8AF-3485-0A2D-E5AB-1328A071B15E}"/>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5" name="Google Shape;905;p49">
                  <a:extLst>
                    <a:ext uri="{FF2B5EF4-FFF2-40B4-BE49-F238E27FC236}">
                      <a16:creationId xmlns:a16="http://schemas.microsoft.com/office/drawing/2014/main" id="{E053C8AF-3485-0A2D-E5AB-1328A071B15E}"/>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grpSp>
        <p:nvGrpSpPr>
          <p:cNvPr id="9" name="グループ化 8">
            <a:extLst>
              <a:ext uri="{FF2B5EF4-FFF2-40B4-BE49-F238E27FC236}">
                <a16:creationId xmlns:a16="http://schemas.microsoft.com/office/drawing/2014/main" id="{E42129C9-341C-2437-78C9-0AF8F44F1263}"/>
              </a:ext>
            </a:extLst>
          </p:cNvPr>
          <p:cNvGrpSpPr/>
          <p:nvPr/>
        </p:nvGrpSpPr>
        <p:grpSpPr>
          <a:xfrm>
            <a:off x="6267856" y="3058150"/>
            <a:ext cx="1883023" cy="1936275"/>
            <a:chOff x="8155304" y="2722583"/>
            <a:chExt cx="1883023" cy="1936275"/>
          </a:xfrm>
        </p:grpSpPr>
        <p:pic>
          <p:nvPicPr>
            <p:cNvPr id="6" name="Google Shape;897;p49">
              <a:extLst>
                <a:ext uri="{FF2B5EF4-FFF2-40B4-BE49-F238E27FC236}">
                  <a16:creationId xmlns:a16="http://schemas.microsoft.com/office/drawing/2014/main" id="{B6BE2473-A76C-BF49-DB48-00ADF22AED44}"/>
                </a:ext>
              </a:extLst>
            </p:cNvPr>
            <p:cNvPicPr preferRelativeResize="0"/>
            <p:nvPr/>
          </p:nvPicPr>
          <p:blipFill rotWithShape="1">
            <a:blip r:embed="rId5">
              <a:alphaModFix/>
            </a:blip>
            <a:srcRect/>
            <a:stretch/>
          </p:blipFill>
          <p:spPr>
            <a:xfrm>
              <a:off x="8450529" y="2722583"/>
              <a:ext cx="1292575"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6;p49">
                  <a:extLst>
                    <a:ext uri="{FF2B5EF4-FFF2-40B4-BE49-F238E27FC236}">
                      <a16:creationId xmlns:a16="http://schemas.microsoft.com/office/drawing/2014/main" id="{5576B383-A898-232A-34D7-8864760A1F17}"/>
                    </a:ext>
                  </a:extLst>
                </p:cNvPr>
                <p:cNvSpPr txBox="1"/>
                <p:nvPr/>
              </p:nvSpPr>
              <p:spPr>
                <a:xfrm>
                  <a:off x="8155304" y="4104890"/>
                  <a:ext cx="188302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Challenger</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smtClean="0">
                          <a:latin typeface="Cambria Math" panose="02040503050406030204" pitchFamily="18" charset="0"/>
                        </a:rPr>
                        <m:t>𝐶</m:t>
                      </m:r>
                    </m:oMath>
                  </a14:m>
                  <a:endParaRPr lang="ja-JP" altLang="en-US" sz="2400" dirty="0"/>
                </a:p>
              </p:txBody>
            </p:sp>
          </mc:Choice>
          <mc:Fallback xmlns="">
            <p:sp>
              <p:nvSpPr>
                <p:cNvPr id="7" name="Google Shape;906;p49">
                  <a:extLst>
                    <a:ext uri="{FF2B5EF4-FFF2-40B4-BE49-F238E27FC236}">
                      <a16:creationId xmlns:a16="http://schemas.microsoft.com/office/drawing/2014/main" id="{5576B383-A898-232A-34D7-8864760A1F17}"/>
                    </a:ext>
                  </a:extLst>
                </p:cNvPr>
                <p:cNvSpPr txBox="1">
                  <a:spLocks noRot="1" noChangeAspect="1" noMove="1" noResize="1" noEditPoints="1" noAdjustHandles="1" noChangeArrowheads="1" noChangeShapeType="1" noTextEdit="1"/>
                </p:cNvSpPr>
                <p:nvPr/>
              </p:nvSpPr>
              <p:spPr>
                <a:xfrm>
                  <a:off x="8155304" y="4104890"/>
                  <a:ext cx="1883023" cy="553968"/>
                </a:xfrm>
                <a:prstGeom prst="rect">
                  <a:avLst/>
                </a:prstGeom>
                <a:blipFill>
                  <a:blip r:embed="rId6"/>
                  <a:stretch>
                    <a:fillRect l="-4854" b="-53846"/>
                  </a:stretch>
                </a:blipFill>
                <a:ln>
                  <a:noFill/>
                </a:ln>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15BED1F4-6521-97E4-EAD0-B54F9BDCBA98}"/>
                  </a:ext>
                </a:extLst>
              </p:cNvPr>
              <p:cNvSpPr txBox="1"/>
              <p:nvPr/>
            </p:nvSpPr>
            <p:spPr>
              <a:xfrm>
                <a:off x="6656639" y="1270990"/>
                <a:ext cx="4350984" cy="461665"/>
              </a:xfrm>
              <a:prstGeom prst="rect">
                <a:avLst/>
              </a:prstGeom>
              <a:noFill/>
            </p:spPr>
            <p:txBody>
              <a:bodyPr wrap="square" rtlCol="0">
                <a:spAutoFit/>
              </a:bodyPr>
              <a:lstStyle/>
              <a:p>
                <a:r>
                  <a:rPr kumimoji="1" lang="en-US" altLang="ja-JP" sz="2400" dirty="0"/>
                  <a:t>Init: Generates </a:t>
                </a:r>
                <a14:m>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𝑝𝑢𝑏</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𝑠𝑒𝑐</m:t>
                        </m:r>
                      </m:e>
                    </m:d>
                  </m:oMath>
                </a14:m>
                <a:endParaRPr kumimoji="1" lang="ja-JP" altLang="en-US" sz="2400" dirty="0"/>
              </a:p>
            </p:txBody>
          </p:sp>
        </mc:Choice>
        <mc:Fallback xmlns="">
          <p:sp>
            <p:nvSpPr>
              <p:cNvPr id="10" name="テキスト ボックス 9">
                <a:extLst>
                  <a:ext uri="{FF2B5EF4-FFF2-40B4-BE49-F238E27FC236}">
                    <a16:creationId xmlns:a16="http://schemas.microsoft.com/office/drawing/2014/main" id="{15BED1F4-6521-97E4-EAD0-B54F9BDCBA98}"/>
                  </a:ext>
                </a:extLst>
              </p:cNvPr>
              <p:cNvSpPr txBox="1">
                <a:spLocks noRot="1" noChangeAspect="1" noMove="1" noResize="1" noEditPoints="1" noAdjustHandles="1" noChangeArrowheads="1" noChangeShapeType="1" noTextEdit="1"/>
              </p:cNvSpPr>
              <p:nvPr/>
            </p:nvSpPr>
            <p:spPr>
              <a:xfrm>
                <a:off x="6656639" y="1270990"/>
                <a:ext cx="4350984" cy="461665"/>
              </a:xfrm>
              <a:prstGeom prst="rect">
                <a:avLst/>
              </a:prstGeom>
              <a:blipFill>
                <a:blip r:embed="rId7"/>
                <a:stretch>
                  <a:fillRect l="-2241" t="-10526" b="-28947"/>
                </a:stretch>
              </a:blipFill>
            </p:spPr>
            <p:txBody>
              <a:bodyPr/>
              <a:lstStyle/>
              <a:p>
                <a:r>
                  <a:rPr lang="ja-JP" altLang="en-US">
                    <a:noFill/>
                  </a:rPr>
                  <a:t> </a:t>
                </a:r>
              </a:p>
            </p:txBody>
          </p:sp>
        </mc:Fallback>
      </mc:AlternateContent>
      <p:cxnSp>
        <p:nvCxnSpPr>
          <p:cNvPr id="12" name="直線矢印コネクタ 11">
            <a:extLst>
              <a:ext uri="{FF2B5EF4-FFF2-40B4-BE49-F238E27FC236}">
                <a16:creationId xmlns:a16="http://schemas.microsoft.com/office/drawing/2014/main" id="{B047399D-DE99-8A3F-9D51-394622E15459}"/>
              </a:ext>
            </a:extLst>
          </p:cNvPr>
          <p:cNvCxnSpPr>
            <a:cxnSpLocks/>
          </p:cNvCxnSpPr>
          <p:nvPr/>
        </p:nvCxnSpPr>
        <p:spPr>
          <a:xfrm flipH="1">
            <a:off x="3207933" y="1817894"/>
            <a:ext cx="238683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07B8C6FD-F588-9B86-D81F-A1BF0B4A317B}"/>
                  </a:ext>
                </a:extLst>
              </p:cNvPr>
              <p:cNvSpPr txBox="1"/>
              <p:nvPr/>
            </p:nvSpPr>
            <p:spPr>
              <a:xfrm>
                <a:off x="4074166" y="1270990"/>
                <a:ext cx="116477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𝑝𝑢𝑏</m:t>
                      </m:r>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07B8C6FD-F588-9B86-D81F-A1BF0B4A317B}"/>
                  </a:ext>
                </a:extLst>
              </p:cNvPr>
              <p:cNvSpPr txBox="1">
                <a:spLocks noRot="1" noChangeAspect="1" noMove="1" noResize="1" noEditPoints="1" noAdjustHandles="1" noChangeArrowheads="1" noChangeShapeType="1" noTextEdit="1"/>
              </p:cNvSpPr>
              <p:nvPr/>
            </p:nvSpPr>
            <p:spPr>
              <a:xfrm>
                <a:off x="4074166" y="1270990"/>
                <a:ext cx="1164771" cy="461665"/>
              </a:xfrm>
              <a:prstGeom prst="rect">
                <a:avLst/>
              </a:prstGeom>
              <a:blipFill>
                <a:blip r:embed="rId8"/>
                <a:stretch>
                  <a:fillRect b="-17105"/>
                </a:stretch>
              </a:blipFill>
            </p:spPr>
            <p:txBody>
              <a:bodyPr/>
              <a:lstStyle/>
              <a:p>
                <a:r>
                  <a:rPr lang="ja-JP" altLang="en-US">
                    <a:noFill/>
                  </a:rPr>
                  <a:t> </a:t>
                </a:r>
              </a:p>
            </p:txBody>
          </p:sp>
        </mc:Fallback>
      </mc:AlternateContent>
      <p:cxnSp>
        <p:nvCxnSpPr>
          <p:cNvPr id="4" name="直線矢印コネクタ 3">
            <a:extLst>
              <a:ext uri="{FF2B5EF4-FFF2-40B4-BE49-F238E27FC236}">
                <a16:creationId xmlns:a16="http://schemas.microsoft.com/office/drawing/2014/main" id="{E349022B-2145-532D-1A6E-548E319CBCEE}"/>
              </a:ext>
            </a:extLst>
          </p:cNvPr>
          <p:cNvCxnSpPr>
            <a:cxnSpLocks/>
          </p:cNvCxnSpPr>
          <p:nvPr/>
        </p:nvCxnSpPr>
        <p:spPr>
          <a:xfrm>
            <a:off x="3207933" y="2950008"/>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13649F76-7107-0B4A-B0DF-74F66677A394}"/>
                  </a:ext>
                </a:extLst>
              </p:cNvPr>
              <p:cNvSpPr txBox="1"/>
              <p:nvPr/>
            </p:nvSpPr>
            <p:spPr>
              <a:xfrm>
                <a:off x="3786528" y="2398375"/>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1" name="テキスト ボックス 10">
                <a:extLst>
                  <a:ext uri="{FF2B5EF4-FFF2-40B4-BE49-F238E27FC236}">
                    <a16:creationId xmlns:a16="http://schemas.microsoft.com/office/drawing/2014/main" id="{13649F76-7107-0B4A-B0DF-74F66677A394}"/>
                  </a:ext>
                </a:extLst>
              </p:cNvPr>
              <p:cNvSpPr txBox="1">
                <a:spLocks noRot="1" noChangeAspect="1" noMove="1" noResize="1" noEditPoints="1" noAdjustHandles="1" noChangeArrowheads="1" noChangeShapeType="1" noTextEdit="1"/>
              </p:cNvSpPr>
              <p:nvPr/>
            </p:nvSpPr>
            <p:spPr>
              <a:xfrm>
                <a:off x="3786528" y="2398375"/>
                <a:ext cx="1572430" cy="461665"/>
              </a:xfrm>
              <a:prstGeom prst="rect">
                <a:avLst/>
              </a:prstGeom>
              <a:blipFill>
                <a:blip r:embed="rId9"/>
                <a:stretch>
                  <a:fillRect b="-13158"/>
                </a:stretch>
              </a:blipFill>
            </p:spPr>
            <p:txBody>
              <a:bodyPr/>
              <a:lstStyle/>
              <a:p>
                <a:r>
                  <a:rPr lang="ja-JP" altLang="en-US">
                    <a:noFill/>
                  </a:rPr>
                  <a:t> </a:t>
                </a:r>
              </a:p>
            </p:txBody>
          </p:sp>
        </mc:Fallback>
      </mc:AlternateContent>
      <p:sp>
        <p:nvSpPr>
          <p:cNvPr id="13" name="吹き出し: 四角形 12">
            <a:extLst>
              <a:ext uri="{FF2B5EF4-FFF2-40B4-BE49-F238E27FC236}">
                <a16:creationId xmlns:a16="http://schemas.microsoft.com/office/drawing/2014/main" id="{846C3120-5E61-87DD-A7A1-69B99492C297}"/>
              </a:ext>
            </a:extLst>
          </p:cNvPr>
          <p:cNvSpPr/>
          <p:nvPr/>
        </p:nvSpPr>
        <p:spPr>
          <a:xfrm>
            <a:off x="1603162" y="2191708"/>
            <a:ext cx="1572431" cy="405170"/>
          </a:xfrm>
          <a:prstGeom prst="wedgeRectCallout">
            <a:avLst>
              <a:gd name="adj1" fmla="val 59247"/>
              <a:gd name="adj2" fmla="val 5485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Oracle</a:t>
            </a:r>
            <a:r>
              <a:rPr lang="en-US" altLang="ja-JP" sz="1800" dirty="0"/>
              <a:t> Query</a:t>
            </a:r>
            <a:endParaRPr lang="ja-JP" altLang="en-US" sz="1800" dirty="0"/>
          </a:p>
        </p:txBody>
      </p:sp>
      <p:sp>
        <p:nvSpPr>
          <p:cNvPr id="16" name="テキスト ボックス 15">
            <a:extLst>
              <a:ext uri="{FF2B5EF4-FFF2-40B4-BE49-F238E27FC236}">
                <a16:creationId xmlns:a16="http://schemas.microsoft.com/office/drawing/2014/main" id="{4DC70C61-FA1A-0ED6-F185-E3539E03E5C2}"/>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4</a:t>
            </a:r>
            <a:endParaRPr kumimoji="1" lang="ja-JP" altLang="en-US" dirty="0">
              <a:solidFill>
                <a:schemeClr val="bg1"/>
              </a:solidFill>
            </a:endParaRPr>
          </a:p>
        </p:txBody>
      </p:sp>
    </p:spTree>
    <p:extLst>
      <p:ext uri="{BB962C8B-B14F-4D97-AF65-F5344CB8AC3E}">
        <p14:creationId xmlns:p14="http://schemas.microsoft.com/office/powerpoint/2010/main" val="1688260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C1FA1C-FBDE-5F4A-C937-F7582031C5E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15A8945-FB26-CC07-FBD4-E4AF561802BD}"/>
              </a:ext>
            </a:extLst>
          </p:cNvPr>
          <p:cNvSpPr>
            <a:spLocks noGrp="1"/>
          </p:cNvSpPr>
          <p:nvPr>
            <p:ph type="title"/>
          </p:nvPr>
        </p:nvSpPr>
        <p:spPr/>
        <p:txBody>
          <a:bodyPr/>
          <a:lstStyle/>
          <a:p>
            <a:r>
              <a:rPr kumimoji="1" lang="en-US" altLang="ja-JP" dirty="0"/>
              <a:t>Decisional Securit</a:t>
            </a:r>
            <a:r>
              <a:rPr lang="en-US" altLang="ja-JP" dirty="0"/>
              <a:t>y Model with Oracle </a:t>
            </a:r>
            <a:endParaRPr kumimoji="1" lang="ja-JP" altLang="en-US" dirty="0"/>
          </a:p>
        </p:txBody>
      </p:sp>
      <p:grpSp>
        <p:nvGrpSpPr>
          <p:cNvPr id="8" name="グループ化 7">
            <a:extLst>
              <a:ext uri="{FF2B5EF4-FFF2-40B4-BE49-F238E27FC236}">
                <a16:creationId xmlns:a16="http://schemas.microsoft.com/office/drawing/2014/main" id="{1CAACF1D-41A4-871C-819D-944089335590}"/>
              </a:ext>
            </a:extLst>
          </p:cNvPr>
          <p:cNvGrpSpPr/>
          <p:nvPr/>
        </p:nvGrpSpPr>
        <p:grpSpPr>
          <a:xfrm>
            <a:off x="1163073" y="2726417"/>
            <a:ext cx="1964973" cy="1932441"/>
            <a:chOff x="1514717" y="2726417"/>
            <a:chExt cx="1964973" cy="1932441"/>
          </a:xfrm>
        </p:grpSpPr>
        <p:pic>
          <p:nvPicPr>
            <p:cNvPr id="3" name="Google Shape;898;p49">
              <a:extLst>
                <a:ext uri="{FF2B5EF4-FFF2-40B4-BE49-F238E27FC236}">
                  <a16:creationId xmlns:a16="http://schemas.microsoft.com/office/drawing/2014/main" id="{C571A8EA-691F-6715-8F8F-7037DE57F0AC}"/>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5" name="Google Shape;905;p49">
                  <a:extLst>
                    <a:ext uri="{FF2B5EF4-FFF2-40B4-BE49-F238E27FC236}">
                      <a16:creationId xmlns:a16="http://schemas.microsoft.com/office/drawing/2014/main" id="{B390017A-9200-A938-67B6-9E69EE2E0697}"/>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5" name="Google Shape;905;p49">
                  <a:extLst>
                    <a:ext uri="{FF2B5EF4-FFF2-40B4-BE49-F238E27FC236}">
                      <a16:creationId xmlns:a16="http://schemas.microsoft.com/office/drawing/2014/main" id="{B390017A-9200-A938-67B6-9E69EE2E0697}"/>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grpSp>
        <p:nvGrpSpPr>
          <p:cNvPr id="9" name="グループ化 8">
            <a:extLst>
              <a:ext uri="{FF2B5EF4-FFF2-40B4-BE49-F238E27FC236}">
                <a16:creationId xmlns:a16="http://schemas.microsoft.com/office/drawing/2014/main" id="{D09AF5CD-C827-1B42-900E-B889DE411D38}"/>
              </a:ext>
            </a:extLst>
          </p:cNvPr>
          <p:cNvGrpSpPr/>
          <p:nvPr/>
        </p:nvGrpSpPr>
        <p:grpSpPr>
          <a:xfrm>
            <a:off x="6267856" y="3058150"/>
            <a:ext cx="1883023" cy="1936275"/>
            <a:chOff x="8155304" y="2722583"/>
            <a:chExt cx="1883023" cy="1936275"/>
          </a:xfrm>
        </p:grpSpPr>
        <p:pic>
          <p:nvPicPr>
            <p:cNvPr id="6" name="Google Shape;897;p49">
              <a:extLst>
                <a:ext uri="{FF2B5EF4-FFF2-40B4-BE49-F238E27FC236}">
                  <a16:creationId xmlns:a16="http://schemas.microsoft.com/office/drawing/2014/main" id="{DD5761FE-1E29-0C3F-29B1-735B8CFA52FA}"/>
                </a:ext>
              </a:extLst>
            </p:cNvPr>
            <p:cNvPicPr preferRelativeResize="0"/>
            <p:nvPr/>
          </p:nvPicPr>
          <p:blipFill rotWithShape="1">
            <a:blip r:embed="rId5">
              <a:alphaModFix/>
            </a:blip>
            <a:srcRect/>
            <a:stretch/>
          </p:blipFill>
          <p:spPr>
            <a:xfrm>
              <a:off x="8450529" y="2722583"/>
              <a:ext cx="1292575"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6;p49">
                  <a:extLst>
                    <a:ext uri="{FF2B5EF4-FFF2-40B4-BE49-F238E27FC236}">
                      <a16:creationId xmlns:a16="http://schemas.microsoft.com/office/drawing/2014/main" id="{2BCF36E2-C5FF-8290-FB33-9602945232F1}"/>
                    </a:ext>
                  </a:extLst>
                </p:cNvPr>
                <p:cNvSpPr txBox="1"/>
                <p:nvPr/>
              </p:nvSpPr>
              <p:spPr>
                <a:xfrm>
                  <a:off x="8155304" y="4104890"/>
                  <a:ext cx="188302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Challenger</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smtClean="0">
                          <a:latin typeface="Cambria Math" panose="02040503050406030204" pitchFamily="18" charset="0"/>
                        </a:rPr>
                        <m:t>𝐶</m:t>
                      </m:r>
                    </m:oMath>
                  </a14:m>
                  <a:endParaRPr lang="ja-JP" altLang="en-US" sz="2400" dirty="0"/>
                </a:p>
              </p:txBody>
            </p:sp>
          </mc:Choice>
          <mc:Fallback xmlns="">
            <p:sp>
              <p:nvSpPr>
                <p:cNvPr id="7" name="Google Shape;906;p49">
                  <a:extLst>
                    <a:ext uri="{FF2B5EF4-FFF2-40B4-BE49-F238E27FC236}">
                      <a16:creationId xmlns:a16="http://schemas.microsoft.com/office/drawing/2014/main" id="{2BCF36E2-C5FF-8290-FB33-9602945232F1}"/>
                    </a:ext>
                  </a:extLst>
                </p:cNvPr>
                <p:cNvSpPr txBox="1">
                  <a:spLocks noRot="1" noChangeAspect="1" noMove="1" noResize="1" noEditPoints="1" noAdjustHandles="1" noChangeArrowheads="1" noChangeShapeType="1" noTextEdit="1"/>
                </p:cNvSpPr>
                <p:nvPr/>
              </p:nvSpPr>
              <p:spPr>
                <a:xfrm>
                  <a:off x="8155304" y="4104890"/>
                  <a:ext cx="1883023" cy="553968"/>
                </a:xfrm>
                <a:prstGeom prst="rect">
                  <a:avLst/>
                </a:prstGeom>
                <a:blipFill>
                  <a:blip r:embed="rId6"/>
                  <a:stretch>
                    <a:fillRect l="-4854" b="-53846"/>
                  </a:stretch>
                </a:blipFill>
                <a:ln>
                  <a:noFill/>
                </a:ln>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03946030-C0E7-285C-BA89-4A18940B09E2}"/>
                  </a:ext>
                </a:extLst>
              </p:cNvPr>
              <p:cNvSpPr txBox="1"/>
              <p:nvPr/>
            </p:nvSpPr>
            <p:spPr>
              <a:xfrm>
                <a:off x="6656639" y="1270990"/>
                <a:ext cx="4350984" cy="461665"/>
              </a:xfrm>
              <a:prstGeom prst="rect">
                <a:avLst/>
              </a:prstGeom>
              <a:noFill/>
            </p:spPr>
            <p:txBody>
              <a:bodyPr wrap="square" rtlCol="0">
                <a:spAutoFit/>
              </a:bodyPr>
              <a:lstStyle/>
              <a:p>
                <a:r>
                  <a:rPr kumimoji="1" lang="en-US" altLang="ja-JP" sz="2400" dirty="0"/>
                  <a:t>Init: Generates </a:t>
                </a:r>
                <a14:m>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𝑝𝑢𝑏</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𝑠𝑒𝑐</m:t>
                        </m:r>
                      </m:e>
                    </m:d>
                  </m:oMath>
                </a14:m>
                <a:endParaRPr kumimoji="1" lang="ja-JP" altLang="en-US" sz="2400" dirty="0"/>
              </a:p>
            </p:txBody>
          </p:sp>
        </mc:Choice>
        <mc:Fallback xmlns="">
          <p:sp>
            <p:nvSpPr>
              <p:cNvPr id="10" name="テキスト ボックス 9">
                <a:extLst>
                  <a:ext uri="{FF2B5EF4-FFF2-40B4-BE49-F238E27FC236}">
                    <a16:creationId xmlns:a16="http://schemas.microsoft.com/office/drawing/2014/main" id="{03946030-C0E7-285C-BA89-4A18940B09E2}"/>
                  </a:ext>
                </a:extLst>
              </p:cNvPr>
              <p:cNvSpPr txBox="1">
                <a:spLocks noRot="1" noChangeAspect="1" noMove="1" noResize="1" noEditPoints="1" noAdjustHandles="1" noChangeArrowheads="1" noChangeShapeType="1" noTextEdit="1"/>
              </p:cNvSpPr>
              <p:nvPr/>
            </p:nvSpPr>
            <p:spPr>
              <a:xfrm>
                <a:off x="6656639" y="1270990"/>
                <a:ext cx="4350984" cy="461665"/>
              </a:xfrm>
              <a:prstGeom prst="rect">
                <a:avLst/>
              </a:prstGeom>
              <a:blipFill>
                <a:blip r:embed="rId7"/>
                <a:stretch>
                  <a:fillRect l="-2241" t="-10526" b="-28947"/>
                </a:stretch>
              </a:blipFill>
            </p:spPr>
            <p:txBody>
              <a:bodyPr/>
              <a:lstStyle/>
              <a:p>
                <a:r>
                  <a:rPr lang="ja-JP" altLang="en-US">
                    <a:noFill/>
                  </a:rPr>
                  <a:t> </a:t>
                </a:r>
              </a:p>
            </p:txBody>
          </p:sp>
        </mc:Fallback>
      </mc:AlternateContent>
      <p:cxnSp>
        <p:nvCxnSpPr>
          <p:cNvPr id="12" name="直線矢印コネクタ 11">
            <a:extLst>
              <a:ext uri="{FF2B5EF4-FFF2-40B4-BE49-F238E27FC236}">
                <a16:creationId xmlns:a16="http://schemas.microsoft.com/office/drawing/2014/main" id="{BA04321D-87C5-8F58-CB5F-AE7CC675345D}"/>
              </a:ext>
            </a:extLst>
          </p:cNvPr>
          <p:cNvCxnSpPr>
            <a:cxnSpLocks/>
          </p:cNvCxnSpPr>
          <p:nvPr/>
        </p:nvCxnSpPr>
        <p:spPr>
          <a:xfrm flipH="1">
            <a:off x="3207933" y="1817894"/>
            <a:ext cx="238683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2275C66F-401C-8B91-812B-B4A1C5FDB2A0}"/>
                  </a:ext>
                </a:extLst>
              </p:cNvPr>
              <p:cNvSpPr txBox="1"/>
              <p:nvPr/>
            </p:nvSpPr>
            <p:spPr>
              <a:xfrm>
                <a:off x="4074166" y="1270990"/>
                <a:ext cx="116477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𝑝𝑢𝑏</m:t>
                      </m:r>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2275C66F-401C-8B91-812B-B4A1C5FDB2A0}"/>
                  </a:ext>
                </a:extLst>
              </p:cNvPr>
              <p:cNvSpPr txBox="1">
                <a:spLocks noRot="1" noChangeAspect="1" noMove="1" noResize="1" noEditPoints="1" noAdjustHandles="1" noChangeArrowheads="1" noChangeShapeType="1" noTextEdit="1"/>
              </p:cNvSpPr>
              <p:nvPr/>
            </p:nvSpPr>
            <p:spPr>
              <a:xfrm>
                <a:off x="4074166" y="1270990"/>
                <a:ext cx="1164771" cy="461665"/>
              </a:xfrm>
              <a:prstGeom prst="rect">
                <a:avLst/>
              </a:prstGeom>
              <a:blipFill>
                <a:blip r:embed="rId8"/>
                <a:stretch>
                  <a:fillRect b="-17105"/>
                </a:stretch>
              </a:blipFill>
            </p:spPr>
            <p:txBody>
              <a:bodyPr/>
              <a:lstStyle/>
              <a:p>
                <a:r>
                  <a:rPr lang="ja-JP" altLang="en-US">
                    <a:noFill/>
                  </a:rPr>
                  <a:t> </a:t>
                </a:r>
              </a:p>
            </p:txBody>
          </p:sp>
        </mc:Fallback>
      </mc:AlternateContent>
      <p:cxnSp>
        <p:nvCxnSpPr>
          <p:cNvPr id="4" name="直線矢印コネクタ 3">
            <a:extLst>
              <a:ext uri="{FF2B5EF4-FFF2-40B4-BE49-F238E27FC236}">
                <a16:creationId xmlns:a16="http://schemas.microsoft.com/office/drawing/2014/main" id="{B11C3B67-E8A0-189D-70A0-1DC17270E992}"/>
              </a:ext>
            </a:extLst>
          </p:cNvPr>
          <p:cNvCxnSpPr>
            <a:cxnSpLocks/>
          </p:cNvCxnSpPr>
          <p:nvPr/>
        </p:nvCxnSpPr>
        <p:spPr>
          <a:xfrm>
            <a:off x="3207933" y="2950008"/>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C51AC32F-409E-AE89-652C-2A04F711E590}"/>
                  </a:ext>
                </a:extLst>
              </p:cNvPr>
              <p:cNvSpPr txBox="1"/>
              <p:nvPr/>
            </p:nvSpPr>
            <p:spPr>
              <a:xfrm>
                <a:off x="3786528" y="2398375"/>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1" name="テキスト ボックス 10">
                <a:extLst>
                  <a:ext uri="{FF2B5EF4-FFF2-40B4-BE49-F238E27FC236}">
                    <a16:creationId xmlns:a16="http://schemas.microsoft.com/office/drawing/2014/main" id="{C51AC32F-409E-AE89-652C-2A04F711E590}"/>
                  </a:ext>
                </a:extLst>
              </p:cNvPr>
              <p:cNvSpPr txBox="1">
                <a:spLocks noRot="1" noChangeAspect="1" noMove="1" noResize="1" noEditPoints="1" noAdjustHandles="1" noChangeArrowheads="1" noChangeShapeType="1" noTextEdit="1"/>
              </p:cNvSpPr>
              <p:nvPr/>
            </p:nvSpPr>
            <p:spPr>
              <a:xfrm>
                <a:off x="3786528" y="2398375"/>
                <a:ext cx="1572430" cy="461665"/>
              </a:xfrm>
              <a:prstGeom prst="rect">
                <a:avLst/>
              </a:prstGeom>
              <a:blipFill>
                <a:blip r:embed="rId9"/>
                <a:stretch>
                  <a:fillRect b="-13158"/>
                </a:stretch>
              </a:blipFill>
            </p:spPr>
            <p:txBody>
              <a:bodyPr/>
              <a:lstStyle/>
              <a:p>
                <a:r>
                  <a:rPr lang="ja-JP" altLang="en-US">
                    <a:noFill/>
                  </a:rPr>
                  <a:t> </a:t>
                </a:r>
              </a:p>
            </p:txBody>
          </p:sp>
        </mc:Fallback>
      </mc:AlternateContent>
      <p:sp>
        <p:nvSpPr>
          <p:cNvPr id="13" name="吹き出し: 四角形 12">
            <a:extLst>
              <a:ext uri="{FF2B5EF4-FFF2-40B4-BE49-F238E27FC236}">
                <a16:creationId xmlns:a16="http://schemas.microsoft.com/office/drawing/2014/main" id="{DD3C4640-D996-416F-BC12-D8480D5344E1}"/>
              </a:ext>
            </a:extLst>
          </p:cNvPr>
          <p:cNvSpPr/>
          <p:nvPr/>
        </p:nvSpPr>
        <p:spPr>
          <a:xfrm>
            <a:off x="1603162" y="2191708"/>
            <a:ext cx="1572431" cy="405170"/>
          </a:xfrm>
          <a:prstGeom prst="wedgeRectCallout">
            <a:avLst>
              <a:gd name="adj1" fmla="val 59247"/>
              <a:gd name="adj2" fmla="val 5485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Oracle</a:t>
            </a:r>
            <a:r>
              <a:rPr lang="en-US" altLang="ja-JP" sz="1800" dirty="0"/>
              <a:t> Query</a:t>
            </a:r>
            <a:endParaRPr lang="ja-JP" altLang="en-US" sz="1800" dirty="0"/>
          </a:p>
        </p:txBody>
      </p:sp>
      <p:cxnSp>
        <p:nvCxnSpPr>
          <p:cNvPr id="15" name="直線矢印コネクタ 14">
            <a:extLst>
              <a:ext uri="{FF2B5EF4-FFF2-40B4-BE49-F238E27FC236}">
                <a16:creationId xmlns:a16="http://schemas.microsoft.com/office/drawing/2014/main" id="{C09A5876-E786-3545-0E25-16C38BF30C2A}"/>
              </a:ext>
            </a:extLst>
          </p:cNvPr>
          <p:cNvCxnSpPr>
            <a:cxnSpLocks/>
          </p:cNvCxnSpPr>
          <p:nvPr/>
        </p:nvCxnSpPr>
        <p:spPr>
          <a:xfrm flipH="1">
            <a:off x="3207933" y="3178215"/>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C10BB3FB-6DDD-8F7A-DD6B-7BD6A3327BB3}"/>
                  </a:ext>
                </a:extLst>
              </p:cNvPr>
              <p:cNvSpPr txBox="1"/>
              <p:nvPr/>
            </p:nvSpPr>
            <p:spPr>
              <a:xfrm>
                <a:off x="3921054" y="3175082"/>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6" name="テキスト ボックス 15">
                <a:extLst>
                  <a:ext uri="{FF2B5EF4-FFF2-40B4-BE49-F238E27FC236}">
                    <a16:creationId xmlns:a16="http://schemas.microsoft.com/office/drawing/2014/main" id="{C10BB3FB-6DDD-8F7A-DD6B-7BD6A3327BB3}"/>
                  </a:ext>
                </a:extLst>
              </p:cNvPr>
              <p:cNvSpPr txBox="1">
                <a:spLocks noRot="1" noChangeAspect="1" noMove="1" noResize="1" noEditPoints="1" noAdjustHandles="1" noChangeArrowheads="1" noChangeShapeType="1" noTextEdit="1"/>
              </p:cNvSpPr>
              <p:nvPr/>
            </p:nvSpPr>
            <p:spPr>
              <a:xfrm>
                <a:off x="3921054" y="3175082"/>
                <a:ext cx="1369977" cy="461665"/>
              </a:xfrm>
              <a:prstGeom prst="rect">
                <a:avLst/>
              </a:prstGeom>
              <a:blipFill>
                <a:blip r:embed="rId10"/>
                <a:stretch>
                  <a:fillRect b="-131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吹き出し: 角を丸めた四角形 16">
                <a:extLst>
                  <a:ext uri="{FF2B5EF4-FFF2-40B4-BE49-F238E27FC236}">
                    <a16:creationId xmlns:a16="http://schemas.microsoft.com/office/drawing/2014/main" id="{A0CEEDB4-40D6-2D3A-9D41-F46E592CFD5A}"/>
                  </a:ext>
                </a:extLst>
              </p:cNvPr>
              <p:cNvSpPr/>
              <p:nvPr/>
            </p:nvSpPr>
            <p:spPr>
              <a:xfrm>
                <a:off x="8103612" y="2125540"/>
                <a:ext cx="3471565" cy="691331"/>
              </a:xfrm>
              <a:prstGeom prst="wedgeRoundRectCallout">
                <a:avLst>
                  <a:gd name="adj1" fmla="val -60863"/>
                  <a:gd name="adj2" fmla="val 53425"/>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Answer using </a:t>
                </a:r>
                <a14:m>
                  <m:oMath xmlns:m="http://schemas.openxmlformats.org/officeDocument/2006/math">
                    <m:r>
                      <a:rPr kumimoji="1" lang="en-US" altLang="ja-JP" sz="2400" b="0" i="1" smtClean="0">
                        <a:latin typeface="Cambria Math" panose="02040503050406030204" pitchFamily="18" charset="0"/>
                      </a:rPr>
                      <m:t>𝑠𝑒𝑐</m:t>
                    </m:r>
                  </m:oMath>
                </a14:m>
                <a:endParaRPr kumimoji="1" lang="ja-JP" altLang="en-US" sz="2400" dirty="0"/>
              </a:p>
            </p:txBody>
          </p:sp>
        </mc:Choice>
        <mc:Fallback xmlns="">
          <p:sp>
            <p:nvSpPr>
              <p:cNvPr id="17" name="吹き出し: 角を丸めた四角形 16">
                <a:extLst>
                  <a:ext uri="{FF2B5EF4-FFF2-40B4-BE49-F238E27FC236}">
                    <a16:creationId xmlns:a16="http://schemas.microsoft.com/office/drawing/2014/main" id="{A0CEEDB4-40D6-2D3A-9D41-F46E592CFD5A}"/>
                  </a:ext>
                </a:extLst>
              </p:cNvPr>
              <p:cNvSpPr>
                <a:spLocks noRot="1" noChangeAspect="1" noMove="1" noResize="1" noEditPoints="1" noAdjustHandles="1" noChangeArrowheads="1" noChangeShapeType="1" noTextEdit="1"/>
              </p:cNvSpPr>
              <p:nvPr/>
            </p:nvSpPr>
            <p:spPr>
              <a:xfrm>
                <a:off x="8103612" y="2125540"/>
                <a:ext cx="3471565" cy="691331"/>
              </a:xfrm>
              <a:prstGeom prst="wedgeRoundRectCallout">
                <a:avLst>
                  <a:gd name="adj1" fmla="val -60863"/>
                  <a:gd name="adj2" fmla="val 53425"/>
                  <a:gd name="adj3" fmla="val 16667"/>
                </a:avLst>
              </a:prstGeom>
              <a:blipFill>
                <a:blip r:embed="rId11"/>
                <a:stretch>
                  <a:fillRect/>
                </a:stretch>
              </a:blipFill>
              <a:ln w="25400">
                <a:solidFill>
                  <a:schemeClr val="accent3"/>
                </a:solidFill>
              </a:ln>
            </p:spPr>
            <p:txBody>
              <a:bodyPr/>
              <a:lstStyle/>
              <a:p>
                <a:r>
                  <a:rPr lang="ja-JP" altLang="en-US">
                    <a:noFill/>
                  </a:rPr>
                  <a:t> </a:t>
                </a:r>
              </a:p>
            </p:txBody>
          </p:sp>
        </mc:Fallback>
      </mc:AlternateContent>
      <p:sp>
        <p:nvSpPr>
          <p:cNvPr id="18" name="テキスト ボックス 17">
            <a:extLst>
              <a:ext uri="{FF2B5EF4-FFF2-40B4-BE49-F238E27FC236}">
                <a16:creationId xmlns:a16="http://schemas.microsoft.com/office/drawing/2014/main" id="{69468A65-66E4-7B35-7CF5-63BBC3CD9546}"/>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4</a:t>
            </a:r>
            <a:endParaRPr kumimoji="1" lang="ja-JP" altLang="en-US" dirty="0">
              <a:solidFill>
                <a:schemeClr val="bg1"/>
              </a:solidFill>
            </a:endParaRPr>
          </a:p>
        </p:txBody>
      </p:sp>
    </p:spTree>
    <p:extLst>
      <p:ext uri="{BB962C8B-B14F-4D97-AF65-F5344CB8AC3E}">
        <p14:creationId xmlns:p14="http://schemas.microsoft.com/office/powerpoint/2010/main" val="3592644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E54AA-511B-6DAF-7A2E-5A897C2B60D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B2BF92E-E7BB-73A7-E882-0E31D8871CB6}"/>
              </a:ext>
            </a:extLst>
          </p:cNvPr>
          <p:cNvSpPr>
            <a:spLocks noGrp="1"/>
          </p:cNvSpPr>
          <p:nvPr>
            <p:ph type="title"/>
          </p:nvPr>
        </p:nvSpPr>
        <p:spPr/>
        <p:txBody>
          <a:bodyPr/>
          <a:lstStyle/>
          <a:p>
            <a:r>
              <a:rPr kumimoji="1" lang="en-US" altLang="ja-JP" dirty="0"/>
              <a:t>Decisional Securit</a:t>
            </a:r>
            <a:r>
              <a:rPr lang="en-US" altLang="ja-JP" dirty="0"/>
              <a:t>y Model with Oracle </a:t>
            </a:r>
            <a:endParaRPr kumimoji="1" lang="ja-JP" altLang="en-US" dirty="0"/>
          </a:p>
        </p:txBody>
      </p:sp>
      <p:grpSp>
        <p:nvGrpSpPr>
          <p:cNvPr id="8" name="グループ化 7">
            <a:extLst>
              <a:ext uri="{FF2B5EF4-FFF2-40B4-BE49-F238E27FC236}">
                <a16:creationId xmlns:a16="http://schemas.microsoft.com/office/drawing/2014/main" id="{BD4E2977-939B-66B1-1F9B-639E4C592340}"/>
              </a:ext>
            </a:extLst>
          </p:cNvPr>
          <p:cNvGrpSpPr/>
          <p:nvPr/>
        </p:nvGrpSpPr>
        <p:grpSpPr>
          <a:xfrm>
            <a:off x="1163073" y="2726417"/>
            <a:ext cx="1964973" cy="1932441"/>
            <a:chOff x="1514717" y="2726417"/>
            <a:chExt cx="1964973" cy="1932441"/>
          </a:xfrm>
        </p:grpSpPr>
        <p:pic>
          <p:nvPicPr>
            <p:cNvPr id="3" name="Google Shape;898;p49">
              <a:extLst>
                <a:ext uri="{FF2B5EF4-FFF2-40B4-BE49-F238E27FC236}">
                  <a16:creationId xmlns:a16="http://schemas.microsoft.com/office/drawing/2014/main" id="{A62C05F3-8B9F-D8EF-D4D6-1A4475744C27}"/>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5" name="Google Shape;905;p49">
                  <a:extLst>
                    <a:ext uri="{FF2B5EF4-FFF2-40B4-BE49-F238E27FC236}">
                      <a16:creationId xmlns:a16="http://schemas.microsoft.com/office/drawing/2014/main" id="{747BB41F-E9A8-9A5B-9227-80F64FC5D51A}"/>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5" name="Google Shape;905;p49">
                  <a:extLst>
                    <a:ext uri="{FF2B5EF4-FFF2-40B4-BE49-F238E27FC236}">
                      <a16:creationId xmlns:a16="http://schemas.microsoft.com/office/drawing/2014/main" id="{747BB41F-E9A8-9A5B-9227-80F64FC5D51A}"/>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grpSp>
        <p:nvGrpSpPr>
          <p:cNvPr id="9" name="グループ化 8">
            <a:extLst>
              <a:ext uri="{FF2B5EF4-FFF2-40B4-BE49-F238E27FC236}">
                <a16:creationId xmlns:a16="http://schemas.microsoft.com/office/drawing/2014/main" id="{7E45D0C8-35F9-1DFE-6C4F-AA872BB94DF1}"/>
              </a:ext>
            </a:extLst>
          </p:cNvPr>
          <p:cNvGrpSpPr/>
          <p:nvPr/>
        </p:nvGrpSpPr>
        <p:grpSpPr>
          <a:xfrm>
            <a:off x="6267856" y="3058150"/>
            <a:ext cx="1883023" cy="1936275"/>
            <a:chOff x="8155304" y="2722583"/>
            <a:chExt cx="1883023" cy="1936275"/>
          </a:xfrm>
        </p:grpSpPr>
        <p:pic>
          <p:nvPicPr>
            <p:cNvPr id="6" name="Google Shape;897;p49">
              <a:extLst>
                <a:ext uri="{FF2B5EF4-FFF2-40B4-BE49-F238E27FC236}">
                  <a16:creationId xmlns:a16="http://schemas.microsoft.com/office/drawing/2014/main" id="{AF01E4E5-D523-60FD-24DA-3E2D35A4571C}"/>
                </a:ext>
              </a:extLst>
            </p:cNvPr>
            <p:cNvPicPr preferRelativeResize="0"/>
            <p:nvPr/>
          </p:nvPicPr>
          <p:blipFill rotWithShape="1">
            <a:blip r:embed="rId5">
              <a:alphaModFix/>
            </a:blip>
            <a:srcRect/>
            <a:stretch/>
          </p:blipFill>
          <p:spPr>
            <a:xfrm>
              <a:off x="8450529" y="2722583"/>
              <a:ext cx="1292575"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6;p49">
                  <a:extLst>
                    <a:ext uri="{FF2B5EF4-FFF2-40B4-BE49-F238E27FC236}">
                      <a16:creationId xmlns:a16="http://schemas.microsoft.com/office/drawing/2014/main" id="{C9717A6B-A63E-052B-FFF3-2DEE416E3716}"/>
                    </a:ext>
                  </a:extLst>
                </p:cNvPr>
                <p:cNvSpPr txBox="1"/>
                <p:nvPr/>
              </p:nvSpPr>
              <p:spPr>
                <a:xfrm>
                  <a:off x="8155304" y="4104890"/>
                  <a:ext cx="188302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Challenger</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smtClean="0">
                          <a:latin typeface="Cambria Math" panose="02040503050406030204" pitchFamily="18" charset="0"/>
                        </a:rPr>
                        <m:t>𝐶</m:t>
                      </m:r>
                    </m:oMath>
                  </a14:m>
                  <a:endParaRPr lang="ja-JP" altLang="en-US" sz="2400" dirty="0"/>
                </a:p>
              </p:txBody>
            </p:sp>
          </mc:Choice>
          <mc:Fallback xmlns="">
            <p:sp>
              <p:nvSpPr>
                <p:cNvPr id="7" name="Google Shape;906;p49">
                  <a:extLst>
                    <a:ext uri="{FF2B5EF4-FFF2-40B4-BE49-F238E27FC236}">
                      <a16:creationId xmlns:a16="http://schemas.microsoft.com/office/drawing/2014/main" id="{C9717A6B-A63E-052B-FFF3-2DEE416E3716}"/>
                    </a:ext>
                  </a:extLst>
                </p:cNvPr>
                <p:cNvSpPr txBox="1">
                  <a:spLocks noRot="1" noChangeAspect="1" noMove="1" noResize="1" noEditPoints="1" noAdjustHandles="1" noChangeArrowheads="1" noChangeShapeType="1" noTextEdit="1"/>
                </p:cNvSpPr>
                <p:nvPr/>
              </p:nvSpPr>
              <p:spPr>
                <a:xfrm>
                  <a:off x="8155304" y="4104890"/>
                  <a:ext cx="1883023" cy="553968"/>
                </a:xfrm>
                <a:prstGeom prst="rect">
                  <a:avLst/>
                </a:prstGeom>
                <a:blipFill>
                  <a:blip r:embed="rId6"/>
                  <a:stretch>
                    <a:fillRect l="-4854" b="-53846"/>
                  </a:stretch>
                </a:blipFill>
                <a:ln>
                  <a:noFill/>
                </a:ln>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500EE507-A915-56C4-F03F-4237B37B0AFE}"/>
                  </a:ext>
                </a:extLst>
              </p:cNvPr>
              <p:cNvSpPr txBox="1"/>
              <p:nvPr/>
            </p:nvSpPr>
            <p:spPr>
              <a:xfrm>
                <a:off x="6656639" y="1270990"/>
                <a:ext cx="4350984" cy="461665"/>
              </a:xfrm>
              <a:prstGeom prst="rect">
                <a:avLst/>
              </a:prstGeom>
              <a:noFill/>
            </p:spPr>
            <p:txBody>
              <a:bodyPr wrap="square" rtlCol="0">
                <a:spAutoFit/>
              </a:bodyPr>
              <a:lstStyle/>
              <a:p>
                <a:r>
                  <a:rPr kumimoji="1" lang="en-US" altLang="ja-JP" sz="2400" dirty="0"/>
                  <a:t>Init: Generates </a:t>
                </a:r>
                <a14:m>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𝑝𝑢𝑏</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𝑠𝑒𝑐</m:t>
                        </m:r>
                      </m:e>
                    </m:d>
                  </m:oMath>
                </a14:m>
                <a:endParaRPr kumimoji="1" lang="ja-JP" altLang="en-US" sz="2400" dirty="0"/>
              </a:p>
            </p:txBody>
          </p:sp>
        </mc:Choice>
        <mc:Fallback xmlns="">
          <p:sp>
            <p:nvSpPr>
              <p:cNvPr id="10" name="テキスト ボックス 9">
                <a:extLst>
                  <a:ext uri="{FF2B5EF4-FFF2-40B4-BE49-F238E27FC236}">
                    <a16:creationId xmlns:a16="http://schemas.microsoft.com/office/drawing/2014/main" id="{500EE507-A915-56C4-F03F-4237B37B0AFE}"/>
                  </a:ext>
                </a:extLst>
              </p:cNvPr>
              <p:cNvSpPr txBox="1">
                <a:spLocks noRot="1" noChangeAspect="1" noMove="1" noResize="1" noEditPoints="1" noAdjustHandles="1" noChangeArrowheads="1" noChangeShapeType="1" noTextEdit="1"/>
              </p:cNvSpPr>
              <p:nvPr/>
            </p:nvSpPr>
            <p:spPr>
              <a:xfrm>
                <a:off x="6656639" y="1270990"/>
                <a:ext cx="4350984" cy="461665"/>
              </a:xfrm>
              <a:prstGeom prst="rect">
                <a:avLst/>
              </a:prstGeom>
              <a:blipFill>
                <a:blip r:embed="rId7"/>
                <a:stretch>
                  <a:fillRect l="-2241" t="-10526" b="-28947"/>
                </a:stretch>
              </a:blipFill>
            </p:spPr>
            <p:txBody>
              <a:bodyPr/>
              <a:lstStyle/>
              <a:p>
                <a:r>
                  <a:rPr lang="ja-JP" altLang="en-US">
                    <a:noFill/>
                  </a:rPr>
                  <a:t> </a:t>
                </a:r>
              </a:p>
            </p:txBody>
          </p:sp>
        </mc:Fallback>
      </mc:AlternateContent>
      <p:cxnSp>
        <p:nvCxnSpPr>
          <p:cNvPr id="12" name="直線矢印コネクタ 11">
            <a:extLst>
              <a:ext uri="{FF2B5EF4-FFF2-40B4-BE49-F238E27FC236}">
                <a16:creationId xmlns:a16="http://schemas.microsoft.com/office/drawing/2014/main" id="{D624F8E7-1F84-0E8F-C230-0E492A69BB7A}"/>
              </a:ext>
            </a:extLst>
          </p:cNvPr>
          <p:cNvCxnSpPr>
            <a:cxnSpLocks/>
          </p:cNvCxnSpPr>
          <p:nvPr/>
        </p:nvCxnSpPr>
        <p:spPr>
          <a:xfrm flipH="1">
            <a:off x="3207933" y="1817894"/>
            <a:ext cx="238683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3D90D931-2FD4-3960-4974-BBD5D72082CA}"/>
                  </a:ext>
                </a:extLst>
              </p:cNvPr>
              <p:cNvSpPr txBox="1"/>
              <p:nvPr/>
            </p:nvSpPr>
            <p:spPr>
              <a:xfrm>
                <a:off x="4074166" y="1270990"/>
                <a:ext cx="116477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𝑝𝑢𝑏</m:t>
                      </m:r>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3D90D931-2FD4-3960-4974-BBD5D72082CA}"/>
                  </a:ext>
                </a:extLst>
              </p:cNvPr>
              <p:cNvSpPr txBox="1">
                <a:spLocks noRot="1" noChangeAspect="1" noMove="1" noResize="1" noEditPoints="1" noAdjustHandles="1" noChangeArrowheads="1" noChangeShapeType="1" noTextEdit="1"/>
              </p:cNvSpPr>
              <p:nvPr/>
            </p:nvSpPr>
            <p:spPr>
              <a:xfrm>
                <a:off x="4074166" y="1270990"/>
                <a:ext cx="1164771" cy="461665"/>
              </a:xfrm>
              <a:prstGeom prst="rect">
                <a:avLst/>
              </a:prstGeom>
              <a:blipFill>
                <a:blip r:embed="rId8"/>
                <a:stretch>
                  <a:fillRect b="-17105"/>
                </a:stretch>
              </a:blipFill>
            </p:spPr>
            <p:txBody>
              <a:bodyPr/>
              <a:lstStyle/>
              <a:p>
                <a:r>
                  <a:rPr lang="ja-JP" altLang="en-US">
                    <a:noFill/>
                  </a:rPr>
                  <a:t> </a:t>
                </a:r>
              </a:p>
            </p:txBody>
          </p:sp>
        </mc:Fallback>
      </mc:AlternateContent>
      <p:cxnSp>
        <p:nvCxnSpPr>
          <p:cNvPr id="4" name="直線矢印コネクタ 3">
            <a:extLst>
              <a:ext uri="{FF2B5EF4-FFF2-40B4-BE49-F238E27FC236}">
                <a16:creationId xmlns:a16="http://schemas.microsoft.com/office/drawing/2014/main" id="{87828460-C3A2-A65A-F75D-80C6672D314D}"/>
              </a:ext>
            </a:extLst>
          </p:cNvPr>
          <p:cNvCxnSpPr>
            <a:cxnSpLocks/>
          </p:cNvCxnSpPr>
          <p:nvPr/>
        </p:nvCxnSpPr>
        <p:spPr>
          <a:xfrm>
            <a:off x="3207933" y="2950008"/>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6EB7F505-7C3B-DD1F-6BF6-2FAC30DEB7B1}"/>
                  </a:ext>
                </a:extLst>
              </p:cNvPr>
              <p:cNvSpPr txBox="1"/>
              <p:nvPr/>
            </p:nvSpPr>
            <p:spPr>
              <a:xfrm>
                <a:off x="3786528" y="2398375"/>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1" name="テキスト ボックス 10">
                <a:extLst>
                  <a:ext uri="{FF2B5EF4-FFF2-40B4-BE49-F238E27FC236}">
                    <a16:creationId xmlns:a16="http://schemas.microsoft.com/office/drawing/2014/main" id="{6EB7F505-7C3B-DD1F-6BF6-2FAC30DEB7B1}"/>
                  </a:ext>
                </a:extLst>
              </p:cNvPr>
              <p:cNvSpPr txBox="1">
                <a:spLocks noRot="1" noChangeAspect="1" noMove="1" noResize="1" noEditPoints="1" noAdjustHandles="1" noChangeArrowheads="1" noChangeShapeType="1" noTextEdit="1"/>
              </p:cNvSpPr>
              <p:nvPr/>
            </p:nvSpPr>
            <p:spPr>
              <a:xfrm>
                <a:off x="3786528" y="2398375"/>
                <a:ext cx="1572430" cy="461665"/>
              </a:xfrm>
              <a:prstGeom prst="rect">
                <a:avLst/>
              </a:prstGeom>
              <a:blipFill>
                <a:blip r:embed="rId9"/>
                <a:stretch>
                  <a:fillRect b="-13158"/>
                </a:stretch>
              </a:blipFill>
            </p:spPr>
            <p:txBody>
              <a:bodyPr/>
              <a:lstStyle/>
              <a:p>
                <a:r>
                  <a:rPr lang="ja-JP" altLang="en-US">
                    <a:noFill/>
                  </a:rPr>
                  <a:t> </a:t>
                </a:r>
              </a:p>
            </p:txBody>
          </p:sp>
        </mc:Fallback>
      </mc:AlternateContent>
      <p:sp>
        <p:nvSpPr>
          <p:cNvPr id="13" name="吹き出し: 四角形 12">
            <a:extLst>
              <a:ext uri="{FF2B5EF4-FFF2-40B4-BE49-F238E27FC236}">
                <a16:creationId xmlns:a16="http://schemas.microsoft.com/office/drawing/2014/main" id="{65F9E767-EDE5-2B74-46B4-C27132A2B5F6}"/>
              </a:ext>
            </a:extLst>
          </p:cNvPr>
          <p:cNvSpPr/>
          <p:nvPr/>
        </p:nvSpPr>
        <p:spPr>
          <a:xfrm>
            <a:off x="1603162" y="2191708"/>
            <a:ext cx="1572431" cy="405170"/>
          </a:xfrm>
          <a:prstGeom prst="wedgeRectCallout">
            <a:avLst>
              <a:gd name="adj1" fmla="val 59247"/>
              <a:gd name="adj2" fmla="val 5485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Oracle</a:t>
            </a:r>
            <a:r>
              <a:rPr lang="en-US" altLang="ja-JP" sz="1800" dirty="0"/>
              <a:t> Query</a:t>
            </a:r>
            <a:endParaRPr lang="ja-JP" altLang="en-US" sz="1800" dirty="0"/>
          </a:p>
        </p:txBody>
      </p:sp>
      <p:cxnSp>
        <p:nvCxnSpPr>
          <p:cNvPr id="15" name="直線矢印コネクタ 14">
            <a:extLst>
              <a:ext uri="{FF2B5EF4-FFF2-40B4-BE49-F238E27FC236}">
                <a16:creationId xmlns:a16="http://schemas.microsoft.com/office/drawing/2014/main" id="{1DB1CCF8-543C-E1D7-F25C-81B66BED58FC}"/>
              </a:ext>
            </a:extLst>
          </p:cNvPr>
          <p:cNvCxnSpPr>
            <a:cxnSpLocks/>
          </p:cNvCxnSpPr>
          <p:nvPr/>
        </p:nvCxnSpPr>
        <p:spPr>
          <a:xfrm flipH="1">
            <a:off x="3207933" y="3178215"/>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C09555BA-C86C-D1A1-D1A2-4983BA4DA0DF}"/>
                  </a:ext>
                </a:extLst>
              </p:cNvPr>
              <p:cNvSpPr txBox="1"/>
              <p:nvPr/>
            </p:nvSpPr>
            <p:spPr>
              <a:xfrm>
                <a:off x="3921054" y="3175082"/>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6" name="テキスト ボックス 15">
                <a:extLst>
                  <a:ext uri="{FF2B5EF4-FFF2-40B4-BE49-F238E27FC236}">
                    <a16:creationId xmlns:a16="http://schemas.microsoft.com/office/drawing/2014/main" id="{C09555BA-C86C-D1A1-D1A2-4983BA4DA0DF}"/>
                  </a:ext>
                </a:extLst>
              </p:cNvPr>
              <p:cNvSpPr txBox="1">
                <a:spLocks noRot="1" noChangeAspect="1" noMove="1" noResize="1" noEditPoints="1" noAdjustHandles="1" noChangeArrowheads="1" noChangeShapeType="1" noTextEdit="1"/>
              </p:cNvSpPr>
              <p:nvPr/>
            </p:nvSpPr>
            <p:spPr>
              <a:xfrm>
                <a:off x="3921054" y="3175082"/>
                <a:ext cx="1369977" cy="461665"/>
              </a:xfrm>
              <a:prstGeom prst="rect">
                <a:avLst/>
              </a:prstGeom>
              <a:blipFill>
                <a:blip r:embed="rId10"/>
                <a:stretch>
                  <a:fillRect b="-131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吹き出し: 角を丸めた四角形 16">
                <a:extLst>
                  <a:ext uri="{FF2B5EF4-FFF2-40B4-BE49-F238E27FC236}">
                    <a16:creationId xmlns:a16="http://schemas.microsoft.com/office/drawing/2014/main" id="{69750798-94AA-6D15-5374-038D00BAFA05}"/>
                  </a:ext>
                </a:extLst>
              </p:cNvPr>
              <p:cNvSpPr/>
              <p:nvPr/>
            </p:nvSpPr>
            <p:spPr>
              <a:xfrm>
                <a:off x="8103612" y="2125540"/>
                <a:ext cx="3471565" cy="691331"/>
              </a:xfrm>
              <a:prstGeom prst="wedgeRoundRectCallout">
                <a:avLst>
                  <a:gd name="adj1" fmla="val -60863"/>
                  <a:gd name="adj2" fmla="val 53425"/>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Answer using </a:t>
                </a:r>
                <a14:m>
                  <m:oMath xmlns:m="http://schemas.openxmlformats.org/officeDocument/2006/math">
                    <m:r>
                      <a:rPr kumimoji="1" lang="en-US" altLang="ja-JP" sz="2400" b="0" i="1" smtClean="0">
                        <a:latin typeface="Cambria Math" panose="02040503050406030204" pitchFamily="18" charset="0"/>
                      </a:rPr>
                      <m:t>𝑠𝑒𝑐</m:t>
                    </m:r>
                  </m:oMath>
                </a14:m>
                <a:endParaRPr kumimoji="1" lang="ja-JP" altLang="en-US" sz="2400" dirty="0"/>
              </a:p>
            </p:txBody>
          </p:sp>
        </mc:Choice>
        <mc:Fallback xmlns="">
          <p:sp>
            <p:nvSpPr>
              <p:cNvPr id="17" name="吹き出し: 角を丸めた四角形 16">
                <a:extLst>
                  <a:ext uri="{FF2B5EF4-FFF2-40B4-BE49-F238E27FC236}">
                    <a16:creationId xmlns:a16="http://schemas.microsoft.com/office/drawing/2014/main" id="{69750798-94AA-6D15-5374-038D00BAFA05}"/>
                  </a:ext>
                </a:extLst>
              </p:cNvPr>
              <p:cNvSpPr>
                <a:spLocks noRot="1" noChangeAspect="1" noMove="1" noResize="1" noEditPoints="1" noAdjustHandles="1" noChangeArrowheads="1" noChangeShapeType="1" noTextEdit="1"/>
              </p:cNvSpPr>
              <p:nvPr/>
            </p:nvSpPr>
            <p:spPr>
              <a:xfrm>
                <a:off x="8103612" y="2125540"/>
                <a:ext cx="3471565" cy="691331"/>
              </a:xfrm>
              <a:prstGeom prst="wedgeRoundRectCallout">
                <a:avLst>
                  <a:gd name="adj1" fmla="val -60863"/>
                  <a:gd name="adj2" fmla="val 53425"/>
                  <a:gd name="adj3" fmla="val 16667"/>
                </a:avLst>
              </a:prstGeom>
              <a:blipFill>
                <a:blip r:embed="rId11"/>
                <a:stretch>
                  <a:fillRect/>
                </a:stretch>
              </a:blipFill>
              <a:ln w="25400">
                <a:solidFill>
                  <a:schemeClr val="accent3"/>
                </a:solidFill>
              </a:ln>
            </p:spPr>
            <p:txBody>
              <a:bodyPr/>
              <a:lstStyle/>
              <a:p>
                <a:r>
                  <a:rPr lang="ja-JP" altLang="en-US">
                    <a:noFill/>
                  </a:rPr>
                  <a:t> </a:t>
                </a:r>
              </a:p>
            </p:txBody>
          </p:sp>
        </mc:Fallback>
      </mc:AlternateContent>
      <p:sp>
        <p:nvSpPr>
          <p:cNvPr id="18" name="矢印: 左カーブ 17">
            <a:extLst>
              <a:ext uri="{FF2B5EF4-FFF2-40B4-BE49-F238E27FC236}">
                <a16:creationId xmlns:a16="http://schemas.microsoft.com/office/drawing/2014/main" id="{27D8FDB3-D81B-D91A-2770-1D0C92E92151}"/>
              </a:ext>
            </a:extLst>
          </p:cNvPr>
          <p:cNvSpPr/>
          <p:nvPr/>
        </p:nvSpPr>
        <p:spPr>
          <a:xfrm>
            <a:off x="5220430" y="2614594"/>
            <a:ext cx="373331" cy="1076650"/>
          </a:xfrm>
          <a:prstGeom prst="curvedLeftArrow">
            <a:avLst>
              <a:gd name="adj1" fmla="val 25000"/>
              <a:gd name="adj2" fmla="val 75488"/>
              <a:gd name="adj3" fmla="val 40247"/>
            </a:avLst>
          </a:prstGeom>
          <a:solidFill>
            <a:schemeClr val="accent2"/>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accent2"/>
              </a:solidFill>
            </a:endParaRPr>
          </a:p>
        </p:txBody>
      </p:sp>
      <mc:AlternateContent xmlns:mc="http://schemas.openxmlformats.org/markup-compatibility/2006" xmlns:a14="http://schemas.microsoft.com/office/drawing/2010/main">
        <mc:Choice Requires="a14">
          <p:sp>
            <p:nvSpPr>
              <p:cNvPr id="19" name="テキスト ボックス 18">
                <a:extLst>
                  <a:ext uri="{FF2B5EF4-FFF2-40B4-BE49-F238E27FC236}">
                    <a16:creationId xmlns:a16="http://schemas.microsoft.com/office/drawing/2014/main" id="{3C55A4C7-6E6A-80B1-7214-20DA0020D839}"/>
                  </a:ext>
                </a:extLst>
              </p:cNvPr>
              <p:cNvSpPr txBox="1"/>
              <p:nvPr/>
            </p:nvSpPr>
            <p:spPr>
              <a:xfrm>
                <a:off x="5008397" y="2191708"/>
                <a:ext cx="1170727" cy="461665"/>
              </a:xfrm>
              <a:prstGeom prst="rect">
                <a:avLst/>
              </a:prstGeom>
              <a:noFill/>
            </p:spPr>
            <p:txBody>
              <a:bodyPr wrap="square">
                <a:spAutoFit/>
              </a:bodyPr>
              <a:lstStyle/>
              <a:p>
                <a14:m>
                  <m:oMath xmlns:m="http://schemas.openxmlformats.org/officeDocument/2006/math">
                    <m:r>
                      <a:rPr lang="en-US" altLang="ja-JP" sz="2400" b="0" i="1" smtClean="0">
                        <a:latin typeface="Cambria Math" panose="02040503050406030204" pitchFamily="18" charset="0"/>
                      </a:rPr>
                      <m:t>𝑞</m:t>
                    </m:r>
                  </m:oMath>
                </a14:m>
                <a:r>
                  <a:rPr lang="ja-JP" altLang="en-US" sz="2400" dirty="0"/>
                  <a:t> </a:t>
                </a:r>
                <a:r>
                  <a:rPr lang="en-US" altLang="ja-JP" sz="2400" dirty="0"/>
                  <a:t>times</a:t>
                </a:r>
                <a:endParaRPr lang="ja-JP" altLang="en-US" sz="2400" dirty="0"/>
              </a:p>
            </p:txBody>
          </p:sp>
        </mc:Choice>
        <mc:Fallback xmlns="">
          <p:sp>
            <p:nvSpPr>
              <p:cNvPr id="19" name="テキスト ボックス 18">
                <a:extLst>
                  <a:ext uri="{FF2B5EF4-FFF2-40B4-BE49-F238E27FC236}">
                    <a16:creationId xmlns:a16="http://schemas.microsoft.com/office/drawing/2014/main" id="{3C55A4C7-6E6A-80B1-7214-20DA0020D839}"/>
                  </a:ext>
                </a:extLst>
              </p:cNvPr>
              <p:cNvSpPr txBox="1">
                <a:spLocks noRot="1" noChangeAspect="1" noMove="1" noResize="1" noEditPoints="1" noAdjustHandles="1" noChangeArrowheads="1" noChangeShapeType="1" noTextEdit="1"/>
              </p:cNvSpPr>
              <p:nvPr/>
            </p:nvSpPr>
            <p:spPr>
              <a:xfrm>
                <a:off x="5008397" y="2191708"/>
                <a:ext cx="1170727" cy="461665"/>
              </a:xfrm>
              <a:prstGeom prst="rect">
                <a:avLst/>
              </a:prstGeom>
              <a:blipFill>
                <a:blip r:embed="rId12"/>
                <a:stretch>
                  <a:fillRect l="-1563" t="-10667" r="-2604" b="-30667"/>
                </a:stretch>
              </a:blipFill>
            </p:spPr>
            <p:txBody>
              <a:bodyPr/>
              <a:lstStyle/>
              <a:p>
                <a:r>
                  <a:rPr lang="ja-JP" altLang="en-US">
                    <a:noFill/>
                  </a:rPr>
                  <a:t> </a:t>
                </a:r>
              </a:p>
            </p:txBody>
          </p:sp>
        </mc:Fallback>
      </mc:AlternateContent>
      <p:sp>
        <p:nvSpPr>
          <p:cNvPr id="20" name="テキスト ボックス 19">
            <a:extLst>
              <a:ext uri="{FF2B5EF4-FFF2-40B4-BE49-F238E27FC236}">
                <a16:creationId xmlns:a16="http://schemas.microsoft.com/office/drawing/2014/main" id="{E765F8F0-596C-933B-EA70-74C17190D043}"/>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4</a:t>
            </a:r>
            <a:endParaRPr kumimoji="1" lang="ja-JP" altLang="en-US" dirty="0">
              <a:solidFill>
                <a:schemeClr val="bg1"/>
              </a:solidFill>
            </a:endParaRPr>
          </a:p>
        </p:txBody>
      </p:sp>
    </p:spTree>
    <p:extLst>
      <p:ext uri="{BB962C8B-B14F-4D97-AF65-F5344CB8AC3E}">
        <p14:creationId xmlns:p14="http://schemas.microsoft.com/office/powerpoint/2010/main" val="3237911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5A34AC-49AF-2B7A-2274-E6D2B7F1860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0D4C59C-3D6F-97F2-C04B-54C85CC93157}"/>
              </a:ext>
            </a:extLst>
          </p:cNvPr>
          <p:cNvSpPr>
            <a:spLocks noGrp="1"/>
          </p:cNvSpPr>
          <p:nvPr>
            <p:ph type="title"/>
          </p:nvPr>
        </p:nvSpPr>
        <p:spPr/>
        <p:txBody>
          <a:bodyPr/>
          <a:lstStyle/>
          <a:p>
            <a:r>
              <a:rPr kumimoji="1" lang="en-US" altLang="ja-JP" dirty="0"/>
              <a:t>Decisional Securit</a:t>
            </a:r>
            <a:r>
              <a:rPr lang="en-US" altLang="ja-JP" dirty="0"/>
              <a:t>y Model with Oracle </a:t>
            </a:r>
            <a:endParaRPr kumimoji="1" lang="ja-JP" altLang="en-US" dirty="0"/>
          </a:p>
        </p:txBody>
      </p:sp>
      <p:grpSp>
        <p:nvGrpSpPr>
          <p:cNvPr id="8" name="グループ化 7">
            <a:extLst>
              <a:ext uri="{FF2B5EF4-FFF2-40B4-BE49-F238E27FC236}">
                <a16:creationId xmlns:a16="http://schemas.microsoft.com/office/drawing/2014/main" id="{9C41EF4A-B485-2B52-6F9F-24B6D3DF0482}"/>
              </a:ext>
            </a:extLst>
          </p:cNvPr>
          <p:cNvGrpSpPr/>
          <p:nvPr/>
        </p:nvGrpSpPr>
        <p:grpSpPr>
          <a:xfrm>
            <a:off x="1163073" y="2726417"/>
            <a:ext cx="1964973" cy="1932441"/>
            <a:chOff x="1514717" y="2726417"/>
            <a:chExt cx="1964973" cy="1932441"/>
          </a:xfrm>
        </p:grpSpPr>
        <p:pic>
          <p:nvPicPr>
            <p:cNvPr id="3" name="Google Shape;898;p49">
              <a:extLst>
                <a:ext uri="{FF2B5EF4-FFF2-40B4-BE49-F238E27FC236}">
                  <a16:creationId xmlns:a16="http://schemas.microsoft.com/office/drawing/2014/main" id="{A9C7DAAB-0446-77CA-1D1D-27466A205DB2}"/>
                </a:ext>
              </a:extLst>
            </p:cNvPr>
            <p:cNvPicPr preferRelativeResize="0"/>
            <p:nvPr/>
          </p:nvPicPr>
          <p:blipFill rotWithShape="1">
            <a:blip r:embed="rId3">
              <a:alphaModFix/>
            </a:blip>
            <a:srcRect/>
            <a:stretch/>
          </p:blipFill>
          <p:spPr>
            <a:xfrm>
              <a:off x="2062070" y="2726417"/>
              <a:ext cx="870268" cy="1194334"/>
            </a:xfrm>
            <a:prstGeom prst="rect">
              <a:avLst/>
            </a:prstGeom>
            <a:noFill/>
            <a:ln>
              <a:noFill/>
            </a:ln>
          </p:spPr>
        </p:pic>
        <mc:AlternateContent xmlns:mc="http://schemas.openxmlformats.org/markup-compatibility/2006" xmlns:a14="http://schemas.microsoft.com/office/drawing/2010/main">
          <mc:Choice Requires="a14">
            <p:sp>
              <p:nvSpPr>
                <p:cNvPr id="5" name="Google Shape;905;p49">
                  <a:extLst>
                    <a:ext uri="{FF2B5EF4-FFF2-40B4-BE49-F238E27FC236}">
                      <a16:creationId xmlns:a16="http://schemas.microsoft.com/office/drawing/2014/main" id="{EF9C2FF4-6775-B303-F30F-D79D2DF6BCA3}"/>
                    </a:ext>
                  </a:extLst>
                </p:cNvPr>
                <p:cNvSpPr txBox="1"/>
                <p:nvPr/>
              </p:nvSpPr>
              <p:spPr>
                <a:xfrm>
                  <a:off x="1514717" y="4104890"/>
                  <a:ext cx="196497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Adversary</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u="none" strike="noStrike" cap="none" smtClean="0">
                          <a:solidFill>
                            <a:schemeClr val="dk1"/>
                          </a:solidFill>
                          <a:latin typeface="Cambria Math" panose="02040503050406030204" pitchFamily="18" charset="0"/>
                          <a:ea typeface="Proxima Nova"/>
                          <a:cs typeface="Proxima Nova"/>
                          <a:sym typeface="Proxima Nova"/>
                        </a:rPr>
                        <m:t>𝒜</m:t>
                      </m:r>
                    </m:oMath>
                  </a14:m>
                  <a:endParaRPr lang="ja-JP" altLang="en-US" sz="2400" dirty="0"/>
                </a:p>
              </p:txBody>
            </p:sp>
          </mc:Choice>
          <mc:Fallback xmlns="">
            <p:sp>
              <p:nvSpPr>
                <p:cNvPr id="5" name="Google Shape;905;p49">
                  <a:extLst>
                    <a:ext uri="{FF2B5EF4-FFF2-40B4-BE49-F238E27FC236}">
                      <a16:creationId xmlns:a16="http://schemas.microsoft.com/office/drawing/2014/main" id="{EF9C2FF4-6775-B303-F30F-D79D2DF6BCA3}"/>
                    </a:ext>
                  </a:extLst>
                </p:cNvPr>
                <p:cNvSpPr txBox="1">
                  <a:spLocks noRot="1" noChangeAspect="1" noMove="1" noResize="1" noEditPoints="1" noAdjustHandles="1" noChangeArrowheads="1" noChangeShapeType="1" noTextEdit="1"/>
                </p:cNvSpPr>
                <p:nvPr/>
              </p:nvSpPr>
              <p:spPr>
                <a:xfrm>
                  <a:off x="1514717" y="4104890"/>
                  <a:ext cx="1964973" cy="553968"/>
                </a:xfrm>
                <a:prstGeom prst="rect">
                  <a:avLst/>
                </a:prstGeom>
                <a:blipFill>
                  <a:blip r:embed="rId4"/>
                  <a:stretch>
                    <a:fillRect l="-4969" t="-3297" b="-13187"/>
                  </a:stretch>
                </a:blipFill>
                <a:ln>
                  <a:noFill/>
                </a:ln>
              </p:spPr>
              <p:txBody>
                <a:bodyPr/>
                <a:lstStyle/>
                <a:p>
                  <a:r>
                    <a:rPr lang="ja-JP" altLang="en-US">
                      <a:noFill/>
                    </a:rPr>
                    <a:t> </a:t>
                  </a:r>
                </a:p>
              </p:txBody>
            </p:sp>
          </mc:Fallback>
        </mc:AlternateContent>
      </p:grpSp>
      <p:grpSp>
        <p:nvGrpSpPr>
          <p:cNvPr id="9" name="グループ化 8">
            <a:extLst>
              <a:ext uri="{FF2B5EF4-FFF2-40B4-BE49-F238E27FC236}">
                <a16:creationId xmlns:a16="http://schemas.microsoft.com/office/drawing/2014/main" id="{DEDE985E-A40A-FFA5-8DEA-CE30357D3885}"/>
              </a:ext>
            </a:extLst>
          </p:cNvPr>
          <p:cNvGrpSpPr/>
          <p:nvPr/>
        </p:nvGrpSpPr>
        <p:grpSpPr>
          <a:xfrm>
            <a:off x="6267856" y="3058150"/>
            <a:ext cx="1883023" cy="1936275"/>
            <a:chOff x="8155304" y="2722583"/>
            <a:chExt cx="1883023" cy="1936275"/>
          </a:xfrm>
        </p:grpSpPr>
        <p:pic>
          <p:nvPicPr>
            <p:cNvPr id="6" name="Google Shape;897;p49">
              <a:extLst>
                <a:ext uri="{FF2B5EF4-FFF2-40B4-BE49-F238E27FC236}">
                  <a16:creationId xmlns:a16="http://schemas.microsoft.com/office/drawing/2014/main" id="{8A10E3E1-A071-32CE-E23F-22E1450E0F42}"/>
                </a:ext>
              </a:extLst>
            </p:cNvPr>
            <p:cNvPicPr preferRelativeResize="0"/>
            <p:nvPr/>
          </p:nvPicPr>
          <p:blipFill rotWithShape="1">
            <a:blip r:embed="rId5">
              <a:alphaModFix/>
            </a:blip>
            <a:srcRect/>
            <a:stretch/>
          </p:blipFill>
          <p:spPr>
            <a:xfrm>
              <a:off x="8450529" y="2722583"/>
              <a:ext cx="1292575" cy="1194334"/>
            </a:xfrm>
            <a:prstGeom prst="rect">
              <a:avLst/>
            </a:prstGeom>
            <a:noFill/>
            <a:ln>
              <a:noFill/>
            </a:ln>
          </p:spPr>
        </p:pic>
        <mc:AlternateContent xmlns:mc="http://schemas.openxmlformats.org/markup-compatibility/2006" xmlns:a14="http://schemas.microsoft.com/office/drawing/2010/main">
          <mc:Choice Requires="a14">
            <p:sp>
              <p:nvSpPr>
                <p:cNvPr id="7" name="Google Shape;906;p49">
                  <a:extLst>
                    <a:ext uri="{FF2B5EF4-FFF2-40B4-BE49-F238E27FC236}">
                      <a16:creationId xmlns:a16="http://schemas.microsoft.com/office/drawing/2014/main" id="{A5A4D8D9-91BE-C8FB-A40D-EEF84B137503}"/>
                    </a:ext>
                  </a:extLst>
                </p:cNvPr>
                <p:cNvSpPr txBox="1"/>
                <p:nvPr/>
              </p:nvSpPr>
              <p:spPr>
                <a:xfrm>
                  <a:off x="8155304" y="4104890"/>
                  <a:ext cx="1883023" cy="553968"/>
                </a:xfrm>
                <a:prstGeom prst="rect">
                  <a:avLst/>
                </a:prstGeom>
                <a:noFill/>
                <a:ln>
                  <a:noFill/>
                </a:ln>
              </p:spPr>
              <p:txBody>
                <a:bodyPr spcFirstLastPara="1" wrap="square" lIns="91425" tIns="91425" rIns="91425" bIns="91425" anchor="t" anchorCtr="0">
                  <a:spAutoFit/>
                </a:bodyPr>
                <a:lstStyle/>
                <a:p>
                  <a:r>
                    <a:rPr lang="ja" sz="2400" dirty="0">
                      <a:solidFill>
                        <a:schemeClr val="dk1"/>
                      </a:solidFill>
                      <a:latin typeface="Proxima Nova"/>
                      <a:ea typeface="Proxima Nova"/>
                      <a:cs typeface="Proxima Nova"/>
                      <a:sym typeface="Proxima Nova"/>
                    </a:rPr>
                    <a:t>Challenger</a:t>
                  </a:r>
                  <a:r>
                    <a:rPr lang="en-US" altLang="ja" sz="2400" dirty="0">
                      <a:solidFill>
                        <a:schemeClr val="dk1"/>
                      </a:solidFill>
                      <a:latin typeface="Proxima Nova"/>
                      <a:ea typeface="Proxima Nova"/>
                      <a:cs typeface="Proxima Nova"/>
                      <a:sym typeface="Proxima Nova"/>
                    </a:rPr>
                    <a:t> </a:t>
                  </a:r>
                  <a14:m>
                    <m:oMath xmlns:m="http://schemas.openxmlformats.org/officeDocument/2006/math">
                      <m:r>
                        <a:rPr lang="en-US" altLang="ja-JP" sz="2400" b="0" i="1" smtClean="0">
                          <a:latin typeface="Cambria Math" panose="02040503050406030204" pitchFamily="18" charset="0"/>
                        </a:rPr>
                        <m:t>𝐶</m:t>
                      </m:r>
                    </m:oMath>
                  </a14:m>
                  <a:endParaRPr lang="ja-JP" altLang="en-US" sz="2400" dirty="0"/>
                </a:p>
              </p:txBody>
            </p:sp>
          </mc:Choice>
          <mc:Fallback xmlns="">
            <p:sp>
              <p:nvSpPr>
                <p:cNvPr id="7" name="Google Shape;906;p49">
                  <a:extLst>
                    <a:ext uri="{FF2B5EF4-FFF2-40B4-BE49-F238E27FC236}">
                      <a16:creationId xmlns:a16="http://schemas.microsoft.com/office/drawing/2014/main" id="{A5A4D8D9-91BE-C8FB-A40D-EEF84B137503}"/>
                    </a:ext>
                  </a:extLst>
                </p:cNvPr>
                <p:cNvSpPr txBox="1">
                  <a:spLocks noRot="1" noChangeAspect="1" noMove="1" noResize="1" noEditPoints="1" noAdjustHandles="1" noChangeArrowheads="1" noChangeShapeType="1" noTextEdit="1"/>
                </p:cNvSpPr>
                <p:nvPr/>
              </p:nvSpPr>
              <p:spPr>
                <a:xfrm>
                  <a:off x="8155304" y="4104890"/>
                  <a:ext cx="1883023" cy="553968"/>
                </a:xfrm>
                <a:prstGeom prst="rect">
                  <a:avLst/>
                </a:prstGeom>
                <a:blipFill>
                  <a:blip r:embed="rId6"/>
                  <a:stretch>
                    <a:fillRect l="-4854" b="-53846"/>
                  </a:stretch>
                </a:blipFill>
                <a:ln>
                  <a:noFill/>
                </a:ln>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E2BF8EB3-651A-2CE3-1F21-63D8248F770D}"/>
                  </a:ext>
                </a:extLst>
              </p:cNvPr>
              <p:cNvSpPr txBox="1"/>
              <p:nvPr/>
            </p:nvSpPr>
            <p:spPr>
              <a:xfrm>
                <a:off x="6656639" y="1270990"/>
                <a:ext cx="4350984" cy="461665"/>
              </a:xfrm>
              <a:prstGeom prst="rect">
                <a:avLst/>
              </a:prstGeom>
              <a:noFill/>
            </p:spPr>
            <p:txBody>
              <a:bodyPr wrap="square" rtlCol="0">
                <a:spAutoFit/>
              </a:bodyPr>
              <a:lstStyle/>
              <a:p>
                <a:r>
                  <a:rPr kumimoji="1" lang="en-US" altLang="ja-JP" sz="2400" dirty="0"/>
                  <a:t>Init: Generates </a:t>
                </a:r>
                <a14:m>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𝑝𝑢𝑏</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𝑠𝑒𝑐</m:t>
                        </m:r>
                      </m:e>
                    </m:d>
                  </m:oMath>
                </a14:m>
                <a:endParaRPr kumimoji="1" lang="ja-JP" altLang="en-US" sz="2400" dirty="0"/>
              </a:p>
            </p:txBody>
          </p:sp>
        </mc:Choice>
        <mc:Fallback xmlns="">
          <p:sp>
            <p:nvSpPr>
              <p:cNvPr id="10" name="テキスト ボックス 9">
                <a:extLst>
                  <a:ext uri="{FF2B5EF4-FFF2-40B4-BE49-F238E27FC236}">
                    <a16:creationId xmlns:a16="http://schemas.microsoft.com/office/drawing/2014/main" id="{E2BF8EB3-651A-2CE3-1F21-63D8248F770D}"/>
                  </a:ext>
                </a:extLst>
              </p:cNvPr>
              <p:cNvSpPr txBox="1">
                <a:spLocks noRot="1" noChangeAspect="1" noMove="1" noResize="1" noEditPoints="1" noAdjustHandles="1" noChangeArrowheads="1" noChangeShapeType="1" noTextEdit="1"/>
              </p:cNvSpPr>
              <p:nvPr/>
            </p:nvSpPr>
            <p:spPr>
              <a:xfrm>
                <a:off x="6656639" y="1270990"/>
                <a:ext cx="4350984" cy="461665"/>
              </a:xfrm>
              <a:prstGeom prst="rect">
                <a:avLst/>
              </a:prstGeom>
              <a:blipFill>
                <a:blip r:embed="rId7"/>
                <a:stretch>
                  <a:fillRect l="-2241" t="-10526" b="-28947"/>
                </a:stretch>
              </a:blipFill>
            </p:spPr>
            <p:txBody>
              <a:bodyPr/>
              <a:lstStyle/>
              <a:p>
                <a:r>
                  <a:rPr lang="ja-JP" altLang="en-US">
                    <a:noFill/>
                  </a:rPr>
                  <a:t> </a:t>
                </a:r>
              </a:p>
            </p:txBody>
          </p:sp>
        </mc:Fallback>
      </mc:AlternateContent>
      <p:cxnSp>
        <p:nvCxnSpPr>
          <p:cNvPr id="12" name="直線矢印コネクタ 11">
            <a:extLst>
              <a:ext uri="{FF2B5EF4-FFF2-40B4-BE49-F238E27FC236}">
                <a16:creationId xmlns:a16="http://schemas.microsoft.com/office/drawing/2014/main" id="{F8A70AFC-F16C-2AAB-3B2A-B7EA24F1C21E}"/>
              </a:ext>
            </a:extLst>
          </p:cNvPr>
          <p:cNvCxnSpPr>
            <a:cxnSpLocks/>
          </p:cNvCxnSpPr>
          <p:nvPr/>
        </p:nvCxnSpPr>
        <p:spPr>
          <a:xfrm flipH="1">
            <a:off x="3207933" y="1817894"/>
            <a:ext cx="238683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61B9199A-4AF1-C7B8-2428-D31697B0985E}"/>
                  </a:ext>
                </a:extLst>
              </p:cNvPr>
              <p:cNvSpPr txBox="1"/>
              <p:nvPr/>
            </p:nvSpPr>
            <p:spPr>
              <a:xfrm>
                <a:off x="4074166" y="1270990"/>
                <a:ext cx="116477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𝑝𝑢𝑏</m:t>
                      </m:r>
                    </m:oMath>
                  </m:oMathPara>
                </a14:m>
                <a:endParaRPr lang="ja-JP" altLang="en-US" sz="2400" dirty="0"/>
              </a:p>
            </p:txBody>
          </p:sp>
        </mc:Choice>
        <mc:Fallback xmlns="">
          <p:sp>
            <p:nvSpPr>
              <p:cNvPr id="14" name="テキスト ボックス 13">
                <a:extLst>
                  <a:ext uri="{FF2B5EF4-FFF2-40B4-BE49-F238E27FC236}">
                    <a16:creationId xmlns:a16="http://schemas.microsoft.com/office/drawing/2014/main" id="{61B9199A-4AF1-C7B8-2428-D31697B0985E}"/>
                  </a:ext>
                </a:extLst>
              </p:cNvPr>
              <p:cNvSpPr txBox="1">
                <a:spLocks noRot="1" noChangeAspect="1" noMove="1" noResize="1" noEditPoints="1" noAdjustHandles="1" noChangeArrowheads="1" noChangeShapeType="1" noTextEdit="1"/>
              </p:cNvSpPr>
              <p:nvPr/>
            </p:nvSpPr>
            <p:spPr>
              <a:xfrm>
                <a:off x="4074166" y="1270990"/>
                <a:ext cx="1164771" cy="461665"/>
              </a:xfrm>
              <a:prstGeom prst="rect">
                <a:avLst/>
              </a:prstGeom>
              <a:blipFill>
                <a:blip r:embed="rId8"/>
                <a:stretch>
                  <a:fillRect b="-17105"/>
                </a:stretch>
              </a:blipFill>
            </p:spPr>
            <p:txBody>
              <a:bodyPr/>
              <a:lstStyle/>
              <a:p>
                <a:r>
                  <a:rPr lang="ja-JP" altLang="en-US">
                    <a:noFill/>
                  </a:rPr>
                  <a:t> </a:t>
                </a:r>
              </a:p>
            </p:txBody>
          </p:sp>
        </mc:Fallback>
      </mc:AlternateContent>
      <p:cxnSp>
        <p:nvCxnSpPr>
          <p:cNvPr id="4" name="直線矢印コネクタ 3">
            <a:extLst>
              <a:ext uri="{FF2B5EF4-FFF2-40B4-BE49-F238E27FC236}">
                <a16:creationId xmlns:a16="http://schemas.microsoft.com/office/drawing/2014/main" id="{254E200C-53C2-8808-8AEA-C5DA2170C57C}"/>
              </a:ext>
            </a:extLst>
          </p:cNvPr>
          <p:cNvCxnSpPr>
            <a:cxnSpLocks/>
          </p:cNvCxnSpPr>
          <p:nvPr/>
        </p:nvCxnSpPr>
        <p:spPr>
          <a:xfrm>
            <a:off x="3207933" y="2950008"/>
            <a:ext cx="27105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DB219D5D-9AEC-AD65-9DC4-AB03DFBFA4AC}"/>
                  </a:ext>
                </a:extLst>
              </p:cNvPr>
              <p:cNvSpPr txBox="1"/>
              <p:nvPr/>
            </p:nvSpPr>
            <p:spPr>
              <a:xfrm>
                <a:off x="3786528" y="2398375"/>
                <a:ext cx="157243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𝑄</m:t>
                          </m:r>
                        </m:e>
                        <m:sub>
                          <m:r>
                            <a:rPr kumimoji="1"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1" name="テキスト ボックス 10">
                <a:extLst>
                  <a:ext uri="{FF2B5EF4-FFF2-40B4-BE49-F238E27FC236}">
                    <a16:creationId xmlns:a16="http://schemas.microsoft.com/office/drawing/2014/main" id="{DB219D5D-9AEC-AD65-9DC4-AB03DFBFA4AC}"/>
                  </a:ext>
                </a:extLst>
              </p:cNvPr>
              <p:cNvSpPr txBox="1">
                <a:spLocks noRot="1" noChangeAspect="1" noMove="1" noResize="1" noEditPoints="1" noAdjustHandles="1" noChangeArrowheads="1" noChangeShapeType="1" noTextEdit="1"/>
              </p:cNvSpPr>
              <p:nvPr/>
            </p:nvSpPr>
            <p:spPr>
              <a:xfrm>
                <a:off x="3786528" y="2398375"/>
                <a:ext cx="1572430" cy="461665"/>
              </a:xfrm>
              <a:prstGeom prst="rect">
                <a:avLst/>
              </a:prstGeom>
              <a:blipFill>
                <a:blip r:embed="rId9"/>
                <a:stretch>
                  <a:fillRect b="-13158"/>
                </a:stretch>
              </a:blipFill>
            </p:spPr>
            <p:txBody>
              <a:bodyPr/>
              <a:lstStyle/>
              <a:p>
                <a:r>
                  <a:rPr lang="ja-JP" altLang="en-US">
                    <a:noFill/>
                  </a:rPr>
                  <a:t> </a:t>
                </a:r>
              </a:p>
            </p:txBody>
          </p:sp>
        </mc:Fallback>
      </mc:AlternateContent>
      <p:sp>
        <p:nvSpPr>
          <p:cNvPr id="13" name="吹き出し: 四角形 12">
            <a:extLst>
              <a:ext uri="{FF2B5EF4-FFF2-40B4-BE49-F238E27FC236}">
                <a16:creationId xmlns:a16="http://schemas.microsoft.com/office/drawing/2014/main" id="{5B7F0AAE-F125-3D61-7E39-385A50AD75D3}"/>
              </a:ext>
            </a:extLst>
          </p:cNvPr>
          <p:cNvSpPr/>
          <p:nvPr/>
        </p:nvSpPr>
        <p:spPr>
          <a:xfrm>
            <a:off x="1603162" y="2191708"/>
            <a:ext cx="1572431" cy="405170"/>
          </a:xfrm>
          <a:prstGeom prst="wedgeRectCallout">
            <a:avLst>
              <a:gd name="adj1" fmla="val 59247"/>
              <a:gd name="adj2" fmla="val 5485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dirty="0"/>
              <a:t>Oracle</a:t>
            </a:r>
            <a:r>
              <a:rPr lang="en-US" altLang="ja-JP" sz="1800" dirty="0"/>
              <a:t> Query</a:t>
            </a:r>
            <a:endParaRPr lang="ja-JP" altLang="en-US" sz="1800" dirty="0"/>
          </a:p>
        </p:txBody>
      </p:sp>
      <p:cxnSp>
        <p:nvCxnSpPr>
          <p:cNvPr id="15" name="直線矢印コネクタ 14">
            <a:extLst>
              <a:ext uri="{FF2B5EF4-FFF2-40B4-BE49-F238E27FC236}">
                <a16:creationId xmlns:a16="http://schemas.microsoft.com/office/drawing/2014/main" id="{47F6ACEF-7CC5-A0D3-9BD6-A73FAE779BD8}"/>
              </a:ext>
            </a:extLst>
          </p:cNvPr>
          <p:cNvCxnSpPr>
            <a:cxnSpLocks/>
          </p:cNvCxnSpPr>
          <p:nvPr/>
        </p:nvCxnSpPr>
        <p:spPr>
          <a:xfrm flipH="1">
            <a:off x="3207933" y="3178215"/>
            <a:ext cx="266287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B117FEC3-A6FC-A2BC-21E7-CAAA651CACF0}"/>
                  </a:ext>
                </a:extLst>
              </p:cNvPr>
              <p:cNvSpPr txBox="1"/>
              <p:nvPr/>
            </p:nvSpPr>
            <p:spPr>
              <a:xfrm>
                <a:off x="3921054" y="3175082"/>
                <a:ext cx="13699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𝑎𝑛</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𝑠</m:t>
                          </m:r>
                        </m:e>
                        <m:sub>
                          <m:r>
                            <a:rPr lang="en-US" altLang="ja-JP" sz="2400" b="0" i="1" smtClean="0">
                              <a:latin typeface="Cambria Math" panose="02040503050406030204" pitchFamily="18" charset="0"/>
                            </a:rPr>
                            <m:t>𝑖</m:t>
                          </m:r>
                        </m:sub>
                      </m:sSub>
                    </m:oMath>
                  </m:oMathPara>
                </a14:m>
                <a:endParaRPr lang="ja-JP" altLang="en-US" sz="2400" dirty="0"/>
              </a:p>
            </p:txBody>
          </p:sp>
        </mc:Choice>
        <mc:Fallback xmlns="">
          <p:sp>
            <p:nvSpPr>
              <p:cNvPr id="16" name="テキスト ボックス 15">
                <a:extLst>
                  <a:ext uri="{FF2B5EF4-FFF2-40B4-BE49-F238E27FC236}">
                    <a16:creationId xmlns:a16="http://schemas.microsoft.com/office/drawing/2014/main" id="{B117FEC3-A6FC-A2BC-21E7-CAAA651CACF0}"/>
                  </a:ext>
                </a:extLst>
              </p:cNvPr>
              <p:cNvSpPr txBox="1">
                <a:spLocks noRot="1" noChangeAspect="1" noMove="1" noResize="1" noEditPoints="1" noAdjustHandles="1" noChangeArrowheads="1" noChangeShapeType="1" noTextEdit="1"/>
              </p:cNvSpPr>
              <p:nvPr/>
            </p:nvSpPr>
            <p:spPr>
              <a:xfrm>
                <a:off x="3921054" y="3175082"/>
                <a:ext cx="1369977" cy="461665"/>
              </a:xfrm>
              <a:prstGeom prst="rect">
                <a:avLst/>
              </a:prstGeom>
              <a:blipFill>
                <a:blip r:embed="rId10"/>
                <a:stretch>
                  <a:fillRect b="-131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吹き出し: 角を丸めた四角形 16">
                <a:extLst>
                  <a:ext uri="{FF2B5EF4-FFF2-40B4-BE49-F238E27FC236}">
                    <a16:creationId xmlns:a16="http://schemas.microsoft.com/office/drawing/2014/main" id="{61849904-4015-14E9-ACA9-C30C4174B9FB}"/>
                  </a:ext>
                </a:extLst>
              </p:cNvPr>
              <p:cNvSpPr/>
              <p:nvPr/>
            </p:nvSpPr>
            <p:spPr>
              <a:xfrm>
                <a:off x="8103612" y="2125540"/>
                <a:ext cx="3471565" cy="691331"/>
              </a:xfrm>
              <a:prstGeom prst="wedgeRoundRectCallout">
                <a:avLst>
                  <a:gd name="adj1" fmla="val -60863"/>
                  <a:gd name="adj2" fmla="val 53425"/>
                  <a:gd name="adj3" fmla="val 16667"/>
                </a:avLst>
              </a:prstGeom>
              <a:ln w="25400">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2400" dirty="0"/>
                  <a:t>Answer using </a:t>
                </a:r>
                <a14:m>
                  <m:oMath xmlns:m="http://schemas.openxmlformats.org/officeDocument/2006/math">
                    <m:r>
                      <a:rPr kumimoji="1" lang="en-US" altLang="ja-JP" sz="2400" b="0" i="1" smtClean="0">
                        <a:latin typeface="Cambria Math" panose="02040503050406030204" pitchFamily="18" charset="0"/>
                      </a:rPr>
                      <m:t>𝑠𝑒𝑐</m:t>
                    </m:r>
                  </m:oMath>
                </a14:m>
                <a:endParaRPr kumimoji="1" lang="ja-JP" altLang="en-US" sz="2400" dirty="0"/>
              </a:p>
            </p:txBody>
          </p:sp>
        </mc:Choice>
        <mc:Fallback xmlns="">
          <p:sp>
            <p:nvSpPr>
              <p:cNvPr id="17" name="吹き出し: 角を丸めた四角形 16">
                <a:extLst>
                  <a:ext uri="{FF2B5EF4-FFF2-40B4-BE49-F238E27FC236}">
                    <a16:creationId xmlns:a16="http://schemas.microsoft.com/office/drawing/2014/main" id="{61849904-4015-14E9-ACA9-C30C4174B9FB}"/>
                  </a:ext>
                </a:extLst>
              </p:cNvPr>
              <p:cNvSpPr>
                <a:spLocks noRot="1" noChangeAspect="1" noMove="1" noResize="1" noEditPoints="1" noAdjustHandles="1" noChangeArrowheads="1" noChangeShapeType="1" noTextEdit="1"/>
              </p:cNvSpPr>
              <p:nvPr/>
            </p:nvSpPr>
            <p:spPr>
              <a:xfrm>
                <a:off x="8103612" y="2125540"/>
                <a:ext cx="3471565" cy="691331"/>
              </a:xfrm>
              <a:prstGeom prst="wedgeRoundRectCallout">
                <a:avLst>
                  <a:gd name="adj1" fmla="val -60863"/>
                  <a:gd name="adj2" fmla="val 53425"/>
                  <a:gd name="adj3" fmla="val 16667"/>
                </a:avLst>
              </a:prstGeom>
              <a:blipFill>
                <a:blip r:embed="rId11"/>
                <a:stretch>
                  <a:fillRect/>
                </a:stretch>
              </a:blipFill>
              <a:ln w="25400">
                <a:solidFill>
                  <a:schemeClr val="accent3"/>
                </a:solidFill>
              </a:ln>
            </p:spPr>
            <p:txBody>
              <a:bodyPr/>
              <a:lstStyle/>
              <a:p>
                <a:r>
                  <a:rPr lang="ja-JP" altLang="en-US">
                    <a:noFill/>
                  </a:rPr>
                  <a:t> </a:t>
                </a:r>
              </a:p>
            </p:txBody>
          </p:sp>
        </mc:Fallback>
      </mc:AlternateContent>
      <p:sp>
        <p:nvSpPr>
          <p:cNvPr id="18" name="矢印: 左カーブ 17">
            <a:extLst>
              <a:ext uri="{FF2B5EF4-FFF2-40B4-BE49-F238E27FC236}">
                <a16:creationId xmlns:a16="http://schemas.microsoft.com/office/drawing/2014/main" id="{436FB39C-0CF4-8FCD-9D04-D56D78AD002E}"/>
              </a:ext>
            </a:extLst>
          </p:cNvPr>
          <p:cNvSpPr/>
          <p:nvPr/>
        </p:nvSpPr>
        <p:spPr>
          <a:xfrm>
            <a:off x="5220430" y="2614594"/>
            <a:ext cx="373331" cy="1076650"/>
          </a:xfrm>
          <a:prstGeom prst="curvedLeftArrow">
            <a:avLst>
              <a:gd name="adj1" fmla="val 25000"/>
              <a:gd name="adj2" fmla="val 75488"/>
              <a:gd name="adj3" fmla="val 40247"/>
            </a:avLst>
          </a:prstGeom>
          <a:solidFill>
            <a:schemeClr val="accent2"/>
          </a:solid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accent2"/>
              </a:solidFill>
            </a:endParaRPr>
          </a:p>
        </p:txBody>
      </p:sp>
      <mc:AlternateContent xmlns:mc="http://schemas.openxmlformats.org/markup-compatibility/2006" xmlns:a14="http://schemas.microsoft.com/office/drawing/2010/main">
        <mc:Choice Requires="a14">
          <p:sp>
            <p:nvSpPr>
              <p:cNvPr id="19" name="テキスト ボックス 18">
                <a:extLst>
                  <a:ext uri="{FF2B5EF4-FFF2-40B4-BE49-F238E27FC236}">
                    <a16:creationId xmlns:a16="http://schemas.microsoft.com/office/drawing/2014/main" id="{11218555-8FFA-0ECE-EA32-C7A952F2EDB5}"/>
                  </a:ext>
                </a:extLst>
              </p:cNvPr>
              <p:cNvSpPr txBox="1"/>
              <p:nvPr/>
            </p:nvSpPr>
            <p:spPr>
              <a:xfrm>
                <a:off x="5008397" y="2191708"/>
                <a:ext cx="1170727" cy="461665"/>
              </a:xfrm>
              <a:prstGeom prst="rect">
                <a:avLst/>
              </a:prstGeom>
              <a:noFill/>
            </p:spPr>
            <p:txBody>
              <a:bodyPr wrap="square">
                <a:spAutoFit/>
              </a:bodyPr>
              <a:lstStyle/>
              <a:p>
                <a14:m>
                  <m:oMath xmlns:m="http://schemas.openxmlformats.org/officeDocument/2006/math">
                    <m:r>
                      <a:rPr lang="en-US" altLang="ja-JP" sz="2400" b="0" i="1" smtClean="0">
                        <a:latin typeface="Cambria Math" panose="02040503050406030204" pitchFamily="18" charset="0"/>
                      </a:rPr>
                      <m:t>𝑞</m:t>
                    </m:r>
                  </m:oMath>
                </a14:m>
                <a:r>
                  <a:rPr lang="ja-JP" altLang="en-US" sz="2400" dirty="0"/>
                  <a:t> </a:t>
                </a:r>
                <a:r>
                  <a:rPr lang="en-US" altLang="ja-JP" sz="2400" dirty="0"/>
                  <a:t>times</a:t>
                </a:r>
                <a:endParaRPr lang="ja-JP" altLang="en-US" sz="2400" dirty="0"/>
              </a:p>
            </p:txBody>
          </p:sp>
        </mc:Choice>
        <mc:Fallback xmlns="">
          <p:sp>
            <p:nvSpPr>
              <p:cNvPr id="19" name="テキスト ボックス 18">
                <a:extLst>
                  <a:ext uri="{FF2B5EF4-FFF2-40B4-BE49-F238E27FC236}">
                    <a16:creationId xmlns:a16="http://schemas.microsoft.com/office/drawing/2014/main" id="{11218555-8FFA-0ECE-EA32-C7A952F2EDB5}"/>
                  </a:ext>
                </a:extLst>
              </p:cNvPr>
              <p:cNvSpPr txBox="1">
                <a:spLocks noRot="1" noChangeAspect="1" noMove="1" noResize="1" noEditPoints="1" noAdjustHandles="1" noChangeArrowheads="1" noChangeShapeType="1" noTextEdit="1"/>
              </p:cNvSpPr>
              <p:nvPr/>
            </p:nvSpPr>
            <p:spPr>
              <a:xfrm>
                <a:off x="5008397" y="2191708"/>
                <a:ext cx="1170727" cy="461665"/>
              </a:xfrm>
              <a:prstGeom prst="rect">
                <a:avLst/>
              </a:prstGeom>
              <a:blipFill>
                <a:blip r:embed="rId12"/>
                <a:stretch>
                  <a:fillRect l="-1563" t="-10667" r="-2604" b="-30667"/>
                </a:stretch>
              </a:blipFill>
            </p:spPr>
            <p:txBody>
              <a:bodyPr/>
              <a:lstStyle/>
              <a:p>
                <a:r>
                  <a:rPr lang="ja-JP" altLang="en-US">
                    <a:noFill/>
                  </a:rPr>
                  <a:t> </a:t>
                </a:r>
              </a:p>
            </p:txBody>
          </p:sp>
        </mc:Fallback>
      </mc:AlternateContent>
      <p:cxnSp>
        <p:nvCxnSpPr>
          <p:cNvPr id="20" name="直線矢印コネクタ 19">
            <a:extLst>
              <a:ext uri="{FF2B5EF4-FFF2-40B4-BE49-F238E27FC236}">
                <a16:creationId xmlns:a16="http://schemas.microsoft.com/office/drawing/2014/main" id="{14BC5260-A7B5-4BAB-8D5D-8D25769AD63B}"/>
              </a:ext>
            </a:extLst>
          </p:cNvPr>
          <p:cNvCxnSpPr>
            <a:cxnSpLocks/>
          </p:cNvCxnSpPr>
          <p:nvPr/>
        </p:nvCxnSpPr>
        <p:spPr>
          <a:xfrm>
            <a:off x="3273666" y="4684856"/>
            <a:ext cx="2549951" cy="197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テキスト ボックス 20">
                <a:extLst>
                  <a:ext uri="{FF2B5EF4-FFF2-40B4-BE49-F238E27FC236}">
                    <a16:creationId xmlns:a16="http://schemas.microsoft.com/office/drawing/2014/main" id="{BCE96B70-0B0B-9EA0-C386-5B8B01270E52}"/>
                  </a:ext>
                </a:extLst>
              </p:cNvPr>
              <p:cNvSpPr txBox="1"/>
              <p:nvPr/>
            </p:nvSpPr>
            <p:spPr>
              <a:xfrm>
                <a:off x="3853338" y="4190290"/>
                <a:ext cx="142167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𝑄</m:t>
                          </m:r>
                        </m:e>
                        <m:sup>
                          <m:r>
                            <a:rPr lang="en-US" altLang="ja-JP" sz="2400" b="0" i="1" smtClean="0">
                              <a:latin typeface="Cambria Math" panose="02040503050406030204" pitchFamily="18" charset="0"/>
                            </a:rPr>
                            <m:t>∗</m:t>
                          </m:r>
                        </m:sup>
                      </m:sSup>
                    </m:oMath>
                  </m:oMathPara>
                </a14:m>
                <a:endParaRPr lang="ja-JP" altLang="en-US" sz="2400" dirty="0"/>
              </a:p>
            </p:txBody>
          </p:sp>
        </mc:Choice>
        <mc:Fallback xmlns="">
          <p:sp>
            <p:nvSpPr>
              <p:cNvPr id="21" name="テキスト ボックス 20">
                <a:extLst>
                  <a:ext uri="{FF2B5EF4-FFF2-40B4-BE49-F238E27FC236}">
                    <a16:creationId xmlns:a16="http://schemas.microsoft.com/office/drawing/2014/main" id="{BCE96B70-0B0B-9EA0-C386-5B8B01270E52}"/>
                  </a:ext>
                </a:extLst>
              </p:cNvPr>
              <p:cNvSpPr txBox="1">
                <a:spLocks noRot="1" noChangeAspect="1" noMove="1" noResize="1" noEditPoints="1" noAdjustHandles="1" noChangeArrowheads="1" noChangeShapeType="1" noTextEdit="1"/>
              </p:cNvSpPr>
              <p:nvPr/>
            </p:nvSpPr>
            <p:spPr>
              <a:xfrm>
                <a:off x="3853338" y="4190290"/>
                <a:ext cx="1421670" cy="461665"/>
              </a:xfrm>
              <a:prstGeom prst="rect">
                <a:avLst/>
              </a:prstGeom>
              <a:blipFill>
                <a:blip r:embed="rId13"/>
                <a:stretch>
                  <a:fillRect b="-13158"/>
                </a:stretch>
              </a:blipFill>
            </p:spPr>
            <p:txBody>
              <a:bodyPr/>
              <a:lstStyle/>
              <a:p>
                <a:r>
                  <a:rPr lang="ja-JP" altLang="en-US">
                    <a:noFill/>
                  </a:rPr>
                  <a:t> </a:t>
                </a:r>
              </a:p>
            </p:txBody>
          </p:sp>
        </mc:Fallback>
      </mc:AlternateContent>
      <p:sp>
        <p:nvSpPr>
          <p:cNvPr id="22" name="吹き出し: 四角形 21">
            <a:extLst>
              <a:ext uri="{FF2B5EF4-FFF2-40B4-BE49-F238E27FC236}">
                <a16:creationId xmlns:a16="http://schemas.microsoft.com/office/drawing/2014/main" id="{87C6A736-D061-C292-CC95-5D5977333BCB}"/>
              </a:ext>
            </a:extLst>
          </p:cNvPr>
          <p:cNvSpPr/>
          <p:nvPr/>
        </p:nvSpPr>
        <p:spPr>
          <a:xfrm>
            <a:off x="1195589" y="5030898"/>
            <a:ext cx="1794380" cy="373453"/>
          </a:xfrm>
          <a:prstGeom prst="wedgeRectCallout">
            <a:avLst>
              <a:gd name="adj1" fmla="val 59649"/>
              <a:gd name="adj2" fmla="val -54299"/>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800" dirty="0"/>
              <a:t>Challenge Query</a:t>
            </a:r>
            <a:endParaRPr lang="ja-JP" altLang="en-US" sz="1800" dirty="0"/>
          </a:p>
        </p:txBody>
      </p:sp>
      <p:sp>
        <p:nvSpPr>
          <p:cNvPr id="23" name="テキスト ボックス 22">
            <a:extLst>
              <a:ext uri="{FF2B5EF4-FFF2-40B4-BE49-F238E27FC236}">
                <a16:creationId xmlns:a16="http://schemas.microsoft.com/office/drawing/2014/main" id="{8B33CD98-1E82-A734-F813-E06EDFEE96EE}"/>
              </a:ext>
            </a:extLst>
          </p:cNvPr>
          <p:cNvSpPr txBox="1"/>
          <p:nvPr/>
        </p:nvSpPr>
        <p:spPr>
          <a:xfrm>
            <a:off x="10836876" y="6414526"/>
            <a:ext cx="1186248" cy="369332"/>
          </a:xfrm>
          <a:prstGeom prst="rect">
            <a:avLst/>
          </a:prstGeom>
          <a:noFill/>
        </p:spPr>
        <p:txBody>
          <a:bodyPr wrap="square" rtlCol="0">
            <a:spAutoFit/>
          </a:bodyPr>
          <a:lstStyle/>
          <a:p>
            <a:pPr algn="ctr"/>
            <a:r>
              <a:rPr kumimoji="1" lang="en-US" altLang="ja-JP" dirty="0">
                <a:solidFill>
                  <a:schemeClr val="bg1"/>
                </a:solidFill>
              </a:rPr>
              <a:t>4</a:t>
            </a:r>
            <a:endParaRPr kumimoji="1" lang="ja-JP" altLang="en-US" dirty="0">
              <a:solidFill>
                <a:schemeClr val="bg1"/>
              </a:solidFill>
            </a:endParaRPr>
          </a:p>
        </p:txBody>
      </p:sp>
    </p:spTree>
    <p:extLst>
      <p:ext uri="{BB962C8B-B14F-4D97-AF65-F5344CB8AC3E}">
        <p14:creationId xmlns:p14="http://schemas.microsoft.com/office/powerpoint/2010/main" val="627582482"/>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spDef>
      <a:spPr>
        <a:ln w="25400">
          <a:solidFill>
            <a:schemeClr val="accent3"/>
          </a:solidFill>
        </a:ln>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12395</TotalTime>
  <Words>3604</Words>
  <Application>Microsoft Office PowerPoint</Application>
  <PresentationFormat>ワイド画面</PresentationFormat>
  <Paragraphs>633</Paragraphs>
  <Slides>53</Slides>
  <Notes>50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53</vt:i4>
      </vt:variant>
    </vt:vector>
  </HeadingPairs>
  <TitlesOfParts>
    <vt:vector size="60" baseType="lpstr">
      <vt:lpstr>Proxima Nova</vt:lpstr>
      <vt:lpstr>游ゴシック</vt:lpstr>
      <vt:lpstr>Arial</vt:lpstr>
      <vt:lpstr>Calibri</vt:lpstr>
      <vt:lpstr>Calibri Light</vt:lpstr>
      <vt:lpstr>Cambria Math</vt:lpstr>
      <vt:lpstr>レトロスペクト</vt:lpstr>
      <vt:lpstr>Tighter Adaptive IBEs and VRFs: Revisiting Waters’ Artificial Abort</vt:lpstr>
      <vt:lpstr>Our Contributions</vt:lpstr>
      <vt:lpstr>Our Contributions</vt:lpstr>
      <vt:lpstr>Partitioning-based Reduction</vt:lpstr>
      <vt:lpstr>Decisional Security Model with Oracle </vt:lpstr>
      <vt:lpstr>Decisional Security Model with Oracle </vt:lpstr>
      <vt:lpstr>Decisional Security Model with Oracle </vt:lpstr>
      <vt:lpstr>Decisional Security Model with Oracle </vt:lpstr>
      <vt:lpstr>Decisional Security Model with Oracle </vt:lpstr>
      <vt:lpstr>Decisional Security Model with Oracle </vt:lpstr>
      <vt:lpstr>Decisional Security Model with Oracle </vt:lpstr>
      <vt:lpstr>Decisional Security Model with Oracle </vt:lpstr>
      <vt:lpstr>Partitioning Technique</vt:lpstr>
      <vt:lpstr>Partitioning Technique</vt:lpstr>
      <vt:lpstr>Partitioning Technique</vt:lpstr>
      <vt:lpstr>Partitioning Technique</vt:lpstr>
      <vt:lpstr>Partitioning Technique</vt:lpstr>
      <vt:lpstr>Partitioning Technique</vt:lpstr>
      <vt:lpstr>Advantage of Reduction R</vt:lpstr>
      <vt:lpstr>Advantage of Reduction R</vt:lpstr>
      <vt:lpstr>Advantage of Reduction R</vt:lpstr>
      <vt:lpstr>Artificial Abort</vt:lpstr>
      <vt:lpstr>Artificial Abort</vt:lpstr>
      <vt:lpstr>Artificial Abort</vt:lpstr>
      <vt:lpstr>Artificial Abort</vt:lpstr>
      <vt:lpstr>Artificial Abort</vt:lpstr>
      <vt:lpstr>Artificial Abort</vt:lpstr>
      <vt:lpstr>Our New Analysis</vt:lpstr>
      <vt:lpstr>Finer Grained Analysis</vt:lpstr>
      <vt:lpstr>Finer Grained Analysis</vt:lpstr>
      <vt:lpstr>Finer Grained Analysis</vt:lpstr>
      <vt:lpstr>Finer Grained Analysis</vt:lpstr>
      <vt:lpstr>Finer Grained Analysis</vt:lpstr>
      <vt:lpstr>How to Get D≤ϵ_A/3 </vt:lpstr>
      <vt:lpstr>How to Get D≤ϵ_A/3 </vt:lpstr>
      <vt:lpstr>How to Get D≤ϵ_A/3 </vt:lpstr>
      <vt:lpstr>How to Get D≤ϵ_A/3 </vt:lpstr>
      <vt:lpstr>How to Get D≤ϵ_A/3 </vt:lpstr>
      <vt:lpstr>How to Get D≤ϵ_A/3 </vt:lpstr>
      <vt:lpstr>How to Get D≤ϵ_A/3 </vt:lpstr>
      <vt:lpstr>How to Get D≤ϵ_A/3 </vt:lpstr>
      <vt:lpstr>How to Get D≤ϵ_A/3 </vt:lpstr>
      <vt:lpstr>How to Get D≤ϵ_A/3 </vt:lpstr>
      <vt:lpstr>How to Get D≤ϵ_A/3 </vt:lpstr>
      <vt:lpstr>How to Get D≤ϵ_A/3 </vt:lpstr>
      <vt:lpstr>How to Get D≤ϵ_A/3 </vt:lpstr>
      <vt:lpstr>How to Get D≤ϵ_A/3 </vt:lpstr>
      <vt:lpstr>How to Get D≤ϵ_A/3 </vt:lpstr>
      <vt:lpstr>How to Get D≤ϵ_A/3 </vt:lpstr>
      <vt:lpstr>PowerPoint プレゼンテーション</vt:lpstr>
      <vt:lpstr>Our Contributions</vt:lpstr>
      <vt:lpstr>Our Contributions</vt:lpstr>
      <vt:lpstr>Our Contributions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kaoru.takemure@pqshield.com</dc:creator>
  <cp:lastModifiedBy>kaoru.takemure@pqshield.com</cp:lastModifiedBy>
  <cp:revision>72</cp:revision>
  <cp:lastPrinted>2024-12-01T04:30:51Z</cp:lastPrinted>
  <dcterms:created xsi:type="dcterms:W3CDTF">2024-11-25T01:36:04Z</dcterms:created>
  <dcterms:modified xsi:type="dcterms:W3CDTF">2024-12-04T17:54:02Z</dcterms:modified>
</cp:coreProperties>
</file>