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6" r:id="rId4"/>
    <p:sldId id="302" r:id="rId5"/>
    <p:sldId id="258" r:id="rId6"/>
    <p:sldId id="259" r:id="rId7"/>
    <p:sldId id="301" r:id="rId8"/>
    <p:sldId id="260" r:id="rId9"/>
    <p:sldId id="261" r:id="rId10"/>
    <p:sldId id="263" r:id="rId11"/>
    <p:sldId id="298" r:id="rId12"/>
    <p:sldId id="265" r:id="rId13"/>
    <p:sldId id="297" r:id="rId14"/>
    <p:sldId id="266" r:id="rId15"/>
    <p:sldId id="268" r:id="rId16"/>
    <p:sldId id="269" r:id="rId17"/>
    <p:sldId id="304" r:id="rId18"/>
    <p:sldId id="303" r:id="rId19"/>
  </p:sldIdLst>
  <p:sldSz cx="12192000" cy="6858000"/>
  <p:notesSz cx="6858000" cy="9144000"/>
  <p:embeddedFontLst>
    <p:embeddedFont>
      <p:font typeface="Cambria Math" panose="02040503050406030204" pitchFamily="18" charset="0"/>
      <p:regular r:id="rId21"/>
    </p:embeddedFont>
  </p:embeddedFontLst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69542" autoAdjust="0"/>
  </p:normalViewPr>
  <p:slideViewPr>
    <p:cSldViewPr snapToGrid="0">
      <p:cViewPr varScale="1">
        <p:scale>
          <a:sx n="57" d="100"/>
          <a:sy n="57" d="100"/>
        </p:scale>
        <p:origin x="168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831DB-42E2-490A-A7F8-996060029B2E}" type="datetimeFigureOut">
              <a:rPr lang="en-IL" smtClean="0"/>
              <a:t>03/12/2024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2BB0B-B176-44D8-951F-1947C908803D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9742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everyone, today I’ll present the work …</a:t>
            </a:r>
          </a:p>
          <a:p>
            <a:r>
              <a:rPr lang="en-US" dirty="0"/>
              <a:t>This is a joint work with Ron Rothblum and Prashant Vasudevan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2BB0B-B176-44D8-951F-1947C908803D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4920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present our result. We take the RR20 proof which does batch verification for all of UP, is DE, but isn’t ZK</a:t>
            </a:r>
          </a:p>
          <a:p>
            <a:r>
              <a:rPr lang="en-US" dirty="0"/>
              <a:t>And the Mu et al. which does … , is …. But isn’t …</a:t>
            </a:r>
          </a:p>
          <a:p>
            <a:r>
              <a:rPr lang="en-US" dirty="0"/>
              <a:t>We combine them to obtain the best of both worlds in one protocol:</a:t>
            </a:r>
          </a:p>
          <a:p>
            <a:r>
              <a:rPr lang="en-US" dirty="0"/>
              <a:t>A batch proof for every problem that’s both in UP and in NISZK, is DE and SZK!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2BB0B-B176-44D8-951F-1947C908803D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12224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Let’s state our result more formally: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!!in the verifier’s runtime:!! This quasilinear dependence on k is almost optimal – we could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not hope to achieve sublinear dependence because the verifier has to at least read the k inputs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2BB0B-B176-44D8-951F-1947C908803D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83080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properties of our result:</a:t>
            </a:r>
          </a:p>
          <a:p>
            <a:r>
              <a:rPr lang="en-US" dirty="0"/>
              <a:t>It’s unconditional - we make no assumptions to prove it – this is very common in the SZK setting</a:t>
            </a:r>
          </a:p>
          <a:p>
            <a:endParaRPr lang="en-US" dirty="0"/>
          </a:p>
          <a:p>
            <a:r>
              <a:rPr lang="en-US" dirty="0"/>
              <a:t>we have information-theoretic security – both soundness and ZK are statistical</a:t>
            </a:r>
          </a:p>
          <a:p>
            <a:endParaRPr lang="en-US" dirty="0"/>
          </a:p>
          <a:p>
            <a:r>
              <a:rPr lang="en-US" dirty="0"/>
              <a:t>Applications 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2BB0B-B176-44D8-951F-1947C908803D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49434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Usually not using computational hardness assumptions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Potential for better efficiency because there’s no use of heavy cryptographic machinery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NISZK is a subset of SZK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try to get a little taste of the techniques used for proving the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2BB0B-B176-44D8-951F-1947C908803D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62267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start with the RR20 protocol.</a:t>
            </a:r>
          </a:p>
          <a:p>
            <a:r>
              <a:rPr lang="en-US" dirty="0"/>
              <a:t>The prover is PPT given the witnesses,</a:t>
            </a:r>
          </a:p>
          <a:p>
            <a:r>
              <a:rPr lang="en-US" dirty="0"/>
              <a:t>It is public-coin – the verifier’s messages are just random coin tosses.</a:t>
            </a:r>
          </a:p>
          <a:p>
            <a:r>
              <a:rPr lang="en-US" dirty="0"/>
              <a:t>It is clearly not ZK – some witnesses are sent in the clear at the end of the protocol!</a:t>
            </a:r>
          </a:p>
          <a:p>
            <a:endParaRPr lang="en-US" dirty="0"/>
          </a:p>
          <a:p>
            <a:r>
              <a:rPr lang="en-US" dirty="0"/>
              <a:t>And lastly, it has great CC</a:t>
            </a:r>
          </a:p>
          <a:p>
            <a:r>
              <a:rPr lang="en-US" dirty="0"/>
              <a:t>We would like to make it ZK w/o blowing up the CC.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2BB0B-B176-44D8-951F-1947C908803D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43882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Ben-or et al.</a:t>
            </a:r>
          </a:p>
          <a:p>
            <a:endParaRPr lang="en-US" dirty="0"/>
          </a:p>
          <a:p>
            <a:r>
              <a:rPr lang="en-US" dirty="0"/>
              <a:t>The prover commits to each message instead of sending it in the clear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2BB0B-B176-44D8-951F-1947C908803D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14414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In a second phase, </a:t>
            </a:r>
            <a:r>
              <a:rPr lang="en-US" sz="1200" dirty="0"/>
              <a:t>The prover proves in ZK that if she were to open the commitments, they would have convinced the verifier to accept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2BB0B-B176-44D8-951F-1947C908803D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04072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1D18A-3CB8-B773-EA98-C15E3031D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1ABF30-16B5-AA03-800C-82561A34B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C37C6-DC26-6AEC-F8CD-1871F8E67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E30E3-CD59-6B51-E0BC-F68B2DCC4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2BB0B-B176-44D8-951F-1947C908803D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61866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2BB0B-B176-44D8-951F-1947C908803D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6645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Well formed – meaning that **each and every** one of the public keys are products of exactly two primes</a:t>
            </a:r>
          </a:p>
          <a:p>
            <a:endParaRPr lang="en-US" dirty="0"/>
          </a:p>
          <a:p>
            <a:r>
              <a:rPr lang="en-US" dirty="0"/>
              <a:t>multiple instances - this is known as batch verification.</a:t>
            </a:r>
          </a:p>
          <a:p>
            <a:endParaRPr lang="en-US" dirty="0"/>
          </a:p>
          <a:p>
            <a:r>
              <a:rPr lang="en-US" dirty="0"/>
              <a:t>The trivial solution here would be for the prover to just send the factorizations</a:t>
            </a:r>
          </a:p>
          <a:p>
            <a:endParaRPr lang="en-US" dirty="0"/>
          </a:p>
          <a:p>
            <a:r>
              <a:rPr lang="en-US" dirty="0"/>
              <a:t>But of course, from a security perspective – the prime factors should remain secret!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2BB0B-B176-44D8-951F-1947C908803D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7754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solve this problem we utilize ZKPs – those are proofs that allow a prover to prove a statement is correct without revealing any additional information !!click!!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Goldwasser, </a:t>
            </a:r>
            <a:r>
              <a:rPr lang="en-US" dirty="0" err="1"/>
              <a:t>Micali</a:t>
            </a:r>
            <a:r>
              <a:rPr lang="en-US" dirty="0"/>
              <a:t> and </a:t>
            </a:r>
            <a:r>
              <a:rPr lang="en-US" dirty="0" err="1"/>
              <a:t>Rackoff</a:t>
            </a:r>
            <a:r>
              <a:rPr lang="en-US" dirty="0"/>
              <a:t> introduced ZKPs – which are interactive protocols between … (quickly go over the definition)</a:t>
            </a:r>
          </a:p>
          <a:p>
            <a:endParaRPr lang="en-US" dirty="0"/>
          </a:p>
          <a:p>
            <a:r>
              <a:rPr lang="en-US" dirty="0"/>
              <a:t>!!</a:t>
            </a:r>
            <a:r>
              <a:rPr lang="en-US" b="1" dirty="0"/>
              <a:t>don’t</a:t>
            </a:r>
            <a:r>
              <a:rPr lang="en-US" dirty="0"/>
              <a:t> explain ZK intuition!!</a:t>
            </a:r>
          </a:p>
          <a:p>
            <a:endParaRPr lang="en-US" dirty="0"/>
          </a:p>
          <a:p>
            <a:r>
              <a:rPr lang="en-US" dirty="0"/>
              <a:t>But what do I precisely mean when saying “any” in the soundness definition? We would like soundness to hold even against computationally unbounded provers!</a:t>
            </a:r>
          </a:p>
          <a:p>
            <a:r>
              <a:rPr lang="en-US" dirty="0"/>
              <a:t>Similarly, we would like statistical indistinguishability.</a:t>
            </a:r>
          </a:p>
          <a:p>
            <a:r>
              <a:rPr lang="en-US" dirty="0"/>
              <a:t>In other words, we require statistical soundness and statistical zero-knowledge.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2BB0B-B176-44D8-951F-1947C908803D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5792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context, it’s worth mentioning SZK, the class …</a:t>
            </a:r>
          </a:p>
          <a:p>
            <a:endParaRPr lang="en-US" dirty="0"/>
          </a:p>
          <a:p>
            <a:r>
              <a:rPr lang="en-US" dirty="0"/>
              <a:t>Promise problems are defined by two disjoint sets, a set of YES instances and a set of NO instances, !!click!!</a:t>
            </a:r>
          </a:p>
          <a:p>
            <a:endParaRPr lang="en-US" dirty="0"/>
          </a:p>
          <a:p>
            <a:r>
              <a:rPr lang="en-US" sz="1200" dirty="0"/>
              <a:t>for example, i</a:t>
            </a:r>
            <a:r>
              <a:rPr lang="en-US" dirty="0"/>
              <a:t>n </a:t>
            </a:r>
            <a:r>
              <a:rPr lang="en-US" dirty="0" err="1"/>
              <a:t>Vadhan’s</a:t>
            </a:r>
            <a:r>
              <a:rPr lang="en-US" dirty="0"/>
              <a:t> PHD thesis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2BB0B-B176-44D8-951F-1947C908803D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11055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let’s go over some possible solutions to our problem</a:t>
            </a:r>
          </a:p>
          <a:p>
            <a:r>
              <a:rPr lang="it-I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Gennaro (Genarrow), Micciancio (Michianchio), and Rabin presented a Non-interactive ...</a:t>
            </a:r>
          </a:p>
          <a:p>
            <a:endParaRPr lang="it-IT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it-I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So, given the RSA public-key N, the prover sends a single message (hence the ‘’Non-interactive’’) </a:t>
            </a:r>
          </a:p>
          <a:p>
            <a:r>
              <a:rPr lang="it-I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to the verifier to convince her that N is a prime-product.</a:t>
            </a:r>
          </a:p>
          <a:p>
            <a:endParaRPr lang="it-IT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it-I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 this to work, we also allow both the prover and the verifier access to a common random string \pi. </a:t>
            </a:r>
          </a:p>
          <a:p>
            <a:r>
              <a:rPr lang="it-I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We work in the uniform random string model, so pi is just a uniformly random string.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2BB0B-B176-44D8-951F-1947C908803D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7854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statistical, like we require.</a:t>
            </a:r>
          </a:p>
          <a:p>
            <a:r>
              <a:rPr lang="en-US" dirty="0"/>
              <a:t>PPT prover given the prime factors.</a:t>
            </a:r>
          </a:p>
          <a:p>
            <a:r>
              <a:rPr lang="en-US" dirty="0"/>
              <a:t>their protocol can find practical applications – or at least in theory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dirty="0"/>
          </a:p>
          <a:p>
            <a:r>
              <a:rPr lang="en-US" dirty="0"/>
              <a:t>To use their protocol for our example, where we have k instances, we can just multiply everything by k, right?</a:t>
            </a:r>
          </a:p>
          <a:p>
            <a:r>
              <a:rPr lang="en-US" dirty="0"/>
              <a:t>The length of the CRS and the number of proofs sent.</a:t>
            </a:r>
          </a:p>
          <a:p>
            <a:endParaRPr lang="en-US" dirty="0"/>
          </a:p>
          <a:p>
            <a:r>
              <a:rPr lang="en-US" dirty="0"/>
              <a:t>But we want better CC than this trivial solution.</a:t>
            </a:r>
          </a:p>
          <a:p>
            <a:r>
              <a:rPr lang="en-US" dirty="0"/>
              <a:t>The communication complexity here depends linearly on k, whereas we want sublinear dependence on 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2BB0B-B176-44D8-951F-1947C908803D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65925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achieve such small communication complexity, we can use existing … .</a:t>
            </a:r>
          </a:p>
          <a:p>
            <a:r>
              <a:rPr lang="en-US" dirty="0"/>
              <a:t>These efficient proofs can achieve sublinear in k communication complexity.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 these proofs have either </a:t>
            </a:r>
            <a:r>
              <a:rPr lang="en-US" sz="1200" dirty="0"/>
              <a:t>computational soundness or computational zero-knowledge,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that’s not the focus of our work.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look at more possible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2BB0B-B176-44D8-951F-1947C908803D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66315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line of works concluding with Mu et al. Showed that every problem </a:t>
            </a:r>
          </a:p>
          <a:p>
            <a:r>
              <a:rPr lang="en-US" dirty="0"/>
              <a:t>that has an NISZK proof also has an NISZK batch proof for verifying … poly(n, log k).</a:t>
            </a:r>
          </a:p>
          <a:p>
            <a:endParaRPr lang="en-US" dirty="0"/>
          </a:p>
          <a:p>
            <a:r>
              <a:rPr lang="en-US" dirty="0"/>
              <a:t>We have k instances x_1, … </a:t>
            </a:r>
            <a:r>
              <a:rPr lang="en-US" dirty="0" err="1"/>
              <a:t>x_k</a:t>
            </a:r>
            <a:r>
              <a:rPr lang="en-US" dirty="0"/>
              <a:t> (we put the RSA example aside), </a:t>
            </a:r>
          </a:p>
          <a:p>
            <a:r>
              <a:rPr lang="en-US" dirty="0"/>
              <a:t>and the prover sends a single message to prove that they are all YES instances. </a:t>
            </a:r>
          </a:p>
          <a:p>
            <a:r>
              <a:rPr lang="en-US" dirty="0"/>
              <a:t>In  this proof, the CRS is also short – it also has size poly(n, log k).</a:t>
            </a:r>
          </a:p>
          <a:p>
            <a:endParaRPr lang="en-US" dirty="0"/>
          </a:p>
          <a:p>
            <a:r>
              <a:rPr lang="en-US" dirty="0"/>
              <a:t>Sadly, the prover in their protocol runs in exponential time – and we don’t like exponential time algorithms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So we try to find more efficient solutions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2BB0B-B176-44D8-951F-1947C908803D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19515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 sequence of works, concluding with Rothblum and Rothblum,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showed that every problem in the class UP has a doubly-efficient batch proof for verifying … </a:t>
                </a:r>
                <a:r>
                  <a:rPr lang="en-US" sz="1200" dirty="0"/>
                  <a:t>poly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I’ll briefly go over what UP and doubly-efficient proofs mean in this context - 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UP is the subclass of NP where there are unique witnesses for YES instances. </a:t>
                </a:r>
              </a:p>
              <a:p>
                <a:r>
                  <a:rPr lang="en-US" dirty="0"/>
                  <a:t>An example for a problem in UP is our previous RSA public-keys problem, factorizations are unique!</a:t>
                </a:r>
              </a:p>
              <a:p>
                <a:endParaRPr lang="en-US" dirty="0"/>
              </a:p>
              <a:p>
                <a:r>
                  <a:rPr lang="en-US" dirty="0"/>
                  <a:t>The prover in Doubly-efficient proofs is PPT, given the witnesses to the statements.</a:t>
                </a:r>
              </a:p>
              <a:p>
                <a:r>
                  <a:rPr lang="en-US" dirty="0"/>
                  <a:t>So this protocol has an efficient prover, but !!click!! It is not ZK.</a:t>
                </a:r>
              </a:p>
              <a:p>
                <a:endParaRPr lang="en-US" dirty="0"/>
              </a:p>
              <a:p>
                <a:r>
                  <a:rPr lang="en-US" dirty="0"/>
                  <a:t>Towards minimizing the communication complexity even further, !!click!! We anticipate an upcoming paper by the Rothblum brothers which would achieve even better CC.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 sequence of works, concluding with Rothblum and Rothblum,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showed that every problem in the class UP has a doubly-efficient batch proof for verifying … </a:t>
                </a:r>
                <a:r>
                  <a:rPr lang="en-US" sz="1200" dirty="0"/>
                  <a:t>poly</a:t>
                </a:r>
                <a:r>
                  <a:rPr lang="en-US" sz="1200" b="0" i="0">
                    <a:latin typeface="Cambria Math" panose="02040503050406030204" pitchFamily="18" charset="0"/>
                  </a:rPr>
                  <a:t>(𝑛,log⁡𝑘)</a:t>
                </a:r>
                <a:r>
                  <a:rPr lang="en-US" sz="1200" dirty="0"/>
                  <a:t> 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TODO: add example</a:t>
                </a:r>
              </a:p>
              <a:p>
                <a:r>
                  <a:rPr lang="en-US" dirty="0"/>
                  <a:t>UP – the subclass of NP where there are unique witnesses for YES instances (not too formal)</a:t>
                </a:r>
              </a:p>
              <a:p>
                <a:endParaRPr lang="en-US" dirty="0"/>
              </a:p>
              <a:p>
                <a:r>
                  <a:rPr lang="en-US" dirty="0"/>
                  <a:t>TODO: add animation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!!! Clarify the meaning behind doubly-efficient = The prover is polytime, given the k witnesses !!!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2BB0B-B176-44D8-951F-1947C908803D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2382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1592-BACA-A82E-AA16-D9A86FF23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A81DA-53C5-E58F-9331-C6A16EB3E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E7805-3019-59C1-AAD0-C92AE2D5D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431A-3779-41F5-ABC0-533648E34430}" type="datetime8">
              <a:rPr lang="en-IL" smtClean="0"/>
              <a:t>03/12/2024 1:02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92902-DBB2-0EE6-21BA-990A9213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43F81-DF76-AC83-BE8D-ED54115A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782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666F-E1AB-CFC0-3946-48622FD11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53681-AED1-9500-6613-92BE58C10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2B370-5C39-62C2-F569-ACD86804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B25E-0807-4974-ABFD-EA2C3C24D9FA}" type="datetime8">
              <a:rPr lang="en-IL" smtClean="0"/>
              <a:t>03/12/2024 1:02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6A07E-45C9-01E2-B1E5-ED0CF2B9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D970F-71F1-6811-CF34-AB446E9A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9280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2B9588-D976-58AB-D805-FFC0CA1CE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CB12E-DCC0-F3D1-1685-934980190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F43F2-9723-A217-E024-F9D733EC7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B1C8-D2AF-470B-815F-98DE89953132}" type="datetime8">
              <a:rPr lang="en-IL" smtClean="0"/>
              <a:t>03/12/2024 1:02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61F7D-A5FC-F5BC-F290-ED0AE815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76DB7-509C-FBA9-E7D3-A8CE1F69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5430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3D48-18ED-3C5B-80FE-9E8AE9EC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DC883-7D09-ED1F-0D57-0AF953FDC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AB3D8-A73F-63CF-4C7C-DC85D203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0AFA-645A-46B3-B5F5-C37134DFF68D}" type="datetime8">
              <a:rPr lang="en-IL" smtClean="0"/>
              <a:t>03/12/2024 1:02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6396A-98F8-4DFE-09BF-C237AC07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6CF7D-FBA0-5E84-6BDF-4AA3DD05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7918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E911-D4B2-6C24-7E8A-931C13AB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70EA4-2DE5-9E42-436E-6014EC5D6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B91AE-55A4-25A2-AC8A-858724E5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5A48-4970-42BF-9DED-B0E3AA0371BC}" type="datetime8">
              <a:rPr lang="en-IL" smtClean="0"/>
              <a:t>03/12/2024 1:02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F8C7C-B0D0-C54F-32D8-55E8A91FF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C5D6E-93C1-9CCA-846F-D75A4CC5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7553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B5CBB-1044-FAB2-A1F7-127749263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785CF-ED3D-1E89-1285-38BA6DA6C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67B74-4966-3AC1-C1C7-4AE5408B1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42AA1-70B8-00DB-3A9A-FB840047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F8E8-1B0D-4832-A520-5C9584BD6EA0}" type="datetime8">
              <a:rPr lang="en-IL" smtClean="0"/>
              <a:t>03/12/2024 1:02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7177C-F3D0-BF65-B125-C8F6CC3C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1D255-6BB0-2B43-DDF9-CE1A5292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9684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2D78-CD3D-11A1-5159-BA92A691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C7558-5176-FD33-B2B0-C7E178D00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9CFDE-815C-5127-9F9F-CEB4BDB4C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1ED116-B99D-1619-029D-888BEEAE4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7BF2D-0701-DEDB-F6C9-AA519ED6A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910AB-8752-7E5C-46DE-AE7BB715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958F-EEF8-4564-838B-35CC9757C66D}" type="datetime8">
              <a:rPr lang="en-IL" smtClean="0"/>
              <a:t>03/12/2024 1:02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F95DF9-8488-4634-A775-CB1E2BB2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777DA6-2544-B893-EA8C-BF236CF7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7811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D6E4-A9A3-2E31-74CA-E5160094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92648-6A6B-408E-C76A-05C7E2331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A06C-05C4-43D7-AF0A-EA4FDFFE4D09}" type="datetime8">
              <a:rPr lang="en-IL" smtClean="0"/>
              <a:t>03/12/2024 1:02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C7C94-5523-5A2D-3308-77332A93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DD758-DD33-EB1C-F688-3688364E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6117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40FA2D-7BE8-8F71-A82E-82F0F837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2A4F-D246-4909-8F20-0E84B21926AA}" type="datetime8">
              <a:rPr lang="en-IL" smtClean="0"/>
              <a:t>03/12/2024 1:02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B01193-A254-C248-4009-F0AB306B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8DD19-EB34-5290-A5B0-81DED043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9818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9CFF9-8220-E2E9-390C-9CE4A307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E893C-6B01-8266-B02D-EDA630B97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56B87-862D-1009-1D8E-A19B95FC5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B7A8E-36C3-5709-C482-F99CF02D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124F-E3FA-4365-9051-86D96C151CD8}" type="datetime8">
              <a:rPr lang="en-IL" smtClean="0"/>
              <a:t>03/12/2024 1:02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F0449-CF75-29E0-39F3-96145321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75930-43FA-41B3-2411-C54DFCFA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756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AC01A-8CF1-6796-F27D-774BE4EF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AB7034-D328-0965-8DD7-DF8326E37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76E32-A098-2333-55A8-2D56D8BCA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B40A8-745C-6F5F-7B52-EEA02CFB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6219-8EAE-49C1-88E7-7A6AC3AED396}" type="datetime8">
              <a:rPr lang="en-IL" smtClean="0"/>
              <a:t>03/12/2024 1:02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692A7-1DDD-BA99-3061-FA6B5690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00486-3B53-E604-4630-A80FE2EE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602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5FEEB-390D-225C-CE63-D418C1F75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3422A-93FF-F934-3CBC-874FA561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EE1B8-9293-B816-D10E-05F678AE4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1846A-8DF4-4C3E-AA8C-504F2EB02D24}" type="datetime8">
              <a:rPr lang="en-IL" smtClean="0"/>
              <a:t>03/12/2024 1:02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1040E-DA56-860B-0934-EEEE2101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EA671-3AEB-12F2-6D2C-D0A22F4FD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6EE0A4-D1A9-45FC-8A90-CD9F023ECD3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6599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2.svg"/><Relationship Id="rId9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2.sv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2.sv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2.sv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.svg"/><Relationship Id="rId11" Type="http://schemas.openxmlformats.org/officeDocument/2006/relationships/image" Target="../media/image15.png"/><Relationship Id="rId5" Type="http://schemas.openxmlformats.org/officeDocument/2006/relationships/image" Target="../media/image1.pn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E15C-79B6-4EA7-14CC-2C5223DD52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Doubly-Efficient Batch Verification in Statistical Zero-Knowledge</a:t>
            </a:r>
            <a:endParaRPr lang="en-IL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36B45-9A3C-B3B2-8D87-ACEC05F504A4}"/>
              </a:ext>
            </a:extLst>
          </p:cNvPr>
          <p:cNvSpPr txBox="1"/>
          <p:nvPr/>
        </p:nvSpPr>
        <p:spPr>
          <a:xfrm>
            <a:off x="1524000" y="4483408"/>
            <a:ext cx="1700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Or Keret</a:t>
            </a:r>
          </a:p>
          <a:p>
            <a:endParaRPr lang="en-IL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C1C559-91C5-7F30-3BE8-1BECEE5DF12B}"/>
              </a:ext>
            </a:extLst>
          </p:cNvPr>
          <p:cNvSpPr txBox="1"/>
          <p:nvPr/>
        </p:nvSpPr>
        <p:spPr>
          <a:xfrm>
            <a:off x="3517492" y="4483408"/>
            <a:ext cx="3269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Ron D. Rothblum</a:t>
            </a:r>
          </a:p>
          <a:p>
            <a:endParaRPr lang="en-IL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08864-ACBA-8EA1-97FA-BA5E0A442887}"/>
              </a:ext>
            </a:extLst>
          </p:cNvPr>
          <p:cNvSpPr txBox="1"/>
          <p:nvPr/>
        </p:nvSpPr>
        <p:spPr>
          <a:xfrm>
            <a:off x="6961238" y="4483408"/>
            <a:ext cx="4630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Prashant N. Vasudevan</a:t>
            </a:r>
          </a:p>
          <a:p>
            <a:endParaRPr lang="en-IL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EEC6C-62B4-7371-4F6C-1759DE441729}"/>
              </a:ext>
            </a:extLst>
          </p:cNvPr>
          <p:cNvSpPr txBox="1"/>
          <p:nvPr/>
        </p:nvSpPr>
        <p:spPr>
          <a:xfrm>
            <a:off x="1718843" y="5037405"/>
            <a:ext cx="1540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Technion</a:t>
            </a:r>
            <a:endParaRPr lang="en-IL" sz="20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C0971B-D476-0A1E-4D07-5358988B529E}"/>
              </a:ext>
            </a:extLst>
          </p:cNvPr>
          <p:cNvSpPr txBox="1"/>
          <p:nvPr/>
        </p:nvSpPr>
        <p:spPr>
          <a:xfrm>
            <a:off x="4381718" y="5037405"/>
            <a:ext cx="1540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Technion</a:t>
            </a:r>
            <a:endParaRPr lang="en-IL" dirty="0">
              <a:solidFill>
                <a:schemeClr val="accent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41FA7-E55B-FB55-2376-711B75474FD0}"/>
              </a:ext>
            </a:extLst>
          </p:cNvPr>
          <p:cNvSpPr txBox="1"/>
          <p:nvPr/>
        </p:nvSpPr>
        <p:spPr>
          <a:xfrm>
            <a:off x="8506348" y="5037405"/>
            <a:ext cx="1540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NUS</a:t>
            </a:r>
            <a:endParaRPr lang="en-IL" dirty="0">
              <a:solidFill>
                <a:schemeClr val="accent5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1C7A55-6CFE-4B11-31C6-907C8F5A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38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83"/>
    </mc:Choice>
    <mc:Fallback xmlns="">
      <p:transition spd="slow" advTm="1548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B573-22BE-0026-58A4-4DD9E734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Our Result</a:t>
            </a:r>
            <a:endParaRPr lang="en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BEB0-7FC0-2718-9065-DCB40C505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756" y="2823882"/>
            <a:ext cx="4130489" cy="2684042"/>
          </a:xfrm>
        </p:spPr>
        <p:txBody>
          <a:bodyPr>
            <a:noAutofit/>
          </a:bodyPr>
          <a:lstStyle/>
          <a:p>
            <a:r>
              <a:rPr lang="en-US" sz="3200" dirty="0"/>
              <a:t>Batching for UP</a:t>
            </a:r>
          </a:p>
          <a:p>
            <a:r>
              <a:rPr lang="en-US" sz="3200" dirty="0"/>
              <a:t>Doubly-efficient</a:t>
            </a:r>
            <a:endParaRPr lang="en-US" sz="480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FF0000"/>
                </a:solidFill>
              </a:rPr>
              <a:t>Not ZK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1BC671-89A4-AF8B-F05B-7C88037AA46E}"/>
              </a:ext>
            </a:extLst>
          </p:cNvPr>
          <p:cNvSpPr txBox="1">
            <a:spLocks/>
          </p:cNvSpPr>
          <p:nvPr/>
        </p:nvSpPr>
        <p:spPr>
          <a:xfrm>
            <a:off x="1676400" y="1960561"/>
            <a:ext cx="2263587" cy="863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[RR20]</a:t>
            </a:r>
          </a:p>
          <a:p>
            <a:pPr>
              <a:buClr>
                <a:schemeClr val="tx1"/>
              </a:buClr>
            </a:pP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en-US" sz="3600" dirty="0"/>
          </a:p>
          <a:p>
            <a:endParaRPr lang="en-US" sz="3200" dirty="0"/>
          </a:p>
          <a:p>
            <a:endParaRPr lang="en-IL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8934A0-781C-3E1F-1989-141F1BE4ACC7}"/>
              </a:ext>
            </a:extLst>
          </p:cNvPr>
          <p:cNvSpPr txBox="1">
            <a:spLocks/>
          </p:cNvSpPr>
          <p:nvPr/>
        </p:nvSpPr>
        <p:spPr>
          <a:xfrm>
            <a:off x="7558369" y="2823882"/>
            <a:ext cx="4130489" cy="2684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Batching for NISZK</a:t>
            </a:r>
          </a:p>
          <a:p>
            <a:r>
              <a:rPr lang="en-US" sz="3200" dirty="0"/>
              <a:t>SZK</a:t>
            </a:r>
            <a:endParaRPr lang="en-US" sz="480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FF0000"/>
                </a:solidFill>
              </a:rPr>
              <a:t>Not doubly-efficient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A1D998-F2EB-9715-CB08-5BEBBCEB39C5}"/>
              </a:ext>
            </a:extLst>
          </p:cNvPr>
          <p:cNvSpPr txBox="1">
            <a:spLocks/>
          </p:cNvSpPr>
          <p:nvPr/>
        </p:nvSpPr>
        <p:spPr>
          <a:xfrm>
            <a:off x="7827310" y="1960560"/>
            <a:ext cx="2957231" cy="863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[MNRV24]</a:t>
            </a:r>
          </a:p>
          <a:p>
            <a:pPr>
              <a:buClr>
                <a:schemeClr val="tx1"/>
              </a:buClr>
            </a:pP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en-US" sz="3600" dirty="0"/>
          </a:p>
          <a:p>
            <a:endParaRPr lang="en-US" sz="3200" dirty="0"/>
          </a:p>
          <a:p>
            <a:endParaRPr lang="en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06F4604-FFBE-EEE0-4ED2-8B9A9AF903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4153" y="2736195"/>
                <a:ext cx="5244353" cy="3428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/>
                  <a:t>Batching for UP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3200" dirty="0"/>
                  <a:t> NISZK</a:t>
                </a:r>
              </a:p>
              <a:p>
                <a:r>
                  <a:rPr lang="en-US" sz="3200" dirty="0"/>
                  <a:t>Doubly-efficient</a:t>
                </a:r>
              </a:p>
              <a:p>
                <a:r>
                  <a:rPr lang="en-US" sz="3200" dirty="0"/>
                  <a:t>SZK</a:t>
                </a:r>
              </a:p>
              <a:p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06F4604-FFBE-EEE0-4ED2-8B9A9AF90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153" y="2736195"/>
                <a:ext cx="5244353" cy="3428999"/>
              </a:xfrm>
              <a:prstGeom prst="rect">
                <a:avLst/>
              </a:prstGeom>
              <a:blipFill>
                <a:blip r:embed="rId4"/>
                <a:stretch>
                  <a:fillRect l="-2674" t="-355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935CA1-83EC-330F-820C-A64AC9B17965}"/>
              </a:ext>
            </a:extLst>
          </p:cNvPr>
          <p:cNvSpPr txBox="1">
            <a:spLocks/>
          </p:cNvSpPr>
          <p:nvPr/>
        </p:nvSpPr>
        <p:spPr>
          <a:xfrm>
            <a:off x="3805518" y="1872919"/>
            <a:ext cx="5486400" cy="863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 new protocol</a:t>
            </a:r>
          </a:p>
          <a:p>
            <a:pPr>
              <a:buClr>
                <a:schemeClr val="tx1"/>
              </a:buClr>
            </a:pP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en-US" sz="3600" dirty="0"/>
          </a:p>
          <a:p>
            <a:endParaRPr lang="en-US" sz="3200" dirty="0"/>
          </a:p>
          <a:p>
            <a:endParaRPr lang="en-IL" sz="32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FB433-F8D3-DCDF-660A-8496083B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10</a:t>
            </a:fld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8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1"/>
    </mc:Choice>
    <mc:Fallback xmlns="">
      <p:transition spd="slow" advTm="2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  <p:bldP spid="8" grpId="0"/>
      <p:bldP spid="8" grpId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B573-22BE-0026-58A4-4DD9E734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Our Result</a:t>
            </a:r>
            <a:endParaRPr lang="en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E3398C-35E0-6331-2633-58443F84B1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274422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3200" dirty="0">
                    <a:solidFill>
                      <a:schemeClr val="accent5"/>
                    </a:solidFill>
                  </a:rPr>
                  <a:t>Main Theorem:</a:t>
                </a:r>
                <a:r>
                  <a:rPr lang="en-US" sz="3200" dirty="0"/>
                  <a:t> Every problem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 dirty="0"/>
                  <a:t> UP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3200" dirty="0"/>
                  <a:t> NISZK has a public-coin SZK protocol for verifying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instances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/>
                  <a:t>, each of length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, with the following parameters: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Communication complexity: </a:t>
                </a:r>
                <a:r>
                  <a:rPr lang="en-US" sz="3200" dirty="0">
                    <a:solidFill>
                      <a:schemeClr val="accent5"/>
                    </a:solidFill>
                  </a:rPr>
                  <a:t>poly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sz="32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accent5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Number of rounds: </a:t>
                </a:r>
                <a:r>
                  <a:rPr lang="en-US" sz="3200" dirty="0">
                    <a:solidFill>
                      <a:schemeClr val="accent5"/>
                    </a:solidFill>
                  </a:rPr>
                  <a:t>polylog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accent5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Verifier runtime: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32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3200" dirty="0">
                    <a:solidFill>
                      <a:schemeClr val="accent5"/>
                    </a:solidFill>
                  </a:rPr>
                  <a:t> poly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accent5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 honest prover, given also the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unique witnesses, runs in time </a:t>
                </a:r>
                <a:r>
                  <a:rPr lang="en-US" sz="3200" dirty="0">
                    <a:solidFill>
                      <a:schemeClr val="accent5"/>
                    </a:solidFill>
                  </a:rPr>
                  <a:t>poly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accent5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endParaRPr lang="en-US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E3398C-35E0-6331-2633-58443F84B1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274422"/>
              </a:xfrm>
              <a:blipFill>
                <a:blip r:embed="rId4"/>
                <a:stretch>
                  <a:fillRect l="-1507" t="-2309" r="-10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754EF-4463-9A4D-0B96-F72D3ED1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11</a:t>
            </a:fld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77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1"/>
    </mc:Choice>
    <mc:Fallback xmlns="">
      <p:transition spd="slow" advTm="1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B573-22BE-0026-58A4-4DD9E734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Our Result</a:t>
            </a:r>
            <a:endParaRPr lang="en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1BC671-89A4-AF8B-F05B-7C88037AA46E}"/>
              </a:ext>
            </a:extLst>
          </p:cNvPr>
          <p:cNvSpPr txBox="1">
            <a:spLocks/>
          </p:cNvSpPr>
          <p:nvPr/>
        </p:nvSpPr>
        <p:spPr>
          <a:xfrm>
            <a:off x="4657164" y="1721269"/>
            <a:ext cx="2263587" cy="863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en-US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en-US" sz="3600" dirty="0"/>
          </a:p>
          <a:p>
            <a:endParaRPr lang="en-US" sz="3200" dirty="0"/>
          </a:p>
          <a:p>
            <a:endParaRPr lang="en-IL" sz="3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F780E7-2C6A-7DB5-2271-FD1122D9E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7442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Unconditional result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Information-theoretic security guarantees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Applications include prime products, quadratic residuosity and variants thereof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endParaRPr lang="en-US" sz="3200" dirty="0"/>
          </a:p>
          <a:p>
            <a:endParaRPr lang="en-US" dirty="0"/>
          </a:p>
          <a:p>
            <a:endParaRPr lang="en-I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AD4ECC-EDA3-56BD-F1FD-EF370D78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12</a:t>
            </a:fld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2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"/>
    </mc:Choice>
    <mc:Fallback xmlns="">
      <p:transition spd="slow" advTm="1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B573-22BE-0026-58A4-4DD9E734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Upsides of Information-Theoretic Security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1BC671-89A4-AF8B-F05B-7C88037AA46E}"/>
              </a:ext>
            </a:extLst>
          </p:cNvPr>
          <p:cNvSpPr txBox="1">
            <a:spLocks/>
          </p:cNvSpPr>
          <p:nvPr/>
        </p:nvSpPr>
        <p:spPr>
          <a:xfrm>
            <a:off x="4657164" y="1721269"/>
            <a:ext cx="2263587" cy="863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en-US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en-US" sz="3600" dirty="0"/>
          </a:p>
          <a:p>
            <a:endParaRPr lang="en-US" sz="3200" dirty="0"/>
          </a:p>
          <a:p>
            <a:endParaRPr lang="en-IL" sz="3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F780E7-2C6A-7DB5-2271-FD1122D9E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7442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Paranoia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Less assumptions (==less paranoia)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Potential for better efficiency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Furthers our understanding of (NI)SZK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endParaRPr lang="en-US" sz="3200" dirty="0"/>
          </a:p>
          <a:p>
            <a:endParaRPr lang="en-US" dirty="0"/>
          </a:p>
          <a:p>
            <a:endParaRPr lang="en-I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99A2D-7A9E-F0A4-7F93-6386AD6D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13</a:t>
            </a:fld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9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7"/>
    </mc:Choice>
    <mc:Fallback xmlns="">
      <p:transition spd="slow" advTm="1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B573-22BE-0026-58A4-4DD9E734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8694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Our Starting Point - The [RR20] UP Batch Proof</a:t>
            </a:r>
            <a:endParaRPr lang="en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B910E0C-8684-737A-6C1A-6673A465D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80248" y="2354370"/>
            <a:ext cx="1088354" cy="184466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5B40B4C-01ED-F817-748C-5FD4AEF38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92435" y="2572507"/>
            <a:ext cx="1391138" cy="1551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F84D1C-AD5A-3103-D374-E934822C8C5F}"/>
                  </a:ext>
                </a:extLst>
              </p:cNvPr>
              <p:cNvSpPr txBox="1"/>
              <p:nvPr/>
            </p:nvSpPr>
            <p:spPr>
              <a:xfrm>
                <a:off x="3764883" y="1148928"/>
                <a:ext cx="4601497" cy="16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6500"/>
                  </a:lnSpc>
                </a:pPr>
                <a:endParaRPr lang="en-IL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F84D1C-AD5A-3103-D374-E934822C8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883" y="1148928"/>
                <a:ext cx="4601497" cy="16079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FF1FA0-0601-578A-AB39-3792629CF135}"/>
              </a:ext>
            </a:extLst>
          </p:cNvPr>
          <p:cNvCxnSpPr>
            <a:cxnSpLocks/>
          </p:cNvCxnSpPr>
          <p:nvPr/>
        </p:nvCxnSpPr>
        <p:spPr>
          <a:xfrm>
            <a:off x="3194294" y="3429000"/>
            <a:ext cx="5400000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6ECA2E-B1FE-0379-D860-6307644662CC}"/>
              </a:ext>
            </a:extLst>
          </p:cNvPr>
          <p:cNvCxnSpPr>
            <a:cxnSpLocks/>
          </p:cNvCxnSpPr>
          <p:nvPr/>
        </p:nvCxnSpPr>
        <p:spPr>
          <a:xfrm flipH="1">
            <a:off x="3122577" y="2716528"/>
            <a:ext cx="5400000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CF39C184-0175-ED9E-31F5-CB912CC07636}"/>
              </a:ext>
            </a:extLst>
          </p:cNvPr>
          <p:cNvSpPr/>
          <p:nvPr/>
        </p:nvSpPr>
        <p:spPr>
          <a:xfrm>
            <a:off x="5782565" y="3748248"/>
            <a:ext cx="257118" cy="20815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7195C6E-E63E-63C4-D79B-78D85D86344A}"/>
              </a:ext>
            </a:extLst>
          </p:cNvPr>
          <p:cNvSpPr/>
          <p:nvPr/>
        </p:nvSpPr>
        <p:spPr>
          <a:xfrm>
            <a:off x="5787047" y="4017418"/>
            <a:ext cx="257118" cy="20815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B7C9B61-7332-3999-8AB2-10E1128E0B51}"/>
              </a:ext>
            </a:extLst>
          </p:cNvPr>
          <p:cNvSpPr/>
          <p:nvPr/>
        </p:nvSpPr>
        <p:spPr>
          <a:xfrm>
            <a:off x="5782565" y="4290230"/>
            <a:ext cx="257118" cy="20815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0CD308-FED9-8D6F-D352-99D68F47774E}"/>
              </a:ext>
            </a:extLst>
          </p:cNvPr>
          <p:cNvCxnSpPr>
            <a:cxnSpLocks/>
          </p:cNvCxnSpPr>
          <p:nvPr/>
        </p:nvCxnSpPr>
        <p:spPr>
          <a:xfrm>
            <a:off x="3122577" y="5997679"/>
            <a:ext cx="5400000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EDEF66-7836-D02C-AE7F-507897CF4CDD}"/>
              </a:ext>
            </a:extLst>
          </p:cNvPr>
          <p:cNvCxnSpPr>
            <a:cxnSpLocks/>
          </p:cNvCxnSpPr>
          <p:nvPr/>
        </p:nvCxnSpPr>
        <p:spPr>
          <a:xfrm flipH="1">
            <a:off x="3122577" y="5316071"/>
            <a:ext cx="5400000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gold coin with a black background&#10;&#10;Description automatically generated">
            <a:extLst>
              <a:ext uri="{FF2B5EF4-FFF2-40B4-BE49-F238E27FC236}">
                <a16:creationId xmlns:a16="http://schemas.microsoft.com/office/drawing/2014/main" id="{7885B9A6-F052-60A7-1DC8-92BC356AC4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04" y="2138777"/>
            <a:ext cx="404362" cy="404362"/>
          </a:xfrm>
          <a:prstGeom prst="rect">
            <a:avLst/>
          </a:prstGeom>
        </p:spPr>
      </p:pic>
      <p:pic>
        <p:nvPicPr>
          <p:cNvPr id="23" name="Picture 22" descr="A gold coin with a black background&#10;&#10;Description automatically generated">
            <a:extLst>
              <a:ext uri="{FF2B5EF4-FFF2-40B4-BE49-F238E27FC236}">
                <a16:creationId xmlns:a16="http://schemas.microsoft.com/office/drawing/2014/main" id="{57308E51-16F5-B167-CC9E-C97EF9E350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21" y="2151438"/>
            <a:ext cx="404362" cy="404362"/>
          </a:xfrm>
          <a:prstGeom prst="rect">
            <a:avLst/>
          </a:prstGeom>
        </p:spPr>
      </p:pic>
      <p:pic>
        <p:nvPicPr>
          <p:cNvPr id="24" name="Picture 23" descr="A gold coin with a black background&#10;&#10;Description automatically generated">
            <a:extLst>
              <a:ext uri="{FF2B5EF4-FFF2-40B4-BE49-F238E27FC236}">
                <a16:creationId xmlns:a16="http://schemas.microsoft.com/office/drawing/2014/main" id="{F943393A-3EA4-75B2-670A-77D1E7F3AD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38" y="2151438"/>
            <a:ext cx="404362" cy="404362"/>
          </a:xfrm>
          <a:prstGeom prst="rect">
            <a:avLst/>
          </a:prstGeom>
        </p:spPr>
      </p:pic>
      <p:pic>
        <p:nvPicPr>
          <p:cNvPr id="25" name="Picture 24" descr="A gold coin with a black background&#10;&#10;Description automatically generated">
            <a:extLst>
              <a:ext uri="{FF2B5EF4-FFF2-40B4-BE49-F238E27FC236}">
                <a16:creationId xmlns:a16="http://schemas.microsoft.com/office/drawing/2014/main" id="{662E10FA-6679-EE08-0EA6-EBB3C8712C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04" y="4782424"/>
            <a:ext cx="404362" cy="404362"/>
          </a:xfrm>
          <a:prstGeom prst="rect">
            <a:avLst/>
          </a:prstGeom>
        </p:spPr>
      </p:pic>
      <p:pic>
        <p:nvPicPr>
          <p:cNvPr id="26" name="Picture 25" descr="A gold coin with a black background&#10;&#10;Description automatically generated">
            <a:extLst>
              <a:ext uri="{FF2B5EF4-FFF2-40B4-BE49-F238E27FC236}">
                <a16:creationId xmlns:a16="http://schemas.microsoft.com/office/drawing/2014/main" id="{765A52E6-364D-5F49-45B4-1B33E227CA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21" y="4795085"/>
            <a:ext cx="404362" cy="404362"/>
          </a:xfrm>
          <a:prstGeom prst="rect">
            <a:avLst/>
          </a:prstGeom>
        </p:spPr>
      </p:pic>
      <p:pic>
        <p:nvPicPr>
          <p:cNvPr id="27" name="Picture 26" descr="A gold coin with a black background&#10;&#10;Description automatically generated">
            <a:extLst>
              <a:ext uri="{FF2B5EF4-FFF2-40B4-BE49-F238E27FC236}">
                <a16:creationId xmlns:a16="http://schemas.microsoft.com/office/drawing/2014/main" id="{6D14C8E6-AE95-1170-69FF-948B8D4603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38" y="4795085"/>
            <a:ext cx="404362" cy="404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2B5B301-AE69-BDF3-C16D-C7B0FD2FC592}"/>
                  </a:ext>
                </a:extLst>
              </p:cNvPr>
              <p:cNvSpPr txBox="1"/>
              <p:nvPr/>
            </p:nvSpPr>
            <p:spPr>
              <a:xfrm>
                <a:off x="3593545" y="5167313"/>
                <a:ext cx="4601497" cy="925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L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2B5B301-AE69-BDF3-C16D-C7B0FD2FC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545" y="5167313"/>
                <a:ext cx="4601497" cy="9258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EBC3A4-86A0-B03A-AC0B-4B241C0958CF}"/>
                  </a:ext>
                </a:extLst>
              </p:cNvPr>
              <p:cNvSpPr txBox="1"/>
              <p:nvPr/>
            </p:nvSpPr>
            <p:spPr>
              <a:xfrm>
                <a:off x="-545290" y="1501812"/>
                <a:ext cx="4601497" cy="16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6500"/>
                  </a:lnSpc>
                </a:pPr>
                <a:endParaRPr lang="en-IL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EBC3A4-86A0-B03A-AC0B-4B241C095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5290" y="1501812"/>
                <a:ext cx="4601497" cy="16079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52F3A-BBF1-9E5B-3550-68F2C065B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524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"/>
    </mc:Choice>
    <mc:Fallback xmlns="">
      <p:transition spd="slow" advTm="28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B573-22BE-0026-58A4-4DD9E734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From Public Coin to ZK</a:t>
            </a:r>
            <a:endParaRPr lang="en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B910E0C-8684-737A-6C1A-6673A465D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80248" y="2354370"/>
            <a:ext cx="1088354" cy="184466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5B40B4C-01ED-F817-748C-5FD4AEF38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92435" y="2572507"/>
            <a:ext cx="1391138" cy="1551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F84D1C-AD5A-3103-D374-E934822C8C5F}"/>
                  </a:ext>
                </a:extLst>
              </p:cNvPr>
              <p:cNvSpPr txBox="1"/>
              <p:nvPr/>
            </p:nvSpPr>
            <p:spPr>
              <a:xfrm>
                <a:off x="3764883" y="1148928"/>
                <a:ext cx="4601497" cy="16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6500"/>
                  </a:lnSpc>
                </a:pPr>
                <a:endParaRPr lang="en-IL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F84D1C-AD5A-3103-D374-E934822C8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883" y="1148928"/>
                <a:ext cx="4601497" cy="16079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FF1FA0-0601-578A-AB39-3792629CF135}"/>
              </a:ext>
            </a:extLst>
          </p:cNvPr>
          <p:cNvCxnSpPr>
            <a:cxnSpLocks/>
          </p:cNvCxnSpPr>
          <p:nvPr/>
        </p:nvCxnSpPr>
        <p:spPr>
          <a:xfrm>
            <a:off x="3194294" y="3429000"/>
            <a:ext cx="5400000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6ECA2E-B1FE-0379-D860-6307644662CC}"/>
              </a:ext>
            </a:extLst>
          </p:cNvPr>
          <p:cNvCxnSpPr>
            <a:cxnSpLocks/>
          </p:cNvCxnSpPr>
          <p:nvPr/>
        </p:nvCxnSpPr>
        <p:spPr>
          <a:xfrm flipH="1">
            <a:off x="3122577" y="2716528"/>
            <a:ext cx="5400000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CF39C184-0175-ED9E-31F5-CB912CC07636}"/>
              </a:ext>
            </a:extLst>
          </p:cNvPr>
          <p:cNvSpPr/>
          <p:nvPr/>
        </p:nvSpPr>
        <p:spPr>
          <a:xfrm>
            <a:off x="5782565" y="3748248"/>
            <a:ext cx="257118" cy="20815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7195C6E-E63E-63C4-D79B-78D85D86344A}"/>
              </a:ext>
            </a:extLst>
          </p:cNvPr>
          <p:cNvSpPr/>
          <p:nvPr/>
        </p:nvSpPr>
        <p:spPr>
          <a:xfrm>
            <a:off x="5787047" y="4017418"/>
            <a:ext cx="257118" cy="20815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B7C9B61-7332-3999-8AB2-10E1128E0B51}"/>
              </a:ext>
            </a:extLst>
          </p:cNvPr>
          <p:cNvSpPr/>
          <p:nvPr/>
        </p:nvSpPr>
        <p:spPr>
          <a:xfrm>
            <a:off x="5782565" y="4290230"/>
            <a:ext cx="257118" cy="20815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0CD308-FED9-8D6F-D352-99D68F47774E}"/>
              </a:ext>
            </a:extLst>
          </p:cNvPr>
          <p:cNvCxnSpPr>
            <a:cxnSpLocks/>
          </p:cNvCxnSpPr>
          <p:nvPr/>
        </p:nvCxnSpPr>
        <p:spPr>
          <a:xfrm>
            <a:off x="3122577" y="5997679"/>
            <a:ext cx="5400000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EDEF66-7836-D02C-AE7F-507897CF4CDD}"/>
              </a:ext>
            </a:extLst>
          </p:cNvPr>
          <p:cNvCxnSpPr>
            <a:cxnSpLocks/>
          </p:cNvCxnSpPr>
          <p:nvPr/>
        </p:nvCxnSpPr>
        <p:spPr>
          <a:xfrm flipH="1">
            <a:off x="3122577" y="5316071"/>
            <a:ext cx="5400000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gold coin with a black background&#10;&#10;Description automatically generated">
            <a:extLst>
              <a:ext uri="{FF2B5EF4-FFF2-40B4-BE49-F238E27FC236}">
                <a16:creationId xmlns:a16="http://schemas.microsoft.com/office/drawing/2014/main" id="{7885B9A6-F052-60A7-1DC8-92BC356AC4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04" y="2138777"/>
            <a:ext cx="404362" cy="404362"/>
          </a:xfrm>
          <a:prstGeom prst="rect">
            <a:avLst/>
          </a:prstGeom>
        </p:spPr>
      </p:pic>
      <p:pic>
        <p:nvPicPr>
          <p:cNvPr id="23" name="Picture 22" descr="A gold coin with a black background&#10;&#10;Description automatically generated">
            <a:extLst>
              <a:ext uri="{FF2B5EF4-FFF2-40B4-BE49-F238E27FC236}">
                <a16:creationId xmlns:a16="http://schemas.microsoft.com/office/drawing/2014/main" id="{57308E51-16F5-B167-CC9E-C97EF9E350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21" y="2151438"/>
            <a:ext cx="404362" cy="404362"/>
          </a:xfrm>
          <a:prstGeom prst="rect">
            <a:avLst/>
          </a:prstGeom>
        </p:spPr>
      </p:pic>
      <p:pic>
        <p:nvPicPr>
          <p:cNvPr id="24" name="Picture 23" descr="A gold coin with a black background&#10;&#10;Description automatically generated">
            <a:extLst>
              <a:ext uri="{FF2B5EF4-FFF2-40B4-BE49-F238E27FC236}">
                <a16:creationId xmlns:a16="http://schemas.microsoft.com/office/drawing/2014/main" id="{F943393A-3EA4-75B2-670A-77D1E7F3AD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38" y="2151438"/>
            <a:ext cx="404362" cy="404362"/>
          </a:xfrm>
          <a:prstGeom prst="rect">
            <a:avLst/>
          </a:prstGeom>
        </p:spPr>
      </p:pic>
      <p:pic>
        <p:nvPicPr>
          <p:cNvPr id="25" name="Picture 24" descr="A gold coin with a black background&#10;&#10;Description automatically generated">
            <a:extLst>
              <a:ext uri="{FF2B5EF4-FFF2-40B4-BE49-F238E27FC236}">
                <a16:creationId xmlns:a16="http://schemas.microsoft.com/office/drawing/2014/main" id="{662E10FA-6679-EE08-0EA6-EBB3C8712C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04" y="4782424"/>
            <a:ext cx="404362" cy="404362"/>
          </a:xfrm>
          <a:prstGeom prst="rect">
            <a:avLst/>
          </a:prstGeom>
        </p:spPr>
      </p:pic>
      <p:pic>
        <p:nvPicPr>
          <p:cNvPr id="26" name="Picture 25" descr="A gold coin with a black background&#10;&#10;Description automatically generated">
            <a:extLst>
              <a:ext uri="{FF2B5EF4-FFF2-40B4-BE49-F238E27FC236}">
                <a16:creationId xmlns:a16="http://schemas.microsoft.com/office/drawing/2014/main" id="{765A52E6-364D-5F49-45B4-1B33E227CA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21" y="4795085"/>
            <a:ext cx="404362" cy="404362"/>
          </a:xfrm>
          <a:prstGeom prst="rect">
            <a:avLst/>
          </a:prstGeom>
        </p:spPr>
      </p:pic>
      <p:pic>
        <p:nvPicPr>
          <p:cNvPr id="27" name="Picture 26" descr="A gold coin with a black background&#10;&#10;Description automatically generated">
            <a:extLst>
              <a:ext uri="{FF2B5EF4-FFF2-40B4-BE49-F238E27FC236}">
                <a16:creationId xmlns:a16="http://schemas.microsoft.com/office/drawing/2014/main" id="{6D14C8E6-AE95-1170-69FF-948B8D4603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38" y="4795085"/>
            <a:ext cx="404362" cy="404362"/>
          </a:xfrm>
          <a:prstGeom prst="rect">
            <a:avLst/>
          </a:prstGeom>
        </p:spPr>
      </p:pic>
      <p:pic>
        <p:nvPicPr>
          <p:cNvPr id="4" name="Picture 3" descr="A wooden chest with a keyhole&#10;&#10;Description automatically generated">
            <a:extLst>
              <a:ext uri="{FF2B5EF4-FFF2-40B4-BE49-F238E27FC236}">
                <a16:creationId xmlns:a16="http://schemas.microsoft.com/office/drawing/2014/main" id="{F2E84FD5-A301-B102-9E8E-94AF7507CA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21" y="2793779"/>
            <a:ext cx="539694" cy="539694"/>
          </a:xfrm>
          <a:prstGeom prst="rect">
            <a:avLst/>
          </a:prstGeom>
        </p:spPr>
      </p:pic>
      <p:pic>
        <p:nvPicPr>
          <p:cNvPr id="5" name="Picture 4" descr="A wooden chest with a keyhole&#10;&#10;Description automatically generated">
            <a:extLst>
              <a:ext uri="{FF2B5EF4-FFF2-40B4-BE49-F238E27FC236}">
                <a16:creationId xmlns:a16="http://schemas.microsoft.com/office/drawing/2014/main" id="{EEC18EDA-44C2-4EDD-2B86-C9D8AC5700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75" y="5393321"/>
            <a:ext cx="539694" cy="539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77DE97-465F-D27A-0F95-34CF88F70A41}"/>
                  </a:ext>
                </a:extLst>
              </p:cNvPr>
              <p:cNvSpPr txBox="1"/>
              <p:nvPr/>
            </p:nvSpPr>
            <p:spPr>
              <a:xfrm>
                <a:off x="-545290" y="1501812"/>
                <a:ext cx="4601497" cy="16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6500"/>
                  </a:lnSpc>
                </a:pPr>
                <a:endParaRPr lang="en-IL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77DE97-465F-D27A-0F95-34CF88F70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5290" y="1501812"/>
                <a:ext cx="4601497" cy="16079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851B2-E542-594B-F22C-98B8F15E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077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"/>
    </mc:Choice>
    <mc:Fallback xmlns="">
      <p:transition spd="slow" advTm="66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B573-22BE-0026-58A4-4DD9E734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From Public Coin to ZK</a:t>
            </a:r>
            <a:endParaRPr lang="en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B910E0C-8684-737A-6C1A-6673A465D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80248" y="2354370"/>
            <a:ext cx="1088354" cy="184466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5B40B4C-01ED-F817-748C-5FD4AEF38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92435" y="2572507"/>
            <a:ext cx="1391138" cy="1551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F84D1C-AD5A-3103-D374-E934822C8C5F}"/>
                  </a:ext>
                </a:extLst>
              </p:cNvPr>
              <p:cNvSpPr txBox="1"/>
              <p:nvPr/>
            </p:nvSpPr>
            <p:spPr>
              <a:xfrm>
                <a:off x="3764883" y="1148928"/>
                <a:ext cx="4601497" cy="16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6500"/>
                  </a:lnSpc>
                </a:pPr>
                <a:endParaRPr lang="en-IL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F84D1C-AD5A-3103-D374-E934822C8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883" y="1148928"/>
                <a:ext cx="4601497" cy="16079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FF1FA0-0601-578A-AB39-3792629CF135}"/>
              </a:ext>
            </a:extLst>
          </p:cNvPr>
          <p:cNvCxnSpPr>
            <a:cxnSpLocks/>
          </p:cNvCxnSpPr>
          <p:nvPr/>
        </p:nvCxnSpPr>
        <p:spPr>
          <a:xfrm>
            <a:off x="4275073" y="3276704"/>
            <a:ext cx="3136211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6ECA2E-B1FE-0379-D860-6307644662CC}"/>
              </a:ext>
            </a:extLst>
          </p:cNvPr>
          <p:cNvCxnSpPr>
            <a:cxnSpLocks/>
          </p:cNvCxnSpPr>
          <p:nvPr/>
        </p:nvCxnSpPr>
        <p:spPr>
          <a:xfrm flipH="1">
            <a:off x="4239307" y="2639165"/>
            <a:ext cx="3171977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CF39C184-0175-ED9E-31F5-CB912CC07636}"/>
              </a:ext>
            </a:extLst>
          </p:cNvPr>
          <p:cNvSpPr/>
          <p:nvPr/>
        </p:nvSpPr>
        <p:spPr>
          <a:xfrm>
            <a:off x="5810559" y="3467448"/>
            <a:ext cx="138475" cy="14644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2" name="Picture 21" descr="A gold coin with a black background&#10;&#10;Description automatically generated">
            <a:extLst>
              <a:ext uri="{FF2B5EF4-FFF2-40B4-BE49-F238E27FC236}">
                <a16:creationId xmlns:a16="http://schemas.microsoft.com/office/drawing/2014/main" id="{7885B9A6-F052-60A7-1DC8-92BC356AC4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34" y="2147011"/>
            <a:ext cx="327477" cy="327477"/>
          </a:xfrm>
          <a:prstGeom prst="rect">
            <a:avLst/>
          </a:prstGeom>
        </p:spPr>
      </p:pic>
      <p:pic>
        <p:nvPicPr>
          <p:cNvPr id="23" name="Picture 22" descr="A gold coin with a black background&#10;&#10;Description automatically generated">
            <a:extLst>
              <a:ext uri="{FF2B5EF4-FFF2-40B4-BE49-F238E27FC236}">
                <a16:creationId xmlns:a16="http://schemas.microsoft.com/office/drawing/2014/main" id="{57308E51-16F5-B167-CC9E-C97EF9E350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55" y="2147011"/>
            <a:ext cx="338454" cy="338454"/>
          </a:xfrm>
          <a:prstGeom prst="rect">
            <a:avLst/>
          </a:prstGeom>
        </p:spPr>
      </p:pic>
      <p:pic>
        <p:nvPicPr>
          <p:cNvPr id="24" name="Picture 23" descr="A gold coin with a black background&#10;&#10;Description automatically generated">
            <a:extLst>
              <a:ext uri="{FF2B5EF4-FFF2-40B4-BE49-F238E27FC236}">
                <a16:creationId xmlns:a16="http://schemas.microsoft.com/office/drawing/2014/main" id="{F943393A-3EA4-75B2-670A-77D1E7F3AD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753" y="2147860"/>
            <a:ext cx="341177" cy="341177"/>
          </a:xfrm>
          <a:prstGeom prst="rect">
            <a:avLst/>
          </a:prstGeom>
        </p:spPr>
      </p:pic>
      <p:pic>
        <p:nvPicPr>
          <p:cNvPr id="4" name="Picture 3" descr="A wooden chest with a keyhole&#10;&#10;Description automatically generated">
            <a:extLst>
              <a:ext uri="{FF2B5EF4-FFF2-40B4-BE49-F238E27FC236}">
                <a16:creationId xmlns:a16="http://schemas.microsoft.com/office/drawing/2014/main" id="{F2E84FD5-A301-B102-9E8E-94AF7507CA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37" y="2761723"/>
            <a:ext cx="422549" cy="422549"/>
          </a:xfrm>
          <a:prstGeom prst="rect">
            <a:avLst/>
          </a:prstGeom>
        </p:spPr>
      </p:pic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E90E432E-142E-4998-6049-DC384C88BA27}"/>
              </a:ext>
            </a:extLst>
          </p:cNvPr>
          <p:cNvSpPr/>
          <p:nvPr/>
        </p:nvSpPr>
        <p:spPr>
          <a:xfrm>
            <a:off x="5810559" y="3701643"/>
            <a:ext cx="138475" cy="14644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5CE9AAB8-5C93-4E86-5883-5DE08A70F85C}"/>
              </a:ext>
            </a:extLst>
          </p:cNvPr>
          <p:cNvSpPr/>
          <p:nvPr/>
        </p:nvSpPr>
        <p:spPr>
          <a:xfrm>
            <a:off x="5810559" y="3940945"/>
            <a:ext cx="138475" cy="14644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0C9DA9D-6BF9-114A-9AA6-95207C9791CC}"/>
              </a:ext>
            </a:extLst>
          </p:cNvPr>
          <p:cNvCxnSpPr>
            <a:cxnSpLocks/>
          </p:cNvCxnSpPr>
          <p:nvPr/>
        </p:nvCxnSpPr>
        <p:spPr>
          <a:xfrm>
            <a:off x="4270591" y="5335675"/>
            <a:ext cx="3136211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2C50A0F-43DA-AB98-5C84-A29A26E4A364}"/>
              </a:ext>
            </a:extLst>
          </p:cNvPr>
          <p:cNvCxnSpPr>
            <a:cxnSpLocks/>
          </p:cNvCxnSpPr>
          <p:nvPr/>
        </p:nvCxnSpPr>
        <p:spPr>
          <a:xfrm flipH="1">
            <a:off x="4234825" y="4698136"/>
            <a:ext cx="3171977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A gold coin with a black background&#10;&#10;Description automatically generated">
            <a:extLst>
              <a:ext uri="{FF2B5EF4-FFF2-40B4-BE49-F238E27FC236}">
                <a16:creationId xmlns:a16="http://schemas.microsoft.com/office/drawing/2014/main" id="{7E0871FD-3947-017A-CB73-AEB2156433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52" y="4205982"/>
            <a:ext cx="327477" cy="327477"/>
          </a:xfrm>
          <a:prstGeom prst="rect">
            <a:avLst/>
          </a:prstGeom>
        </p:spPr>
      </p:pic>
      <p:pic>
        <p:nvPicPr>
          <p:cNvPr id="38" name="Picture 37" descr="A gold coin with a black background&#10;&#10;Description automatically generated">
            <a:extLst>
              <a:ext uri="{FF2B5EF4-FFF2-40B4-BE49-F238E27FC236}">
                <a16:creationId xmlns:a16="http://schemas.microsoft.com/office/drawing/2014/main" id="{895ED271-E889-3559-4624-E64BF7CF26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73" y="4205982"/>
            <a:ext cx="338454" cy="338454"/>
          </a:xfrm>
          <a:prstGeom prst="rect">
            <a:avLst/>
          </a:prstGeom>
        </p:spPr>
      </p:pic>
      <p:pic>
        <p:nvPicPr>
          <p:cNvPr id="39" name="Picture 38" descr="A gold coin with a black background&#10;&#10;Description automatically generated">
            <a:extLst>
              <a:ext uri="{FF2B5EF4-FFF2-40B4-BE49-F238E27FC236}">
                <a16:creationId xmlns:a16="http://schemas.microsoft.com/office/drawing/2014/main" id="{E4AAB608-CFAC-6B9B-77D3-F73DE183FB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71" y="4206831"/>
            <a:ext cx="341177" cy="341177"/>
          </a:xfrm>
          <a:prstGeom prst="rect">
            <a:avLst/>
          </a:prstGeom>
        </p:spPr>
      </p:pic>
      <p:pic>
        <p:nvPicPr>
          <p:cNvPr id="40" name="Picture 39" descr="A wooden chest with a keyhole&#10;&#10;Description automatically generated">
            <a:extLst>
              <a:ext uri="{FF2B5EF4-FFF2-40B4-BE49-F238E27FC236}">
                <a16:creationId xmlns:a16="http://schemas.microsoft.com/office/drawing/2014/main" id="{5AEC96C6-AA01-386F-2D69-676924C21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55" y="4820694"/>
            <a:ext cx="422549" cy="42254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A0B9E21-8991-48BD-847C-E3D52D3B0B7D}"/>
              </a:ext>
            </a:extLst>
          </p:cNvPr>
          <p:cNvSpPr/>
          <p:nvPr/>
        </p:nvSpPr>
        <p:spPr>
          <a:xfrm>
            <a:off x="4087906" y="5661212"/>
            <a:ext cx="3509682" cy="9781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43" name="Picture 42" descr="A wooden chest with a keyhole&#10;&#10;Description automatically generated">
            <a:extLst>
              <a:ext uri="{FF2B5EF4-FFF2-40B4-BE49-F238E27FC236}">
                <a16:creationId xmlns:a16="http://schemas.microsoft.com/office/drawing/2014/main" id="{E1FED4BB-F776-406C-6053-6D14079CEF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1282" y="5794884"/>
            <a:ext cx="781635" cy="781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F83E94-8867-4E23-7357-A01367E88FA8}"/>
                  </a:ext>
                </a:extLst>
              </p:cNvPr>
              <p:cNvSpPr txBox="1"/>
              <p:nvPr/>
            </p:nvSpPr>
            <p:spPr>
              <a:xfrm>
                <a:off x="-545290" y="1501812"/>
                <a:ext cx="4601497" cy="16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6500"/>
                  </a:lnSpc>
                </a:pPr>
                <a:endParaRPr lang="en-IL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F83E94-8867-4E23-7357-A01367E88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5290" y="1501812"/>
                <a:ext cx="4601497" cy="16079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8F33D-5315-4320-B8CD-B28B57C6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2281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"/>
    </mc:Choice>
    <mc:Fallback xmlns="">
      <p:transition spd="slow" advTm="42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9C1E9-1E6A-6CA9-4FC8-C5EF95AB1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8F81-EE78-0DF4-4F77-3B53C339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Preserving the Communication Complexity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C22E83-127D-1992-AB43-513A03CDAB4B}"/>
              </a:ext>
            </a:extLst>
          </p:cNvPr>
          <p:cNvSpPr txBox="1">
            <a:spLocks/>
          </p:cNvSpPr>
          <p:nvPr/>
        </p:nvSpPr>
        <p:spPr>
          <a:xfrm>
            <a:off x="4657164" y="1721269"/>
            <a:ext cx="2263587" cy="863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en-US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en-US" sz="3600" dirty="0"/>
          </a:p>
          <a:p>
            <a:endParaRPr lang="en-US" sz="3200" dirty="0"/>
          </a:p>
          <a:p>
            <a:endParaRPr lang="en-IL" sz="3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1F23B3-4ED9-D82B-4517-B18873E9D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74422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3200" dirty="0"/>
              <a:t>The communication complexity of the commitments</a:t>
            </a:r>
          </a:p>
          <a:p>
            <a:pPr lvl="1">
              <a:buClr>
                <a:schemeClr val="tx1"/>
              </a:buClr>
            </a:pPr>
            <a:r>
              <a:rPr lang="en-US" sz="2800" dirty="0"/>
              <a:t>We reduce the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[MNRV24]</a:t>
            </a:r>
            <a:r>
              <a:rPr lang="en-US" sz="2800" dirty="0"/>
              <a:t> proof to efficient (instance-dependent) commitments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3200" dirty="0"/>
              <a:t>The communication complexity of the ZKP</a:t>
            </a:r>
          </a:p>
          <a:p>
            <a:pPr lvl="1">
              <a:buClr>
                <a:schemeClr val="tx1"/>
              </a:buClr>
            </a:pPr>
            <a:r>
              <a:rPr lang="en-US" sz="2800" dirty="0"/>
              <a:t>Using the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[IKOS07] </a:t>
            </a:r>
            <a:r>
              <a:rPr lang="en-US" sz="2800" dirty="0"/>
              <a:t>MPC-in-the-head paradigm</a:t>
            </a:r>
          </a:p>
          <a:p>
            <a:pPr lvl="1">
              <a:buClr>
                <a:schemeClr val="tx1"/>
              </a:buClr>
            </a:pPr>
            <a:endParaRPr lang="en-US" sz="2800" dirty="0"/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endParaRPr lang="en-US" sz="3200" dirty="0"/>
          </a:p>
          <a:p>
            <a:endParaRPr lang="en-US" dirty="0"/>
          </a:p>
          <a:p>
            <a:endParaRPr lang="en-I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B5F53-E635-0834-B6C9-CE5B2360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17</a:t>
            </a:fld>
            <a:endParaRPr lang="en-IL"/>
          </a:p>
        </p:txBody>
      </p:sp>
      <p:pic>
        <p:nvPicPr>
          <p:cNvPr id="4" name="Picture 3" descr="A wooden chest with a keyhole&#10;&#10;Description automatically generated">
            <a:extLst>
              <a:ext uri="{FF2B5EF4-FFF2-40B4-BE49-F238E27FC236}">
                <a16:creationId xmlns:a16="http://schemas.microsoft.com/office/drawing/2014/main" id="{FBCE753F-8AEF-CA7A-442D-CC070F686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122" y="1690688"/>
            <a:ext cx="539694" cy="5396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5ABE16-3851-5977-5809-1CDCAF29B773}"/>
              </a:ext>
            </a:extLst>
          </p:cNvPr>
          <p:cNvSpPr/>
          <p:nvPr/>
        </p:nvSpPr>
        <p:spPr>
          <a:xfrm>
            <a:off x="8933328" y="2894707"/>
            <a:ext cx="2940424" cy="7973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7" name="Picture 6" descr="A wooden chest with a keyhole&#10;&#10;Description automatically generated">
            <a:extLst>
              <a:ext uri="{FF2B5EF4-FFF2-40B4-BE49-F238E27FC236}">
                <a16:creationId xmlns:a16="http://schemas.microsoft.com/office/drawing/2014/main" id="{BDBA8091-F875-E175-2FC9-07A09ACD5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3693" y="2965959"/>
            <a:ext cx="654857" cy="65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8"/>
    </mc:Choice>
    <mc:Fallback xmlns="">
      <p:transition spd="slow" advTm="6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0F1C-2B94-151A-09C2-13C574F8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747" y="2001673"/>
            <a:ext cx="5885329" cy="2854653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Questions?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49F51-F3C3-AC40-0CE3-10691265E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7749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3212-1097-56D2-C779-717C6A6D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Motivating Example</a:t>
            </a:r>
            <a:endParaRPr lang="en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8C60D2-08D8-5CFD-D10D-3FCF2A848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61200" y="4546800"/>
            <a:ext cx="1088354" cy="184466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582D80-CA8C-DA3B-613A-4427FF57ABAA}"/>
                  </a:ext>
                </a:extLst>
              </p:cNvPr>
              <p:cNvSpPr txBox="1"/>
              <p:nvPr/>
            </p:nvSpPr>
            <p:spPr>
              <a:xfrm>
                <a:off x="3795251" y="3165140"/>
                <a:ext cx="46014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582D80-CA8C-DA3B-613A-4427FF57A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251" y="3165140"/>
                <a:ext cx="460149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BC261D00-189F-9FC8-DF17-C8329D9F48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42400" y="4625651"/>
            <a:ext cx="1391138" cy="155131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C1C31F-06B7-507C-FBCC-189B3E46B377}"/>
              </a:ext>
            </a:extLst>
          </p:cNvPr>
          <p:cNvCxnSpPr>
            <a:cxnSpLocks/>
          </p:cNvCxnSpPr>
          <p:nvPr/>
        </p:nvCxnSpPr>
        <p:spPr>
          <a:xfrm>
            <a:off x="3395999" y="5482044"/>
            <a:ext cx="5400000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9DCB91-24DB-F07A-0008-462761BA9517}"/>
                  </a:ext>
                </a:extLst>
              </p:cNvPr>
              <p:cNvSpPr txBox="1"/>
              <p:nvPr/>
            </p:nvSpPr>
            <p:spPr>
              <a:xfrm>
                <a:off x="3556337" y="4683898"/>
                <a:ext cx="46014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9DCB91-24DB-F07A-0008-462761BA9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337" y="4683898"/>
                <a:ext cx="460149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464E0AC0-877A-195F-AE50-623B9B798648}"/>
              </a:ext>
            </a:extLst>
          </p:cNvPr>
          <p:cNvSpPr/>
          <p:nvPr/>
        </p:nvSpPr>
        <p:spPr>
          <a:xfrm rot="16200000">
            <a:off x="5222032" y="3708685"/>
            <a:ext cx="383839" cy="628992"/>
          </a:xfrm>
          <a:prstGeom prst="leftBrac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81D5AE-B967-9DF1-2232-E1D5A927B7FA}"/>
                  </a:ext>
                </a:extLst>
              </p:cNvPr>
              <p:cNvSpPr txBox="1"/>
              <p:nvPr/>
            </p:nvSpPr>
            <p:spPr>
              <a:xfrm>
                <a:off x="3113202" y="4095997"/>
                <a:ext cx="46014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81D5AE-B967-9DF1-2232-E1D5A927B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202" y="4095997"/>
                <a:ext cx="4601497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74F7DF-98B6-E34B-40D9-4B5E9235A82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A prover holding a long list of RSA public-keys wants to convince a verifier that the public-keys are well formed</a:t>
            </a:r>
            <a:endParaRPr lang="en-US" sz="3600" dirty="0"/>
          </a:p>
          <a:p>
            <a:endParaRPr lang="en-IL" sz="3200" dirty="0"/>
          </a:p>
          <a:p>
            <a:endParaRPr lang="en-US" dirty="0"/>
          </a:p>
          <a:p>
            <a:endParaRPr lang="en-I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73EF6-74A5-1062-296C-4F5E6EB9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2</a:t>
            </a:fld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4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35"/>
    </mc:Choice>
    <mc:Fallback xmlns="">
      <p:transition spd="slow" advTm="36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3" grpId="0" animBg="1"/>
      <p:bldP spid="3" grpId="1" animBg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3212-1097-56D2-C779-717C6A6D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Zero-Knowledge Proofs</a:t>
            </a:r>
            <a:endParaRPr lang="en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509D451-36CD-5775-091E-7F0A322C61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111623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[GMR82] </a:t>
                </a:r>
                <a:r>
                  <a:rPr lang="en-US" sz="3200" dirty="0"/>
                  <a:t>A zero-knowledge proof is an interactive protocol between a prover and a verifier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Completeness:</a:t>
                </a:r>
                <a:r>
                  <a:rPr lang="en-US" sz="3200" b="0" dirty="0"/>
                  <a:t> Statement is correct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verifier accepts </a:t>
                </a:r>
                <a:r>
                  <a:rPr lang="en-US" sz="3200" dirty="0" err="1"/>
                  <a:t>w.h.p</a:t>
                </a:r>
                <a:r>
                  <a:rPr lang="en-US" sz="3200" dirty="0"/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Soundness:</a:t>
                </a:r>
                <a:r>
                  <a:rPr lang="en-US" sz="3200" dirty="0"/>
                  <a:t> Statement is incorrect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verifier rejects </a:t>
                </a:r>
                <a:r>
                  <a:rPr lang="en-US" sz="3200" dirty="0" err="1"/>
                  <a:t>w.h.p</a:t>
                </a:r>
                <a:r>
                  <a:rPr lang="en-US" sz="3200" dirty="0"/>
                  <a:t>. when interacting with          prover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Zero-Knowledge:</a:t>
                </a:r>
                <a:r>
                  <a:rPr lang="en-US" sz="3200" dirty="0"/>
                  <a:t> For every PPT verifier there exists a PPT simulator with an output distribution                                      from real interactions of the honest prover with the verifier</a:t>
                </a:r>
              </a:p>
              <a:p>
                <a:endParaRPr lang="en-IL" sz="3200" dirty="0"/>
              </a:p>
              <a:p>
                <a:endParaRPr lang="en-US" dirty="0"/>
              </a:p>
              <a:p>
                <a:endParaRPr lang="en-IL" dirty="0"/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509D451-36CD-5775-091E-7F0A322C6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1116235" cy="4351338"/>
              </a:xfrm>
              <a:prstGeom prst="rect">
                <a:avLst/>
              </a:prstGeom>
              <a:blipFill>
                <a:blip r:embed="rId4"/>
                <a:stretch>
                  <a:fillRect l="-1206" t="-2801" r="-12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88FC7C-2A5C-41C4-EB2C-800D3448786D}"/>
              </a:ext>
            </a:extLst>
          </p:cNvPr>
          <p:cNvSpPr txBox="1">
            <a:spLocks/>
          </p:cNvSpPr>
          <p:nvPr/>
        </p:nvSpPr>
        <p:spPr>
          <a:xfrm>
            <a:off x="4878211" y="3836788"/>
            <a:ext cx="1335741" cy="751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any</a:t>
            </a:r>
            <a:endParaRPr lang="en-IL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68574A-7A4C-8F21-DDA7-C628E7FF9357}"/>
              </a:ext>
            </a:extLst>
          </p:cNvPr>
          <p:cNvSpPr txBox="1">
            <a:spLocks/>
          </p:cNvSpPr>
          <p:nvPr/>
        </p:nvSpPr>
        <p:spPr>
          <a:xfrm>
            <a:off x="7513835" y="4868894"/>
            <a:ext cx="3294530" cy="751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indistinguishable</a:t>
            </a:r>
            <a:endParaRPr lang="en-I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5B560-DA53-87E0-F659-A1E301E9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3</a:t>
            </a:fld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9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74"/>
    </mc:Choice>
    <mc:Fallback xmlns="">
      <p:transition spd="slow" advTm="83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5" grpId="0"/>
      <p:bldP spid="15" grpId="1"/>
      <p:bldP spid="1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3212-1097-56D2-C779-717C6A6D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SZK (Statistical Zero-Knowledge)</a:t>
            </a:r>
            <a:endParaRPr lang="en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509D451-36CD-5775-091E-7F0A322C6150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1116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L" sz="3200" dirty="0"/>
          </a:p>
          <a:p>
            <a:endParaRPr lang="en-US" dirty="0"/>
          </a:p>
          <a:p>
            <a:endParaRPr lang="en-I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852960-8979-2658-59C8-60EF0AD6D2D2}"/>
              </a:ext>
            </a:extLst>
          </p:cNvPr>
          <p:cNvSpPr txBox="1">
            <a:spLocks/>
          </p:cNvSpPr>
          <p:nvPr/>
        </p:nvSpPr>
        <p:spPr>
          <a:xfrm>
            <a:off x="838800" y="1825200"/>
            <a:ext cx="11116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L" sz="3200" dirty="0"/>
          </a:p>
          <a:p>
            <a:endParaRPr lang="en-US" dirty="0"/>
          </a:p>
          <a:p>
            <a:endParaRPr lang="en-I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2E25A3-BF8F-1FC5-035A-32939330D1CD}"/>
              </a:ext>
            </a:extLst>
          </p:cNvPr>
          <p:cNvSpPr txBox="1">
            <a:spLocks/>
          </p:cNvSpPr>
          <p:nvPr/>
        </p:nvSpPr>
        <p:spPr>
          <a:xfrm>
            <a:off x="838800" y="1825200"/>
            <a:ext cx="112366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The class of all promise problems that have statistically sound and statistically zero-knowledge proofs</a:t>
            </a:r>
          </a:p>
          <a:p>
            <a:r>
              <a:rPr lang="en-US" sz="3200" dirty="0"/>
              <a:t>A central class capturing many problems in cryptography</a:t>
            </a:r>
          </a:p>
          <a:p>
            <a:r>
              <a:rPr lang="en-US" sz="3200" dirty="0"/>
              <a:t>Has a rich structure that was extensively studied, e.g., 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[Vad99]</a:t>
            </a:r>
            <a:endParaRPr lang="en-IL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C7AF5-D11E-827E-FA88-60E31FF4F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4</a:t>
            </a:fld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99EB5B-A620-9F79-A16B-C8F4B3965921}"/>
                  </a:ext>
                </a:extLst>
              </p:cNvPr>
              <p:cNvSpPr txBox="1"/>
              <p:nvPr/>
            </p:nvSpPr>
            <p:spPr>
              <a:xfrm>
                <a:off x="1875213" y="2791240"/>
                <a:ext cx="8441573" cy="1759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YES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𝑝𝑞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j-lt"/>
                            </a:rPr>
                            <m:t>PRIMES</m:t>
                          </m:r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6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𝑌𝐸𝑆</m:t>
                      </m:r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99EB5B-A620-9F79-A16B-C8F4B3965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13" y="2791240"/>
                <a:ext cx="8441573" cy="1759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677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90"/>
    </mc:Choice>
    <mc:Fallback xmlns="">
      <p:transition spd="slow" advTm="50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B573-22BE-0026-58A4-4DD9E734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Possible Solutions</a:t>
            </a:r>
            <a:endParaRPr lang="en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BEB0-7FC0-2718-9065-DCB40C505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[GMR98]</a:t>
            </a:r>
            <a:r>
              <a:rPr lang="en-US" sz="3200" dirty="0"/>
              <a:t> Non-interactive statistical zero-knowledge proof (NISZK) for verifying that a number is a valid RSA public-key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IL" sz="3200" dirty="0"/>
          </a:p>
          <a:p>
            <a:endParaRPr lang="en-US" dirty="0"/>
          </a:p>
          <a:p>
            <a:endParaRPr lang="en-IL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6C03D70-EA0F-C0CE-96CD-9BCBDDE23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59224" y="4547914"/>
            <a:ext cx="1088354" cy="184466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9057798-FC2E-9ABA-1166-6BA605D28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41638" y="4625651"/>
            <a:ext cx="1391138" cy="155131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E52FAB-A7B3-A50D-BDD1-76C0C8037981}"/>
              </a:ext>
            </a:extLst>
          </p:cNvPr>
          <p:cNvCxnSpPr>
            <a:cxnSpLocks/>
          </p:cNvCxnSpPr>
          <p:nvPr/>
        </p:nvCxnSpPr>
        <p:spPr>
          <a:xfrm>
            <a:off x="3396000" y="5495653"/>
            <a:ext cx="5400000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9E2F56-FAEE-28B8-5D24-657B87D0D0A9}"/>
                  </a:ext>
                </a:extLst>
              </p:cNvPr>
              <p:cNvSpPr txBox="1"/>
              <p:nvPr/>
            </p:nvSpPr>
            <p:spPr>
              <a:xfrm>
                <a:off x="3795251" y="2964280"/>
                <a:ext cx="4601497" cy="925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𝑝𝑞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9E2F56-FAEE-28B8-5D24-657B87D0D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251" y="2964280"/>
                <a:ext cx="4601497" cy="9258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D5AA92-2199-E302-749F-F342CEF3A0CC}"/>
                  </a:ext>
                </a:extLst>
              </p:cNvPr>
              <p:cNvSpPr txBox="1"/>
              <p:nvPr/>
            </p:nvSpPr>
            <p:spPr>
              <a:xfrm>
                <a:off x="5551822" y="4858673"/>
                <a:ext cx="10883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D5AA92-2199-E302-749F-F342CEF3A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822" y="4858673"/>
                <a:ext cx="1088354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0178A-5C04-72A8-748A-30A8992E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5</a:t>
            </a:fld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542378-7A50-2EE0-92FA-930DF8510E05}"/>
                  </a:ext>
                </a:extLst>
              </p:cNvPr>
              <p:cNvSpPr txBox="1"/>
              <p:nvPr/>
            </p:nvSpPr>
            <p:spPr>
              <a:xfrm>
                <a:off x="3153728" y="3890174"/>
                <a:ext cx="6098240" cy="9258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6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𝜋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IL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542378-7A50-2EE0-92FA-930DF8510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28" y="3890174"/>
                <a:ext cx="6098240" cy="9258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C61C5F-550F-A786-E85C-A7E144B430EF}"/>
                  </a:ext>
                </a:extLst>
              </p:cNvPr>
              <p:cNvSpPr txBox="1"/>
              <p:nvPr/>
            </p:nvSpPr>
            <p:spPr>
              <a:xfrm>
                <a:off x="2940032" y="3888450"/>
                <a:ext cx="6098240" cy="9258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6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𝜋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C61C5F-550F-A786-E85C-A7E144B43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32" y="3888450"/>
                <a:ext cx="6098240" cy="9258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0825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53"/>
    </mc:Choice>
    <mc:Fallback xmlns="">
      <p:transition spd="slow" advTm="50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B573-22BE-0026-58A4-4DD9E734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Possible Solutions</a:t>
            </a:r>
            <a:endParaRPr lang="en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BEB0-7FC0-2718-9065-DCB40C505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ZK and soundness are statistical</a:t>
            </a:r>
          </a:p>
          <a:p>
            <a:r>
              <a:rPr lang="en-US" sz="3200" dirty="0"/>
              <a:t>Poly-time prover strategy given the prime factors</a:t>
            </a:r>
            <a:endParaRPr lang="en-IL" sz="3200" dirty="0"/>
          </a:p>
          <a:p>
            <a:endParaRPr lang="en-US" dirty="0"/>
          </a:p>
          <a:p>
            <a:endParaRPr lang="en-IL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6C03D70-EA0F-C0CE-96CD-9BCBDDE23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59224" y="4547914"/>
            <a:ext cx="1088354" cy="184466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9057798-FC2E-9ABA-1166-6BA605D28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41638" y="4625651"/>
            <a:ext cx="1391138" cy="155131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E52FAB-A7B3-A50D-BDD1-76C0C8037981}"/>
              </a:ext>
            </a:extLst>
          </p:cNvPr>
          <p:cNvCxnSpPr>
            <a:cxnSpLocks/>
          </p:cNvCxnSpPr>
          <p:nvPr/>
        </p:nvCxnSpPr>
        <p:spPr>
          <a:xfrm>
            <a:off x="3396000" y="5495653"/>
            <a:ext cx="5400000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596641-84A0-4774-2F80-09BDDC4E6130}"/>
                  </a:ext>
                </a:extLst>
              </p:cNvPr>
              <p:cNvSpPr txBox="1"/>
              <p:nvPr/>
            </p:nvSpPr>
            <p:spPr>
              <a:xfrm>
                <a:off x="5007645" y="4858673"/>
                <a:ext cx="10883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596641-84A0-4774-2F80-09BDDC4E6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645" y="4858673"/>
                <a:ext cx="1088354" cy="646331"/>
              </a:xfrm>
              <a:prstGeom prst="rect">
                <a:avLst/>
              </a:prstGeom>
              <a:blipFill>
                <a:blip r:embed="rId8"/>
                <a:stretch>
                  <a:fillRect r="-603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235C98-12AD-D8A0-85F3-16EABA9EC1AC}"/>
                  </a:ext>
                </a:extLst>
              </p:cNvPr>
              <p:cNvSpPr txBox="1"/>
              <p:nvPr/>
            </p:nvSpPr>
            <p:spPr>
              <a:xfrm>
                <a:off x="3643859" y="2964280"/>
                <a:ext cx="4601497" cy="1759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6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𝜋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sup>
                      </m:sSup>
                    </m:oMath>
                  </m:oMathPara>
                </a14:m>
                <a:endParaRPr lang="en-IL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235C98-12AD-D8A0-85F3-16EABA9EC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859" y="2964280"/>
                <a:ext cx="4601497" cy="17594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5A4365-79C1-E350-FA9C-FA746523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6</a:t>
            </a:fld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8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38"/>
    </mc:Choice>
    <mc:Fallback xmlns="">
      <p:transition spd="slow" advTm="61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3212-1097-56D2-C779-717C6A6D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Possible Solutions</a:t>
            </a:r>
            <a:endParaRPr lang="en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509D451-36CD-5775-091E-7F0A322C6150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1116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Existing efficient zero-knowledge proofs, e.g., 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[Kil92]</a:t>
            </a:r>
            <a:endParaRPr lang="en-US" sz="3200" dirty="0"/>
          </a:p>
          <a:p>
            <a:r>
              <a:rPr lang="en-US" sz="3200" dirty="0"/>
              <a:t>Computational soundness or computational zero-knowledge</a:t>
            </a:r>
          </a:p>
          <a:p>
            <a:endParaRPr lang="en-IL" sz="3200" dirty="0"/>
          </a:p>
          <a:p>
            <a:endParaRPr lang="en-US" dirty="0"/>
          </a:p>
          <a:p>
            <a:endParaRPr lang="en-I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B0CB43-0942-69AD-4895-C2DB142B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7</a:t>
            </a:fld>
            <a:endParaRPr lang="en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7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02"/>
    </mc:Choice>
    <mc:Fallback xmlns="">
      <p:transition spd="slow" advTm="21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B573-22BE-0026-58A4-4DD9E734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ZK Batch Proofs</a:t>
            </a:r>
            <a:endParaRPr lang="en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ABEB0-7FC0-2718-9065-DCB40C5051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274422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32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[KRR+20, KRV21,MNRV24]</a:t>
                </a:r>
                <a:r>
                  <a:rPr lang="en-US" sz="3200" dirty="0"/>
                  <a:t> NISZK proof for verifying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3200" dirty="0"/>
                  <a:t>instances with communication poly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for all of NISZK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3600" dirty="0">
                    <a:solidFill>
                      <a:srgbClr val="FF0000"/>
                    </a:solidFill>
                  </a:rPr>
                  <a:t>Exponential-time prover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endParaRPr lang="en-US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ABEB0-7FC0-2718-9065-DCB40C5051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274422"/>
              </a:xfrm>
              <a:blipFill>
                <a:blip r:embed="rId4"/>
                <a:stretch>
                  <a:fillRect l="-1797" t="-23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6C03D70-EA0F-C0CE-96CD-9BCBDDE23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80248" y="3927676"/>
            <a:ext cx="1088354" cy="184466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9057798-FC2E-9ABA-1166-6BA605D283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62662" y="4005413"/>
            <a:ext cx="1391138" cy="155131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E52FAB-A7B3-A50D-BDD1-76C0C8037981}"/>
              </a:ext>
            </a:extLst>
          </p:cNvPr>
          <p:cNvCxnSpPr>
            <a:cxnSpLocks/>
          </p:cNvCxnSpPr>
          <p:nvPr/>
        </p:nvCxnSpPr>
        <p:spPr>
          <a:xfrm>
            <a:off x="3517024" y="5038455"/>
            <a:ext cx="5400000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596641-84A0-4774-2F80-09BDDC4E6130}"/>
                  </a:ext>
                </a:extLst>
              </p:cNvPr>
              <p:cNvSpPr txBox="1"/>
              <p:nvPr/>
            </p:nvSpPr>
            <p:spPr>
              <a:xfrm>
                <a:off x="5521454" y="4401475"/>
                <a:ext cx="10883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596641-84A0-4774-2F80-09BDDC4E6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454" y="4401475"/>
                <a:ext cx="1088354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235C98-12AD-D8A0-85F3-16EABA9EC1AC}"/>
                  </a:ext>
                </a:extLst>
              </p:cNvPr>
              <p:cNvSpPr txBox="1"/>
              <p:nvPr/>
            </p:nvSpPr>
            <p:spPr>
              <a:xfrm>
                <a:off x="3764883" y="2722234"/>
                <a:ext cx="4601497" cy="16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6500"/>
                  </a:lnSpc>
                </a:pPr>
                <a:endParaRPr lang="en-IL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235C98-12AD-D8A0-85F3-16EABA9EC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883" y="2722234"/>
                <a:ext cx="4601497" cy="16079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925E60-2CD4-BCB9-AA60-6FCC6DEB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8</a:t>
            </a:fld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3BEFC8-C7F7-535B-EA39-5F5692611BDD}"/>
                  </a:ext>
                </a:extLst>
              </p:cNvPr>
              <p:cNvSpPr txBox="1"/>
              <p:nvPr/>
            </p:nvSpPr>
            <p:spPr>
              <a:xfrm>
                <a:off x="3019986" y="3542466"/>
                <a:ext cx="6098240" cy="9258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6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𝜋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IL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3BEFC8-C7F7-535B-EA39-5F5692611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986" y="3542466"/>
                <a:ext cx="6098240" cy="9258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9333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03"/>
    </mc:Choice>
    <mc:Fallback xmlns="">
      <p:transition spd="slow" advTm="71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B573-22BE-0026-58A4-4DD9E734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Doubly-Efficient Batch Proofs</a:t>
            </a:r>
            <a:endParaRPr lang="en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ABEB0-7FC0-2718-9065-DCB40C5051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274422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[RRR16, RRR18, RR20]</a:t>
                </a:r>
                <a:r>
                  <a:rPr lang="en-US" sz="3200" dirty="0"/>
                  <a:t> Doubly-efficient interactive proof for verifying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3200" dirty="0"/>
                  <a:t>instances with communication poly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for all of UP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Not ZK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Hopefully, </a:t>
                </a:r>
                <a:r>
                  <a:rPr lang="en-US" sz="32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[RRRRRRRR26] </a:t>
                </a:r>
                <a:r>
                  <a:rPr lang="en-US" sz="3200" dirty="0"/>
                  <a:t>will achieve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communication complexity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endParaRPr lang="en-US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ABEB0-7FC0-2718-9065-DCB40C5051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274422"/>
              </a:xfrm>
              <a:blipFill>
                <a:blip r:embed="rId4"/>
                <a:stretch>
                  <a:fillRect l="-1333" t="-23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712EE-013C-FDE5-BB55-98C27A0F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E0A4-D1A9-45FC-8A90-CD9F023ECD3B}" type="slidenum">
              <a:rPr lang="en-IL" smtClean="0"/>
              <a:t>9</a:t>
            </a:fld>
            <a:endParaRPr lang="en-IL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EB9B3FD-E284-E679-4219-5A97C2410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221942" y="3739417"/>
            <a:ext cx="1088354" cy="1844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E7F9F8-8080-2B3A-2125-DCB88EE54D29}"/>
                  </a:ext>
                </a:extLst>
              </p:cNvPr>
              <p:cNvSpPr txBox="1"/>
              <p:nvPr/>
            </p:nvSpPr>
            <p:spPr>
              <a:xfrm>
                <a:off x="3596404" y="2983237"/>
                <a:ext cx="4601497" cy="925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E7F9F8-8080-2B3A-2125-DCB88EE54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404" y="2983237"/>
                <a:ext cx="4601497" cy="9258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BC652D-3B13-5E08-BA9D-811923693C5B}"/>
                  </a:ext>
                </a:extLst>
              </p:cNvPr>
              <p:cNvSpPr txBox="1"/>
              <p:nvPr/>
            </p:nvSpPr>
            <p:spPr>
              <a:xfrm>
                <a:off x="1875213" y="3164340"/>
                <a:ext cx="8441573" cy="1759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YES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𝑝𝑞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+mj-lt"/>
                            </a:rPr>
                            <m:t>PRIMES</m:t>
                          </m:r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ts val="6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𝑌𝐸𝑆</m:t>
                      </m:r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BC652D-3B13-5E08-BA9D-811923693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13" y="3164340"/>
                <a:ext cx="8441573" cy="17594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2207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86"/>
    </mc:Choice>
    <mc:Fallback xmlns="">
      <p:transition spd="slow" advTm="76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|1.5|1.4|4.5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4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11.3|5.6|7.9|19.6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7.7|10.1|0.6|1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16.9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1.7|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9.6|6.8|18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5.6|5.5|2.3|1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13453</TotalTime>
  <Words>1661</Words>
  <Application>Microsoft Office PowerPoint</Application>
  <PresentationFormat>Widescreen</PresentationFormat>
  <Paragraphs>291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Wingdings</vt:lpstr>
      <vt:lpstr>Cambria Math</vt:lpstr>
      <vt:lpstr>Times New Roman</vt:lpstr>
      <vt:lpstr>Aptos Display</vt:lpstr>
      <vt:lpstr>Arial</vt:lpstr>
      <vt:lpstr>Aptos</vt:lpstr>
      <vt:lpstr>Office Theme</vt:lpstr>
      <vt:lpstr>Doubly-Efficient Batch Verification in Statistical Zero-Knowledge</vt:lpstr>
      <vt:lpstr>A Motivating Example</vt:lpstr>
      <vt:lpstr>Zero-Knowledge Proofs</vt:lpstr>
      <vt:lpstr>SZK (Statistical Zero-Knowledge)</vt:lpstr>
      <vt:lpstr>Possible Solutions</vt:lpstr>
      <vt:lpstr>Possible Solutions</vt:lpstr>
      <vt:lpstr>Possible Solutions</vt:lpstr>
      <vt:lpstr>ZK Batch Proofs</vt:lpstr>
      <vt:lpstr>Doubly-Efficient Batch Proofs</vt:lpstr>
      <vt:lpstr>Our Result</vt:lpstr>
      <vt:lpstr>Our Result</vt:lpstr>
      <vt:lpstr>Our Result</vt:lpstr>
      <vt:lpstr>Upsides of Information-Theoretic Security</vt:lpstr>
      <vt:lpstr>Our Starting Point - The [RR20] UP Batch Proof</vt:lpstr>
      <vt:lpstr>From Public Coin to ZK</vt:lpstr>
      <vt:lpstr>From Public Coin to ZK</vt:lpstr>
      <vt:lpstr>Preserving the Communication Complexity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Doubly-Efficient Batch Verification in Statistical Zero-Knowledge</dc:title>
  <dc:creator>Or Keret</dc:creator>
  <cp:lastModifiedBy>Or Keret</cp:lastModifiedBy>
  <cp:revision>418</cp:revision>
  <dcterms:created xsi:type="dcterms:W3CDTF">2024-05-14T21:09:10Z</dcterms:created>
  <dcterms:modified xsi:type="dcterms:W3CDTF">2024-12-03T00:12:00Z</dcterms:modified>
</cp:coreProperties>
</file>