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8" r:id="rId1"/>
  </p:sldMasterIdLst>
  <p:notesMasterIdLst>
    <p:notesMasterId r:id="rId19"/>
  </p:notesMasterIdLst>
  <p:handoutMasterIdLst>
    <p:handoutMasterId r:id="rId20"/>
  </p:handoutMasterIdLst>
  <p:sldIdLst>
    <p:sldId id="256" r:id="rId2"/>
    <p:sldId id="257" r:id="rId3"/>
    <p:sldId id="300" r:id="rId4"/>
    <p:sldId id="302" r:id="rId5"/>
    <p:sldId id="258" r:id="rId6"/>
    <p:sldId id="303" r:id="rId7"/>
    <p:sldId id="304" r:id="rId8"/>
    <p:sldId id="259" r:id="rId9"/>
    <p:sldId id="305" r:id="rId10"/>
    <p:sldId id="260" r:id="rId11"/>
    <p:sldId id="296" r:id="rId12"/>
    <p:sldId id="310" r:id="rId13"/>
    <p:sldId id="307" r:id="rId14"/>
    <p:sldId id="308" r:id="rId15"/>
    <p:sldId id="309" r:id="rId16"/>
    <p:sldId id="283" r:id="rId17"/>
    <p:sldId id="282" r:id="rId18"/>
  </p:sldIdLst>
  <p:sldSz cx="12192000" cy="6858000"/>
  <p:notesSz cx="6858000" cy="9144000"/>
  <p:embeddedFontLst>
    <p:embeddedFont>
      <p:font typeface="Cambria Math" panose="02040503050406030204" pitchFamily="18" charset="0"/>
      <p:regular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EF6260F-BB26-455F-B0EF-9FFCB754A2A2}">
          <p14:sldIdLst>
            <p14:sldId id="256"/>
            <p14:sldId id="257"/>
            <p14:sldId id="300"/>
            <p14:sldId id="302"/>
            <p14:sldId id="258"/>
            <p14:sldId id="303"/>
            <p14:sldId id="304"/>
            <p14:sldId id="259"/>
            <p14:sldId id="305"/>
            <p14:sldId id="260"/>
            <p14:sldId id="296"/>
            <p14:sldId id="310"/>
            <p14:sldId id="307"/>
            <p14:sldId id="308"/>
            <p14:sldId id="309"/>
            <p14:sldId id="283"/>
            <p14:sldId id="282"/>
          </p14:sldIdLst>
        </p14:section>
        <p14:section name="out" id="{EC056EE1-49D5-4417-ABD3-46BEB9D74D3C}">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81766" autoAdjust="0"/>
  </p:normalViewPr>
  <p:slideViewPr>
    <p:cSldViewPr snapToGrid="0">
      <p:cViewPr varScale="1">
        <p:scale>
          <a:sx n="48" d="100"/>
          <a:sy n="48" d="100"/>
        </p:scale>
        <p:origin x="1216" y="44"/>
      </p:cViewPr>
      <p:guideLst/>
    </p:cSldViewPr>
  </p:slideViewPr>
  <p:notesTextViewPr>
    <p:cViewPr>
      <p:scale>
        <a:sx n="100" d="100"/>
        <a:sy n="100" d="100"/>
      </p:scale>
      <p:origin x="0" y="0"/>
    </p:cViewPr>
  </p:notesTextViewPr>
  <p:notesViewPr>
    <p:cSldViewPr snapToGrid="0">
      <p:cViewPr varScale="1">
        <p:scale>
          <a:sx n="83" d="100"/>
          <a:sy n="83" d="100"/>
        </p:scale>
        <p:origin x="313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BE94EF-2249-7696-2008-E95E792391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a:extLst>
              <a:ext uri="{FF2B5EF4-FFF2-40B4-BE49-F238E27FC236}">
                <a16:creationId xmlns:a16="http://schemas.microsoft.com/office/drawing/2014/main" id="{205BCF1D-3BB1-D710-A3AE-AA0C42FCF3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FEF114-8885-46A6-A795-3E711855E355}" type="datetimeFigureOut">
              <a:rPr lang="en-IL" smtClean="0"/>
              <a:t>04/12/2024</a:t>
            </a:fld>
            <a:endParaRPr lang="en-IL"/>
          </a:p>
        </p:txBody>
      </p:sp>
      <p:sp>
        <p:nvSpPr>
          <p:cNvPr id="4" name="Footer Placeholder 3">
            <a:extLst>
              <a:ext uri="{FF2B5EF4-FFF2-40B4-BE49-F238E27FC236}">
                <a16:creationId xmlns:a16="http://schemas.microsoft.com/office/drawing/2014/main" id="{4AE0BB11-2460-CACF-380C-FAED077291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5" name="Slide Number Placeholder 4">
            <a:extLst>
              <a:ext uri="{FF2B5EF4-FFF2-40B4-BE49-F238E27FC236}">
                <a16:creationId xmlns:a16="http://schemas.microsoft.com/office/drawing/2014/main" id="{F99583F5-8379-179D-6477-AC01C72AC8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B5A1CE-2A94-4E03-B972-E6A8135CEF8F}" type="slidenum">
              <a:rPr lang="en-IL" smtClean="0"/>
              <a:t>‹#›</a:t>
            </a:fld>
            <a:endParaRPr lang="en-IL"/>
          </a:p>
        </p:txBody>
      </p:sp>
    </p:spTree>
    <p:extLst>
      <p:ext uri="{BB962C8B-B14F-4D97-AF65-F5344CB8AC3E}">
        <p14:creationId xmlns:p14="http://schemas.microsoft.com/office/powerpoint/2010/main" val="880196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36870-AFB0-45C6-A548-BD417B710E9B}" type="datetimeFigureOut">
              <a:rPr lang="en-IL" smtClean="0"/>
              <a:t>04/12/2024</a:t>
            </a:fld>
            <a:endParaRPr lang="en-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2E3A72-34E0-4864-B0A4-A781178D897A}" type="slidenum">
              <a:rPr lang="en-IL" smtClean="0"/>
              <a:t>‹#›</a:t>
            </a:fld>
            <a:endParaRPr lang="en-IL"/>
          </a:p>
        </p:txBody>
      </p:sp>
    </p:spTree>
    <p:extLst>
      <p:ext uri="{BB962C8B-B14F-4D97-AF65-F5344CB8AC3E}">
        <p14:creationId xmlns:p14="http://schemas.microsoft.com/office/powerpoint/2010/main" val="246227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Good morning. My name is Stav, and </a:t>
            </a:r>
            <a:r>
              <a:rPr lang="en-US" dirty="0"/>
              <a:t>I’ll be presenting our work on “Limits on Adaptive Security for Attribute-Based Encryption” , which is a joint work with my supervisor Prof.</a:t>
            </a:r>
            <a:r>
              <a:rPr lang="en-US" b="0" i="0" dirty="0">
                <a:solidFill>
                  <a:srgbClr val="374151"/>
                </a:solidFill>
                <a:effectLst/>
                <a:latin typeface="Söhne"/>
              </a:rPr>
              <a:t> </a:t>
            </a:r>
            <a:r>
              <a:rPr lang="en-US" b="0" i="0" dirty="0" err="1">
                <a:solidFill>
                  <a:srgbClr val="374151"/>
                </a:solidFill>
                <a:effectLst/>
                <a:latin typeface="Söhne"/>
              </a:rPr>
              <a:t>Zvika</a:t>
            </a:r>
            <a:r>
              <a:rPr lang="en-US" b="0" i="0" dirty="0">
                <a:solidFill>
                  <a:srgbClr val="374151"/>
                </a:solidFill>
                <a:effectLst/>
                <a:latin typeface="Söhne"/>
              </a:rPr>
              <a:t> </a:t>
            </a:r>
            <a:r>
              <a:rPr lang="en-US" b="0" i="0" dirty="0" err="1">
                <a:solidFill>
                  <a:srgbClr val="374151"/>
                </a:solidFill>
                <a:effectLst/>
                <a:latin typeface="Söhne"/>
              </a:rPr>
              <a:t>Brakerski</a:t>
            </a:r>
            <a:r>
              <a:rPr lang="en-US" b="0" i="0" dirty="0">
                <a:solidFill>
                  <a:srgbClr val="374151"/>
                </a:solidFill>
                <a:effectLst/>
                <a:latin typeface="Söhne"/>
              </a:rPr>
              <a:t>.</a:t>
            </a:r>
            <a:endParaRPr lang="en-US" dirty="0"/>
          </a:p>
          <a:p>
            <a:pPr marL="0" indent="0">
              <a:buNone/>
            </a:pPr>
            <a:endParaRPr lang="en-US" b="0" i="0" dirty="0">
              <a:solidFill>
                <a:srgbClr val="374151"/>
              </a:solidFill>
              <a:effectLst/>
              <a:latin typeface="Söhne"/>
            </a:endParaRPr>
          </a:p>
          <a:p>
            <a:pPr marL="0" indent="0">
              <a:buNone/>
            </a:pPr>
            <a:r>
              <a:rPr lang="en-US" b="0" i="0" dirty="0">
                <a:solidFill>
                  <a:srgbClr val="374151"/>
                </a:solidFill>
                <a:effectLst/>
                <a:latin typeface="Söhne"/>
              </a:rPr>
              <a:t>[0:12]</a:t>
            </a:r>
            <a:endParaRPr lang="en-IL" dirty="0"/>
          </a:p>
        </p:txBody>
      </p:sp>
      <p:sp>
        <p:nvSpPr>
          <p:cNvPr id="4" name="Slide Number Placeholder 3"/>
          <p:cNvSpPr>
            <a:spLocks noGrp="1"/>
          </p:cNvSpPr>
          <p:nvPr>
            <p:ph type="sldNum" sz="quarter" idx="5"/>
          </p:nvPr>
        </p:nvSpPr>
        <p:spPr/>
        <p:txBody>
          <a:bodyPr/>
          <a:lstStyle/>
          <a:p>
            <a:fld id="{272E3A72-34E0-4864-B0A4-A781178D897A}" type="slidenum">
              <a:rPr lang="en-IL" smtClean="0"/>
              <a:t>1</a:t>
            </a:fld>
            <a:endParaRPr lang="en-IL"/>
          </a:p>
        </p:txBody>
      </p:sp>
    </p:spTree>
    <p:extLst>
      <p:ext uri="{BB962C8B-B14F-4D97-AF65-F5344CB8AC3E}">
        <p14:creationId xmlns:p14="http://schemas.microsoft.com/office/powerpoint/2010/main" val="3702250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our research, we proved that </a:t>
            </a:r>
            <a:r>
              <a:rPr lang="en-US" b="1" dirty="0"/>
              <a:t>it is impossible to construct a black-box reduction that proves adaptive security for any checkable ABE scheme,</a:t>
            </a:r>
          </a:p>
          <a:p>
            <a:r>
              <a:rPr lang="en-US" b="1" dirty="0"/>
              <a:t>That is - Even if the reduction is rewinding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Therefore, in order to prove adaptive security, we must ensure that the ABE scheme is not checkable, meaning it must </a:t>
            </a:r>
            <a:r>
              <a:rPr lang="en-US" b="1" dirty="0"/>
              <a:t>be impossible to come up with verification procedures</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Our result sheds light on existing ABE constructions: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observe that the </a:t>
            </a:r>
            <a:r>
              <a:rPr lang="en-US" dirty="0">
                <a:solidFill>
                  <a:srgbClr val="FF0000"/>
                </a:solidFill>
              </a:rPr>
              <a:t>known methods for constructing fully secure schemes achieve this by forcing the schemes to avoid checkability, for example, by using tools such as semi-functional keys </a:t>
            </a:r>
            <a:r>
              <a:rPr lang="en-US" dirty="0"/>
              <a:t>which differ in functionality from “regular” keys, thus inherently violating the checkability property</a:t>
            </a:r>
            <a:r>
              <a:rPr lang="en-US" dirty="0">
                <a:solidFill>
                  <a:srgbClr val="FF0000"/>
                </a:solidFill>
              </a:rPr>
              <a:t>.</a:t>
            </a:r>
            <a:endParaRPr lang="en-US" dirty="0"/>
          </a:p>
          <a:p>
            <a:pPr algn="l" rtl="0"/>
            <a:endParaRPr lang="en-US" dirty="0"/>
          </a:p>
          <a:p>
            <a:pPr algn="l" rtl="0"/>
            <a:r>
              <a:rPr lang="en-US" dirty="0"/>
              <a:t>As a final step, we applied our result to the prominent lattice-based ABE scheme by Boneh et al. from 2014 (</a:t>
            </a:r>
            <a:r>
              <a:rPr lang="en-US" b="1" dirty="0"/>
              <a:t>BGG</a:t>
            </a:r>
            <a:r>
              <a:rPr lang="en-US" dirty="0"/>
              <a:t>). </a:t>
            </a:r>
          </a:p>
          <a:p>
            <a:pPr algn="l" rtl="0"/>
            <a:r>
              <a:rPr lang="en-US" dirty="0"/>
              <a:t>More specifically, we proved that </a:t>
            </a:r>
            <a:r>
              <a:rPr lang="en-US" b="1" dirty="0"/>
              <a:t>the delegatable variant of BGG</a:t>
            </a:r>
            <a:r>
              <a:rPr lang="en-US" dirty="0"/>
              <a:t>, which uses lattice trapdoors for policy keys instead of short vectors, is checkable and therefore cannot be proven adaptively secure.</a:t>
            </a:r>
          </a:p>
          <a:p>
            <a:pPr algn="l" rtl="0"/>
            <a:endParaRPr lang="en-US" dirty="0"/>
          </a:p>
          <a:p>
            <a:pPr algn="l" rtl="0"/>
            <a:r>
              <a:rPr lang="en-US" dirty="0"/>
              <a:t>&lt;At a very high level, we achieved this result by applying a delicate rewinding mechanism to how the meta-reduction rewinds the security reduction, such that the meta reduction remains efficient even if the security reduction is rewinding. Moreover, we crafted the key queries during the query phase using a special set of policies so we guarantee successful simulation of the adversary even if the reduction sometimes “misbehaves” and aborts.&gt;</a:t>
            </a:r>
          </a:p>
          <a:p>
            <a:pPr algn="l" rtl="0"/>
            <a:endParaRPr lang="en-US" dirty="0"/>
          </a:p>
          <a:p>
            <a:pPr algn="l" rtl="0"/>
            <a:r>
              <a:rPr lang="en-US" dirty="0"/>
              <a:t>In the next few slides I’ll present an overview of our proof:</a:t>
            </a:r>
          </a:p>
          <a:p>
            <a:pPr algn="l" rtl="0"/>
            <a:endParaRPr lang="en-US" strike="noStrike" dirty="0"/>
          </a:p>
          <a:p>
            <a:pPr algn="l" rtl="0"/>
            <a:r>
              <a:rPr lang="en-US" strike="noStrike" dirty="0"/>
              <a:t>[0:50]</a:t>
            </a:r>
          </a:p>
          <a:p>
            <a:pPr algn="l" rtl="0"/>
            <a:endParaRPr lang="en-US" strike="noStrike" dirty="0"/>
          </a:p>
        </p:txBody>
      </p:sp>
      <p:sp>
        <p:nvSpPr>
          <p:cNvPr id="4" name="Slide Number Placeholder 3"/>
          <p:cNvSpPr>
            <a:spLocks noGrp="1"/>
          </p:cNvSpPr>
          <p:nvPr>
            <p:ph type="sldNum" sz="quarter" idx="5"/>
          </p:nvPr>
        </p:nvSpPr>
        <p:spPr/>
        <p:txBody>
          <a:bodyPr/>
          <a:lstStyle/>
          <a:p>
            <a:fld id="{272E3A72-34E0-4864-B0A4-A781178D897A}" type="slidenum">
              <a:rPr lang="en-IL" smtClean="0"/>
              <a:t>10</a:t>
            </a:fld>
            <a:endParaRPr lang="en-IL"/>
          </a:p>
        </p:txBody>
      </p:sp>
    </p:spTree>
    <p:extLst>
      <p:ext uri="{BB962C8B-B14F-4D97-AF65-F5344CB8AC3E}">
        <p14:creationId xmlns:p14="http://schemas.microsoft.com/office/powerpoint/2010/main" val="405718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We start with a layout similar to </a:t>
            </a:r>
            <a:r>
              <a:rPr lang="en-US" dirty="0" err="1"/>
              <a:t>Lewko</a:t>
            </a:r>
            <a:r>
              <a:rPr lang="en-US" dirty="0"/>
              <a:t> and Waters: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Assume there exists a security reduction R from a possibly interactive hardness assumption C to an adversary.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begin by designing a </a:t>
            </a:r>
            <a:r>
              <a:rPr lang="en-US" b="1" dirty="0"/>
              <a:t>hypothetical inefficient adversary A </a:t>
            </a:r>
            <a:r>
              <a:rPr lang="en-US" dirty="0"/>
              <a:t>that wins the security game using brute-force search.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 construct an efficient algorithm B, which is our “meta reduction”, that runs the reduction R, simulates the adversary A, and forwards all communication between R and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rtl="0"/>
            <a:r>
              <a:rPr lang="en-US" dirty="0"/>
              <a:t>At a high level, the idea behind the adversary simulation is similar: </a:t>
            </a:r>
          </a:p>
          <a:p>
            <a:pPr algn="l" rtl="0"/>
            <a:r>
              <a:rPr lang="en-US" dirty="0"/>
              <a:t>B queries a secret key to some policy f0 and receives a corresponding key SK0 &lt;click&gt;, </a:t>
            </a:r>
          </a:p>
          <a:p>
            <a:pPr algn="l" rtl="0"/>
            <a:r>
              <a:rPr lang="en-US" dirty="0"/>
              <a:t>then rewinds the reduction to the point before the query was made, &lt;click&gt;</a:t>
            </a:r>
          </a:p>
          <a:p>
            <a:pPr algn="l" rtl="0"/>
            <a:r>
              <a:rPr lang="en-US" dirty="0"/>
              <a:t>and queries another key for a different policy f1 &lt;click&gt;.</a:t>
            </a:r>
          </a:p>
          <a:p>
            <a:pPr algn="l" rtl="0"/>
            <a:r>
              <a:rPr lang="en-US" dirty="0"/>
              <a:t>The challenge attribute x* is sampled such that with high enough probability f0(x*)=1 and f1(x*)=0.</a:t>
            </a:r>
          </a:p>
          <a:p>
            <a:pPr algn="l" rtl="0"/>
            <a:r>
              <a:rPr lang="en-US" dirty="0"/>
              <a:t>On the right side, the reduction “thinks” that the adversary queried a key only for f1, and B uses SK0 to decrypt the challenge ciphertext successfully.</a:t>
            </a:r>
          </a:p>
          <a:p>
            <a:pPr algn="l" rtl="0"/>
            <a:r>
              <a:rPr lang="en-US" dirty="0"/>
              <a:t>On the left side, B forwards all communication between R and C, which should lead to B breaking the assumption C without ever using an actual adversary A.</a:t>
            </a:r>
          </a:p>
          <a:p>
            <a:pPr algn="l" rtl="0"/>
            <a:endParaRPr lang="en-US" dirty="0"/>
          </a:p>
          <a:p>
            <a:pPr algn="l" rtl="0"/>
            <a:r>
              <a:rPr lang="en-US" dirty="0"/>
              <a:t>So again, B is an efficient algorithm that breaks C in polynomial time, </a:t>
            </a:r>
            <a:r>
              <a:rPr lang="en-US" b="1" dirty="0"/>
              <a:t>in contradiction to R being a security proof</a:t>
            </a:r>
            <a:r>
              <a:rPr lang="en-US" dirty="0"/>
              <a:t>.</a:t>
            </a:r>
          </a:p>
          <a:p>
            <a:pPr algn="l" rtl="0"/>
            <a:endParaRPr lang="en-US" dirty="0"/>
          </a:p>
          <a:p>
            <a:pPr marL="0" indent="0">
              <a:buNone/>
            </a:pPr>
            <a:r>
              <a:rPr lang="en-US" b="1" dirty="0"/>
              <a:t>But</a:t>
            </a:r>
            <a:r>
              <a:rPr lang="en-US" dirty="0"/>
              <a:t>, for this argument to work in general, we must consider what happens if the reduction uses more sophisticated technique to “test” our simulated adversary:</a:t>
            </a:r>
          </a:p>
          <a:p>
            <a:pPr algn="l" rtl="0"/>
            <a:endParaRPr lang="en-US" dirty="0"/>
          </a:p>
          <a:p>
            <a:pPr marL="0" indent="0" algn="l" rtl="0">
              <a:buNone/>
            </a:pPr>
            <a:r>
              <a:rPr lang="en-US" dirty="0"/>
              <a:t>[1:25]</a:t>
            </a:r>
          </a:p>
        </p:txBody>
      </p:sp>
      <p:sp>
        <p:nvSpPr>
          <p:cNvPr id="4" name="Slide Number Placeholder 3"/>
          <p:cNvSpPr>
            <a:spLocks noGrp="1"/>
          </p:cNvSpPr>
          <p:nvPr>
            <p:ph type="sldNum" sz="quarter" idx="5"/>
          </p:nvPr>
        </p:nvSpPr>
        <p:spPr/>
        <p:txBody>
          <a:bodyPr/>
          <a:lstStyle/>
          <a:p>
            <a:fld id="{272E3A72-34E0-4864-B0A4-A781178D897A}" type="slidenum">
              <a:rPr lang="en-IL" smtClean="0"/>
              <a:t>11</a:t>
            </a:fld>
            <a:endParaRPr lang="en-IL"/>
          </a:p>
        </p:txBody>
      </p:sp>
    </p:spTree>
    <p:extLst>
      <p:ext uri="{BB962C8B-B14F-4D97-AF65-F5344CB8AC3E}">
        <p14:creationId xmlns:p14="http://schemas.microsoft.com/office/powerpoint/2010/main" val="3353805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4F01F8-6F95-9110-727B-66435C43C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8678A3-E65D-1E93-DA89-18D366666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448096-D799-D750-CB16-363B4C1EB74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what happens if the reduction tries to “test” our simulated adversary and rewind it as well?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could lead to “recursive” rewindings – our algorithm B would rewind the reduction to get another secret key, but then the reduction would try to rewind the simulated adversary B, which again would rewind the reduction, and so on. </a:t>
            </a:r>
          </a:p>
          <a:p>
            <a:pPr marL="0" indent="0" algn="l" rtl="0">
              <a:buNone/>
            </a:pPr>
            <a:r>
              <a:rPr lang="en-US" dirty="0"/>
              <a:t>We could end up with an </a:t>
            </a:r>
            <a:r>
              <a:rPr lang="en-US" b="1" dirty="0"/>
              <a:t>exponential blow-up in running time</a:t>
            </a:r>
            <a:r>
              <a:rPr lang="en-US" dirty="0"/>
              <a:t>. </a:t>
            </a:r>
            <a:br>
              <a:rPr lang="en-US" dirty="0"/>
            </a:br>
            <a:r>
              <a:rPr lang="en-US" b="1" dirty="0"/>
              <a:t>&lt;Click&gt;</a:t>
            </a:r>
            <a:r>
              <a:rPr lang="en-US" b="0" dirty="0"/>
              <a:t> </a:t>
            </a:r>
            <a:r>
              <a:rPr lang="en-US" dirty="0" err="1"/>
              <a:t>Lewko</a:t>
            </a:r>
            <a:r>
              <a:rPr lang="en-US" dirty="0"/>
              <a:t> and Waters avoided this issue by applying their argument only </a:t>
            </a:r>
            <a:r>
              <a:rPr lang="en-US" b="1" dirty="0"/>
              <a:t>to straightforward black-box reductions.</a:t>
            </a:r>
            <a:endParaRPr lang="en-US" b="0" dirty="0"/>
          </a:p>
          <a:p>
            <a:pPr marL="0" indent="0" algn="l" rtl="0">
              <a:buNone/>
            </a:pPr>
            <a:r>
              <a:rPr lang="en-US" b="0" dirty="0"/>
              <a:t>In our work, we generalize the result to rewinding reductions by adopting a more delicate rewinding approach introduced by Pass in 2011 in the context of </a:t>
            </a:r>
            <a:r>
              <a:rPr lang="en-US" dirty="0"/>
              <a:t>witness-hiding protocols. </a:t>
            </a:r>
          </a:p>
          <a:p>
            <a:pPr marL="0" indent="0" algn="l" rtl="0">
              <a:buNone/>
            </a:pPr>
            <a:endParaRPr lang="en-US" dirty="0"/>
          </a:p>
          <a:p>
            <a:pPr marL="0" indent="0" algn="l" rtl="0">
              <a:buNone/>
            </a:pPr>
            <a:r>
              <a:rPr lang="en-US" dirty="0"/>
              <a:t>[0:37]</a:t>
            </a:r>
          </a:p>
        </p:txBody>
      </p:sp>
      <p:sp>
        <p:nvSpPr>
          <p:cNvPr id="4" name="Slide Number Placeholder 3">
            <a:extLst>
              <a:ext uri="{FF2B5EF4-FFF2-40B4-BE49-F238E27FC236}">
                <a16:creationId xmlns:a16="http://schemas.microsoft.com/office/drawing/2014/main" id="{4AE47DDD-DED3-3042-1CC6-B8F576C402A6}"/>
              </a:ext>
            </a:extLst>
          </p:cNvPr>
          <p:cNvSpPr>
            <a:spLocks noGrp="1"/>
          </p:cNvSpPr>
          <p:nvPr>
            <p:ph type="sldNum" sz="quarter" idx="5"/>
          </p:nvPr>
        </p:nvSpPr>
        <p:spPr/>
        <p:txBody>
          <a:bodyPr/>
          <a:lstStyle/>
          <a:p>
            <a:fld id="{272E3A72-34E0-4864-B0A4-A781178D897A}" type="slidenum">
              <a:rPr lang="en-IL" smtClean="0"/>
              <a:t>12</a:t>
            </a:fld>
            <a:endParaRPr lang="en-IL"/>
          </a:p>
        </p:txBody>
      </p:sp>
    </p:spTree>
    <p:extLst>
      <p:ext uri="{BB962C8B-B14F-4D97-AF65-F5344CB8AC3E}">
        <p14:creationId xmlns:p14="http://schemas.microsoft.com/office/powerpoint/2010/main" val="73003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E0F64-20F9-0E2A-3BBC-44D26D76D4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064144-C6EE-DDF0-D80F-994D99CE36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F2E124-AB5B-AC89-1F25-27DEE1FC29A2}"/>
              </a:ext>
            </a:extLst>
          </p:cNvPr>
          <p:cNvSpPr>
            <a:spLocks noGrp="1"/>
          </p:cNvSpPr>
          <p:nvPr>
            <p:ph type="body" idx="1"/>
          </p:nvPr>
        </p:nvSpPr>
        <p:spPr/>
        <p:txBody>
          <a:bodyPr/>
          <a:lstStyle/>
          <a:p>
            <a:pPr marL="0" indent="0" algn="l" rtl="0">
              <a:buNone/>
            </a:pPr>
            <a:r>
              <a:rPr lang="en-US" b="0" dirty="0"/>
              <a:t>We define a slot S as the shortest “</a:t>
            </a:r>
            <a:r>
              <a:rPr lang="en-US" b="1" dirty="0"/>
              <a:t>time window</a:t>
            </a:r>
            <a:r>
              <a:rPr lang="en-US" b="0" dirty="0"/>
              <a:t>” which is a candidate for us to rewind in order to extract an additional secret key. In other words, this is the time frame that contains a single key query and response.</a:t>
            </a:r>
          </a:p>
          <a:p>
            <a:pPr marL="0" indent="0" algn="l" rtl="0">
              <a:buNone/>
            </a:pPr>
            <a:endParaRPr lang="en-US" b="0" dirty="0"/>
          </a:p>
          <a:p>
            <a:pPr marL="0" indent="0" algn="l" rtl="0">
              <a:buNone/>
            </a:pPr>
            <a:r>
              <a:rPr lang="en-US" b="0" dirty="0"/>
              <a:t>We say a slot is “good” for rewinding if: &lt;Click&gt;</a:t>
            </a:r>
          </a:p>
          <a:p>
            <a:pPr marL="228600" indent="-228600" algn="l" rtl="0">
              <a:buAutoNum type="arabicParenBoth"/>
            </a:pPr>
            <a:r>
              <a:rPr lang="en-US" b="0" dirty="0"/>
              <a:t>The secret key received is a </a:t>
            </a:r>
            <a:r>
              <a:rPr lang="en-US" b="1" dirty="0"/>
              <a:t>valid</a:t>
            </a:r>
            <a:r>
              <a:rPr lang="en-US" b="0" dirty="0"/>
              <a:t> one, of course.</a:t>
            </a:r>
          </a:p>
          <a:p>
            <a:pPr marL="228600" indent="-228600" algn="l" rtl="0">
              <a:buAutoNum type="arabicParenBoth"/>
            </a:pPr>
            <a:r>
              <a:rPr lang="en-US" b="0" dirty="0"/>
              <a:t>During the slot, there is </a:t>
            </a:r>
            <a:r>
              <a:rPr lang="en-US" b="1" dirty="0"/>
              <a:t>no communication </a:t>
            </a:r>
            <a:r>
              <a:rPr lang="en-US" b="0" dirty="0"/>
              <a:t>between R and C (since we don’t want to disturb the interaction of R and C).</a:t>
            </a:r>
          </a:p>
          <a:p>
            <a:pPr marL="228600" indent="-228600" algn="l" rtl="0">
              <a:buAutoNum type="arabicParenBoth"/>
            </a:pPr>
            <a:r>
              <a:rPr lang="en-US" b="0" dirty="0"/>
              <a:t>There aren’t “</a:t>
            </a:r>
            <a:r>
              <a:rPr lang="en-US" b="1" dirty="0"/>
              <a:t>too many</a:t>
            </a:r>
            <a:r>
              <a:rPr lang="en-US" b="0" dirty="0"/>
              <a:t>” inner slots within the slot, so we do not blow up the running time “too much”.</a:t>
            </a:r>
          </a:p>
          <a:p>
            <a:pPr marL="228600" indent="-228600" algn="l" rtl="0">
              <a:buAutoNum type="arabicParenBoth"/>
            </a:pPr>
            <a:endParaRPr lang="en-US" b="0" dirty="0"/>
          </a:p>
          <a:p>
            <a:pPr marL="0" indent="0" algn="l" rtl="0">
              <a:buNone/>
            </a:pPr>
            <a:r>
              <a:rPr lang="en-US" b="0" dirty="0"/>
              <a:t>Whenever B encounters a good slot, it rewinds several times it in order to obtain additional secret keys.</a:t>
            </a:r>
          </a:p>
          <a:p>
            <a:pPr marL="0" indent="0" algn="l" rtl="0">
              <a:buNone/>
            </a:pPr>
            <a:r>
              <a:rPr lang="en-US" b="0" dirty="0"/>
              <a:t>I will not go into the technical details, but generally speaking, by using this technique we exploit the fact that the reduction cannot rewind the simulated adversary “too much” because it has to be efficient as well, so there must be enough “good slots” for us to rewind.</a:t>
            </a:r>
          </a:p>
          <a:p>
            <a:pPr marL="0" indent="0" algn="l" rtl="0">
              <a:buNone/>
            </a:pPr>
            <a:r>
              <a:rPr lang="en-US" b="0" dirty="0"/>
              <a:t>As a result, we successfully bound the size of the “recursion tree” that describes the nested rewindings, and this way prove that the runtime of our algorithm B is polynomially bounded.</a:t>
            </a:r>
          </a:p>
          <a:p>
            <a:pPr marL="0" indent="0" algn="l" rtl="0">
              <a:buNone/>
            </a:pPr>
            <a:endParaRPr lang="en-US" b="0" dirty="0"/>
          </a:p>
          <a:p>
            <a:pPr marL="0" indent="0" algn="l" rtl="0">
              <a:buNone/>
            </a:pPr>
            <a:r>
              <a:rPr lang="en-US" b="0" dirty="0"/>
              <a:t>[1:08]</a:t>
            </a:r>
          </a:p>
        </p:txBody>
      </p:sp>
      <p:sp>
        <p:nvSpPr>
          <p:cNvPr id="4" name="Slide Number Placeholder 3">
            <a:extLst>
              <a:ext uri="{FF2B5EF4-FFF2-40B4-BE49-F238E27FC236}">
                <a16:creationId xmlns:a16="http://schemas.microsoft.com/office/drawing/2014/main" id="{CB43222B-40C5-6809-6BB9-B49AF3CA7373}"/>
              </a:ext>
            </a:extLst>
          </p:cNvPr>
          <p:cNvSpPr>
            <a:spLocks noGrp="1"/>
          </p:cNvSpPr>
          <p:nvPr>
            <p:ph type="sldNum" sz="quarter" idx="5"/>
          </p:nvPr>
        </p:nvSpPr>
        <p:spPr/>
        <p:txBody>
          <a:bodyPr/>
          <a:lstStyle/>
          <a:p>
            <a:fld id="{272E3A72-34E0-4864-B0A4-A781178D897A}" type="slidenum">
              <a:rPr lang="en-IL" smtClean="0"/>
              <a:t>13</a:t>
            </a:fld>
            <a:endParaRPr lang="en-IL"/>
          </a:p>
        </p:txBody>
      </p:sp>
    </p:spTree>
    <p:extLst>
      <p:ext uri="{BB962C8B-B14F-4D97-AF65-F5344CB8AC3E}">
        <p14:creationId xmlns:p14="http://schemas.microsoft.com/office/powerpoint/2010/main" val="4087797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there is one more issue that we must resolve: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Recall that our simulated adversary has to “trick” every black box reduction, not only an “average case”. Therefore, it cannot presume that the reduction would always “play nicely”.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is, in some scenarios the reduction could provide “bad keys” or simply abort the interaction.</a:t>
            </a:r>
          </a:p>
          <a:p>
            <a:r>
              <a:rPr lang="en-US" dirty="0"/>
              <a:t>So we need a way to guarantee that B can always decrypt challenge ciphertexts same as the hypothetical adversary, even if the reduction sometimes misbehaves.</a:t>
            </a:r>
          </a:p>
          <a:p>
            <a:endParaRPr lang="en-US" dirty="0"/>
          </a:p>
          <a:p>
            <a:r>
              <a:rPr lang="en-US" dirty="0"/>
              <a:t>For that purpose we use a special set of policies, F, that is derived from a pairwise independent hash family. </a:t>
            </a:r>
          </a:p>
          <a:p>
            <a:r>
              <a:rPr lang="en-US" dirty="0"/>
              <a:t>Both the hypothetical adversary and the simulated one sample random policies from F during the query phases to guarantee indistinguishability</a:t>
            </a:r>
          </a:p>
          <a:p>
            <a:endParaRPr lang="en-US" dirty="0"/>
          </a:p>
          <a:p>
            <a:r>
              <a:rPr lang="en-US" dirty="0"/>
              <a:t>[0:46]</a:t>
            </a:r>
            <a:endParaRPr lang="en-IL" dirty="0"/>
          </a:p>
        </p:txBody>
      </p:sp>
      <p:sp>
        <p:nvSpPr>
          <p:cNvPr id="4" name="Slide Number Placeholder 3"/>
          <p:cNvSpPr>
            <a:spLocks noGrp="1"/>
          </p:cNvSpPr>
          <p:nvPr>
            <p:ph type="sldNum" sz="quarter" idx="5"/>
          </p:nvPr>
        </p:nvSpPr>
        <p:spPr/>
        <p:txBody>
          <a:bodyPr/>
          <a:lstStyle/>
          <a:p>
            <a:fld id="{272E3A72-34E0-4864-B0A4-A781178D897A}" type="slidenum">
              <a:rPr lang="en-IL" smtClean="0"/>
              <a:t>14</a:t>
            </a:fld>
            <a:endParaRPr lang="en-IL"/>
          </a:p>
        </p:txBody>
      </p:sp>
    </p:spTree>
    <p:extLst>
      <p:ext uri="{BB962C8B-B14F-4D97-AF65-F5344CB8AC3E}">
        <p14:creationId xmlns:p14="http://schemas.microsoft.com/office/powerpoint/2010/main" val="2746711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design of this special set F, every policy in F covers a fraction of the attribute set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Intuitively, the pairwise independence ensures that a uniformly random policy has a “somewhat random” set of accepted attributes, which is again a poly fraction of 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combine these properties with the fact that the reduction cannot misbehave “too much”, because it needs the cooperation of the adversary as well, in order to break the hardness assumption.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Without getting into the probabilistic analysis, we use these to prove that no matter what’s the security reduction strategy, B always extracts a polynomial-size set of keys that covers every attribute in X.</a:t>
            </a:r>
          </a:p>
          <a:p>
            <a:endParaRPr lang="en-US" dirty="0"/>
          </a:p>
          <a:p>
            <a:r>
              <a:rPr lang="en-US" dirty="0"/>
              <a:t>An important note here is that the ABE scheme must support our special set of policies – a property which we call </a:t>
            </a:r>
            <a:r>
              <a:rPr lang="en-US" b="1" dirty="0"/>
              <a:t>Pairwise Friendliness.</a:t>
            </a:r>
          </a:p>
          <a:p>
            <a:r>
              <a:rPr lang="en-US" dirty="0"/>
              <a:t>Fortunately, this is commonly satisfied, for example by any scheme that supports NC1 circuits.</a:t>
            </a:r>
          </a:p>
          <a:p>
            <a:endParaRPr lang="en-US" dirty="0"/>
          </a:p>
          <a:p>
            <a:r>
              <a:rPr lang="en-US" dirty="0"/>
              <a:t>[0:43]</a:t>
            </a:r>
          </a:p>
        </p:txBody>
      </p:sp>
      <p:sp>
        <p:nvSpPr>
          <p:cNvPr id="4" name="Slide Number Placeholder 3"/>
          <p:cNvSpPr>
            <a:spLocks noGrp="1"/>
          </p:cNvSpPr>
          <p:nvPr>
            <p:ph type="sldNum" sz="quarter" idx="5"/>
          </p:nvPr>
        </p:nvSpPr>
        <p:spPr/>
        <p:txBody>
          <a:bodyPr/>
          <a:lstStyle/>
          <a:p>
            <a:fld id="{272E3A72-34E0-4864-B0A4-A781178D897A}" type="slidenum">
              <a:rPr lang="en-IL" smtClean="0"/>
              <a:t>15</a:t>
            </a:fld>
            <a:endParaRPr lang="en-IL"/>
          </a:p>
        </p:txBody>
      </p:sp>
    </p:spTree>
    <p:extLst>
      <p:ext uri="{BB962C8B-B14F-4D97-AF65-F5344CB8AC3E}">
        <p14:creationId xmlns:p14="http://schemas.microsoft.com/office/powerpoint/2010/main" val="3121534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wrap things up, we proved that any checkable ABE scheme cannot be proven adaptively secure by a black box reduction, even a rewinding one.</a:t>
            </a:r>
          </a:p>
          <a:p>
            <a:r>
              <a:rPr lang="en-US" dirty="0"/>
              <a:t>An important conclusion is that in order to prove adaptive security for an ABE scheme, one must </a:t>
            </a:r>
            <a:r>
              <a:rPr lang="en-US" b="1" dirty="0"/>
              <a:t>eliminate the possibility of checkability.</a:t>
            </a:r>
          </a:p>
          <a:p>
            <a:r>
              <a:rPr lang="en-US" dirty="0"/>
              <a:t>This requires more complex and “unnatural” methods, as observed in existing adaptively secure constructions.</a:t>
            </a:r>
          </a:p>
          <a:p>
            <a:endParaRPr lang="en-US" dirty="0"/>
          </a:p>
          <a:p>
            <a:r>
              <a:rPr lang="en-US" dirty="0"/>
              <a:t>In addition, we applied our result to the delegatable version of the prominent lattice-based ABE scheme introduced by </a:t>
            </a:r>
            <a:r>
              <a:rPr lang="en-US" dirty="0" err="1"/>
              <a:t>Boneh</a:t>
            </a:r>
            <a:r>
              <a:rPr lang="en-US" dirty="0"/>
              <a:t> et al. from 2014, using our simpler checkability notion the application is very natural and elegant.</a:t>
            </a:r>
          </a:p>
          <a:p>
            <a:endParaRPr lang="en-US" dirty="0"/>
          </a:p>
          <a:p>
            <a:pPr algn="l" rtl="0"/>
            <a:r>
              <a:rPr lang="en-US" dirty="0"/>
              <a:t>&lt;The general idea behind the application, without getting into too much details, is using the secret key trapdoor and translating it generically into a trapdoor for the ciphertext attribute, and then “decode” the (unique) noise vector of the ciphertext and validate that it is indeed a short vector. </a:t>
            </a:r>
          </a:p>
          <a:p>
            <a:pPr algn="l" rtl="0"/>
            <a:r>
              <a:rPr lang="en-US" dirty="0"/>
              <a:t>We formally proved that this “decoding” yields the same result for any valid lattice trapdoor, thus the decryption is canonical, as desired.&gt;</a:t>
            </a:r>
          </a:p>
          <a:p>
            <a:endParaRPr lang="en-US" dirty="0"/>
          </a:p>
          <a:p>
            <a:endParaRPr lang="en-US" dirty="0"/>
          </a:p>
          <a:p>
            <a:r>
              <a:rPr lang="en-US" dirty="0"/>
              <a:t>[0:26]</a:t>
            </a:r>
            <a:endParaRPr lang="en-IL" dirty="0"/>
          </a:p>
        </p:txBody>
      </p:sp>
      <p:sp>
        <p:nvSpPr>
          <p:cNvPr id="4" name="Slide Number Placeholder 3"/>
          <p:cNvSpPr>
            <a:spLocks noGrp="1"/>
          </p:cNvSpPr>
          <p:nvPr>
            <p:ph type="sldNum" sz="quarter" idx="5"/>
          </p:nvPr>
        </p:nvSpPr>
        <p:spPr/>
        <p:txBody>
          <a:bodyPr/>
          <a:lstStyle/>
          <a:p>
            <a:fld id="{272E3A72-34E0-4864-B0A4-A781178D897A}" type="slidenum">
              <a:rPr lang="en-IL" smtClean="0"/>
              <a:t>16</a:t>
            </a:fld>
            <a:endParaRPr lang="en-IL"/>
          </a:p>
        </p:txBody>
      </p:sp>
    </p:spTree>
    <p:extLst>
      <p:ext uri="{BB962C8B-B14F-4D97-AF65-F5344CB8AC3E}">
        <p14:creationId xmlns:p14="http://schemas.microsoft.com/office/powerpoint/2010/main" val="3560887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L" dirty="0"/>
          </a:p>
        </p:txBody>
      </p:sp>
      <p:sp>
        <p:nvSpPr>
          <p:cNvPr id="4" name="Slide Number Placeholder 3"/>
          <p:cNvSpPr>
            <a:spLocks noGrp="1"/>
          </p:cNvSpPr>
          <p:nvPr>
            <p:ph type="sldNum" sz="quarter" idx="5"/>
          </p:nvPr>
        </p:nvSpPr>
        <p:spPr/>
        <p:txBody>
          <a:bodyPr/>
          <a:lstStyle/>
          <a:p>
            <a:fld id="{272E3A72-34E0-4864-B0A4-A781178D897A}" type="slidenum">
              <a:rPr lang="en-IL" smtClean="0"/>
              <a:t>17</a:t>
            </a:fld>
            <a:endParaRPr lang="en-IL"/>
          </a:p>
        </p:txBody>
      </p:sp>
    </p:spTree>
    <p:extLst>
      <p:ext uri="{BB962C8B-B14F-4D97-AF65-F5344CB8AC3E}">
        <p14:creationId xmlns:p14="http://schemas.microsoft.com/office/powerpoint/2010/main" val="10735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I’ll start with a quick overview and motivation.</a:t>
            </a:r>
          </a:p>
          <a:p>
            <a:r>
              <a:rPr lang="en-US" b="0" i="0" dirty="0">
                <a:solidFill>
                  <a:srgbClr val="374151"/>
                </a:solidFill>
                <a:effectLst/>
                <a:latin typeface="Söhne"/>
              </a:rPr>
              <a:t>In Public Key Encryption, we have Alice and Bob, and Bob has a pair of public and secret keys.</a:t>
            </a:r>
          </a:p>
          <a:p>
            <a:r>
              <a:rPr lang="en-US" b="0" i="0" strike="noStrike" dirty="0">
                <a:solidFill>
                  <a:srgbClr val="374151"/>
                </a:solidFill>
                <a:effectLst/>
                <a:latin typeface="Söhne"/>
              </a:rPr>
              <a:t>Bob publishes his public key to Alice, which uses it to encrypt a message M and send the ciphertext to Bob, and Bob can later decrypt it using the secret key.</a:t>
            </a:r>
          </a:p>
          <a:p>
            <a:endParaRPr lang="en-US" b="0" i="0" strike="noStrike" dirty="0">
              <a:solidFill>
                <a:srgbClr val="374151"/>
              </a:solidFill>
              <a:effectLst/>
              <a:latin typeface="Söhne"/>
            </a:endParaRPr>
          </a:p>
          <a:p>
            <a:r>
              <a:rPr lang="en-US" b="0" i="0" strike="noStrike" dirty="0">
                <a:solidFill>
                  <a:srgbClr val="374151"/>
                </a:solidFill>
                <a:effectLst/>
                <a:latin typeface="Söhne"/>
              </a:rPr>
              <a:t>[0:20]</a:t>
            </a:r>
          </a:p>
        </p:txBody>
      </p:sp>
      <p:sp>
        <p:nvSpPr>
          <p:cNvPr id="4" name="Slide Number Placeholder 3"/>
          <p:cNvSpPr>
            <a:spLocks noGrp="1"/>
          </p:cNvSpPr>
          <p:nvPr>
            <p:ph type="sldNum" sz="quarter" idx="5"/>
          </p:nvPr>
        </p:nvSpPr>
        <p:spPr/>
        <p:txBody>
          <a:bodyPr/>
          <a:lstStyle/>
          <a:p>
            <a:fld id="{272E3A72-34E0-4864-B0A4-A781178D897A}" type="slidenum">
              <a:rPr lang="en-IL" smtClean="0"/>
              <a:t>2</a:t>
            </a:fld>
            <a:endParaRPr lang="en-IL"/>
          </a:p>
        </p:txBody>
      </p:sp>
    </p:spTree>
    <p:extLst>
      <p:ext uri="{BB962C8B-B14F-4D97-AF65-F5344CB8AC3E}">
        <p14:creationId xmlns:p14="http://schemas.microsoft.com/office/powerpoint/2010/main" val="345504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3B271-2FEB-1543-0C98-120D780440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D5A15-F49C-9710-02AB-CB5CCCF1F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890B04-A414-F9C7-F052-A0983DBE1A02}"/>
              </a:ext>
            </a:extLst>
          </p:cNvPr>
          <p:cNvSpPr>
            <a:spLocks noGrp="1"/>
          </p:cNvSpPr>
          <p:nvPr>
            <p:ph type="body" idx="1"/>
          </p:nvPr>
        </p:nvSpPr>
        <p:spPr/>
        <p:txBody>
          <a:bodyPr/>
          <a:lstStyle/>
          <a:p>
            <a:r>
              <a:rPr lang="en-US" b="0" i="0" dirty="0">
                <a:solidFill>
                  <a:srgbClr val="374151"/>
                </a:solidFill>
                <a:effectLst/>
                <a:latin typeface="Söhne"/>
              </a:rPr>
              <a:t>So Attribute Based Encryption is a generalization of public-key encryption that allows a fine-grained to access encrypted data.</a:t>
            </a:r>
          </a:p>
          <a:p>
            <a:r>
              <a:rPr lang="en-US" b="0" i="0" dirty="0">
                <a:solidFill>
                  <a:srgbClr val="374151"/>
                </a:solidFill>
                <a:effectLst/>
                <a:latin typeface="Söhne"/>
              </a:rPr>
              <a:t>More specifically,</a:t>
            </a:r>
          </a:p>
          <a:p>
            <a:pPr marL="228600" indent="-228600">
              <a:buFont typeface="+mj-lt"/>
              <a:buAutoNum type="arabicPeriod"/>
            </a:pPr>
            <a:r>
              <a:rPr lang="en-US" b="0" i="0" dirty="0">
                <a:solidFill>
                  <a:srgbClr val="374151"/>
                </a:solidFill>
                <a:effectLst/>
                <a:latin typeface="Söhne"/>
              </a:rPr>
              <a:t>We have a set X of attributes to describe the data, and a set F of access policies </a:t>
            </a:r>
            <a:r>
              <a:rPr lang="en-US" dirty="0"/>
              <a:t>which take in an attribute from X and outputs 0 or 1.</a:t>
            </a:r>
            <a:endParaRPr lang="en-US" b="0" i="0" dirty="0">
              <a:solidFill>
                <a:srgbClr val="374151"/>
              </a:solidFill>
              <a:effectLst/>
              <a:latin typeface="Söhne"/>
            </a:endParaRPr>
          </a:p>
          <a:p>
            <a:pPr marL="228600" indent="-228600">
              <a:buFont typeface="+mj-lt"/>
              <a:buAutoNum type="arabicPeriod"/>
            </a:pPr>
            <a:r>
              <a:rPr lang="en-US" b="0" i="0" dirty="0">
                <a:solidFill>
                  <a:srgbClr val="374151"/>
                </a:solidFill>
                <a:effectLst/>
                <a:latin typeface="Söhne"/>
              </a:rPr>
              <a:t>A master entity publishes public parameters which are essentially the master public key, and it also has a master secret key.</a:t>
            </a:r>
          </a:p>
          <a:p>
            <a:pPr marL="228600" indent="-228600">
              <a:buFont typeface="+mj-lt"/>
              <a:buAutoNum type="arabicPeriod"/>
            </a:pPr>
            <a:r>
              <a:rPr lang="en-US" b="0" i="0" dirty="0">
                <a:solidFill>
                  <a:srgbClr val="374151"/>
                </a:solidFill>
                <a:effectLst/>
                <a:latin typeface="Söhne"/>
              </a:rPr>
              <a:t>Alice can encrypt a message using the public parameters ,with respect to an attribute x.</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374151"/>
                </a:solidFill>
                <a:effectLst/>
                <a:latin typeface="Söhne"/>
              </a:rPr>
              <a:t>The master entity issues secret keys using the master secret key and with respect to predicate functions f</a:t>
            </a:r>
            <a:r>
              <a:rPr lang="en-US" dirty="0"/>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And Bob can decrypt the ciphertext if and only if the policy function of the secret key accepts the ciphertext attribute x.</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&lt;It’s worth mentioning that t</a:t>
            </a:r>
            <a:r>
              <a:rPr lang="en-US" b="0" i="0" dirty="0">
                <a:solidFill>
                  <a:srgbClr val="374151"/>
                </a:solidFill>
                <a:effectLst/>
                <a:latin typeface="Söhne"/>
              </a:rPr>
              <a:t>hroughout the talk I will </a:t>
            </a:r>
            <a:r>
              <a:rPr lang="en-US" b="1" i="0" dirty="0">
                <a:solidFill>
                  <a:srgbClr val="374151"/>
                </a:solidFill>
                <a:effectLst/>
                <a:latin typeface="Söhne"/>
              </a:rPr>
              <a:t>focus on the key-policy ABE variant </a:t>
            </a:r>
            <a:r>
              <a:rPr lang="en-US" b="0" i="0" dirty="0">
                <a:solidFill>
                  <a:srgbClr val="374151"/>
                </a:solidFill>
                <a:effectLst/>
                <a:latin typeface="Söhne"/>
              </a:rPr>
              <a:t>which I presented here, where the data is encrypted with a set of attributes, and secret keys are associated with access policies. The distinction between the key-policy variant and the ciphertext-policy one is unimportant for our results.&gt;</a:t>
            </a:r>
            <a:endParaRPr lang="he-IL"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0" i="0"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0" i="0" dirty="0">
                <a:solidFill>
                  <a:srgbClr val="374151"/>
                </a:solidFill>
                <a:effectLst/>
                <a:latin typeface="Söhne"/>
              </a:rPr>
              <a:t>[0:42]</a:t>
            </a:r>
            <a:endParaRPr lang="he-IL" b="0" i="0" dirty="0">
              <a:solidFill>
                <a:srgbClr val="374151"/>
              </a:solidFill>
              <a:effectLst/>
              <a:latin typeface="Söhne"/>
            </a:endParaRPr>
          </a:p>
        </p:txBody>
      </p:sp>
      <p:sp>
        <p:nvSpPr>
          <p:cNvPr id="4" name="Slide Number Placeholder 3">
            <a:extLst>
              <a:ext uri="{FF2B5EF4-FFF2-40B4-BE49-F238E27FC236}">
                <a16:creationId xmlns:a16="http://schemas.microsoft.com/office/drawing/2014/main" id="{D3BB8E1C-C1BD-7596-3A40-6D38958615FF}"/>
              </a:ext>
            </a:extLst>
          </p:cNvPr>
          <p:cNvSpPr>
            <a:spLocks noGrp="1"/>
          </p:cNvSpPr>
          <p:nvPr>
            <p:ph type="sldNum" sz="quarter" idx="5"/>
          </p:nvPr>
        </p:nvSpPr>
        <p:spPr/>
        <p:txBody>
          <a:bodyPr/>
          <a:lstStyle/>
          <a:p>
            <a:fld id="{272E3A72-34E0-4864-B0A4-A781178D897A}" type="slidenum">
              <a:rPr lang="en-IL" smtClean="0"/>
              <a:t>3</a:t>
            </a:fld>
            <a:endParaRPr lang="en-IL"/>
          </a:p>
        </p:txBody>
      </p:sp>
    </p:spTree>
    <p:extLst>
      <p:ext uri="{BB962C8B-B14F-4D97-AF65-F5344CB8AC3E}">
        <p14:creationId xmlns:p14="http://schemas.microsoft.com/office/powerpoint/2010/main" val="827084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49EF-43CA-A3CD-1C16-D6EAE61880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8463D4-8DF1-11C8-6BEA-2E1246927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2C48A8-B87E-11B6-4E73-B6DC6635B33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security requirement of an ABE is </a:t>
            </a:r>
            <a:r>
              <a:rPr lang="en-US" b="1" dirty="0"/>
              <a:t>collusion resilience</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Namely, even if the adversary has as many secret keys as they want for whichever policies they choose, if none of those policies accept the attribute x, then the adversary cannot decrypt ciphertexts with attribute 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dive into the formal security definition.</a:t>
            </a:r>
          </a:p>
          <a:p>
            <a:endParaRPr lang="en-US" dirty="0"/>
          </a:p>
          <a:p>
            <a:r>
              <a:rPr lang="en-US" dirty="0"/>
              <a:t>[0:18]</a:t>
            </a:r>
          </a:p>
        </p:txBody>
      </p:sp>
      <p:sp>
        <p:nvSpPr>
          <p:cNvPr id="4" name="Slide Number Placeholder 3">
            <a:extLst>
              <a:ext uri="{FF2B5EF4-FFF2-40B4-BE49-F238E27FC236}">
                <a16:creationId xmlns:a16="http://schemas.microsoft.com/office/drawing/2014/main" id="{A9FC46E4-2699-9238-7F0F-8D6F739B684D}"/>
              </a:ext>
            </a:extLst>
          </p:cNvPr>
          <p:cNvSpPr>
            <a:spLocks noGrp="1"/>
          </p:cNvSpPr>
          <p:nvPr>
            <p:ph type="sldNum" sz="quarter" idx="5"/>
          </p:nvPr>
        </p:nvSpPr>
        <p:spPr/>
        <p:txBody>
          <a:bodyPr/>
          <a:lstStyle/>
          <a:p>
            <a:fld id="{272E3A72-34E0-4864-B0A4-A781178D897A}" type="slidenum">
              <a:rPr lang="en-IL" smtClean="0"/>
              <a:t>4</a:t>
            </a:fld>
            <a:endParaRPr lang="en-IL"/>
          </a:p>
        </p:txBody>
      </p:sp>
    </p:spTree>
    <p:extLst>
      <p:ext uri="{BB962C8B-B14F-4D97-AF65-F5344CB8AC3E}">
        <p14:creationId xmlns:p14="http://schemas.microsoft.com/office/powerpoint/2010/main" val="7519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Adaptive security, or “full security”, of an ABE scheme is defined using the following “game” between a challenger and an adversary that attempts to break the collusion resilience:</a:t>
            </a:r>
          </a:p>
          <a:p>
            <a:pPr marL="228600" indent="-228600">
              <a:buAutoNum type="arabicParenBoth"/>
            </a:pPr>
            <a:r>
              <a:rPr lang="en-US" b="0" dirty="0"/>
              <a:t>The game begins with a </a:t>
            </a:r>
            <a:r>
              <a:rPr lang="en-US" b="1" dirty="0"/>
              <a:t>Setup phase</a:t>
            </a:r>
            <a:r>
              <a:rPr lang="en-US" dirty="0"/>
              <a:t>, where the challenger sends the public parameters;</a:t>
            </a:r>
          </a:p>
          <a:p>
            <a:pPr marL="228600" indent="-228600">
              <a:buAutoNum type="arabicParenBoth"/>
            </a:pPr>
            <a:r>
              <a:rPr lang="en-US" b="1" dirty="0"/>
              <a:t>Query phase</a:t>
            </a:r>
            <a:r>
              <a:rPr lang="en-US" dirty="0"/>
              <a:t>, where the adversary can query secret keys for their choice of policies, and the challenger generates them using the Master Secret Key;</a:t>
            </a:r>
          </a:p>
          <a:p>
            <a:pPr marL="228600" indent="-228600">
              <a:buAutoNum type="arabicParenBoth"/>
            </a:pPr>
            <a:r>
              <a:rPr lang="en-US" b="1" dirty="0"/>
              <a:t>Challenge phase</a:t>
            </a:r>
            <a:r>
              <a:rPr lang="en-US" dirty="0"/>
              <a:t>, where the adversary declares a challenge attribute x* and the challenger responds with a ciphertext encrypted </a:t>
            </a:r>
            <a:r>
              <a:rPr lang="en-US" dirty="0" err="1"/>
              <a:t>w.r.t.</a:t>
            </a:r>
            <a:r>
              <a:rPr lang="en-US" dirty="0"/>
              <a:t> x*. </a:t>
            </a:r>
            <a:br>
              <a:rPr lang="en-US" dirty="0"/>
            </a:br>
            <a:r>
              <a:rPr lang="en-US" dirty="0"/>
              <a:t>The ciphertext encrypts one of two known messages.</a:t>
            </a:r>
          </a:p>
          <a:p>
            <a:pPr marL="228600" indent="-228600">
              <a:buAutoNum type="arabicParenBoth"/>
            </a:pPr>
            <a:r>
              <a:rPr lang="en-US" dirty="0"/>
              <a:t>Another </a:t>
            </a:r>
            <a:r>
              <a:rPr lang="en-US" b="1" dirty="0"/>
              <a:t>query phase, </a:t>
            </a:r>
            <a:r>
              <a:rPr lang="en-US" b="0" dirty="0"/>
              <a:t>same as the first one</a:t>
            </a:r>
            <a:r>
              <a:rPr lang="en-US" dirty="0"/>
              <a:t>;</a:t>
            </a:r>
          </a:p>
          <a:p>
            <a:pPr marL="228600" indent="-228600">
              <a:buAutoNum type="arabicParenBoth"/>
            </a:pPr>
            <a:r>
              <a:rPr lang="en-US" dirty="0"/>
              <a:t>Finally, the adversary </a:t>
            </a:r>
            <a:r>
              <a:rPr lang="en-US" b="1" dirty="0"/>
              <a:t>guesses</a:t>
            </a:r>
            <a:r>
              <a:rPr lang="en-US" dirty="0"/>
              <a:t> which message was encrypted in the challenge ciphertext. If the guess is correct and none of the queried policies accept x*, then the adversary wins the game.</a:t>
            </a:r>
          </a:p>
          <a:p>
            <a:pPr marL="228600" indent="-228600">
              <a:buAutoNum type="arabicParenBoth"/>
            </a:pPr>
            <a:endParaRPr lang="en-US" dirty="0"/>
          </a:p>
          <a:p>
            <a:pPr marL="0" indent="0">
              <a:buNone/>
            </a:pPr>
            <a:r>
              <a:rPr lang="en-US" dirty="0"/>
              <a:t>If the adversary wins with non-negligible probability, we say that it breaks adaptive security.</a:t>
            </a:r>
          </a:p>
          <a:p>
            <a:pPr marL="0" indent="0">
              <a:buNone/>
            </a:pPr>
            <a:endParaRPr lang="en-US" dirty="0"/>
          </a:p>
          <a:p>
            <a:pPr marL="0" indent="0">
              <a:buNone/>
            </a:pPr>
            <a:r>
              <a:rPr lang="en-US" dirty="0"/>
              <a:t>[0:49]</a:t>
            </a:r>
          </a:p>
        </p:txBody>
      </p:sp>
      <p:sp>
        <p:nvSpPr>
          <p:cNvPr id="4" name="Slide Number Placeholder 3"/>
          <p:cNvSpPr>
            <a:spLocks noGrp="1"/>
          </p:cNvSpPr>
          <p:nvPr>
            <p:ph type="sldNum" sz="quarter" idx="5"/>
          </p:nvPr>
        </p:nvSpPr>
        <p:spPr/>
        <p:txBody>
          <a:bodyPr/>
          <a:lstStyle/>
          <a:p>
            <a:fld id="{272E3A72-34E0-4864-B0A4-A781178D897A}" type="slidenum">
              <a:rPr lang="en-IL" smtClean="0"/>
              <a:t>5</a:t>
            </a:fld>
            <a:endParaRPr lang="en-IL"/>
          </a:p>
        </p:txBody>
      </p:sp>
    </p:spTree>
    <p:extLst>
      <p:ext uri="{BB962C8B-B14F-4D97-AF65-F5344CB8AC3E}">
        <p14:creationId xmlns:p14="http://schemas.microsoft.com/office/powerpoint/2010/main" val="295120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08E35-DC7C-7204-9455-204DEC009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934D4-67C1-F796-C205-709BB8693E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25D44-1F81-771C-FAA7-62D3E2C4CB8A}"/>
              </a:ext>
            </a:extLst>
          </p:cNvPr>
          <p:cNvSpPr>
            <a:spLocks noGrp="1"/>
          </p:cNvSpPr>
          <p:nvPr>
            <p:ph type="body" idx="1"/>
          </p:nvPr>
        </p:nvSpPr>
        <p:spPr/>
        <p:txBody>
          <a:bodyPr/>
          <a:lstStyle/>
          <a:p>
            <a:r>
              <a:rPr lang="en-US" dirty="0"/>
              <a:t>Following the security definition, in order to ensure the scheme is secure, we want to prove that breaking the scheme security is at least as hard as solving another problem which is assumed to be sufficiently hard to solve. </a:t>
            </a:r>
          </a:p>
          <a:p>
            <a:r>
              <a:rPr lang="en-US" dirty="0"/>
              <a:t>In other words, we wish to construct an </a:t>
            </a:r>
            <a:r>
              <a:rPr lang="en-US" b="1" dirty="0"/>
              <a:t>efficient reduction algorithm </a:t>
            </a:r>
            <a:r>
              <a:rPr lang="en-US" dirty="0"/>
              <a:t>that reduces some hardness assumption to breaking the ABE security.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Although ABE was found to be useful for many purposes, it turns out that proving security for ABE is quite a challenging task.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 me provide intuition to this difficulty using the following use case:</a:t>
            </a:r>
          </a:p>
          <a:p>
            <a:pPr marL="0" indent="0">
              <a:buNone/>
            </a:pPr>
            <a:endParaRPr lang="en-US" dirty="0"/>
          </a:p>
          <a:p>
            <a:pPr marL="0" indent="0">
              <a:buNone/>
            </a:pPr>
            <a:r>
              <a:rPr lang="en-US" dirty="0"/>
              <a:t>[0:32]</a:t>
            </a:r>
          </a:p>
        </p:txBody>
      </p:sp>
      <p:sp>
        <p:nvSpPr>
          <p:cNvPr id="4" name="Slide Number Placeholder 3">
            <a:extLst>
              <a:ext uri="{FF2B5EF4-FFF2-40B4-BE49-F238E27FC236}">
                <a16:creationId xmlns:a16="http://schemas.microsoft.com/office/drawing/2014/main" id="{C289BAAA-656D-E26B-CC2E-D988B50C5DEA}"/>
              </a:ext>
            </a:extLst>
          </p:cNvPr>
          <p:cNvSpPr>
            <a:spLocks noGrp="1"/>
          </p:cNvSpPr>
          <p:nvPr>
            <p:ph type="sldNum" sz="quarter" idx="5"/>
          </p:nvPr>
        </p:nvSpPr>
        <p:spPr/>
        <p:txBody>
          <a:bodyPr/>
          <a:lstStyle/>
          <a:p>
            <a:fld id="{272E3A72-34E0-4864-B0A4-A781178D897A}" type="slidenum">
              <a:rPr lang="en-IL" smtClean="0"/>
              <a:t>6</a:t>
            </a:fld>
            <a:endParaRPr lang="en-IL"/>
          </a:p>
        </p:txBody>
      </p:sp>
    </p:spTree>
    <p:extLst>
      <p:ext uri="{BB962C8B-B14F-4D97-AF65-F5344CB8AC3E}">
        <p14:creationId xmlns:p14="http://schemas.microsoft.com/office/powerpoint/2010/main" val="168120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14338-675F-C305-E331-BB22114EC4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EC501-6F94-A332-C85F-BC149F3D89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63A69B-5C02-52F8-7CA6-9B340E373B3F}"/>
              </a:ext>
            </a:extLst>
          </p:cNvPr>
          <p:cNvSpPr>
            <a:spLocks noGrp="1"/>
          </p:cNvSpPr>
          <p:nvPr>
            <p:ph type="body" idx="1"/>
          </p:nvPr>
        </p:nvSpPr>
        <p:spPr/>
        <p:txBody>
          <a:bodyPr/>
          <a:lstStyle/>
          <a:p>
            <a:pPr marL="0" indent="0">
              <a:buNone/>
            </a:pPr>
            <a:r>
              <a:rPr lang="en-US" dirty="0"/>
              <a:t>Suppose the adversary makes a key query for policy F, receives a corresponding key </a:t>
            </a:r>
            <a:r>
              <a:rPr lang="en-US" dirty="0" err="1"/>
              <a:t>SK_f</a:t>
            </a:r>
            <a:r>
              <a:rPr lang="en-US" dirty="0"/>
              <a:t>, then makes a query to F’s complement policy and receive a corresponding key.</a:t>
            </a:r>
          </a:p>
          <a:p>
            <a:pPr marL="0" indent="0">
              <a:buNone/>
            </a:pPr>
            <a:r>
              <a:rPr lang="en-US" dirty="0"/>
              <a:t>The reduction should be able to send secret keys for both policies, which essentially means that </a:t>
            </a:r>
            <a:r>
              <a:rPr lang="en-US" b="1" dirty="0"/>
              <a:t>the reduction should be able to decrypt any ciphertext by itself</a:t>
            </a:r>
            <a:r>
              <a:rPr lang="en-US" dirty="0"/>
              <a:t> </a:t>
            </a:r>
            <a:r>
              <a:rPr lang="en-US" b="1" dirty="0"/>
              <a:t>&lt;Click&gt;- </a:t>
            </a:r>
            <a:r>
              <a:rPr lang="en-US" dirty="0"/>
              <a:t>and that is a very strong requirement. </a:t>
            </a:r>
          </a:p>
          <a:p>
            <a:pPr marL="0" indent="0">
              <a:buNone/>
            </a:pPr>
            <a:endParaRPr lang="en-US" dirty="0"/>
          </a:p>
          <a:p>
            <a:pPr marL="0" indent="0">
              <a:buNone/>
            </a:pPr>
            <a:r>
              <a:rPr lang="en-US" dirty="0"/>
              <a:t>Indeed, although adaptively secure ABE schemes exist, they implement quite complex methods to achieve adaptive security, </a:t>
            </a:r>
            <a:r>
              <a:rPr lang="en-US" b="1" dirty="0"/>
              <a:t>which appear to take a toll in means of functionality and simplicity</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leaves us with the intriguing question – is the additional complexity really necessary?</a:t>
            </a:r>
            <a:r>
              <a:rPr lang="en-US" dirty="0"/>
              <a:t> because although it is hard to prove adaptive security, actual adaptive attacks are relatively rare.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&lt;ABE schemes that support sufficiently rich function classes to be of interest are currently known to exist only under two types of cryptographic assumptions: assumptions on groups with bilinear maps and lattice assumptions. </a:t>
            </a:r>
          </a:p>
          <a:p>
            <a:pPr marL="0" indent="0">
              <a:buNone/>
            </a:pPr>
            <a:r>
              <a:rPr lang="en-US" dirty="0"/>
              <a:t>Until a few years ago, </a:t>
            </a:r>
            <a:r>
              <a:rPr lang="en-US" b="1" dirty="0"/>
              <a:t>fully secure </a:t>
            </a:r>
            <a:r>
              <a:rPr lang="en-US" dirty="0"/>
              <a:t>ABE schemes were only known to exist under assumptions on bilinear maps, mostly using </a:t>
            </a:r>
            <a:r>
              <a:rPr lang="en-US" b="1" u="sng" dirty="0"/>
              <a:t>variants</a:t>
            </a:r>
            <a:r>
              <a:rPr lang="en-US" b="1" dirty="0"/>
              <a:t> of Waters’ dual-system technique</a:t>
            </a:r>
            <a:r>
              <a:rPr lang="en-US" dirty="0"/>
              <a:t>. </a:t>
            </a:r>
          </a:p>
          <a:p>
            <a:pPr marL="0" indent="0">
              <a:buNone/>
            </a:pPr>
            <a:r>
              <a:rPr lang="en-US" dirty="0"/>
              <a:t>In 2019, </a:t>
            </a:r>
            <a:r>
              <a:rPr lang="en-US" dirty="0" err="1"/>
              <a:t>Tsabary</a:t>
            </a:r>
            <a:r>
              <a:rPr lang="en-US" dirty="0"/>
              <a:t> constructed the first fully-secure lattice-based ABE scheme</a:t>
            </a:r>
            <a:r>
              <a:rPr lang="en-US" b="1" dirty="0"/>
              <a:t>, </a:t>
            </a:r>
            <a:r>
              <a:rPr lang="en-US" dirty="0"/>
              <a:t>but only for the </a:t>
            </a:r>
            <a:r>
              <a:rPr lang="en-US" b="1" dirty="0"/>
              <a:t>very restricted class of policies.</a:t>
            </a:r>
          </a:p>
          <a:p>
            <a:pPr marL="0" indent="0">
              <a:buNone/>
            </a:pPr>
            <a:endParaRPr lang="en-US" dirty="0"/>
          </a:p>
          <a:p>
            <a:pPr marL="0" indent="0">
              <a:buNone/>
            </a:pPr>
            <a:r>
              <a:rPr lang="en-US" dirty="0"/>
              <a:t>Both Waters and </a:t>
            </a:r>
            <a:r>
              <a:rPr lang="en-US" dirty="0" err="1"/>
              <a:t>Tsabary</a:t>
            </a:r>
            <a:r>
              <a:rPr lang="en-US" dirty="0"/>
              <a:t> implemented quite complex methods to achieve adaptive security, </a:t>
            </a:r>
            <a:r>
              <a:rPr lang="en-US" b="1" dirty="0"/>
              <a:t>which appear to take a toll in means of functionality and simplicity</a:t>
            </a:r>
            <a:r>
              <a:rPr lang="en-US" dirty="0"/>
              <a:t>. </a:t>
            </a:r>
          </a:p>
          <a:p>
            <a:pPr marL="0" indent="0">
              <a:buNone/>
            </a:pPr>
            <a:r>
              <a:rPr lang="en-US" b="1" dirty="0"/>
              <a:t>This observed cost is quite intriguing</a:t>
            </a:r>
            <a:r>
              <a:rPr lang="en-US" dirty="0"/>
              <a:t>, because although it is hard to prove adaptive security, actual adaptive attacks are relatively rare.&gt;</a:t>
            </a:r>
          </a:p>
          <a:p>
            <a:pPr marL="0" indent="0">
              <a:buNone/>
            </a:pPr>
            <a:endParaRPr lang="en-US" strike="noStrike" dirty="0"/>
          </a:p>
          <a:p>
            <a:pPr marL="0" indent="0">
              <a:buNone/>
            </a:pPr>
            <a:r>
              <a:rPr lang="en-US" strike="noStrike" dirty="0"/>
              <a:t>[0:37]</a:t>
            </a:r>
          </a:p>
        </p:txBody>
      </p:sp>
      <p:sp>
        <p:nvSpPr>
          <p:cNvPr id="4" name="Slide Number Placeholder 3">
            <a:extLst>
              <a:ext uri="{FF2B5EF4-FFF2-40B4-BE49-F238E27FC236}">
                <a16:creationId xmlns:a16="http://schemas.microsoft.com/office/drawing/2014/main" id="{18FC2502-E64E-4E16-48E9-5596370E7186}"/>
              </a:ext>
            </a:extLst>
          </p:cNvPr>
          <p:cNvSpPr>
            <a:spLocks noGrp="1"/>
          </p:cNvSpPr>
          <p:nvPr>
            <p:ph type="sldNum" sz="quarter" idx="5"/>
          </p:nvPr>
        </p:nvSpPr>
        <p:spPr/>
        <p:txBody>
          <a:bodyPr/>
          <a:lstStyle/>
          <a:p>
            <a:fld id="{272E3A72-34E0-4864-B0A4-A781178D897A}" type="slidenum">
              <a:rPr lang="en-IL" smtClean="0"/>
              <a:t>7</a:t>
            </a:fld>
            <a:endParaRPr lang="en-IL"/>
          </a:p>
        </p:txBody>
      </p:sp>
    </p:spTree>
    <p:extLst>
      <p:ext uri="{BB962C8B-B14F-4D97-AF65-F5344CB8AC3E}">
        <p14:creationId xmlns:p14="http://schemas.microsoft.com/office/powerpoint/2010/main" val="3070407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In 2014, Lewko and Waters attempted to formalize the intuition and showed that it was impossible to produce </a:t>
            </a:r>
            <a:r>
              <a:rPr lang="en-US" b="1" dirty="0"/>
              <a:t>straight-line</a:t>
            </a:r>
            <a:r>
              <a:rPr lang="en-US" dirty="0"/>
              <a:t> security proofs for some schemes that satisfy a “checkability criteria” that I will explain shortly.</a:t>
            </a:r>
            <a:endParaRPr lang="he-IL" dirty="0"/>
          </a:p>
          <a:p>
            <a:pPr algn="l" rtl="0"/>
            <a:endParaRPr lang="he-IL" dirty="0"/>
          </a:p>
          <a:p>
            <a:pPr algn="l" rtl="0"/>
            <a:r>
              <a:rPr lang="en-US" dirty="0"/>
              <a:t>The general idea was using a “meta reduction” as following:</a:t>
            </a:r>
          </a:p>
          <a:p>
            <a:pPr marL="228600" indent="-228600" algn="l" rtl="0">
              <a:buFont typeface="+mj-lt"/>
              <a:buAutoNum type="arabicPeriod"/>
            </a:pPr>
            <a:r>
              <a:rPr lang="en-US" dirty="0"/>
              <a:t>Consider some ABE scheme and assume towards contradiction that it has a security proof, that is, a reduction algorithm R such that given access to an adversary, it breaks some hardness assumption.</a:t>
            </a:r>
          </a:p>
          <a:p>
            <a:pPr marL="228600" indent="-228600" algn="l" rtl="0">
              <a:buFont typeface="+mj-lt"/>
              <a:buAutoNum type="arabicPeriod"/>
            </a:pPr>
            <a:r>
              <a:rPr lang="en-US" dirty="0"/>
              <a:t>The idea is to utilize the reduction itself in order to break the hardness assumption, without using an actual adversary algorithm.</a:t>
            </a:r>
            <a:br>
              <a:rPr lang="en-US" dirty="0"/>
            </a:br>
            <a:r>
              <a:rPr lang="en-US" dirty="0"/>
              <a:t>How do we do that?</a:t>
            </a:r>
          </a:p>
          <a:p>
            <a:pPr marL="228600" indent="-228600" algn="l" rtl="0">
              <a:buFont typeface="+mj-lt"/>
              <a:buAutoNum type="arabicPeriod"/>
            </a:pPr>
            <a:r>
              <a:rPr lang="en-US" dirty="0"/>
              <a:t>Think of the reduction as our “enemy”, we trick it into thinking it has access to an adversary algorithm by simulating one. </a:t>
            </a:r>
          </a:p>
          <a:p>
            <a:pPr marL="228600" indent="-228600" algn="l" rtl="0">
              <a:buFont typeface="+mj-lt"/>
              <a:buAutoNum type="arabicPeriod"/>
            </a:pPr>
            <a:r>
              <a:rPr lang="en-US" dirty="0"/>
              <a:t>This simulated adversary doesn’t really know how to break adaptive security, so it rewinds R to extract many secret keys without the reduction noticing.</a:t>
            </a:r>
          </a:p>
          <a:p>
            <a:pPr marL="228600" indent="-228600" algn="l" rtl="0">
              <a:buFont typeface="+mj-lt"/>
              <a:buAutoNum type="arabicPeriod"/>
            </a:pPr>
            <a:r>
              <a:rPr lang="en-US" dirty="0"/>
              <a:t>This way, if the reduction challenges the simulated adversary to decrypt a challenge ciphertext, it can do so by using the additional keys.</a:t>
            </a:r>
          </a:p>
          <a:p>
            <a:pPr marL="228600" indent="-228600" algn="l" rtl="0">
              <a:buFont typeface="+mj-lt"/>
              <a:buAutoNum type="arabicPeriod"/>
            </a:pPr>
            <a:r>
              <a:rPr lang="en-US" dirty="0"/>
              <a:t>Finally, since the reduction “thinks” it has access to a real adversary, it should break the hardness assumption.</a:t>
            </a:r>
          </a:p>
          <a:p>
            <a:pPr marL="228600" indent="-228600" algn="l" rtl="0">
              <a:buFont typeface="+mj-lt"/>
              <a:buAutoNum type="arabicPeriod"/>
            </a:pPr>
            <a:r>
              <a:rPr lang="en-US" dirty="0"/>
              <a:t>Essentially we “force” the reduction to break the hardness assumption in polynomial time – which is a contradiction</a:t>
            </a:r>
          </a:p>
          <a:p>
            <a:pPr marL="228600" indent="-228600" algn="l" rtl="0">
              <a:buFont typeface="+mj-lt"/>
              <a:buAutoNum type="arabicPeriod"/>
            </a:pPr>
            <a:endParaRPr lang="en-US" dirty="0"/>
          </a:p>
          <a:p>
            <a:pPr marL="0" indent="0" algn="l" rtl="0">
              <a:buFont typeface="+mj-lt"/>
              <a:buNone/>
            </a:pPr>
            <a:r>
              <a:rPr lang="en-US" dirty="0"/>
              <a:t>Now, for this argument to work, we must guarantee that the simulation of the adversary is consistent although it uses secret keys from rewound queries:</a:t>
            </a:r>
          </a:p>
          <a:p>
            <a:pPr marL="0" indent="0" algn="l" rtl="0">
              <a:buNone/>
            </a:pPr>
            <a:r>
              <a:rPr lang="en-US" dirty="0"/>
              <a:t>Otherwise, the reduction could try to test our simulated adversary and </a:t>
            </a:r>
            <a:r>
              <a:rPr lang="en-US" b="1" dirty="0"/>
              <a:t>generate the secret keys in a way that would disclose which key the adversary used </a:t>
            </a:r>
            <a:r>
              <a:rPr lang="en-US" dirty="0"/>
              <a:t>for the decryption of the challenge ciphertext.</a:t>
            </a:r>
          </a:p>
          <a:p>
            <a:pPr marL="0" indent="0" algn="l" rtl="0">
              <a:buNone/>
            </a:pPr>
            <a:r>
              <a:rPr lang="en-US" dirty="0"/>
              <a:t>In other words, if the simulation is not consistent, the reduction could essentially “notice” that it is being rewound.</a:t>
            </a:r>
            <a:br>
              <a:rPr lang="en-US" dirty="0"/>
            </a:br>
            <a:endParaRPr lang="en-US" dirty="0"/>
          </a:p>
          <a:p>
            <a:pPr marL="0" indent="0" algn="l" rtl="0">
              <a:buNone/>
            </a:pPr>
            <a:r>
              <a:rPr lang="en-US" dirty="0"/>
              <a:t>Therefore, </a:t>
            </a:r>
            <a:r>
              <a:rPr lang="en-US" b="1" dirty="0"/>
              <a:t>secret keys should decrypt the challenge ciphertext in a “canonical” way </a:t>
            </a:r>
            <a:r>
              <a:rPr lang="en-US" dirty="0"/>
              <a:t>that does not reveal any information on which key was used.</a:t>
            </a:r>
          </a:p>
          <a:p>
            <a:pPr marL="0" indent="0" algn="l" rtl="0">
              <a:buFont typeface="+mj-lt"/>
              <a:buNone/>
            </a:pPr>
            <a:r>
              <a:rPr lang="en-US" dirty="0" err="1"/>
              <a:t>Lewko</a:t>
            </a:r>
            <a:r>
              <a:rPr lang="en-US" dirty="0"/>
              <a:t> and Waters formalized this condition and defined a criterion of an ABE scheme called “checkability”. </a:t>
            </a:r>
          </a:p>
          <a:p>
            <a:pPr algn="l" rtl="0"/>
            <a:endParaRPr lang="en-US" dirty="0"/>
          </a:p>
          <a:p>
            <a:pPr marL="0" indent="0" algn="l" rtl="0">
              <a:buNone/>
            </a:pPr>
            <a:r>
              <a:rPr lang="en-US" dirty="0"/>
              <a:t>[1:14]</a:t>
            </a:r>
          </a:p>
        </p:txBody>
      </p:sp>
      <p:sp>
        <p:nvSpPr>
          <p:cNvPr id="4" name="Slide Number Placeholder 3"/>
          <p:cNvSpPr>
            <a:spLocks noGrp="1"/>
          </p:cNvSpPr>
          <p:nvPr>
            <p:ph type="sldNum" sz="quarter" idx="5"/>
          </p:nvPr>
        </p:nvSpPr>
        <p:spPr/>
        <p:txBody>
          <a:bodyPr/>
          <a:lstStyle/>
          <a:p>
            <a:fld id="{272E3A72-34E0-4864-B0A4-A781178D897A}" type="slidenum">
              <a:rPr lang="en-IL" smtClean="0"/>
              <a:t>8</a:t>
            </a:fld>
            <a:endParaRPr lang="en-IL"/>
          </a:p>
        </p:txBody>
      </p:sp>
    </p:spTree>
    <p:extLst>
      <p:ext uri="{BB962C8B-B14F-4D97-AF65-F5344CB8AC3E}">
        <p14:creationId xmlns:p14="http://schemas.microsoft.com/office/powerpoint/2010/main" val="1466163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C7876-BDFA-CB59-A251-601621524E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4892EE-000A-1091-657E-2063125C83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423F9C-12A2-5C04-D332-3ED3D14FB595}"/>
              </a:ext>
            </a:extLst>
          </p:cNvPr>
          <p:cNvSpPr>
            <a:spLocks noGrp="1"/>
          </p:cNvSpPr>
          <p:nvPr>
            <p:ph type="body" idx="1"/>
          </p:nvPr>
        </p:nvSpPr>
        <p:spPr/>
        <p:txBody>
          <a:bodyPr/>
          <a:lstStyle/>
          <a:p>
            <a:pPr algn="l" rtl="0"/>
            <a:r>
              <a:rPr lang="en-US" dirty="0"/>
              <a:t>More formally, a checkable ABE scheme is equipped with verification procedures for ciphertexts and secret keys &lt;Click&gt;, </a:t>
            </a:r>
            <a:r>
              <a:rPr lang="en-US" dirty="0" err="1"/>
              <a:t>SKCheck</a:t>
            </a:r>
            <a:r>
              <a:rPr lang="en-US" dirty="0"/>
              <a:t> and </a:t>
            </a:r>
            <a:r>
              <a:rPr lang="en-US" dirty="0" err="1"/>
              <a:t>CTCheck</a:t>
            </a:r>
            <a:r>
              <a:rPr lang="en-US" dirty="0"/>
              <a:t>.</a:t>
            </a:r>
          </a:p>
          <a:p>
            <a:pPr algn="l" rtl="0"/>
            <a:r>
              <a:rPr lang="en-US" dirty="0"/>
              <a:t>The </a:t>
            </a:r>
            <a:r>
              <a:rPr lang="en-US" b="1" dirty="0"/>
              <a:t>correctness</a:t>
            </a:r>
            <a:r>
              <a:rPr lang="en-US" dirty="0"/>
              <a:t> requirement is that all honestly generated ciphertexts and secret keys are valid according to the verification procedures,</a:t>
            </a:r>
          </a:p>
          <a:p>
            <a:pPr algn="l" rtl="0"/>
            <a:r>
              <a:rPr lang="en-US" dirty="0"/>
              <a:t>And the </a:t>
            </a:r>
            <a:r>
              <a:rPr lang="en-US" b="1" dirty="0"/>
              <a:t>soundness</a:t>
            </a:r>
            <a:r>
              <a:rPr lang="en-US" dirty="0"/>
              <a:t> requirement is that that any valid secret key decrypts a given valid ciphertext the same way.</a:t>
            </a:r>
          </a:p>
          <a:p>
            <a:pPr algn="l" rtl="0"/>
            <a:endParaRPr lang="en-US" b="1" dirty="0"/>
          </a:p>
          <a:p>
            <a:pPr algn="l" rtl="0"/>
            <a:r>
              <a:rPr lang="en-US" dirty="0"/>
              <a:t>This is a very </a:t>
            </a:r>
            <a:r>
              <a:rPr lang="en-US" b="1" dirty="0"/>
              <a:t>natural property </a:t>
            </a:r>
            <a:r>
              <a:rPr lang="en-US" dirty="0"/>
              <a:t>for an ABE scheme, because we intuitively expect different users with different secret keys to have access to the same data if they are allowed to. </a:t>
            </a:r>
          </a:p>
          <a:p>
            <a:pPr marL="0" indent="0" algn="l" rtl="0">
              <a:buNone/>
            </a:pPr>
            <a:endParaRPr lang="en-US" dirty="0"/>
          </a:p>
          <a:p>
            <a:pPr algn="l" rtl="0"/>
            <a:r>
              <a:rPr lang="en-US" dirty="0"/>
              <a:t>During our work, we observed that the security of an ABE scheme does not depend on the decryption procedure, as it does not play any role in the security game since the adversary is not obliged to use it. </a:t>
            </a:r>
          </a:p>
          <a:p>
            <a:pPr algn="l" rtl="0"/>
            <a:r>
              <a:rPr lang="en-US" dirty="0"/>
              <a:t>As a result, we </a:t>
            </a:r>
            <a:r>
              <a:rPr lang="en-US" b="0" i="0" dirty="0">
                <a:solidFill>
                  <a:srgbClr val="374151"/>
                </a:solidFill>
                <a:effectLst/>
                <a:latin typeface="Söhne"/>
              </a:rPr>
              <a:t>introduced a </a:t>
            </a:r>
            <a:r>
              <a:rPr lang="en-US" b="1" i="0" dirty="0">
                <a:solidFill>
                  <a:srgbClr val="374151"/>
                </a:solidFill>
                <a:effectLst/>
                <a:latin typeface="Söhne"/>
              </a:rPr>
              <a:t>simpler notion of the checkability property </a:t>
            </a:r>
            <a:r>
              <a:rPr lang="en-US" b="0" i="0" dirty="0">
                <a:solidFill>
                  <a:srgbClr val="374151"/>
                </a:solidFill>
                <a:effectLst/>
                <a:latin typeface="Söhne"/>
              </a:rPr>
              <a:t>that does not require ciphertext validation and essentially “embeds” it in the decryption procedure</a:t>
            </a:r>
            <a:r>
              <a:rPr lang="en-US" dirty="0"/>
              <a:t>. </a:t>
            </a:r>
          </a:p>
          <a:p>
            <a:pPr marL="0" indent="0" algn="l" rtl="0">
              <a:buNone/>
            </a:pPr>
            <a:endParaRPr lang="en-US" dirty="0"/>
          </a:p>
          <a:p>
            <a:pPr marL="0" indent="0" algn="l" rtl="0">
              <a:buNone/>
            </a:pPr>
            <a:r>
              <a:rPr lang="en-US" dirty="0"/>
              <a:t>[1:15]</a:t>
            </a:r>
          </a:p>
        </p:txBody>
      </p:sp>
      <p:sp>
        <p:nvSpPr>
          <p:cNvPr id="4" name="Slide Number Placeholder 3">
            <a:extLst>
              <a:ext uri="{FF2B5EF4-FFF2-40B4-BE49-F238E27FC236}">
                <a16:creationId xmlns:a16="http://schemas.microsoft.com/office/drawing/2014/main" id="{04FA9488-75A6-3F4A-25AD-2DF523A2E814}"/>
              </a:ext>
            </a:extLst>
          </p:cNvPr>
          <p:cNvSpPr>
            <a:spLocks noGrp="1"/>
          </p:cNvSpPr>
          <p:nvPr>
            <p:ph type="sldNum" sz="quarter" idx="5"/>
          </p:nvPr>
        </p:nvSpPr>
        <p:spPr/>
        <p:txBody>
          <a:bodyPr/>
          <a:lstStyle/>
          <a:p>
            <a:fld id="{272E3A72-34E0-4864-B0A4-A781178D897A}" type="slidenum">
              <a:rPr lang="en-IL" smtClean="0"/>
              <a:t>9</a:t>
            </a:fld>
            <a:endParaRPr lang="en-IL"/>
          </a:p>
        </p:txBody>
      </p:sp>
    </p:spTree>
    <p:extLst>
      <p:ext uri="{BB962C8B-B14F-4D97-AF65-F5344CB8AC3E}">
        <p14:creationId xmlns:p14="http://schemas.microsoft.com/office/powerpoint/2010/main" val="1135312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194E7B3-E006-407A-99B7-2A227CE796F7}" type="datetimeFigureOut">
              <a:rPr lang="en-IL" smtClean="0"/>
              <a:t>04/12/2024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353787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4E7B3-E006-407A-99B7-2A227CE796F7}" type="datetimeFigureOut">
              <a:rPr lang="en-IL" smtClean="0"/>
              <a:t>04/12/2024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48028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4E7B3-E006-407A-99B7-2A227CE796F7}" type="datetimeFigureOut">
              <a:rPr lang="en-IL" smtClean="0"/>
              <a:t>04/12/2024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1671306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194E7B3-E006-407A-99B7-2A227CE796F7}" type="datetimeFigureOut">
              <a:rPr lang="en-IL" smtClean="0"/>
              <a:t>04/12/2024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248215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94E7B3-E006-407A-99B7-2A227CE796F7}" type="datetimeFigureOut">
              <a:rPr lang="en-IL" smtClean="0"/>
              <a:t>04/12/2024</a:t>
            </a:fld>
            <a:endParaRPr lang="en-IL"/>
          </a:p>
        </p:txBody>
      </p:sp>
      <p:sp>
        <p:nvSpPr>
          <p:cNvPr id="5" name="Footer Placeholder 4"/>
          <p:cNvSpPr>
            <a:spLocks noGrp="1"/>
          </p:cNvSpPr>
          <p:nvPr>
            <p:ph type="ftr" sz="quarter" idx="11"/>
          </p:nvPr>
        </p:nvSpPr>
        <p:spPr/>
        <p:txBody>
          <a:bodyPr/>
          <a:lstStyle/>
          <a:p>
            <a:endParaRPr lang="en-IL"/>
          </a:p>
        </p:txBody>
      </p:sp>
      <p:sp>
        <p:nvSpPr>
          <p:cNvPr id="6" name="Slide Number Placeholder 5"/>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141775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94E7B3-E006-407A-99B7-2A227CE796F7}" type="datetimeFigureOut">
              <a:rPr lang="en-IL" smtClean="0"/>
              <a:t>04/12/2024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192597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194E7B3-E006-407A-99B7-2A227CE796F7}" type="datetimeFigureOut">
              <a:rPr lang="en-IL" smtClean="0"/>
              <a:t>04/12/2024</a:t>
            </a:fld>
            <a:endParaRPr lang="en-IL"/>
          </a:p>
        </p:txBody>
      </p:sp>
      <p:sp>
        <p:nvSpPr>
          <p:cNvPr id="8" name="Footer Placeholder 7"/>
          <p:cNvSpPr>
            <a:spLocks noGrp="1"/>
          </p:cNvSpPr>
          <p:nvPr>
            <p:ph type="ftr" sz="quarter" idx="11"/>
          </p:nvPr>
        </p:nvSpPr>
        <p:spPr/>
        <p:txBody>
          <a:bodyPr/>
          <a:lstStyle/>
          <a:p>
            <a:endParaRPr lang="en-IL"/>
          </a:p>
        </p:txBody>
      </p:sp>
      <p:sp>
        <p:nvSpPr>
          <p:cNvPr id="9" name="Slide Number Placeholder 8"/>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44698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194E7B3-E006-407A-99B7-2A227CE796F7}" type="datetimeFigureOut">
              <a:rPr lang="en-IL" smtClean="0"/>
              <a:t>04/12/2024</a:t>
            </a:fld>
            <a:endParaRPr lang="en-IL"/>
          </a:p>
        </p:txBody>
      </p:sp>
      <p:sp>
        <p:nvSpPr>
          <p:cNvPr id="4" name="Footer Placeholder 3"/>
          <p:cNvSpPr>
            <a:spLocks noGrp="1"/>
          </p:cNvSpPr>
          <p:nvPr>
            <p:ph type="ftr" sz="quarter" idx="11"/>
          </p:nvPr>
        </p:nvSpPr>
        <p:spPr/>
        <p:txBody>
          <a:bodyPr/>
          <a:lstStyle/>
          <a:p>
            <a:endParaRPr lang="en-IL"/>
          </a:p>
        </p:txBody>
      </p:sp>
      <p:sp>
        <p:nvSpPr>
          <p:cNvPr id="5" name="Slide Number Placeholder 4"/>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250644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4E7B3-E006-407A-99B7-2A227CE796F7}" type="datetimeFigureOut">
              <a:rPr lang="en-IL" smtClean="0"/>
              <a:t>04/12/2024</a:t>
            </a:fld>
            <a:endParaRPr lang="en-IL"/>
          </a:p>
        </p:txBody>
      </p:sp>
      <p:sp>
        <p:nvSpPr>
          <p:cNvPr id="3" name="Footer Placeholder 2"/>
          <p:cNvSpPr>
            <a:spLocks noGrp="1"/>
          </p:cNvSpPr>
          <p:nvPr>
            <p:ph type="ftr" sz="quarter" idx="11"/>
          </p:nvPr>
        </p:nvSpPr>
        <p:spPr/>
        <p:txBody>
          <a:bodyPr/>
          <a:lstStyle/>
          <a:p>
            <a:endParaRPr lang="en-IL"/>
          </a:p>
        </p:txBody>
      </p:sp>
      <p:sp>
        <p:nvSpPr>
          <p:cNvPr id="4" name="Slide Number Placeholder 3"/>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382828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4E7B3-E006-407A-99B7-2A227CE796F7}" type="datetimeFigureOut">
              <a:rPr lang="en-IL" smtClean="0"/>
              <a:t>04/12/2024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295681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194E7B3-E006-407A-99B7-2A227CE796F7}" type="datetimeFigureOut">
              <a:rPr lang="en-IL" smtClean="0"/>
              <a:t>04/12/2024</a:t>
            </a:fld>
            <a:endParaRPr lang="en-IL"/>
          </a:p>
        </p:txBody>
      </p:sp>
      <p:sp>
        <p:nvSpPr>
          <p:cNvPr id="6" name="Footer Placeholder 5"/>
          <p:cNvSpPr>
            <a:spLocks noGrp="1"/>
          </p:cNvSpPr>
          <p:nvPr>
            <p:ph type="ftr" sz="quarter" idx="11"/>
          </p:nvPr>
        </p:nvSpPr>
        <p:spPr/>
        <p:txBody>
          <a:bodyPr/>
          <a:lstStyle/>
          <a:p>
            <a:endParaRPr lang="en-IL"/>
          </a:p>
        </p:txBody>
      </p:sp>
      <p:sp>
        <p:nvSpPr>
          <p:cNvPr id="7" name="Slide Number Placeholder 6"/>
          <p:cNvSpPr>
            <a:spLocks noGrp="1"/>
          </p:cNvSpPr>
          <p:nvPr>
            <p:ph type="sldNum" sz="quarter" idx="12"/>
          </p:nvPr>
        </p:nvSpPr>
        <p:spPr/>
        <p:txBody>
          <a:bodyPr/>
          <a:lstStyle/>
          <a:p>
            <a:fld id="{404E1909-3148-4F0A-A8FC-4D32AF1C033A}" type="slidenum">
              <a:rPr lang="en-IL" smtClean="0"/>
              <a:t>‹#›</a:t>
            </a:fld>
            <a:endParaRPr lang="en-IL"/>
          </a:p>
        </p:txBody>
      </p:sp>
    </p:spTree>
    <p:extLst>
      <p:ext uri="{BB962C8B-B14F-4D97-AF65-F5344CB8AC3E}">
        <p14:creationId xmlns:p14="http://schemas.microsoft.com/office/powerpoint/2010/main" val="896489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94E7B3-E006-407A-99B7-2A227CE796F7}" type="datetimeFigureOut">
              <a:rPr lang="en-IL" smtClean="0"/>
              <a:t>04/12/2024</a:t>
            </a:fld>
            <a:endParaRPr lang="en-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4E1909-3148-4F0A-A8FC-4D32AF1C033A}" type="slidenum">
              <a:rPr lang="en-IL" smtClean="0"/>
              <a:t>‹#›</a:t>
            </a:fld>
            <a:endParaRPr lang="en-IL"/>
          </a:p>
        </p:txBody>
      </p:sp>
    </p:spTree>
    <p:extLst>
      <p:ext uri="{BB962C8B-B14F-4D97-AF65-F5344CB8AC3E}">
        <p14:creationId xmlns:p14="http://schemas.microsoft.com/office/powerpoint/2010/main" val="32207083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0.png"/><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6.png"/><Relationship Id="rId3" Type="http://schemas.openxmlformats.org/officeDocument/2006/relationships/image" Target="../media/image50.png"/><Relationship Id="rId7" Type="http://schemas.openxmlformats.org/officeDocument/2006/relationships/image" Target="../media/image330.png"/><Relationship Id="rId12"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0.png"/><Relationship Id="rId11" Type="http://schemas.openxmlformats.org/officeDocument/2006/relationships/image" Target="../media/image54.png"/><Relationship Id="rId5" Type="http://schemas.openxmlformats.org/officeDocument/2006/relationships/image" Target="../media/image52.png"/><Relationship Id="rId10" Type="http://schemas.openxmlformats.org/officeDocument/2006/relationships/image" Target="../media/image360.png"/><Relationship Id="rId4" Type="http://schemas.openxmlformats.org/officeDocument/2006/relationships/image" Target="../media/image51.png"/><Relationship Id="rId9" Type="http://schemas.openxmlformats.org/officeDocument/2006/relationships/image" Target="../media/image350.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10.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1.png"/><Relationship Id="rId9"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8DF7A-F47F-025B-B730-516A08AB6D06}"/>
              </a:ext>
            </a:extLst>
          </p:cNvPr>
          <p:cNvSpPr>
            <a:spLocks noGrp="1"/>
          </p:cNvSpPr>
          <p:nvPr>
            <p:ph type="ctrTitle"/>
          </p:nvPr>
        </p:nvSpPr>
        <p:spPr>
          <a:xfrm>
            <a:off x="1524000" y="1122363"/>
            <a:ext cx="9144000" cy="1655762"/>
          </a:xfrm>
        </p:spPr>
        <p:txBody>
          <a:bodyPr>
            <a:normAutofit fontScale="90000"/>
          </a:bodyPr>
          <a:lstStyle/>
          <a:p>
            <a:r>
              <a:rPr lang="en-US" dirty="0">
                <a:solidFill>
                  <a:schemeClr val="accent1">
                    <a:lumMod val="75000"/>
                  </a:schemeClr>
                </a:solidFill>
                <a:latin typeface="+mn-lt"/>
              </a:rPr>
              <a:t>Limits on Adaptive Security for Attribute-Based Encryption</a:t>
            </a:r>
            <a:endParaRPr lang="en-IL" dirty="0">
              <a:solidFill>
                <a:schemeClr val="accent1">
                  <a:lumMod val="75000"/>
                </a:schemeClr>
              </a:solidFill>
              <a:latin typeface="+mn-lt"/>
            </a:endParaRPr>
          </a:p>
        </p:txBody>
      </p:sp>
      <p:sp>
        <p:nvSpPr>
          <p:cNvPr id="3" name="Subtitle 2">
            <a:extLst>
              <a:ext uri="{FF2B5EF4-FFF2-40B4-BE49-F238E27FC236}">
                <a16:creationId xmlns:a16="http://schemas.microsoft.com/office/drawing/2014/main" id="{C52C778C-6AA8-CE62-1600-5EEDD5F9C191}"/>
              </a:ext>
            </a:extLst>
          </p:cNvPr>
          <p:cNvSpPr>
            <a:spLocks noGrp="1"/>
          </p:cNvSpPr>
          <p:nvPr>
            <p:ph type="subTitle" idx="1"/>
          </p:nvPr>
        </p:nvSpPr>
        <p:spPr>
          <a:xfrm>
            <a:off x="1524000" y="2997604"/>
            <a:ext cx="9144000" cy="1655762"/>
          </a:xfrm>
        </p:spPr>
        <p:txBody>
          <a:bodyPr/>
          <a:lstStyle/>
          <a:p>
            <a:r>
              <a:rPr lang="en-US" dirty="0" err="1"/>
              <a:t>Zvika</a:t>
            </a:r>
            <a:r>
              <a:rPr lang="en-US" dirty="0"/>
              <a:t> </a:t>
            </a:r>
            <a:r>
              <a:rPr lang="en-US" dirty="0" err="1"/>
              <a:t>Brakerski</a:t>
            </a:r>
            <a:r>
              <a:rPr lang="en-US" dirty="0"/>
              <a:t>, </a:t>
            </a:r>
            <a:r>
              <a:rPr lang="en-US" b="1" dirty="0"/>
              <a:t>Stav Medina</a:t>
            </a:r>
          </a:p>
          <a:p>
            <a:r>
              <a:rPr lang="en-US" dirty="0"/>
              <a:t>Weizmann Institute of Science</a:t>
            </a:r>
          </a:p>
          <a:p>
            <a:r>
              <a:rPr lang="en-US" dirty="0"/>
              <a:t>TCC 2024</a:t>
            </a:r>
            <a:endParaRPr lang="en-IL" dirty="0"/>
          </a:p>
        </p:txBody>
      </p:sp>
      <p:pic>
        <p:nvPicPr>
          <p:cNvPr id="1026" name="Picture 2">
            <a:extLst>
              <a:ext uri="{FF2B5EF4-FFF2-40B4-BE49-F238E27FC236}">
                <a16:creationId xmlns:a16="http://schemas.microsoft.com/office/drawing/2014/main" id="{021064FF-5ED6-604A-BBA2-15D1BCD0B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552" y="4232274"/>
            <a:ext cx="4254896" cy="3006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7937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DF0BA-CA32-3A43-D0D8-50B5406CF1AD}"/>
              </a:ext>
            </a:extLst>
          </p:cNvPr>
          <p:cNvSpPr>
            <a:spLocks noGrp="1"/>
          </p:cNvSpPr>
          <p:nvPr>
            <p:ph type="title"/>
          </p:nvPr>
        </p:nvSpPr>
        <p:spPr/>
        <p:txBody>
          <a:bodyPr/>
          <a:lstStyle/>
          <a:p>
            <a:r>
              <a:rPr lang="en-US" dirty="0"/>
              <a:t>Our Results</a:t>
            </a:r>
            <a:endParaRPr lang="en-IL" dirty="0"/>
          </a:p>
        </p:txBody>
      </p:sp>
      <p:sp>
        <p:nvSpPr>
          <p:cNvPr id="3" name="Content Placeholder 2">
            <a:extLst>
              <a:ext uri="{FF2B5EF4-FFF2-40B4-BE49-F238E27FC236}">
                <a16:creationId xmlns:a16="http://schemas.microsoft.com/office/drawing/2014/main" id="{648E90A4-C13F-A44B-A54B-67A457939348}"/>
              </a:ext>
            </a:extLst>
          </p:cNvPr>
          <p:cNvSpPr>
            <a:spLocks noGrp="1"/>
          </p:cNvSpPr>
          <p:nvPr>
            <p:ph idx="1"/>
          </p:nvPr>
        </p:nvSpPr>
        <p:spPr/>
        <p:txBody>
          <a:bodyPr>
            <a:normAutofit/>
          </a:bodyPr>
          <a:lstStyle/>
          <a:p>
            <a:pPr marL="0" indent="0">
              <a:lnSpc>
                <a:spcPct val="125000"/>
              </a:lnSpc>
              <a:buNone/>
            </a:pPr>
            <a:r>
              <a:rPr lang="en-US" dirty="0"/>
              <a:t>Informally: </a:t>
            </a:r>
            <a:r>
              <a:rPr lang="en-US" b="1" dirty="0"/>
              <a:t>No black-box adaptive-security reduction for checkable ABE</a:t>
            </a:r>
          </a:p>
          <a:p>
            <a:pPr>
              <a:lnSpc>
                <a:spcPct val="125000"/>
              </a:lnSpc>
            </a:pPr>
            <a:r>
              <a:rPr lang="en-US" dirty="0"/>
              <a:t>Even if the reduction is rewinding </a:t>
            </a:r>
          </a:p>
          <a:p>
            <a:pPr>
              <a:lnSpc>
                <a:spcPct val="125000"/>
              </a:lnSpc>
            </a:pPr>
            <a:r>
              <a:rPr lang="en-US" dirty="0"/>
              <a:t>Application to [BGG+14]</a:t>
            </a:r>
          </a:p>
        </p:txBody>
      </p:sp>
    </p:spTree>
    <p:extLst>
      <p:ext uri="{BB962C8B-B14F-4D97-AF65-F5344CB8AC3E}">
        <p14:creationId xmlns:p14="http://schemas.microsoft.com/office/powerpoint/2010/main" val="4227191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c 8">
            <a:extLst>
              <a:ext uri="{FF2B5EF4-FFF2-40B4-BE49-F238E27FC236}">
                <a16:creationId xmlns:a16="http://schemas.microsoft.com/office/drawing/2014/main" id="{575FE118-6DD1-D0A2-6708-A9FD6F5AC83C}"/>
              </a:ext>
            </a:extLst>
          </p:cNvPr>
          <p:cNvSpPr/>
          <p:nvPr/>
        </p:nvSpPr>
        <p:spPr>
          <a:xfrm>
            <a:off x="3790335" y="1327353"/>
            <a:ext cx="6675293" cy="1202315"/>
          </a:xfrm>
          <a:prstGeom prst="arc">
            <a:avLst>
              <a:gd name="adj1" fmla="val 10614106"/>
              <a:gd name="adj2" fmla="val 405088"/>
            </a:avLst>
          </a:prstGeom>
          <a:ln w="57150"/>
        </p:spPr>
        <p:style>
          <a:lnRef idx="2">
            <a:schemeClr val="accent5"/>
          </a:lnRef>
          <a:fillRef idx="0">
            <a:schemeClr val="accent5"/>
          </a:fillRef>
          <a:effectRef idx="1">
            <a:schemeClr val="accent5"/>
          </a:effectRef>
          <a:fontRef idx="minor">
            <a:schemeClr val="tx1"/>
          </a:fontRef>
        </p:style>
        <p:txBody>
          <a:bodyPr rtlCol="0" anchor="ctr"/>
          <a:lstStyle/>
          <a:p>
            <a:pPr algn="ctr"/>
            <a:endParaRPr lang="en-IL"/>
          </a:p>
        </p:txBody>
      </p:sp>
      <mc:AlternateContent xmlns:mc="http://schemas.openxmlformats.org/markup-compatibility/2006">
        <mc:Choice xmlns:a14="http://schemas.microsoft.com/office/drawing/2010/main" Requires="a14">
          <p:sp>
            <p:nvSpPr>
              <p:cNvPr id="22" name="Content Placeholder 2">
                <a:extLst>
                  <a:ext uri="{FF2B5EF4-FFF2-40B4-BE49-F238E27FC236}">
                    <a16:creationId xmlns:a16="http://schemas.microsoft.com/office/drawing/2014/main" id="{3EBEAC6D-1464-80B4-3F1C-53DF842F1895}"/>
                  </a:ext>
                </a:extLst>
              </p:cNvPr>
              <p:cNvSpPr>
                <a:spLocks noGrp="1"/>
              </p:cNvSpPr>
              <p:nvPr>
                <p:ph idx="1"/>
              </p:nvPr>
            </p:nvSpPr>
            <p:spPr>
              <a:xfrm>
                <a:off x="838200" y="1825624"/>
                <a:ext cx="10515600" cy="4760705"/>
              </a:xfrm>
            </p:spPr>
            <p:txBody>
              <a:bodyPr>
                <a:normAutofit lnSpcReduction="10000"/>
              </a:bodyPr>
              <a:lstStyle/>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endParaRPr lang="en-US" i="1" dirty="0">
                  <a:latin typeface="Cambria Math" panose="02040503050406030204" pitchFamily="18" charset="0"/>
                </a:endParaRPr>
              </a:p>
              <a:p>
                <a:endParaRPr lang="en-US" b="0" i="1" dirty="0">
                  <a:latin typeface="Cambria Math" panose="02040503050406030204" pitchFamily="18" charset="0"/>
                </a:endParaRPr>
              </a:p>
              <a:p>
                <a14:m>
                  <m:oMath xmlns:m="http://schemas.openxmlformats.org/officeDocument/2006/math">
                    <m:r>
                      <a:rPr lang="en-US" sz="2400" i="1">
                        <a:latin typeface="Cambria Math" panose="02040503050406030204" pitchFamily="18" charset="0"/>
                      </a:rPr>
                      <m:t>𝒞</m:t>
                    </m:r>
                    <m:r>
                      <m:rPr>
                        <m:nor/>
                      </m:rPr>
                      <a:rPr lang="en-US" sz="2400" dirty="0"/>
                      <m:t> – </m:t>
                    </m:r>
                    <m:r>
                      <m:rPr>
                        <m:nor/>
                      </m:rPr>
                      <a:rPr lang="en-US" sz="2400" dirty="0"/>
                      <m:t>(</m:t>
                    </m:r>
                    <m:r>
                      <m:rPr>
                        <m:nor/>
                      </m:rPr>
                      <a:rPr lang="en-US" sz="2400" dirty="0"/>
                      <m:t>possibly</m:t>
                    </m:r>
                    <m:r>
                      <m:rPr>
                        <m:nor/>
                      </m:rPr>
                      <a:rPr lang="en-US" sz="2400" dirty="0"/>
                      <m:t> </m:t>
                    </m:r>
                    <m:r>
                      <m:rPr>
                        <m:nor/>
                      </m:rPr>
                      <a:rPr lang="en-US" sz="2400" dirty="0"/>
                      <m:t>interactive</m:t>
                    </m:r>
                    <m:r>
                      <m:rPr>
                        <m:nor/>
                      </m:rPr>
                      <a:rPr lang="en-US" sz="2400" dirty="0"/>
                      <m:t>) </m:t>
                    </m:r>
                    <m:r>
                      <m:rPr>
                        <m:nor/>
                      </m:rPr>
                      <a:rPr lang="en-US" sz="2400" dirty="0"/>
                      <m:t>hardness</m:t>
                    </m:r>
                    <m:r>
                      <m:rPr>
                        <m:nor/>
                      </m:rPr>
                      <a:rPr lang="en-US" sz="2400" dirty="0"/>
                      <m:t> </m:t>
                    </m:r>
                    <m:r>
                      <m:rPr>
                        <m:nor/>
                      </m:rPr>
                      <a:rPr lang="en-US" sz="2400" dirty="0"/>
                      <m:t>assumption</m:t>
                    </m:r>
                  </m:oMath>
                </a14:m>
                <a:endParaRPr lang="en-US" sz="2400" dirty="0"/>
              </a:p>
              <a:p>
                <a14:m>
                  <m:oMath xmlns:m="http://schemas.openxmlformats.org/officeDocument/2006/math">
                    <m:r>
                      <a:rPr lang="en-US" sz="2400" b="0" i="1" smtClean="0">
                        <a:latin typeface="Cambria Math" panose="02040503050406030204" pitchFamily="18" charset="0"/>
                      </a:rPr>
                      <m:t>𝒜</m:t>
                    </m:r>
                  </m:oMath>
                </a14:m>
                <a:r>
                  <a:rPr lang="en-US" sz="2400" i="1" dirty="0">
                    <a:latin typeface="Cambria Math" panose="02040503050406030204" pitchFamily="18" charset="0"/>
                  </a:rPr>
                  <a:t> </a:t>
                </a:r>
                <a:r>
                  <a:rPr lang="en-US" sz="2400" dirty="0"/>
                  <a:t>– hypothetical inefficient adversary</a:t>
                </a:r>
                <a:endParaRPr lang="he-IL" sz="2400" dirty="0"/>
              </a:p>
              <a:p>
                <a14:m>
                  <m:oMath xmlns:m="http://schemas.openxmlformats.org/officeDocument/2006/math">
                    <m:r>
                      <a:rPr lang="en-US" sz="2400" i="1" smtClean="0">
                        <a:latin typeface="Cambria Math" panose="02040503050406030204" pitchFamily="18" charset="0"/>
                      </a:rPr>
                      <m:t>ℬ</m:t>
                    </m:r>
                  </m:oMath>
                </a14:m>
                <a:r>
                  <a:rPr lang="en-US" sz="2400" dirty="0"/>
                  <a:t> (left) forwards the communication of </a:t>
                </a:r>
                <a14:m>
                  <m:oMath xmlns:m="http://schemas.openxmlformats.org/officeDocument/2006/math">
                    <m:r>
                      <a:rPr lang="en-US" sz="2400" i="1" smtClean="0">
                        <a:latin typeface="Cambria Math" panose="02040503050406030204" pitchFamily="18" charset="0"/>
                      </a:rPr>
                      <m:t>𝒞</m:t>
                    </m:r>
                  </m:oMath>
                </a14:m>
                <a:r>
                  <a:rPr lang="en-US" sz="2400" b="0" dirty="0"/>
                  <a:t> and </a:t>
                </a:r>
                <a14:m>
                  <m:oMath xmlns:m="http://schemas.openxmlformats.org/officeDocument/2006/math">
                    <m:r>
                      <a:rPr lang="en-US" sz="2400" i="1">
                        <a:latin typeface="Cambria Math" panose="02040503050406030204" pitchFamily="18" charset="0"/>
                      </a:rPr>
                      <m:t>ℛ</m:t>
                    </m:r>
                  </m:oMath>
                </a14:m>
                <a:endParaRPr lang="en-US" sz="2400" b="0" dirty="0"/>
              </a:p>
              <a:p>
                <a14:m>
                  <m:oMath xmlns:m="http://schemas.openxmlformats.org/officeDocument/2006/math">
                    <m:r>
                      <a:rPr lang="en-US" sz="2400" i="1">
                        <a:latin typeface="Cambria Math" panose="02040503050406030204" pitchFamily="18" charset="0"/>
                      </a:rPr>
                      <m:t>ℬ</m:t>
                    </m:r>
                  </m:oMath>
                </a14:m>
                <a:r>
                  <a:rPr lang="en-US" sz="2400" dirty="0"/>
                  <a:t> (right) simulates the hypothetical adversary </a:t>
                </a:r>
                <a14:m>
                  <m:oMath xmlns:m="http://schemas.openxmlformats.org/officeDocument/2006/math">
                    <m:r>
                      <a:rPr lang="en-US" sz="2400" b="0" i="1" smtClean="0">
                        <a:latin typeface="Cambria Math" panose="02040503050406030204" pitchFamily="18" charset="0"/>
                      </a:rPr>
                      <m:t>𝒜</m:t>
                    </m:r>
                  </m:oMath>
                </a14:m>
                <a:endParaRPr lang="en-US" sz="2400" b="0" dirty="0"/>
              </a:p>
              <a:p>
                <a:r>
                  <a:rPr lang="en-US" sz="2400" dirty="0"/>
                  <a:t>If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ℛ</m:t>
                        </m:r>
                      </m:e>
                      <m:sup>
                        <m:r>
                          <a:rPr lang="en-US" sz="2400" i="1">
                            <a:latin typeface="Cambria Math" panose="02040503050406030204" pitchFamily="18" charset="0"/>
                          </a:rPr>
                          <m:t>𝒜</m:t>
                        </m:r>
                      </m:sup>
                    </m:sSup>
                  </m:oMath>
                </a14:m>
                <a:r>
                  <a:rPr lang="en-US" sz="2400" dirty="0"/>
                  <a:t> breaks </a:t>
                </a:r>
                <a14:m>
                  <m:oMath xmlns:m="http://schemas.openxmlformats.org/officeDocument/2006/math">
                    <m:r>
                      <a:rPr lang="en-US" sz="2400" i="1">
                        <a:latin typeface="Cambria Math" panose="02040503050406030204" pitchFamily="18" charset="0"/>
                      </a:rPr>
                      <m:t>𝒞</m:t>
                    </m:r>
                  </m:oMath>
                </a14:m>
                <a:r>
                  <a:rPr lang="en-US" sz="2400" dirty="0"/>
                  <a:t>, then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ℬ</m:t>
                        </m:r>
                      </m:e>
                      <m:sup>
                        <m:r>
                          <a:rPr lang="en-US" sz="2400" i="1">
                            <a:latin typeface="Cambria Math" panose="02040503050406030204" pitchFamily="18" charset="0"/>
                          </a:rPr>
                          <m:t>ℛ</m:t>
                        </m:r>
                      </m:sup>
                    </m:sSup>
                  </m:oMath>
                </a14:m>
                <a:r>
                  <a:rPr lang="en-US" sz="2400" dirty="0"/>
                  <a:t> can break </a:t>
                </a:r>
                <a14:m>
                  <m:oMath xmlns:m="http://schemas.openxmlformats.org/officeDocument/2006/math">
                    <m:r>
                      <a:rPr lang="en-US" sz="2400" i="1">
                        <a:latin typeface="Cambria Math" panose="02040503050406030204" pitchFamily="18" charset="0"/>
                      </a:rPr>
                      <m:t>𝒞</m:t>
                    </m:r>
                  </m:oMath>
                </a14:m>
                <a:r>
                  <a:rPr lang="en-US" sz="2400" dirty="0"/>
                  <a:t>  as well, in polynomial time.</a:t>
                </a:r>
                <a:endParaRPr lang="en-IL" sz="2400" dirty="0"/>
              </a:p>
              <a:p>
                <a:endParaRPr lang="en-US" sz="2400" b="0" dirty="0"/>
              </a:p>
              <a:p>
                <a:endParaRPr lang="en-IL" dirty="0"/>
              </a:p>
              <a:p>
                <a:endParaRPr lang="en-IL" dirty="0"/>
              </a:p>
              <a:p>
                <a:endParaRPr lang="en-US" dirty="0"/>
              </a:p>
            </p:txBody>
          </p:sp>
        </mc:Choice>
        <mc:Fallback>
          <p:sp>
            <p:nvSpPr>
              <p:cNvPr id="22" name="Content Placeholder 2">
                <a:extLst>
                  <a:ext uri="{FF2B5EF4-FFF2-40B4-BE49-F238E27FC236}">
                    <a16:creationId xmlns:a16="http://schemas.microsoft.com/office/drawing/2014/main" id="{3EBEAC6D-1464-80B4-3F1C-53DF842F1895}"/>
                  </a:ext>
                </a:extLst>
              </p:cNvPr>
              <p:cNvSpPr>
                <a:spLocks noGrp="1" noRot="1" noChangeAspect="1" noMove="1" noResize="1" noEditPoints="1" noAdjustHandles="1" noChangeArrowheads="1" noChangeShapeType="1" noTextEdit="1"/>
              </p:cNvSpPr>
              <p:nvPr>
                <p:ph idx="1"/>
              </p:nvPr>
            </p:nvSpPr>
            <p:spPr>
              <a:xfrm>
                <a:off x="838200" y="1825624"/>
                <a:ext cx="10515600" cy="4760705"/>
              </a:xfrm>
              <a:blipFill>
                <a:blip r:embed="rId3"/>
                <a:stretch>
                  <a:fillRect l="-812"/>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F411BE63-10FD-41F6-A8D8-E6F345889DE2}"/>
                  </a:ext>
                </a:extLst>
              </p:cNvPr>
              <p:cNvSpPr/>
              <p:nvPr/>
            </p:nvSpPr>
            <p:spPr>
              <a:xfrm>
                <a:off x="9751195" y="1930769"/>
                <a:ext cx="1428869" cy="18930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𝒜</m:t>
                      </m:r>
                    </m:oMath>
                  </m:oMathPara>
                </a14:m>
                <a:endParaRPr lang="he-IL" sz="2400" dirty="0"/>
              </a:p>
              <a:p>
                <a:pPr algn="ctr"/>
                <a:r>
                  <a:rPr lang="en-US" dirty="0"/>
                  <a:t>Hypothetical adversary</a:t>
                </a:r>
                <a:endParaRPr lang="en-IL" dirty="0"/>
              </a:p>
            </p:txBody>
          </p:sp>
        </mc:Choice>
        <mc:Fallback xmlns="">
          <p:sp>
            <p:nvSpPr>
              <p:cNvPr id="7" name="Rectangle 6">
                <a:extLst>
                  <a:ext uri="{FF2B5EF4-FFF2-40B4-BE49-F238E27FC236}">
                    <a16:creationId xmlns:a16="http://schemas.microsoft.com/office/drawing/2014/main" id="{F411BE63-10FD-41F6-A8D8-E6F345889DE2}"/>
                  </a:ext>
                </a:extLst>
              </p:cNvPr>
              <p:cNvSpPr>
                <a:spLocks noRot="1" noChangeAspect="1" noMove="1" noResize="1" noEditPoints="1" noAdjustHandles="1" noChangeArrowheads="1" noChangeShapeType="1" noTextEdit="1"/>
              </p:cNvSpPr>
              <p:nvPr/>
            </p:nvSpPr>
            <p:spPr>
              <a:xfrm>
                <a:off x="9751195" y="1930769"/>
                <a:ext cx="1428869" cy="1893086"/>
              </a:xfrm>
              <a:prstGeom prst="rect">
                <a:avLst/>
              </a:prstGeom>
              <a:blipFill>
                <a:blip r:embed="rId4"/>
                <a:stretch>
                  <a:fillRect l="-2119" r="-3814"/>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390487B9-6B95-F4CF-E365-84F7B1D4FD76}"/>
                  </a:ext>
                </a:extLst>
              </p:cNvPr>
              <p:cNvSpPr/>
              <p:nvPr/>
            </p:nvSpPr>
            <p:spPr>
              <a:xfrm>
                <a:off x="9751194" y="1930769"/>
                <a:ext cx="1428869" cy="1893086"/>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rPr>
                        <m:t>ℬ</m:t>
                      </m:r>
                    </m:oMath>
                  </m:oMathPara>
                </a14:m>
                <a:endParaRPr lang="en-US" sz="2400" dirty="0"/>
              </a:p>
              <a:p>
                <a:pPr algn="ctr"/>
                <a:r>
                  <a:rPr lang="en-US" sz="2000" dirty="0"/>
                  <a:t>Simulated Adversary</a:t>
                </a:r>
              </a:p>
            </p:txBody>
          </p:sp>
        </mc:Choice>
        <mc:Fallback xmlns="">
          <p:sp>
            <p:nvSpPr>
              <p:cNvPr id="13" name="Rectangle 12">
                <a:extLst>
                  <a:ext uri="{FF2B5EF4-FFF2-40B4-BE49-F238E27FC236}">
                    <a16:creationId xmlns:a16="http://schemas.microsoft.com/office/drawing/2014/main" id="{390487B9-6B95-F4CF-E365-84F7B1D4FD76}"/>
                  </a:ext>
                </a:extLst>
              </p:cNvPr>
              <p:cNvSpPr>
                <a:spLocks noRot="1" noChangeAspect="1" noMove="1" noResize="1" noEditPoints="1" noAdjustHandles="1" noChangeArrowheads="1" noChangeShapeType="1" noTextEdit="1"/>
              </p:cNvSpPr>
              <p:nvPr/>
            </p:nvSpPr>
            <p:spPr>
              <a:xfrm>
                <a:off x="9751194" y="1930769"/>
                <a:ext cx="1428869" cy="1893086"/>
              </a:xfrm>
              <a:prstGeom prst="rect">
                <a:avLst/>
              </a:prstGeom>
              <a:blipFill>
                <a:blip r:embed="rId5"/>
                <a:stretch>
                  <a:fillRect/>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036AAB53-F518-E939-2636-96A7FF3D0EB1}"/>
              </a:ext>
            </a:extLst>
          </p:cNvPr>
          <p:cNvSpPr>
            <a:spLocks noGrp="1"/>
          </p:cNvSpPr>
          <p:nvPr>
            <p:ph type="title"/>
          </p:nvPr>
        </p:nvSpPr>
        <p:spPr/>
        <p:txBody>
          <a:bodyPr/>
          <a:lstStyle/>
          <a:p>
            <a:r>
              <a:rPr lang="en-US" dirty="0"/>
              <a:t>Proof Overview</a:t>
            </a:r>
            <a:endParaRPr lang="en-IL" b="1" dirty="0"/>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84BD8F-94E0-FE23-5AAE-4EE46E2A8CB8}"/>
                  </a:ext>
                </a:extLst>
              </p:cNvPr>
              <p:cNvSpPr/>
              <p:nvPr/>
            </p:nvSpPr>
            <p:spPr>
              <a:xfrm>
                <a:off x="1048512" y="1825626"/>
                <a:ext cx="1428869" cy="1998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𝒞</m:t>
                      </m:r>
                    </m:oMath>
                  </m:oMathPara>
                </a14:m>
                <a:endParaRPr lang="en-US" sz="2400" dirty="0"/>
              </a:p>
              <a:p>
                <a:pPr algn="ctr"/>
                <a:r>
                  <a:rPr lang="en-US" dirty="0"/>
                  <a:t>Hardness Assumption</a:t>
                </a:r>
                <a:endParaRPr lang="en-IL" dirty="0"/>
              </a:p>
            </p:txBody>
          </p:sp>
        </mc:Choice>
        <mc:Fallback xmlns="">
          <p:sp>
            <p:nvSpPr>
              <p:cNvPr id="4" name="Rectangle 3">
                <a:extLst>
                  <a:ext uri="{FF2B5EF4-FFF2-40B4-BE49-F238E27FC236}">
                    <a16:creationId xmlns:a16="http://schemas.microsoft.com/office/drawing/2014/main" id="{E184BD8F-94E0-FE23-5AAE-4EE46E2A8CB8}"/>
                  </a:ext>
                </a:extLst>
              </p:cNvPr>
              <p:cNvSpPr>
                <a:spLocks noRot="1" noChangeAspect="1" noMove="1" noResize="1" noEditPoints="1" noAdjustHandles="1" noChangeArrowheads="1" noChangeShapeType="1" noTextEdit="1"/>
              </p:cNvSpPr>
              <p:nvPr/>
            </p:nvSpPr>
            <p:spPr>
              <a:xfrm>
                <a:off x="1048512" y="1825626"/>
                <a:ext cx="1428869" cy="1998232"/>
              </a:xfrm>
              <a:prstGeom prst="rect">
                <a:avLst/>
              </a:prstGeom>
              <a:blipFill>
                <a:blip r:embed="rId6"/>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783FEA3E-BAE9-AB41-D848-7DBB123D9E9B}"/>
                  </a:ext>
                </a:extLst>
              </p:cNvPr>
              <p:cNvSpPr/>
              <p:nvPr/>
            </p:nvSpPr>
            <p:spPr>
              <a:xfrm>
                <a:off x="5399853" y="1825626"/>
                <a:ext cx="1428869" cy="19982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ℛ</m:t>
                      </m:r>
                    </m:oMath>
                  </m:oMathPara>
                </a14:m>
                <a:endParaRPr lang="en-US" sz="2400" dirty="0"/>
              </a:p>
              <a:p>
                <a:pPr algn="ctr"/>
                <a:r>
                  <a:rPr lang="en-US" dirty="0"/>
                  <a:t>Reduction</a:t>
                </a:r>
                <a:endParaRPr lang="en-IL" sz="2400" dirty="0"/>
              </a:p>
            </p:txBody>
          </p:sp>
        </mc:Choice>
        <mc:Fallback xmlns="">
          <p:sp>
            <p:nvSpPr>
              <p:cNvPr id="6" name="Rectangle 5">
                <a:extLst>
                  <a:ext uri="{FF2B5EF4-FFF2-40B4-BE49-F238E27FC236}">
                    <a16:creationId xmlns:a16="http://schemas.microsoft.com/office/drawing/2014/main" id="{783FEA3E-BAE9-AB41-D848-7DBB123D9E9B}"/>
                  </a:ext>
                </a:extLst>
              </p:cNvPr>
              <p:cNvSpPr>
                <a:spLocks noRot="1" noChangeAspect="1" noMove="1" noResize="1" noEditPoints="1" noAdjustHandles="1" noChangeArrowheads="1" noChangeShapeType="1" noTextEdit="1"/>
              </p:cNvSpPr>
              <p:nvPr/>
            </p:nvSpPr>
            <p:spPr>
              <a:xfrm>
                <a:off x="5399853" y="1825626"/>
                <a:ext cx="1428869" cy="1998232"/>
              </a:xfrm>
              <a:prstGeom prst="rect">
                <a:avLst/>
              </a:prstGeom>
              <a:blipFill>
                <a:blip r:embed="rId7"/>
                <a:stretch>
                  <a:fillRect/>
                </a:stretch>
              </a:blipFill>
            </p:spPr>
            <p:txBody>
              <a:bodyPr/>
              <a:lstStyle/>
              <a:p>
                <a:r>
                  <a:rPr lang="en-IL">
                    <a:noFill/>
                  </a:rPr>
                  <a:t> </a:t>
                </a:r>
              </a:p>
            </p:txBody>
          </p:sp>
        </mc:Fallback>
      </mc:AlternateContent>
      <p:sp>
        <p:nvSpPr>
          <p:cNvPr id="18" name="Arrow: Left-Right 17">
            <a:extLst>
              <a:ext uri="{FF2B5EF4-FFF2-40B4-BE49-F238E27FC236}">
                <a16:creationId xmlns:a16="http://schemas.microsoft.com/office/drawing/2014/main" id="{B0790F6B-C523-35C1-6718-5F7227B251B7}"/>
              </a:ext>
            </a:extLst>
          </p:cNvPr>
          <p:cNvSpPr/>
          <p:nvPr/>
        </p:nvSpPr>
        <p:spPr>
          <a:xfrm>
            <a:off x="6828722" y="2791517"/>
            <a:ext cx="2922473" cy="30126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21" name="Arrow: Left-Right 20">
            <a:extLst>
              <a:ext uri="{FF2B5EF4-FFF2-40B4-BE49-F238E27FC236}">
                <a16:creationId xmlns:a16="http://schemas.microsoft.com/office/drawing/2014/main" id="{916101FB-E789-AC9D-B873-ADF88AF5D945}"/>
              </a:ext>
            </a:extLst>
          </p:cNvPr>
          <p:cNvSpPr/>
          <p:nvPr/>
        </p:nvSpPr>
        <p:spPr>
          <a:xfrm>
            <a:off x="2477380" y="2791518"/>
            <a:ext cx="2922473" cy="30126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3" name="Arrow: Left-Right 2">
            <a:extLst>
              <a:ext uri="{FF2B5EF4-FFF2-40B4-BE49-F238E27FC236}">
                <a16:creationId xmlns:a16="http://schemas.microsoft.com/office/drawing/2014/main" id="{C06F1F79-75B9-F225-6305-F3317D72B0CE}"/>
              </a:ext>
            </a:extLst>
          </p:cNvPr>
          <p:cNvSpPr/>
          <p:nvPr/>
        </p:nvSpPr>
        <p:spPr>
          <a:xfrm>
            <a:off x="2477381" y="2791517"/>
            <a:ext cx="714434" cy="301268"/>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5" name="Arrow: Left-Right 4">
            <a:extLst>
              <a:ext uri="{FF2B5EF4-FFF2-40B4-BE49-F238E27FC236}">
                <a16:creationId xmlns:a16="http://schemas.microsoft.com/office/drawing/2014/main" id="{77D859E5-FF34-7B2F-AAC4-6A17FBC30C4E}"/>
              </a:ext>
            </a:extLst>
          </p:cNvPr>
          <p:cNvSpPr/>
          <p:nvPr/>
        </p:nvSpPr>
        <p:spPr>
          <a:xfrm>
            <a:off x="4620684" y="2797635"/>
            <a:ext cx="779169" cy="295150"/>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F436C57F-A735-9732-93C4-E64CF6F5550E}"/>
                  </a:ext>
                </a:extLst>
              </p:cNvPr>
              <p:cNvSpPr/>
              <p:nvPr/>
            </p:nvSpPr>
            <p:spPr>
              <a:xfrm>
                <a:off x="3191815" y="1825625"/>
                <a:ext cx="1428869" cy="1998232"/>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ℬ</m:t>
                      </m:r>
                    </m:oMath>
                  </m:oMathPara>
                </a14:m>
                <a:endParaRPr lang="en-US" sz="2400" dirty="0"/>
              </a:p>
              <a:p>
                <a:pPr algn="ctr"/>
                <a:r>
                  <a:rPr lang="en-US" sz="2000" dirty="0"/>
                  <a:t>“Meta-Reduction”</a:t>
                </a:r>
                <a:endParaRPr lang="en-IL" sz="2000" dirty="0"/>
              </a:p>
            </p:txBody>
          </p:sp>
        </mc:Choice>
        <mc:Fallback xmlns="">
          <p:sp>
            <p:nvSpPr>
              <p:cNvPr id="8" name="Rectangle 7">
                <a:extLst>
                  <a:ext uri="{FF2B5EF4-FFF2-40B4-BE49-F238E27FC236}">
                    <a16:creationId xmlns:a16="http://schemas.microsoft.com/office/drawing/2014/main" id="{F436C57F-A735-9732-93C4-E64CF6F5550E}"/>
                  </a:ext>
                </a:extLst>
              </p:cNvPr>
              <p:cNvSpPr>
                <a:spLocks noRot="1" noChangeAspect="1" noMove="1" noResize="1" noEditPoints="1" noAdjustHandles="1" noChangeArrowheads="1" noChangeShapeType="1" noTextEdit="1"/>
              </p:cNvSpPr>
              <p:nvPr/>
            </p:nvSpPr>
            <p:spPr>
              <a:xfrm>
                <a:off x="3191815" y="1825625"/>
                <a:ext cx="1428869" cy="1998232"/>
              </a:xfrm>
              <a:prstGeom prst="rect">
                <a:avLst/>
              </a:prstGeom>
              <a:blipFill>
                <a:blip r:embed="rId8"/>
                <a:stretch>
                  <a:fillRect l="-1695" r="-84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D947AC8-1214-3C9D-9F8B-11AFA928EC42}"/>
                  </a:ext>
                </a:extLst>
              </p:cNvPr>
              <p:cNvSpPr txBox="1"/>
              <p:nvPr/>
            </p:nvSpPr>
            <p:spPr>
              <a:xfrm>
                <a:off x="6951022" y="1932935"/>
                <a:ext cx="1627709" cy="461665"/>
              </a:xfrm>
              <a:prstGeom prst="rect">
                <a:avLst/>
              </a:prstGeom>
              <a:noFill/>
            </p:spPr>
            <p:txBody>
              <a:bodyPr wrap="square" rtlCol="0">
                <a:spAutoFit/>
              </a:bodyPr>
              <a:lstStyle/>
              <a:p>
                <a:pPr algn="ct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𝑓</m:t>
                        </m:r>
                      </m:e>
                      <m:sub>
                        <m:r>
                          <a:rPr lang="en-US" sz="2400" b="0" i="1" dirty="0" smtClean="0">
                            <a:latin typeface="Cambria Math" panose="02040503050406030204" pitchFamily="18" charset="0"/>
                          </a:rPr>
                          <m:t>0</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m:rPr>
                            <m:lit/>
                          </m:rPr>
                          <a:rPr lang="en-US" sz="2400" i="1" dirty="0">
                            <a:latin typeface="Cambria Math" panose="02040503050406030204" pitchFamily="18" charset="0"/>
                          </a:rPr>
                          <m:t> </m:t>
                        </m:r>
                        <m:r>
                          <m:rPr>
                            <m:sty m:val="p"/>
                          </m:rPr>
                          <a:rPr lang="en-US" sz="2400" i="1" dirty="0">
                            <a:latin typeface="Cambria Math" panose="02040503050406030204" pitchFamily="18" charset="0"/>
                          </a:rPr>
                          <m:t>SK</m:t>
                        </m:r>
                      </m:e>
                      <m:sub>
                        <m:r>
                          <a:rPr lang="en-US" sz="2400" i="1" dirty="0">
                            <a:latin typeface="Cambria Math" panose="02040503050406030204" pitchFamily="18" charset="0"/>
                          </a:rPr>
                          <m:t>0</m:t>
                        </m:r>
                      </m:sub>
                    </m:sSub>
                  </m:oMath>
                </a14:m>
                <a:endParaRPr lang="en-IL" sz="2400" dirty="0"/>
              </a:p>
            </p:txBody>
          </p:sp>
        </mc:Choice>
        <mc:Fallback xmlns="">
          <p:sp>
            <p:nvSpPr>
              <p:cNvPr id="10" name="TextBox 9">
                <a:extLst>
                  <a:ext uri="{FF2B5EF4-FFF2-40B4-BE49-F238E27FC236}">
                    <a16:creationId xmlns:a16="http://schemas.microsoft.com/office/drawing/2014/main" id="{0D947AC8-1214-3C9D-9F8B-11AFA928EC42}"/>
                  </a:ext>
                </a:extLst>
              </p:cNvPr>
              <p:cNvSpPr txBox="1">
                <a:spLocks noRot="1" noChangeAspect="1" noMove="1" noResize="1" noEditPoints="1" noAdjustHandles="1" noChangeArrowheads="1" noChangeShapeType="1" noTextEdit="1"/>
              </p:cNvSpPr>
              <p:nvPr/>
            </p:nvSpPr>
            <p:spPr>
              <a:xfrm>
                <a:off x="6951022" y="1932935"/>
                <a:ext cx="1627709" cy="461665"/>
              </a:xfrm>
              <a:prstGeom prst="rect">
                <a:avLst/>
              </a:prstGeom>
              <a:blipFill>
                <a:blip r:embed="rId9"/>
                <a:stretch>
                  <a:fillRect t="-10526" b="-2894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907BEC3-B545-DF79-928D-30722219AFBD}"/>
                  </a:ext>
                </a:extLst>
              </p:cNvPr>
              <p:cNvSpPr txBox="1"/>
              <p:nvPr/>
            </p:nvSpPr>
            <p:spPr>
              <a:xfrm>
                <a:off x="6953589" y="2344874"/>
                <a:ext cx="1627709" cy="461665"/>
              </a:xfrm>
              <a:prstGeom prst="rect">
                <a:avLst/>
              </a:prstGeom>
              <a:noFill/>
            </p:spPr>
            <p:txBody>
              <a:bodyPr wrap="square" rtlCol="0">
                <a:spAutoFit/>
              </a:bodyPr>
              <a:lstStyle/>
              <a:p>
                <a:pPr algn="ctr"/>
                <a14:m>
                  <m:oMath xmlns:m="http://schemas.openxmlformats.org/officeDocument/2006/math">
                    <m:sSub>
                      <m:sSubPr>
                        <m:ctrlPr>
                          <a:rPr lang="en-US" sz="2400" b="0" i="1" dirty="0" smtClean="0">
                            <a:latin typeface="Cambria Math" panose="02040503050406030204" pitchFamily="18" charset="0"/>
                          </a:rPr>
                        </m:ctrlPr>
                      </m:sSubPr>
                      <m:e>
                        <m:r>
                          <a:rPr lang="en-US" sz="2400" i="1" dirty="0" smtClean="0">
                            <a:latin typeface="Cambria Math" panose="02040503050406030204" pitchFamily="18" charset="0"/>
                          </a:rPr>
                          <m:t>𝑓</m:t>
                        </m:r>
                      </m:e>
                      <m:sub>
                        <m:r>
                          <a:rPr lang="en-US" sz="2400" b="0" i="1" dirty="0" smtClean="0">
                            <a:latin typeface="Cambria Math" panose="02040503050406030204" pitchFamily="18" charset="0"/>
                          </a:rPr>
                          <m:t>1</m:t>
                        </m:r>
                      </m:sub>
                    </m:sSub>
                  </m:oMath>
                </a14:m>
                <a:r>
                  <a:rPr lang="en-US" sz="2400" dirty="0"/>
                  <a:t>, </a:t>
                </a:r>
                <a14:m>
                  <m:oMath xmlns:m="http://schemas.openxmlformats.org/officeDocument/2006/math">
                    <m:sSub>
                      <m:sSubPr>
                        <m:ctrlPr>
                          <a:rPr lang="en-US" sz="2400" i="1" dirty="0">
                            <a:latin typeface="Cambria Math" panose="02040503050406030204" pitchFamily="18" charset="0"/>
                          </a:rPr>
                        </m:ctrlPr>
                      </m:sSubPr>
                      <m:e>
                        <m:r>
                          <m:rPr>
                            <m:lit/>
                          </m:rPr>
                          <a:rPr lang="en-US" sz="2400" i="1" dirty="0">
                            <a:latin typeface="Cambria Math" panose="02040503050406030204" pitchFamily="18" charset="0"/>
                          </a:rPr>
                          <m:t> </m:t>
                        </m:r>
                        <m:r>
                          <m:rPr>
                            <m:sty m:val="p"/>
                          </m:rPr>
                          <a:rPr lang="en-US" sz="2400" i="1" dirty="0">
                            <a:latin typeface="Cambria Math" panose="02040503050406030204" pitchFamily="18" charset="0"/>
                          </a:rPr>
                          <m:t>SK</m:t>
                        </m:r>
                      </m:e>
                      <m:sub>
                        <m:r>
                          <a:rPr lang="en-US" sz="2400" b="0" i="1" dirty="0" smtClean="0">
                            <a:latin typeface="Cambria Math" panose="02040503050406030204" pitchFamily="18" charset="0"/>
                          </a:rPr>
                          <m:t>1</m:t>
                        </m:r>
                      </m:sub>
                    </m:sSub>
                  </m:oMath>
                </a14:m>
                <a:endParaRPr lang="en-IL" sz="2400" dirty="0"/>
              </a:p>
            </p:txBody>
          </p:sp>
        </mc:Choice>
        <mc:Fallback xmlns="">
          <p:sp>
            <p:nvSpPr>
              <p:cNvPr id="11" name="TextBox 10">
                <a:extLst>
                  <a:ext uri="{FF2B5EF4-FFF2-40B4-BE49-F238E27FC236}">
                    <a16:creationId xmlns:a16="http://schemas.microsoft.com/office/drawing/2014/main" id="{6907BEC3-B545-DF79-928D-30722219AFBD}"/>
                  </a:ext>
                </a:extLst>
              </p:cNvPr>
              <p:cNvSpPr txBox="1">
                <a:spLocks noRot="1" noChangeAspect="1" noMove="1" noResize="1" noEditPoints="1" noAdjustHandles="1" noChangeArrowheads="1" noChangeShapeType="1" noTextEdit="1"/>
              </p:cNvSpPr>
              <p:nvPr/>
            </p:nvSpPr>
            <p:spPr>
              <a:xfrm>
                <a:off x="6953589" y="2344874"/>
                <a:ext cx="1627709" cy="461665"/>
              </a:xfrm>
              <a:prstGeom prst="rect">
                <a:avLst/>
              </a:prstGeom>
              <a:blipFill>
                <a:blip r:embed="rId10"/>
                <a:stretch>
                  <a:fillRect t="-10667" b="-306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E942831-AC7B-4140-DA69-0114C1DC33A2}"/>
                  </a:ext>
                </a:extLst>
              </p:cNvPr>
              <p:cNvSpPr txBox="1"/>
              <p:nvPr/>
            </p:nvSpPr>
            <p:spPr>
              <a:xfrm>
                <a:off x="6570014" y="3078993"/>
                <a:ext cx="3439889" cy="830997"/>
              </a:xfrm>
              <a:prstGeom prst="rect">
                <a:avLst/>
              </a:prstGeom>
              <a:noFill/>
            </p:spPr>
            <p:txBody>
              <a:bodyPr wrap="square" rtlCol="0">
                <a:spAutoFit/>
              </a:bodyPr>
              <a:lstStyle/>
              <a:p>
                <a:pPr algn="ct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oMath>
                </a14:m>
                <a:r>
                  <a:rPr lang="en-US" sz="2400" dirty="0"/>
                  <a:t> </a:t>
                </a:r>
                <a:r>
                  <a:rPr lang="en-US" sz="2400" dirty="0" err="1"/>
                  <a:t>s.t.</a:t>
                </a:r>
                <a:r>
                  <a:rPr lang="en-US" sz="2400" dirty="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0</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1</m:t>
                    </m:r>
                  </m:oMath>
                </a14:m>
                <a:r>
                  <a:rPr lang="en-US" sz="2400" dirty="0"/>
                  <a:t> </a:t>
                </a:r>
                <a:br>
                  <a:rPr lang="en-US" sz="2400" dirty="0"/>
                </a:br>
                <a:r>
                  <a:rPr lang="en-US" sz="2400" dirty="0"/>
                  <a:t>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𝑓</m:t>
                        </m:r>
                      </m:e>
                      <m:sub>
                        <m:r>
                          <a:rPr lang="en-US" sz="2400" b="0" i="1" smtClean="0">
                            <a:latin typeface="Cambria Math" panose="02040503050406030204" pitchFamily="18" charset="0"/>
                          </a:rPr>
                          <m:t>1</m:t>
                        </m:r>
                      </m:sub>
                    </m:sSub>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0</m:t>
                    </m:r>
                  </m:oMath>
                </a14:m>
                <a:r>
                  <a:rPr lang="en-US" sz="2400" dirty="0"/>
                  <a:t> </a:t>
                </a:r>
                <a:endParaRPr lang="en-IL" sz="2400" dirty="0"/>
              </a:p>
            </p:txBody>
          </p:sp>
        </mc:Choice>
        <mc:Fallback xmlns="">
          <p:sp>
            <p:nvSpPr>
              <p:cNvPr id="12" name="TextBox 11">
                <a:extLst>
                  <a:ext uri="{FF2B5EF4-FFF2-40B4-BE49-F238E27FC236}">
                    <a16:creationId xmlns:a16="http://schemas.microsoft.com/office/drawing/2014/main" id="{2E942831-AC7B-4140-DA69-0114C1DC33A2}"/>
                  </a:ext>
                </a:extLst>
              </p:cNvPr>
              <p:cNvSpPr txBox="1">
                <a:spLocks noRot="1" noChangeAspect="1" noMove="1" noResize="1" noEditPoints="1" noAdjustHandles="1" noChangeArrowheads="1" noChangeShapeType="1" noTextEdit="1"/>
              </p:cNvSpPr>
              <p:nvPr/>
            </p:nvSpPr>
            <p:spPr>
              <a:xfrm>
                <a:off x="6570014" y="3078993"/>
                <a:ext cx="3439889" cy="830997"/>
              </a:xfrm>
              <a:prstGeom prst="rect">
                <a:avLst/>
              </a:prstGeom>
              <a:blipFill>
                <a:blip r:embed="rId11"/>
                <a:stretch>
                  <a:fillRect t="-5882" b="-16176"/>
                </a:stretch>
              </a:blipFill>
            </p:spPr>
            <p:txBody>
              <a:bodyPr/>
              <a:lstStyle/>
              <a:p>
                <a:r>
                  <a:rPr lang="en-IL">
                    <a:noFill/>
                  </a:rPr>
                  <a:t> </a:t>
                </a:r>
              </a:p>
            </p:txBody>
          </p:sp>
        </mc:Fallback>
      </mc:AlternateContent>
      <p:sp>
        <p:nvSpPr>
          <p:cNvPr id="14" name="Arrow: Curved Up 13">
            <a:extLst>
              <a:ext uri="{FF2B5EF4-FFF2-40B4-BE49-F238E27FC236}">
                <a16:creationId xmlns:a16="http://schemas.microsoft.com/office/drawing/2014/main" id="{90965211-5B62-1526-D990-3C71297F0643}"/>
              </a:ext>
            </a:extLst>
          </p:cNvPr>
          <p:cNvSpPr/>
          <p:nvPr/>
        </p:nvSpPr>
        <p:spPr>
          <a:xfrm rot="16200000">
            <a:off x="8141727" y="1878855"/>
            <a:ext cx="758127" cy="46166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L">
              <a:solidFill>
                <a:schemeClr val="tx1"/>
              </a:solidFill>
            </a:endParaRPr>
          </a:p>
        </p:txBody>
      </p:sp>
      <p:sp>
        <p:nvSpPr>
          <p:cNvPr id="15" name="TextBox 14">
            <a:extLst>
              <a:ext uri="{FF2B5EF4-FFF2-40B4-BE49-F238E27FC236}">
                <a16:creationId xmlns:a16="http://schemas.microsoft.com/office/drawing/2014/main" id="{43EABC15-86B5-0D70-8A24-C6C7B4DFF3F6}"/>
              </a:ext>
            </a:extLst>
          </p:cNvPr>
          <p:cNvSpPr txBox="1"/>
          <p:nvPr/>
        </p:nvSpPr>
        <p:spPr>
          <a:xfrm>
            <a:off x="8808047" y="2070566"/>
            <a:ext cx="957955" cy="400110"/>
          </a:xfrm>
          <a:prstGeom prst="rect">
            <a:avLst/>
          </a:prstGeom>
          <a:noFill/>
        </p:spPr>
        <p:txBody>
          <a:bodyPr wrap="none" rtlCol="0">
            <a:spAutoFit/>
          </a:bodyPr>
          <a:lstStyle/>
          <a:p>
            <a:r>
              <a:rPr lang="en-US" sz="2000" dirty="0"/>
              <a:t>Rewind</a:t>
            </a:r>
            <a:endParaRPr lang="en-IL" sz="2000" dirty="0"/>
          </a:p>
        </p:txBody>
      </p:sp>
    </p:spTree>
    <p:extLst>
      <p:ext uri="{BB962C8B-B14F-4D97-AF65-F5344CB8AC3E}">
        <p14:creationId xmlns:p14="http://schemas.microsoft.com/office/powerpoint/2010/main" val="126018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21"/>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13" grpId="0" animBg="1"/>
      <p:bldP spid="21" grpId="1" animBg="1"/>
      <p:bldP spid="3" grpId="0" animBg="1"/>
      <p:bldP spid="5" grpId="0" animBg="1"/>
      <p:bldP spid="8" grpId="0" animBg="1"/>
      <p:bldP spid="10" grpId="0"/>
      <p:bldP spid="11" grpId="0"/>
      <p:bldP spid="12" grpId="0"/>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780A-220F-24F6-1683-E95BA161C22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B6F42F6-CDF5-EFF9-5F2D-AD1C4F3CC406}"/>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The Rewinding Challenge </a:t>
                </a:r>
                <a:r>
                  <a:rPr lang="en-US" sz="2400" b="1" dirty="0"/>
                  <a:t>(our main technical innovation)</a:t>
                </a:r>
                <a:endParaRPr lang="en-US" sz="2400" dirty="0"/>
              </a:p>
              <a:p>
                <a:r>
                  <a:rPr lang="en-US" sz="2400" dirty="0"/>
                  <a:t>What happens if </a:t>
                </a:r>
                <a14:m>
                  <m:oMath xmlns:m="http://schemas.openxmlformats.org/officeDocument/2006/math">
                    <m:r>
                      <a:rPr lang="en-US" sz="2400" smtClean="0">
                        <a:latin typeface="Cambria Math" panose="02040503050406030204" pitchFamily="18" charset="0"/>
                      </a:rPr>
                      <m:t>ℛ</m:t>
                    </m:r>
                  </m:oMath>
                </a14:m>
                <a:r>
                  <a:rPr lang="en-US" sz="2400" dirty="0"/>
                  <a:t> rewinds the “adversary”?</a:t>
                </a:r>
              </a:p>
              <a:p>
                <a:pPr lvl="1"/>
                <a:r>
                  <a:rPr lang="en-US" dirty="0"/>
                  <a:t>Recursive rewindings</a:t>
                </a:r>
              </a:p>
              <a:p>
                <a:pPr lvl="1"/>
                <a:r>
                  <a:rPr lang="en-US" dirty="0"/>
                  <a:t>Possibly exponential runtime…</a:t>
                </a:r>
              </a:p>
              <a:p>
                <a:r>
                  <a:rPr lang="en-US" sz="2400" dirty="0"/>
                  <a:t>[</a:t>
                </a:r>
                <a:r>
                  <a:rPr lang="en-US" sz="2400" b="1" dirty="0">
                    <a:solidFill>
                      <a:schemeClr val="accent2"/>
                    </a:solidFill>
                  </a:rPr>
                  <a:t>LW14</a:t>
                </a:r>
                <a:r>
                  <a:rPr lang="en-US" sz="2400" dirty="0"/>
                  <a:t>] Considering only straight-forward black-box reductions</a:t>
                </a:r>
              </a:p>
              <a:p>
                <a:pPr lvl="1"/>
                <a:endParaRPr lang="en-US" dirty="0"/>
              </a:p>
              <a:p>
                <a:pPr marL="0" indent="0">
                  <a:buFont typeface="Arial" panose="020B0604020202020204" pitchFamily="34" charset="0"/>
                  <a:buNone/>
                </a:pPr>
                <a:r>
                  <a:rPr lang="en-US" sz="2400" b="1" dirty="0"/>
                  <a:t>Solution</a:t>
                </a:r>
                <a:r>
                  <a:rPr lang="en-US" sz="2400" dirty="0"/>
                  <a:t>: Apply delicate rewinding mechanism</a:t>
                </a:r>
              </a:p>
              <a:p>
                <a:r>
                  <a:rPr lang="en-US" sz="2400" dirty="0"/>
                  <a:t>Inspired by </a:t>
                </a:r>
                <a:r>
                  <a:rPr lang="en-US" sz="2400" b="1" dirty="0">
                    <a:solidFill>
                      <a:schemeClr val="accent2"/>
                    </a:solidFill>
                  </a:rPr>
                  <a:t>Pass 2011 </a:t>
                </a:r>
                <a:r>
                  <a:rPr lang="en-US" sz="2400" dirty="0"/>
                  <a:t>in the context of witness-hiding protocols</a:t>
                </a:r>
              </a:p>
            </p:txBody>
          </p:sp>
        </mc:Choice>
        <mc:Fallback>
          <p:sp>
            <p:nvSpPr>
              <p:cNvPr id="3" name="Content Placeholder 2">
                <a:extLst>
                  <a:ext uri="{FF2B5EF4-FFF2-40B4-BE49-F238E27FC236}">
                    <a16:creationId xmlns:a16="http://schemas.microsoft.com/office/drawing/2014/main" id="{4B6F42F6-CDF5-EFF9-5F2D-AD1C4F3CC406}"/>
                  </a:ext>
                </a:extLst>
              </p:cNvPr>
              <p:cNvSpPr txBox="1">
                <a:spLocks noRot="1" noChangeAspect="1" noMove="1" noResize="1" noEditPoints="1" noAdjustHandles="1" noChangeArrowheads="1" noChangeShapeType="1" noTextEdit="1"/>
              </p:cNvSpPr>
              <p:nvPr/>
            </p:nvSpPr>
            <p:spPr>
              <a:xfrm>
                <a:off x="838200" y="1825625"/>
                <a:ext cx="10515600" cy="4351338"/>
              </a:xfrm>
              <a:prstGeom prst="rect">
                <a:avLst/>
              </a:prstGeom>
              <a:blipFill>
                <a:blip r:embed="rId3"/>
                <a:stretch>
                  <a:fillRect l="-1217" t="-2241"/>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E1FA0F06-37BA-175B-81FD-8CF8C5CC57F0}"/>
              </a:ext>
            </a:extLst>
          </p:cNvPr>
          <p:cNvSpPr>
            <a:spLocks noGrp="1"/>
          </p:cNvSpPr>
          <p:nvPr>
            <p:ph type="title"/>
          </p:nvPr>
        </p:nvSpPr>
        <p:spPr/>
        <p:txBody>
          <a:bodyPr/>
          <a:lstStyle/>
          <a:p>
            <a:r>
              <a:rPr lang="en-US" dirty="0"/>
              <a:t>Proof Overview</a:t>
            </a:r>
            <a:endParaRPr lang="en-IL" b="1" dirty="0"/>
          </a:p>
        </p:txBody>
      </p:sp>
    </p:spTree>
    <p:extLst>
      <p:ext uri="{BB962C8B-B14F-4D97-AF65-F5344CB8AC3E}">
        <p14:creationId xmlns:p14="http://schemas.microsoft.com/office/powerpoint/2010/main" val="9004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97BA-1D30-FB40-B0D2-E55BCBAF6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FB99B-810A-4655-4117-49F258FA7B38}"/>
              </a:ext>
            </a:extLst>
          </p:cNvPr>
          <p:cNvSpPr>
            <a:spLocks noGrp="1"/>
          </p:cNvSpPr>
          <p:nvPr>
            <p:ph type="title"/>
          </p:nvPr>
        </p:nvSpPr>
        <p:spPr/>
        <p:txBody>
          <a:bodyPr/>
          <a:lstStyle/>
          <a:p>
            <a:r>
              <a:rPr lang="en-US" dirty="0"/>
              <a:t>“The Slot Technique”</a:t>
            </a:r>
            <a:endParaRPr lang="en-IL" dirty="0"/>
          </a:p>
        </p:txBody>
      </p:sp>
      <mc:AlternateContent xmlns:mc="http://schemas.openxmlformats.org/markup-compatibility/2006">
        <mc:Choice xmlns:a14="http://schemas.microsoft.com/office/drawing/2010/main" Requires="a14">
          <p:sp>
            <p:nvSpPr>
              <p:cNvPr id="45" name="Content Placeholder 2">
                <a:extLst>
                  <a:ext uri="{FF2B5EF4-FFF2-40B4-BE49-F238E27FC236}">
                    <a16:creationId xmlns:a16="http://schemas.microsoft.com/office/drawing/2014/main" id="{83413337-F385-E563-68E8-3BD8B52656E9}"/>
                  </a:ext>
                </a:extLst>
              </p:cNvPr>
              <p:cNvSpPr>
                <a:spLocks noGrp="1"/>
              </p:cNvSpPr>
              <p:nvPr>
                <p:ph idx="1"/>
              </p:nvPr>
            </p:nvSpPr>
            <p:spPr>
              <a:xfrm>
                <a:off x="838200" y="1825625"/>
                <a:ext cx="10515600" cy="4608010"/>
              </a:xfrm>
            </p:spPr>
            <p:txBody>
              <a:bodyPr>
                <a:normAutofit/>
              </a:bodyPr>
              <a:lstStyle/>
              <a:p>
                <a:pPr marL="0" indent="0">
                  <a:buNone/>
                </a:pPr>
                <a:r>
                  <a:rPr lang="en-US" sz="2400" b="0" dirty="0"/>
                  <a:t>Slot </a:t>
                </a:r>
                <a14:m>
                  <m:oMath xmlns:m="http://schemas.openxmlformats.org/officeDocument/2006/math">
                    <m:r>
                      <a:rPr lang="en-US" sz="2400" b="0" i="1" dirty="0" smtClean="0">
                        <a:latin typeface="Cambria Math" panose="02040503050406030204" pitchFamily="18" charset="0"/>
                      </a:rPr>
                      <m:t>𝑠</m:t>
                    </m:r>
                  </m:oMath>
                </a14:m>
                <a:r>
                  <a:rPr lang="en-US" sz="2400" b="0" dirty="0"/>
                  <a:t> is “good” if:</a:t>
                </a:r>
              </a:p>
              <a:p>
                <a:pPr marL="514350" indent="-514350">
                  <a:buFont typeface="+mj-lt"/>
                  <a:buAutoNum type="arabicPeriod"/>
                </a:pPr>
                <a:r>
                  <a:rPr lang="en-US" sz="2400" dirty="0"/>
                  <a:t> </a:t>
                </a:r>
                <a14:m>
                  <m:oMath xmlns:m="http://schemas.openxmlformats.org/officeDocument/2006/math">
                    <m:sSub>
                      <m:sSubPr>
                        <m:ctrlPr>
                          <a:rPr lang="en-US" sz="2400" i="1" dirty="0">
                            <a:latin typeface="Cambria Math" panose="02040503050406030204" pitchFamily="18" charset="0"/>
                          </a:rPr>
                        </m:ctrlPr>
                      </m:sSubPr>
                      <m:e>
                        <m:r>
                          <m:rPr>
                            <m:lit/>
                          </m:rPr>
                          <a:rPr lang="en-US" sz="2400" i="1" dirty="0">
                            <a:latin typeface="Cambria Math" panose="02040503050406030204" pitchFamily="18" charset="0"/>
                          </a:rPr>
                          <m:t> </m:t>
                        </m:r>
                        <m:r>
                          <m:rPr>
                            <m:sty m:val="p"/>
                          </m:rPr>
                          <a:rPr lang="en-US" sz="2400" i="1" dirty="0">
                            <a:latin typeface="Cambria Math" panose="02040503050406030204" pitchFamily="18" charset="0"/>
                          </a:rPr>
                          <m:t>SK</m:t>
                        </m:r>
                      </m:e>
                      <m:sub>
                        <m:sSub>
                          <m:sSubPr>
                            <m:ctrlPr>
                              <a:rPr lang="en-US" sz="2400" i="1" dirty="0">
                                <a:latin typeface="Cambria Math" panose="02040503050406030204" pitchFamily="18" charset="0"/>
                              </a:rPr>
                            </m:ctrlPr>
                          </m:sSubPr>
                          <m:e>
                            <m:r>
                              <a:rPr lang="en-US" sz="2400" i="1" dirty="0">
                                <a:latin typeface="Cambria Math" panose="02040503050406030204" pitchFamily="18" charset="0"/>
                              </a:rPr>
                              <m:t>𝑓</m:t>
                            </m:r>
                          </m:e>
                          <m:sub>
                            <m:r>
                              <a:rPr lang="en-US" sz="2400" b="0" i="1" dirty="0" smtClean="0">
                                <a:latin typeface="Cambria Math" panose="02040503050406030204" pitchFamily="18" charset="0"/>
                              </a:rPr>
                              <m:t>𝑖</m:t>
                            </m:r>
                          </m:sub>
                        </m:sSub>
                      </m:sub>
                    </m:sSub>
                    <m:r>
                      <a:rPr lang="en-US" sz="2400" i="1" dirty="0">
                        <a:latin typeface="Cambria Math" panose="02040503050406030204" pitchFamily="18" charset="0"/>
                      </a:rPr>
                      <m:t> </m:t>
                    </m:r>
                  </m:oMath>
                </a14:m>
                <a:r>
                  <a:rPr lang="en-US" sz="2400" b="0" dirty="0"/>
                  <a:t>is a valid key</a:t>
                </a:r>
              </a:p>
              <a:p>
                <a:pPr marL="514350" indent="-514350">
                  <a:buFont typeface="+mj-lt"/>
                  <a:buAutoNum type="arabicPeriod"/>
                </a:pPr>
                <a:r>
                  <a:rPr lang="en-US" sz="2400" dirty="0"/>
                  <a:t>No external </a:t>
                </a:r>
                <a:br>
                  <a:rPr lang="en-US" sz="2400" dirty="0"/>
                </a:br>
                <a:r>
                  <a:rPr lang="en-US" sz="2400" dirty="0"/>
                  <a:t>communication</a:t>
                </a:r>
              </a:p>
              <a:p>
                <a:pPr marL="514350" indent="-514350">
                  <a:buFont typeface="+mj-lt"/>
                  <a:buAutoNum type="arabicPeriod"/>
                </a:pPr>
                <a:r>
                  <a:rPr lang="en-US" sz="2400" b="1" dirty="0"/>
                  <a:t>No “too many” </a:t>
                </a:r>
                <a:br>
                  <a:rPr lang="en-US" sz="2400" b="1" dirty="0"/>
                </a:br>
                <a:r>
                  <a:rPr lang="en-US" sz="2400" b="1" dirty="0"/>
                  <a:t>inner slots</a:t>
                </a:r>
              </a:p>
              <a:p>
                <a:pPr marL="514350" indent="-514350">
                  <a:buFont typeface="+mj-lt"/>
                  <a:buAutoNum type="arabicPeriod"/>
                </a:pPr>
                <a:endParaRPr lang="en-US" b="0" dirty="0"/>
              </a:p>
              <a:p>
                <a:pPr marL="0" indent="0">
                  <a:buNone/>
                </a:pPr>
                <a:r>
                  <a:rPr lang="en-US" sz="2400" b="1" dirty="0"/>
                  <a:t>Need to prove:</a:t>
                </a:r>
                <a:r>
                  <a:rPr lang="en-US" sz="2400" b="0" dirty="0"/>
                  <a:t> “Recursion Tree” size is bounded</a:t>
                </a:r>
              </a:p>
              <a:p>
                <a:pPr marL="0" indent="0">
                  <a:buNone/>
                </a:pP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b="0" dirty="0"/>
                  <a:t> Runtime of </a:t>
                </a:r>
                <a14:m>
                  <m:oMath xmlns:m="http://schemas.openxmlformats.org/officeDocument/2006/math">
                    <m:r>
                      <a:rPr lang="en-US" sz="2400" i="1">
                        <a:latin typeface="Cambria Math" panose="02040503050406030204" pitchFamily="18" charset="0"/>
                      </a:rPr>
                      <m:t>ℬ</m:t>
                    </m:r>
                  </m:oMath>
                </a14:m>
                <a:r>
                  <a:rPr lang="en-US" sz="2400" b="0" dirty="0"/>
                  <a:t> is bounded by a polynomial</a:t>
                </a:r>
              </a:p>
            </p:txBody>
          </p:sp>
        </mc:Choice>
        <mc:Fallback>
          <p:sp>
            <p:nvSpPr>
              <p:cNvPr id="45" name="Content Placeholder 2">
                <a:extLst>
                  <a:ext uri="{FF2B5EF4-FFF2-40B4-BE49-F238E27FC236}">
                    <a16:creationId xmlns:a16="http://schemas.microsoft.com/office/drawing/2014/main" id="{83413337-F385-E563-68E8-3BD8B52656E9}"/>
                  </a:ext>
                </a:extLst>
              </p:cNvPr>
              <p:cNvSpPr>
                <a:spLocks noGrp="1" noRot="1" noChangeAspect="1" noMove="1" noResize="1" noEditPoints="1" noAdjustHandles="1" noChangeArrowheads="1" noChangeShapeType="1" noTextEdit="1"/>
              </p:cNvSpPr>
              <p:nvPr>
                <p:ph idx="1"/>
              </p:nvPr>
            </p:nvSpPr>
            <p:spPr>
              <a:xfrm>
                <a:off x="838200" y="1825625"/>
                <a:ext cx="10515600" cy="4608010"/>
              </a:xfrm>
              <a:blipFill>
                <a:blip r:embed="rId3"/>
                <a:stretch>
                  <a:fillRect l="-928" t="-1852"/>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3" name="Rectangle 2">
                <a:extLst>
                  <a:ext uri="{FF2B5EF4-FFF2-40B4-BE49-F238E27FC236}">
                    <a16:creationId xmlns:a16="http://schemas.microsoft.com/office/drawing/2014/main" id="{EF53B20D-620F-4834-D0FB-BBC50DD0E987}"/>
                  </a:ext>
                </a:extLst>
              </p:cNvPr>
              <p:cNvSpPr/>
              <p:nvPr/>
            </p:nvSpPr>
            <p:spPr>
              <a:xfrm>
                <a:off x="5691188" y="1732861"/>
                <a:ext cx="1562899" cy="28731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ℛ</m:t>
                      </m:r>
                    </m:oMath>
                  </m:oMathPara>
                </a14:m>
                <a:endParaRPr lang="en-US" sz="2400" dirty="0"/>
              </a:p>
              <a:p>
                <a:pPr algn="ctr"/>
                <a:r>
                  <a:rPr lang="en-US" sz="2000" dirty="0"/>
                  <a:t>Reduction</a:t>
                </a:r>
                <a:endParaRPr lang="en-IL" sz="2000" dirty="0"/>
              </a:p>
            </p:txBody>
          </p:sp>
        </mc:Choice>
        <mc:Fallback>
          <p:sp>
            <p:nvSpPr>
              <p:cNvPr id="3" name="Rectangle 2">
                <a:extLst>
                  <a:ext uri="{FF2B5EF4-FFF2-40B4-BE49-F238E27FC236}">
                    <a16:creationId xmlns:a16="http://schemas.microsoft.com/office/drawing/2014/main" id="{EF53B20D-620F-4834-D0FB-BBC50DD0E987}"/>
                  </a:ext>
                </a:extLst>
              </p:cNvPr>
              <p:cNvSpPr>
                <a:spLocks noRot="1" noChangeAspect="1" noMove="1" noResize="1" noEditPoints="1" noAdjustHandles="1" noChangeArrowheads="1" noChangeShapeType="1" noTextEdit="1"/>
              </p:cNvSpPr>
              <p:nvPr/>
            </p:nvSpPr>
            <p:spPr>
              <a:xfrm>
                <a:off x="5691188" y="1732861"/>
                <a:ext cx="1562899" cy="2873155"/>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2" name="Rectangle 11">
                <a:extLst>
                  <a:ext uri="{FF2B5EF4-FFF2-40B4-BE49-F238E27FC236}">
                    <a16:creationId xmlns:a16="http://schemas.microsoft.com/office/drawing/2014/main" id="{EA79DCF2-3079-807C-B998-DD9EE7E1326A}"/>
                  </a:ext>
                </a:extLst>
              </p:cNvPr>
              <p:cNvSpPr/>
              <p:nvPr/>
            </p:nvSpPr>
            <p:spPr>
              <a:xfrm>
                <a:off x="9790901" y="1732861"/>
                <a:ext cx="1562899" cy="2873154"/>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ℬ</m:t>
                      </m:r>
                    </m:oMath>
                  </m:oMathPara>
                </a14:m>
                <a:endParaRPr lang="en-IL" sz="2400" dirty="0"/>
              </a:p>
            </p:txBody>
          </p:sp>
        </mc:Choice>
        <mc:Fallback>
          <p:sp>
            <p:nvSpPr>
              <p:cNvPr id="12" name="Rectangle 11">
                <a:extLst>
                  <a:ext uri="{FF2B5EF4-FFF2-40B4-BE49-F238E27FC236}">
                    <a16:creationId xmlns:a16="http://schemas.microsoft.com/office/drawing/2014/main" id="{EA79DCF2-3079-807C-B998-DD9EE7E1326A}"/>
                  </a:ext>
                </a:extLst>
              </p:cNvPr>
              <p:cNvSpPr>
                <a:spLocks noRot="1" noChangeAspect="1" noMove="1" noResize="1" noEditPoints="1" noAdjustHandles="1" noChangeArrowheads="1" noChangeShapeType="1" noTextEdit="1"/>
              </p:cNvSpPr>
              <p:nvPr/>
            </p:nvSpPr>
            <p:spPr>
              <a:xfrm>
                <a:off x="9790901" y="1732861"/>
                <a:ext cx="1562899" cy="2873154"/>
              </a:xfrm>
              <a:prstGeom prst="rect">
                <a:avLst/>
              </a:prstGeom>
              <a:blipFill>
                <a:blip r:embed="rId5"/>
                <a:stretch>
                  <a:fillRect/>
                </a:stretch>
              </a:blipFill>
            </p:spPr>
            <p:txBody>
              <a:bodyPr/>
              <a:lstStyle/>
              <a:p>
                <a:r>
                  <a:rPr lang="en-IL">
                    <a:noFill/>
                  </a:rPr>
                  <a:t> </a:t>
                </a:r>
              </a:p>
            </p:txBody>
          </p:sp>
        </mc:Fallback>
      </mc:AlternateContent>
      <p:grpSp>
        <p:nvGrpSpPr>
          <p:cNvPr id="44" name="Group 43">
            <a:extLst>
              <a:ext uri="{FF2B5EF4-FFF2-40B4-BE49-F238E27FC236}">
                <a16:creationId xmlns:a16="http://schemas.microsoft.com/office/drawing/2014/main" id="{F6380D9F-45B2-EE8E-E9B4-90558FC9D247}"/>
              </a:ext>
            </a:extLst>
          </p:cNvPr>
          <p:cNvGrpSpPr/>
          <p:nvPr/>
        </p:nvGrpSpPr>
        <p:grpSpPr>
          <a:xfrm>
            <a:off x="7254084" y="1533756"/>
            <a:ext cx="2521450" cy="3125958"/>
            <a:chOff x="6196264" y="1626520"/>
            <a:chExt cx="3256547" cy="3125958"/>
          </a:xfrm>
        </p:grpSpPr>
        <p:cxnSp>
          <p:nvCxnSpPr>
            <p:cNvPr id="13" name="Straight Arrow Connector 12">
              <a:extLst>
                <a:ext uri="{FF2B5EF4-FFF2-40B4-BE49-F238E27FC236}">
                  <a16:creationId xmlns:a16="http://schemas.microsoft.com/office/drawing/2014/main" id="{3349EF1F-7000-4136-AB59-7CD968CDB336}"/>
                </a:ext>
              </a:extLst>
            </p:cNvPr>
            <p:cNvCxnSpPr>
              <a:cxnSpLocks/>
            </p:cNvCxnSpPr>
            <p:nvPr/>
          </p:nvCxnSpPr>
          <p:spPr>
            <a:xfrm>
              <a:off x="6196264" y="2042193"/>
              <a:ext cx="3256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64EC32F-7DE6-9ED5-1E44-44D8977246CA}"/>
                </a:ext>
              </a:extLst>
            </p:cNvPr>
            <p:cNvSpPr txBox="1"/>
            <p:nvPr/>
          </p:nvSpPr>
          <p:spPr>
            <a:xfrm>
              <a:off x="7113470" y="1626520"/>
              <a:ext cx="1422134" cy="400110"/>
            </a:xfrm>
            <a:prstGeom prst="rect">
              <a:avLst/>
            </a:prstGeom>
            <a:noFill/>
          </p:spPr>
          <p:txBody>
            <a:bodyPr wrap="square" rtlCol="0">
              <a:spAutoFit/>
            </a:bodyPr>
            <a:lstStyle/>
            <a:p>
              <a:pPr algn="ctr"/>
              <a:r>
                <a:rPr lang="en-US" sz="2000" dirty="0"/>
                <a:t>PP</a:t>
              </a:r>
              <a:endParaRPr lang="en-IL" sz="2000" dirty="0"/>
            </a:p>
          </p:txBody>
        </p:sp>
        <p:cxnSp>
          <p:nvCxnSpPr>
            <p:cNvPr id="15" name="Straight Arrow Connector 14">
              <a:extLst>
                <a:ext uri="{FF2B5EF4-FFF2-40B4-BE49-F238E27FC236}">
                  <a16:creationId xmlns:a16="http://schemas.microsoft.com/office/drawing/2014/main" id="{3E0393F7-BC51-4E09-9568-869926013178}"/>
                </a:ext>
              </a:extLst>
            </p:cNvPr>
            <p:cNvCxnSpPr>
              <a:cxnSpLocks/>
            </p:cNvCxnSpPr>
            <p:nvPr/>
          </p:nvCxnSpPr>
          <p:spPr>
            <a:xfrm flipH="1">
              <a:off x="6196264" y="2627508"/>
              <a:ext cx="3256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365DFF9F-FB26-8E41-BB64-3559793416D7}"/>
                    </a:ext>
                  </a:extLst>
                </p:cNvPr>
                <p:cNvSpPr txBox="1"/>
                <p:nvPr/>
              </p:nvSpPr>
              <p:spPr>
                <a:xfrm>
                  <a:off x="7113470" y="2211835"/>
                  <a:ext cx="1422134"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1</m:t>
                            </m:r>
                          </m:sub>
                        </m:sSub>
                      </m:oMath>
                    </m:oMathPara>
                  </a14:m>
                  <a:endParaRPr lang="en-IL" sz="2000" dirty="0"/>
                </a:p>
              </p:txBody>
            </p:sp>
          </mc:Choice>
          <mc:Fallback xmlns="">
            <p:sp>
              <p:nvSpPr>
                <p:cNvPr id="16" name="TextBox 15">
                  <a:extLst>
                    <a:ext uri="{FF2B5EF4-FFF2-40B4-BE49-F238E27FC236}">
                      <a16:creationId xmlns:a16="http://schemas.microsoft.com/office/drawing/2014/main" id="{580D2568-25B9-AC96-E15B-0EB6D1B39417}"/>
                    </a:ext>
                  </a:extLst>
                </p:cNvPr>
                <p:cNvSpPr txBox="1">
                  <a:spLocks noRot="1" noChangeAspect="1" noMove="1" noResize="1" noEditPoints="1" noAdjustHandles="1" noChangeArrowheads="1" noChangeShapeType="1" noTextEdit="1"/>
                </p:cNvSpPr>
                <p:nvPr/>
              </p:nvSpPr>
              <p:spPr>
                <a:xfrm>
                  <a:off x="7113470" y="2211835"/>
                  <a:ext cx="1422134" cy="400110"/>
                </a:xfrm>
                <a:prstGeom prst="rect">
                  <a:avLst/>
                </a:prstGeom>
                <a:blipFill>
                  <a:blip r:embed="rId6"/>
                  <a:stretch>
                    <a:fillRect b="-15385"/>
                  </a:stretch>
                </a:blipFill>
              </p:spPr>
              <p:txBody>
                <a:bodyPr/>
                <a:lstStyle/>
                <a:p>
                  <a:r>
                    <a:rPr lang="en-IL">
                      <a:noFill/>
                    </a:rPr>
                    <a:t> </a:t>
                  </a:r>
                </a:p>
              </p:txBody>
            </p:sp>
          </mc:Fallback>
        </mc:AlternateContent>
        <p:cxnSp>
          <p:nvCxnSpPr>
            <p:cNvPr id="17" name="Straight Arrow Connector 16">
              <a:extLst>
                <a:ext uri="{FF2B5EF4-FFF2-40B4-BE49-F238E27FC236}">
                  <a16:creationId xmlns:a16="http://schemas.microsoft.com/office/drawing/2014/main" id="{3DED14A6-020A-1146-9718-3F17E51EEAFD}"/>
                </a:ext>
              </a:extLst>
            </p:cNvPr>
            <p:cNvCxnSpPr>
              <a:cxnSpLocks/>
            </p:cNvCxnSpPr>
            <p:nvPr/>
          </p:nvCxnSpPr>
          <p:spPr>
            <a:xfrm>
              <a:off x="6196264" y="3146521"/>
              <a:ext cx="3256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C0CF2A9D-B4F9-7688-9290-6950D37F83C9}"/>
                    </a:ext>
                  </a:extLst>
                </p:cNvPr>
                <p:cNvSpPr txBox="1"/>
                <p:nvPr/>
              </p:nvSpPr>
              <p:spPr>
                <a:xfrm>
                  <a:off x="7113470" y="2730848"/>
                  <a:ext cx="1422134" cy="4265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m:rPr>
                                <m:lit/>
                              </m:rPr>
                              <a:rPr lang="en-US" sz="2000" b="0" i="1" dirty="0" smtClean="0">
                                <a:latin typeface="Cambria Math" panose="02040503050406030204" pitchFamily="18" charset="0"/>
                              </a:rPr>
                              <m:t> </m:t>
                            </m:r>
                            <m:r>
                              <m:rPr>
                                <m:sty m:val="p"/>
                              </m:rPr>
                              <a:rPr lang="en-US" sz="2000" b="0" i="1" dirty="0" smtClean="0">
                                <a:latin typeface="Cambria Math" panose="02040503050406030204" pitchFamily="18" charset="0"/>
                              </a:rPr>
                              <m:t>SK</m:t>
                            </m:r>
                          </m:e>
                          <m:sub>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1</m:t>
                                </m:r>
                              </m:sub>
                            </m:sSub>
                          </m:sub>
                        </m:sSub>
                      </m:oMath>
                    </m:oMathPara>
                  </a14:m>
                  <a:endParaRPr lang="en-IL" sz="2000" dirty="0"/>
                </a:p>
              </p:txBody>
            </p:sp>
          </mc:Choice>
          <mc:Fallback xmlns="">
            <p:sp>
              <p:nvSpPr>
                <p:cNvPr id="18" name="TextBox 17">
                  <a:extLst>
                    <a:ext uri="{FF2B5EF4-FFF2-40B4-BE49-F238E27FC236}">
                      <a16:creationId xmlns:a16="http://schemas.microsoft.com/office/drawing/2014/main" id="{C39AA927-4E47-E5B7-F7D1-51B9FAD05EBD}"/>
                    </a:ext>
                  </a:extLst>
                </p:cNvPr>
                <p:cNvSpPr txBox="1">
                  <a:spLocks noRot="1" noChangeAspect="1" noMove="1" noResize="1" noEditPoints="1" noAdjustHandles="1" noChangeArrowheads="1" noChangeShapeType="1" noTextEdit="1"/>
                </p:cNvSpPr>
                <p:nvPr/>
              </p:nvSpPr>
              <p:spPr>
                <a:xfrm>
                  <a:off x="7113470" y="2730848"/>
                  <a:ext cx="1422134" cy="426527"/>
                </a:xfrm>
                <a:prstGeom prst="rect">
                  <a:avLst/>
                </a:prstGeom>
                <a:blipFill>
                  <a:blip r:embed="rId7"/>
                  <a:stretch>
                    <a:fillRect b="-8571"/>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95526C4C-1F60-3186-9301-4E33562F1A9B}"/>
                    </a:ext>
                  </a:extLst>
                </p:cNvPr>
                <p:cNvSpPr txBox="1"/>
                <p:nvPr/>
              </p:nvSpPr>
              <p:spPr>
                <a:xfrm>
                  <a:off x="7113470" y="4229258"/>
                  <a:ext cx="1422134"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p:sp>
              <p:nvSpPr>
                <p:cNvPr id="19" name="TextBox 18">
                  <a:extLst>
                    <a:ext uri="{FF2B5EF4-FFF2-40B4-BE49-F238E27FC236}">
                      <a16:creationId xmlns:a16="http://schemas.microsoft.com/office/drawing/2014/main" id="{95526C4C-1F60-3186-9301-4E33562F1A9B}"/>
                    </a:ext>
                  </a:extLst>
                </p:cNvPr>
                <p:cNvSpPr txBox="1">
                  <a:spLocks noRot="1" noChangeAspect="1" noMove="1" noResize="1" noEditPoints="1" noAdjustHandles="1" noChangeArrowheads="1" noChangeShapeType="1" noTextEdit="1"/>
                </p:cNvSpPr>
                <p:nvPr/>
              </p:nvSpPr>
              <p:spPr>
                <a:xfrm>
                  <a:off x="7113470" y="4229258"/>
                  <a:ext cx="1422134" cy="523220"/>
                </a:xfrm>
                <a:prstGeom prst="rect">
                  <a:avLst/>
                </a:prstGeom>
                <a:blipFill>
                  <a:blip r:embed="rId8"/>
                  <a:stretch>
                    <a:fillRect/>
                  </a:stretch>
                </a:blipFill>
              </p:spPr>
              <p:txBody>
                <a:bodyPr/>
                <a:lstStyle/>
                <a:p>
                  <a:r>
                    <a:rPr lang="en-IL">
                      <a:noFill/>
                    </a:rPr>
                    <a:t> </a:t>
                  </a:r>
                </a:p>
              </p:txBody>
            </p:sp>
          </mc:Fallback>
        </mc:AlternateContent>
        <p:cxnSp>
          <p:nvCxnSpPr>
            <p:cNvPr id="31" name="Straight Arrow Connector 30">
              <a:extLst>
                <a:ext uri="{FF2B5EF4-FFF2-40B4-BE49-F238E27FC236}">
                  <a16:creationId xmlns:a16="http://schemas.microsoft.com/office/drawing/2014/main" id="{538980AC-92F1-1D12-588B-901A2F4A710B}"/>
                </a:ext>
              </a:extLst>
            </p:cNvPr>
            <p:cNvCxnSpPr>
              <a:cxnSpLocks/>
            </p:cNvCxnSpPr>
            <p:nvPr/>
          </p:nvCxnSpPr>
          <p:spPr>
            <a:xfrm flipH="1">
              <a:off x="6196264" y="3747838"/>
              <a:ext cx="3256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3CB6F4EE-40DB-6532-2DCE-33A8C0738C87}"/>
                    </a:ext>
                  </a:extLst>
                </p:cNvPr>
                <p:cNvSpPr txBox="1"/>
                <p:nvPr/>
              </p:nvSpPr>
              <p:spPr>
                <a:xfrm>
                  <a:off x="7113470" y="3332165"/>
                  <a:ext cx="1422134"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2</m:t>
                            </m:r>
                          </m:sub>
                        </m:sSub>
                      </m:oMath>
                    </m:oMathPara>
                  </a14:m>
                  <a:endParaRPr lang="en-US" sz="2000" b="0" dirty="0"/>
                </a:p>
                <a:p>
                  <a:pPr algn="ctr"/>
                  <a:endParaRPr lang="en-IL" sz="2000" dirty="0"/>
                </a:p>
              </p:txBody>
            </p:sp>
          </mc:Choice>
          <mc:Fallback xmlns="">
            <p:sp>
              <p:nvSpPr>
                <p:cNvPr id="32" name="TextBox 31">
                  <a:extLst>
                    <a:ext uri="{FF2B5EF4-FFF2-40B4-BE49-F238E27FC236}">
                      <a16:creationId xmlns:a16="http://schemas.microsoft.com/office/drawing/2014/main" id="{D5A26981-40AD-ED44-9434-6BE17B0F0FA7}"/>
                    </a:ext>
                  </a:extLst>
                </p:cNvPr>
                <p:cNvSpPr txBox="1">
                  <a:spLocks noRot="1" noChangeAspect="1" noMove="1" noResize="1" noEditPoints="1" noAdjustHandles="1" noChangeArrowheads="1" noChangeShapeType="1" noTextEdit="1"/>
                </p:cNvSpPr>
                <p:nvPr/>
              </p:nvSpPr>
              <p:spPr>
                <a:xfrm>
                  <a:off x="7113470" y="3332165"/>
                  <a:ext cx="1422134" cy="707886"/>
                </a:xfrm>
                <a:prstGeom prst="rect">
                  <a:avLst/>
                </a:prstGeom>
                <a:blipFill>
                  <a:blip r:embed="rId9"/>
                  <a:stretch>
                    <a:fillRect/>
                  </a:stretch>
                </a:blipFill>
              </p:spPr>
              <p:txBody>
                <a:bodyPr/>
                <a:lstStyle/>
                <a:p>
                  <a:r>
                    <a:rPr lang="en-IL">
                      <a:noFill/>
                    </a:rPr>
                    <a:t> </a:t>
                  </a:r>
                </a:p>
              </p:txBody>
            </p:sp>
          </mc:Fallback>
        </mc:AlternateContent>
        <p:cxnSp>
          <p:nvCxnSpPr>
            <p:cNvPr id="33" name="Straight Arrow Connector 32">
              <a:extLst>
                <a:ext uri="{FF2B5EF4-FFF2-40B4-BE49-F238E27FC236}">
                  <a16:creationId xmlns:a16="http://schemas.microsoft.com/office/drawing/2014/main" id="{2F93401B-CABE-55EF-1416-71891D783FEE}"/>
                </a:ext>
              </a:extLst>
            </p:cNvPr>
            <p:cNvCxnSpPr>
              <a:cxnSpLocks/>
            </p:cNvCxnSpPr>
            <p:nvPr/>
          </p:nvCxnSpPr>
          <p:spPr>
            <a:xfrm>
              <a:off x="6196264" y="4266851"/>
              <a:ext cx="325654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2C4D8EC0-D1EB-7554-8E9C-E302176D6671}"/>
                    </a:ext>
                  </a:extLst>
                </p:cNvPr>
                <p:cNvSpPr txBox="1"/>
                <p:nvPr/>
              </p:nvSpPr>
              <p:spPr>
                <a:xfrm>
                  <a:off x="7113470" y="3851178"/>
                  <a:ext cx="1422134" cy="4265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latin typeface="Cambria Math" panose="02040503050406030204" pitchFamily="18" charset="0"/>
                              </a:rPr>
                            </m:ctrlPr>
                          </m:sSubPr>
                          <m:e>
                            <m:r>
                              <m:rPr>
                                <m:lit/>
                              </m:rPr>
                              <a:rPr lang="en-US" sz="2000" b="0" i="1" dirty="0" smtClean="0">
                                <a:latin typeface="Cambria Math" panose="02040503050406030204" pitchFamily="18" charset="0"/>
                              </a:rPr>
                              <m:t> </m:t>
                            </m:r>
                            <m:r>
                              <m:rPr>
                                <m:sty m:val="p"/>
                              </m:rPr>
                              <a:rPr lang="en-US" sz="2000" b="0" i="1" dirty="0" smtClean="0">
                                <a:latin typeface="Cambria Math" panose="02040503050406030204" pitchFamily="18" charset="0"/>
                              </a:rPr>
                              <m:t>SK</m:t>
                            </m:r>
                          </m:e>
                          <m:sub>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𝑓</m:t>
                                </m:r>
                              </m:e>
                              <m:sub>
                                <m:r>
                                  <a:rPr lang="en-US" sz="2000" b="0" i="1" dirty="0" smtClean="0">
                                    <a:latin typeface="Cambria Math" panose="02040503050406030204" pitchFamily="18" charset="0"/>
                                  </a:rPr>
                                  <m:t>2</m:t>
                                </m:r>
                              </m:sub>
                            </m:sSub>
                          </m:sub>
                        </m:sSub>
                      </m:oMath>
                    </m:oMathPara>
                  </a14:m>
                  <a:endParaRPr lang="en-IL" sz="2000" dirty="0"/>
                </a:p>
              </p:txBody>
            </p:sp>
          </mc:Choice>
          <mc:Fallback xmlns="">
            <p:sp>
              <p:nvSpPr>
                <p:cNvPr id="34" name="TextBox 33">
                  <a:extLst>
                    <a:ext uri="{FF2B5EF4-FFF2-40B4-BE49-F238E27FC236}">
                      <a16:creationId xmlns:a16="http://schemas.microsoft.com/office/drawing/2014/main" id="{5B5242DC-91A9-AB25-8F10-882534BFD73D}"/>
                    </a:ext>
                  </a:extLst>
                </p:cNvPr>
                <p:cNvSpPr txBox="1">
                  <a:spLocks noRot="1" noChangeAspect="1" noMove="1" noResize="1" noEditPoints="1" noAdjustHandles="1" noChangeArrowheads="1" noChangeShapeType="1" noTextEdit="1"/>
                </p:cNvSpPr>
                <p:nvPr/>
              </p:nvSpPr>
              <p:spPr>
                <a:xfrm>
                  <a:off x="7113470" y="3851178"/>
                  <a:ext cx="1422134" cy="426527"/>
                </a:xfrm>
                <a:prstGeom prst="rect">
                  <a:avLst/>
                </a:prstGeom>
                <a:blipFill>
                  <a:blip r:embed="rId10"/>
                  <a:stretch>
                    <a:fillRect b="-8571"/>
                  </a:stretch>
                </a:blipFill>
              </p:spPr>
              <p:txBody>
                <a:bodyPr/>
                <a:lstStyle/>
                <a:p>
                  <a:r>
                    <a:rPr lang="en-IL">
                      <a:noFill/>
                    </a:rPr>
                    <a:t> </a:t>
                  </a:r>
                </a:p>
              </p:txBody>
            </p:sp>
          </mc:Fallback>
        </mc:AlternateContent>
      </p:grpSp>
      <p:sp>
        <p:nvSpPr>
          <p:cNvPr id="39" name="Left Brace 38">
            <a:extLst>
              <a:ext uri="{FF2B5EF4-FFF2-40B4-BE49-F238E27FC236}">
                <a16:creationId xmlns:a16="http://schemas.microsoft.com/office/drawing/2014/main" id="{B9DCE1B4-7BF5-E2C6-A8AD-7C3E414C90BC}"/>
              </a:ext>
            </a:extLst>
          </p:cNvPr>
          <p:cNvSpPr/>
          <p:nvPr/>
        </p:nvSpPr>
        <p:spPr>
          <a:xfrm>
            <a:off x="5382580" y="2377720"/>
            <a:ext cx="268705" cy="67603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sz="2000"/>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CADBDF29-1002-EA2E-2EF3-9933D20441AA}"/>
                  </a:ext>
                </a:extLst>
              </p:cNvPr>
              <p:cNvSpPr txBox="1"/>
              <p:nvPr/>
            </p:nvSpPr>
            <p:spPr>
              <a:xfrm>
                <a:off x="4375125" y="2432732"/>
                <a:ext cx="1000338" cy="461665"/>
              </a:xfrm>
              <a:prstGeom prst="rect">
                <a:avLst/>
              </a:prstGeom>
              <a:noFill/>
            </p:spPr>
            <p:txBody>
              <a:bodyPr wrap="none" rtlCol="0">
                <a:spAutoFit/>
              </a:bodyPr>
              <a:lstStyle/>
              <a:p>
                <a:r>
                  <a:rPr lang="en-US" sz="2400" dirty="0"/>
                  <a:t>Slot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1</m:t>
                        </m:r>
                      </m:sub>
                    </m:sSub>
                  </m:oMath>
                </a14:m>
                <a:endParaRPr lang="en-IL" sz="2400" dirty="0"/>
              </a:p>
            </p:txBody>
          </p:sp>
        </mc:Choice>
        <mc:Fallback>
          <p:sp>
            <p:nvSpPr>
              <p:cNvPr id="40" name="TextBox 39">
                <a:extLst>
                  <a:ext uri="{FF2B5EF4-FFF2-40B4-BE49-F238E27FC236}">
                    <a16:creationId xmlns:a16="http://schemas.microsoft.com/office/drawing/2014/main" id="{CADBDF29-1002-EA2E-2EF3-9933D20441AA}"/>
                  </a:ext>
                </a:extLst>
              </p:cNvPr>
              <p:cNvSpPr txBox="1">
                <a:spLocks noRot="1" noChangeAspect="1" noMove="1" noResize="1" noEditPoints="1" noAdjustHandles="1" noChangeArrowheads="1" noChangeShapeType="1" noTextEdit="1"/>
              </p:cNvSpPr>
              <p:nvPr/>
            </p:nvSpPr>
            <p:spPr>
              <a:xfrm>
                <a:off x="4375125" y="2432732"/>
                <a:ext cx="1000338" cy="461665"/>
              </a:xfrm>
              <a:prstGeom prst="rect">
                <a:avLst/>
              </a:prstGeom>
              <a:blipFill>
                <a:blip r:embed="rId11"/>
                <a:stretch>
                  <a:fillRect l="-9756" t="-10526" b="-28947"/>
                </a:stretch>
              </a:blipFill>
            </p:spPr>
            <p:txBody>
              <a:bodyPr/>
              <a:lstStyle/>
              <a:p>
                <a:r>
                  <a:rPr lang="en-IL">
                    <a:noFill/>
                  </a:rPr>
                  <a:t> </a:t>
                </a:r>
              </a:p>
            </p:txBody>
          </p:sp>
        </mc:Fallback>
      </mc:AlternateContent>
      <p:sp>
        <p:nvSpPr>
          <p:cNvPr id="41" name="Left Brace 40">
            <a:extLst>
              <a:ext uri="{FF2B5EF4-FFF2-40B4-BE49-F238E27FC236}">
                <a16:creationId xmlns:a16="http://schemas.microsoft.com/office/drawing/2014/main" id="{BBCA2092-A26B-A165-2DE5-7670F919CD96}"/>
              </a:ext>
            </a:extLst>
          </p:cNvPr>
          <p:cNvSpPr/>
          <p:nvPr/>
        </p:nvSpPr>
        <p:spPr>
          <a:xfrm>
            <a:off x="5382580" y="3533431"/>
            <a:ext cx="268705" cy="67603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L"/>
          </a:p>
        </p:txBody>
      </p:sp>
      <mc:AlternateContent xmlns:mc="http://schemas.openxmlformats.org/markup-compatibility/2006">
        <mc:Choice xmlns:a14="http://schemas.microsoft.com/office/drawing/2010/main" Requires="a14">
          <p:sp>
            <p:nvSpPr>
              <p:cNvPr id="42" name="TextBox 41">
                <a:extLst>
                  <a:ext uri="{FF2B5EF4-FFF2-40B4-BE49-F238E27FC236}">
                    <a16:creationId xmlns:a16="http://schemas.microsoft.com/office/drawing/2014/main" id="{08DE6CEE-BBDB-DE8B-CB28-E781D94CD72C}"/>
                  </a:ext>
                </a:extLst>
              </p:cNvPr>
              <p:cNvSpPr txBox="1"/>
              <p:nvPr/>
            </p:nvSpPr>
            <p:spPr>
              <a:xfrm>
                <a:off x="4375125" y="3588443"/>
                <a:ext cx="1007455" cy="461665"/>
              </a:xfrm>
              <a:prstGeom prst="rect">
                <a:avLst/>
              </a:prstGeom>
              <a:noFill/>
            </p:spPr>
            <p:txBody>
              <a:bodyPr wrap="none" rtlCol="0">
                <a:spAutoFit/>
              </a:bodyPr>
              <a:lstStyle/>
              <a:p>
                <a:r>
                  <a:rPr lang="en-US" sz="2400" dirty="0"/>
                  <a:t>Slot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2</m:t>
                        </m:r>
                      </m:sub>
                    </m:sSub>
                  </m:oMath>
                </a14:m>
                <a:endParaRPr lang="en-IL" sz="2400" dirty="0"/>
              </a:p>
            </p:txBody>
          </p:sp>
        </mc:Choice>
        <mc:Fallback>
          <p:sp>
            <p:nvSpPr>
              <p:cNvPr id="42" name="TextBox 41">
                <a:extLst>
                  <a:ext uri="{FF2B5EF4-FFF2-40B4-BE49-F238E27FC236}">
                    <a16:creationId xmlns:a16="http://schemas.microsoft.com/office/drawing/2014/main" id="{08DE6CEE-BBDB-DE8B-CB28-E781D94CD72C}"/>
                  </a:ext>
                </a:extLst>
              </p:cNvPr>
              <p:cNvSpPr txBox="1">
                <a:spLocks noRot="1" noChangeAspect="1" noMove="1" noResize="1" noEditPoints="1" noAdjustHandles="1" noChangeArrowheads="1" noChangeShapeType="1" noTextEdit="1"/>
              </p:cNvSpPr>
              <p:nvPr/>
            </p:nvSpPr>
            <p:spPr>
              <a:xfrm>
                <a:off x="4375125" y="3588443"/>
                <a:ext cx="1007455" cy="461665"/>
              </a:xfrm>
              <a:prstGeom prst="rect">
                <a:avLst/>
              </a:prstGeom>
              <a:blipFill>
                <a:blip r:embed="rId12"/>
                <a:stretch>
                  <a:fillRect l="-9697" t="-10667" b="-30667"/>
                </a:stretch>
              </a:blipFill>
            </p:spPr>
            <p:txBody>
              <a:bodyPr/>
              <a:lstStyle/>
              <a:p>
                <a:r>
                  <a:rPr lang="en-IL">
                    <a:noFill/>
                  </a:rPr>
                  <a:t> </a:t>
                </a:r>
              </a:p>
            </p:txBody>
          </p:sp>
        </mc:Fallback>
      </mc:AlternateContent>
      <mc:AlternateContent xmlns:mc="http://schemas.openxmlformats.org/markup-compatibility/2006">
        <mc:Choice xmlns:a14="http://schemas.microsoft.com/office/drawing/2010/main" Requires="a14">
          <p:sp>
            <p:nvSpPr>
              <p:cNvPr id="43" name="TextBox 42">
                <a:extLst>
                  <a:ext uri="{FF2B5EF4-FFF2-40B4-BE49-F238E27FC236}">
                    <a16:creationId xmlns:a16="http://schemas.microsoft.com/office/drawing/2014/main" id="{5887614C-5DEC-CAF3-2F8D-DDE6C8AB81F9}"/>
                  </a:ext>
                </a:extLst>
              </p:cNvPr>
              <p:cNvSpPr txBox="1"/>
              <p:nvPr/>
            </p:nvSpPr>
            <p:spPr>
              <a:xfrm>
                <a:off x="4269054" y="4082795"/>
                <a:ext cx="1422134" cy="52322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p:sp>
            <p:nvSpPr>
              <p:cNvPr id="43" name="TextBox 42">
                <a:extLst>
                  <a:ext uri="{FF2B5EF4-FFF2-40B4-BE49-F238E27FC236}">
                    <a16:creationId xmlns:a16="http://schemas.microsoft.com/office/drawing/2014/main" id="{5887614C-5DEC-CAF3-2F8D-DDE6C8AB81F9}"/>
                  </a:ext>
                </a:extLst>
              </p:cNvPr>
              <p:cNvSpPr txBox="1">
                <a:spLocks noRot="1" noChangeAspect="1" noMove="1" noResize="1" noEditPoints="1" noAdjustHandles="1" noChangeArrowheads="1" noChangeShapeType="1" noTextEdit="1"/>
              </p:cNvSpPr>
              <p:nvPr/>
            </p:nvSpPr>
            <p:spPr>
              <a:xfrm>
                <a:off x="4269054" y="4082795"/>
                <a:ext cx="1422134" cy="523220"/>
              </a:xfrm>
              <a:prstGeom prst="rect">
                <a:avLst/>
              </a:prstGeom>
              <a:blipFill>
                <a:blip r:embed="rId13"/>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660570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7813D-B0AE-74DF-7144-E44D5B4B7AF4}"/>
              </a:ext>
            </a:extLst>
          </p:cNvPr>
          <p:cNvSpPr>
            <a:spLocks noGrp="1"/>
          </p:cNvSpPr>
          <p:nvPr>
            <p:ph type="title"/>
          </p:nvPr>
        </p:nvSpPr>
        <p:spPr/>
        <p:txBody>
          <a:bodyPr/>
          <a:lstStyle/>
          <a:p>
            <a:r>
              <a:rPr lang="en-US" dirty="0"/>
              <a:t>Proof Overview</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7E80243-5233-ADD5-B4DC-B0045D0B80C2}"/>
                  </a:ext>
                </a:extLst>
              </p:cNvPr>
              <p:cNvSpPr>
                <a:spLocks noGrp="1"/>
              </p:cNvSpPr>
              <p:nvPr>
                <p:ph idx="1"/>
              </p:nvPr>
            </p:nvSpPr>
            <p:spPr/>
            <p:txBody>
              <a:bodyPr>
                <a:normAutofit/>
              </a:bodyPr>
              <a:lstStyle/>
              <a:p>
                <a:pPr marL="0" indent="0">
                  <a:buNone/>
                </a:pPr>
                <a:r>
                  <a:rPr lang="en-US" b="1" dirty="0"/>
                  <a:t>Reduction is only “average case”</a:t>
                </a:r>
                <a:endParaRPr lang="en-US" dirty="0"/>
              </a:p>
              <a:p>
                <a:pPr marL="0" indent="0">
                  <a:buNone/>
                </a:pPr>
                <a14:m>
                  <m:oMath xmlns:m="http://schemas.openxmlformats.org/officeDocument/2006/math">
                    <m:r>
                      <a:rPr lang="en-US" sz="2400" b="0" i="1">
                        <a:latin typeface="Cambria Math" panose="02040503050406030204" pitchFamily="18" charset="0"/>
                      </a:rPr>
                      <m:t>ℛ</m:t>
                    </m:r>
                  </m:oMath>
                </a14:m>
                <a:r>
                  <a:rPr lang="en-US" sz="2400" dirty="0"/>
                  <a:t> might not answer some key queries...</a:t>
                </a:r>
              </a:p>
              <a:p>
                <a:pPr lvl="1"/>
                <a:endParaRPr lang="he-IL" sz="2000" dirty="0"/>
              </a:p>
              <a:p>
                <a:pPr marL="0" indent="0">
                  <a:lnSpc>
                    <a:spcPct val="100000"/>
                  </a:lnSpc>
                  <a:buNone/>
                </a:pPr>
                <a:r>
                  <a:rPr lang="en-US" sz="2400" b="1" dirty="0"/>
                  <a:t>Solution</a:t>
                </a:r>
                <a:r>
                  <a:rPr lang="en-US" sz="2400" dirty="0"/>
                  <a:t>: Use a special set of policies </a:t>
                </a:r>
                <a14:m>
                  <m:oMath xmlns:m="http://schemas.openxmlformats.org/officeDocument/2006/math">
                    <m:r>
                      <a:rPr lang="en-US" sz="2400" b="0" i="1" smtClean="0">
                        <a:latin typeface="Cambria Math" panose="02040503050406030204" pitchFamily="18" charset="0"/>
                      </a:rPr>
                      <m:t>𝐹</m:t>
                    </m:r>
                    <m:r>
                      <a:rPr lang="en-US" sz="2400" b="0" i="1" smtClean="0">
                        <a:latin typeface="Cambria Math" panose="02040503050406030204" pitchFamily="18" charset="0"/>
                      </a:rPr>
                      <m:t>⊆</m:t>
                    </m:r>
                    <m:r>
                      <a:rPr lang="en-US" sz="2400" b="0" i="1" smtClean="0">
                        <a:latin typeface="Cambria Math" panose="02040503050406030204" pitchFamily="18" charset="0"/>
                      </a:rPr>
                      <m:t>ℱ</m:t>
                    </m:r>
                  </m:oMath>
                </a14:m>
                <a:r>
                  <a:rPr lang="en-US" sz="2400" dirty="0"/>
                  <a:t> induced from </a:t>
                </a:r>
                <a:r>
                  <a:rPr lang="en-US" sz="2400" b="1" dirty="0"/>
                  <a:t>pairwise independent hash family</a:t>
                </a:r>
                <a:endParaRPr lang="en-US" sz="2400" dirty="0"/>
              </a:p>
              <a:p>
                <a:r>
                  <a:rPr lang="en-US" sz="2400" dirty="0"/>
                  <a:t>Both Hypothetical and simulated adversaries sample random policies from </a:t>
                </a:r>
                <a14:m>
                  <m:oMath xmlns:m="http://schemas.openxmlformats.org/officeDocument/2006/math">
                    <m:r>
                      <a:rPr lang="en-US" sz="2400" b="0" i="1" smtClean="0">
                        <a:latin typeface="Cambria Math" panose="02040503050406030204" pitchFamily="18" charset="0"/>
                      </a:rPr>
                      <m:t>𝐹</m:t>
                    </m:r>
                  </m:oMath>
                </a14:m>
                <a:endParaRPr lang="en-US" sz="2400" dirty="0"/>
              </a:p>
              <a:p>
                <a:endParaRPr lang="en-IL" dirty="0"/>
              </a:p>
            </p:txBody>
          </p:sp>
        </mc:Choice>
        <mc:Fallback>
          <p:sp>
            <p:nvSpPr>
              <p:cNvPr id="3" name="Content Placeholder 2">
                <a:extLst>
                  <a:ext uri="{FF2B5EF4-FFF2-40B4-BE49-F238E27FC236}">
                    <a16:creationId xmlns:a16="http://schemas.microsoft.com/office/drawing/2014/main" id="{D7E80243-5233-ADD5-B4DC-B0045D0B80C2}"/>
                  </a:ext>
                </a:extLst>
              </p:cNvPr>
              <p:cNvSpPr>
                <a:spLocks noGrp="1" noRot="1" noChangeAspect="1" noMove="1" noResize="1" noEditPoints="1" noAdjustHandles="1" noChangeArrowheads="1" noChangeShapeType="1" noTextEdit="1"/>
              </p:cNvSpPr>
              <p:nvPr>
                <p:ph idx="1"/>
              </p:nvPr>
            </p:nvSpPr>
            <p:spPr>
              <a:blipFill>
                <a:blip r:embed="rId3"/>
                <a:stretch>
                  <a:fillRect l="-1217" t="-2241"/>
                </a:stretch>
              </a:blipFill>
            </p:spPr>
            <p:txBody>
              <a:bodyPr/>
              <a:lstStyle/>
              <a:p>
                <a:r>
                  <a:rPr lang="en-IL">
                    <a:noFill/>
                  </a:rPr>
                  <a:t> </a:t>
                </a:r>
              </a:p>
            </p:txBody>
          </p:sp>
        </mc:Fallback>
      </mc:AlternateContent>
    </p:spTree>
    <p:extLst>
      <p:ext uri="{BB962C8B-B14F-4D97-AF65-F5344CB8AC3E}">
        <p14:creationId xmlns:p14="http://schemas.microsoft.com/office/powerpoint/2010/main" val="33796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E5F1-2906-1A3C-3F04-E4C7B5E9C1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1F1826-760B-4079-7CA2-7851682494D4}"/>
              </a:ext>
            </a:extLst>
          </p:cNvPr>
          <p:cNvSpPr>
            <a:spLocks noGrp="1"/>
          </p:cNvSpPr>
          <p:nvPr>
            <p:ph type="title"/>
          </p:nvPr>
        </p:nvSpPr>
        <p:spPr/>
        <p:txBody>
          <a:bodyPr/>
          <a:lstStyle/>
          <a:p>
            <a:r>
              <a:rPr lang="en-US" dirty="0"/>
              <a:t>Pairwise-Friendliness</a:t>
            </a:r>
            <a:endParaRPr lang="en-IL"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CF814E9-D8CB-357A-2D0B-4324C322C7DC}"/>
                  </a:ext>
                </a:extLst>
              </p:cNvPr>
              <p:cNvSpPr>
                <a:spLocks noGrp="1"/>
              </p:cNvSpPr>
              <p:nvPr>
                <p:ph idx="1"/>
              </p:nvPr>
            </p:nvSpPr>
            <p:spPr/>
            <p:txBody>
              <a:bodyPr>
                <a:normAutofit/>
              </a:bodyPr>
              <a:lstStyle/>
              <a:p>
                <a:r>
                  <a:rPr lang="en-US" sz="2400" dirty="0"/>
                  <a:t>By design, every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𝐹</m:t>
                    </m:r>
                  </m:oMath>
                </a14:m>
                <a:r>
                  <a:rPr lang="en-US" sz="2400" dirty="0"/>
                  <a:t> covers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m:rPr>
                            <m:sty m:val="p"/>
                          </m:rPr>
                          <a:rPr lang="en-US" sz="2400" i="1">
                            <a:latin typeface="Cambria Math" panose="02040503050406030204" pitchFamily="18" charset="0"/>
                          </a:rPr>
                          <m:t>poly</m:t>
                        </m:r>
                        <m:d>
                          <m:dPr>
                            <m:ctrlPr>
                              <a:rPr lang="en-US" sz="2400" i="1">
                                <a:latin typeface="Cambria Math" panose="02040503050406030204" pitchFamily="18" charset="0"/>
                              </a:rPr>
                            </m:ctrlPr>
                          </m:dPr>
                          <m:e>
                            <m:r>
                              <m:rPr>
                                <m:sty m:val="p"/>
                              </m:rPr>
                              <a:rPr lang="en-US" sz="2400" i="1">
                                <a:latin typeface="Cambria Math" panose="02040503050406030204" pitchFamily="18" charset="0"/>
                              </a:rPr>
                              <m:t>log</m:t>
                            </m:r>
                            <m:d>
                              <m:dPr>
                                <m:begChr m:val="|"/>
                                <m:endChr m:val="|"/>
                                <m:ctrlPr>
                                  <a:rPr lang="en-US" sz="2400" i="1">
                                    <a:latin typeface="Cambria Math" panose="02040503050406030204" pitchFamily="18" charset="0"/>
                                  </a:rPr>
                                </m:ctrlPr>
                              </m:dPr>
                              <m:e>
                                <m:r>
                                  <a:rPr lang="en-US" sz="2400" i="1">
                                    <a:latin typeface="Cambria Math" panose="02040503050406030204" pitchFamily="18" charset="0"/>
                                  </a:rPr>
                                  <m:t>𝑋</m:t>
                                </m:r>
                              </m:e>
                            </m:d>
                          </m:e>
                        </m:d>
                      </m:den>
                    </m:f>
                  </m:oMath>
                </a14:m>
                <a:r>
                  <a:rPr lang="en-US" sz="2400" dirty="0"/>
                  <a:t> of </a:t>
                </a:r>
                <a14:m>
                  <m:oMath xmlns:m="http://schemas.openxmlformats.org/officeDocument/2006/math">
                    <m:r>
                      <a:rPr lang="en-US" sz="2400" i="1">
                        <a:latin typeface="Cambria Math" panose="02040503050406030204" pitchFamily="18" charset="0"/>
                      </a:rPr>
                      <m:t>𝒳</m:t>
                    </m:r>
                  </m:oMath>
                </a14:m>
                <a:endParaRPr lang="en-US" sz="2400" dirty="0"/>
              </a:p>
              <a:p>
                <a:r>
                  <a:rPr lang="en-US" sz="2400" dirty="0"/>
                  <a:t>Random </a:t>
                </a:r>
                <a14:m>
                  <m:oMath xmlns:m="http://schemas.openxmlformats.org/officeDocument/2006/math">
                    <m:r>
                      <a:rPr lang="en-US" sz="2400" i="1">
                        <a:latin typeface="Cambria Math" panose="02040503050406030204" pitchFamily="18" charset="0"/>
                      </a:rPr>
                      <m:t>𝑓</m:t>
                    </m:r>
                    <m:r>
                      <a:rPr lang="en-US" sz="2400" i="1">
                        <a:latin typeface="Cambria Math" panose="02040503050406030204" pitchFamily="18" charset="0"/>
                      </a:rPr>
                      <m:t>∈</m:t>
                    </m:r>
                    <m:r>
                      <a:rPr lang="en-US" sz="2400" i="1">
                        <a:latin typeface="Cambria Math" panose="02040503050406030204" pitchFamily="18" charset="0"/>
                      </a:rPr>
                      <m:t>𝐹</m:t>
                    </m:r>
                  </m:oMath>
                </a14:m>
                <a:r>
                  <a:rPr lang="en-US" sz="2400" dirty="0"/>
                  <a:t> has a “somewhat random” set of accepted attributes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𝑓</m:t>
                        </m:r>
                      </m:e>
                      <m:sup>
                        <m:r>
                          <a:rPr lang="en-US" sz="2400" i="1">
                            <a:latin typeface="Cambria Math" panose="02040503050406030204" pitchFamily="18" charset="0"/>
                          </a:rPr>
                          <m:t>−</m:t>
                        </m:r>
                        <m:r>
                          <a:rPr lang="en-US" sz="2400" i="1">
                            <a:latin typeface="Cambria Math" panose="02040503050406030204" pitchFamily="18" charset="0"/>
                          </a:rPr>
                          <m:t>1</m:t>
                        </m:r>
                      </m:sup>
                    </m:sSup>
                    <m:d>
                      <m:dPr>
                        <m:ctrlPr>
                          <a:rPr lang="en-US" sz="2400" i="1">
                            <a:latin typeface="Cambria Math" panose="02040503050406030204" pitchFamily="18" charset="0"/>
                          </a:rPr>
                        </m:ctrlPr>
                      </m:dPr>
                      <m:e>
                        <m:r>
                          <a:rPr lang="en-US" sz="2400" i="1">
                            <a:latin typeface="Cambria Math" panose="02040503050406030204" pitchFamily="18" charset="0"/>
                          </a:rPr>
                          <m:t>1</m:t>
                        </m:r>
                      </m:e>
                    </m:d>
                    <m:r>
                      <a:rPr lang="en-US" sz="2400" i="1">
                        <a:latin typeface="Cambria Math" panose="02040503050406030204" pitchFamily="18" charset="0"/>
                      </a:rPr>
                      <m:t>∈</m:t>
                    </m:r>
                    <m:r>
                      <a:rPr lang="en-US" sz="2400" i="1">
                        <a:latin typeface="Cambria Math" panose="02040503050406030204" pitchFamily="18" charset="0"/>
                      </a:rPr>
                      <m:t>𝒳</m:t>
                    </m:r>
                  </m:oMath>
                </a14:m>
                <a:endParaRPr lang="en-US" sz="2400" dirty="0"/>
              </a:p>
              <a:p>
                <a:r>
                  <a:rPr lang="en-US" sz="2400" dirty="0"/>
                  <a:t>The reduction cannot misbehave “too much”</a:t>
                </a:r>
              </a:p>
              <a:p>
                <a:pPr>
                  <a:lnSpc>
                    <a:spcPct val="100000"/>
                  </a:lnSpc>
                </a:pPr>
                <a14:m>
                  <m:oMath xmlns:m="http://schemas.openxmlformats.org/officeDocument/2006/math">
                    <m:r>
                      <a:rPr lang="en-US" sz="2400" b="0" i="1" smtClean="0">
                        <a:latin typeface="Cambria Math" panose="02040503050406030204" pitchFamily="18" charset="0"/>
                      </a:rPr>
                      <m:t>ℬ</m:t>
                    </m:r>
                  </m:oMath>
                </a14:m>
                <a:r>
                  <a:rPr lang="en-US" sz="2400" dirty="0"/>
                  <a:t> extracts </a:t>
                </a:r>
                <a14:m>
                  <m:oMath xmlns:m="http://schemas.openxmlformats.org/officeDocument/2006/math">
                    <m:r>
                      <m:rPr>
                        <m:sty m:val="p"/>
                      </m:rPr>
                      <a:rPr lang="en-US" sz="2400" b="0" i="0" smtClean="0">
                        <a:latin typeface="Cambria Math" panose="02040503050406030204" pitchFamily="18" charset="0"/>
                      </a:rPr>
                      <m:t>poly</m:t>
                    </m:r>
                    <m:r>
                      <a:rPr lang="en-US" sz="2400" b="0" i="1" smtClean="0">
                        <a:latin typeface="Cambria Math" panose="02040503050406030204" pitchFamily="18" charset="0"/>
                      </a:rPr>
                      <m:t>(</m:t>
                    </m:r>
                    <m:r>
                      <m:rPr>
                        <m:sty m:val="p"/>
                      </m:rPr>
                      <a:rPr lang="en-US" sz="2400" b="0" i="1">
                        <a:latin typeface="Cambria Math" panose="02040503050406030204" pitchFamily="18" charset="0"/>
                      </a:rPr>
                      <m:t>log</m:t>
                    </m:r>
                    <m:d>
                      <m:dPr>
                        <m:begChr m:val="|"/>
                        <m:endChr m:val="|"/>
                        <m:ctrlPr>
                          <a:rPr lang="en-US" sz="2400" i="1" smtClean="0">
                            <a:latin typeface="Cambria Math" panose="02040503050406030204" pitchFamily="18" charset="0"/>
                          </a:rPr>
                        </m:ctrlPr>
                      </m:dPr>
                      <m:e>
                        <m:r>
                          <a:rPr lang="en-US" sz="2400" i="1">
                            <a:latin typeface="Cambria Math" panose="02040503050406030204" pitchFamily="18" charset="0"/>
                          </a:rPr>
                          <m:t>𝒳</m:t>
                        </m:r>
                      </m:e>
                    </m:d>
                    <m:r>
                      <a:rPr lang="en-US" sz="2400" b="0" i="1" smtClean="0">
                        <a:latin typeface="Cambria Math" panose="02040503050406030204" pitchFamily="18" charset="0"/>
                      </a:rPr>
                      <m:t>) </m:t>
                    </m:r>
                  </m:oMath>
                </a14:m>
                <a:r>
                  <a:rPr lang="en-US" sz="2400" dirty="0"/>
                  <a:t>additional keys </a:t>
                </a:r>
                <a14:m>
                  <m:oMath xmlns:m="http://schemas.openxmlformats.org/officeDocument/2006/math">
                    <m:r>
                      <a:rPr lang="en-US" sz="2400" b="0" i="1">
                        <a:latin typeface="Cambria Math" panose="02040503050406030204" pitchFamily="18" charset="0"/>
                        <a:ea typeface="Cambria Math" panose="02040503050406030204" pitchFamily="18" charset="0"/>
                      </a:rPr>
                      <m:t>⟹</m:t>
                    </m:r>
                  </m:oMath>
                </a14:m>
                <a:r>
                  <a:rPr lang="en-US" sz="2400" dirty="0"/>
                  <a:t> </a:t>
                </a:r>
                <a:r>
                  <a:rPr lang="en-US" sz="2400" b="1" dirty="0"/>
                  <a:t>enough to cover all </a:t>
                </a:r>
                <a14:m>
                  <m:oMath xmlns:m="http://schemas.openxmlformats.org/officeDocument/2006/math">
                    <m:r>
                      <a:rPr lang="en-US" sz="2400" b="1" i="1">
                        <a:latin typeface="Cambria Math" panose="02040503050406030204" pitchFamily="18" charset="0"/>
                      </a:rPr>
                      <m:t>𝓧</m:t>
                    </m:r>
                  </m:oMath>
                </a14:m>
                <a:endParaRPr lang="en-US" sz="2400" b="1" dirty="0"/>
              </a:p>
              <a:p>
                <a:pPr lvl="1">
                  <a:lnSpc>
                    <a:spcPct val="100000"/>
                  </a:lnSpc>
                </a:pPr>
                <a:r>
                  <a:rPr lang="en-US" b="1" dirty="0"/>
                  <a:t>Even if the reduction unpredictably refuses to some key queries</a:t>
                </a:r>
              </a:p>
              <a:p>
                <a:pPr lvl="1">
                  <a:lnSpc>
                    <a:spcPct val="100000"/>
                  </a:lnSpc>
                </a:pPr>
                <a:endParaRPr lang="en-US" b="1" dirty="0"/>
              </a:p>
              <a:p>
                <a:pPr>
                  <a:lnSpc>
                    <a:spcPct val="100000"/>
                  </a:lnSpc>
                </a:pPr>
                <a:r>
                  <a:rPr lang="en-US" sz="2400" dirty="0"/>
                  <a:t>The scheme should support </a:t>
                </a:r>
                <a14:m>
                  <m:oMath xmlns:m="http://schemas.openxmlformats.org/officeDocument/2006/math">
                    <m:r>
                      <a:rPr lang="en-US" sz="2400" b="0" i="1" smtClean="0">
                        <a:latin typeface="Cambria Math" panose="02040503050406030204" pitchFamily="18" charset="0"/>
                      </a:rPr>
                      <m:t>𝐹</m:t>
                    </m:r>
                  </m:oMath>
                </a14:m>
                <a:r>
                  <a:rPr lang="en-US" sz="2400" dirty="0"/>
                  <a:t> – </a:t>
                </a:r>
                <a:r>
                  <a:rPr lang="en-US" sz="2400" b="1" dirty="0"/>
                  <a:t>Pairwise-Friendliness</a:t>
                </a:r>
              </a:p>
              <a:p>
                <a:pPr lvl="1">
                  <a:lnSpc>
                    <a:spcPct val="100000"/>
                  </a:lnSpc>
                </a:pPr>
                <a:r>
                  <a:rPr lang="en-US" b="1" dirty="0"/>
                  <a:t>Commonly Satisfied – </a:t>
                </a:r>
                <a:r>
                  <a:rPr lang="en-US" b="0" dirty="0"/>
                  <a:t>any scheme that supports </a:t>
                </a:r>
                <a14:m>
                  <m:oMath xmlns:m="http://schemas.openxmlformats.org/officeDocument/2006/math">
                    <m:r>
                      <m:rPr>
                        <m:sty m:val="p"/>
                      </m:rPr>
                      <a:rPr lang="en-US" b="0" i="0" smtClean="0">
                        <a:latin typeface="Cambria Math" panose="02040503050406030204" pitchFamily="18" charset="0"/>
                      </a:rPr>
                      <m:t>log</m:t>
                    </m:r>
                    <m:r>
                      <a:rPr lang="en-US" b="0" i="0" smtClean="0">
                        <a:latin typeface="Cambria Math" panose="02040503050406030204" pitchFamily="18" charset="0"/>
                      </a:rPr>
                      <m:t>(</m:t>
                    </m:r>
                    <m:r>
                      <m:rPr>
                        <m:sty m:val="p"/>
                      </m:rPr>
                      <a:rPr lang="en-US" b="0" i="1" smtClean="0">
                        <a:latin typeface="Cambria Math" panose="02040503050406030204" pitchFamily="18" charset="0"/>
                      </a:rPr>
                      <m:t>log</m:t>
                    </m:r>
                    <m:d>
                      <m:dPr>
                        <m:begChr m:val="|"/>
                        <m:endChr m:val="|"/>
                        <m:ctrlPr>
                          <a:rPr lang="en-US" b="0" i="1" smtClean="0">
                            <a:latin typeface="Cambria Math" panose="02040503050406030204" pitchFamily="18" charset="0"/>
                          </a:rPr>
                        </m:ctrlPr>
                      </m:dPr>
                      <m:e>
                        <m:r>
                          <a:rPr lang="en-US" i="1">
                            <a:latin typeface="Cambria Math" panose="02040503050406030204" pitchFamily="18" charset="0"/>
                          </a:rPr>
                          <m:t>𝒳</m:t>
                        </m:r>
                      </m:e>
                    </m:d>
                    <m:r>
                      <a:rPr lang="en-US" b="0" i="1" smtClean="0">
                        <a:latin typeface="Cambria Math" panose="02040503050406030204" pitchFamily="18" charset="0"/>
                      </a:rPr>
                      <m:t>)</m:t>
                    </m:r>
                  </m:oMath>
                </a14:m>
                <a:r>
                  <a:rPr lang="en-US" dirty="0"/>
                  <a:t>-depth circuits</a:t>
                </a:r>
                <a:endParaRPr lang="en-IL" dirty="0"/>
              </a:p>
            </p:txBody>
          </p:sp>
        </mc:Choice>
        <mc:Fallback>
          <p:sp>
            <p:nvSpPr>
              <p:cNvPr id="3" name="Content Placeholder 2">
                <a:extLst>
                  <a:ext uri="{FF2B5EF4-FFF2-40B4-BE49-F238E27FC236}">
                    <a16:creationId xmlns:a16="http://schemas.microsoft.com/office/drawing/2014/main" id="{2CF814E9-D8CB-357A-2D0B-4324C322C7DC}"/>
                  </a:ext>
                </a:extLst>
              </p:cNvPr>
              <p:cNvSpPr>
                <a:spLocks noGrp="1" noRot="1" noChangeAspect="1" noMove="1" noResize="1" noEditPoints="1" noAdjustHandles="1" noChangeArrowheads="1" noChangeShapeType="1" noTextEdit="1"/>
              </p:cNvSpPr>
              <p:nvPr>
                <p:ph idx="1"/>
              </p:nvPr>
            </p:nvSpPr>
            <p:spPr>
              <a:blipFill>
                <a:blip r:embed="rId3"/>
                <a:stretch>
                  <a:fillRect l="-812" t="-280"/>
                </a:stretch>
              </a:blipFill>
            </p:spPr>
            <p:txBody>
              <a:bodyPr/>
              <a:lstStyle/>
              <a:p>
                <a:r>
                  <a:rPr lang="en-IL">
                    <a:noFill/>
                  </a:rPr>
                  <a:t> </a:t>
                </a:r>
              </a:p>
            </p:txBody>
          </p:sp>
        </mc:Fallback>
      </mc:AlternateContent>
    </p:spTree>
    <p:extLst>
      <p:ext uri="{BB962C8B-B14F-4D97-AF65-F5344CB8AC3E}">
        <p14:creationId xmlns:p14="http://schemas.microsoft.com/office/powerpoint/2010/main" val="298509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2ED3F-269E-0DF5-BB99-3CCD8D4C2757}"/>
              </a:ext>
            </a:extLst>
          </p:cNvPr>
          <p:cNvSpPr>
            <a:spLocks noGrp="1"/>
          </p:cNvSpPr>
          <p:nvPr>
            <p:ph type="title"/>
          </p:nvPr>
        </p:nvSpPr>
        <p:spPr/>
        <p:txBody>
          <a:bodyPr/>
          <a:lstStyle/>
          <a:p>
            <a:r>
              <a:rPr lang="en-US" dirty="0"/>
              <a:t>Wrapping Things Up</a:t>
            </a:r>
            <a:endParaRPr lang="en-IL" dirty="0"/>
          </a:p>
        </p:txBody>
      </p:sp>
      <p:sp>
        <p:nvSpPr>
          <p:cNvPr id="3" name="Content Placeholder 2">
            <a:extLst>
              <a:ext uri="{FF2B5EF4-FFF2-40B4-BE49-F238E27FC236}">
                <a16:creationId xmlns:a16="http://schemas.microsoft.com/office/drawing/2014/main" id="{05778548-C736-D1AB-35B4-4B9F5D091148}"/>
              </a:ext>
            </a:extLst>
          </p:cNvPr>
          <p:cNvSpPr>
            <a:spLocks noGrp="1"/>
          </p:cNvSpPr>
          <p:nvPr>
            <p:ph idx="1"/>
          </p:nvPr>
        </p:nvSpPr>
        <p:spPr/>
        <p:txBody>
          <a:bodyPr>
            <a:normAutofit/>
          </a:bodyPr>
          <a:lstStyle/>
          <a:p>
            <a:r>
              <a:rPr lang="en-US" dirty="0"/>
              <a:t>To prove adaptive security, one must </a:t>
            </a:r>
            <a:r>
              <a:rPr lang="en-US" b="1" dirty="0"/>
              <a:t>eliminate the possibility of checkability</a:t>
            </a:r>
          </a:p>
          <a:p>
            <a:r>
              <a:rPr lang="en-US" dirty="0"/>
              <a:t>Requires more complex and “unnatural” methods [Wat09, Tsa19]</a:t>
            </a:r>
          </a:p>
          <a:p>
            <a:r>
              <a:rPr lang="en-US" dirty="0"/>
              <a:t>Application to [BGG+14]</a:t>
            </a:r>
          </a:p>
        </p:txBody>
      </p:sp>
    </p:spTree>
    <p:extLst>
      <p:ext uri="{BB962C8B-B14F-4D97-AF65-F5344CB8AC3E}">
        <p14:creationId xmlns:p14="http://schemas.microsoft.com/office/powerpoint/2010/main" val="3781791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1CC2-C33B-259B-264B-19A47DF06891}"/>
              </a:ext>
            </a:extLst>
          </p:cNvPr>
          <p:cNvSpPr>
            <a:spLocks noGrp="1"/>
          </p:cNvSpPr>
          <p:nvPr>
            <p:ph type="ctrTitle"/>
          </p:nvPr>
        </p:nvSpPr>
        <p:spPr/>
        <p:txBody>
          <a:bodyPr/>
          <a:lstStyle/>
          <a:p>
            <a:r>
              <a:rPr lang="en-US" dirty="0">
                <a:solidFill>
                  <a:schemeClr val="accent1"/>
                </a:solidFill>
                <a:latin typeface="+mn-lt"/>
              </a:rPr>
              <a:t>Thank You!</a:t>
            </a:r>
            <a:endParaRPr lang="en-IL" dirty="0">
              <a:solidFill>
                <a:schemeClr val="accent1"/>
              </a:solidFill>
              <a:latin typeface="+mn-lt"/>
            </a:endParaRPr>
          </a:p>
        </p:txBody>
      </p:sp>
      <p:sp>
        <p:nvSpPr>
          <p:cNvPr id="3" name="Subtitle 2">
            <a:extLst>
              <a:ext uri="{FF2B5EF4-FFF2-40B4-BE49-F238E27FC236}">
                <a16:creationId xmlns:a16="http://schemas.microsoft.com/office/drawing/2014/main" id="{24902271-5CD7-7ED2-C1E9-98D834CD8721}"/>
              </a:ext>
            </a:extLst>
          </p:cNvPr>
          <p:cNvSpPr>
            <a:spLocks noGrp="1"/>
          </p:cNvSpPr>
          <p:nvPr>
            <p:ph type="subTitle" idx="1"/>
          </p:nvPr>
        </p:nvSpPr>
        <p:spPr/>
        <p:txBody>
          <a:bodyPr/>
          <a:lstStyle/>
          <a:p>
            <a:endParaRPr lang="en-IL"/>
          </a:p>
        </p:txBody>
      </p:sp>
    </p:spTree>
    <p:extLst>
      <p:ext uri="{BB962C8B-B14F-4D97-AF65-F5344CB8AC3E}">
        <p14:creationId xmlns:p14="http://schemas.microsoft.com/office/powerpoint/2010/main" val="3308281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64783B8-B00D-9189-8712-3E402754182D}"/>
              </a:ext>
            </a:extLst>
          </p:cNvPr>
          <p:cNvGrpSpPr/>
          <p:nvPr/>
        </p:nvGrpSpPr>
        <p:grpSpPr>
          <a:xfrm>
            <a:off x="7895772" y="2528628"/>
            <a:ext cx="1175658" cy="2169655"/>
            <a:chOff x="7895772" y="4275213"/>
            <a:chExt cx="1175658" cy="2169655"/>
          </a:xfrm>
        </p:grpSpPr>
        <p:pic>
          <p:nvPicPr>
            <p:cNvPr id="26" name="Picture 4" descr="alt tag">
              <a:extLst>
                <a:ext uri="{FF2B5EF4-FFF2-40B4-BE49-F238E27FC236}">
                  <a16:creationId xmlns:a16="http://schemas.microsoft.com/office/drawing/2014/main" id="{9FC43D88-EE77-7A72-3783-7157B3AAF7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1" t="10826" r="33238" b="13238"/>
            <a:stretch/>
          </p:blipFill>
          <p:spPr bwMode="auto">
            <a:xfrm>
              <a:off x="7895772" y="4275213"/>
              <a:ext cx="1175658" cy="2080010"/>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5272C3E7-12A5-9EB1-20DD-25C922542B64}"/>
                </a:ext>
              </a:extLst>
            </p:cNvPr>
            <p:cNvSpPr txBox="1"/>
            <p:nvPr/>
          </p:nvSpPr>
          <p:spPr>
            <a:xfrm>
              <a:off x="8166057" y="6044758"/>
              <a:ext cx="646331"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Bob</a:t>
              </a:r>
              <a:endParaRPr lang="en-IL" sz="2000" dirty="0">
                <a:latin typeface="Courier New" panose="02070309020205020404" pitchFamily="49" charset="0"/>
                <a:cs typeface="Courier New" panose="02070309020205020404" pitchFamily="49" charset="0"/>
              </a:endParaRPr>
            </a:p>
          </p:txBody>
        </p:sp>
      </p:grpSp>
      <p:grpSp>
        <p:nvGrpSpPr>
          <p:cNvPr id="21" name="Group 20">
            <a:extLst>
              <a:ext uri="{FF2B5EF4-FFF2-40B4-BE49-F238E27FC236}">
                <a16:creationId xmlns:a16="http://schemas.microsoft.com/office/drawing/2014/main" id="{2E6717C6-1EA6-040D-9337-EB5558687D67}"/>
              </a:ext>
            </a:extLst>
          </p:cNvPr>
          <p:cNvGrpSpPr/>
          <p:nvPr/>
        </p:nvGrpSpPr>
        <p:grpSpPr>
          <a:xfrm>
            <a:off x="2739571" y="2544578"/>
            <a:ext cx="1280886" cy="2157193"/>
            <a:chOff x="1882606" y="2897046"/>
            <a:chExt cx="1280886" cy="2157193"/>
          </a:xfrm>
        </p:grpSpPr>
        <p:pic>
          <p:nvPicPr>
            <p:cNvPr id="22" name="Picture 2" descr="alt tag">
              <a:extLst>
                <a:ext uri="{FF2B5EF4-FFF2-40B4-BE49-F238E27FC236}">
                  <a16:creationId xmlns:a16="http://schemas.microsoft.com/office/drawing/2014/main" id="{A37F4A04-C999-83C4-A695-5D8C2C3610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48" r="64760" b="13201"/>
            <a:stretch/>
          </p:blipFill>
          <p:spPr bwMode="auto">
            <a:xfrm>
              <a:off x="1882606" y="2897046"/>
              <a:ext cx="1280886" cy="207321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C23E0FC-4AAA-FBDC-EF45-D74854CA6DB8}"/>
                </a:ext>
              </a:extLst>
            </p:cNvPr>
            <p:cNvSpPr txBox="1"/>
            <p:nvPr/>
          </p:nvSpPr>
          <p:spPr>
            <a:xfrm>
              <a:off x="2045995" y="4654129"/>
              <a:ext cx="954107"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Alice</a:t>
              </a:r>
              <a:endParaRPr lang="en-IL" sz="2000" dirty="0">
                <a:latin typeface="Courier New" panose="02070309020205020404" pitchFamily="49" charset="0"/>
                <a:cs typeface="Courier New" panose="02070309020205020404" pitchFamily="49" charset="0"/>
              </a:endParaRPr>
            </a:p>
          </p:txBody>
        </p:sp>
      </p:grpSp>
      <p:sp>
        <p:nvSpPr>
          <p:cNvPr id="2" name="Title 1">
            <a:extLst>
              <a:ext uri="{FF2B5EF4-FFF2-40B4-BE49-F238E27FC236}">
                <a16:creationId xmlns:a16="http://schemas.microsoft.com/office/drawing/2014/main" id="{ED915C02-71FE-8267-431C-E6C5F19CE53F}"/>
              </a:ext>
            </a:extLst>
          </p:cNvPr>
          <p:cNvSpPr>
            <a:spLocks noGrp="1"/>
          </p:cNvSpPr>
          <p:nvPr>
            <p:ph type="title"/>
          </p:nvPr>
        </p:nvSpPr>
        <p:spPr/>
        <p:txBody>
          <a:bodyPr/>
          <a:lstStyle/>
          <a:p>
            <a:r>
              <a:rPr lang="en-US" dirty="0"/>
              <a:t>Motivation</a:t>
            </a:r>
            <a:endParaRPr lang="en-IL" dirty="0"/>
          </a:p>
        </p:txBody>
      </p:sp>
      <p:sp>
        <p:nvSpPr>
          <p:cNvPr id="4" name="TextBox 3">
            <a:extLst>
              <a:ext uri="{FF2B5EF4-FFF2-40B4-BE49-F238E27FC236}">
                <a16:creationId xmlns:a16="http://schemas.microsoft.com/office/drawing/2014/main" id="{81988164-210E-F16D-09C8-C50094580D46}"/>
              </a:ext>
            </a:extLst>
          </p:cNvPr>
          <p:cNvSpPr txBox="1"/>
          <p:nvPr/>
        </p:nvSpPr>
        <p:spPr>
          <a:xfrm>
            <a:off x="891498" y="1474263"/>
            <a:ext cx="6096000" cy="461665"/>
          </a:xfrm>
          <a:prstGeom prst="rect">
            <a:avLst/>
          </a:prstGeom>
          <a:noFill/>
        </p:spPr>
        <p:txBody>
          <a:bodyPr wrap="square">
            <a:spAutoFit/>
          </a:bodyPr>
          <a:lstStyle/>
          <a:p>
            <a:r>
              <a:rPr lang="en-US" sz="2400" b="1" dirty="0">
                <a:solidFill>
                  <a:schemeClr val="accent2"/>
                </a:solidFill>
              </a:rPr>
              <a:t>Public Key Encryption</a:t>
            </a:r>
            <a:endParaRPr lang="en-IL" sz="2400" dirty="0">
              <a:solidFill>
                <a:schemeClr val="accent2"/>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5EFE62D-8C03-529B-8306-12739145CEF0}"/>
                  </a:ext>
                </a:extLst>
              </p:cNvPr>
              <p:cNvSpPr txBox="1"/>
              <p:nvPr/>
            </p:nvSpPr>
            <p:spPr>
              <a:xfrm>
                <a:off x="3017158" y="4736743"/>
                <a:ext cx="7257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oMath>
                  </m:oMathPara>
                </a14:m>
                <a:endParaRPr lang="en-IL" dirty="0"/>
              </a:p>
            </p:txBody>
          </p:sp>
        </mc:Choice>
        <mc:Fallback xmlns="">
          <p:sp>
            <p:nvSpPr>
              <p:cNvPr id="7" name="TextBox 6">
                <a:extLst>
                  <a:ext uri="{FF2B5EF4-FFF2-40B4-BE49-F238E27FC236}">
                    <a16:creationId xmlns:a16="http://schemas.microsoft.com/office/drawing/2014/main" id="{C5EFE62D-8C03-529B-8306-12739145CEF0}"/>
                  </a:ext>
                </a:extLst>
              </p:cNvPr>
              <p:cNvSpPr txBox="1">
                <a:spLocks noRot="1" noChangeAspect="1" noMove="1" noResize="1" noEditPoints="1" noAdjustHandles="1" noChangeArrowheads="1" noChangeShapeType="1" noTextEdit="1"/>
              </p:cNvSpPr>
              <p:nvPr/>
            </p:nvSpPr>
            <p:spPr>
              <a:xfrm>
                <a:off x="3017158" y="4736743"/>
                <a:ext cx="725714" cy="3693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4FE8749-3959-DF15-0AE2-54187EDA3650}"/>
                  </a:ext>
                </a:extLst>
              </p:cNvPr>
              <p:cNvSpPr txBox="1"/>
              <p:nvPr/>
            </p:nvSpPr>
            <p:spPr>
              <a:xfrm>
                <a:off x="7895772" y="4698283"/>
                <a:ext cx="1422134" cy="3693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i="1" dirty="0" smtClean="0">
                              <a:solidFill>
                                <a:schemeClr val="accent5"/>
                              </a:solidFill>
                              <a:latin typeface="Cambria Math" panose="02040503050406030204" pitchFamily="18" charset="0"/>
                            </a:rPr>
                          </m:ctrlPr>
                        </m:sSubPr>
                        <m:e>
                          <m:r>
                            <m:rPr>
                              <m:lit/>
                            </m:rPr>
                            <a:rPr lang="en-US" b="0" i="1" dirty="0" smtClean="0">
                              <a:solidFill>
                                <a:schemeClr val="accent5"/>
                              </a:solidFill>
                              <a:latin typeface="Cambria Math" panose="02040503050406030204" pitchFamily="18" charset="0"/>
                            </a:rPr>
                            <m:t> </m:t>
                          </m:r>
                          <m:r>
                            <m:rPr>
                              <m:sty m:val="p"/>
                            </m:rPr>
                            <a:rPr lang="en-US" b="0" i="1" dirty="0" smtClean="0">
                              <a:solidFill>
                                <a:schemeClr val="accent5"/>
                              </a:solidFill>
                              <a:latin typeface="Cambria Math" panose="02040503050406030204" pitchFamily="18" charset="0"/>
                            </a:rPr>
                            <m:t>PK</m:t>
                          </m:r>
                        </m:e>
                        <m:sub>
                          <m:r>
                            <m:rPr>
                              <m:lit/>
                            </m:rPr>
                            <a:rPr lang="en-US" b="0" i="1" dirty="0" smtClean="0">
                              <a:solidFill>
                                <a:schemeClr val="accent5"/>
                              </a:solidFill>
                              <a:latin typeface="Cambria Math" panose="02040503050406030204" pitchFamily="18" charset="0"/>
                            </a:rPr>
                            <m:t> </m:t>
                          </m:r>
                          <m:r>
                            <m:rPr>
                              <m:sty m:val="p"/>
                            </m:rPr>
                            <a:rPr lang="en-US" b="0" i="1" dirty="0" smtClean="0">
                              <a:solidFill>
                                <a:schemeClr val="accent5"/>
                              </a:solidFill>
                              <a:latin typeface="Cambria Math" panose="02040503050406030204" pitchFamily="18" charset="0"/>
                            </a:rPr>
                            <m:t>Bob</m:t>
                          </m:r>
                        </m:sub>
                      </m:sSub>
                      <m:r>
                        <a:rPr lang="en-US" b="0" i="1" dirty="0" smtClean="0">
                          <a:latin typeface="Cambria Math" panose="02040503050406030204" pitchFamily="18" charset="0"/>
                        </a:rPr>
                        <m:t>, </m:t>
                      </m:r>
                      <m:sSub>
                        <m:sSubPr>
                          <m:ctrlPr>
                            <a:rPr lang="en-US" b="0" i="1" dirty="0" smtClean="0">
                              <a:solidFill>
                                <a:schemeClr val="accent6"/>
                              </a:solidFill>
                              <a:latin typeface="Cambria Math" panose="02040503050406030204" pitchFamily="18" charset="0"/>
                            </a:rPr>
                          </m:ctrlPr>
                        </m:sSubPr>
                        <m:e>
                          <m:r>
                            <m:rPr>
                              <m:sty m:val="p"/>
                            </m:rPr>
                            <a:rPr lang="en-US" b="0" i="0" dirty="0" smtClean="0">
                              <a:solidFill>
                                <a:schemeClr val="accent6"/>
                              </a:solidFill>
                              <a:latin typeface="Cambria Math" panose="02040503050406030204" pitchFamily="18" charset="0"/>
                            </a:rPr>
                            <m:t>SK</m:t>
                          </m:r>
                        </m:e>
                        <m:sub>
                          <m:r>
                            <m:rPr>
                              <m:sty m:val="p"/>
                            </m:rPr>
                            <a:rPr lang="en-US" b="0" i="1" dirty="0" smtClean="0">
                              <a:solidFill>
                                <a:schemeClr val="accent6"/>
                              </a:solidFill>
                              <a:latin typeface="Cambria Math" panose="02040503050406030204" pitchFamily="18" charset="0"/>
                            </a:rPr>
                            <m:t>Bob</m:t>
                          </m:r>
                        </m:sub>
                      </m:sSub>
                    </m:oMath>
                  </m:oMathPara>
                </a14:m>
                <a:endParaRPr lang="en-IL" dirty="0"/>
              </a:p>
            </p:txBody>
          </p:sp>
        </mc:Choice>
        <mc:Fallback xmlns="">
          <p:sp>
            <p:nvSpPr>
              <p:cNvPr id="8" name="TextBox 7">
                <a:extLst>
                  <a:ext uri="{FF2B5EF4-FFF2-40B4-BE49-F238E27FC236}">
                    <a16:creationId xmlns:a16="http://schemas.microsoft.com/office/drawing/2014/main" id="{34FE8749-3959-DF15-0AE2-54187EDA3650}"/>
                  </a:ext>
                </a:extLst>
              </p:cNvPr>
              <p:cNvSpPr txBox="1">
                <a:spLocks noRot="1" noChangeAspect="1" noMove="1" noResize="1" noEditPoints="1" noAdjustHandles="1" noChangeArrowheads="1" noChangeShapeType="1" noTextEdit="1"/>
              </p:cNvSpPr>
              <p:nvPr/>
            </p:nvSpPr>
            <p:spPr>
              <a:xfrm>
                <a:off x="7895772" y="4698283"/>
                <a:ext cx="1422134" cy="369332"/>
              </a:xfrm>
              <a:prstGeom prst="rect">
                <a:avLst/>
              </a:prstGeom>
              <a:blipFill>
                <a:blip r:embed="rId5"/>
                <a:stretch>
                  <a:fillRect l="-2564" r="-427" b="-166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347AB28-6730-9B37-D89A-77913DC23E38}"/>
                  </a:ext>
                </a:extLst>
              </p:cNvPr>
              <p:cNvSpPr txBox="1"/>
              <p:nvPr/>
            </p:nvSpPr>
            <p:spPr>
              <a:xfrm>
                <a:off x="4296229" y="3690951"/>
                <a:ext cx="325845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b="0" i="1" smtClean="0">
                          <a:latin typeface="Cambria Math" panose="02040503050406030204" pitchFamily="18" charset="0"/>
                        </a:rPr>
                        <m:t>CT</m:t>
                      </m:r>
                      <m:r>
                        <a:rPr lang="en-US" b="0" i="1" smtClean="0">
                          <a:latin typeface="Cambria Math" panose="02040503050406030204" pitchFamily="18" charset="0"/>
                        </a:rPr>
                        <m:t>=</m:t>
                      </m:r>
                      <m:r>
                        <m:rPr>
                          <m:nor/>
                        </m:rPr>
                        <a:rPr lang="en-US" b="1" dirty="0"/>
                        <m:t>Encrypt</m:t>
                      </m:r>
                      <m:r>
                        <m:rPr>
                          <m:nor/>
                        </m:rPr>
                        <a:rPr lang="en-US" dirty="0"/>
                        <m:t>(</m:t>
                      </m:r>
                      <m:r>
                        <a:rPr lang="en-US" i="1" dirty="0">
                          <a:latin typeface="Cambria Math" panose="02040503050406030204" pitchFamily="18" charset="0"/>
                        </a:rPr>
                        <m:t>𝑀</m:t>
                      </m:r>
                      <m:r>
                        <m:rPr>
                          <m:nor/>
                        </m:rPr>
                        <a:rPr lang="en-US" dirty="0"/>
                        <m:t>,</m:t>
                      </m:r>
                      <m:sSub>
                        <m:sSubPr>
                          <m:ctrlPr>
                            <a:rPr lang="en-US" i="1" dirty="0" smtClean="0">
                              <a:solidFill>
                                <a:schemeClr val="accent5"/>
                              </a:solidFill>
                              <a:latin typeface="Cambria Math" panose="02040503050406030204" pitchFamily="18" charset="0"/>
                            </a:rPr>
                          </m:ctrlPr>
                        </m:sSubPr>
                        <m:e>
                          <m:r>
                            <m:rPr>
                              <m:lit/>
                            </m:rPr>
                            <a:rPr lang="en-US" i="1" dirty="0">
                              <a:solidFill>
                                <a:schemeClr val="accent5"/>
                              </a:solidFill>
                              <a:latin typeface="Cambria Math" panose="02040503050406030204" pitchFamily="18" charset="0"/>
                            </a:rPr>
                            <m:t> </m:t>
                          </m:r>
                          <m:r>
                            <m:rPr>
                              <m:sty m:val="p"/>
                            </m:rPr>
                            <a:rPr lang="en-US" i="1" dirty="0">
                              <a:solidFill>
                                <a:schemeClr val="accent5"/>
                              </a:solidFill>
                              <a:latin typeface="Cambria Math" panose="02040503050406030204" pitchFamily="18" charset="0"/>
                            </a:rPr>
                            <m:t>PK</m:t>
                          </m:r>
                        </m:e>
                        <m:sub>
                          <m:r>
                            <m:rPr>
                              <m:lit/>
                            </m:rPr>
                            <a:rPr lang="en-US" i="1" dirty="0">
                              <a:solidFill>
                                <a:schemeClr val="accent5"/>
                              </a:solidFill>
                              <a:latin typeface="Cambria Math" panose="02040503050406030204" pitchFamily="18" charset="0"/>
                            </a:rPr>
                            <m:t> </m:t>
                          </m:r>
                          <m:r>
                            <m:rPr>
                              <m:sty m:val="p"/>
                            </m:rPr>
                            <a:rPr lang="en-US" i="1" dirty="0">
                              <a:solidFill>
                                <a:schemeClr val="accent5"/>
                              </a:solidFill>
                              <a:latin typeface="Cambria Math" panose="02040503050406030204" pitchFamily="18" charset="0"/>
                            </a:rPr>
                            <m:t>Bob</m:t>
                          </m:r>
                        </m:sub>
                      </m:sSub>
                      <m:r>
                        <m:rPr>
                          <m:nor/>
                        </m:rPr>
                        <a:rPr lang="en-US" dirty="0">
                          <a:solidFill>
                            <a:schemeClr val="accent5"/>
                          </a:solidFill>
                        </a:rPr>
                        <m:t>)</m:t>
                      </m:r>
                    </m:oMath>
                  </m:oMathPara>
                </a14:m>
                <a:endParaRPr lang="en-IL" dirty="0"/>
              </a:p>
            </p:txBody>
          </p:sp>
        </mc:Choice>
        <mc:Fallback xmlns="">
          <p:sp>
            <p:nvSpPr>
              <p:cNvPr id="10" name="TextBox 9">
                <a:extLst>
                  <a:ext uri="{FF2B5EF4-FFF2-40B4-BE49-F238E27FC236}">
                    <a16:creationId xmlns:a16="http://schemas.microsoft.com/office/drawing/2014/main" id="{4347AB28-6730-9B37-D89A-77913DC23E38}"/>
                  </a:ext>
                </a:extLst>
              </p:cNvPr>
              <p:cNvSpPr txBox="1">
                <a:spLocks noRot="1" noChangeAspect="1" noMove="1" noResize="1" noEditPoints="1" noAdjustHandles="1" noChangeArrowheads="1" noChangeShapeType="1" noTextEdit="1"/>
              </p:cNvSpPr>
              <p:nvPr/>
            </p:nvSpPr>
            <p:spPr>
              <a:xfrm>
                <a:off x="4296229" y="3690951"/>
                <a:ext cx="3258457" cy="369332"/>
              </a:xfrm>
              <a:prstGeom prst="rect">
                <a:avLst/>
              </a:prstGeom>
              <a:blipFill>
                <a:blip r:embed="rId6"/>
                <a:stretch>
                  <a:fillRect b="-9836"/>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53E7B506-3112-F4A3-F5FA-897C13B95116}"/>
                  </a:ext>
                </a:extLst>
              </p:cNvPr>
              <p:cNvSpPr txBox="1"/>
              <p:nvPr/>
            </p:nvSpPr>
            <p:spPr>
              <a:xfrm>
                <a:off x="9071429" y="3337906"/>
                <a:ext cx="2772227"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m:rPr>
                          <m:nor/>
                        </m:rPr>
                        <a:rPr lang="en-US" b="1" dirty="0"/>
                        <m:t>Decrypt</m:t>
                      </m:r>
                      <m:r>
                        <m:rPr>
                          <m:nor/>
                        </m:rPr>
                        <a:rPr lang="en-US" dirty="0"/>
                        <m:t>(</m:t>
                      </m:r>
                      <m:r>
                        <m:rPr>
                          <m:sty m:val="p"/>
                        </m:rPr>
                        <a:rPr lang="en-US" i="1">
                          <a:latin typeface="Cambria Math" panose="02040503050406030204" pitchFamily="18" charset="0"/>
                        </a:rPr>
                        <m:t>CT</m:t>
                      </m:r>
                      <m:r>
                        <m:rPr>
                          <m:nor/>
                        </m:rPr>
                        <a:rPr lang="en-US" dirty="0"/>
                        <m:t>,</m:t>
                      </m:r>
                      <m:sSub>
                        <m:sSubPr>
                          <m:ctrlPr>
                            <a:rPr lang="en-US" i="1" dirty="0" smtClean="0">
                              <a:solidFill>
                                <a:schemeClr val="accent6"/>
                              </a:solidFill>
                              <a:latin typeface="Cambria Math" panose="02040503050406030204" pitchFamily="18" charset="0"/>
                            </a:rPr>
                          </m:ctrlPr>
                        </m:sSubPr>
                        <m:e>
                          <m:r>
                            <m:rPr>
                              <m:lit/>
                            </m:rPr>
                            <a:rPr lang="en-US" i="1" dirty="0">
                              <a:solidFill>
                                <a:schemeClr val="accent6"/>
                              </a:solidFill>
                              <a:latin typeface="Cambria Math" panose="02040503050406030204" pitchFamily="18" charset="0"/>
                            </a:rPr>
                            <m:t> </m:t>
                          </m:r>
                          <m:r>
                            <m:rPr>
                              <m:sty m:val="p"/>
                            </m:rPr>
                            <a:rPr lang="en-US" i="1" dirty="0">
                              <a:solidFill>
                                <a:schemeClr val="accent6"/>
                              </a:solidFill>
                              <a:latin typeface="Cambria Math" panose="02040503050406030204" pitchFamily="18" charset="0"/>
                            </a:rPr>
                            <m:t>SK</m:t>
                          </m:r>
                        </m:e>
                        <m:sub>
                          <m:r>
                            <m:rPr>
                              <m:lit/>
                            </m:rPr>
                            <a:rPr lang="en-US" i="1" dirty="0">
                              <a:solidFill>
                                <a:schemeClr val="accent6"/>
                              </a:solidFill>
                              <a:latin typeface="Cambria Math" panose="02040503050406030204" pitchFamily="18" charset="0"/>
                            </a:rPr>
                            <m:t> </m:t>
                          </m:r>
                          <m:r>
                            <m:rPr>
                              <m:sty m:val="p"/>
                            </m:rPr>
                            <a:rPr lang="en-US" i="1" dirty="0">
                              <a:solidFill>
                                <a:schemeClr val="accent6"/>
                              </a:solidFill>
                              <a:latin typeface="Cambria Math" panose="02040503050406030204" pitchFamily="18" charset="0"/>
                            </a:rPr>
                            <m:t>Bob</m:t>
                          </m:r>
                        </m:sub>
                      </m:sSub>
                      <m:r>
                        <m:rPr>
                          <m:nor/>
                        </m:rPr>
                        <a:rPr lang="en-US" dirty="0"/>
                        <m:t>)</m:t>
                      </m:r>
                    </m:oMath>
                  </m:oMathPara>
                </a14:m>
                <a:endParaRPr lang="en-IL" dirty="0"/>
              </a:p>
            </p:txBody>
          </p:sp>
        </mc:Choice>
        <mc:Fallback xmlns="">
          <p:sp>
            <p:nvSpPr>
              <p:cNvPr id="11" name="TextBox 10">
                <a:extLst>
                  <a:ext uri="{FF2B5EF4-FFF2-40B4-BE49-F238E27FC236}">
                    <a16:creationId xmlns:a16="http://schemas.microsoft.com/office/drawing/2014/main" id="{53E7B506-3112-F4A3-F5FA-897C13B95116}"/>
                  </a:ext>
                </a:extLst>
              </p:cNvPr>
              <p:cNvSpPr txBox="1">
                <a:spLocks noRot="1" noChangeAspect="1" noMove="1" noResize="1" noEditPoints="1" noAdjustHandles="1" noChangeArrowheads="1" noChangeShapeType="1" noTextEdit="1"/>
              </p:cNvSpPr>
              <p:nvPr/>
            </p:nvSpPr>
            <p:spPr>
              <a:xfrm>
                <a:off x="9071429" y="3337906"/>
                <a:ext cx="2772227" cy="369332"/>
              </a:xfrm>
              <a:prstGeom prst="rect">
                <a:avLst/>
              </a:prstGeom>
              <a:blipFill>
                <a:blip r:embed="rId7"/>
                <a:stretch>
                  <a:fillRect b="-11667"/>
                </a:stretch>
              </a:blipFill>
            </p:spPr>
            <p:txBody>
              <a:bodyPr/>
              <a:lstStyle/>
              <a:p>
                <a:r>
                  <a:rPr lang="en-IL">
                    <a:noFill/>
                  </a:rPr>
                  <a:t> </a:t>
                </a:r>
              </a:p>
            </p:txBody>
          </p:sp>
        </mc:Fallback>
      </mc:AlternateContent>
      <p:cxnSp>
        <p:nvCxnSpPr>
          <p:cNvPr id="14" name="Straight Arrow Connector 13">
            <a:extLst>
              <a:ext uri="{FF2B5EF4-FFF2-40B4-BE49-F238E27FC236}">
                <a16:creationId xmlns:a16="http://schemas.microsoft.com/office/drawing/2014/main" id="{53ED25F8-3AA6-62A1-2D28-7106D5AF29FF}"/>
              </a:ext>
            </a:extLst>
          </p:cNvPr>
          <p:cNvCxnSpPr>
            <a:cxnSpLocks/>
          </p:cNvCxnSpPr>
          <p:nvPr/>
        </p:nvCxnSpPr>
        <p:spPr>
          <a:xfrm>
            <a:off x="4152996" y="4175792"/>
            <a:ext cx="35976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C39FFD23-6C87-1871-BB42-1E246288FBDB}"/>
                  </a:ext>
                </a:extLst>
              </p:cNvPr>
              <p:cNvSpPr txBox="1"/>
              <p:nvPr/>
            </p:nvSpPr>
            <p:spPr>
              <a:xfrm>
                <a:off x="4781326" y="2680449"/>
                <a:ext cx="22061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dirty="0" smtClean="0">
                              <a:solidFill>
                                <a:schemeClr val="accent5"/>
                              </a:solidFill>
                              <a:latin typeface="Cambria Math" panose="02040503050406030204" pitchFamily="18" charset="0"/>
                            </a:rPr>
                          </m:ctrlPr>
                        </m:sSubPr>
                        <m:e>
                          <m:r>
                            <m:rPr>
                              <m:lit/>
                            </m:rPr>
                            <a:rPr lang="en-US" b="0" i="1" dirty="0" smtClean="0">
                              <a:solidFill>
                                <a:schemeClr val="accent5"/>
                              </a:solidFill>
                              <a:latin typeface="Cambria Math" panose="02040503050406030204" pitchFamily="18" charset="0"/>
                            </a:rPr>
                            <m:t> </m:t>
                          </m:r>
                          <m:r>
                            <m:rPr>
                              <m:sty m:val="p"/>
                            </m:rPr>
                            <a:rPr lang="en-US" b="0" i="1" dirty="0" smtClean="0">
                              <a:solidFill>
                                <a:schemeClr val="accent5"/>
                              </a:solidFill>
                              <a:latin typeface="Cambria Math" panose="02040503050406030204" pitchFamily="18" charset="0"/>
                            </a:rPr>
                            <m:t>PK</m:t>
                          </m:r>
                        </m:e>
                        <m:sub>
                          <m:r>
                            <m:rPr>
                              <m:lit/>
                            </m:rPr>
                            <a:rPr lang="en-US" b="0" i="1" dirty="0" smtClean="0">
                              <a:solidFill>
                                <a:schemeClr val="accent5"/>
                              </a:solidFill>
                              <a:latin typeface="Cambria Math" panose="02040503050406030204" pitchFamily="18" charset="0"/>
                            </a:rPr>
                            <m:t> </m:t>
                          </m:r>
                          <m:r>
                            <m:rPr>
                              <m:sty m:val="p"/>
                            </m:rPr>
                            <a:rPr lang="en-US" b="0" i="1" dirty="0" smtClean="0">
                              <a:solidFill>
                                <a:schemeClr val="accent5"/>
                              </a:solidFill>
                              <a:latin typeface="Cambria Math" panose="02040503050406030204" pitchFamily="18" charset="0"/>
                            </a:rPr>
                            <m:t>Bob</m:t>
                          </m:r>
                        </m:sub>
                      </m:sSub>
                    </m:oMath>
                  </m:oMathPara>
                </a14:m>
                <a:endParaRPr lang="en-IL" dirty="0">
                  <a:solidFill>
                    <a:schemeClr val="accent5"/>
                  </a:solidFill>
                </a:endParaRPr>
              </a:p>
            </p:txBody>
          </p:sp>
        </mc:Choice>
        <mc:Fallback xmlns="">
          <p:sp>
            <p:nvSpPr>
              <p:cNvPr id="16" name="TextBox 15">
                <a:extLst>
                  <a:ext uri="{FF2B5EF4-FFF2-40B4-BE49-F238E27FC236}">
                    <a16:creationId xmlns:a16="http://schemas.microsoft.com/office/drawing/2014/main" id="{C39FFD23-6C87-1871-BB42-1E246288FBDB}"/>
                  </a:ext>
                </a:extLst>
              </p:cNvPr>
              <p:cNvSpPr txBox="1">
                <a:spLocks noRot="1" noChangeAspect="1" noMove="1" noResize="1" noEditPoints="1" noAdjustHandles="1" noChangeArrowheads="1" noChangeShapeType="1" noTextEdit="1"/>
              </p:cNvSpPr>
              <p:nvPr/>
            </p:nvSpPr>
            <p:spPr>
              <a:xfrm>
                <a:off x="4781326" y="2680449"/>
                <a:ext cx="2206172" cy="369332"/>
              </a:xfrm>
              <a:prstGeom prst="rect">
                <a:avLst/>
              </a:prstGeom>
              <a:blipFill>
                <a:blip r:embed="rId8"/>
                <a:stretch>
                  <a:fillRect b="-1667"/>
                </a:stretch>
              </a:blipFill>
            </p:spPr>
            <p:txBody>
              <a:bodyPr/>
              <a:lstStyle/>
              <a:p>
                <a:r>
                  <a:rPr lang="en-IL">
                    <a:noFill/>
                  </a:rPr>
                  <a:t> </a:t>
                </a:r>
              </a:p>
            </p:txBody>
          </p:sp>
        </mc:Fallback>
      </mc:AlternateContent>
      <p:cxnSp>
        <p:nvCxnSpPr>
          <p:cNvPr id="18" name="Straight Arrow Connector 17">
            <a:extLst>
              <a:ext uri="{FF2B5EF4-FFF2-40B4-BE49-F238E27FC236}">
                <a16:creationId xmlns:a16="http://schemas.microsoft.com/office/drawing/2014/main" id="{3BBAB0FF-B58E-3C39-669A-3E7C48599B8E}"/>
              </a:ext>
            </a:extLst>
          </p:cNvPr>
          <p:cNvCxnSpPr>
            <a:cxnSpLocks/>
          </p:cNvCxnSpPr>
          <p:nvPr/>
        </p:nvCxnSpPr>
        <p:spPr>
          <a:xfrm flipH="1">
            <a:off x="4152996" y="3167049"/>
            <a:ext cx="359763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6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F35BE-42E5-4D34-B4DB-F129AF17C703}"/>
            </a:ext>
          </a:extLst>
        </p:cNvPr>
        <p:cNvGrpSpPr/>
        <p:nvPr/>
      </p:nvGrpSpPr>
      <p:grpSpPr>
        <a:xfrm>
          <a:off x="0" y="0"/>
          <a:ext cx="0" cy="0"/>
          <a:chOff x="0" y="0"/>
          <a:chExt cx="0" cy="0"/>
        </a:xfrm>
      </p:grpSpPr>
      <p:grpSp>
        <p:nvGrpSpPr>
          <p:cNvPr id="47" name="Group 46">
            <a:extLst>
              <a:ext uri="{FF2B5EF4-FFF2-40B4-BE49-F238E27FC236}">
                <a16:creationId xmlns:a16="http://schemas.microsoft.com/office/drawing/2014/main" id="{6AF93F92-BFFA-169D-138C-C86B97BBC2DE}"/>
              </a:ext>
            </a:extLst>
          </p:cNvPr>
          <p:cNvGrpSpPr/>
          <p:nvPr/>
        </p:nvGrpSpPr>
        <p:grpSpPr>
          <a:xfrm>
            <a:off x="2739572" y="4287675"/>
            <a:ext cx="1280886" cy="2157193"/>
            <a:chOff x="1882606" y="2897046"/>
            <a:chExt cx="1280886" cy="2157193"/>
          </a:xfrm>
        </p:grpSpPr>
        <p:pic>
          <p:nvPicPr>
            <p:cNvPr id="48" name="Picture 2" descr="alt tag">
              <a:extLst>
                <a:ext uri="{FF2B5EF4-FFF2-40B4-BE49-F238E27FC236}">
                  <a16:creationId xmlns:a16="http://schemas.microsoft.com/office/drawing/2014/main" id="{9E539D08-18EE-194E-7A12-46C2818B30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748" r="64760" b="13201"/>
            <a:stretch/>
          </p:blipFill>
          <p:spPr bwMode="auto">
            <a:xfrm>
              <a:off x="1882606" y="2897046"/>
              <a:ext cx="1280886" cy="2073211"/>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2F648ED8-4005-21E6-AAC2-CEE0BC319EBE}"/>
                </a:ext>
              </a:extLst>
            </p:cNvPr>
            <p:cNvSpPr txBox="1"/>
            <p:nvPr/>
          </p:nvSpPr>
          <p:spPr>
            <a:xfrm>
              <a:off x="2045995" y="4654129"/>
              <a:ext cx="954107"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Alice</a:t>
              </a:r>
              <a:endParaRPr lang="en-IL" sz="2000" dirty="0">
                <a:latin typeface="Courier New" panose="02070309020205020404" pitchFamily="49" charset="0"/>
                <a:cs typeface="Courier New" panose="02070309020205020404" pitchFamily="49" charset="0"/>
              </a:endParaRPr>
            </a:p>
          </p:txBody>
        </p:sp>
      </p:grpSp>
      <p:sp>
        <p:nvSpPr>
          <p:cNvPr id="2" name="Title 1">
            <a:extLst>
              <a:ext uri="{FF2B5EF4-FFF2-40B4-BE49-F238E27FC236}">
                <a16:creationId xmlns:a16="http://schemas.microsoft.com/office/drawing/2014/main" id="{002ACCE1-CD24-87F3-C9CB-536B540AB2CB}"/>
              </a:ext>
            </a:extLst>
          </p:cNvPr>
          <p:cNvSpPr>
            <a:spLocks noGrp="1"/>
          </p:cNvSpPr>
          <p:nvPr>
            <p:ph type="title"/>
          </p:nvPr>
        </p:nvSpPr>
        <p:spPr/>
        <p:txBody>
          <a:bodyPr/>
          <a:lstStyle/>
          <a:p>
            <a:r>
              <a:rPr lang="en-US" dirty="0"/>
              <a:t>Motivation</a:t>
            </a:r>
            <a:endParaRPr lang="en-IL" dirty="0"/>
          </a:p>
        </p:txBody>
      </p:sp>
      <p:sp>
        <p:nvSpPr>
          <p:cNvPr id="4" name="TextBox 3">
            <a:extLst>
              <a:ext uri="{FF2B5EF4-FFF2-40B4-BE49-F238E27FC236}">
                <a16:creationId xmlns:a16="http://schemas.microsoft.com/office/drawing/2014/main" id="{625CACCD-3795-8F8D-FB86-89CC1108DD7C}"/>
              </a:ext>
            </a:extLst>
          </p:cNvPr>
          <p:cNvSpPr txBox="1"/>
          <p:nvPr/>
        </p:nvSpPr>
        <p:spPr>
          <a:xfrm>
            <a:off x="891498" y="1474263"/>
            <a:ext cx="6096000" cy="461665"/>
          </a:xfrm>
          <a:prstGeom prst="rect">
            <a:avLst/>
          </a:prstGeom>
          <a:noFill/>
        </p:spPr>
        <p:txBody>
          <a:bodyPr wrap="square">
            <a:spAutoFit/>
          </a:bodyPr>
          <a:lstStyle/>
          <a:p>
            <a:r>
              <a:rPr lang="en-US" sz="2400" b="1" dirty="0">
                <a:solidFill>
                  <a:schemeClr val="accent2"/>
                </a:solidFill>
              </a:rPr>
              <a:t>Attribute-Based Encryption</a:t>
            </a:r>
            <a:endParaRPr lang="en-IL" sz="2400" dirty="0">
              <a:solidFill>
                <a:schemeClr val="accent2"/>
              </a:solidFill>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90674A6-AE71-AB3B-B286-506A227ADE58}"/>
                  </a:ext>
                </a:extLst>
              </p:cNvPr>
              <p:cNvSpPr txBox="1"/>
              <p:nvPr/>
            </p:nvSpPr>
            <p:spPr>
              <a:xfrm>
                <a:off x="3017158" y="6355223"/>
                <a:ext cx="725714"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𝑀</m:t>
                      </m:r>
                    </m:oMath>
                  </m:oMathPara>
                </a14:m>
                <a:endParaRPr lang="en-IL" dirty="0"/>
              </a:p>
            </p:txBody>
          </p:sp>
        </mc:Choice>
        <mc:Fallback xmlns="">
          <p:sp>
            <p:nvSpPr>
              <p:cNvPr id="7" name="TextBox 6">
                <a:extLst>
                  <a:ext uri="{FF2B5EF4-FFF2-40B4-BE49-F238E27FC236}">
                    <a16:creationId xmlns:a16="http://schemas.microsoft.com/office/drawing/2014/main" id="{790674A6-AE71-AB3B-B286-506A227ADE58}"/>
                  </a:ext>
                </a:extLst>
              </p:cNvPr>
              <p:cNvSpPr txBox="1">
                <a:spLocks noRot="1" noChangeAspect="1" noMove="1" noResize="1" noEditPoints="1" noAdjustHandles="1" noChangeArrowheads="1" noChangeShapeType="1" noTextEdit="1"/>
              </p:cNvSpPr>
              <p:nvPr/>
            </p:nvSpPr>
            <p:spPr>
              <a:xfrm>
                <a:off x="3017158" y="6355223"/>
                <a:ext cx="725714" cy="369332"/>
              </a:xfrm>
              <a:prstGeom prst="rect">
                <a:avLst/>
              </a:prstGeom>
              <a:blipFill>
                <a:blip r:embed="rId4"/>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B81538-28FE-CBE1-8A17-A96170D97DE2}"/>
                  </a:ext>
                </a:extLst>
              </p:cNvPr>
              <p:cNvSpPr txBox="1"/>
              <p:nvPr/>
            </p:nvSpPr>
            <p:spPr>
              <a:xfrm>
                <a:off x="4602634" y="440543"/>
                <a:ext cx="2645645" cy="646331"/>
              </a:xfrm>
              <a:prstGeom prst="rect">
                <a:avLst/>
              </a:prstGeom>
              <a:noFill/>
            </p:spPr>
            <p:txBody>
              <a:bodyPr wrap="square" rtlCol="0">
                <a:spAutoFit/>
              </a:bodyPr>
              <a:lstStyle/>
              <a:p>
                <a:pPr algn="ctr"/>
                <a14:m>
                  <m:oMath xmlns:m="http://schemas.openxmlformats.org/officeDocument/2006/math">
                    <m:sSub>
                      <m:sSubPr>
                        <m:ctrlPr>
                          <a:rPr lang="en-US" i="1" dirty="0" smtClean="0">
                            <a:solidFill>
                              <a:schemeClr val="accent5"/>
                            </a:solidFill>
                            <a:latin typeface="Cambria Math" panose="02040503050406030204" pitchFamily="18" charset="0"/>
                          </a:rPr>
                        </m:ctrlPr>
                      </m:sSubPr>
                      <m:e>
                        <m:r>
                          <m:rPr>
                            <m:sty m:val="p"/>
                          </m:rPr>
                          <a:rPr lang="en-US" b="0" i="0" dirty="0" smtClean="0">
                            <a:solidFill>
                              <a:schemeClr val="accent5"/>
                            </a:solidFill>
                            <a:latin typeface="Cambria Math" panose="02040503050406030204" pitchFamily="18" charset="0"/>
                          </a:rPr>
                          <m:t>PP</m:t>
                        </m:r>
                      </m:e>
                      <m:sub>
                        <m:r>
                          <a:rPr lang="en-US" i="1" dirty="0">
                            <a:solidFill>
                              <a:schemeClr val="accent5"/>
                            </a:solidFill>
                            <a:latin typeface="Cambria Math" panose="02040503050406030204" pitchFamily="18" charset="0"/>
                          </a:rPr>
                          <m:t> </m:t>
                        </m:r>
                      </m:sub>
                    </m:sSub>
                    <m:r>
                      <a:rPr lang="en-US" i="1" dirty="0">
                        <a:solidFill>
                          <a:schemeClr val="accent2"/>
                        </a:solidFill>
                        <a:latin typeface="Cambria Math" panose="02040503050406030204" pitchFamily="18" charset="0"/>
                      </a:rPr>
                      <m:t> </m:t>
                    </m:r>
                    <m:r>
                      <a:rPr lang="en-US" b="0" i="1" dirty="0" smtClean="0">
                        <a:latin typeface="Cambria Math" panose="02040503050406030204" pitchFamily="18" charset="0"/>
                      </a:rPr>
                      <m:t>(</m:t>
                    </m:r>
                  </m:oMath>
                </a14:m>
                <a:r>
                  <a:rPr lang="en-US" dirty="0"/>
                  <a:t>Public Parameters) </a:t>
                </a:r>
              </a:p>
              <a:p>
                <a:pPr algn="ctr"/>
                <a14:m>
                  <m:oMathPara xmlns:m="http://schemas.openxmlformats.org/officeDocument/2006/math">
                    <m:oMathParaPr>
                      <m:jc m:val="centerGroup"/>
                    </m:oMathParaPr>
                    <m:oMath xmlns:m="http://schemas.openxmlformats.org/officeDocument/2006/math">
                      <m:r>
                        <m:rPr>
                          <m:sty m:val="p"/>
                        </m:rPr>
                        <a:rPr lang="en-US" i="1">
                          <a:solidFill>
                            <a:schemeClr val="accent6"/>
                          </a:solidFill>
                          <a:latin typeface="Cambria Math" panose="02040503050406030204" pitchFamily="18" charset="0"/>
                        </a:rPr>
                        <m:t>MSK</m:t>
                      </m:r>
                    </m:oMath>
                  </m:oMathPara>
                </a14:m>
                <a:endParaRPr lang="en-IL" dirty="0"/>
              </a:p>
            </p:txBody>
          </p:sp>
        </mc:Choice>
        <mc:Fallback xmlns="">
          <p:sp>
            <p:nvSpPr>
              <p:cNvPr id="8" name="TextBox 7">
                <a:extLst>
                  <a:ext uri="{FF2B5EF4-FFF2-40B4-BE49-F238E27FC236}">
                    <a16:creationId xmlns:a16="http://schemas.microsoft.com/office/drawing/2014/main" id="{37B81538-28FE-CBE1-8A17-A96170D97DE2}"/>
                  </a:ext>
                </a:extLst>
              </p:cNvPr>
              <p:cNvSpPr txBox="1">
                <a:spLocks noRot="1" noChangeAspect="1" noMove="1" noResize="1" noEditPoints="1" noAdjustHandles="1" noChangeArrowheads="1" noChangeShapeType="1" noTextEdit="1"/>
              </p:cNvSpPr>
              <p:nvPr/>
            </p:nvSpPr>
            <p:spPr>
              <a:xfrm>
                <a:off x="4602634" y="440543"/>
                <a:ext cx="2645645" cy="646331"/>
              </a:xfrm>
              <a:prstGeom prst="rect">
                <a:avLst/>
              </a:prstGeom>
              <a:blipFill>
                <a:blip r:embed="rId5"/>
                <a:stretch>
                  <a:fillRect t="-4717"/>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255B95-47E9-5E84-D5EB-8B7BD90A721B}"/>
                  </a:ext>
                </a:extLst>
              </p:cNvPr>
              <p:cNvSpPr txBox="1"/>
              <p:nvPr/>
            </p:nvSpPr>
            <p:spPr>
              <a:xfrm>
                <a:off x="8996949" y="5119427"/>
                <a:ext cx="2772227" cy="668581"/>
              </a:xfrm>
              <a:prstGeom prst="rect">
                <a:avLst/>
              </a:prstGeom>
              <a:noFill/>
            </p:spPr>
            <p:txBody>
              <a:bodyPr wrap="square">
                <a:spAutoFit/>
              </a:bodyPr>
              <a:lstStyle/>
              <a:p>
                <a:pPr algn="ct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m:rPr>
                        <m:nor/>
                      </m:rPr>
                      <a:rPr lang="en-US" b="1" dirty="0"/>
                      <m:t>Decrypt</m:t>
                    </m:r>
                    <m:r>
                      <m:rPr>
                        <m:nor/>
                      </m:rPr>
                      <a:rPr lang="en-US" dirty="0"/>
                      <m:t>(</m:t>
                    </m:r>
                    <m:sSub>
                      <m:sSubPr>
                        <m:ctrlPr>
                          <a:rPr lang="en-US" b="0" i="1" dirty="0" smtClean="0">
                            <a:latin typeface="Cambria Math" panose="02040503050406030204" pitchFamily="18" charset="0"/>
                          </a:rPr>
                        </m:ctrlPr>
                      </m:sSubPr>
                      <m:e>
                        <m:r>
                          <m:rPr>
                            <m:sty m:val="p"/>
                          </m:rPr>
                          <a:rPr lang="en-US" i="0">
                            <a:latin typeface="Cambria Math" panose="02040503050406030204" pitchFamily="18" charset="0"/>
                          </a:rPr>
                          <m:t>CT</m:t>
                        </m:r>
                      </m:e>
                      <m:sub>
                        <m:r>
                          <a:rPr lang="en-US" b="0" i="1" smtClean="0">
                            <a:latin typeface="Cambria Math" panose="02040503050406030204" pitchFamily="18" charset="0"/>
                          </a:rPr>
                          <m:t>𝑥</m:t>
                        </m:r>
                      </m:sub>
                    </m:sSub>
                    <m:r>
                      <m:rPr>
                        <m:nor/>
                      </m:rPr>
                      <a:rPr lang="en-US" dirty="0"/>
                      <m:t>,</m:t>
                    </m:r>
                    <m:sSub>
                      <m:sSubPr>
                        <m:ctrlPr>
                          <a:rPr lang="en-US" i="1" dirty="0" smtClean="0">
                            <a:solidFill>
                              <a:schemeClr val="accent4"/>
                            </a:solidFill>
                            <a:latin typeface="Cambria Math" panose="02040503050406030204" pitchFamily="18" charset="0"/>
                          </a:rPr>
                        </m:ctrlPr>
                      </m:sSubPr>
                      <m:e>
                        <m:r>
                          <m:rPr>
                            <m:lit/>
                          </m:rPr>
                          <a:rPr lang="en-US" i="1" dirty="0">
                            <a:solidFill>
                              <a:schemeClr val="accent4"/>
                            </a:solidFill>
                            <a:latin typeface="Cambria Math" panose="02040503050406030204" pitchFamily="18" charset="0"/>
                          </a:rPr>
                          <m:t> </m:t>
                        </m:r>
                        <m:r>
                          <m:rPr>
                            <m:sty m:val="p"/>
                          </m:rPr>
                          <a:rPr lang="en-US" i="1" dirty="0">
                            <a:solidFill>
                              <a:schemeClr val="accent4"/>
                            </a:solidFill>
                            <a:latin typeface="Cambria Math" panose="02040503050406030204" pitchFamily="18" charset="0"/>
                          </a:rPr>
                          <m:t>SK</m:t>
                        </m:r>
                      </m:e>
                      <m:sub>
                        <m:r>
                          <m:rPr>
                            <m:lit/>
                          </m:rPr>
                          <a:rPr lang="en-US" i="1" dirty="0">
                            <a:solidFill>
                              <a:schemeClr val="accent4"/>
                            </a:solidFill>
                            <a:latin typeface="Cambria Math" panose="02040503050406030204" pitchFamily="18" charset="0"/>
                          </a:rPr>
                          <m:t> </m:t>
                        </m:r>
                        <m:r>
                          <a:rPr lang="en-US" b="0" i="1" dirty="0" smtClean="0">
                            <a:solidFill>
                              <a:schemeClr val="accent4"/>
                            </a:solidFill>
                            <a:latin typeface="Cambria Math" panose="02040503050406030204" pitchFamily="18" charset="0"/>
                          </a:rPr>
                          <m:t>𝑓</m:t>
                        </m:r>
                      </m:sub>
                    </m:sSub>
                    <m:r>
                      <m:rPr>
                        <m:nor/>
                      </m:rPr>
                      <a:rPr lang="en-US" b="0" i="0" dirty="0" smtClean="0">
                        <a:latin typeface="Cambria Math" panose="02040503050406030204" pitchFamily="18" charset="0"/>
                      </a:rPr>
                      <m:t>,</m:t>
                    </m:r>
                    <m:r>
                      <m:rPr>
                        <m:nor/>
                      </m:rPr>
                      <a:rPr lang="en-US" b="0" i="0" dirty="0" smtClean="0">
                        <a:solidFill>
                          <a:schemeClr val="accent5"/>
                        </a:solidFill>
                        <a:latin typeface="Cambria Math" panose="02040503050406030204" pitchFamily="18" charset="0"/>
                      </a:rPr>
                      <m:t>PP</m:t>
                    </m:r>
                    <m:r>
                      <m:rPr>
                        <m:nor/>
                      </m:rPr>
                      <a:rPr lang="en-US" dirty="0"/>
                      <m:t>)</m:t>
                    </m:r>
                  </m:oMath>
                </a14:m>
                <a:r>
                  <a:rPr lang="en-US" dirty="0"/>
                  <a:t> only when </a:t>
                </a: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1</m:t>
                    </m:r>
                  </m:oMath>
                </a14:m>
                <a:endParaRPr lang="en-IL" dirty="0"/>
              </a:p>
            </p:txBody>
          </p:sp>
        </mc:Choice>
        <mc:Fallback xmlns="">
          <p:sp>
            <p:nvSpPr>
              <p:cNvPr id="11" name="TextBox 10">
                <a:extLst>
                  <a:ext uri="{FF2B5EF4-FFF2-40B4-BE49-F238E27FC236}">
                    <a16:creationId xmlns:a16="http://schemas.microsoft.com/office/drawing/2014/main" id="{CC255B95-47E9-5E84-D5EB-8B7BD90A721B}"/>
                  </a:ext>
                </a:extLst>
              </p:cNvPr>
              <p:cNvSpPr txBox="1">
                <a:spLocks noRot="1" noChangeAspect="1" noMove="1" noResize="1" noEditPoints="1" noAdjustHandles="1" noChangeArrowheads="1" noChangeShapeType="1" noTextEdit="1"/>
              </p:cNvSpPr>
              <p:nvPr/>
            </p:nvSpPr>
            <p:spPr>
              <a:xfrm>
                <a:off x="8996949" y="5119427"/>
                <a:ext cx="2772227" cy="668581"/>
              </a:xfrm>
              <a:prstGeom prst="rect">
                <a:avLst/>
              </a:prstGeom>
              <a:blipFill>
                <a:blip r:embed="rId6"/>
                <a:stretch>
                  <a:fillRect r="-220" b="-14679"/>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4A2799B3-9A3F-BB12-DE3D-EA4B61DD093D}"/>
                  </a:ext>
                </a:extLst>
              </p:cNvPr>
              <p:cNvSpPr txBox="1"/>
              <p:nvPr/>
            </p:nvSpPr>
            <p:spPr>
              <a:xfrm>
                <a:off x="4361544" y="4996940"/>
                <a:ext cx="31931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i="0" smtClean="0">
                              <a:latin typeface="Cambria Math" panose="02040503050406030204" pitchFamily="18" charset="0"/>
                            </a:rPr>
                            <m:t>CT</m:t>
                          </m:r>
                        </m:e>
                        <m:sub>
                          <m:r>
                            <a:rPr lang="en-US" b="0" i="1" smtClean="0">
                              <a:latin typeface="Cambria Math" panose="02040503050406030204" pitchFamily="18" charset="0"/>
                            </a:rPr>
                            <m:t>𝑥</m:t>
                          </m:r>
                        </m:sub>
                      </m:sSub>
                      <m:r>
                        <a:rPr lang="en-US" i="1" smtClean="0">
                          <a:latin typeface="Cambria Math" panose="02040503050406030204" pitchFamily="18" charset="0"/>
                        </a:rPr>
                        <m:t>=</m:t>
                      </m:r>
                      <m:r>
                        <m:rPr>
                          <m:nor/>
                        </m:rPr>
                        <a:rPr lang="en-US" b="1" dirty="0"/>
                        <m:t>Encrypt</m:t>
                      </m:r>
                      <m:r>
                        <m:rPr>
                          <m:nor/>
                        </m:rPr>
                        <a:rPr lang="en-US" dirty="0"/>
                        <m:t>(</m:t>
                      </m:r>
                      <m:r>
                        <a:rPr lang="en-US" b="0" i="1" dirty="0" smtClean="0">
                          <a:latin typeface="Cambria Math" panose="02040503050406030204" pitchFamily="18" charset="0"/>
                        </a:rPr>
                        <m:t>𝑥</m:t>
                      </m:r>
                      <m:r>
                        <a:rPr lang="en-US" b="0" i="1" dirty="0" smtClean="0">
                          <a:latin typeface="Cambria Math" panose="02040503050406030204" pitchFamily="18" charset="0"/>
                        </a:rPr>
                        <m:t>, </m:t>
                      </m:r>
                      <m:r>
                        <a:rPr lang="en-US" i="1" dirty="0">
                          <a:latin typeface="Cambria Math" panose="02040503050406030204" pitchFamily="18" charset="0"/>
                        </a:rPr>
                        <m:t>𝑀</m:t>
                      </m:r>
                      <m:r>
                        <m:rPr>
                          <m:nor/>
                        </m:rPr>
                        <a:rPr lang="en-US" b="0" i="0" dirty="0" smtClean="0">
                          <a:latin typeface="Cambria Math" panose="02040503050406030204" pitchFamily="18" charset="0"/>
                        </a:rPr>
                        <m:t>, </m:t>
                      </m:r>
                      <m:r>
                        <m:rPr>
                          <m:nor/>
                        </m:rPr>
                        <a:rPr lang="en-US" b="0" i="0" dirty="0" smtClean="0">
                          <a:solidFill>
                            <a:schemeClr val="accent5"/>
                          </a:solidFill>
                          <a:latin typeface="Cambria Math" panose="02040503050406030204" pitchFamily="18" charset="0"/>
                        </a:rPr>
                        <m:t>PP</m:t>
                      </m:r>
                      <m:r>
                        <m:rPr>
                          <m:nor/>
                        </m:rPr>
                        <a:rPr lang="en-US" dirty="0"/>
                        <m:t>)</m:t>
                      </m:r>
                    </m:oMath>
                  </m:oMathPara>
                </a14:m>
                <a:endParaRPr lang="en-IL" dirty="0"/>
              </a:p>
            </p:txBody>
          </p:sp>
        </mc:Choice>
        <mc:Fallback xmlns="">
          <p:sp>
            <p:nvSpPr>
              <p:cNvPr id="16" name="TextBox 15">
                <a:extLst>
                  <a:ext uri="{FF2B5EF4-FFF2-40B4-BE49-F238E27FC236}">
                    <a16:creationId xmlns:a16="http://schemas.microsoft.com/office/drawing/2014/main" id="{4A2799B3-9A3F-BB12-DE3D-EA4B61DD093D}"/>
                  </a:ext>
                </a:extLst>
              </p:cNvPr>
              <p:cNvSpPr txBox="1">
                <a:spLocks noRot="1" noChangeAspect="1" noMove="1" noResize="1" noEditPoints="1" noAdjustHandles="1" noChangeArrowheads="1" noChangeShapeType="1" noTextEdit="1"/>
              </p:cNvSpPr>
              <p:nvPr/>
            </p:nvSpPr>
            <p:spPr>
              <a:xfrm>
                <a:off x="4361544" y="4996940"/>
                <a:ext cx="3193142" cy="369332"/>
              </a:xfrm>
              <a:prstGeom prst="rect">
                <a:avLst/>
              </a:prstGeom>
              <a:blipFill>
                <a:blip r:embed="rId7"/>
                <a:stretch>
                  <a:fillRect b="-11667"/>
                </a:stretch>
              </a:blipFill>
            </p:spPr>
            <p:txBody>
              <a:bodyPr/>
              <a:lstStyle/>
              <a:p>
                <a:r>
                  <a:rPr lang="en-IL">
                    <a:noFill/>
                  </a:rPr>
                  <a:t> </a:t>
                </a:r>
              </a:p>
            </p:txBody>
          </p:sp>
        </mc:Fallback>
      </mc:AlternateContent>
      <p:grpSp>
        <p:nvGrpSpPr>
          <p:cNvPr id="44" name="Group 43">
            <a:extLst>
              <a:ext uri="{FF2B5EF4-FFF2-40B4-BE49-F238E27FC236}">
                <a16:creationId xmlns:a16="http://schemas.microsoft.com/office/drawing/2014/main" id="{33717735-D8E3-897E-8213-9B171FE55AB6}"/>
              </a:ext>
            </a:extLst>
          </p:cNvPr>
          <p:cNvGrpSpPr/>
          <p:nvPr/>
        </p:nvGrpSpPr>
        <p:grpSpPr>
          <a:xfrm>
            <a:off x="5309015" y="1027906"/>
            <a:ext cx="1232882" cy="2165676"/>
            <a:chOff x="5417116" y="1300729"/>
            <a:chExt cx="1232882" cy="2165676"/>
          </a:xfrm>
        </p:grpSpPr>
        <p:pic>
          <p:nvPicPr>
            <p:cNvPr id="45" name="Picture 44" descr="alt tag">
              <a:extLst>
                <a:ext uri="{FF2B5EF4-FFF2-40B4-BE49-F238E27FC236}">
                  <a16:creationId xmlns:a16="http://schemas.microsoft.com/office/drawing/2014/main" id="{15036F6D-9431-CA89-6C0A-3CF4690AF77D}"/>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rcRect l="65987" t="9501" r="93" b="14448"/>
            <a:stretch/>
          </p:blipFill>
          <p:spPr bwMode="auto">
            <a:xfrm>
              <a:off x="5417116" y="1300729"/>
              <a:ext cx="1232882" cy="2073211"/>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EF2D2F00-BE65-1931-7E71-C60A656AC177}"/>
                </a:ext>
              </a:extLst>
            </p:cNvPr>
            <p:cNvSpPr txBox="1"/>
            <p:nvPr/>
          </p:nvSpPr>
          <p:spPr>
            <a:xfrm>
              <a:off x="5512218" y="3066295"/>
              <a:ext cx="1107996"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Master</a:t>
              </a:r>
              <a:endParaRPr lang="en-IL" sz="2000" dirty="0">
                <a:latin typeface="Courier New" panose="02070309020205020404" pitchFamily="49" charset="0"/>
                <a:cs typeface="Courier New" panose="02070309020205020404" pitchFamily="49" charset="0"/>
              </a:endParaRPr>
            </a:p>
          </p:txBody>
        </p:sp>
      </p:grpSp>
      <p:cxnSp>
        <p:nvCxnSpPr>
          <p:cNvPr id="18" name="Straight Arrow Connector 17">
            <a:extLst>
              <a:ext uri="{FF2B5EF4-FFF2-40B4-BE49-F238E27FC236}">
                <a16:creationId xmlns:a16="http://schemas.microsoft.com/office/drawing/2014/main" id="{16D6BD00-5E51-F57E-FCB1-FB139566EFA9}"/>
              </a:ext>
            </a:extLst>
          </p:cNvPr>
          <p:cNvCxnSpPr>
            <a:cxnSpLocks/>
          </p:cNvCxnSpPr>
          <p:nvPr/>
        </p:nvCxnSpPr>
        <p:spPr>
          <a:xfrm flipV="1">
            <a:off x="4136571" y="5437430"/>
            <a:ext cx="3757291" cy="162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31E5C60-2368-9A06-5DAC-E6D42B2D396F}"/>
                  </a:ext>
                </a:extLst>
              </p:cNvPr>
              <p:cNvSpPr txBox="1"/>
              <p:nvPr/>
            </p:nvSpPr>
            <p:spPr>
              <a:xfrm>
                <a:off x="891498" y="2064376"/>
                <a:ext cx="6096000" cy="707886"/>
              </a:xfrm>
              <a:prstGeom prst="rect">
                <a:avLst/>
              </a:prstGeom>
              <a:noFill/>
            </p:spPr>
            <p:txBody>
              <a:bodyPr wrap="square">
                <a:spAutoFit/>
              </a:bodyPr>
              <a:lstStyle/>
              <a:p>
                <a14:m>
                  <m:oMath xmlns:m="http://schemas.openxmlformats.org/officeDocument/2006/math">
                    <m:r>
                      <a:rPr lang="en-US" sz="2000" b="0" i="1" smtClean="0">
                        <a:latin typeface="Cambria Math" panose="02040503050406030204" pitchFamily="18" charset="0"/>
                      </a:rPr>
                      <m:t>𝒳</m:t>
                    </m:r>
                  </m:oMath>
                </a14:m>
                <a:r>
                  <a:rPr lang="en-US" sz="2000" dirty="0"/>
                  <a:t> set of attributes</a:t>
                </a:r>
              </a:p>
              <a:p>
                <a14:m>
                  <m:oMath xmlns:m="http://schemas.openxmlformats.org/officeDocument/2006/math">
                    <m:r>
                      <a:rPr lang="en-US" sz="2000" b="0" i="1" smtClean="0">
                        <a:latin typeface="Cambria Math" panose="02040503050406030204" pitchFamily="18" charset="0"/>
                      </a:rPr>
                      <m:t>ℱ</m:t>
                    </m:r>
                  </m:oMath>
                </a14:m>
                <a:r>
                  <a:rPr lang="en-US" sz="2000" dirty="0"/>
                  <a:t> set of policies </a:t>
                </a:r>
                <a14:m>
                  <m:oMath xmlns:m="http://schemas.openxmlformats.org/officeDocument/2006/math">
                    <m:r>
                      <a:rPr lang="en-US" sz="2000" b="0" i="1" smtClean="0">
                        <a:latin typeface="Cambria Math" panose="02040503050406030204" pitchFamily="18" charset="0"/>
                      </a:rPr>
                      <m:t>𝑓</m:t>
                    </m:r>
                    <m:r>
                      <a:rPr lang="en-US" sz="2000" b="0" i="1" smtClean="0">
                        <a:latin typeface="Cambria Math" panose="02040503050406030204" pitchFamily="18" charset="0"/>
                      </a:rPr>
                      <m:t>:</m:t>
                    </m:r>
                    <m:r>
                      <a:rPr lang="en-US" sz="2000" b="0" i="1" smtClean="0">
                        <a:latin typeface="Cambria Math" panose="02040503050406030204" pitchFamily="18" charset="0"/>
                      </a:rPr>
                      <m:t>𝒳</m:t>
                    </m:r>
                    <m:r>
                      <a:rPr lang="en-US" sz="2000" b="0" i="1" smtClean="0">
                        <a:latin typeface="Cambria Math" panose="02040503050406030204" pitchFamily="18" charset="0"/>
                      </a:rPr>
                      <m:t>→{</m:t>
                    </m:r>
                    <m:r>
                      <a:rPr lang="en-US" sz="2000" b="0" i="1" smtClean="0">
                        <a:latin typeface="Cambria Math" panose="02040503050406030204" pitchFamily="18" charset="0"/>
                      </a:rPr>
                      <m:t>0</m:t>
                    </m:r>
                    <m:r>
                      <a:rPr lang="en-US" sz="2000" b="0" i="1" smtClean="0">
                        <a:latin typeface="Cambria Math" panose="02040503050406030204" pitchFamily="18" charset="0"/>
                      </a:rPr>
                      <m:t>,</m:t>
                    </m:r>
                    <m:r>
                      <a:rPr lang="en-US" sz="2000" b="0" i="1" smtClean="0">
                        <a:latin typeface="Cambria Math" panose="02040503050406030204" pitchFamily="18" charset="0"/>
                      </a:rPr>
                      <m:t>1</m:t>
                    </m:r>
                    <m:r>
                      <a:rPr lang="en-US" sz="2000" b="0" i="1" smtClean="0">
                        <a:latin typeface="Cambria Math" panose="02040503050406030204" pitchFamily="18" charset="0"/>
                      </a:rPr>
                      <m:t>}</m:t>
                    </m:r>
                  </m:oMath>
                </a14:m>
                <a:endParaRPr lang="en-US" sz="2000" dirty="0"/>
              </a:p>
            </p:txBody>
          </p:sp>
        </mc:Choice>
        <mc:Fallback xmlns="">
          <p:sp>
            <p:nvSpPr>
              <p:cNvPr id="17" name="TextBox 16">
                <a:extLst>
                  <a:ext uri="{FF2B5EF4-FFF2-40B4-BE49-F238E27FC236}">
                    <a16:creationId xmlns:a16="http://schemas.microsoft.com/office/drawing/2014/main" id="{631E5C60-2368-9A06-5DAC-E6D42B2D396F}"/>
                  </a:ext>
                </a:extLst>
              </p:cNvPr>
              <p:cNvSpPr txBox="1">
                <a:spLocks noRot="1" noChangeAspect="1" noMove="1" noResize="1" noEditPoints="1" noAdjustHandles="1" noChangeArrowheads="1" noChangeShapeType="1" noTextEdit="1"/>
              </p:cNvSpPr>
              <p:nvPr/>
            </p:nvSpPr>
            <p:spPr>
              <a:xfrm>
                <a:off x="891498" y="2064376"/>
                <a:ext cx="6096000" cy="707886"/>
              </a:xfrm>
              <a:prstGeom prst="rect">
                <a:avLst/>
              </a:prstGeom>
              <a:blipFill>
                <a:blip r:embed="rId10"/>
                <a:stretch>
                  <a:fillRect t="-5172" b="-14655"/>
                </a:stretch>
              </a:blipFill>
            </p:spPr>
            <p:txBody>
              <a:bodyPr/>
              <a:lstStyle/>
              <a:p>
                <a:r>
                  <a:rPr lang="en-IL">
                    <a:noFill/>
                  </a:rPr>
                  <a:t> </a:t>
                </a:r>
              </a:p>
            </p:txBody>
          </p:sp>
        </mc:Fallback>
      </mc:AlternateContent>
      <p:cxnSp>
        <p:nvCxnSpPr>
          <p:cNvPr id="20" name="Straight Arrow Connector 19">
            <a:extLst>
              <a:ext uri="{FF2B5EF4-FFF2-40B4-BE49-F238E27FC236}">
                <a16:creationId xmlns:a16="http://schemas.microsoft.com/office/drawing/2014/main" id="{FFBA25FD-B672-6A53-5802-12F7BE41CEC0}"/>
              </a:ext>
            </a:extLst>
          </p:cNvPr>
          <p:cNvCxnSpPr>
            <a:cxnSpLocks/>
          </p:cNvCxnSpPr>
          <p:nvPr/>
        </p:nvCxnSpPr>
        <p:spPr>
          <a:xfrm>
            <a:off x="6604341" y="2504885"/>
            <a:ext cx="1616039" cy="184148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9D05D07D-5306-4F28-4ACC-4AFCB824F8A6}"/>
                  </a:ext>
                </a:extLst>
              </p:cNvPr>
              <p:cNvSpPr txBox="1"/>
              <p:nvPr/>
            </p:nvSpPr>
            <p:spPr>
              <a:xfrm>
                <a:off x="6934690" y="3013475"/>
                <a:ext cx="3448372" cy="391582"/>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i="1" dirty="0" smtClean="0">
                              <a:solidFill>
                                <a:schemeClr val="accent4"/>
                              </a:solidFill>
                              <a:latin typeface="Cambria Math" panose="02040503050406030204" pitchFamily="18" charset="0"/>
                            </a:rPr>
                          </m:ctrlPr>
                        </m:sSubPr>
                        <m:e>
                          <m:r>
                            <m:rPr>
                              <m:lit/>
                            </m:rPr>
                            <a:rPr lang="en-US" i="1" dirty="0">
                              <a:solidFill>
                                <a:schemeClr val="accent4"/>
                              </a:solidFill>
                              <a:latin typeface="Cambria Math" panose="02040503050406030204" pitchFamily="18" charset="0"/>
                            </a:rPr>
                            <m:t> </m:t>
                          </m:r>
                          <m:r>
                            <m:rPr>
                              <m:sty m:val="p"/>
                            </m:rPr>
                            <a:rPr lang="en-US" i="1" dirty="0">
                              <a:solidFill>
                                <a:schemeClr val="accent4"/>
                              </a:solidFill>
                              <a:latin typeface="Cambria Math" panose="02040503050406030204" pitchFamily="18" charset="0"/>
                            </a:rPr>
                            <m:t>SK</m:t>
                          </m:r>
                        </m:e>
                        <m:sub>
                          <m:r>
                            <a:rPr lang="en-US" i="1" dirty="0">
                              <a:solidFill>
                                <a:schemeClr val="accent4"/>
                              </a:solidFill>
                              <a:latin typeface="Cambria Math" panose="02040503050406030204" pitchFamily="18" charset="0"/>
                            </a:rPr>
                            <m:t>𝑓</m:t>
                          </m:r>
                        </m:sub>
                      </m:sSub>
                      <m:r>
                        <a:rPr lang="en-US" b="0" i="1" dirty="0" smtClean="0">
                          <a:solidFill>
                            <a:schemeClr val="tx1"/>
                          </a:solidFill>
                          <a:latin typeface="Cambria Math" panose="02040503050406030204" pitchFamily="18" charset="0"/>
                        </a:rPr>
                        <m:t>=</m:t>
                      </m:r>
                      <m:r>
                        <m:rPr>
                          <m:nor/>
                        </m:rPr>
                        <a:rPr lang="en-US" b="1" dirty="0"/>
                        <m:t>KeyGen</m:t>
                      </m:r>
                      <m:r>
                        <m:rPr>
                          <m:nor/>
                        </m:rPr>
                        <a:rPr lang="en-US" dirty="0"/>
                        <m:t>(</m:t>
                      </m:r>
                      <m:r>
                        <m:rPr>
                          <m:sty m:val="p"/>
                        </m:rPr>
                        <a:rPr lang="en-US" i="1" smtClean="0">
                          <a:solidFill>
                            <a:schemeClr val="accent6"/>
                          </a:solidFill>
                          <a:latin typeface="Cambria Math" panose="02040503050406030204" pitchFamily="18" charset="0"/>
                        </a:rPr>
                        <m:t>MSK</m:t>
                      </m:r>
                      <m:r>
                        <m:rPr>
                          <m:nor/>
                        </m:rPr>
                        <a:rPr lang="en-US" dirty="0"/>
                        <m:t>, </m:t>
                      </m:r>
                      <m:r>
                        <a:rPr lang="en-US" i="1" dirty="0">
                          <a:latin typeface="Cambria Math" panose="02040503050406030204" pitchFamily="18" charset="0"/>
                        </a:rPr>
                        <m:t>𝑓</m:t>
                      </m:r>
                      <m:r>
                        <m:rPr>
                          <m:nor/>
                        </m:rPr>
                        <a:rPr lang="en-US" dirty="0"/>
                        <m:t>, </m:t>
                      </m:r>
                      <m:r>
                        <m:rPr>
                          <m:sty m:val="p"/>
                        </m:rPr>
                        <a:rPr lang="en-US" i="1" smtClean="0">
                          <a:solidFill>
                            <a:schemeClr val="accent5"/>
                          </a:solidFill>
                          <a:latin typeface="Cambria Math" panose="02040503050406030204" pitchFamily="18" charset="0"/>
                        </a:rPr>
                        <m:t>PP</m:t>
                      </m:r>
                      <m:r>
                        <m:rPr>
                          <m:nor/>
                        </m:rPr>
                        <a:rPr lang="en-US" dirty="0"/>
                        <m:t>)</m:t>
                      </m:r>
                    </m:oMath>
                  </m:oMathPara>
                </a14:m>
                <a:endParaRPr lang="en-US" dirty="0"/>
              </a:p>
            </p:txBody>
          </p:sp>
        </mc:Choice>
        <mc:Fallback xmlns="">
          <p:sp>
            <p:nvSpPr>
              <p:cNvPr id="28" name="TextBox 27">
                <a:extLst>
                  <a:ext uri="{FF2B5EF4-FFF2-40B4-BE49-F238E27FC236}">
                    <a16:creationId xmlns:a16="http://schemas.microsoft.com/office/drawing/2014/main" id="{9D05D07D-5306-4F28-4ACC-4AFCB824F8A6}"/>
                  </a:ext>
                </a:extLst>
              </p:cNvPr>
              <p:cNvSpPr txBox="1">
                <a:spLocks noRot="1" noChangeAspect="1" noMove="1" noResize="1" noEditPoints="1" noAdjustHandles="1" noChangeArrowheads="1" noChangeShapeType="1" noTextEdit="1"/>
              </p:cNvSpPr>
              <p:nvPr/>
            </p:nvSpPr>
            <p:spPr>
              <a:xfrm>
                <a:off x="6934690" y="3013475"/>
                <a:ext cx="3448372" cy="391582"/>
              </a:xfrm>
              <a:prstGeom prst="rect">
                <a:avLst/>
              </a:prstGeom>
              <a:blipFill>
                <a:blip r:embed="rId11"/>
                <a:stretch>
                  <a:fillRect b="-9231"/>
                </a:stretch>
              </a:blipFill>
            </p:spPr>
            <p:txBody>
              <a:bodyPr/>
              <a:lstStyle/>
              <a:p>
                <a:r>
                  <a:rPr lang="en-IL">
                    <a:noFill/>
                  </a:rPr>
                  <a:t> </a:t>
                </a:r>
              </a:p>
            </p:txBody>
          </p:sp>
        </mc:Fallback>
      </mc:AlternateContent>
      <p:grpSp>
        <p:nvGrpSpPr>
          <p:cNvPr id="52" name="Group 51">
            <a:extLst>
              <a:ext uri="{FF2B5EF4-FFF2-40B4-BE49-F238E27FC236}">
                <a16:creationId xmlns:a16="http://schemas.microsoft.com/office/drawing/2014/main" id="{91C08CD3-A9E2-20A4-4148-590A0B863853}"/>
              </a:ext>
            </a:extLst>
          </p:cNvPr>
          <p:cNvGrpSpPr/>
          <p:nvPr/>
        </p:nvGrpSpPr>
        <p:grpSpPr>
          <a:xfrm>
            <a:off x="7895772" y="4275213"/>
            <a:ext cx="1175658" cy="2169655"/>
            <a:chOff x="7895772" y="4275213"/>
            <a:chExt cx="1175658" cy="2169655"/>
          </a:xfrm>
        </p:grpSpPr>
        <p:pic>
          <p:nvPicPr>
            <p:cNvPr id="1028" name="Picture 4" descr="alt tag">
              <a:extLst>
                <a:ext uri="{FF2B5EF4-FFF2-40B4-BE49-F238E27FC236}">
                  <a16:creationId xmlns:a16="http://schemas.microsoft.com/office/drawing/2014/main" id="{BB545C56-819F-2FF3-9681-F192312590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571" t="10826" r="33238" b="13238"/>
            <a:stretch/>
          </p:blipFill>
          <p:spPr bwMode="auto">
            <a:xfrm>
              <a:off x="7895772" y="4275213"/>
              <a:ext cx="1175658" cy="2080010"/>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14DEC9D1-007A-F6AB-1BE6-B22080EDA331}"/>
                </a:ext>
              </a:extLst>
            </p:cNvPr>
            <p:cNvSpPr txBox="1"/>
            <p:nvPr/>
          </p:nvSpPr>
          <p:spPr>
            <a:xfrm>
              <a:off x="8166057" y="6044758"/>
              <a:ext cx="646331"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Bob</a:t>
              </a:r>
              <a:endParaRPr lang="en-IL" sz="2000"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23756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675B-458A-2918-B55A-FAF7CC4D8B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7AE25-6D1C-A8EB-D7B9-88C99EADD56B}"/>
              </a:ext>
            </a:extLst>
          </p:cNvPr>
          <p:cNvSpPr>
            <a:spLocks noGrp="1"/>
          </p:cNvSpPr>
          <p:nvPr>
            <p:ph type="title"/>
          </p:nvPr>
        </p:nvSpPr>
        <p:spPr/>
        <p:txBody>
          <a:bodyPr/>
          <a:lstStyle/>
          <a:p>
            <a:r>
              <a:rPr lang="en-US" dirty="0"/>
              <a:t>Motivation</a:t>
            </a:r>
            <a:endParaRPr lang="en-IL" dirty="0"/>
          </a:p>
        </p:txBody>
      </p:sp>
      <p:sp>
        <p:nvSpPr>
          <p:cNvPr id="4" name="TextBox 3">
            <a:extLst>
              <a:ext uri="{FF2B5EF4-FFF2-40B4-BE49-F238E27FC236}">
                <a16:creationId xmlns:a16="http://schemas.microsoft.com/office/drawing/2014/main" id="{DE160944-9BFD-7044-A7FF-63732909C473}"/>
              </a:ext>
            </a:extLst>
          </p:cNvPr>
          <p:cNvSpPr txBox="1"/>
          <p:nvPr/>
        </p:nvSpPr>
        <p:spPr>
          <a:xfrm>
            <a:off x="891498" y="1474263"/>
            <a:ext cx="6096000" cy="461665"/>
          </a:xfrm>
          <a:prstGeom prst="rect">
            <a:avLst/>
          </a:prstGeom>
          <a:noFill/>
        </p:spPr>
        <p:txBody>
          <a:bodyPr wrap="square">
            <a:spAutoFit/>
          </a:bodyPr>
          <a:lstStyle/>
          <a:p>
            <a:r>
              <a:rPr lang="en-US" sz="2400" b="1" dirty="0">
                <a:solidFill>
                  <a:schemeClr val="accent2"/>
                </a:solidFill>
              </a:rPr>
              <a:t>Security of Attribute-Based Encryption</a:t>
            </a:r>
            <a:endParaRPr lang="en-IL" sz="2400" dirty="0">
              <a:solidFill>
                <a:schemeClr val="accent2"/>
              </a:solidFill>
            </a:endParaRPr>
          </a:p>
        </p:txBody>
      </p:sp>
      <p:sp>
        <p:nvSpPr>
          <p:cNvPr id="9" name="Content Placeholder 8">
            <a:extLst>
              <a:ext uri="{FF2B5EF4-FFF2-40B4-BE49-F238E27FC236}">
                <a16:creationId xmlns:a16="http://schemas.microsoft.com/office/drawing/2014/main" id="{059494A9-FA5A-5651-F826-7E5677029427}"/>
              </a:ext>
            </a:extLst>
          </p:cNvPr>
          <p:cNvSpPr>
            <a:spLocks noGrp="1"/>
          </p:cNvSpPr>
          <p:nvPr>
            <p:ph idx="1"/>
          </p:nvPr>
        </p:nvSpPr>
        <p:spPr/>
        <p:txBody>
          <a:bodyPr/>
          <a:lstStyle/>
          <a:p>
            <a:endParaRPr lang="en-US" dirty="0"/>
          </a:p>
          <a:p>
            <a:r>
              <a:rPr lang="en-US" sz="2400" dirty="0"/>
              <a:t>Security requirement – </a:t>
            </a:r>
            <a:r>
              <a:rPr lang="en-US" sz="2400" b="1" dirty="0"/>
              <a:t>Collusion Resilience</a:t>
            </a:r>
          </a:p>
          <a:p>
            <a:endParaRPr lang="en-US" b="1" dirty="0"/>
          </a:p>
          <a:p>
            <a:endParaRPr lang="en-US" b="1" dirty="0"/>
          </a:p>
          <a:p>
            <a:endParaRPr lang="en-US" b="1" dirty="0"/>
          </a:p>
          <a:p>
            <a:endParaRPr lang="en-US" b="1" dirty="0"/>
          </a:p>
          <a:p>
            <a:endParaRPr lang="en-US" b="1" dirty="0"/>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24D4DE15-3F3D-42B1-BDD8-A8FA79DF3690}"/>
                  </a:ext>
                </a:extLst>
              </p:cNvPr>
              <p:cNvSpPr txBox="1"/>
              <p:nvPr/>
            </p:nvSpPr>
            <p:spPr>
              <a:xfrm>
                <a:off x="8361949" y="3956780"/>
                <a:ext cx="2991851" cy="646331"/>
              </a:xfrm>
              <a:prstGeom prst="rect">
                <a:avLst/>
              </a:prstGeom>
              <a:noFill/>
            </p:spPr>
            <p:txBody>
              <a:bodyPr wrap="square">
                <a:spAutoFit/>
              </a:bodyPr>
              <a:lstStyle/>
              <a:p>
                <a:pPr algn="ctr"/>
                <a:r>
                  <a:rPr lang="en-US" dirty="0"/>
                  <a:t>If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𝑖</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0</m:t>
                    </m:r>
                  </m:oMath>
                </a14:m>
                <a:r>
                  <a:rPr lang="en-US" dirty="0"/>
                  <a:t> for all </a:t>
                </a:r>
                <a14:m>
                  <m:oMath xmlns:m="http://schemas.openxmlformats.org/officeDocument/2006/math">
                    <m:r>
                      <a:rPr lang="en-US" b="0" i="1" smtClean="0">
                        <a:latin typeface="Cambria Math" panose="02040503050406030204" pitchFamily="18" charset="0"/>
                      </a:rPr>
                      <m:t>𝑖</m:t>
                    </m:r>
                  </m:oMath>
                </a14:m>
                <a:r>
                  <a:rPr lang="en-US" dirty="0"/>
                  <a:t>,</a:t>
                </a:r>
                <a:br>
                  <a:rPr lang="en-US" dirty="0"/>
                </a:br>
                <a:r>
                  <a:rPr lang="en-US" dirty="0"/>
                  <a:t>then cannot decrypt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a:rPr lang="en-US" i="1">
                            <a:latin typeface="Cambria Math" panose="02040503050406030204" pitchFamily="18" charset="0"/>
                          </a:rPr>
                          <m:t>𝑥</m:t>
                        </m:r>
                      </m:sub>
                    </m:sSub>
                  </m:oMath>
                </a14:m>
                <a:r>
                  <a:rPr lang="en-US" dirty="0"/>
                  <a:t> </a:t>
                </a:r>
                <a:endParaRPr lang="en-IL" dirty="0"/>
              </a:p>
            </p:txBody>
          </p:sp>
        </mc:Choice>
        <mc:Fallback xmlns="">
          <p:sp>
            <p:nvSpPr>
              <p:cNvPr id="19" name="TextBox 18">
                <a:extLst>
                  <a:ext uri="{FF2B5EF4-FFF2-40B4-BE49-F238E27FC236}">
                    <a16:creationId xmlns:a16="http://schemas.microsoft.com/office/drawing/2014/main" id="{24D4DE15-3F3D-42B1-BDD8-A8FA79DF3690}"/>
                  </a:ext>
                </a:extLst>
              </p:cNvPr>
              <p:cNvSpPr txBox="1">
                <a:spLocks noRot="1" noChangeAspect="1" noMove="1" noResize="1" noEditPoints="1" noAdjustHandles="1" noChangeArrowheads="1" noChangeShapeType="1" noTextEdit="1"/>
              </p:cNvSpPr>
              <p:nvPr/>
            </p:nvSpPr>
            <p:spPr>
              <a:xfrm>
                <a:off x="8361949" y="3956780"/>
                <a:ext cx="2991851" cy="646331"/>
              </a:xfrm>
              <a:prstGeom prst="rect">
                <a:avLst/>
              </a:prstGeom>
              <a:blipFill>
                <a:blip r:embed="rId3"/>
                <a:stretch>
                  <a:fillRect t="-4717" b="-1415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9B550C0-9BE1-8502-7546-73ADCF4F0651}"/>
                  </a:ext>
                </a:extLst>
              </p:cNvPr>
              <p:cNvSpPr txBox="1"/>
              <p:nvPr/>
            </p:nvSpPr>
            <p:spPr>
              <a:xfrm>
                <a:off x="3504578" y="3611974"/>
                <a:ext cx="31931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m:rPr>
                              <m:sty m:val="p"/>
                            </m:rPr>
                            <a:rPr lang="en-US" i="0" smtClean="0">
                              <a:latin typeface="Cambria Math" panose="02040503050406030204" pitchFamily="18" charset="0"/>
                            </a:rPr>
                            <m:t>CT</m:t>
                          </m:r>
                        </m:e>
                        <m:sub>
                          <m:r>
                            <a:rPr lang="en-US" b="0" i="1" smtClean="0">
                              <a:latin typeface="Cambria Math" panose="02040503050406030204" pitchFamily="18" charset="0"/>
                            </a:rPr>
                            <m:t>𝑥</m:t>
                          </m:r>
                        </m:sub>
                      </m:sSub>
                      <m:r>
                        <a:rPr lang="en-US" i="1" smtClean="0">
                          <a:latin typeface="Cambria Math" panose="02040503050406030204" pitchFamily="18" charset="0"/>
                        </a:rPr>
                        <m:t>=</m:t>
                      </m:r>
                      <m:r>
                        <m:rPr>
                          <m:nor/>
                        </m:rPr>
                        <a:rPr lang="en-US" b="1" dirty="0"/>
                        <m:t>Encrypt</m:t>
                      </m:r>
                      <m:r>
                        <m:rPr>
                          <m:nor/>
                        </m:rPr>
                        <a:rPr lang="en-US" dirty="0"/>
                        <m:t>(</m:t>
                      </m:r>
                      <m:r>
                        <a:rPr lang="en-US" b="0" i="1" dirty="0" smtClean="0">
                          <a:latin typeface="Cambria Math" panose="02040503050406030204" pitchFamily="18" charset="0"/>
                        </a:rPr>
                        <m:t>𝑥</m:t>
                      </m:r>
                      <m:r>
                        <a:rPr lang="en-US" b="0" i="1" dirty="0" smtClean="0">
                          <a:latin typeface="Cambria Math" panose="02040503050406030204" pitchFamily="18" charset="0"/>
                        </a:rPr>
                        <m:t>, </m:t>
                      </m:r>
                      <m:r>
                        <a:rPr lang="en-US" i="1" dirty="0">
                          <a:latin typeface="Cambria Math" panose="02040503050406030204" pitchFamily="18" charset="0"/>
                        </a:rPr>
                        <m:t>𝑀</m:t>
                      </m:r>
                      <m:r>
                        <m:rPr>
                          <m:nor/>
                        </m:rPr>
                        <a:rPr lang="en-US" b="0" i="0" dirty="0" smtClean="0">
                          <a:latin typeface="Cambria Math" panose="02040503050406030204" pitchFamily="18" charset="0"/>
                        </a:rPr>
                        <m:t>, </m:t>
                      </m:r>
                      <m:r>
                        <m:rPr>
                          <m:nor/>
                        </m:rPr>
                        <a:rPr lang="en-US" b="0" i="0" dirty="0" smtClean="0">
                          <a:solidFill>
                            <a:schemeClr val="accent5"/>
                          </a:solidFill>
                          <a:latin typeface="Cambria Math" panose="02040503050406030204" pitchFamily="18" charset="0"/>
                        </a:rPr>
                        <m:t>PP</m:t>
                      </m:r>
                      <m:r>
                        <m:rPr>
                          <m:nor/>
                        </m:rPr>
                        <a:rPr lang="en-US" dirty="0"/>
                        <m:t>)</m:t>
                      </m:r>
                    </m:oMath>
                  </m:oMathPara>
                </a14:m>
                <a:endParaRPr lang="en-IL" dirty="0"/>
              </a:p>
            </p:txBody>
          </p:sp>
        </mc:Choice>
        <mc:Fallback xmlns="">
          <p:sp>
            <p:nvSpPr>
              <p:cNvPr id="21" name="TextBox 20">
                <a:extLst>
                  <a:ext uri="{FF2B5EF4-FFF2-40B4-BE49-F238E27FC236}">
                    <a16:creationId xmlns:a16="http://schemas.microsoft.com/office/drawing/2014/main" id="{59B550C0-9BE1-8502-7546-73ADCF4F0651}"/>
                  </a:ext>
                </a:extLst>
              </p:cNvPr>
              <p:cNvSpPr txBox="1">
                <a:spLocks noRot="1" noChangeAspect="1" noMove="1" noResize="1" noEditPoints="1" noAdjustHandles="1" noChangeArrowheads="1" noChangeShapeType="1" noTextEdit="1"/>
              </p:cNvSpPr>
              <p:nvPr/>
            </p:nvSpPr>
            <p:spPr>
              <a:xfrm>
                <a:off x="3504578" y="3611974"/>
                <a:ext cx="3193142" cy="369332"/>
              </a:xfrm>
              <a:prstGeom prst="rect">
                <a:avLst/>
              </a:prstGeom>
              <a:blipFill>
                <a:blip r:embed="rId4"/>
                <a:stretch>
                  <a:fillRect b="-11667"/>
                </a:stretch>
              </a:blipFill>
            </p:spPr>
            <p:txBody>
              <a:bodyPr/>
              <a:lstStyle/>
              <a:p>
                <a:r>
                  <a:rPr lang="en-IL">
                    <a:noFill/>
                  </a:rPr>
                  <a:t> </a:t>
                </a:r>
              </a:p>
            </p:txBody>
          </p:sp>
        </mc:Fallback>
      </mc:AlternateContent>
      <p:cxnSp>
        <p:nvCxnSpPr>
          <p:cNvPr id="22" name="Straight Arrow Connector 21">
            <a:extLst>
              <a:ext uri="{FF2B5EF4-FFF2-40B4-BE49-F238E27FC236}">
                <a16:creationId xmlns:a16="http://schemas.microsoft.com/office/drawing/2014/main" id="{141E18E6-DE97-13D7-1988-A110139D0D6A}"/>
              </a:ext>
            </a:extLst>
          </p:cNvPr>
          <p:cNvCxnSpPr>
            <a:cxnSpLocks/>
          </p:cNvCxnSpPr>
          <p:nvPr/>
        </p:nvCxnSpPr>
        <p:spPr>
          <a:xfrm flipV="1">
            <a:off x="3279605" y="4052464"/>
            <a:ext cx="3757291" cy="1628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654DEA9-60BA-D7BA-A529-981C028B3831}"/>
              </a:ext>
            </a:extLst>
          </p:cNvPr>
          <p:cNvGrpSpPr/>
          <p:nvPr/>
        </p:nvGrpSpPr>
        <p:grpSpPr>
          <a:xfrm>
            <a:off x="6987498" y="2897777"/>
            <a:ext cx="1569660" cy="2156462"/>
            <a:chOff x="5367718" y="1300729"/>
            <a:chExt cx="1569660" cy="2156462"/>
          </a:xfrm>
        </p:grpSpPr>
        <p:pic>
          <p:nvPicPr>
            <p:cNvPr id="24" name="Picture 23" descr="alt tag">
              <a:extLst>
                <a:ext uri="{FF2B5EF4-FFF2-40B4-BE49-F238E27FC236}">
                  <a16:creationId xmlns:a16="http://schemas.microsoft.com/office/drawing/2014/main" id="{C716FD62-8BB8-B7E9-8C27-B59E27FBF9D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987" t="9501" r="93" b="14448"/>
            <a:stretch/>
          </p:blipFill>
          <p:spPr bwMode="auto">
            <a:xfrm>
              <a:off x="5417116" y="1300729"/>
              <a:ext cx="1232882" cy="207321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70E4D81D-A53D-375C-39E7-441F0A38F3C3}"/>
                </a:ext>
              </a:extLst>
            </p:cNvPr>
            <p:cNvSpPr txBox="1"/>
            <p:nvPr/>
          </p:nvSpPr>
          <p:spPr>
            <a:xfrm>
              <a:off x="5367718" y="3057081"/>
              <a:ext cx="1569660"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Adversary</a:t>
              </a:r>
              <a:endParaRPr lang="en-IL" sz="2000" dirty="0">
                <a:latin typeface="Courier New" panose="02070309020205020404" pitchFamily="49" charset="0"/>
                <a:cs typeface="Courier New" panose="02070309020205020404" pitchFamily="49" charset="0"/>
              </a:endParaRPr>
            </a:p>
          </p:txBody>
        </p: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60BF5AD2-8531-ECE3-4DAF-E30CCAF0A4F6}"/>
                  </a:ext>
                </a:extLst>
              </p:cNvPr>
              <p:cNvSpPr txBox="1"/>
              <p:nvPr/>
            </p:nvSpPr>
            <p:spPr>
              <a:xfrm>
                <a:off x="8168178" y="2850507"/>
                <a:ext cx="2991850" cy="394403"/>
              </a:xfrm>
              <a:prstGeom prst="rect">
                <a:avLst/>
              </a:prstGeom>
              <a:noFill/>
            </p:spPr>
            <p:txBody>
              <a:bodyPr wrap="square">
                <a:spAutoFit/>
              </a:bodyPr>
              <a:lstStyle/>
              <a:p>
                <a:pPr/>
                <a14:m>
                  <m:oMathPara xmlns:m="http://schemas.openxmlformats.org/officeDocument/2006/math">
                    <m:oMathParaPr>
                      <m:jc m:val="center"/>
                    </m:oMathParaPr>
                    <m:oMath xmlns:m="http://schemas.openxmlformats.org/officeDocument/2006/math">
                      <m:sSub>
                        <m:sSubPr>
                          <m:ctrlPr>
                            <a:rPr lang="en-US" i="1" dirty="0" smtClean="0">
                              <a:solidFill>
                                <a:schemeClr val="accent4"/>
                              </a:solidFill>
                              <a:latin typeface="Cambria Math" panose="02040503050406030204" pitchFamily="18" charset="0"/>
                            </a:rPr>
                          </m:ctrlPr>
                        </m:sSubPr>
                        <m:e>
                          <m:r>
                            <m:rPr>
                              <m:lit/>
                            </m:rPr>
                            <a:rPr lang="en-US" i="1" dirty="0">
                              <a:solidFill>
                                <a:schemeClr val="accent4"/>
                              </a:solidFill>
                              <a:latin typeface="Cambria Math" panose="02040503050406030204" pitchFamily="18" charset="0"/>
                            </a:rPr>
                            <m:t> </m:t>
                          </m:r>
                          <m:r>
                            <m:rPr>
                              <m:sty m:val="p"/>
                            </m:rPr>
                            <a:rPr lang="en-US" i="1" dirty="0">
                              <a:solidFill>
                                <a:schemeClr val="accent4"/>
                              </a:solidFill>
                              <a:latin typeface="Cambria Math" panose="02040503050406030204" pitchFamily="18" charset="0"/>
                            </a:rPr>
                            <m:t>SK</m:t>
                          </m:r>
                        </m:e>
                        <m:sub>
                          <m:sSub>
                            <m:sSubPr>
                              <m:ctrlPr>
                                <a:rPr lang="en-US" b="0" i="1" dirty="0" smtClean="0">
                                  <a:solidFill>
                                    <a:schemeClr val="accent4"/>
                                  </a:solidFill>
                                  <a:latin typeface="Cambria Math" panose="02040503050406030204" pitchFamily="18" charset="0"/>
                                </a:rPr>
                              </m:ctrlPr>
                            </m:sSubPr>
                            <m:e>
                              <m:r>
                                <a:rPr lang="en-US" i="1" dirty="0">
                                  <a:solidFill>
                                    <a:schemeClr val="accent4"/>
                                  </a:solidFill>
                                  <a:latin typeface="Cambria Math" panose="02040503050406030204" pitchFamily="18" charset="0"/>
                                </a:rPr>
                                <m:t>𝑓</m:t>
                              </m:r>
                            </m:e>
                            <m:sub>
                              <m:r>
                                <a:rPr lang="en-US" b="0" i="1" dirty="0" smtClean="0">
                                  <a:solidFill>
                                    <a:schemeClr val="accent4"/>
                                  </a:solidFill>
                                  <a:latin typeface="Cambria Math" panose="02040503050406030204" pitchFamily="18" charset="0"/>
                                </a:rPr>
                                <m:t>1</m:t>
                              </m:r>
                            </m:sub>
                          </m:sSub>
                        </m:sub>
                      </m:sSub>
                      <m:r>
                        <a:rPr lang="en-US" b="0" i="1" dirty="0" smtClean="0">
                          <a:solidFill>
                            <a:schemeClr val="tx1"/>
                          </a:solidFill>
                          <a:latin typeface="Cambria Math" panose="02040503050406030204" pitchFamily="18" charset="0"/>
                        </a:rPr>
                        <m:t>,</m:t>
                      </m:r>
                      <m:sSub>
                        <m:sSubPr>
                          <m:ctrlPr>
                            <a:rPr lang="en-US" i="1" dirty="0" smtClean="0">
                              <a:solidFill>
                                <a:schemeClr val="accent4"/>
                              </a:solidFill>
                              <a:latin typeface="Cambria Math" panose="02040503050406030204" pitchFamily="18" charset="0"/>
                            </a:rPr>
                          </m:ctrlPr>
                        </m:sSubPr>
                        <m:e>
                          <m:r>
                            <m:rPr>
                              <m:lit/>
                            </m:rPr>
                            <a:rPr lang="en-US" i="1" dirty="0">
                              <a:solidFill>
                                <a:schemeClr val="accent4"/>
                              </a:solidFill>
                              <a:latin typeface="Cambria Math" panose="02040503050406030204" pitchFamily="18" charset="0"/>
                            </a:rPr>
                            <m:t> </m:t>
                          </m:r>
                          <m:r>
                            <m:rPr>
                              <m:sty m:val="p"/>
                            </m:rPr>
                            <a:rPr lang="en-US" i="1" dirty="0">
                              <a:solidFill>
                                <a:schemeClr val="accent4"/>
                              </a:solidFill>
                              <a:latin typeface="Cambria Math" panose="02040503050406030204" pitchFamily="18" charset="0"/>
                            </a:rPr>
                            <m:t>SK</m:t>
                          </m:r>
                        </m:e>
                        <m:sub>
                          <m:sSub>
                            <m:sSubPr>
                              <m:ctrlPr>
                                <a:rPr lang="en-US" i="1" dirty="0" smtClean="0">
                                  <a:solidFill>
                                    <a:schemeClr val="accent4"/>
                                  </a:solidFill>
                                  <a:latin typeface="Cambria Math" panose="02040503050406030204" pitchFamily="18" charset="0"/>
                                </a:rPr>
                              </m:ctrlPr>
                            </m:sSubPr>
                            <m:e>
                              <m:r>
                                <a:rPr lang="en-US" i="1" dirty="0">
                                  <a:solidFill>
                                    <a:schemeClr val="accent4"/>
                                  </a:solidFill>
                                  <a:latin typeface="Cambria Math" panose="02040503050406030204" pitchFamily="18" charset="0"/>
                                </a:rPr>
                                <m:t>𝑓</m:t>
                              </m:r>
                            </m:e>
                            <m:sub>
                              <m:r>
                                <a:rPr lang="en-US" b="0" i="1" dirty="0" smtClean="0">
                                  <a:solidFill>
                                    <a:schemeClr val="accent4"/>
                                  </a:solidFill>
                                  <a:latin typeface="Cambria Math" panose="02040503050406030204" pitchFamily="18" charset="0"/>
                                </a:rPr>
                                <m:t>2</m:t>
                              </m:r>
                            </m:sub>
                          </m:sSub>
                        </m:sub>
                      </m:sSub>
                      <m:r>
                        <a:rPr lang="en-US" b="0" i="1" dirty="0" smtClean="0">
                          <a:solidFill>
                            <a:schemeClr val="tx1"/>
                          </a:solidFill>
                          <a:latin typeface="Cambria Math" panose="02040503050406030204" pitchFamily="18" charset="0"/>
                        </a:rPr>
                        <m:t>,</m:t>
                      </m:r>
                      <m:sSub>
                        <m:sSubPr>
                          <m:ctrlPr>
                            <a:rPr lang="en-US" i="1" dirty="0">
                              <a:solidFill>
                                <a:schemeClr val="accent4"/>
                              </a:solidFill>
                              <a:latin typeface="Cambria Math" panose="02040503050406030204" pitchFamily="18" charset="0"/>
                            </a:rPr>
                          </m:ctrlPr>
                        </m:sSubPr>
                        <m:e>
                          <m:r>
                            <m:rPr>
                              <m:lit/>
                            </m:rPr>
                            <a:rPr lang="en-US" i="1" dirty="0" smtClean="0">
                              <a:solidFill>
                                <a:schemeClr val="accent4"/>
                              </a:solidFill>
                              <a:latin typeface="Cambria Math" panose="02040503050406030204" pitchFamily="18" charset="0"/>
                            </a:rPr>
                            <m:t> </m:t>
                          </m:r>
                          <m:r>
                            <m:rPr>
                              <m:sty m:val="p"/>
                            </m:rPr>
                            <a:rPr lang="en-US" i="1" dirty="0">
                              <a:solidFill>
                                <a:schemeClr val="accent4"/>
                              </a:solidFill>
                              <a:latin typeface="Cambria Math" panose="02040503050406030204" pitchFamily="18" charset="0"/>
                            </a:rPr>
                            <m:t>SK</m:t>
                          </m:r>
                        </m:e>
                        <m:sub>
                          <m:sSub>
                            <m:sSubPr>
                              <m:ctrlPr>
                                <a:rPr lang="en-US" i="1" dirty="0">
                                  <a:solidFill>
                                    <a:schemeClr val="accent4"/>
                                  </a:solidFill>
                                  <a:latin typeface="Cambria Math" panose="02040503050406030204" pitchFamily="18" charset="0"/>
                                </a:rPr>
                              </m:ctrlPr>
                            </m:sSubPr>
                            <m:e>
                              <m:r>
                                <a:rPr lang="en-US" i="1" dirty="0">
                                  <a:solidFill>
                                    <a:schemeClr val="accent4"/>
                                  </a:solidFill>
                                  <a:latin typeface="Cambria Math" panose="02040503050406030204" pitchFamily="18" charset="0"/>
                                </a:rPr>
                                <m:t>𝑓</m:t>
                              </m:r>
                            </m:e>
                            <m:sub>
                              <m:r>
                                <a:rPr lang="en-US" b="0" i="1" dirty="0" smtClean="0">
                                  <a:solidFill>
                                    <a:schemeClr val="accent4"/>
                                  </a:solidFill>
                                  <a:latin typeface="Cambria Math" panose="02040503050406030204" pitchFamily="18" charset="0"/>
                                </a:rPr>
                                <m:t>3</m:t>
                              </m:r>
                            </m:sub>
                          </m:sSub>
                        </m:sub>
                      </m:sSub>
                      <m:r>
                        <a:rPr lang="en-US" b="0" i="0" dirty="0" smtClean="0">
                          <a:solidFill>
                            <a:schemeClr val="tx1"/>
                          </a:solidFill>
                          <a:latin typeface="Cambria Math" panose="02040503050406030204" pitchFamily="18" charset="0"/>
                        </a:rPr>
                        <m:t>…</m:t>
                      </m:r>
                    </m:oMath>
                  </m:oMathPara>
                </a14:m>
                <a:endParaRPr lang="en-US" dirty="0"/>
              </a:p>
            </p:txBody>
          </p:sp>
        </mc:Choice>
        <mc:Fallback xmlns="">
          <p:sp>
            <p:nvSpPr>
              <p:cNvPr id="27" name="TextBox 26">
                <a:extLst>
                  <a:ext uri="{FF2B5EF4-FFF2-40B4-BE49-F238E27FC236}">
                    <a16:creationId xmlns:a16="http://schemas.microsoft.com/office/drawing/2014/main" id="{60BF5AD2-8531-ECE3-4DAF-E30CCAF0A4F6}"/>
                  </a:ext>
                </a:extLst>
              </p:cNvPr>
              <p:cNvSpPr txBox="1">
                <a:spLocks noRot="1" noChangeAspect="1" noMove="1" noResize="1" noEditPoints="1" noAdjustHandles="1" noChangeArrowheads="1" noChangeShapeType="1" noTextEdit="1"/>
              </p:cNvSpPr>
              <p:nvPr/>
            </p:nvSpPr>
            <p:spPr>
              <a:xfrm>
                <a:off x="8168178" y="2850507"/>
                <a:ext cx="2991850" cy="394403"/>
              </a:xfrm>
              <a:prstGeom prst="rect">
                <a:avLst/>
              </a:prstGeom>
              <a:blipFill>
                <a:blip r:embed="rId6"/>
                <a:stretch>
                  <a:fillRect b="-9375"/>
                </a:stretch>
              </a:blipFill>
            </p:spPr>
            <p:txBody>
              <a:bodyPr/>
              <a:lstStyle/>
              <a:p>
                <a:r>
                  <a:rPr lang="en-IL">
                    <a:noFill/>
                  </a:rPr>
                  <a:t> </a:t>
                </a:r>
              </a:p>
            </p:txBody>
          </p:sp>
        </mc:Fallback>
      </mc:AlternateContent>
      <p:cxnSp>
        <p:nvCxnSpPr>
          <p:cNvPr id="29" name="Straight Arrow Connector 28">
            <a:extLst>
              <a:ext uri="{FF2B5EF4-FFF2-40B4-BE49-F238E27FC236}">
                <a16:creationId xmlns:a16="http://schemas.microsoft.com/office/drawing/2014/main" id="{D5567838-170B-EC7D-5B4A-0227C091FE12}"/>
              </a:ext>
            </a:extLst>
          </p:cNvPr>
          <p:cNvCxnSpPr>
            <a:cxnSpLocks/>
          </p:cNvCxnSpPr>
          <p:nvPr/>
        </p:nvCxnSpPr>
        <p:spPr>
          <a:xfrm flipH="1">
            <a:off x="8312565" y="2468852"/>
            <a:ext cx="928868" cy="8999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EC97DED0-E8E1-746A-6D8C-92382A0B8189}"/>
              </a:ext>
            </a:extLst>
          </p:cNvPr>
          <p:cNvGrpSpPr/>
          <p:nvPr/>
        </p:nvGrpSpPr>
        <p:grpSpPr>
          <a:xfrm>
            <a:off x="9241433" y="301794"/>
            <a:ext cx="1232882" cy="2167058"/>
            <a:chOff x="5417116" y="1300729"/>
            <a:chExt cx="1232882" cy="2167058"/>
          </a:xfrm>
        </p:grpSpPr>
        <p:pic>
          <p:nvPicPr>
            <p:cNvPr id="33" name="Picture 32" descr="alt tag">
              <a:extLst>
                <a:ext uri="{FF2B5EF4-FFF2-40B4-BE49-F238E27FC236}">
                  <a16:creationId xmlns:a16="http://schemas.microsoft.com/office/drawing/2014/main" id="{BF365515-C899-F496-C422-6D28F3C95AB9}"/>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l="65987" t="9501" r="93" b="14448"/>
            <a:stretch/>
          </p:blipFill>
          <p:spPr bwMode="auto">
            <a:xfrm>
              <a:off x="5417116" y="1300729"/>
              <a:ext cx="1232882" cy="2073211"/>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2F9E030-25E7-C160-D8FB-5816E546C483}"/>
                </a:ext>
              </a:extLst>
            </p:cNvPr>
            <p:cNvSpPr txBox="1"/>
            <p:nvPr/>
          </p:nvSpPr>
          <p:spPr>
            <a:xfrm>
              <a:off x="5479559" y="3067677"/>
              <a:ext cx="1107996"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Master</a:t>
              </a:r>
              <a:endParaRPr lang="en-IL" sz="2000" dirty="0">
                <a:latin typeface="Courier New" panose="02070309020205020404" pitchFamily="49" charset="0"/>
                <a:cs typeface="Courier New" panose="02070309020205020404" pitchFamily="49" charset="0"/>
              </a:endParaRPr>
            </a:p>
          </p:txBody>
        </p:sp>
      </p:grpSp>
      <p:grpSp>
        <p:nvGrpSpPr>
          <p:cNvPr id="37" name="Group 36">
            <a:extLst>
              <a:ext uri="{FF2B5EF4-FFF2-40B4-BE49-F238E27FC236}">
                <a16:creationId xmlns:a16="http://schemas.microsoft.com/office/drawing/2014/main" id="{66F3CA11-5276-194E-D679-95540D8CF9B8}"/>
              </a:ext>
            </a:extLst>
          </p:cNvPr>
          <p:cNvGrpSpPr/>
          <p:nvPr/>
        </p:nvGrpSpPr>
        <p:grpSpPr>
          <a:xfrm>
            <a:off x="1882606" y="2897046"/>
            <a:ext cx="1280886" cy="2157193"/>
            <a:chOff x="1882606" y="2897046"/>
            <a:chExt cx="1280886" cy="2157193"/>
          </a:xfrm>
        </p:grpSpPr>
        <p:pic>
          <p:nvPicPr>
            <p:cNvPr id="13" name="Picture 2" descr="alt tag">
              <a:extLst>
                <a:ext uri="{FF2B5EF4-FFF2-40B4-BE49-F238E27FC236}">
                  <a16:creationId xmlns:a16="http://schemas.microsoft.com/office/drawing/2014/main" id="{77DCD6E5-BF66-F21F-7E9F-433A292AF5E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10748" r="64760" b="13201"/>
            <a:stretch/>
          </p:blipFill>
          <p:spPr bwMode="auto">
            <a:xfrm>
              <a:off x="1882606" y="2897046"/>
              <a:ext cx="1280886" cy="2073211"/>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1EFFD9E-13A8-775F-F5E9-88F1BCE59986}"/>
                </a:ext>
              </a:extLst>
            </p:cNvPr>
            <p:cNvSpPr txBox="1"/>
            <p:nvPr/>
          </p:nvSpPr>
          <p:spPr>
            <a:xfrm>
              <a:off x="2045995" y="4654129"/>
              <a:ext cx="954107" cy="400110"/>
            </a:xfrm>
            <a:prstGeom prst="rect">
              <a:avLst/>
            </a:prstGeom>
            <a:solidFill>
              <a:schemeClr val="bg1"/>
            </a:solidFill>
          </p:spPr>
          <p:txBody>
            <a:bodyPr wrap="none" rtlCol="0">
              <a:spAutoFit/>
            </a:bodyPr>
            <a:lstStyle/>
            <a:p>
              <a:r>
                <a:rPr lang="en-US" sz="2000" dirty="0">
                  <a:latin typeface="Courier New" panose="02070309020205020404" pitchFamily="49" charset="0"/>
                  <a:cs typeface="Courier New" panose="02070309020205020404" pitchFamily="49" charset="0"/>
                </a:rPr>
                <a:t>Alice</a:t>
              </a:r>
              <a:endParaRPr lang="en-IL" sz="2000" dirty="0">
                <a:latin typeface="Courier New" panose="02070309020205020404" pitchFamily="49" charset="0"/>
                <a:cs typeface="Courier New" panose="02070309020205020404" pitchFamily="49" charset="0"/>
              </a:endParaRPr>
            </a:p>
          </p:txBody>
        </p:sp>
      </p:grpSp>
    </p:spTree>
    <p:extLst>
      <p:ext uri="{BB962C8B-B14F-4D97-AF65-F5344CB8AC3E}">
        <p14:creationId xmlns:p14="http://schemas.microsoft.com/office/powerpoint/2010/main" val="106888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6CB813-C051-E56D-6A23-B71A778138E5}"/>
                  </a:ext>
                </a:extLst>
              </p:cNvPr>
              <p:cNvSpPr>
                <a:spLocks noGrp="1"/>
              </p:cNvSpPr>
              <p:nvPr>
                <p:ph idx="1"/>
              </p:nvPr>
            </p:nvSpPr>
            <p:spPr>
              <a:xfrm>
                <a:off x="838200" y="1825624"/>
                <a:ext cx="10515600" cy="4859656"/>
              </a:xfrm>
            </p:spPr>
            <p:txBody>
              <a:bodyPr>
                <a:normAutofit/>
              </a:bodyPr>
              <a:lstStyle/>
              <a:p>
                <a:pPr marL="514350" indent="-514350">
                  <a:buFont typeface="+mj-lt"/>
                  <a:buAutoNum type="arabicPeriod"/>
                </a:pPr>
                <a:r>
                  <a:rPr lang="en-US" sz="2400" dirty="0">
                    <a:solidFill>
                      <a:schemeClr val="accent5"/>
                    </a:solidFill>
                  </a:rPr>
                  <a:t>Setup Phase</a:t>
                </a:r>
              </a:p>
              <a:p>
                <a:pPr marL="514350" indent="-514350">
                  <a:buFont typeface="+mj-lt"/>
                  <a:buAutoNum type="arabicPeriod"/>
                </a:pPr>
                <a:r>
                  <a:rPr lang="en-US" sz="2400" dirty="0">
                    <a:solidFill>
                      <a:schemeClr val="accent4"/>
                    </a:solidFill>
                  </a:rPr>
                  <a:t>Query Phase I</a:t>
                </a:r>
                <a:endParaRPr lang="he-IL" sz="2400" dirty="0">
                  <a:solidFill>
                    <a:schemeClr val="accent4"/>
                  </a:solidFill>
                </a:endParaRPr>
              </a:p>
              <a:p>
                <a:pPr marL="514350" indent="-514350">
                  <a:buFont typeface="+mj-lt"/>
                  <a:buAutoNum type="arabicPeriod"/>
                </a:pPr>
                <a:endParaRPr lang="en-US" sz="1400" dirty="0"/>
              </a:p>
              <a:p>
                <a:pPr marL="514350" indent="-514350">
                  <a:buFont typeface="+mj-lt"/>
                  <a:buAutoNum type="arabicPeriod"/>
                </a:pPr>
                <a:r>
                  <a:rPr lang="en-US" sz="2400" dirty="0">
                    <a:solidFill>
                      <a:schemeClr val="accent2"/>
                    </a:solidFill>
                  </a:rPr>
                  <a:t>Challenge Phase</a:t>
                </a:r>
              </a:p>
              <a:p>
                <a:pPr lvl="1"/>
                <a:r>
                  <a:rPr lang="en-US" sz="2000" b="0" dirty="0">
                    <a:solidFill>
                      <a:schemeClr val="accent2"/>
                    </a:solidFill>
                  </a:rPr>
                  <a:t>Encrypts </a:t>
                </a:r>
                <a14:m>
                  <m:oMath xmlns:m="http://schemas.openxmlformats.org/officeDocument/2006/math">
                    <m:sSub>
                      <m:sSubPr>
                        <m:ctrlPr>
                          <a:rPr lang="en-US" sz="2000" b="0" i="1" smtClean="0">
                            <a:solidFill>
                              <a:schemeClr val="accent2"/>
                            </a:solidFill>
                            <a:latin typeface="Cambria Math" panose="02040503050406030204" pitchFamily="18" charset="0"/>
                          </a:rPr>
                        </m:ctrlPr>
                      </m:sSubPr>
                      <m:e>
                        <m:r>
                          <a:rPr lang="en-US" sz="2000" b="0" i="1" smtClean="0">
                            <a:solidFill>
                              <a:schemeClr val="accent2"/>
                            </a:solidFill>
                            <a:latin typeface="Cambria Math" panose="02040503050406030204" pitchFamily="18" charset="0"/>
                          </a:rPr>
                          <m:t>𝑀</m:t>
                        </m:r>
                      </m:e>
                      <m:sub>
                        <m:r>
                          <a:rPr lang="en-US" sz="2000" b="0" i="1" smtClean="0">
                            <a:solidFill>
                              <a:schemeClr val="accent2"/>
                            </a:solidFill>
                            <a:latin typeface="Cambria Math" panose="02040503050406030204" pitchFamily="18" charset="0"/>
                          </a:rPr>
                          <m:t>0</m:t>
                        </m:r>
                      </m:sub>
                    </m:sSub>
                    <m:r>
                      <a:rPr lang="en-US" sz="2000" b="0" i="1" smtClean="0">
                        <a:solidFill>
                          <a:schemeClr val="accent2"/>
                        </a:solidFill>
                        <a:latin typeface="Cambria Math" panose="02040503050406030204" pitchFamily="18" charset="0"/>
                      </a:rPr>
                      <m:t>\</m:t>
                    </m:r>
                    <m:sSub>
                      <m:sSubPr>
                        <m:ctrlPr>
                          <a:rPr lang="en-US" sz="2000" b="0" i="1" smtClean="0">
                            <a:solidFill>
                              <a:schemeClr val="accent2"/>
                            </a:solidFill>
                            <a:latin typeface="Cambria Math" panose="02040503050406030204" pitchFamily="18" charset="0"/>
                          </a:rPr>
                        </m:ctrlPr>
                      </m:sSubPr>
                      <m:e>
                        <m:r>
                          <a:rPr lang="en-US" sz="2000" b="0" i="1" smtClean="0">
                            <a:solidFill>
                              <a:schemeClr val="accent2"/>
                            </a:solidFill>
                            <a:latin typeface="Cambria Math" panose="02040503050406030204" pitchFamily="18" charset="0"/>
                          </a:rPr>
                          <m:t>𝑀</m:t>
                        </m:r>
                      </m:e>
                      <m:sub>
                        <m:r>
                          <a:rPr lang="en-US" sz="2000" b="0" i="1" smtClean="0">
                            <a:solidFill>
                              <a:schemeClr val="accent2"/>
                            </a:solidFill>
                            <a:latin typeface="Cambria Math" panose="02040503050406030204" pitchFamily="18" charset="0"/>
                          </a:rPr>
                          <m:t>1</m:t>
                        </m:r>
                      </m:sub>
                    </m:sSub>
                  </m:oMath>
                </a14:m>
                <a:endParaRPr lang="en-US" sz="2000" dirty="0">
                  <a:solidFill>
                    <a:schemeClr val="accent2"/>
                  </a:solidFill>
                </a:endParaRPr>
              </a:p>
              <a:p>
                <a:pPr lvl="1"/>
                <a:endParaRPr lang="en-US" sz="1400" dirty="0">
                  <a:solidFill>
                    <a:schemeClr val="accent2"/>
                  </a:solidFill>
                </a:endParaRPr>
              </a:p>
              <a:p>
                <a:pPr marL="514350" indent="-514350">
                  <a:buFont typeface="+mj-lt"/>
                  <a:buAutoNum type="arabicPeriod"/>
                </a:pPr>
                <a:r>
                  <a:rPr lang="en-US" sz="2400" dirty="0">
                    <a:solidFill>
                      <a:schemeClr val="accent4"/>
                    </a:solidFill>
                  </a:rPr>
                  <a:t>Query Phase II</a:t>
                </a:r>
              </a:p>
              <a:p>
                <a:pPr marL="514350" indent="-514350">
                  <a:buFont typeface="+mj-lt"/>
                  <a:buAutoNum type="arabicPeriod"/>
                </a:pPr>
                <a:endParaRPr lang="en-US" sz="1400" dirty="0"/>
              </a:p>
              <a:p>
                <a:pPr marL="514350" indent="-514350">
                  <a:buFont typeface="+mj-lt"/>
                  <a:buAutoNum type="arabicPeriod"/>
                </a:pPr>
                <a:r>
                  <a:rPr lang="en-US" sz="2400" dirty="0">
                    <a:solidFill>
                      <a:schemeClr val="accent3"/>
                    </a:solidFill>
                  </a:rPr>
                  <a:t>Guess</a:t>
                </a:r>
                <a:endParaRPr lang="en-IL" sz="2400" dirty="0">
                  <a:solidFill>
                    <a:schemeClr val="accent3"/>
                  </a:solidFill>
                </a:endParaRPr>
              </a:p>
            </p:txBody>
          </p:sp>
        </mc:Choice>
        <mc:Fallback xmlns="">
          <p:sp>
            <p:nvSpPr>
              <p:cNvPr id="3" name="Content Placeholder 2">
                <a:extLst>
                  <a:ext uri="{FF2B5EF4-FFF2-40B4-BE49-F238E27FC236}">
                    <a16:creationId xmlns:a16="http://schemas.microsoft.com/office/drawing/2014/main" id="{B86CB813-C051-E56D-6A23-B71A778138E5}"/>
                  </a:ext>
                </a:extLst>
              </p:cNvPr>
              <p:cNvSpPr>
                <a:spLocks noGrp="1" noRot="1" noChangeAspect="1" noMove="1" noResize="1" noEditPoints="1" noAdjustHandles="1" noChangeArrowheads="1" noChangeShapeType="1" noTextEdit="1"/>
              </p:cNvSpPr>
              <p:nvPr>
                <p:ph idx="1"/>
              </p:nvPr>
            </p:nvSpPr>
            <p:spPr>
              <a:xfrm>
                <a:off x="838200" y="1825624"/>
                <a:ext cx="10515600" cy="4859656"/>
              </a:xfrm>
              <a:blipFill>
                <a:blip r:embed="rId3"/>
                <a:stretch>
                  <a:fillRect l="-928" t="-1880"/>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76E3F13F-6A02-7A80-ADD7-85E2CD4C18FF}"/>
                  </a:ext>
                </a:extLst>
              </p:cNvPr>
              <p:cNvSpPr txBox="1"/>
              <p:nvPr/>
            </p:nvSpPr>
            <p:spPr>
              <a:xfrm>
                <a:off x="736600" y="5759944"/>
                <a:ext cx="10515600" cy="461665"/>
              </a:xfrm>
              <a:prstGeom prst="rect">
                <a:avLst/>
              </a:prstGeom>
              <a:noFill/>
            </p:spPr>
            <p:txBody>
              <a:bodyPr wrap="square">
                <a:spAutoFit/>
              </a:bodyPr>
              <a:lstStyle/>
              <a:p>
                <a:pPr lvl="1" algn="ctr"/>
                <a:r>
                  <a:rPr lang="en-US" sz="2400" dirty="0"/>
                  <a:t>If the guess is correct and all policies satisfy </a:t>
                </a:r>
                <a14:m>
                  <m:oMath xmlns:m="http://schemas.openxmlformats.org/officeDocument/2006/math">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m:t>
                            </m:r>
                          </m:sup>
                        </m:sSup>
                      </m:e>
                    </m:d>
                    <m:r>
                      <a:rPr lang="en-US" sz="2400" b="0" i="1" smtClean="0">
                        <a:latin typeface="Cambria Math" panose="02040503050406030204" pitchFamily="18" charset="0"/>
                      </a:rPr>
                      <m:t>=</m:t>
                    </m:r>
                    <m:r>
                      <a:rPr lang="en-US" sz="2400" b="0" i="1" smtClean="0">
                        <a:latin typeface="Cambria Math" panose="02040503050406030204" pitchFamily="18" charset="0"/>
                      </a:rPr>
                      <m:t>0</m:t>
                    </m:r>
                    <m:r>
                      <a:rPr lang="en-US" sz="2400" b="0" i="1" smtClean="0">
                        <a:latin typeface="Cambria Math" panose="02040503050406030204" pitchFamily="18" charset="0"/>
                      </a:rPr>
                      <m:t> →</m:t>
                    </m:r>
                    <m:r>
                      <m:rPr>
                        <m:nor/>
                      </m:rPr>
                      <a:rPr lang="en-US" sz="2400" dirty="0"/>
                      <m:t>Adversary</m:t>
                    </m:r>
                    <m:r>
                      <m:rPr>
                        <m:nor/>
                      </m:rPr>
                      <a:rPr lang="en-US" sz="2400" dirty="0"/>
                      <m:t> </m:t>
                    </m:r>
                    <m:r>
                      <m:rPr>
                        <m:nor/>
                      </m:rPr>
                      <a:rPr lang="en-US" sz="2400" dirty="0"/>
                      <m:t>wins</m:t>
                    </m:r>
                  </m:oMath>
                </a14:m>
                <a:endParaRPr lang="en-US" sz="2400" dirty="0"/>
              </a:p>
            </p:txBody>
          </p:sp>
        </mc:Choice>
        <mc:Fallback xmlns="">
          <p:sp>
            <p:nvSpPr>
              <p:cNvPr id="36" name="TextBox 35">
                <a:extLst>
                  <a:ext uri="{FF2B5EF4-FFF2-40B4-BE49-F238E27FC236}">
                    <a16:creationId xmlns:a16="http://schemas.microsoft.com/office/drawing/2014/main" id="{76E3F13F-6A02-7A80-ADD7-85E2CD4C18FF}"/>
                  </a:ext>
                </a:extLst>
              </p:cNvPr>
              <p:cNvSpPr txBox="1">
                <a:spLocks noRot="1" noChangeAspect="1" noMove="1" noResize="1" noEditPoints="1" noAdjustHandles="1" noChangeArrowheads="1" noChangeShapeType="1" noTextEdit="1"/>
              </p:cNvSpPr>
              <p:nvPr/>
            </p:nvSpPr>
            <p:spPr>
              <a:xfrm>
                <a:off x="736600" y="5759944"/>
                <a:ext cx="10515600" cy="461665"/>
              </a:xfrm>
              <a:prstGeom prst="rect">
                <a:avLst/>
              </a:prstGeom>
              <a:blipFill>
                <a:blip r:embed="rId4"/>
                <a:stretch>
                  <a:fillRect t="-10526" b="-28947"/>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DC0F108A-5AAC-E3A6-86C6-2F082901B6A2}"/>
              </a:ext>
            </a:extLst>
          </p:cNvPr>
          <p:cNvSpPr>
            <a:spLocks noGrp="1"/>
          </p:cNvSpPr>
          <p:nvPr>
            <p:ph type="title"/>
          </p:nvPr>
        </p:nvSpPr>
        <p:spPr/>
        <p:txBody>
          <a:bodyPr/>
          <a:lstStyle/>
          <a:p>
            <a:r>
              <a:rPr lang="en-US" dirty="0"/>
              <a:t>Adaptive Security of ABE</a:t>
            </a:r>
            <a:endParaRPr lang="en-IL" dirty="0"/>
          </a:p>
        </p:txBody>
      </p:sp>
      <p:sp>
        <p:nvSpPr>
          <p:cNvPr id="4" name="Rectangle 3">
            <a:extLst>
              <a:ext uri="{FF2B5EF4-FFF2-40B4-BE49-F238E27FC236}">
                <a16:creationId xmlns:a16="http://schemas.microsoft.com/office/drawing/2014/main" id="{0C52C949-BF25-4F08-4FA3-DBAC361962F9}"/>
              </a:ext>
            </a:extLst>
          </p:cNvPr>
          <p:cNvSpPr/>
          <p:nvPr/>
        </p:nvSpPr>
        <p:spPr>
          <a:xfrm>
            <a:off x="5254554" y="1651456"/>
            <a:ext cx="1900989" cy="384945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Challenger</a:t>
            </a:r>
            <a:endParaRPr lang="en-IL" dirty="0"/>
          </a:p>
        </p:txBody>
      </p:sp>
      <p:sp>
        <p:nvSpPr>
          <p:cNvPr id="5" name="Rectangle 4">
            <a:extLst>
              <a:ext uri="{FF2B5EF4-FFF2-40B4-BE49-F238E27FC236}">
                <a16:creationId xmlns:a16="http://schemas.microsoft.com/office/drawing/2014/main" id="{DA8D7AAE-BAB7-30C5-8000-93101B60882D}"/>
              </a:ext>
            </a:extLst>
          </p:cNvPr>
          <p:cNvSpPr/>
          <p:nvPr/>
        </p:nvSpPr>
        <p:spPr>
          <a:xfrm>
            <a:off x="9554411" y="1651456"/>
            <a:ext cx="1900989" cy="38494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Adversary</a:t>
            </a:r>
            <a:endParaRPr lang="en-IL" sz="2000" dirty="0"/>
          </a:p>
        </p:txBody>
      </p:sp>
      <p:cxnSp>
        <p:nvCxnSpPr>
          <p:cNvPr id="7" name="Straight Arrow Connector 6">
            <a:extLst>
              <a:ext uri="{FF2B5EF4-FFF2-40B4-BE49-F238E27FC236}">
                <a16:creationId xmlns:a16="http://schemas.microsoft.com/office/drawing/2014/main" id="{4C3E4AA4-4AC7-81CA-BE1D-672048A8E448}"/>
              </a:ext>
            </a:extLst>
          </p:cNvPr>
          <p:cNvCxnSpPr>
            <a:cxnSpLocks/>
          </p:cNvCxnSpPr>
          <p:nvPr/>
        </p:nvCxnSpPr>
        <p:spPr>
          <a:xfrm>
            <a:off x="7155543" y="1824481"/>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8085FF-A175-068C-40DD-4F47A9111054}"/>
                  </a:ext>
                </a:extLst>
              </p:cNvPr>
              <p:cNvSpPr txBox="1"/>
              <p:nvPr/>
            </p:nvSpPr>
            <p:spPr>
              <a:xfrm>
                <a:off x="7831184" y="1484434"/>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en-US" sz="2000" dirty="0">
                          <a:solidFill>
                            <a:schemeClr val="accent5"/>
                          </a:solidFill>
                          <a:latin typeface="Cambria Math" panose="02040503050406030204" pitchFamily="18" charset="0"/>
                        </a:rPr>
                        <m:t>PP</m:t>
                      </m:r>
                    </m:oMath>
                  </m:oMathPara>
                </a14:m>
                <a:endParaRPr lang="en-IL" sz="2000" dirty="0">
                  <a:solidFill>
                    <a:schemeClr val="accent5"/>
                  </a:solidFill>
                </a:endParaRPr>
              </a:p>
            </p:txBody>
          </p:sp>
        </mc:Choice>
        <mc:Fallback xmlns="">
          <p:sp>
            <p:nvSpPr>
              <p:cNvPr id="9" name="TextBox 8">
                <a:extLst>
                  <a:ext uri="{FF2B5EF4-FFF2-40B4-BE49-F238E27FC236}">
                    <a16:creationId xmlns:a16="http://schemas.microsoft.com/office/drawing/2014/main" id="{038085FF-A175-068C-40DD-4F47A9111054}"/>
                  </a:ext>
                </a:extLst>
              </p:cNvPr>
              <p:cNvSpPr txBox="1">
                <a:spLocks noRot="1" noChangeAspect="1" noMove="1" noResize="1" noEditPoints="1" noAdjustHandles="1" noChangeArrowheads="1" noChangeShapeType="1" noTextEdit="1"/>
              </p:cNvSpPr>
              <p:nvPr/>
            </p:nvSpPr>
            <p:spPr>
              <a:xfrm>
                <a:off x="7831184" y="1484434"/>
                <a:ext cx="1047586" cy="400110"/>
              </a:xfrm>
              <a:prstGeom prst="rect">
                <a:avLst/>
              </a:prstGeom>
              <a:blipFill>
                <a:blip r:embed="rId5"/>
                <a:stretch>
                  <a:fillRect/>
                </a:stretch>
              </a:blipFill>
            </p:spPr>
            <p:txBody>
              <a:bodyPr/>
              <a:lstStyle/>
              <a:p>
                <a:r>
                  <a:rPr lang="en-IL">
                    <a:noFill/>
                  </a:rPr>
                  <a:t> </a:t>
                </a:r>
              </a:p>
            </p:txBody>
          </p:sp>
        </mc:Fallback>
      </mc:AlternateContent>
      <p:cxnSp>
        <p:nvCxnSpPr>
          <p:cNvPr id="11" name="Straight Arrow Connector 10">
            <a:extLst>
              <a:ext uri="{FF2B5EF4-FFF2-40B4-BE49-F238E27FC236}">
                <a16:creationId xmlns:a16="http://schemas.microsoft.com/office/drawing/2014/main" id="{2A5169E1-C076-DCFA-036B-6BEC75F1ACE6}"/>
              </a:ext>
            </a:extLst>
          </p:cNvPr>
          <p:cNvCxnSpPr>
            <a:cxnSpLocks/>
          </p:cNvCxnSpPr>
          <p:nvPr/>
        </p:nvCxnSpPr>
        <p:spPr>
          <a:xfrm flipH="1">
            <a:off x="7155543" y="2264656"/>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2481222-8596-1DC4-B7A8-0F6D00F9B4FE}"/>
                  </a:ext>
                </a:extLst>
              </p:cNvPr>
              <p:cNvSpPr txBox="1"/>
              <p:nvPr/>
            </p:nvSpPr>
            <p:spPr>
              <a:xfrm>
                <a:off x="7831184" y="1881067"/>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accent4"/>
                          </a:solidFill>
                          <a:latin typeface="Cambria Math" panose="02040503050406030204" pitchFamily="18" charset="0"/>
                        </a:rPr>
                        <m:t>𝑓</m:t>
                      </m:r>
                    </m:oMath>
                  </m:oMathPara>
                </a14:m>
                <a:endParaRPr lang="en-IL" sz="2000" dirty="0">
                  <a:solidFill>
                    <a:schemeClr val="accent4"/>
                  </a:solidFill>
                </a:endParaRPr>
              </a:p>
            </p:txBody>
          </p:sp>
        </mc:Choice>
        <mc:Fallback xmlns="">
          <p:sp>
            <p:nvSpPr>
              <p:cNvPr id="12" name="TextBox 11">
                <a:extLst>
                  <a:ext uri="{FF2B5EF4-FFF2-40B4-BE49-F238E27FC236}">
                    <a16:creationId xmlns:a16="http://schemas.microsoft.com/office/drawing/2014/main" id="{B2481222-8596-1DC4-B7A8-0F6D00F9B4FE}"/>
                  </a:ext>
                </a:extLst>
              </p:cNvPr>
              <p:cNvSpPr txBox="1">
                <a:spLocks noRot="1" noChangeAspect="1" noMove="1" noResize="1" noEditPoints="1" noAdjustHandles="1" noChangeArrowheads="1" noChangeShapeType="1" noTextEdit="1"/>
              </p:cNvSpPr>
              <p:nvPr/>
            </p:nvSpPr>
            <p:spPr>
              <a:xfrm>
                <a:off x="7831184" y="1881067"/>
                <a:ext cx="1047586" cy="400110"/>
              </a:xfrm>
              <a:prstGeom prst="rect">
                <a:avLst/>
              </a:prstGeom>
              <a:blipFill>
                <a:blip r:embed="rId6"/>
                <a:stretch>
                  <a:fillRect b="-15385"/>
                </a:stretch>
              </a:blipFill>
            </p:spPr>
            <p:txBody>
              <a:bodyPr/>
              <a:lstStyle/>
              <a:p>
                <a:r>
                  <a:rPr lang="en-IL">
                    <a:noFill/>
                  </a:rPr>
                  <a:t> </a:t>
                </a:r>
              </a:p>
            </p:txBody>
          </p:sp>
        </mc:Fallback>
      </mc:AlternateContent>
      <p:cxnSp>
        <p:nvCxnSpPr>
          <p:cNvPr id="13" name="Straight Arrow Connector 12">
            <a:extLst>
              <a:ext uri="{FF2B5EF4-FFF2-40B4-BE49-F238E27FC236}">
                <a16:creationId xmlns:a16="http://schemas.microsoft.com/office/drawing/2014/main" id="{0AAF1A2F-F225-A838-D857-C74E9F2F40F1}"/>
              </a:ext>
            </a:extLst>
          </p:cNvPr>
          <p:cNvCxnSpPr>
            <a:cxnSpLocks/>
          </p:cNvCxnSpPr>
          <p:nvPr/>
        </p:nvCxnSpPr>
        <p:spPr>
          <a:xfrm>
            <a:off x="7155543" y="2667552"/>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4E71D73A-5C0E-5998-297F-3062CAA1C1B5}"/>
                  </a:ext>
                </a:extLst>
              </p:cNvPr>
              <p:cNvSpPr txBox="1"/>
              <p:nvPr/>
            </p:nvSpPr>
            <p:spPr>
              <a:xfrm>
                <a:off x="7831184" y="2283963"/>
                <a:ext cx="1047586" cy="424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accent4"/>
                              </a:solidFill>
                              <a:latin typeface="Cambria Math" panose="02040503050406030204" pitchFamily="18" charset="0"/>
                            </a:rPr>
                          </m:ctrlPr>
                        </m:sSubPr>
                        <m:e>
                          <m:r>
                            <m:rPr>
                              <m:lit/>
                            </m:rPr>
                            <a:rPr lang="en-US" sz="2000" b="0" i="1" dirty="0" smtClean="0">
                              <a:solidFill>
                                <a:schemeClr val="accent4"/>
                              </a:solidFill>
                              <a:latin typeface="Cambria Math" panose="02040503050406030204" pitchFamily="18" charset="0"/>
                            </a:rPr>
                            <m:t> </m:t>
                          </m:r>
                          <m:r>
                            <m:rPr>
                              <m:sty m:val="p"/>
                            </m:rPr>
                            <a:rPr lang="en-US" sz="2000" b="0" i="1" dirty="0" smtClean="0">
                              <a:solidFill>
                                <a:schemeClr val="accent4"/>
                              </a:solidFill>
                              <a:latin typeface="Cambria Math" panose="02040503050406030204" pitchFamily="18" charset="0"/>
                            </a:rPr>
                            <m:t>SK</m:t>
                          </m:r>
                        </m:e>
                        <m:sub>
                          <m:r>
                            <a:rPr lang="en-US" sz="2000" i="1" dirty="0" smtClean="0">
                              <a:solidFill>
                                <a:schemeClr val="accent4"/>
                              </a:solidFill>
                              <a:latin typeface="Cambria Math" panose="02040503050406030204" pitchFamily="18" charset="0"/>
                            </a:rPr>
                            <m:t>𝑓</m:t>
                          </m:r>
                        </m:sub>
                      </m:sSub>
                    </m:oMath>
                  </m:oMathPara>
                </a14:m>
                <a:endParaRPr lang="en-IL" sz="2000" dirty="0"/>
              </a:p>
            </p:txBody>
          </p:sp>
        </mc:Choice>
        <mc:Fallback xmlns="">
          <p:sp>
            <p:nvSpPr>
              <p:cNvPr id="14" name="TextBox 13">
                <a:extLst>
                  <a:ext uri="{FF2B5EF4-FFF2-40B4-BE49-F238E27FC236}">
                    <a16:creationId xmlns:a16="http://schemas.microsoft.com/office/drawing/2014/main" id="{4E71D73A-5C0E-5998-297F-3062CAA1C1B5}"/>
                  </a:ext>
                </a:extLst>
              </p:cNvPr>
              <p:cNvSpPr txBox="1">
                <a:spLocks noRot="1" noChangeAspect="1" noMove="1" noResize="1" noEditPoints="1" noAdjustHandles="1" noChangeArrowheads="1" noChangeShapeType="1" noTextEdit="1"/>
              </p:cNvSpPr>
              <p:nvPr/>
            </p:nvSpPr>
            <p:spPr>
              <a:xfrm>
                <a:off x="7831184" y="2283963"/>
                <a:ext cx="1047586" cy="424732"/>
              </a:xfrm>
              <a:prstGeom prst="rect">
                <a:avLst/>
              </a:prstGeom>
              <a:blipFill>
                <a:blip r:embed="rId7"/>
                <a:stretch>
                  <a:fillRect b="-10145"/>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1FE5B278-1B82-213F-F424-303CFB8CC6DA}"/>
                  </a:ext>
                </a:extLst>
              </p:cNvPr>
              <p:cNvSpPr txBox="1"/>
              <p:nvPr/>
            </p:nvSpPr>
            <p:spPr>
              <a:xfrm>
                <a:off x="7831184" y="2635694"/>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accent4"/>
                          </a:solidFill>
                          <a:latin typeface="Cambria Math" panose="02040503050406030204" pitchFamily="18" charset="0"/>
                        </a:rPr>
                        <m:t>⋮</m:t>
                      </m:r>
                    </m:oMath>
                  </m:oMathPara>
                </a14:m>
                <a:endParaRPr lang="en-US" sz="2000" dirty="0">
                  <a:solidFill>
                    <a:schemeClr val="accent4"/>
                  </a:solidFill>
                </a:endParaRPr>
              </a:p>
            </p:txBody>
          </p:sp>
        </mc:Choice>
        <mc:Fallback xmlns="">
          <p:sp>
            <p:nvSpPr>
              <p:cNvPr id="15" name="TextBox 14">
                <a:extLst>
                  <a:ext uri="{FF2B5EF4-FFF2-40B4-BE49-F238E27FC236}">
                    <a16:creationId xmlns:a16="http://schemas.microsoft.com/office/drawing/2014/main" id="{1FE5B278-1B82-213F-F424-303CFB8CC6DA}"/>
                  </a:ext>
                </a:extLst>
              </p:cNvPr>
              <p:cNvSpPr txBox="1">
                <a:spLocks noRot="1" noChangeAspect="1" noMove="1" noResize="1" noEditPoints="1" noAdjustHandles="1" noChangeArrowheads="1" noChangeShapeType="1" noTextEdit="1"/>
              </p:cNvSpPr>
              <p:nvPr/>
            </p:nvSpPr>
            <p:spPr>
              <a:xfrm>
                <a:off x="7831184" y="2635694"/>
                <a:ext cx="1047586" cy="400110"/>
              </a:xfrm>
              <a:prstGeom prst="rect">
                <a:avLst/>
              </a:prstGeom>
              <a:blipFill>
                <a:blip r:embed="rId8"/>
                <a:stretch>
                  <a:fillRect/>
                </a:stretch>
              </a:blipFill>
            </p:spPr>
            <p:txBody>
              <a:bodyPr/>
              <a:lstStyle/>
              <a:p>
                <a:r>
                  <a:rPr lang="en-IL">
                    <a:noFill/>
                  </a:rPr>
                  <a:t> </a:t>
                </a:r>
              </a:p>
            </p:txBody>
          </p:sp>
        </mc:Fallback>
      </mc:AlternateContent>
      <p:cxnSp>
        <p:nvCxnSpPr>
          <p:cNvPr id="16" name="Straight Arrow Connector 15">
            <a:extLst>
              <a:ext uri="{FF2B5EF4-FFF2-40B4-BE49-F238E27FC236}">
                <a16:creationId xmlns:a16="http://schemas.microsoft.com/office/drawing/2014/main" id="{358D9BF6-E3F1-41CE-6EA5-E0192036DC08}"/>
              </a:ext>
            </a:extLst>
          </p:cNvPr>
          <p:cNvCxnSpPr>
            <a:cxnSpLocks/>
          </p:cNvCxnSpPr>
          <p:nvPr/>
        </p:nvCxnSpPr>
        <p:spPr>
          <a:xfrm flipH="1">
            <a:off x="7155543" y="3290018"/>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6E6F81F9-6533-BB09-6AB1-C6D28D4BBF26}"/>
                  </a:ext>
                </a:extLst>
              </p:cNvPr>
              <p:cNvSpPr txBox="1"/>
              <p:nvPr/>
            </p:nvSpPr>
            <p:spPr>
              <a:xfrm>
                <a:off x="7831184" y="2920943"/>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p>
                        <m:sSupPr>
                          <m:ctrlPr>
                            <a:rPr lang="en-US" sz="2000" b="0" i="1" smtClean="0">
                              <a:solidFill>
                                <a:schemeClr val="accent2"/>
                              </a:solidFill>
                              <a:latin typeface="Cambria Math" panose="02040503050406030204" pitchFamily="18" charset="0"/>
                            </a:rPr>
                          </m:ctrlPr>
                        </m:sSupPr>
                        <m:e>
                          <m:r>
                            <a:rPr lang="en-US" sz="2000" b="0" i="1" smtClean="0">
                              <a:solidFill>
                                <a:schemeClr val="accent2"/>
                              </a:solidFill>
                              <a:latin typeface="Cambria Math" panose="02040503050406030204" pitchFamily="18" charset="0"/>
                            </a:rPr>
                            <m:t>𝑥</m:t>
                          </m:r>
                        </m:e>
                        <m:sup>
                          <m:r>
                            <a:rPr lang="en-US" sz="2000" b="0" i="1" smtClean="0">
                              <a:solidFill>
                                <a:schemeClr val="accent2"/>
                              </a:solidFill>
                              <a:latin typeface="Cambria Math" panose="02040503050406030204" pitchFamily="18" charset="0"/>
                            </a:rPr>
                            <m:t>∗</m:t>
                          </m:r>
                        </m:sup>
                      </m:sSup>
                    </m:oMath>
                  </m:oMathPara>
                </a14:m>
                <a:endParaRPr lang="en-IL" sz="2000" dirty="0">
                  <a:solidFill>
                    <a:schemeClr val="accent2"/>
                  </a:solidFill>
                </a:endParaRPr>
              </a:p>
            </p:txBody>
          </p:sp>
        </mc:Choice>
        <mc:Fallback xmlns="">
          <p:sp>
            <p:nvSpPr>
              <p:cNvPr id="17" name="TextBox 16">
                <a:extLst>
                  <a:ext uri="{FF2B5EF4-FFF2-40B4-BE49-F238E27FC236}">
                    <a16:creationId xmlns:a16="http://schemas.microsoft.com/office/drawing/2014/main" id="{6E6F81F9-6533-BB09-6AB1-C6D28D4BBF26}"/>
                  </a:ext>
                </a:extLst>
              </p:cNvPr>
              <p:cNvSpPr txBox="1">
                <a:spLocks noRot="1" noChangeAspect="1" noMove="1" noResize="1" noEditPoints="1" noAdjustHandles="1" noChangeArrowheads="1" noChangeShapeType="1" noTextEdit="1"/>
              </p:cNvSpPr>
              <p:nvPr/>
            </p:nvSpPr>
            <p:spPr>
              <a:xfrm>
                <a:off x="7831184" y="2920943"/>
                <a:ext cx="1047586" cy="400110"/>
              </a:xfrm>
              <a:prstGeom prst="rect">
                <a:avLst/>
              </a:prstGeom>
              <a:blipFill>
                <a:blip r:embed="rId9"/>
                <a:stretch>
                  <a:fillRect/>
                </a:stretch>
              </a:blipFill>
            </p:spPr>
            <p:txBody>
              <a:bodyPr/>
              <a:lstStyle/>
              <a:p>
                <a:r>
                  <a:rPr lang="en-IL">
                    <a:noFill/>
                  </a:rPr>
                  <a:t> </a:t>
                </a:r>
              </a:p>
            </p:txBody>
          </p:sp>
        </mc:Fallback>
      </mc:AlternateContent>
      <p:cxnSp>
        <p:nvCxnSpPr>
          <p:cNvPr id="18" name="Straight Arrow Connector 17">
            <a:extLst>
              <a:ext uri="{FF2B5EF4-FFF2-40B4-BE49-F238E27FC236}">
                <a16:creationId xmlns:a16="http://schemas.microsoft.com/office/drawing/2014/main" id="{F6D362EF-540E-8B79-919D-CE78C248ADAD}"/>
              </a:ext>
            </a:extLst>
          </p:cNvPr>
          <p:cNvCxnSpPr>
            <a:cxnSpLocks/>
          </p:cNvCxnSpPr>
          <p:nvPr/>
        </p:nvCxnSpPr>
        <p:spPr>
          <a:xfrm>
            <a:off x="7155543" y="3736461"/>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9888C1B-6713-2596-3ACC-5D7882BFEA14}"/>
                  </a:ext>
                </a:extLst>
              </p:cNvPr>
              <p:cNvSpPr txBox="1"/>
              <p:nvPr/>
            </p:nvSpPr>
            <p:spPr>
              <a:xfrm>
                <a:off x="7831184" y="3338358"/>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accent2"/>
                              </a:solidFill>
                              <a:latin typeface="Cambria Math" panose="02040503050406030204" pitchFamily="18" charset="0"/>
                            </a:rPr>
                          </m:ctrlPr>
                        </m:sSubPr>
                        <m:e>
                          <m:r>
                            <m:rPr>
                              <m:lit/>
                            </m:rPr>
                            <a:rPr lang="en-US" sz="2000" b="0" i="1" dirty="0" smtClean="0">
                              <a:solidFill>
                                <a:schemeClr val="accent2"/>
                              </a:solidFill>
                              <a:latin typeface="Cambria Math" panose="02040503050406030204" pitchFamily="18" charset="0"/>
                            </a:rPr>
                            <m:t> </m:t>
                          </m:r>
                          <m:r>
                            <m:rPr>
                              <m:sty m:val="p"/>
                            </m:rPr>
                            <a:rPr lang="en-US" sz="2000" b="0" i="1" dirty="0" smtClean="0">
                              <a:solidFill>
                                <a:schemeClr val="accent2"/>
                              </a:solidFill>
                              <a:latin typeface="Cambria Math" panose="02040503050406030204" pitchFamily="18" charset="0"/>
                            </a:rPr>
                            <m:t>CT</m:t>
                          </m:r>
                        </m:e>
                        <m:sub>
                          <m:sSup>
                            <m:sSupPr>
                              <m:ctrlPr>
                                <a:rPr lang="en-US" sz="2000" b="0" i="1" dirty="0" smtClean="0">
                                  <a:solidFill>
                                    <a:schemeClr val="accent2"/>
                                  </a:solidFill>
                                  <a:latin typeface="Cambria Math" panose="02040503050406030204" pitchFamily="18" charset="0"/>
                                </a:rPr>
                              </m:ctrlPr>
                            </m:sSupPr>
                            <m:e>
                              <m:r>
                                <a:rPr lang="en-US" sz="2000" b="0" i="1" dirty="0" smtClean="0">
                                  <a:solidFill>
                                    <a:schemeClr val="accent2"/>
                                  </a:solidFill>
                                  <a:latin typeface="Cambria Math" panose="02040503050406030204" pitchFamily="18" charset="0"/>
                                </a:rPr>
                                <m:t>𝑥</m:t>
                              </m:r>
                            </m:e>
                            <m:sup>
                              <m:r>
                                <a:rPr lang="en-US" sz="2000" b="0" i="1" dirty="0" smtClean="0">
                                  <a:solidFill>
                                    <a:schemeClr val="accent2"/>
                                  </a:solidFill>
                                  <a:latin typeface="Cambria Math" panose="02040503050406030204" pitchFamily="18" charset="0"/>
                                </a:rPr>
                                <m:t>∗</m:t>
                              </m:r>
                            </m:sup>
                          </m:sSup>
                        </m:sub>
                      </m:sSub>
                    </m:oMath>
                  </m:oMathPara>
                </a14:m>
                <a:endParaRPr lang="en-IL" sz="2000" dirty="0">
                  <a:solidFill>
                    <a:schemeClr val="accent2"/>
                  </a:solidFill>
                </a:endParaRPr>
              </a:p>
            </p:txBody>
          </p:sp>
        </mc:Choice>
        <mc:Fallback xmlns="">
          <p:sp>
            <p:nvSpPr>
              <p:cNvPr id="19" name="TextBox 18">
                <a:extLst>
                  <a:ext uri="{FF2B5EF4-FFF2-40B4-BE49-F238E27FC236}">
                    <a16:creationId xmlns:a16="http://schemas.microsoft.com/office/drawing/2014/main" id="{49888C1B-6713-2596-3ACC-5D7882BFEA14}"/>
                  </a:ext>
                </a:extLst>
              </p:cNvPr>
              <p:cNvSpPr txBox="1">
                <a:spLocks noRot="1" noChangeAspect="1" noMove="1" noResize="1" noEditPoints="1" noAdjustHandles="1" noChangeArrowheads="1" noChangeShapeType="1" noTextEdit="1"/>
              </p:cNvSpPr>
              <p:nvPr/>
            </p:nvSpPr>
            <p:spPr>
              <a:xfrm>
                <a:off x="7831184" y="3338358"/>
                <a:ext cx="1047586" cy="400110"/>
              </a:xfrm>
              <a:prstGeom prst="rect">
                <a:avLst/>
              </a:prstGeom>
              <a:blipFill>
                <a:blip r:embed="rId10"/>
                <a:stretch>
                  <a:fillRect/>
                </a:stretch>
              </a:blipFill>
            </p:spPr>
            <p:txBody>
              <a:bodyPr/>
              <a:lstStyle/>
              <a:p>
                <a:r>
                  <a:rPr lang="en-IL">
                    <a:noFill/>
                  </a:rPr>
                  <a:t> </a:t>
                </a:r>
              </a:p>
            </p:txBody>
          </p:sp>
        </mc:Fallback>
      </mc:AlternateContent>
      <p:cxnSp>
        <p:nvCxnSpPr>
          <p:cNvPr id="20" name="Straight Arrow Connector 19">
            <a:extLst>
              <a:ext uri="{FF2B5EF4-FFF2-40B4-BE49-F238E27FC236}">
                <a16:creationId xmlns:a16="http://schemas.microsoft.com/office/drawing/2014/main" id="{3C887BD1-E46E-D8B4-54EC-CB31DD23B8A6}"/>
              </a:ext>
            </a:extLst>
          </p:cNvPr>
          <p:cNvCxnSpPr>
            <a:cxnSpLocks/>
          </p:cNvCxnSpPr>
          <p:nvPr/>
        </p:nvCxnSpPr>
        <p:spPr>
          <a:xfrm flipH="1">
            <a:off x="7155543" y="4193097"/>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D1333501-1621-61EC-7CF7-92751911C39C}"/>
                  </a:ext>
                </a:extLst>
              </p:cNvPr>
              <p:cNvSpPr txBox="1"/>
              <p:nvPr/>
            </p:nvSpPr>
            <p:spPr>
              <a:xfrm>
                <a:off x="7831184" y="3795348"/>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accent4"/>
                          </a:solidFill>
                          <a:latin typeface="Cambria Math" panose="02040503050406030204" pitchFamily="18" charset="0"/>
                        </a:rPr>
                        <m:t>𝑓</m:t>
                      </m:r>
                    </m:oMath>
                  </m:oMathPara>
                </a14:m>
                <a:endParaRPr lang="en-IL" sz="2000" dirty="0">
                  <a:solidFill>
                    <a:schemeClr val="accent4"/>
                  </a:solidFill>
                </a:endParaRPr>
              </a:p>
            </p:txBody>
          </p:sp>
        </mc:Choice>
        <mc:Fallback xmlns="">
          <p:sp>
            <p:nvSpPr>
              <p:cNvPr id="21" name="TextBox 20">
                <a:extLst>
                  <a:ext uri="{FF2B5EF4-FFF2-40B4-BE49-F238E27FC236}">
                    <a16:creationId xmlns:a16="http://schemas.microsoft.com/office/drawing/2014/main" id="{D1333501-1621-61EC-7CF7-92751911C39C}"/>
                  </a:ext>
                </a:extLst>
              </p:cNvPr>
              <p:cNvSpPr txBox="1">
                <a:spLocks noRot="1" noChangeAspect="1" noMove="1" noResize="1" noEditPoints="1" noAdjustHandles="1" noChangeArrowheads="1" noChangeShapeType="1" noTextEdit="1"/>
              </p:cNvSpPr>
              <p:nvPr/>
            </p:nvSpPr>
            <p:spPr>
              <a:xfrm>
                <a:off x="7831184" y="3795348"/>
                <a:ext cx="1047586" cy="400110"/>
              </a:xfrm>
              <a:prstGeom prst="rect">
                <a:avLst/>
              </a:prstGeom>
              <a:blipFill>
                <a:blip r:embed="rId11"/>
                <a:stretch>
                  <a:fillRect b="-15385"/>
                </a:stretch>
              </a:blipFill>
            </p:spPr>
            <p:txBody>
              <a:bodyPr/>
              <a:lstStyle/>
              <a:p>
                <a:r>
                  <a:rPr lang="en-IL">
                    <a:noFill/>
                  </a:rPr>
                  <a:t> </a:t>
                </a:r>
              </a:p>
            </p:txBody>
          </p:sp>
        </mc:Fallback>
      </mc:AlternateContent>
      <p:cxnSp>
        <p:nvCxnSpPr>
          <p:cNvPr id="22" name="Straight Arrow Connector 21">
            <a:extLst>
              <a:ext uri="{FF2B5EF4-FFF2-40B4-BE49-F238E27FC236}">
                <a16:creationId xmlns:a16="http://schemas.microsoft.com/office/drawing/2014/main" id="{8AFB4756-A3A0-495B-8D9E-C09F96069D58}"/>
              </a:ext>
            </a:extLst>
          </p:cNvPr>
          <p:cNvCxnSpPr>
            <a:cxnSpLocks/>
          </p:cNvCxnSpPr>
          <p:nvPr/>
        </p:nvCxnSpPr>
        <p:spPr>
          <a:xfrm>
            <a:off x="7155543" y="4633847"/>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45EBEBD3-2E33-A249-8582-C433B1F64124}"/>
                  </a:ext>
                </a:extLst>
              </p:cNvPr>
              <p:cNvSpPr txBox="1"/>
              <p:nvPr/>
            </p:nvSpPr>
            <p:spPr>
              <a:xfrm>
                <a:off x="7831184" y="4242265"/>
                <a:ext cx="1047586" cy="424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accent4"/>
                              </a:solidFill>
                              <a:latin typeface="Cambria Math" panose="02040503050406030204" pitchFamily="18" charset="0"/>
                            </a:rPr>
                          </m:ctrlPr>
                        </m:sSubPr>
                        <m:e>
                          <m:r>
                            <m:rPr>
                              <m:lit/>
                            </m:rPr>
                            <a:rPr lang="en-US" sz="2000" b="0" i="1" dirty="0" smtClean="0">
                              <a:solidFill>
                                <a:schemeClr val="accent4"/>
                              </a:solidFill>
                              <a:latin typeface="Cambria Math" panose="02040503050406030204" pitchFamily="18" charset="0"/>
                            </a:rPr>
                            <m:t> </m:t>
                          </m:r>
                          <m:r>
                            <m:rPr>
                              <m:sty m:val="p"/>
                            </m:rPr>
                            <a:rPr lang="en-US" sz="2000" b="0" i="1" dirty="0" smtClean="0">
                              <a:solidFill>
                                <a:schemeClr val="accent4"/>
                              </a:solidFill>
                              <a:latin typeface="Cambria Math" panose="02040503050406030204" pitchFamily="18" charset="0"/>
                            </a:rPr>
                            <m:t>SK</m:t>
                          </m:r>
                        </m:e>
                        <m:sub>
                          <m:r>
                            <a:rPr lang="en-US" sz="2000" i="1" dirty="0" smtClean="0">
                              <a:solidFill>
                                <a:schemeClr val="accent4"/>
                              </a:solidFill>
                              <a:latin typeface="Cambria Math" panose="02040503050406030204" pitchFamily="18" charset="0"/>
                            </a:rPr>
                            <m:t>𝑓</m:t>
                          </m:r>
                        </m:sub>
                      </m:sSub>
                    </m:oMath>
                  </m:oMathPara>
                </a14:m>
                <a:endParaRPr lang="en-IL" sz="2000" dirty="0">
                  <a:solidFill>
                    <a:schemeClr val="accent4"/>
                  </a:solidFill>
                </a:endParaRPr>
              </a:p>
            </p:txBody>
          </p:sp>
        </mc:Choice>
        <mc:Fallback xmlns="">
          <p:sp>
            <p:nvSpPr>
              <p:cNvPr id="23" name="TextBox 22">
                <a:extLst>
                  <a:ext uri="{FF2B5EF4-FFF2-40B4-BE49-F238E27FC236}">
                    <a16:creationId xmlns:a16="http://schemas.microsoft.com/office/drawing/2014/main" id="{45EBEBD3-2E33-A249-8582-C433B1F64124}"/>
                  </a:ext>
                </a:extLst>
              </p:cNvPr>
              <p:cNvSpPr txBox="1">
                <a:spLocks noRot="1" noChangeAspect="1" noMove="1" noResize="1" noEditPoints="1" noAdjustHandles="1" noChangeArrowheads="1" noChangeShapeType="1" noTextEdit="1"/>
              </p:cNvSpPr>
              <p:nvPr/>
            </p:nvSpPr>
            <p:spPr>
              <a:xfrm>
                <a:off x="7831184" y="4242265"/>
                <a:ext cx="1047586" cy="424732"/>
              </a:xfrm>
              <a:prstGeom prst="rect">
                <a:avLst/>
              </a:prstGeom>
              <a:blipFill>
                <a:blip r:embed="rId12"/>
                <a:stretch>
                  <a:fillRect b="-8571"/>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CC017A38-6D4B-F61E-F8D9-6F9FCB838273}"/>
                  </a:ext>
                </a:extLst>
              </p:cNvPr>
              <p:cNvSpPr txBox="1"/>
              <p:nvPr/>
            </p:nvSpPr>
            <p:spPr>
              <a:xfrm>
                <a:off x="7831184" y="4607862"/>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solidFill>
                            <a:schemeClr val="accent4"/>
                          </a:solidFill>
                          <a:latin typeface="Cambria Math" panose="02040503050406030204" pitchFamily="18" charset="0"/>
                        </a:rPr>
                        <m:t>⋮</m:t>
                      </m:r>
                    </m:oMath>
                  </m:oMathPara>
                </a14:m>
                <a:endParaRPr lang="en-US" sz="2000" dirty="0">
                  <a:solidFill>
                    <a:schemeClr val="accent4"/>
                  </a:solidFill>
                </a:endParaRPr>
              </a:p>
            </p:txBody>
          </p:sp>
        </mc:Choice>
        <mc:Fallback xmlns="">
          <p:sp>
            <p:nvSpPr>
              <p:cNvPr id="24" name="TextBox 23">
                <a:extLst>
                  <a:ext uri="{FF2B5EF4-FFF2-40B4-BE49-F238E27FC236}">
                    <a16:creationId xmlns:a16="http://schemas.microsoft.com/office/drawing/2014/main" id="{CC017A38-6D4B-F61E-F8D9-6F9FCB838273}"/>
                  </a:ext>
                </a:extLst>
              </p:cNvPr>
              <p:cNvSpPr txBox="1">
                <a:spLocks noRot="1" noChangeAspect="1" noMove="1" noResize="1" noEditPoints="1" noAdjustHandles="1" noChangeArrowheads="1" noChangeShapeType="1" noTextEdit="1"/>
              </p:cNvSpPr>
              <p:nvPr/>
            </p:nvSpPr>
            <p:spPr>
              <a:xfrm>
                <a:off x="7831184" y="4607862"/>
                <a:ext cx="1047586" cy="400110"/>
              </a:xfrm>
              <a:prstGeom prst="rect">
                <a:avLst/>
              </a:prstGeom>
              <a:blipFill>
                <a:blip r:embed="rId13"/>
                <a:stretch>
                  <a:fillRect/>
                </a:stretch>
              </a:blipFill>
            </p:spPr>
            <p:txBody>
              <a:bodyPr/>
              <a:lstStyle/>
              <a:p>
                <a:r>
                  <a:rPr lang="en-IL">
                    <a:noFill/>
                  </a:rPr>
                  <a:t> </a:t>
                </a:r>
              </a:p>
            </p:txBody>
          </p:sp>
        </mc:Fallback>
      </mc:AlternateContent>
      <p:cxnSp>
        <p:nvCxnSpPr>
          <p:cNvPr id="25" name="Straight Arrow Connector 24">
            <a:extLst>
              <a:ext uri="{FF2B5EF4-FFF2-40B4-BE49-F238E27FC236}">
                <a16:creationId xmlns:a16="http://schemas.microsoft.com/office/drawing/2014/main" id="{F3D273A1-91A9-BCE1-3F57-69F520C30C10}"/>
              </a:ext>
            </a:extLst>
          </p:cNvPr>
          <p:cNvCxnSpPr>
            <a:cxnSpLocks/>
          </p:cNvCxnSpPr>
          <p:nvPr/>
        </p:nvCxnSpPr>
        <p:spPr>
          <a:xfrm flipH="1">
            <a:off x="7155543" y="5360330"/>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51883F3-1BB0-DCDE-23D8-EA771AA76EEF}"/>
                  </a:ext>
                </a:extLst>
              </p:cNvPr>
              <p:cNvSpPr txBox="1"/>
              <p:nvPr/>
            </p:nvSpPr>
            <p:spPr>
              <a:xfrm>
                <a:off x="7831184" y="4952678"/>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b="0" i="1" smtClean="0">
                              <a:solidFill>
                                <a:schemeClr val="accent3"/>
                              </a:solidFill>
                              <a:latin typeface="Cambria Math" panose="02040503050406030204" pitchFamily="18" charset="0"/>
                            </a:rPr>
                          </m:ctrlPr>
                        </m:sSubPr>
                        <m:e>
                          <m:r>
                            <a:rPr lang="en-US" sz="2000" b="0" i="1" smtClean="0">
                              <a:solidFill>
                                <a:schemeClr val="accent3"/>
                              </a:solidFill>
                              <a:latin typeface="Cambria Math" panose="02040503050406030204" pitchFamily="18" charset="0"/>
                            </a:rPr>
                            <m:t>𝑀</m:t>
                          </m:r>
                        </m:e>
                        <m:sub>
                          <m:r>
                            <a:rPr lang="en-US" sz="2000" b="0" i="1" smtClean="0">
                              <a:solidFill>
                                <a:schemeClr val="accent3"/>
                              </a:solidFill>
                              <a:latin typeface="Cambria Math" panose="02040503050406030204" pitchFamily="18" charset="0"/>
                            </a:rPr>
                            <m:t>0</m:t>
                          </m:r>
                        </m:sub>
                      </m:sSub>
                      <m:r>
                        <a:rPr lang="en-US" sz="2000" b="0" i="1" smtClean="0">
                          <a:solidFill>
                            <a:schemeClr val="accent3"/>
                          </a:solidFill>
                          <a:latin typeface="Cambria Math" panose="02040503050406030204" pitchFamily="18" charset="0"/>
                        </a:rPr>
                        <m:t>/</m:t>
                      </m:r>
                      <m:sSub>
                        <m:sSubPr>
                          <m:ctrlPr>
                            <a:rPr lang="en-US" sz="2000" b="0" i="1" smtClean="0">
                              <a:solidFill>
                                <a:schemeClr val="accent3"/>
                              </a:solidFill>
                              <a:latin typeface="Cambria Math" panose="02040503050406030204" pitchFamily="18" charset="0"/>
                            </a:rPr>
                          </m:ctrlPr>
                        </m:sSubPr>
                        <m:e>
                          <m:r>
                            <a:rPr lang="en-US" sz="2000" b="0" i="1" smtClean="0">
                              <a:solidFill>
                                <a:schemeClr val="accent3"/>
                              </a:solidFill>
                              <a:latin typeface="Cambria Math" panose="02040503050406030204" pitchFamily="18" charset="0"/>
                            </a:rPr>
                            <m:t>𝑀</m:t>
                          </m:r>
                        </m:e>
                        <m:sub>
                          <m:r>
                            <a:rPr lang="en-US" sz="2000" b="0" i="1" smtClean="0">
                              <a:solidFill>
                                <a:schemeClr val="accent3"/>
                              </a:solidFill>
                              <a:latin typeface="Cambria Math" panose="02040503050406030204" pitchFamily="18" charset="0"/>
                            </a:rPr>
                            <m:t>1</m:t>
                          </m:r>
                        </m:sub>
                      </m:sSub>
                    </m:oMath>
                  </m:oMathPara>
                </a14:m>
                <a:endParaRPr lang="en-IL" sz="2000" dirty="0">
                  <a:solidFill>
                    <a:schemeClr val="accent3"/>
                  </a:solidFill>
                </a:endParaRPr>
              </a:p>
            </p:txBody>
          </p:sp>
        </mc:Choice>
        <mc:Fallback xmlns="">
          <p:sp>
            <p:nvSpPr>
              <p:cNvPr id="26" name="TextBox 25">
                <a:extLst>
                  <a:ext uri="{FF2B5EF4-FFF2-40B4-BE49-F238E27FC236}">
                    <a16:creationId xmlns:a16="http://schemas.microsoft.com/office/drawing/2014/main" id="{351883F3-1BB0-DCDE-23D8-EA771AA76EEF}"/>
                  </a:ext>
                </a:extLst>
              </p:cNvPr>
              <p:cNvSpPr txBox="1">
                <a:spLocks noRot="1" noChangeAspect="1" noMove="1" noResize="1" noEditPoints="1" noAdjustHandles="1" noChangeArrowheads="1" noChangeShapeType="1" noTextEdit="1"/>
              </p:cNvSpPr>
              <p:nvPr/>
            </p:nvSpPr>
            <p:spPr>
              <a:xfrm>
                <a:off x="7831184" y="4952678"/>
                <a:ext cx="1047586" cy="400110"/>
              </a:xfrm>
              <a:prstGeom prst="rect">
                <a:avLst/>
              </a:prstGeom>
              <a:blipFill>
                <a:blip r:embed="rId14"/>
                <a:stretch>
                  <a:fillRect b="-13636"/>
                </a:stretch>
              </a:blipFill>
            </p:spPr>
            <p:txBody>
              <a:bodyPr/>
              <a:lstStyle/>
              <a:p>
                <a:r>
                  <a:rPr lang="en-IL">
                    <a:noFill/>
                  </a:rPr>
                  <a:t> </a:t>
                </a:r>
              </a:p>
            </p:txBody>
          </p:sp>
        </mc:Fallback>
      </mc:AlternateContent>
    </p:spTree>
    <p:extLst>
      <p:ext uri="{BB962C8B-B14F-4D97-AF65-F5344CB8AC3E}">
        <p14:creationId xmlns:p14="http://schemas.microsoft.com/office/powerpoint/2010/main" val="10170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6" grpId="0"/>
      <p:bldP spid="9" grpId="0" uiExpand="1"/>
      <p:bldP spid="12" grpId="0" uiExpand="1"/>
      <p:bldP spid="14" grpId="0" uiExpand="1"/>
      <p:bldP spid="15" grpId="0" uiExpand="1"/>
      <p:bldP spid="17" grpId="0" uiExpand="1"/>
      <p:bldP spid="19" grpId="0" uiExpand="1"/>
      <p:bldP spid="21" grpId="0" uiExpand="1"/>
      <p:bldP spid="23" grpId="0" uiExpand="1"/>
      <p:bldP spid="24" grpId="0" uiExpand="1"/>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6BD34-CFD8-894D-CDB6-4466DDE15AAA}"/>
            </a:ext>
          </a:extLst>
        </p:cNvPr>
        <p:cNvGrpSpPr/>
        <p:nvPr/>
      </p:nvGrpSpPr>
      <p:grpSpPr>
        <a:xfrm>
          <a:off x="0" y="0"/>
          <a:ext cx="0" cy="0"/>
          <a:chOff x="0" y="0"/>
          <a:chExt cx="0" cy="0"/>
        </a:xfrm>
      </p:grpSpPr>
      <p:sp>
        <p:nvSpPr>
          <p:cNvPr id="9" name="Content Placeholder 2">
            <a:extLst>
              <a:ext uri="{FF2B5EF4-FFF2-40B4-BE49-F238E27FC236}">
                <a16:creationId xmlns:a16="http://schemas.microsoft.com/office/drawing/2014/main" id="{466C4993-8DF9-8D05-0060-55AF9C69989F}"/>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Proving security = </a:t>
            </a:r>
            <a:r>
              <a:rPr lang="en-US" sz="2400" dirty="0"/>
              <a:t>efficiently reducing hardness assumption to an adversary.</a:t>
            </a:r>
          </a:p>
        </p:txBody>
      </p:sp>
      <p:sp>
        <p:nvSpPr>
          <p:cNvPr id="2" name="Title 1">
            <a:extLst>
              <a:ext uri="{FF2B5EF4-FFF2-40B4-BE49-F238E27FC236}">
                <a16:creationId xmlns:a16="http://schemas.microsoft.com/office/drawing/2014/main" id="{0936EBFD-DBAA-90D7-2A88-015C6151571D}"/>
              </a:ext>
            </a:extLst>
          </p:cNvPr>
          <p:cNvSpPr>
            <a:spLocks noGrp="1"/>
          </p:cNvSpPr>
          <p:nvPr>
            <p:ph type="title"/>
          </p:nvPr>
        </p:nvSpPr>
        <p:spPr/>
        <p:txBody>
          <a:bodyPr/>
          <a:lstStyle/>
          <a:p>
            <a:r>
              <a:rPr lang="en-US" dirty="0"/>
              <a:t>Adaptive Security of ABE</a:t>
            </a:r>
            <a:endParaRPr lang="en-IL" dirty="0"/>
          </a:p>
        </p:txBody>
      </p:sp>
      <p:sp>
        <p:nvSpPr>
          <p:cNvPr id="4" name="Rectangle 3">
            <a:extLst>
              <a:ext uri="{FF2B5EF4-FFF2-40B4-BE49-F238E27FC236}">
                <a16:creationId xmlns:a16="http://schemas.microsoft.com/office/drawing/2014/main" id="{FC425106-64DD-6AF4-CFF3-6F7A88832930}"/>
              </a:ext>
            </a:extLst>
          </p:cNvPr>
          <p:cNvSpPr/>
          <p:nvPr/>
        </p:nvSpPr>
        <p:spPr>
          <a:xfrm>
            <a:off x="5254554" y="2891322"/>
            <a:ext cx="1900989" cy="2418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Reduction</a:t>
            </a:r>
            <a:endParaRPr lang="en-IL" dirty="0"/>
          </a:p>
        </p:txBody>
      </p:sp>
      <p:sp>
        <p:nvSpPr>
          <p:cNvPr id="5" name="Rectangle 4">
            <a:extLst>
              <a:ext uri="{FF2B5EF4-FFF2-40B4-BE49-F238E27FC236}">
                <a16:creationId xmlns:a16="http://schemas.microsoft.com/office/drawing/2014/main" id="{82F9F2EF-AD2F-122F-2989-58E4B1B3F932}"/>
              </a:ext>
            </a:extLst>
          </p:cNvPr>
          <p:cNvSpPr/>
          <p:nvPr/>
        </p:nvSpPr>
        <p:spPr>
          <a:xfrm>
            <a:off x="9554411" y="2891321"/>
            <a:ext cx="1900989" cy="2418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Adversary</a:t>
            </a:r>
            <a:endParaRPr lang="en-IL" sz="2000" dirty="0"/>
          </a:p>
        </p:txBody>
      </p:sp>
      <p:sp>
        <p:nvSpPr>
          <p:cNvPr id="6" name="Rectangle 5">
            <a:extLst>
              <a:ext uri="{FF2B5EF4-FFF2-40B4-BE49-F238E27FC236}">
                <a16:creationId xmlns:a16="http://schemas.microsoft.com/office/drawing/2014/main" id="{D75AD904-E79E-B0A2-5BC5-E252FF26E0E6}"/>
              </a:ext>
            </a:extLst>
          </p:cNvPr>
          <p:cNvSpPr/>
          <p:nvPr/>
        </p:nvSpPr>
        <p:spPr>
          <a:xfrm>
            <a:off x="954697" y="2891321"/>
            <a:ext cx="1900989" cy="2418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Hardness Assumption</a:t>
            </a:r>
            <a:endParaRPr lang="en-IL" dirty="0"/>
          </a:p>
        </p:txBody>
      </p:sp>
      <p:cxnSp>
        <p:nvCxnSpPr>
          <p:cNvPr id="27" name="Straight Arrow Connector 26">
            <a:extLst>
              <a:ext uri="{FF2B5EF4-FFF2-40B4-BE49-F238E27FC236}">
                <a16:creationId xmlns:a16="http://schemas.microsoft.com/office/drawing/2014/main" id="{B0469045-BACE-AA0E-0D54-A93D3CD7E049}"/>
              </a:ext>
            </a:extLst>
          </p:cNvPr>
          <p:cNvCxnSpPr>
            <a:cxnSpLocks/>
          </p:cNvCxnSpPr>
          <p:nvPr/>
        </p:nvCxnSpPr>
        <p:spPr>
          <a:xfrm>
            <a:off x="3247571" y="3551209"/>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24E26D9-B815-DC13-A7B6-579004AD3705}"/>
              </a:ext>
            </a:extLst>
          </p:cNvPr>
          <p:cNvCxnSpPr>
            <a:cxnSpLocks/>
          </p:cNvCxnSpPr>
          <p:nvPr/>
        </p:nvCxnSpPr>
        <p:spPr>
          <a:xfrm flipH="1">
            <a:off x="3247571" y="4676066"/>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A80F4F0-83C3-888B-8E26-FEAC87A20BA2}"/>
                  </a:ext>
                </a:extLst>
              </p:cNvPr>
              <p:cNvSpPr txBox="1"/>
              <p:nvPr/>
            </p:nvSpPr>
            <p:spPr>
              <a:xfrm>
                <a:off x="3531327" y="3790472"/>
                <a:ext cx="1047586"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b="0" i="1" smtClean="0">
                          <a:solidFill>
                            <a:schemeClr val="accent1"/>
                          </a:solidFill>
                          <a:latin typeface="Cambria Math" panose="02040503050406030204" pitchFamily="18" charset="0"/>
                        </a:rPr>
                        <m:t>⋮</m:t>
                      </m:r>
                    </m:oMath>
                  </m:oMathPara>
                </a14:m>
                <a:endParaRPr lang="en-US" sz="3600" dirty="0">
                  <a:solidFill>
                    <a:schemeClr val="accent1"/>
                  </a:solidFill>
                </a:endParaRPr>
              </a:p>
            </p:txBody>
          </p:sp>
        </mc:Choice>
        <mc:Fallback xmlns="">
          <p:sp>
            <p:nvSpPr>
              <p:cNvPr id="32" name="TextBox 31">
                <a:extLst>
                  <a:ext uri="{FF2B5EF4-FFF2-40B4-BE49-F238E27FC236}">
                    <a16:creationId xmlns:a16="http://schemas.microsoft.com/office/drawing/2014/main" id="{6A80F4F0-83C3-888B-8E26-FEAC87A20BA2}"/>
                  </a:ext>
                </a:extLst>
              </p:cNvPr>
              <p:cNvSpPr txBox="1">
                <a:spLocks noRot="1" noChangeAspect="1" noMove="1" noResize="1" noEditPoints="1" noAdjustHandles="1" noChangeArrowheads="1" noChangeShapeType="1" noTextEdit="1"/>
              </p:cNvSpPr>
              <p:nvPr/>
            </p:nvSpPr>
            <p:spPr>
              <a:xfrm>
                <a:off x="3531327" y="3790472"/>
                <a:ext cx="1047586" cy="646331"/>
              </a:xfrm>
              <a:prstGeom prst="rect">
                <a:avLst/>
              </a:prstGeom>
              <a:blipFill>
                <a:blip r:embed="rId3"/>
                <a:stretch>
                  <a:fillRect/>
                </a:stretch>
              </a:blipFill>
            </p:spPr>
            <p:txBody>
              <a:bodyPr/>
              <a:lstStyle/>
              <a:p>
                <a:r>
                  <a:rPr lang="en-IL">
                    <a:noFill/>
                  </a:rPr>
                  <a:t> </a:t>
                </a:r>
              </a:p>
            </p:txBody>
          </p:sp>
        </mc:Fallback>
      </mc:AlternateContent>
      <p:cxnSp>
        <p:nvCxnSpPr>
          <p:cNvPr id="33" name="Straight Arrow Connector 32">
            <a:extLst>
              <a:ext uri="{FF2B5EF4-FFF2-40B4-BE49-F238E27FC236}">
                <a16:creationId xmlns:a16="http://schemas.microsoft.com/office/drawing/2014/main" id="{8FDE3BEB-AD8B-5521-72BE-C4E62E1A288A}"/>
              </a:ext>
            </a:extLst>
          </p:cNvPr>
          <p:cNvCxnSpPr>
            <a:cxnSpLocks/>
          </p:cNvCxnSpPr>
          <p:nvPr/>
        </p:nvCxnSpPr>
        <p:spPr>
          <a:xfrm>
            <a:off x="7576840" y="3522688"/>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C8A5368F-5D53-4F02-B1F3-C9B17CEFB2ED}"/>
              </a:ext>
            </a:extLst>
          </p:cNvPr>
          <p:cNvCxnSpPr>
            <a:cxnSpLocks/>
          </p:cNvCxnSpPr>
          <p:nvPr/>
        </p:nvCxnSpPr>
        <p:spPr>
          <a:xfrm flipH="1">
            <a:off x="7576840" y="4647545"/>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7C3168F0-5DE0-790A-A04B-2556004FB58E}"/>
                  </a:ext>
                </a:extLst>
              </p:cNvPr>
              <p:cNvSpPr txBox="1"/>
              <p:nvPr/>
            </p:nvSpPr>
            <p:spPr>
              <a:xfrm>
                <a:off x="7860596" y="3761951"/>
                <a:ext cx="1047586"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b="0" i="1" smtClean="0">
                          <a:solidFill>
                            <a:schemeClr val="accent1"/>
                          </a:solidFill>
                          <a:latin typeface="Cambria Math" panose="02040503050406030204" pitchFamily="18" charset="0"/>
                        </a:rPr>
                        <m:t>⋮</m:t>
                      </m:r>
                    </m:oMath>
                  </m:oMathPara>
                </a14:m>
                <a:endParaRPr lang="en-US" sz="3600" dirty="0">
                  <a:solidFill>
                    <a:schemeClr val="accent1"/>
                  </a:solidFill>
                </a:endParaRPr>
              </a:p>
            </p:txBody>
          </p:sp>
        </mc:Choice>
        <mc:Fallback xmlns="">
          <p:sp>
            <p:nvSpPr>
              <p:cNvPr id="37" name="TextBox 36">
                <a:extLst>
                  <a:ext uri="{FF2B5EF4-FFF2-40B4-BE49-F238E27FC236}">
                    <a16:creationId xmlns:a16="http://schemas.microsoft.com/office/drawing/2014/main" id="{7C3168F0-5DE0-790A-A04B-2556004FB58E}"/>
                  </a:ext>
                </a:extLst>
              </p:cNvPr>
              <p:cNvSpPr txBox="1">
                <a:spLocks noRot="1" noChangeAspect="1" noMove="1" noResize="1" noEditPoints="1" noAdjustHandles="1" noChangeArrowheads="1" noChangeShapeType="1" noTextEdit="1"/>
              </p:cNvSpPr>
              <p:nvPr/>
            </p:nvSpPr>
            <p:spPr>
              <a:xfrm>
                <a:off x="7860596" y="3761951"/>
                <a:ext cx="1047586" cy="646331"/>
              </a:xfrm>
              <a:prstGeom prst="rect">
                <a:avLst/>
              </a:prstGeom>
              <a:blipFill>
                <a:blip r:embed="rId4"/>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1455524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6D180-A0D6-28CA-AE28-E32C5D9EA7AA}"/>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ADC1FD4D-7997-179B-47AB-78B3565643F8}"/>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Arial" panose="020B0604020202020204" pitchFamily="34" charset="0"/>
                  <a:buNone/>
                </a:pPr>
                <a:endParaRPr lang="en-US" dirty="0"/>
              </a:p>
              <a:p>
                <a:pPr marL="0" indent="0">
                  <a:lnSpc>
                    <a:spcPct val="125000"/>
                  </a:lnSpc>
                  <a:buFont typeface="Arial" panose="020B0604020202020204" pitchFamily="34" charset="0"/>
                  <a:buNone/>
                </a:pPr>
                <a:endParaRPr lang="en-US" dirty="0"/>
              </a:p>
              <a:p>
                <a:pPr marL="0" indent="0">
                  <a:lnSpc>
                    <a:spcPct val="125000"/>
                  </a:lnSpc>
                  <a:buFont typeface="Arial" panose="020B0604020202020204" pitchFamily="34" charset="0"/>
                  <a:buNone/>
                </a:pPr>
                <a:endParaRPr lang="en-US" dirty="0"/>
              </a:p>
              <a:p>
                <a:pPr marL="0" indent="0">
                  <a:lnSpc>
                    <a:spcPct val="125000"/>
                  </a:lnSpc>
                  <a:buFont typeface="Arial" panose="020B0604020202020204" pitchFamily="34" charset="0"/>
                  <a:buNone/>
                </a:pPr>
                <a:endParaRPr lang="en-US" dirty="0"/>
              </a:p>
              <a:p>
                <a:pPr marL="0" indent="0">
                  <a:buNone/>
                </a:pPr>
                <a:r>
                  <a:rPr lang="en-US" sz="2400" dirty="0"/>
                  <a:t>The reduction “should” be able to decrypt any ciphertext by itself…</a:t>
                </a:r>
              </a:p>
              <a:p>
                <a:pPr marL="0" indent="0">
                  <a:buNone/>
                </a:pPr>
                <a14:m>
                  <m:oMath xmlns:m="http://schemas.openxmlformats.org/officeDocument/2006/math">
                    <m:r>
                      <a:rPr lang="en-US" sz="2400" b="1" i="1" smtClean="0">
                        <a:latin typeface="Cambria Math" panose="02040503050406030204" pitchFamily="18" charset="0"/>
                        <a:ea typeface="Cambria Math" panose="02040503050406030204" pitchFamily="18" charset="0"/>
                      </a:rPr>
                      <m:t>⟹ </m:t>
                    </m:r>
                  </m:oMath>
                </a14:m>
                <a:r>
                  <a:rPr lang="en-US" sz="2400" dirty="0"/>
                  <a:t>Full security costs in terms of functionality and simplicity [Wat09, Tsa19]</a:t>
                </a:r>
              </a:p>
              <a:p>
                <a:pPr marL="0" indent="0">
                  <a:buNone/>
                </a:pPr>
                <a:endParaRPr lang="en-US" sz="2400" dirty="0"/>
              </a:p>
              <a:p>
                <a:pPr marL="0" indent="0" algn="ctr">
                  <a:buNone/>
                </a:pPr>
                <a:r>
                  <a:rPr lang="en-US" sz="2400" b="1" dirty="0"/>
                  <a:t>Is this necessary?</a:t>
                </a:r>
              </a:p>
            </p:txBody>
          </p:sp>
        </mc:Choice>
        <mc:Fallback xmlns="">
          <p:sp>
            <p:nvSpPr>
              <p:cNvPr id="30" name="Content Placeholder 2">
                <a:extLst>
                  <a:ext uri="{FF2B5EF4-FFF2-40B4-BE49-F238E27FC236}">
                    <a16:creationId xmlns:a16="http://schemas.microsoft.com/office/drawing/2014/main" id="{ADC1FD4D-7997-179B-47AB-78B3565643F8}"/>
                  </a:ext>
                </a:extLst>
              </p:cNvPr>
              <p:cNvSpPr txBox="1">
                <a:spLocks noRot="1" noChangeAspect="1" noMove="1" noResize="1" noEditPoints="1" noAdjustHandles="1" noChangeArrowheads="1" noChangeShapeType="1" noTextEdit="1"/>
              </p:cNvSpPr>
              <p:nvPr/>
            </p:nvSpPr>
            <p:spPr>
              <a:xfrm>
                <a:off x="838200" y="1825625"/>
                <a:ext cx="10515600" cy="4351338"/>
              </a:xfrm>
              <a:prstGeom prst="rect">
                <a:avLst/>
              </a:prstGeom>
              <a:blipFill>
                <a:blip r:embed="rId3"/>
                <a:stretch>
                  <a:fillRect l="-928"/>
                </a:stretch>
              </a:blipFill>
            </p:spPr>
            <p:txBody>
              <a:bodyPr/>
              <a:lstStyle/>
              <a:p>
                <a:r>
                  <a:rPr lang="en-IL">
                    <a:noFill/>
                  </a:rPr>
                  <a:t> </a:t>
                </a:r>
              </a:p>
            </p:txBody>
          </p:sp>
        </mc:Fallback>
      </mc:AlternateContent>
      <p:cxnSp>
        <p:nvCxnSpPr>
          <p:cNvPr id="9" name="Straight Arrow Connector 8">
            <a:extLst>
              <a:ext uri="{FF2B5EF4-FFF2-40B4-BE49-F238E27FC236}">
                <a16:creationId xmlns:a16="http://schemas.microsoft.com/office/drawing/2014/main" id="{220E0386-0647-E969-F447-A8D6A3993096}"/>
              </a:ext>
            </a:extLst>
          </p:cNvPr>
          <p:cNvCxnSpPr>
            <a:cxnSpLocks/>
          </p:cNvCxnSpPr>
          <p:nvPr/>
        </p:nvCxnSpPr>
        <p:spPr>
          <a:xfrm flipH="1">
            <a:off x="7155543" y="2238149"/>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3A0FE5E-2352-382C-3B1B-4921E0B74237}"/>
                  </a:ext>
                </a:extLst>
              </p:cNvPr>
              <p:cNvSpPr txBox="1"/>
              <p:nvPr/>
            </p:nvSpPr>
            <p:spPr>
              <a:xfrm>
                <a:off x="7831184" y="1854560"/>
                <a:ext cx="1047586" cy="40011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i="1" dirty="0" smtClean="0">
                          <a:solidFill>
                            <a:schemeClr val="accent4"/>
                          </a:solidFill>
                          <a:latin typeface="Cambria Math" panose="02040503050406030204" pitchFamily="18" charset="0"/>
                        </a:rPr>
                        <m:t>𝑓</m:t>
                      </m:r>
                    </m:oMath>
                  </m:oMathPara>
                </a14:m>
                <a:endParaRPr lang="en-IL" sz="2000" dirty="0">
                  <a:solidFill>
                    <a:schemeClr val="accent4"/>
                  </a:solidFill>
                </a:endParaRPr>
              </a:p>
            </p:txBody>
          </p:sp>
        </mc:Choice>
        <mc:Fallback xmlns="">
          <p:sp>
            <p:nvSpPr>
              <p:cNvPr id="10" name="TextBox 9">
                <a:extLst>
                  <a:ext uri="{FF2B5EF4-FFF2-40B4-BE49-F238E27FC236}">
                    <a16:creationId xmlns:a16="http://schemas.microsoft.com/office/drawing/2014/main" id="{83A0FE5E-2352-382C-3B1B-4921E0B74237}"/>
                  </a:ext>
                </a:extLst>
              </p:cNvPr>
              <p:cNvSpPr txBox="1">
                <a:spLocks noRot="1" noChangeAspect="1" noMove="1" noResize="1" noEditPoints="1" noAdjustHandles="1" noChangeArrowheads="1" noChangeShapeType="1" noTextEdit="1"/>
              </p:cNvSpPr>
              <p:nvPr/>
            </p:nvSpPr>
            <p:spPr>
              <a:xfrm>
                <a:off x="7831184" y="1854560"/>
                <a:ext cx="1047586" cy="400110"/>
              </a:xfrm>
              <a:prstGeom prst="rect">
                <a:avLst/>
              </a:prstGeom>
              <a:blipFill>
                <a:blip r:embed="rId4"/>
                <a:stretch>
                  <a:fillRect b="-13636"/>
                </a:stretch>
              </a:blipFill>
            </p:spPr>
            <p:txBody>
              <a:bodyPr/>
              <a:lstStyle/>
              <a:p>
                <a:r>
                  <a:rPr lang="en-IL">
                    <a:noFill/>
                  </a:rPr>
                  <a:t> </a:t>
                </a:r>
              </a:p>
            </p:txBody>
          </p:sp>
        </mc:Fallback>
      </mc:AlternateContent>
      <p:cxnSp>
        <p:nvCxnSpPr>
          <p:cNvPr id="11" name="Straight Arrow Connector 10">
            <a:extLst>
              <a:ext uri="{FF2B5EF4-FFF2-40B4-BE49-F238E27FC236}">
                <a16:creationId xmlns:a16="http://schemas.microsoft.com/office/drawing/2014/main" id="{023CC5FE-8B85-875D-5312-47ACB9AC432B}"/>
              </a:ext>
            </a:extLst>
          </p:cNvPr>
          <p:cNvCxnSpPr>
            <a:cxnSpLocks/>
          </p:cNvCxnSpPr>
          <p:nvPr/>
        </p:nvCxnSpPr>
        <p:spPr>
          <a:xfrm>
            <a:off x="7155543" y="2641045"/>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CD28DB5-D5BA-E7C1-D254-FD74E988B14E}"/>
                  </a:ext>
                </a:extLst>
              </p:cNvPr>
              <p:cNvSpPr txBox="1"/>
              <p:nvPr/>
            </p:nvSpPr>
            <p:spPr>
              <a:xfrm>
                <a:off x="7831184" y="2257456"/>
                <a:ext cx="1047586" cy="42473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accent4"/>
                              </a:solidFill>
                              <a:latin typeface="Cambria Math" panose="02040503050406030204" pitchFamily="18" charset="0"/>
                            </a:rPr>
                          </m:ctrlPr>
                        </m:sSubPr>
                        <m:e>
                          <m:r>
                            <m:rPr>
                              <m:lit/>
                            </m:rPr>
                            <a:rPr lang="en-US" sz="2000" b="0" i="1" dirty="0" smtClean="0">
                              <a:solidFill>
                                <a:schemeClr val="accent4"/>
                              </a:solidFill>
                              <a:latin typeface="Cambria Math" panose="02040503050406030204" pitchFamily="18" charset="0"/>
                            </a:rPr>
                            <m:t> </m:t>
                          </m:r>
                          <m:r>
                            <m:rPr>
                              <m:sty m:val="p"/>
                            </m:rPr>
                            <a:rPr lang="en-US" sz="2000" b="0" i="1" dirty="0" smtClean="0">
                              <a:solidFill>
                                <a:schemeClr val="accent4"/>
                              </a:solidFill>
                              <a:latin typeface="Cambria Math" panose="02040503050406030204" pitchFamily="18" charset="0"/>
                            </a:rPr>
                            <m:t>SK</m:t>
                          </m:r>
                        </m:e>
                        <m:sub>
                          <m:r>
                            <a:rPr lang="en-US" sz="2000" i="1" dirty="0" smtClean="0">
                              <a:solidFill>
                                <a:schemeClr val="accent4"/>
                              </a:solidFill>
                              <a:latin typeface="Cambria Math" panose="02040503050406030204" pitchFamily="18" charset="0"/>
                            </a:rPr>
                            <m:t>𝑓</m:t>
                          </m:r>
                        </m:sub>
                      </m:sSub>
                    </m:oMath>
                  </m:oMathPara>
                </a14:m>
                <a:endParaRPr lang="en-IL" sz="2000" dirty="0"/>
              </a:p>
            </p:txBody>
          </p:sp>
        </mc:Choice>
        <mc:Fallback xmlns="">
          <p:sp>
            <p:nvSpPr>
              <p:cNvPr id="12" name="TextBox 11">
                <a:extLst>
                  <a:ext uri="{FF2B5EF4-FFF2-40B4-BE49-F238E27FC236}">
                    <a16:creationId xmlns:a16="http://schemas.microsoft.com/office/drawing/2014/main" id="{5CD28DB5-D5BA-E7C1-D254-FD74E988B14E}"/>
                  </a:ext>
                </a:extLst>
              </p:cNvPr>
              <p:cNvSpPr txBox="1">
                <a:spLocks noRot="1" noChangeAspect="1" noMove="1" noResize="1" noEditPoints="1" noAdjustHandles="1" noChangeArrowheads="1" noChangeShapeType="1" noTextEdit="1"/>
              </p:cNvSpPr>
              <p:nvPr/>
            </p:nvSpPr>
            <p:spPr>
              <a:xfrm>
                <a:off x="7831184" y="2257456"/>
                <a:ext cx="1047586" cy="424732"/>
              </a:xfrm>
              <a:prstGeom prst="rect">
                <a:avLst/>
              </a:prstGeom>
              <a:blipFill>
                <a:blip r:embed="rId5"/>
                <a:stretch>
                  <a:fillRect b="-10000"/>
                </a:stretch>
              </a:blipFill>
            </p:spPr>
            <p:txBody>
              <a:bodyPr/>
              <a:lstStyle/>
              <a:p>
                <a:r>
                  <a:rPr lang="en-IL">
                    <a:noFill/>
                  </a:rPr>
                  <a:t> </a:t>
                </a:r>
              </a:p>
            </p:txBody>
          </p:sp>
        </mc:Fallback>
      </mc:AlternateContent>
      <p:cxnSp>
        <p:nvCxnSpPr>
          <p:cNvPr id="18" name="Straight Arrow Connector 17">
            <a:extLst>
              <a:ext uri="{FF2B5EF4-FFF2-40B4-BE49-F238E27FC236}">
                <a16:creationId xmlns:a16="http://schemas.microsoft.com/office/drawing/2014/main" id="{B448F05F-EEEE-392D-98A4-64D59157F988}"/>
              </a:ext>
            </a:extLst>
          </p:cNvPr>
          <p:cNvCxnSpPr>
            <a:cxnSpLocks/>
          </p:cNvCxnSpPr>
          <p:nvPr/>
        </p:nvCxnSpPr>
        <p:spPr>
          <a:xfrm flipH="1">
            <a:off x="7155543" y="3223165"/>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3DBC330-5969-FA8D-FA69-C26A79AC9146}"/>
                  </a:ext>
                </a:extLst>
              </p:cNvPr>
              <p:cNvSpPr txBox="1"/>
              <p:nvPr/>
            </p:nvSpPr>
            <p:spPr>
              <a:xfrm>
                <a:off x="7831184" y="2825416"/>
                <a:ext cx="1047586" cy="4077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n-US" sz="2000" i="1" dirty="0" smtClean="0">
                              <a:solidFill>
                                <a:schemeClr val="accent4"/>
                              </a:solidFill>
                              <a:latin typeface="Cambria Math" panose="02040503050406030204" pitchFamily="18" charset="0"/>
                            </a:rPr>
                          </m:ctrlPr>
                        </m:accPr>
                        <m:e>
                          <m:r>
                            <a:rPr lang="en-US" sz="2000" b="0" i="1" dirty="0" smtClean="0">
                              <a:solidFill>
                                <a:schemeClr val="accent4"/>
                              </a:solidFill>
                              <a:latin typeface="Cambria Math" panose="02040503050406030204" pitchFamily="18" charset="0"/>
                            </a:rPr>
                            <m:t>𝑓</m:t>
                          </m:r>
                        </m:e>
                      </m:acc>
                    </m:oMath>
                  </m:oMathPara>
                </a14:m>
                <a:endParaRPr lang="en-IL" sz="2000" dirty="0">
                  <a:solidFill>
                    <a:schemeClr val="accent4"/>
                  </a:solidFill>
                </a:endParaRPr>
              </a:p>
            </p:txBody>
          </p:sp>
        </mc:Choice>
        <mc:Fallback xmlns="">
          <p:sp>
            <p:nvSpPr>
              <p:cNvPr id="19" name="TextBox 18">
                <a:extLst>
                  <a:ext uri="{FF2B5EF4-FFF2-40B4-BE49-F238E27FC236}">
                    <a16:creationId xmlns:a16="http://schemas.microsoft.com/office/drawing/2014/main" id="{13DBC330-5969-FA8D-FA69-C26A79AC9146}"/>
                  </a:ext>
                </a:extLst>
              </p:cNvPr>
              <p:cNvSpPr txBox="1">
                <a:spLocks noRot="1" noChangeAspect="1" noMove="1" noResize="1" noEditPoints="1" noAdjustHandles="1" noChangeArrowheads="1" noChangeShapeType="1" noTextEdit="1"/>
              </p:cNvSpPr>
              <p:nvPr/>
            </p:nvSpPr>
            <p:spPr>
              <a:xfrm>
                <a:off x="7831184" y="2825416"/>
                <a:ext cx="1047586" cy="407740"/>
              </a:xfrm>
              <a:prstGeom prst="rect">
                <a:avLst/>
              </a:prstGeom>
              <a:blipFill>
                <a:blip r:embed="rId6"/>
                <a:stretch>
                  <a:fillRect b="-14925"/>
                </a:stretch>
              </a:blipFill>
            </p:spPr>
            <p:txBody>
              <a:bodyPr/>
              <a:lstStyle/>
              <a:p>
                <a:r>
                  <a:rPr lang="en-IL">
                    <a:noFill/>
                  </a:rPr>
                  <a:t> </a:t>
                </a:r>
              </a:p>
            </p:txBody>
          </p:sp>
        </mc:Fallback>
      </mc:AlternateContent>
      <p:cxnSp>
        <p:nvCxnSpPr>
          <p:cNvPr id="20" name="Straight Arrow Connector 19">
            <a:extLst>
              <a:ext uri="{FF2B5EF4-FFF2-40B4-BE49-F238E27FC236}">
                <a16:creationId xmlns:a16="http://schemas.microsoft.com/office/drawing/2014/main" id="{3CC0D05C-9A03-6F90-CBCD-1BB113EBEC3F}"/>
              </a:ext>
            </a:extLst>
          </p:cNvPr>
          <p:cNvCxnSpPr>
            <a:cxnSpLocks/>
          </p:cNvCxnSpPr>
          <p:nvPr/>
        </p:nvCxnSpPr>
        <p:spPr>
          <a:xfrm>
            <a:off x="7155543" y="3663915"/>
            <a:ext cx="23988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CAF71998-0BF9-D3F9-C17B-3E42A6E6EFF8}"/>
                  </a:ext>
                </a:extLst>
              </p:cNvPr>
              <p:cNvSpPr txBox="1"/>
              <p:nvPr/>
            </p:nvSpPr>
            <p:spPr>
              <a:xfrm>
                <a:off x="7831184" y="3272333"/>
                <a:ext cx="1047586" cy="434927"/>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US" sz="2000" i="1" dirty="0" smtClean="0">
                              <a:solidFill>
                                <a:schemeClr val="accent4"/>
                              </a:solidFill>
                              <a:latin typeface="Cambria Math" panose="02040503050406030204" pitchFamily="18" charset="0"/>
                            </a:rPr>
                          </m:ctrlPr>
                        </m:sSubPr>
                        <m:e>
                          <m:r>
                            <m:rPr>
                              <m:lit/>
                            </m:rPr>
                            <a:rPr lang="en-US" sz="2000" b="0" i="1" dirty="0" smtClean="0">
                              <a:solidFill>
                                <a:schemeClr val="accent4"/>
                              </a:solidFill>
                              <a:latin typeface="Cambria Math" panose="02040503050406030204" pitchFamily="18" charset="0"/>
                            </a:rPr>
                            <m:t> </m:t>
                          </m:r>
                          <m:r>
                            <m:rPr>
                              <m:sty m:val="p"/>
                            </m:rPr>
                            <a:rPr lang="en-US" sz="2000" b="0" i="1" dirty="0" smtClean="0">
                              <a:solidFill>
                                <a:schemeClr val="accent4"/>
                              </a:solidFill>
                              <a:latin typeface="Cambria Math" panose="02040503050406030204" pitchFamily="18" charset="0"/>
                            </a:rPr>
                            <m:t>SK</m:t>
                          </m:r>
                        </m:e>
                        <m:sub>
                          <m:acc>
                            <m:accPr>
                              <m:chr m:val="̅"/>
                              <m:ctrlPr>
                                <a:rPr lang="en-US" sz="2000" i="1" dirty="0">
                                  <a:solidFill>
                                    <a:schemeClr val="accent4"/>
                                  </a:solidFill>
                                  <a:latin typeface="Cambria Math" panose="02040503050406030204" pitchFamily="18" charset="0"/>
                                </a:rPr>
                              </m:ctrlPr>
                            </m:accPr>
                            <m:e>
                              <m:r>
                                <a:rPr lang="en-US" sz="2000" i="1" dirty="0">
                                  <a:solidFill>
                                    <a:schemeClr val="accent4"/>
                                  </a:solidFill>
                                  <a:latin typeface="Cambria Math" panose="02040503050406030204" pitchFamily="18" charset="0"/>
                                </a:rPr>
                                <m:t>𝑓</m:t>
                              </m:r>
                            </m:e>
                          </m:acc>
                          <m:r>
                            <m:rPr>
                              <m:nor/>
                            </m:rPr>
                            <a:rPr lang="en-IL" sz="2000" dirty="0">
                              <a:solidFill>
                                <a:schemeClr val="accent4"/>
                              </a:solidFill>
                            </a:rPr>
                            <m:t> </m:t>
                          </m:r>
                        </m:sub>
                      </m:sSub>
                    </m:oMath>
                  </m:oMathPara>
                </a14:m>
                <a:endParaRPr lang="en-IL" sz="2000" dirty="0">
                  <a:solidFill>
                    <a:schemeClr val="accent4"/>
                  </a:solidFill>
                </a:endParaRPr>
              </a:p>
            </p:txBody>
          </p:sp>
        </mc:Choice>
        <mc:Fallback xmlns="">
          <p:sp>
            <p:nvSpPr>
              <p:cNvPr id="21" name="TextBox 20">
                <a:extLst>
                  <a:ext uri="{FF2B5EF4-FFF2-40B4-BE49-F238E27FC236}">
                    <a16:creationId xmlns:a16="http://schemas.microsoft.com/office/drawing/2014/main" id="{CAF71998-0BF9-D3F9-C17B-3E42A6E6EFF8}"/>
                  </a:ext>
                </a:extLst>
              </p:cNvPr>
              <p:cNvSpPr txBox="1">
                <a:spLocks noRot="1" noChangeAspect="1" noMove="1" noResize="1" noEditPoints="1" noAdjustHandles="1" noChangeArrowheads="1" noChangeShapeType="1" noTextEdit="1"/>
              </p:cNvSpPr>
              <p:nvPr/>
            </p:nvSpPr>
            <p:spPr>
              <a:xfrm>
                <a:off x="7831184" y="3272333"/>
                <a:ext cx="1047586" cy="434927"/>
              </a:xfrm>
              <a:prstGeom prst="rect">
                <a:avLst/>
              </a:prstGeom>
              <a:blipFill>
                <a:blip r:embed="rId7"/>
                <a:stretch>
                  <a:fillRect b="-8451"/>
                </a:stretch>
              </a:blipFill>
            </p:spPr>
            <p:txBody>
              <a:bodyPr/>
              <a:lstStyle/>
              <a:p>
                <a:r>
                  <a:rPr lang="en-IL">
                    <a:noFill/>
                  </a:rPr>
                  <a:t> </a:t>
                </a:r>
              </a:p>
            </p:txBody>
          </p:sp>
        </mc:Fallback>
      </mc:AlternateContent>
      <p:sp>
        <p:nvSpPr>
          <p:cNvPr id="2" name="Title 1">
            <a:extLst>
              <a:ext uri="{FF2B5EF4-FFF2-40B4-BE49-F238E27FC236}">
                <a16:creationId xmlns:a16="http://schemas.microsoft.com/office/drawing/2014/main" id="{C0043CB2-3D92-B8C9-CCC5-08E6F23517C5}"/>
              </a:ext>
            </a:extLst>
          </p:cNvPr>
          <p:cNvSpPr>
            <a:spLocks noGrp="1"/>
          </p:cNvSpPr>
          <p:nvPr>
            <p:ph type="title"/>
          </p:nvPr>
        </p:nvSpPr>
        <p:spPr/>
        <p:txBody>
          <a:bodyPr/>
          <a:lstStyle/>
          <a:p>
            <a:r>
              <a:rPr lang="en-US" dirty="0"/>
              <a:t>Adaptive Security of ABE</a:t>
            </a:r>
            <a:endParaRPr lang="en-IL" dirty="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BCCB40A-9DC0-FC88-7624-ECC75C05DD12}"/>
                  </a:ext>
                </a:extLst>
              </p:cNvPr>
              <p:cNvSpPr txBox="1"/>
              <p:nvPr/>
            </p:nvSpPr>
            <p:spPr>
              <a:xfrm>
                <a:off x="7831184" y="3798853"/>
                <a:ext cx="104758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6" name="TextBox 25">
                <a:extLst>
                  <a:ext uri="{FF2B5EF4-FFF2-40B4-BE49-F238E27FC236}">
                    <a16:creationId xmlns:a16="http://schemas.microsoft.com/office/drawing/2014/main" id="{9BCCB40A-9DC0-FC88-7624-ECC75C05DD12}"/>
                  </a:ext>
                </a:extLst>
              </p:cNvPr>
              <p:cNvSpPr txBox="1">
                <a:spLocks noRot="1" noChangeAspect="1" noMove="1" noResize="1" noEditPoints="1" noAdjustHandles="1" noChangeArrowheads="1" noChangeShapeType="1" noTextEdit="1"/>
              </p:cNvSpPr>
              <p:nvPr/>
            </p:nvSpPr>
            <p:spPr>
              <a:xfrm>
                <a:off x="7831184" y="3798853"/>
                <a:ext cx="1047586" cy="461665"/>
              </a:xfrm>
              <a:prstGeom prst="rect">
                <a:avLst/>
              </a:prstGeom>
              <a:blipFill>
                <a:blip r:embed="rId8"/>
                <a:stretch>
                  <a:fillRect/>
                </a:stretch>
              </a:blipFill>
            </p:spPr>
            <p:txBody>
              <a:bodyPr/>
              <a:lstStyle/>
              <a:p>
                <a:r>
                  <a:rPr lang="en-IL">
                    <a:noFill/>
                  </a:rPr>
                  <a:t> </a:t>
                </a:r>
              </a:p>
            </p:txBody>
          </p:sp>
        </mc:Fallback>
      </mc:AlternateContent>
      <p:sp>
        <p:nvSpPr>
          <p:cNvPr id="3" name="Rectangle 2">
            <a:extLst>
              <a:ext uri="{FF2B5EF4-FFF2-40B4-BE49-F238E27FC236}">
                <a16:creationId xmlns:a16="http://schemas.microsoft.com/office/drawing/2014/main" id="{DF9EDFEC-094C-A22F-4171-46C99D31ED65}"/>
              </a:ext>
            </a:extLst>
          </p:cNvPr>
          <p:cNvSpPr/>
          <p:nvPr/>
        </p:nvSpPr>
        <p:spPr>
          <a:xfrm>
            <a:off x="5254554" y="1651456"/>
            <a:ext cx="1900989" cy="2418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Reduction</a:t>
            </a:r>
            <a:endParaRPr lang="en-IL" dirty="0"/>
          </a:p>
        </p:txBody>
      </p:sp>
      <p:sp>
        <p:nvSpPr>
          <p:cNvPr id="7" name="Rectangle 6">
            <a:extLst>
              <a:ext uri="{FF2B5EF4-FFF2-40B4-BE49-F238E27FC236}">
                <a16:creationId xmlns:a16="http://schemas.microsoft.com/office/drawing/2014/main" id="{D3652EF6-C853-D8C7-D4A9-E9CAE69ED19B}"/>
              </a:ext>
            </a:extLst>
          </p:cNvPr>
          <p:cNvSpPr/>
          <p:nvPr/>
        </p:nvSpPr>
        <p:spPr>
          <a:xfrm>
            <a:off x="9554411" y="1651455"/>
            <a:ext cx="1900989" cy="241879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Adversary</a:t>
            </a:r>
            <a:endParaRPr lang="en-IL" sz="2000" dirty="0"/>
          </a:p>
        </p:txBody>
      </p:sp>
      <p:sp>
        <p:nvSpPr>
          <p:cNvPr id="8" name="Rectangle 7">
            <a:extLst>
              <a:ext uri="{FF2B5EF4-FFF2-40B4-BE49-F238E27FC236}">
                <a16:creationId xmlns:a16="http://schemas.microsoft.com/office/drawing/2014/main" id="{6BF59A77-8437-9471-8637-8B3678607447}"/>
              </a:ext>
            </a:extLst>
          </p:cNvPr>
          <p:cNvSpPr/>
          <p:nvPr/>
        </p:nvSpPr>
        <p:spPr>
          <a:xfrm>
            <a:off x="954697" y="1651455"/>
            <a:ext cx="1900989" cy="24187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t>Hardness Assumption</a:t>
            </a:r>
            <a:endParaRPr lang="en-IL" dirty="0"/>
          </a:p>
        </p:txBody>
      </p:sp>
      <p:cxnSp>
        <p:nvCxnSpPr>
          <p:cNvPr id="13" name="Straight Arrow Connector 12">
            <a:extLst>
              <a:ext uri="{FF2B5EF4-FFF2-40B4-BE49-F238E27FC236}">
                <a16:creationId xmlns:a16="http://schemas.microsoft.com/office/drawing/2014/main" id="{3C34458E-F488-F495-1B6E-9CD6A6537AAA}"/>
              </a:ext>
            </a:extLst>
          </p:cNvPr>
          <p:cNvCxnSpPr>
            <a:cxnSpLocks/>
          </p:cNvCxnSpPr>
          <p:nvPr/>
        </p:nvCxnSpPr>
        <p:spPr>
          <a:xfrm>
            <a:off x="3247571" y="2311343"/>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613BEA2-8E09-6FE1-0D05-9414B043A8ED}"/>
              </a:ext>
            </a:extLst>
          </p:cNvPr>
          <p:cNvCxnSpPr>
            <a:cxnSpLocks/>
          </p:cNvCxnSpPr>
          <p:nvPr/>
        </p:nvCxnSpPr>
        <p:spPr>
          <a:xfrm flipH="1">
            <a:off x="3247571" y="3436200"/>
            <a:ext cx="158568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F2C7789-1E77-E559-6C9A-BE6B42A559A1}"/>
                  </a:ext>
                </a:extLst>
              </p:cNvPr>
              <p:cNvSpPr txBox="1"/>
              <p:nvPr/>
            </p:nvSpPr>
            <p:spPr>
              <a:xfrm>
                <a:off x="3531327" y="2550606"/>
                <a:ext cx="1047586" cy="646331"/>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3600" b="0" i="1" smtClean="0">
                          <a:solidFill>
                            <a:schemeClr val="accent1"/>
                          </a:solidFill>
                          <a:latin typeface="Cambria Math" panose="02040503050406030204" pitchFamily="18" charset="0"/>
                        </a:rPr>
                        <m:t>⋮</m:t>
                      </m:r>
                    </m:oMath>
                  </m:oMathPara>
                </a14:m>
                <a:endParaRPr lang="en-US" sz="3600" dirty="0">
                  <a:solidFill>
                    <a:schemeClr val="accent1"/>
                  </a:solidFill>
                </a:endParaRPr>
              </a:p>
            </p:txBody>
          </p:sp>
        </mc:Choice>
        <mc:Fallback xmlns="">
          <p:sp>
            <p:nvSpPr>
              <p:cNvPr id="15" name="TextBox 14">
                <a:extLst>
                  <a:ext uri="{FF2B5EF4-FFF2-40B4-BE49-F238E27FC236}">
                    <a16:creationId xmlns:a16="http://schemas.microsoft.com/office/drawing/2014/main" id="{5F2C7789-1E77-E559-6C9A-BE6B42A559A1}"/>
                  </a:ext>
                </a:extLst>
              </p:cNvPr>
              <p:cNvSpPr txBox="1">
                <a:spLocks noRot="1" noChangeAspect="1" noMove="1" noResize="1" noEditPoints="1" noAdjustHandles="1" noChangeArrowheads="1" noChangeShapeType="1" noTextEdit="1"/>
              </p:cNvSpPr>
              <p:nvPr/>
            </p:nvSpPr>
            <p:spPr>
              <a:xfrm>
                <a:off x="3531327" y="2550606"/>
                <a:ext cx="1047586" cy="646331"/>
              </a:xfrm>
              <a:prstGeom prst="rect">
                <a:avLst/>
              </a:prstGeom>
              <a:blipFill>
                <a:blip r:embed="rId9"/>
                <a:stretch>
                  <a:fillRect/>
                </a:stretch>
              </a:blipFill>
            </p:spPr>
            <p:txBody>
              <a:bodyPr/>
              <a:lstStyle/>
              <a:p>
                <a:r>
                  <a:rPr lang="en-IL">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DB7BE96E-33B8-10CE-5567-324C67E0C977}"/>
                  </a:ext>
                </a:extLst>
              </p:cNvPr>
              <p:cNvSpPr txBox="1"/>
              <p:nvPr/>
            </p:nvSpPr>
            <p:spPr>
              <a:xfrm>
                <a:off x="7831184" y="1459855"/>
                <a:ext cx="1047586" cy="4616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35" name="TextBox 34">
                <a:extLst>
                  <a:ext uri="{FF2B5EF4-FFF2-40B4-BE49-F238E27FC236}">
                    <a16:creationId xmlns:a16="http://schemas.microsoft.com/office/drawing/2014/main" id="{DB7BE96E-33B8-10CE-5567-324C67E0C977}"/>
                  </a:ext>
                </a:extLst>
              </p:cNvPr>
              <p:cNvSpPr txBox="1">
                <a:spLocks noRot="1" noChangeAspect="1" noMove="1" noResize="1" noEditPoints="1" noAdjustHandles="1" noChangeArrowheads="1" noChangeShapeType="1" noTextEdit="1"/>
              </p:cNvSpPr>
              <p:nvPr/>
            </p:nvSpPr>
            <p:spPr>
              <a:xfrm>
                <a:off x="7831184" y="1459855"/>
                <a:ext cx="1047586" cy="461665"/>
              </a:xfrm>
              <a:prstGeom prst="rect">
                <a:avLst/>
              </a:prstGeom>
              <a:blipFill>
                <a:blip r:embed="rId10"/>
                <a:stretch>
                  <a:fillRect/>
                </a:stretch>
              </a:blipFill>
            </p:spPr>
            <p:txBody>
              <a:bodyPr/>
              <a:lstStyle/>
              <a:p>
                <a:r>
                  <a:rPr lang="en-IL">
                    <a:noFill/>
                  </a:rPr>
                  <a:t> </a:t>
                </a:r>
              </a:p>
            </p:txBody>
          </p:sp>
        </mc:Fallback>
      </mc:AlternateContent>
    </p:spTree>
    <p:extLst>
      <p:ext uri="{BB962C8B-B14F-4D97-AF65-F5344CB8AC3E}">
        <p14:creationId xmlns:p14="http://schemas.microsoft.com/office/powerpoint/2010/main" val="398241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9" grpId="0"/>
      <p:bldP spid="21" grpId="0"/>
      <p:bldP spid="26"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AAB53-F518-E939-2636-96A7FF3D0EB1}"/>
              </a:ext>
            </a:extLst>
          </p:cNvPr>
          <p:cNvSpPr>
            <a:spLocks noGrp="1"/>
          </p:cNvSpPr>
          <p:nvPr>
            <p:ph type="title"/>
          </p:nvPr>
        </p:nvSpPr>
        <p:spPr/>
        <p:txBody>
          <a:bodyPr>
            <a:normAutofit/>
          </a:bodyPr>
          <a:lstStyle/>
          <a:p>
            <a:r>
              <a:rPr lang="en-US" dirty="0"/>
              <a:t>Why Proving Adaptive Security is Difficult</a:t>
            </a:r>
            <a:endParaRPr lang="en-IL" b="1" i="1" dirty="0">
              <a:solidFill>
                <a:srgbClr val="FF0000"/>
              </a:solidFill>
            </a:endParaRP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81493609-EB9E-A81D-AFEB-93A7E93AACE9}"/>
                  </a:ext>
                </a:extLst>
              </p:cNvPr>
              <p:cNvSpPr>
                <a:spLocks noGrp="1"/>
              </p:cNvSpPr>
              <p:nvPr>
                <p:ph idx="1"/>
              </p:nvPr>
            </p:nvSpPr>
            <p:spPr>
              <a:xfrm>
                <a:off x="838200" y="2092960"/>
                <a:ext cx="10515600" cy="4592320"/>
              </a:xfrm>
            </p:spPr>
            <p:txBody>
              <a:bodyPr>
                <a:normAutofit/>
              </a:bodyPr>
              <a:lstStyle/>
              <a:p>
                <a:r>
                  <a:rPr lang="en-US" sz="2400" dirty="0"/>
                  <a:t>No </a:t>
                </a:r>
                <a:r>
                  <a:rPr lang="en-US" sz="2400" b="1" dirty="0"/>
                  <a:t>straight-line (non-rewinding)</a:t>
                </a:r>
                <a:r>
                  <a:rPr lang="en-US" sz="2400" dirty="0"/>
                  <a:t> </a:t>
                </a:r>
                <a:r>
                  <a:rPr lang="en-US" sz="2400" b="1" dirty="0"/>
                  <a:t>security reductions </a:t>
                </a:r>
                <a:r>
                  <a:rPr lang="en-US" sz="2400" dirty="0"/>
                  <a:t>for “checkable” ABE</a:t>
                </a:r>
              </a:p>
              <a:p>
                <a:r>
                  <a:rPr lang="en-US" sz="2400" b="1" dirty="0"/>
                  <a:t>Outline – use “Meta-Reduction”:</a:t>
                </a:r>
              </a:p>
              <a:p>
                <a:pPr marL="263525" indent="0">
                  <a:buNone/>
                </a:pPr>
                <a:r>
                  <a:rPr lang="en-US" sz="2400" dirty="0"/>
                  <a:t>Utilize reduction algorithm </a:t>
                </a:r>
                <a14:m>
                  <m:oMath xmlns:m="http://schemas.openxmlformats.org/officeDocument/2006/math">
                    <m:r>
                      <a:rPr lang="en-US" sz="2400" i="1">
                        <a:latin typeface="Cambria Math" panose="02040503050406030204" pitchFamily="18" charset="0"/>
                      </a:rPr>
                      <m:t>ℛ</m:t>
                    </m:r>
                    <m:r>
                      <a:rPr lang="en-US" sz="2400" i="1">
                        <a:latin typeface="Cambria Math" panose="02040503050406030204" pitchFamily="18" charset="0"/>
                      </a:rPr>
                      <m:t> </m:t>
                    </m:r>
                  </m:oMath>
                </a14:m>
                <a:r>
                  <a:rPr lang="en-US" sz="2400" dirty="0"/>
                  <a:t>to break the hardness assumption w/o adversary</a:t>
                </a:r>
              </a:p>
              <a:p>
                <a:pPr lvl="1"/>
                <a:r>
                  <a:rPr lang="en-US" b="1" dirty="0"/>
                  <a:t>Simulate</a:t>
                </a:r>
                <a:r>
                  <a:rPr lang="en-US" dirty="0"/>
                  <a:t> adversary interface for </a:t>
                </a:r>
                <a14:m>
                  <m:oMath xmlns:m="http://schemas.openxmlformats.org/officeDocument/2006/math">
                    <m:r>
                      <a:rPr lang="en-US" b="0" i="1">
                        <a:latin typeface="Cambria Math" panose="02040503050406030204" pitchFamily="18" charset="0"/>
                      </a:rPr>
                      <m:t>ℛ</m:t>
                    </m:r>
                  </m:oMath>
                </a14:m>
                <a:r>
                  <a:rPr lang="en-US" dirty="0"/>
                  <a:t> </a:t>
                </a:r>
              </a:p>
              <a:p>
                <a:pPr lvl="1"/>
                <a:r>
                  <a:rPr lang="en-US" b="1" dirty="0"/>
                  <a:t>Rewind </a:t>
                </a:r>
                <a14:m>
                  <m:oMath xmlns:m="http://schemas.openxmlformats.org/officeDocument/2006/math">
                    <m:r>
                      <a:rPr lang="en-US" b="0" i="1">
                        <a:latin typeface="Cambria Math" panose="02040503050406030204" pitchFamily="18" charset="0"/>
                      </a:rPr>
                      <m:t>ℛ</m:t>
                    </m:r>
                  </m:oMath>
                </a14:m>
                <a:r>
                  <a:rPr lang="en-US" dirty="0"/>
                  <a:t> to extract additional secret keys</a:t>
                </a:r>
              </a:p>
              <a:p>
                <a14:m>
                  <m:oMath xmlns:m="http://schemas.openxmlformats.org/officeDocument/2006/math">
                    <m:r>
                      <a:rPr lang="en-US" sz="2400" b="0" i="1">
                        <a:latin typeface="Cambria Math" panose="02040503050406030204" pitchFamily="18" charset="0"/>
                        <a:ea typeface="Cambria Math" panose="02040503050406030204" pitchFamily="18" charset="0"/>
                      </a:rPr>
                      <m:t>⟹ </m:t>
                    </m:r>
                  </m:oMath>
                </a14:m>
                <a:r>
                  <a:rPr lang="en-US" sz="2400" dirty="0"/>
                  <a:t>The simulated adversary (meta-reduction) can decrypt any challenge</a:t>
                </a:r>
              </a:p>
              <a:p>
                <a14:m>
                  <m:oMath xmlns:m="http://schemas.openxmlformats.org/officeDocument/2006/math">
                    <m:r>
                      <a:rPr lang="en-US" sz="2400" b="0" i="1">
                        <a:latin typeface="Cambria Math" panose="02040503050406030204" pitchFamily="18" charset="0"/>
                        <a:ea typeface="Cambria Math" panose="02040503050406030204" pitchFamily="18" charset="0"/>
                      </a:rPr>
                      <m:t>⟹ </m:t>
                    </m:r>
                  </m:oMath>
                </a14:m>
                <a:r>
                  <a:rPr lang="en-US" sz="2400" dirty="0"/>
                  <a:t> </a:t>
                </a:r>
                <a14:m>
                  <m:oMath xmlns:m="http://schemas.openxmlformats.org/officeDocument/2006/math">
                    <m:r>
                      <a:rPr lang="en-US" sz="2400" b="0" i="1">
                        <a:latin typeface="Cambria Math" panose="02040503050406030204" pitchFamily="18" charset="0"/>
                      </a:rPr>
                      <m:t>ℛ</m:t>
                    </m:r>
                  </m:oMath>
                </a14:m>
                <a:r>
                  <a:rPr lang="en-US" sz="2400" dirty="0"/>
                  <a:t> efficiently breaks the hardness assumption (for us)</a:t>
                </a:r>
              </a:p>
              <a:p>
                <a:r>
                  <a:rPr lang="en-US" sz="2400" dirty="0"/>
                  <a:t> Simulation must be consistent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t> requiring “canonical decryption” – </a:t>
                </a:r>
              </a:p>
              <a:p>
                <a:pPr marL="274638" indent="0">
                  <a:buNone/>
                </a:pPr>
                <a:r>
                  <a:rPr lang="en-US" sz="2400" b="1" dirty="0"/>
                  <a:t>ABE checkability</a:t>
                </a:r>
              </a:p>
              <a:p>
                <a:pPr marL="457200" lvl="1" indent="0">
                  <a:buNone/>
                </a:pPr>
                <a:endParaRPr lang="en-US" sz="2800" b="1" dirty="0"/>
              </a:p>
            </p:txBody>
          </p:sp>
        </mc:Choice>
        <mc:Fallback xmlns="">
          <p:sp>
            <p:nvSpPr>
              <p:cNvPr id="19" name="Content Placeholder 2">
                <a:extLst>
                  <a:ext uri="{FF2B5EF4-FFF2-40B4-BE49-F238E27FC236}">
                    <a16:creationId xmlns:a16="http://schemas.microsoft.com/office/drawing/2014/main" id="{81493609-EB9E-A81D-AFEB-93A7E93AACE9}"/>
                  </a:ext>
                </a:extLst>
              </p:cNvPr>
              <p:cNvSpPr>
                <a:spLocks noGrp="1" noRot="1" noChangeAspect="1" noMove="1" noResize="1" noEditPoints="1" noAdjustHandles="1" noChangeArrowheads="1" noChangeShapeType="1" noTextEdit="1"/>
              </p:cNvSpPr>
              <p:nvPr>
                <p:ph idx="1"/>
              </p:nvPr>
            </p:nvSpPr>
            <p:spPr>
              <a:xfrm>
                <a:off x="838200" y="2092960"/>
                <a:ext cx="10515600" cy="4592320"/>
              </a:xfrm>
              <a:blipFill>
                <a:blip r:embed="rId3"/>
                <a:stretch>
                  <a:fillRect l="-812" t="-1857"/>
                </a:stretch>
              </a:blipFill>
            </p:spPr>
            <p:txBody>
              <a:bodyPr/>
              <a:lstStyle/>
              <a:p>
                <a:r>
                  <a:rPr lang="en-IL">
                    <a:noFill/>
                  </a:rPr>
                  <a:t> </a:t>
                </a:r>
              </a:p>
            </p:txBody>
          </p:sp>
        </mc:Fallback>
      </mc:AlternateContent>
      <p:sp>
        <p:nvSpPr>
          <p:cNvPr id="16" name="TextBox 15">
            <a:extLst>
              <a:ext uri="{FF2B5EF4-FFF2-40B4-BE49-F238E27FC236}">
                <a16:creationId xmlns:a16="http://schemas.microsoft.com/office/drawing/2014/main" id="{895922EF-FB55-954B-0314-A4B47826FF66}"/>
              </a:ext>
            </a:extLst>
          </p:cNvPr>
          <p:cNvSpPr txBox="1"/>
          <p:nvPr/>
        </p:nvSpPr>
        <p:spPr>
          <a:xfrm>
            <a:off x="891498" y="1474263"/>
            <a:ext cx="6096000" cy="461665"/>
          </a:xfrm>
          <a:prstGeom prst="rect">
            <a:avLst/>
          </a:prstGeom>
          <a:noFill/>
        </p:spPr>
        <p:txBody>
          <a:bodyPr wrap="square">
            <a:spAutoFit/>
          </a:bodyPr>
          <a:lstStyle/>
          <a:p>
            <a:r>
              <a:rPr lang="en-US" sz="2400" b="1" dirty="0">
                <a:solidFill>
                  <a:schemeClr val="accent2"/>
                </a:solidFill>
              </a:rPr>
              <a:t>Allison Lewko &amp; Brent Waters, 2014</a:t>
            </a:r>
            <a:endParaRPr lang="en-IL" sz="2400" dirty="0">
              <a:solidFill>
                <a:schemeClr val="accent2"/>
              </a:solidFill>
            </a:endParaRPr>
          </a:p>
        </p:txBody>
      </p:sp>
    </p:spTree>
    <p:extLst>
      <p:ext uri="{BB962C8B-B14F-4D97-AF65-F5344CB8AC3E}">
        <p14:creationId xmlns:p14="http://schemas.microsoft.com/office/powerpoint/2010/main" val="242199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7" end="7"/>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9A0D6-5EB4-8C75-C438-8261F3603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47CA79-0CA7-6BE2-21A5-1ECB147AD1F6}"/>
              </a:ext>
            </a:extLst>
          </p:cNvPr>
          <p:cNvSpPr>
            <a:spLocks noGrp="1"/>
          </p:cNvSpPr>
          <p:nvPr>
            <p:ph type="title"/>
          </p:nvPr>
        </p:nvSpPr>
        <p:spPr/>
        <p:txBody>
          <a:bodyPr/>
          <a:lstStyle/>
          <a:p>
            <a:r>
              <a:rPr lang="en-US" dirty="0"/>
              <a:t>ABE Checkability</a:t>
            </a:r>
            <a:endParaRPr lang="en-IL" b="1" dirty="0"/>
          </a:p>
        </p:txBody>
      </p:sp>
      <mc:AlternateContent xmlns:mc="http://schemas.openxmlformats.org/markup-compatibility/2006">
        <mc:Choice xmlns:a14="http://schemas.microsoft.com/office/drawing/2010/main" Requires="a14">
          <p:sp>
            <p:nvSpPr>
              <p:cNvPr id="14" name="Content Placeholder 2">
                <a:extLst>
                  <a:ext uri="{FF2B5EF4-FFF2-40B4-BE49-F238E27FC236}">
                    <a16:creationId xmlns:a16="http://schemas.microsoft.com/office/drawing/2014/main" id="{7B695399-0999-DAFF-57BE-5F5430A9C469}"/>
                  </a:ext>
                </a:extLst>
              </p:cNvPr>
              <p:cNvSpPr>
                <a:spLocks noGrp="1"/>
              </p:cNvSpPr>
              <p:nvPr>
                <p:ph idx="1"/>
              </p:nvPr>
            </p:nvSpPr>
            <p:spPr>
              <a:xfrm>
                <a:off x="838200" y="2092960"/>
                <a:ext cx="10515600" cy="4592320"/>
              </a:xfrm>
            </p:spPr>
            <p:txBody>
              <a:bodyPr>
                <a:normAutofit/>
              </a:bodyPr>
              <a:lstStyle/>
              <a:p>
                <a:r>
                  <a:rPr lang="en-US" sz="2400" dirty="0"/>
                  <a:t>Verification procedures:</a:t>
                </a:r>
              </a:p>
              <a:p>
                <a:pPr lvl="1"/>
                <a14:m>
                  <m:oMath xmlns:m="http://schemas.openxmlformats.org/officeDocument/2006/math">
                    <m:r>
                      <m:rPr>
                        <m:sty m:val="p"/>
                      </m:rPr>
                      <a:rPr lang="en-US" smtClean="0">
                        <a:latin typeface="Cambria Math" panose="02040503050406030204" pitchFamily="18" charset="0"/>
                      </a:rPr>
                      <m:t>SK</m:t>
                    </m:r>
                    <m:r>
                      <m:rPr>
                        <m:sty m:val="p"/>
                      </m:rPr>
                      <a:rPr lang="en-US" i="1">
                        <a:latin typeface="Cambria Math" panose="02040503050406030204" pitchFamily="18" charset="0"/>
                      </a:rPr>
                      <m:t>Check</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SK</m:t>
                            </m:r>
                          </m:e>
                          <m:sub>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 </m:t>
                                </m:r>
                              </m:sub>
                            </m:sSub>
                          </m:sub>
                        </m:sSub>
                        <m:r>
                          <a:rPr lang="en-US" i="1">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m:rPr>
                            <m:sty m:val="p"/>
                          </m:rPr>
                          <a:rPr lang="en-US" i="1">
                            <a:latin typeface="Cambria Math" panose="02040503050406030204" pitchFamily="18" charset="0"/>
                          </a:rPr>
                          <m:t>PP</m:t>
                        </m:r>
                      </m:e>
                    </m:d>
                  </m:oMath>
                </a14:m>
                <a:endParaRPr lang="en-US" i="1" dirty="0">
                  <a:latin typeface="Cambria Math" panose="02040503050406030204" pitchFamily="18" charset="0"/>
                </a:endParaRPr>
              </a:p>
              <a:p>
                <a:pPr lvl="1"/>
                <a14:m>
                  <m:oMath xmlns:m="http://schemas.openxmlformats.org/officeDocument/2006/math">
                    <m:r>
                      <m:rPr>
                        <m:sty m:val="p"/>
                      </m:rPr>
                      <a:rPr lang="en-US" i="1">
                        <a:latin typeface="Cambria Math" panose="02040503050406030204" pitchFamily="18" charset="0"/>
                      </a:rPr>
                      <m:t>CTCheck</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CT</m:t>
                            </m:r>
                          </m:e>
                          <m:sub>
                            <m:r>
                              <a:rPr lang="en-US" i="1">
                                <a:latin typeface="Cambria Math" panose="02040503050406030204" pitchFamily="18" charset="0"/>
                              </a:rPr>
                              <m:t>𝑥</m:t>
                            </m:r>
                          </m:sub>
                        </m:sSub>
                        <m:r>
                          <a:rPr lang="en-US" i="1">
                            <a:latin typeface="Cambria Math" panose="02040503050406030204" pitchFamily="18" charset="0"/>
                          </a:rPr>
                          <m:t>, </m:t>
                        </m:r>
                        <m:r>
                          <a:rPr lang="en-US" b="0" i="1" smtClean="0">
                            <a:latin typeface="Cambria Math" panose="02040503050406030204" pitchFamily="18" charset="0"/>
                          </a:rPr>
                          <m:t>𝑥</m:t>
                        </m:r>
                        <m:r>
                          <a:rPr lang="en-US" i="1">
                            <a:latin typeface="Cambria Math" panose="02040503050406030204" pitchFamily="18" charset="0"/>
                          </a:rPr>
                          <m:t>,</m:t>
                        </m:r>
                        <m:r>
                          <m:rPr>
                            <m:sty m:val="p"/>
                          </m:rPr>
                          <a:rPr lang="en-US" i="1">
                            <a:latin typeface="Cambria Math" panose="02040503050406030204" pitchFamily="18" charset="0"/>
                          </a:rPr>
                          <m:t>PP</m:t>
                        </m:r>
                      </m:e>
                    </m:d>
                    <m:r>
                      <a:rPr lang="en-US" b="0" i="1" smtClean="0">
                        <a:latin typeface="Cambria Math" panose="02040503050406030204" pitchFamily="18" charset="0"/>
                      </a:rPr>
                      <m:t>→{</m:t>
                    </m:r>
                    <m:r>
                      <m:rPr>
                        <m:sty m:val="p"/>
                      </m:rPr>
                      <a:rPr lang="en-US" b="0" i="1" smtClean="0">
                        <a:latin typeface="Cambria Math" panose="02040503050406030204" pitchFamily="18" charset="0"/>
                      </a:rPr>
                      <m:t>True</m:t>
                    </m:r>
                    <m:r>
                      <a:rPr lang="en-US" b="0" i="1" smtClean="0">
                        <a:latin typeface="Cambria Math" panose="02040503050406030204" pitchFamily="18" charset="0"/>
                      </a:rPr>
                      <m:t>,</m:t>
                    </m:r>
                    <m:r>
                      <m:rPr>
                        <m:sty m:val="p"/>
                      </m:rPr>
                      <a:rPr lang="en-US" b="0" i="1" smtClean="0">
                        <a:latin typeface="Cambria Math" panose="02040503050406030204" pitchFamily="18" charset="0"/>
                      </a:rPr>
                      <m:t>False</m:t>
                    </m:r>
                    <m:r>
                      <a:rPr lang="en-US" b="0" i="1" smtClean="0">
                        <a:latin typeface="Cambria Math" panose="02040503050406030204" pitchFamily="18" charset="0"/>
                      </a:rPr>
                      <m:t>}</m:t>
                    </m:r>
                  </m:oMath>
                </a14:m>
                <a:endParaRPr lang="en-US" dirty="0"/>
              </a:p>
              <a:p>
                <a:r>
                  <a:rPr lang="en-US" sz="2400" b="1" dirty="0"/>
                  <a:t>Correctness</a:t>
                </a:r>
                <a:r>
                  <a:rPr lang="en-US" sz="2400" dirty="0"/>
                  <a:t>: Honestly generated ciphertexts and secret keys are valid</a:t>
                </a:r>
              </a:p>
              <a:p>
                <a:r>
                  <a:rPr lang="en-US" sz="2400" b="1" dirty="0"/>
                  <a:t>Soundness</a:t>
                </a:r>
                <a:r>
                  <a:rPr lang="en-US" sz="2400" dirty="0"/>
                  <a:t>: Valid secret keys decrypt every valid ciphertext the same way</a:t>
                </a:r>
              </a:p>
              <a:p>
                <a:endParaRPr lang="en-US" dirty="0"/>
              </a:p>
              <a:p>
                <a:r>
                  <a:rPr lang="en-US" sz="2400" dirty="0"/>
                  <a:t>Intuitively, different users should decrypt the same ciphertext to the same message </a:t>
                </a:r>
                <a14:m>
                  <m:oMath xmlns:m="http://schemas.openxmlformats.org/officeDocument/2006/math">
                    <m:r>
                      <a:rPr lang="en-US" sz="2400" b="1" i="1">
                        <a:latin typeface="Cambria Math" panose="02040503050406030204" pitchFamily="18" charset="0"/>
                        <a:ea typeface="Cambria Math" panose="02040503050406030204" pitchFamily="18" charset="0"/>
                      </a:rPr>
                      <m:t>⟹</m:t>
                    </m:r>
                  </m:oMath>
                </a14:m>
                <a:r>
                  <a:rPr lang="en-US" sz="2400" dirty="0"/>
                  <a:t> natural property</a:t>
                </a:r>
              </a:p>
              <a:p>
                <a:r>
                  <a:rPr lang="en-US" sz="2400" b="1" dirty="0"/>
                  <a:t>Our contribution</a:t>
                </a:r>
                <a:r>
                  <a:rPr lang="en-US" sz="2400" dirty="0"/>
                  <a:t>: Simpler checkability criteria</a:t>
                </a:r>
              </a:p>
            </p:txBody>
          </p:sp>
        </mc:Choice>
        <mc:Fallback>
          <p:sp>
            <p:nvSpPr>
              <p:cNvPr id="14" name="Content Placeholder 2">
                <a:extLst>
                  <a:ext uri="{FF2B5EF4-FFF2-40B4-BE49-F238E27FC236}">
                    <a16:creationId xmlns:a16="http://schemas.microsoft.com/office/drawing/2014/main" id="{7B695399-0999-DAFF-57BE-5F5430A9C469}"/>
                  </a:ext>
                </a:extLst>
              </p:cNvPr>
              <p:cNvSpPr>
                <a:spLocks noGrp="1" noRot="1" noChangeAspect="1" noMove="1" noResize="1" noEditPoints="1" noAdjustHandles="1" noChangeArrowheads="1" noChangeShapeType="1" noTextEdit="1"/>
              </p:cNvSpPr>
              <p:nvPr>
                <p:ph idx="1"/>
              </p:nvPr>
            </p:nvSpPr>
            <p:spPr>
              <a:xfrm>
                <a:off x="838200" y="2092960"/>
                <a:ext cx="10515600" cy="4592320"/>
              </a:xfrm>
              <a:blipFill>
                <a:blip r:embed="rId3"/>
                <a:stretch>
                  <a:fillRect l="-812" t="-1857"/>
                </a:stretch>
              </a:blipFill>
            </p:spPr>
            <p:txBody>
              <a:bodyPr/>
              <a:lstStyle/>
              <a:p>
                <a:r>
                  <a:rPr lang="en-IL">
                    <a:noFill/>
                  </a:rPr>
                  <a:t> </a:t>
                </a:r>
              </a:p>
            </p:txBody>
          </p:sp>
        </mc:Fallback>
      </mc:AlternateContent>
      <p:sp>
        <p:nvSpPr>
          <p:cNvPr id="16" name="TextBox 15">
            <a:extLst>
              <a:ext uri="{FF2B5EF4-FFF2-40B4-BE49-F238E27FC236}">
                <a16:creationId xmlns:a16="http://schemas.microsoft.com/office/drawing/2014/main" id="{9B8F8F33-D48C-9B6E-CACC-89A92759987C}"/>
              </a:ext>
            </a:extLst>
          </p:cNvPr>
          <p:cNvSpPr txBox="1"/>
          <p:nvPr/>
        </p:nvSpPr>
        <p:spPr>
          <a:xfrm>
            <a:off x="891498" y="1474263"/>
            <a:ext cx="6096000" cy="461665"/>
          </a:xfrm>
          <a:prstGeom prst="rect">
            <a:avLst/>
          </a:prstGeom>
          <a:noFill/>
        </p:spPr>
        <p:txBody>
          <a:bodyPr wrap="square">
            <a:spAutoFit/>
          </a:bodyPr>
          <a:lstStyle/>
          <a:p>
            <a:r>
              <a:rPr lang="en-US" sz="2400" b="1" dirty="0">
                <a:solidFill>
                  <a:schemeClr val="accent2"/>
                </a:solidFill>
              </a:rPr>
              <a:t>Allison Lewko &amp; Brent Waters, 2014</a:t>
            </a:r>
            <a:endParaRPr lang="en-IL" sz="2400" dirty="0">
              <a:solidFill>
                <a:schemeClr val="accent2"/>
              </a:solidFill>
            </a:endParaRPr>
          </a:p>
        </p:txBody>
      </p:sp>
    </p:spTree>
    <p:extLst>
      <p:ext uri="{BB962C8B-B14F-4D97-AF65-F5344CB8AC3E}">
        <p14:creationId xmlns:p14="http://schemas.microsoft.com/office/powerpoint/2010/main" val="725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2013 - 2022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51347</TotalTime>
  <Words>3756</Words>
  <Application>Microsoft Office PowerPoint</Application>
  <PresentationFormat>Widescreen</PresentationFormat>
  <Paragraphs>382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Cambria Math</vt:lpstr>
      <vt:lpstr>Calibri Light</vt:lpstr>
      <vt:lpstr>Courier New</vt:lpstr>
      <vt:lpstr>Arial</vt:lpstr>
      <vt:lpstr>Calibri</vt:lpstr>
      <vt:lpstr>Söhne</vt:lpstr>
      <vt:lpstr>Aptos</vt:lpstr>
      <vt:lpstr>Office 2013 - 2022 Theme</vt:lpstr>
      <vt:lpstr>Limits on Adaptive Security for Attribute-Based Encryption</vt:lpstr>
      <vt:lpstr>Motivation</vt:lpstr>
      <vt:lpstr>Motivation</vt:lpstr>
      <vt:lpstr>Motivation</vt:lpstr>
      <vt:lpstr>Adaptive Security of ABE</vt:lpstr>
      <vt:lpstr>Adaptive Security of ABE</vt:lpstr>
      <vt:lpstr>Adaptive Security of ABE</vt:lpstr>
      <vt:lpstr>Why Proving Adaptive Security is Difficult</vt:lpstr>
      <vt:lpstr>ABE Checkability</vt:lpstr>
      <vt:lpstr>Our Results</vt:lpstr>
      <vt:lpstr>Proof Overview</vt:lpstr>
      <vt:lpstr>Proof Overview</vt:lpstr>
      <vt:lpstr>“The Slot Technique”</vt:lpstr>
      <vt:lpstr>Proof Overview</vt:lpstr>
      <vt:lpstr>Pairwise-Friendliness</vt:lpstr>
      <vt:lpstr>Wrapping Things 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Limits on Adaptive Security for Attribute-Based Encryption</dc:title>
  <dc:creator>Stav Medina</dc:creator>
  <cp:lastModifiedBy>Stu m</cp:lastModifiedBy>
  <cp:revision>66</cp:revision>
  <dcterms:created xsi:type="dcterms:W3CDTF">2023-07-30T19:37:35Z</dcterms:created>
  <dcterms:modified xsi:type="dcterms:W3CDTF">2024-12-03T22:44:32Z</dcterms:modified>
</cp:coreProperties>
</file>