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36"/>
  </p:notesMasterIdLst>
  <p:sldIdLst>
    <p:sldId id="256" r:id="rId2"/>
    <p:sldId id="257" r:id="rId3"/>
    <p:sldId id="259" r:id="rId4"/>
    <p:sldId id="260" r:id="rId5"/>
    <p:sldId id="263" r:id="rId6"/>
    <p:sldId id="264" r:id="rId7"/>
    <p:sldId id="268" r:id="rId8"/>
    <p:sldId id="269" r:id="rId9"/>
    <p:sldId id="277" r:id="rId10"/>
    <p:sldId id="270" r:id="rId11"/>
    <p:sldId id="271" r:id="rId12"/>
    <p:sldId id="272" r:id="rId13"/>
    <p:sldId id="273" r:id="rId14"/>
    <p:sldId id="274" r:id="rId15"/>
    <p:sldId id="284" r:id="rId16"/>
    <p:sldId id="286" r:id="rId17"/>
    <p:sldId id="287" r:id="rId18"/>
    <p:sldId id="279" r:id="rId19"/>
    <p:sldId id="278" r:id="rId20"/>
    <p:sldId id="275" r:id="rId21"/>
    <p:sldId id="280" r:id="rId22"/>
    <p:sldId id="282" r:id="rId23"/>
    <p:sldId id="283" r:id="rId24"/>
    <p:sldId id="291" r:id="rId25"/>
    <p:sldId id="289" r:id="rId26"/>
    <p:sldId id="288" r:id="rId27"/>
    <p:sldId id="290" r:id="rId28"/>
    <p:sldId id="292" r:id="rId29"/>
    <p:sldId id="294" r:id="rId30"/>
    <p:sldId id="295" r:id="rId31"/>
    <p:sldId id="285" r:id="rId32"/>
    <p:sldId id="299" r:id="rId33"/>
    <p:sldId id="298" r:id="rId34"/>
    <p:sldId id="261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4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63654D-5EF1-4569-AD9E-C45F042AE3D1}" v="31" dt="2024-11-21T16:31:43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49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8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 Raizes" userId="e6d0262345e4ce0a" providerId="Windows Live" clId="Web-{6463654D-5EF1-4569-AD9E-C45F042AE3D1}"/>
    <pc:docChg chg="modSld">
      <pc:chgData name="Justin Raizes" userId="e6d0262345e4ce0a" providerId="Windows Live" clId="Web-{6463654D-5EF1-4569-AD9E-C45F042AE3D1}" dt="2024-11-21T16:31:43.863" v="30"/>
      <pc:docMkLst>
        <pc:docMk/>
      </pc:docMkLst>
      <pc:sldChg chg="addSp delSp">
        <pc:chgData name="Justin Raizes" userId="e6d0262345e4ce0a" providerId="Windows Live" clId="Web-{6463654D-5EF1-4569-AD9E-C45F042AE3D1}" dt="2024-11-21T16:31:43.863" v="30"/>
        <pc:sldMkLst>
          <pc:docMk/>
          <pc:sldMk cId="1212058085" sldId="257"/>
        </pc:sldMkLst>
        <pc:inkChg chg="add del">
          <ac:chgData name="Justin Raizes" userId="e6d0262345e4ce0a" providerId="Windows Live" clId="Web-{6463654D-5EF1-4569-AD9E-C45F042AE3D1}" dt="2024-11-21T16:31:36.394" v="15"/>
          <ac:inkMkLst>
            <pc:docMk/>
            <pc:sldMk cId="1212058085" sldId="257"/>
            <ac:inkMk id="4" creationId="{05E0E1D8-9FE2-2AA0-9820-E42ED0E1F733}"/>
          </ac:inkMkLst>
        </pc:inkChg>
        <pc:inkChg chg="add del">
          <ac:chgData name="Justin Raizes" userId="e6d0262345e4ce0a" providerId="Windows Live" clId="Web-{6463654D-5EF1-4569-AD9E-C45F042AE3D1}" dt="2024-11-21T16:31:36.394" v="14"/>
          <ac:inkMkLst>
            <pc:docMk/>
            <pc:sldMk cId="1212058085" sldId="257"/>
            <ac:inkMk id="5" creationId="{A8236560-AFD1-E400-F665-029756D02B6E}"/>
          </ac:inkMkLst>
        </pc:inkChg>
        <pc:inkChg chg="add del">
          <ac:chgData name="Justin Raizes" userId="e6d0262345e4ce0a" providerId="Windows Live" clId="Web-{6463654D-5EF1-4569-AD9E-C45F042AE3D1}" dt="2024-11-21T16:31:36.394" v="13"/>
          <ac:inkMkLst>
            <pc:docMk/>
            <pc:sldMk cId="1212058085" sldId="257"/>
            <ac:inkMk id="6" creationId="{9E43A098-98FF-6271-60ED-159BD06A3453}"/>
          </ac:inkMkLst>
        </pc:inkChg>
        <pc:inkChg chg="add del">
          <ac:chgData name="Justin Raizes" userId="e6d0262345e4ce0a" providerId="Windows Live" clId="Web-{6463654D-5EF1-4569-AD9E-C45F042AE3D1}" dt="2024-11-21T16:31:36.394" v="12"/>
          <ac:inkMkLst>
            <pc:docMk/>
            <pc:sldMk cId="1212058085" sldId="257"/>
            <ac:inkMk id="7" creationId="{802D44C2-02B1-2799-B2E6-F3634AD13D78}"/>
          </ac:inkMkLst>
        </pc:inkChg>
        <pc:inkChg chg="add del">
          <ac:chgData name="Justin Raizes" userId="e6d0262345e4ce0a" providerId="Windows Live" clId="Web-{6463654D-5EF1-4569-AD9E-C45F042AE3D1}" dt="2024-11-21T16:31:36.394" v="11"/>
          <ac:inkMkLst>
            <pc:docMk/>
            <pc:sldMk cId="1212058085" sldId="257"/>
            <ac:inkMk id="8" creationId="{168E6406-BC26-5FA7-56B6-6B1729DFEAF7}"/>
          </ac:inkMkLst>
        </pc:inkChg>
        <pc:inkChg chg="add del">
          <ac:chgData name="Justin Raizes" userId="e6d0262345e4ce0a" providerId="Windows Live" clId="Web-{6463654D-5EF1-4569-AD9E-C45F042AE3D1}" dt="2024-11-21T16:31:36.394" v="10"/>
          <ac:inkMkLst>
            <pc:docMk/>
            <pc:sldMk cId="1212058085" sldId="257"/>
            <ac:inkMk id="9" creationId="{CF150B6E-A9A2-5E60-36E0-DF40E10A0FA4}"/>
          </ac:inkMkLst>
        </pc:inkChg>
        <pc:inkChg chg="add del">
          <ac:chgData name="Justin Raizes" userId="e6d0262345e4ce0a" providerId="Windows Live" clId="Web-{6463654D-5EF1-4569-AD9E-C45F042AE3D1}" dt="2024-11-21T16:31:36.394" v="9"/>
          <ac:inkMkLst>
            <pc:docMk/>
            <pc:sldMk cId="1212058085" sldId="257"/>
            <ac:inkMk id="10" creationId="{02ACBB36-DAD8-303B-95FD-209006791173}"/>
          </ac:inkMkLst>
        </pc:inkChg>
        <pc:inkChg chg="add del">
          <ac:chgData name="Justin Raizes" userId="e6d0262345e4ce0a" providerId="Windows Live" clId="Web-{6463654D-5EF1-4569-AD9E-C45F042AE3D1}" dt="2024-11-21T16:31:36.394" v="8"/>
          <ac:inkMkLst>
            <pc:docMk/>
            <pc:sldMk cId="1212058085" sldId="257"/>
            <ac:inkMk id="11" creationId="{F14E3F1F-3E31-E1C6-563D-6EDAA565C022}"/>
          </ac:inkMkLst>
        </pc:inkChg>
        <pc:inkChg chg="add">
          <ac:chgData name="Justin Raizes" userId="e6d0262345e4ce0a" providerId="Windows Live" clId="Web-{6463654D-5EF1-4569-AD9E-C45F042AE3D1}" dt="2024-11-21T16:31:39.253" v="16"/>
          <ac:inkMkLst>
            <pc:docMk/>
            <pc:sldMk cId="1212058085" sldId="257"/>
            <ac:inkMk id="12" creationId="{74E41563-69DF-E5D0-40D2-26CD635229FA}"/>
          </ac:inkMkLst>
        </pc:inkChg>
        <pc:inkChg chg="add">
          <ac:chgData name="Justin Raizes" userId="e6d0262345e4ce0a" providerId="Windows Live" clId="Web-{6463654D-5EF1-4569-AD9E-C45F042AE3D1}" dt="2024-11-21T16:31:39.253" v="17"/>
          <ac:inkMkLst>
            <pc:docMk/>
            <pc:sldMk cId="1212058085" sldId="257"/>
            <ac:inkMk id="13" creationId="{1562DD3A-B36F-E87B-5740-AB07807F70B1}"/>
          </ac:inkMkLst>
        </pc:inkChg>
        <pc:inkChg chg="add">
          <ac:chgData name="Justin Raizes" userId="e6d0262345e4ce0a" providerId="Windows Live" clId="Web-{6463654D-5EF1-4569-AD9E-C45F042AE3D1}" dt="2024-11-21T16:31:39.253" v="18"/>
          <ac:inkMkLst>
            <pc:docMk/>
            <pc:sldMk cId="1212058085" sldId="257"/>
            <ac:inkMk id="14" creationId="{02A0E7A2-279C-889A-5EAF-4B2FFA9BB569}"/>
          </ac:inkMkLst>
        </pc:inkChg>
        <pc:inkChg chg="add">
          <ac:chgData name="Justin Raizes" userId="e6d0262345e4ce0a" providerId="Windows Live" clId="Web-{6463654D-5EF1-4569-AD9E-C45F042AE3D1}" dt="2024-11-21T16:31:39.253" v="19"/>
          <ac:inkMkLst>
            <pc:docMk/>
            <pc:sldMk cId="1212058085" sldId="257"/>
            <ac:inkMk id="15" creationId="{A7AAE6FB-5833-0643-9E0C-789E0ACE3B05}"/>
          </ac:inkMkLst>
        </pc:inkChg>
        <pc:inkChg chg="add">
          <ac:chgData name="Justin Raizes" userId="e6d0262345e4ce0a" providerId="Windows Live" clId="Web-{6463654D-5EF1-4569-AD9E-C45F042AE3D1}" dt="2024-11-21T16:31:42.566" v="20"/>
          <ac:inkMkLst>
            <pc:docMk/>
            <pc:sldMk cId="1212058085" sldId="257"/>
            <ac:inkMk id="16" creationId="{3E8D1777-94B7-A2BC-C78B-440FC87907EB}"/>
          </ac:inkMkLst>
        </pc:inkChg>
        <pc:inkChg chg="add">
          <ac:chgData name="Justin Raizes" userId="e6d0262345e4ce0a" providerId="Windows Live" clId="Web-{6463654D-5EF1-4569-AD9E-C45F042AE3D1}" dt="2024-11-21T16:31:42.566" v="21"/>
          <ac:inkMkLst>
            <pc:docMk/>
            <pc:sldMk cId="1212058085" sldId="257"/>
            <ac:inkMk id="17" creationId="{27D35CA6-EB42-5B81-27A4-765F728A5B81}"/>
          </ac:inkMkLst>
        </pc:inkChg>
        <pc:inkChg chg="add">
          <ac:chgData name="Justin Raizes" userId="e6d0262345e4ce0a" providerId="Windows Live" clId="Web-{6463654D-5EF1-4569-AD9E-C45F042AE3D1}" dt="2024-11-21T16:31:42.581" v="22"/>
          <ac:inkMkLst>
            <pc:docMk/>
            <pc:sldMk cId="1212058085" sldId="257"/>
            <ac:inkMk id="18" creationId="{24EE85BF-0219-2A4D-3770-2AD46C5B6BB4}"/>
          </ac:inkMkLst>
        </pc:inkChg>
        <pc:inkChg chg="add">
          <ac:chgData name="Justin Raizes" userId="e6d0262345e4ce0a" providerId="Windows Live" clId="Web-{6463654D-5EF1-4569-AD9E-C45F042AE3D1}" dt="2024-11-21T16:31:42.581" v="23"/>
          <ac:inkMkLst>
            <pc:docMk/>
            <pc:sldMk cId="1212058085" sldId="257"/>
            <ac:inkMk id="19" creationId="{55933777-420C-3008-73F1-8478ACB29A80}"/>
          </ac:inkMkLst>
        </pc:inkChg>
        <pc:inkChg chg="add">
          <ac:chgData name="Justin Raizes" userId="e6d0262345e4ce0a" providerId="Windows Live" clId="Web-{6463654D-5EF1-4569-AD9E-C45F042AE3D1}" dt="2024-11-21T16:31:42.581" v="24"/>
          <ac:inkMkLst>
            <pc:docMk/>
            <pc:sldMk cId="1212058085" sldId="257"/>
            <ac:inkMk id="20" creationId="{13D24A94-2C07-9E61-9808-A2196FAA833E}"/>
          </ac:inkMkLst>
        </pc:inkChg>
        <pc:inkChg chg="add">
          <ac:chgData name="Justin Raizes" userId="e6d0262345e4ce0a" providerId="Windows Live" clId="Web-{6463654D-5EF1-4569-AD9E-C45F042AE3D1}" dt="2024-11-21T16:31:42.581" v="25"/>
          <ac:inkMkLst>
            <pc:docMk/>
            <pc:sldMk cId="1212058085" sldId="257"/>
            <ac:inkMk id="21" creationId="{FDA825DA-5627-6925-6273-611712DA2584}"/>
          </ac:inkMkLst>
        </pc:inkChg>
        <pc:inkChg chg="add">
          <ac:chgData name="Justin Raizes" userId="e6d0262345e4ce0a" providerId="Windows Live" clId="Web-{6463654D-5EF1-4569-AD9E-C45F042AE3D1}" dt="2024-11-21T16:31:42.581" v="26"/>
          <ac:inkMkLst>
            <pc:docMk/>
            <pc:sldMk cId="1212058085" sldId="257"/>
            <ac:inkMk id="22" creationId="{9D7B5A54-C908-75C1-749E-3AA6B30CE9A9}"/>
          </ac:inkMkLst>
        </pc:inkChg>
        <pc:inkChg chg="add">
          <ac:chgData name="Justin Raizes" userId="e6d0262345e4ce0a" providerId="Windows Live" clId="Web-{6463654D-5EF1-4569-AD9E-C45F042AE3D1}" dt="2024-11-21T16:31:42.597" v="27"/>
          <ac:inkMkLst>
            <pc:docMk/>
            <pc:sldMk cId="1212058085" sldId="257"/>
            <ac:inkMk id="23" creationId="{00244467-E28E-401F-52C2-A26BD0A386C4}"/>
          </ac:inkMkLst>
        </pc:inkChg>
        <pc:inkChg chg="add">
          <ac:chgData name="Justin Raizes" userId="e6d0262345e4ce0a" providerId="Windows Live" clId="Web-{6463654D-5EF1-4569-AD9E-C45F042AE3D1}" dt="2024-11-21T16:31:42.597" v="28"/>
          <ac:inkMkLst>
            <pc:docMk/>
            <pc:sldMk cId="1212058085" sldId="257"/>
            <ac:inkMk id="24" creationId="{1C4D91E1-01BA-30FF-7EE6-186BE6D4160D}"/>
          </ac:inkMkLst>
        </pc:inkChg>
        <pc:inkChg chg="add">
          <ac:chgData name="Justin Raizes" userId="e6d0262345e4ce0a" providerId="Windows Live" clId="Web-{6463654D-5EF1-4569-AD9E-C45F042AE3D1}" dt="2024-11-21T16:31:42.956" v="29"/>
          <ac:inkMkLst>
            <pc:docMk/>
            <pc:sldMk cId="1212058085" sldId="257"/>
            <ac:inkMk id="25" creationId="{34B9EC55-7DEA-3E5E-7DB3-534CEF84797E}"/>
          </ac:inkMkLst>
        </pc:inkChg>
        <pc:inkChg chg="add">
          <ac:chgData name="Justin Raizes" userId="e6d0262345e4ce0a" providerId="Windows Live" clId="Web-{6463654D-5EF1-4569-AD9E-C45F042AE3D1}" dt="2024-11-21T16:31:43.863" v="30"/>
          <ac:inkMkLst>
            <pc:docMk/>
            <pc:sldMk cId="1212058085" sldId="257"/>
            <ac:inkMk id="26" creationId="{93005112-A320-11B6-EB66-57BD0F7A04BF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10CB6-AD83-4FAA-8B52-A3EA85C6735E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A3CA9-B322-4A7A-9149-579F4265A9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96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4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73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528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9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9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98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9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40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477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1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31E61-FCC5-49B5-A71B-69A3ADC80743}" type="datetimeFigureOut">
              <a:rPr lang="en-US" smtClean="0"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DF0B4-A10A-4258-9FCA-5BC81FAC0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9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3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3.png"/><Relationship Id="rId4" Type="http://schemas.openxmlformats.org/officeDocument/2006/relationships/image" Target="../media/image25.png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3.png"/><Relationship Id="rId10" Type="http://schemas.openxmlformats.org/officeDocument/2006/relationships/image" Target="../media/image4.png"/><Relationship Id="rId4" Type="http://schemas.openxmlformats.org/officeDocument/2006/relationships/image" Target="../media/image25.png"/><Relationship Id="rId9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24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Unclonable</a:t>
            </a:r>
            <a:r>
              <a:rPr lang="en-US" dirty="0" smtClean="0"/>
              <a:t> Commitments and Proofs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Vipul</a:t>
            </a:r>
            <a:r>
              <a:rPr lang="en-US" dirty="0" smtClean="0"/>
              <a:t> </a:t>
            </a:r>
            <a:r>
              <a:rPr lang="en-US" dirty="0" err="1" smtClean="0"/>
              <a:t>Goyal</a:t>
            </a:r>
            <a:r>
              <a:rPr lang="en-US" dirty="0" smtClean="0"/>
              <a:t>, Giulio Malavolta, and </a:t>
            </a:r>
            <a:r>
              <a:rPr lang="en-US" b="1" dirty="0" smtClean="0"/>
              <a:t>Justin Raizes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51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Commitments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32929" y="2926412"/>
            <a:ext cx="493910" cy="1052574"/>
            <a:chOff x="3178629" y="2090055"/>
            <a:chExt cx="593271" cy="1311730"/>
          </a:xfrm>
        </p:grpSpPr>
        <p:sp>
          <p:nvSpPr>
            <p:cNvPr id="46" name="Flowchart: Delay 4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Oval 4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8" name="Oval 4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9" name="Oval 4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0" name="Arc 4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05493" y="4045928"/>
            <a:ext cx="118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Challenger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82805" y="3548029"/>
            <a:ext cx="1317335" cy="15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4010666" y="2928673"/>
            <a:ext cx="692506" cy="1073415"/>
            <a:chOff x="5645888" y="1637414"/>
            <a:chExt cx="2306956" cy="3251562"/>
          </a:xfrm>
        </p:grpSpPr>
        <p:grpSp>
          <p:nvGrpSpPr>
            <p:cNvPr id="20" name="Group 1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32" name="Moon 3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Moon 3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27" name="Flowchart: Delay 2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" name="Arc 3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/>
          <p:cNvSpPr txBox="1"/>
          <p:nvPr/>
        </p:nvSpPr>
        <p:spPr>
          <a:xfrm>
            <a:off x="3600140" y="4017456"/>
            <a:ext cx="1645745" cy="518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blipFill>
                <a:blip r:embed="rId2"/>
                <a:stretch>
                  <a:fillRect l="-4167" t="-2222" r="-7738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0" dirty="0" smtClean="0">
                    <a:solidFill>
                      <a:schemeClr val="accent2"/>
                    </a:solidFill>
                  </a:rPr>
                  <a:t>1) Commit randomly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2"/>
                    </a:solidFill>
                  </a:rPr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blipFill>
                <a:blip r:embed="rId3"/>
                <a:stretch>
                  <a:fillRect l="-5916" t="-12397" b="-24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30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Commitments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32929" y="2926412"/>
            <a:ext cx="493910" cy="1052574"/>
            <a:chOff x="3178629" y="2090055"/>
            <a:chExt cx="593271" cy="1311730"/>
          </a:xfrm>
        </p:grpSpPr>
        <p:sp>
          <p:nvSpPr>
            <p:cNvPr id="46" name="Flowchart: Delay 4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Oval 4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8" name="Oval 4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9" name="Oval 4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0" name="Arc 4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05493" y="4045928"/>
            <a:ext cx="118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Challenger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82805" y="3548029"/>
            <a:ext cx="1317335" cy="15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061517" y="2733943"/>
            <a:ext cx="1497606" cy="664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60037" y="3611174"/>
            <a:ext cx="1370730" cy="8695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4010666" y="2928673"/>
            <a:ext cx="692506" cy="1073415"/>
            <a:chOff x="5645888" y="1637414"/>
            <a:chExt cx="2306956" cy="3251562"/>
          </a:xfrm>
        </p:grpSpPr>
        <p:grpSp>
          <p:nvGrpSpPr>
            <p:cNvPr id="20" name="Group 1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32" name="Moon 3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Moon 3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27" name="Flowchart: Delay 2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" name="Arc 3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/>
          <p:cNvSpPr txBox="1"/>
          <p:nvPr/>
        </p:nvSpPr>
        <p:spPr>
          <a:xfrm>
            <a:off x="3600140" y="4017456"/>
            <a:ext cx="1645745" cy="518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blipFill>
                <a:blip r:embed="rId2"/>
                <a:stretch>
                  <a:fillRect l="-4167" t="-2222" r="-7738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blipFill>
                <a:blip r:embed="rId3"/>
                <a:stretch>
                  <a:fillRect l="-8911" t="-21277" r="-17822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blipFill>
                <a:blip r:embed="rId4"/>
                <a:stretch>
                  <a:fillRect l="-9000" t="-19149" r="-18000" b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0" dirty="0" smtClean="0">
                    <a:solidFill>
                      <a:schemeClr val="accent2"/>
                    </a:solidFill>
                  </a:rPr>
                  <a:t>1) Commit randomly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2"/>
                    </a:solidFill>
                  </a:rPr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blipFill>
                <a:blip r:embed="rId5"/>
                <a:stretch>
                  <a:fillRect l="-5916" t="-12397" b="-24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2884588" y="4972479"/>
            <a:ext cx="3419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0" dirty="0" smtClean="0">
                <a:solidFill>
                  <a:schemeClr val="accent2"/>
                </a:solidFill>
              </a:rPr>
              <a:t>2) Adversary splits the commitment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4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Commitments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04815" y="3053099"/>
            <a:ext cx="7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32929" y="2926412"/>
            <a:ext cx="493910" cy="1052574"/>
            <a:chOff x="3178629" y="2090055"/>
            <a:chExt cx="593271" cy="1311730"/>
          </a:xfrm>
        </p:grpSpPr>
        <p:sp>
          <p:nvSpPr>
            <p:cNvPr id="46" name="Flowchart: Delay 4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Oval 4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8" name="Oval 4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9" name="Oval 4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0" name="Arc 4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05493" y="4045928"/>
            <a:ext cx="118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Challenger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82805" y="3548029"/>
            <a:ext cx="1317335" cy="15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061517" y="2733943"/>
            <a:ext cx="1497606" cy="664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04953" y="5487094"/>
            <a:ext cx="7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060037" y="3611174"/>
            <a:ext cx="1370730" cy="8695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4010666" y="2928673"/>
            <a:ext cx="692506" cy="1073415"/>
            <a:chOff x="5645888" y="1637414"/>
            <a:chExt cx="2306956" cy="3251562"/>
          </a:xfrm>
        </p:grpSpPr>
        <p:grpSp>
          <p:nvGrpSpPr>
            <p:cNvPr id="20" name="Group 1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32" name="Moon 3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Moon 3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27" name="Flowchart: Delay 2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" name="Arc 3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/>
          <p:cNvSpPr txBox="1"/>
          <p:nvPr/>
        </p:nvSpPr>
        <p:spPr>
          <a:xfrm>
            <a:off x="3600140" y="4017456"/>
            <a:ext cx="1645745" cy="518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p:grpSp>
        <p:nvGrpSpPr>
          <p:cNvPr id="17" name="Group 16"/>
          <p:cNvGrpSpPr/>
          <p:nvPr/>
        </p:nvGrpSpPr>
        <p:grpSpPr>
          <a:xfrm rot="19799602">
            <a:off x="7207353" y="4352014"/>
            <a:ext cx="619596" cy="975495"/>
            <a:chOff x="7195127" y="2890982"/>
            <a:chExt cx="640080" cy="1125536"/>
          </a:xfrm>
        </p:grpSpPr>
        <p:sp>
          <p:nvSpPr>
            <p:cNvPr id="18" name="Oval 17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8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blipFill>
                <a:blip r:embed="rId2"/>
                <a:stretch>
                  <a:fillRect l="-4167" t="-2222" r="-7738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blipFill>
                <a:blip r:embed="rId3"/>
                <a:stretch>
                  <a:fillRect l="-8911" t="-21277" r="-17822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blipFill>
                <a:blip r:embed="rId4"/>
                <a:stretch>
                  <a:fillRect l="-9000" t="-19149" r="-18000" b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0" dirty="0" smtClean="0">
                    <a:solidFill>
                      <a:schemeClr val="accent2"/>
                    </a:solidFill>
                  </a:rPr>
                  <a:t>1) Commit randomly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2"/>
                    </a:solidFill>
                  </a:rPr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blipFill>
                <a:blip r:embed="rId5"/>
                <a:stretch>
                  <a:fillRect l="-5916" t="-12397" b="-24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2884588" y="4972479"/>
            <a:ext cx="3419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0" dirty="0" smtClean="0">
                <a:solidFill>
                  <a:schemeClr val="accent2"/>
                </a:solidFill>
              </a:rPr>
              <a:t>2) Adversary splits the commitment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 rot="19799602">
            <a:off x="6989547" y="2024401"/>
            <a:ext cx="619596" cy="975495"/>
            <a:chOff x="7195127" y="2890982"/>
            <a:chExt cx="640080" cy="1125536"/>
          </a:xfrm>
        </p:grpSpPr>
        <p:sp>
          <p:nvSpPr>
            <p:cNvPr id="58" name="Oval 57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stCxn id="58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Arrow Connector 59"/>
          <p:cNvCxnSpPr/>
          <p:nvPr/>
        </p:nvCxnSpPr>
        <p:spPr>
          <a:xfrm>
            <a:off x="7818936" y="2647636"/>
            <a:ext cx="10769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049663" y="2228200"/>
                <a:ext cx="3542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9663" y="2228200"/>
                <a:ext cx="354200" cy="276999"/>
              </a:xfrm>
              <a:prstGeom prst="rect">
                <a:avLst/>
              </a:prstGeom>
              <a:blipFill>
                <a:blip r:embed="rId6"/>
                <a:stretch>
                  <a:fillRect l="-8475" t="-11111" r="-37288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>
          <a:xfrm>
            <a:off x="7956540" y="4823478"/>
            <a:ext cx="10769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187267" y="4404042"/>
                <a:ext cx="3488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7267" y="4404042"/>
                <a:ext cx="348877" cy="276999"/>
              </a:xfrm>
              <a:prstGeom prst="rect">
                <a:avLst/>
              </a:prstGeom>
              <a:blipFill>
                <a:blip r:embed="rId7"/>
                <a:stretch>
                  <a:fillRect l="-10526" t="-8696" r="-36842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6826432" y="813768"/>
            <a:ext cx="3419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0" dirty="0" smtClean="0">
                <a:solidFill>
                  <a:schemeClr val="accent2"/>
                </a:solidFill>
              </a:rPr>
              <a:t>3) Oracle reveals committed message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91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Commitments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04815" y="3053099"/>
            <a:ext cx="7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32929" y="2926412"/>
            <a:ext cx="493910" cy="1052574"/>
            <a:chOff x="3178629" y="2090055"/>
            <a:chExt cx="593271" cy="1311730"/>
          </a:xfrm>
        </p:grpSpPr>
        <p:sp>
          <p:nvSpPr>
            <p:cNvPr id="46" name="Flowchart: Delay 4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Oval 4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8" name="Oval 4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9" name="Oval 4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0" name="Arc 4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05493" y="4045928"/>
            <a:ext cx="118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Challenger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82805" y="3548029"/>
            <a:ext cx="1317335" cy="15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061517" y="2733943"/>
            <a:ext cx="1497606" cy="664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04953" y="5487094"/>
            <a:ext cx="7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060037" y="3611174"/>
            <a:ext cx="1370730" cy="8695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4010666" y="2928673"/>
            <a:ext cx="692506" cy="1073415"/>
            <a:chOff x="5645888" y="1637414"/>
            <a:chExt cx="2306956" cy="3251562"/>
          </a:xfrm>
        </p:grpSpPr>
        <p:grpSp>
          <p:nvGrpSpPr>
            <p:cNvPr id="20" name="Group 1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32" name="Moon 3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Moon 3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27" name="Flowchart: Delay 2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" name="Arc 3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/>
          <p:cNvSpPr txBox="1"/>
          <p:nvPr/>
        </p:nvSpPr>
        <p:spPr>
          <a:xfrm>
            <a:off x="3600140" y="4017456"/>
            <a:ext cx="1645745" cy="518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p:grpSp>
        <p:nvGrpSpPr>
          <p:cNvPr id="17" name="Group 16"/>
          <p:cNvGrpSpPr/>
          <p:nvPr/>
        </p:nvGrpSpPr>
        <p:grpSpPr>
          <a:xfrm rot="19799602">
            <a:off x="7207353" y="4352014"/>
            <a:ext cx="619596" cy="975495"/>
            <a:chOff x="7195127" y="2890982"/>
            <a:chExt cx="640080" cy="1125536"/>
          </a:xfrm>
        </p:grpSpPr>
        <p:sp>
          <p:nvSpPr>
            <p:cNvPr id="18" name="Oval 17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8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blipFill>
                <a:blip r:embed="rId2"/>
                <a:stretch>
                  <a:fillRect l="-4167" t="-2222" r="-7738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blipFill>
                <a:blip r:embed="rId3"/>
                <a:stretch>
                  <a:fillRect l="-8911" t="-21277" r="-17822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blipFill>
                <a:blip r:embed="rId4"/>
                <a:stretch>
                  <a:fillRect l="-9000" t="-19149" r="-18000" b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0" dirty="0" smtClean="0">
                    <a:solidFill>
                      <a:schemeClr val="accent2"/>
                    </a:solidFill>
                  </a:rPr>
                  <a:t>1) Commit randomly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2"/>
                    </a:solidFill>
                  </a:rPr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blipFill>
                <a:blip r:embed="rId5"/>
                <a:stretch>
                  <a:fillRect l="-5916" t="-12397" b="-24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2884588" y="4972479"/>
            <a:ext cx="3419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0" dirty="0" smtClean="0">
                <a:solidFill>
                  <a:schemeClr val="accent2"/>
                </a:solidFill>
              </a:rPr>
              <a:t>2) Adversary splits the commitment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826432" y="813768"/>
            <a:ext cx="3419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0" dirty="0" smtClean="0">
                <a:solidFill>
                  <a:schemeClr val="accent2"/>
                </a:solidFill>
              </a:rPr>
              <a:t>3) Oracle reveals committed message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 rot="19799602">
            <a:off x="6989547" y="2024401"/>
            <a:ext cx="619596" cy="975495"/>
            <a:chOff x="7195127" y="2890982"/>
            <a:chExt cx="640080" cy="1125536"/>
          </a:xfrm>
        </p:grpSpPr>
        <p:sp>
          <p:nvSpPr>
            <p:cNvPr id="58" name="Oval 57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stCxn id="58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Arrow Connector 59"/>
          <p:cNvCxnSpPr/>
          <p:nvPr/>
        </p:nvCxnSpPr>
        <p:spPr>
          <a:xfrm>
            <a:off x="7818936" y="2647636"/>
            <a:ext cx="10769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049663" y="2228200"/>
                <a:ext cx="3542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9663" y="2228200"/>
                <a:ext cx="354200" cy="276999"/>
              </a:xfrm>
              <a:prstGeom prst="rect">
                <a:avLst/>
              </a:prstGeom>
              <a:blipFill>
                <a:blip r:embed="rId6"/>
                <a:stretch>
                  <a:fillRect l="-8475" t="-11111" r="-37288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>
          <a:xfrm>
            <a:off x="7956540" y="4823478"/>
            <a:ext cx="10769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187267" y="4404042"/>
                <a:ext cx="3488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7267" y="4404042"/>
                <a:ext cx="348877" cy="276999"/>
              </a:xfrm>
              <a:prstGeom prst="rect">
                <a:avLst/>
              </a:prstGeom>
              <a:blipFill>
                <a:blip r:embed="rId7"/>
                <a:stretch>
                  <a:fillRect l="-10526" t="-8696" r="-36842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9217864" y="2001075"/>
            <a:ext cx="692506" cy="1073415"/>
            <a:chOff x="5645888" y="1637414"/>
            <a:chExt cx="2306956" cy="3251562"/>
          </a:xfrm>
        </p:grpSpPr>
        <p:grpSp>
          <p:nvGrpSpPr>
            <p:cNvPr id="70" name="Group 6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82" name="Moon 8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3" name="Moon 8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77" name="Flowchart: Delay 7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1" name="Arc 8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74" name="Group 7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83"/>
          <p:cNvGrpSpPr/>
          <p:nvPr/>
        </p:nvGrpSpPr>
        <p:grpSpPr>
          <a:xfrm>
            <a:off x="9278606" y="4292777"/>
            <a:ext cx="692506" cy="1073415"/>
            <a:chOff x="5645888" y="1637414"/>
            <a:chExt cx="2306956" cy="3251562"/>
          </a:xfrm>
        </p:grpSpPr>
        <p:grpSp>
          <p:nvGrpSpPr>
            <p:cNvPr id="85" name="Group 84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97" name="Moon 96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8" name="Moon 97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92" name="Flowchart: Delay 91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6" name="Arc 95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87" name="Straight Connector 86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9" name="TextBox 98"/>
          <p:cNvSpPr txBox="1"/>
          <p:nvPr/>
        </p:nvSpPr>
        <p:spPr>
          <a:xfrm>
            <a:off x="8829547" y="3162258"/>
            <a:ext cx="1579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Distinguisher 1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8895641" y="5449667"/>
            <a:ext cx="1579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Distinguisher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Oval Callout 100"/>
              <p:cNvSpPr/>
              <p:nvPr/>
            </p:nvSpPr>
            <p:spPr>
              <a:xfrm>
                <a:off x="9691216" y="976402"/>
                <a:ext cx="2369722" cy="962254"/>
              </a:xfrm>
              <a:prstGeom prst="wedgeEllipseCallout">
                <a:avLst>
                  <a:gd name="adj1" fmla="val -43157"/>
                  <a:gd name="adj2" fmla="val 7287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 guess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1" name="Oval Callout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1216" y="976402"/>
                <a:ext cx="2369722" cy="962254"/>
              </a:xfrm>
              <a:prstGeom prst="wedgeEllipseCallout">
                <a:avLst>
                  <a:gd name="adj1" fmla="val -43157"/>
                  <a:gd name="adj2" fmla="val 72872"/>
                </a:avLst>
              </a:prstGeom>
              <a:blipFill>
                <a:blip r:embed="rId8"/>
                <a:stretch>
                  <a:fillRect r="-7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Oval Callout 101"/>
              <p:cNvSpPr/>
              <p:nvPr/>
            </p:nvSpPr>
            <p:spPr>
              <a:xfrm>
                <a:off x="9972810" y="4366150"/>
                <a:ext cx="2369722" cy="962254"/>
              </a:xfrm>
              <a:prstGeom prst="wedgeEllipseCallout">
                <a:avLst>
                  <a:gd name="adj1" fmla="val -56561"/>
                  <a:gd name="adj2" fmla="val -3515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 guess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2" name="Oval Callout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2810" y="4366150"/>
                <a:ext cx="2369722" cy="962254"/>
              </a:xfrm>
              <a:prstGeom prst="wedgeEllipseCallout">
                <a:avLst>
                  <a:gd name="adj1" fmla="val -56561"/>
                  <a:gd name="adj2" fmla="val -35159"/>
                </a:avLst>
              </a:prstGeom>
              <a:blipFill>
                <a:blip r:embed="rId9"/>
                <a:stretch>
                  <a:fillRect r="-7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TextBox 102"/>
          <p:cNvSpPr txBox="1"/>
          <p:nvPr/>
        </p:nvSpPr>
        <p:spPr>
          <a:xfrm>
            <a:off x="8641515" y="3470332"/>
            <a:ext cx="3419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4</a:t>
            </a:r>
            <a:r>
              <a:rPr lang="en-US" sz="2400" b="0" dirty="0" smtClean="0">
                <a:solidFill>
                  <a:schemeClr val="accent2"/>
                </a:solidFill>
              </a:rPr>
              <a:t>) Distinguishers guess b </a:t>
            </a:r>
            <a:r>
              <a:rPr lang="en-US" sz="2400" b="0" i="1" dirty="0" smtClean="0">
                <a:solidFill>
                  <a:schemeClr val="accent2"/>
                </a:solidFill>
              </a:rPr>
              <a:t>without communicating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9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Commitments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04815" y="3053099"/>
            <a:ext cx="7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32929" y="2926412"/>
            <a:ext cx="493910" cy="1052574"/>
            <a:chOff x="3178629" y="2090055"/>
            <a:chExt cx="593271" cy="1311730"/>
          </a:xfrm>
        </p:grpSpPr>
        <p:sp>
          <p:nvSpPr>
            <p:cNvPr id="46" name="Flowchart: Delay 4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Oval 4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8" name="Oval 4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9" name="Oval 4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0" name="Arc 4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05493" y="4045928"/>
            <a:ext cx="118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Challenger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82805" y="3548029"/>
            <a:ext cx="1317335" cy="15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061517" y="2733943"/>
            <a:ext cx="1497606" cy="664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04953" y="5487094"/>
            <a:ext cx="7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060037" y="3611174"/>
            <a:ext cx="1370730" cy="8695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4010666" y="2928673"/>
            <a:ext cx="692506" cy="1073415"/>
            <a:chOff x="5645888" y="1637414"/>
            <a:chExt cx="2306956" cy="3251562"/>
          </a:xfrm>
        </p:grpSpPr>
        <p:grpSp>
          <p:nvGrpSpPr>
            <p:cNvPr id="20" name="Group 1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32" name="Moon 3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Moon 3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27" name="Flowchart: Delay 2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" name="Arc 3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/>
          <p:cNvSpPr txBox="1"/>
          <p:nvPr/>
        </p:nvSpPr>
        <p:spPr>
          <a:xfrm>
            <a:off x="3600140" y="4017456"/>
            <a:ext cx="1645745" cy="518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p:grpSp>
        <p:nvGrpSpPr>
          <p:cNvPr id="17" name="Group 16"/>
          <p:cNvGrpSpPr/>
          <p:nvPr/>
        </p:nvGrpSpPr>
        <p:grpSpPr>
          <a:xfrm rot="19799602">
            <a:off x="7207353" y="4352014"/>
            <a:ext cx="619596" cy="975495"/>
            <a:chOff x="7195127" y="2890982"/>
            <a:chExt cx="640080" cy="1125536"/>
          </a:xfrm>
        </p:grpSpPr>
        <p:sp>
          <p:nvSpPr>
            <p:cNvPr id="18" name="Oval 17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8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blipFill>
                <a:blip r:embed="rId2"/>
                <a:stretch>
                  <a:fillRect l="-4167" t="-2222" r="-7738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blipFill>
                <a:blip r:embed="rId3"/>
                <a:stretch>
                  <a:fillRect l="-8911" t="-21277" r="-17822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blipFill>
                <a:blip r:embed="rId4"/>
                <a:stretch>
                  <a:fillRect l="-9000" t="-19149" r="-18000" b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0" dirty="0" smtClean="0">
                    <a:solidFill>
                      <a:schemeClr val="accent2"/>
                    </a:solidFill>
                  </a:rPr>
                  <a:t>1) Commit randomly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accent2"/>
                    </a:solidFill>
                  </a:rPr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721" y="1908972"/>
                <a:ext cx="3198542" cy="738664"/>
              </a:xfrm>
              <a:prstGeom prst="rect">
                <a:avLst/>
              </a:prstGeom>
              <a:blipFill>
                <a:blip r:embed="rId5"/>
                <a:stretch>
                  <a:fillRect l="-5916" t="-12397" b="-24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2884588" y="4972479"/>
            <a:ext cx="3419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0" dirty="0" smtClean="0">
                <a:solidFill>
                  <a:schemeClr val="accent2"/>
                </a:solidFill>
              </a:rPr>
              <a:t>2) Adversary splits the commitment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 rot="19799602">
            <a:off x="6989547" y="2024401"/>
            <a:ext cx="619596" cy="975495"/>
            <a:chOff x="7195127" y="2890982"/>
            <a:chExt cx="640080" cy="1125536"/>
          </a:xfrm>
        </p:grpSpPr>
        <p:sp>
          <p:nvSpPr>
            <p:cNvPr id="58" name="Oval 57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stCxn id="58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Arrow Connector 59"/>
          <p:cNvCxnSpPr/>
          <p:nvPr/>
        </p:nvCxnSpPr>
        <p:spPr>
          <a:xfrm>
            <a:off x="7818936" y="2647636"/>
            <a:ext cx="10769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049663" y="2228200"/>
                <a:ext cx="3542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9663" y="2228200"/>
                <a:ext cx="354200" cy="276999"/>
              </a:xfrm>
              <a:prstGeom prst="rect">
                <a:avLst/>
              </a:prstGeom>
              <a:blipFill>
                <a:blip r:embed="rId6"/>
                <a:stretch>
                  <a:fillRect l="-8475" t="-11111" r="-37288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>
          <a:xfrm>
            <a:off x="7956540" y="4823478"/>
            <a:ext cx="10769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187267" y="4404042"/>
                <a:ext cx="3488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7267" y="4404042"/>
                <a:ext cx="348877" cy="276999"/>
              </a:xfrm>
              <a:prstGeom prst="rect">
                <a:avLst/>
              </a:prstGeom>
              <a:blipFill>
                <a:blip r:embed="rId7"/>
                <a:stretch>
                  <a:fillRect l="-10526" t="-8696" r="-36842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9217864" y="2001075"/>
            <a:ext cx="692506" cy="1073415"/>
            <a:chOff x="5645888" y="1637414"/>
            <a:chExt cx="2306956" cy="3251562"/>
          </a:xfrm>
        </p:grpSpPr>
        <p:grpSp>
          <p:nvGrpSpPr>
            <p:cNvPr id="70" name="Group 6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82" name="Moon 8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3" name="Moon 8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77" name="Flowchart: Delay 7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1" name="Arc 8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74" name="Group 7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83"/>
          <p:cNvGrpSpPr/>
          <p:nvPr/>
        </p:nvGrpSpPr>
        <p:grpSpPr>
          <a:xfrm>
            <a:off x="9278606" y="4292777"/>
            <a:ext cx="692506" cy="1073415"/>
            <a:chOff x="5645888" y="1637414"/>
            <a:chExt cx="2306956" cy="3251562"/>
          </a:xfrm>
        </p:grpSpPr>
        <p:grpSp>
          <p:nvGrpSpPr>
            <p:cNvPr id="85" name="Group 84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97" name="Moon 96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8" name="Moon 97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92" name="Flowchart: Delay 91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6" name="Arc 95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87" name="Straight Connector 86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9" name="TextBox 98"/>
          <p:cNvSpPr txBox="1"/>
          <p:nvPr/>
        </p:nvSpPr>
        <p:spPr>
          <a:xfrm>
            <a:off x="8829547" y="3162258"/>
            <a:ext cx="1579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Distinguisher 1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8895641" y="5449667"/>
            <a:ext cx="1579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Distinguisher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Oval Callout 100"/>
              <p:cNvSpPr/>
              <p:nvPr/>
            </p:nvSpPr>
            <p:spPr>
              <a:xfrm>
                <a:off x="9691216" y="976402"/>
                <a:ext cx="2369722" cy="962254"/>
              </a:xfrm>
              <a:prstGeom prst="wedgeEllipseCallout">
                <a:avLst>
                  <a:gd name="adj1" fmla="val -43157"/>
                  <a:gd name="adj2" fmla="val 7287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 guess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1" name="Oval Callout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1216" y="976402"/>
                <a:ext cx="2369722" cy="962254"/>
              </a:xfrm>
              <a:prstGeom prst="wedgeEllipseCallout">
                <a:avLst>
                  <a:gd name="adj1" fmla="val -43157"/>
                  <a:gd name="adj2" fmla="val 72872"/>
                </a:avLst>
              </a:prstGeom>
              <a:blipFill>
                <a:blip r:embed="rId8"/>
                <a:stretch>
                  <a:fillRect r="-7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Oval Callout 101"/>
              <p:cNvSpPr/>
              <p:nvPr/>
            </p:nvSpPr>
            <p:spPr>
              <a:xfrm>
                <a:off x="9972810" y="4366150"/>
                <a:ext cx="2369722" cy="962254"/>
              </a:xfrm>
              <a:prstGeom prst="wedgeEllipseCallout">
                <a:avLst>
                  <a:gd name="adj1" fmla="val -56561"/>
                  <a:gd name="adj2" fmla="val -3515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 guess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2" name="Oval Callout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2810" y="4366150"/>
                <a:ext cx="2369722" cy="962254"/>
              </a:xfrm>
              <a:prstGeom prst="wedgeEllipseCallout">
                <a:avLst>
                  <a:gd name="adj1" fmla="val -56561"/>
                  <a:gd name="adj2" fmla="val -35159"/>
                </a:avLst>
              </a:prstGeom>
              <a:blipFill>
                <a:blip r:embed="rId9"/>
                <a:stretch>
                  <a:fillRect r="-7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TextBox 102"/>
          <p:cNvSpPr txBox="1"/>
          <p:nvPr/>
        </p:nvSpPr>
        <p:spPr>
          <a:xfrm>
            <a:off x="8641515" y="3470332"/>
            <a:ext cx="3419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4</a:t>
            </a:r>
            <a:r>
              <a:rPr lang="en-US" sz="2400" b="0" dirty="0" smtClean="0">
                <a:solidFill>
                  <a:schemeClr val="accent2"/>
                </a:solidFill>
              </a:rPr>
              <a:t>) Distinguishers guess b </a:t>
            </a:r>
            <a:r>
              <a:rPr lang="en-US" sz="2400" b="0" i="1" dirty="0" smtClean="0">
                <a:solidFill>
                  <a:schemeClr val="accent2"/>
                </a:solidFill>
              </a:rPr>
              <a:t>without communicating</a:t>
            </a:r>
            <a:endParaRPr lang="en-US" sz="2400" dirty="0">
              <a:solidFill>
                <a:schemeClr val="accent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3669350" y="6145520"/>
                <a:ext cx="5525509" cy="521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2"/>
                    </a:solidFill>
                  </a:rPr>
                  <a:t>Security: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𝑃𝑟</m:t>
                    </m:r>
                    <m:d>
                      <m:dPr>
                        <m:begChr m:val="["/>
                        <m:endChr m:val="]"/>
                        <m:ctrlPr>
                          <a:rPr lang="en-US" sz="240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̃"/>
                            <m:ctrlPr>
                              <a:rPr lang="en-US" sz="240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acc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acc>
                          <m:accPr>
                            <m:chr m:val="̃"/>
                            <m:ctrlPr>
                              <a:rPr lang="en-US" sz="2400" i="1" smtClean="0">
                                <a:solidFill>
                                  <a:schemeClr val="accent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240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acc>
                      </m:e>
                    </m:d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|= </m:t>
                    </m:r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𝑛𝑒𝑔𝑙</m:t>
                    </m:r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sz="2400" b="0" i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350" y="6145520"/>
                <a:ext cx="5525509" cy="521553"/>
              </a:xfrm>
              <a:prstGeom prst="rect">
                <a:avLst/>
              </a:prstGeom>
              <a:blipFill>
                <a:blip r:embed="rId10"/>
                <a:stretch>
                  <a:fillRect l="-3422" t="-2326" b="-20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/>
          <p:cNvSpPr txBox="1"/>
          <p:nvPr/>
        </p:nvSpPr>
        <p:spPr>
          <a:xfrm>
            <a:off x="6826432" y="813768"/>
            <a:ext cx="3419423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0" dirty="0" smtClean="0">
                <a:solidFill>
                  <a:schemeClr val="accent2"/>
                </a:solidFill>
              </a:rPr>
              <a:t>3) Oracle reveals committed message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01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Commitments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04815" y="3053099"/>
            <a:ext cx="7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432929" y="2926412"/>
            <a:ext cx="493910" cy="1052574"/>
            <a:chOff x="3178629" y="2090055"/>
            <a:chExt cx="593271" cy="1311730"/>
          </a:xfrm>
        </p:grpSpPr>
        <p:sp>
          <p:nvSpPr>
            <p:cNvPr id="46" name="Flowchart: Delay 4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Oval 4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8" name="Oval 4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9" name="Oval 4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0" name="Arc 4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05493" y="4045928"/>
            <a:ext cx="118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Challenger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282805" y="3548029"/>
            <a:ext cx="1317335" cy="154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5061517" y="2733943"/>
            <a:ext cx="1497606" cy="6641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04953" y="5487094"/>
            <a:ext cx="789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5060037" y="3611174"/>
            <a:ext cx="1370730" cy="86950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4010666" y="2928673"/>
            <a:ext cx="692506" cy="1073415"/>
            <a:chOff x="5645888" y="1637414"/>
            <a:chExt cx="2306956" cy="3251562"/>
          </a:xfrm>
        </p:grpSpPr>
        <p:grpSp>
          <p:nvGrpSpPr>
            <p:cNvPr id="20" name="Group 1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32" name="Moon 3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Moon 3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27" name="Flowchart: Delay 2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" name="Arc 3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22" name="Straight Connector 2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6" name="TextBox 15"/>
          <p:cNvSpPr txBox="1"/>
          <p:nvPr/>
        </p:nvSpPr>
        <p:spPr>
          <a:xfrm>
            <a:off x="3600140" y="4017456"/>
            <a:ext cx="1645745" cy="518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p:grpSp>
        <p:nvGrpSpPr>
          <p:cNvPr id="17" name="Group 16"/>
          <p:cNvGrpSpPr/>
          <p:nvPr/>
        </p:nvGrpSpPr>
        <p:grpSpPr>
          <a:xfrm rot="19799602">
            <a:off x="7207353" y="4352014"/>
            <a:ext cx="619596" cy="975495"/>
            <a:chOff x="7195127" y="2890982"/>
            <a:chExt cx="640080" cy="1125536"/>
          </a:xfrm>
        </p:grpSpPr>
        <p:sp>
          <p:nvSpPr>
            <p:cNvPr id="18" name="Oval 17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>
              <a:stCxn id="18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𝐶𝑜𝑚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3764" y="3144326"/>
                <a:ext cx="1021305" cy="276999"/>
              </a:xfrm>
              <a:prstGeom prst="rect">
                <a:avLst/>
              </a:prstGeom>
              <a:blipFill>
                <a:blip r:embed="rId2"/>
                <a:stretch>
                  <a:fillRect l="-4167" t="-2222" r="-7738" b="-3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2614" y="2534840"/>
                <a:ext cx="615489" cy="287386"/>
              </a:xfrm>
              <a:prstGeom prst="rect">
                <a:avLst/>
              </a:prstGeom>
              <a:blipFill>
                <a:blip r:embed="rId3"/>
                <a:stretch>
                  <a:fillRect l="-8911" t="-21277" r="-17822" b="-14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𝐶𝑜𝑚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7071" y="4536092"/>
                <a:ext cx="610167" cy="287386"/>
              </a:xfrm>
              <a:prstGeom prst="rect">
                <a:avLst/>
              </a:prstGeom>
              <a:blipFill>
                <a:blip r:embed="rId4"/>
                <a:stretch>
                  <a:fillRect l="-9000" t="-19149" r="-18000" b="-17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7" name="Group 56"/>
          <p:cNvGrpSpPr/>
          <p:nvPr/>
        </p:nvGrpSpPr>
        <p:grpSpPr>
          <a:xfrm rot="19799602">
            <a:off x="6989547" y="2024401"/>
            <a:ext cx="619596" cy="975495"/>
            <a:chOff x="7195127" y="2890982"/>
            <a:chExt cx="640080" cy="1125536"/>
          </a:xfrm>
        </p:grpSpPr>
        <p:sp>
          <p:nvSpPr>
            <p:cNvPr id="58" name="Oval 57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9" name="Straight Connector 58"/>
            <p:cNvCxnSpPr>
              <a:stCxn id="58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0" name="Straight Arrow Connector 59"/>
          <p:cNvCxnSpPr/>
          <p:nvPr/>
        </p:nvCxnSpPr>
        <p:spPr>
          <a:xfrm>
            <a:off x="7818936" y="2647636"/>
            <a:ext cx="10769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049663" y="2228200"/>
                <a:ext cx="3542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9663" y="2228200"/>
                <a:ext cx="354200" cy="276999"/>
              </a:xfrm>
              <a:prstGeom prst="rect">
                <a:avLst/>
              </a:prstGeom>
              <a:blipFill>
                <a:blip r:embed="rId6"/>
                <a:stretch>
                  <a:fillRect l="-8475" t="-11111" r="-37288" b="-1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>
          <a:xfrm>
            <a:off x="7956540" y="4823478"/>
            <a:ext cx="107694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8187267" y="4404042"/>
                <a:ext cx="3488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7267" y="4404042"/>
                <a:ext cx="348877" cy="276999"/>
              </a:xfrm>
              <a:prstGeom prst="rect">
                <a:avLst/>
              </a:prstGeom>
              <a:blipFill>
                <a:blip r:embed="rId7"/>
                <a:stretch>
                  <a:fillRect l="-10526" t="-8696" r="-36842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9217864" y="2001075"/>
            <a:ext cx="692506" cy="1073415"/>
            <a:chOff x="5645888" y="1637414"/>
            <a:chExt cx="2306956" cy="3251562"/>
          </a:xfrm>
        </p:grpSpPr>
        <p:grpSp>
          <p:nvGrpSpPr>
            <p:cNvPr id="70" name="Group 6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82" name="Moon 8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3" name="Moon 8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77" name="Flowchart: Delay 7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1" name="Arc 8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72" name="Straight Connector 7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74" name="Group 7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75" name="Straight Connector 7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Group 83"/>
          <p:cNvGrpSpPr/>
          <p:nvPr/>
        </p:nvGrpSpPr>
        <p:grpSpPr>
          <a:xfrm>
            <a:off x="9278606" y="4292777"/>
            <a:ext cx="692506" cy="1073415"/>
            <a:chOff x="5645888" y="1637414"/>
            <a:chExt cx="2306956" cy="3251562"/>
          </a:xfrm>
        </p:grpSpPr>
        <p:grpSp>
          <p:nvGrpSpPr>
            <p:cNvPr id="85" name="Group 84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97" name="Moon 96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8" name="Moon 97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92" name="Flowchart: Delay 91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6" name="Arc 95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87" name="Straight Connector 86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89" name="Group 88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9" name="TextBox 98"/>
          <p:cNvSpPr txBox="1"/>
          <p:nvPr/>
        </p:nvSpPr>
        <p:spPr>
          <a:xfrm>
            <a:off x="8829547" y="3162258"/>
            <a:ext cx="1579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Distinguisher 1</a:t>
            </a:r>
            <a:endParaRPr lang="en-US" dirty="0"/>
          </a:p>
        </p:txBody>
      </p:sp>
      <p:sp>
        <p:nvSpPr>
          <p:cNvPr id="100" name="TextBox 99"/>
          <p:cNvSpPr txBox="1"/>
          <p:nvPr/>
        </p:nvSpPr>
        <p:spPr>
          <a:xfrm>
            <a:off x="8895641" y="5449667"/>
            <a:ext cx="1579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Distinguisher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Oval Callout 100"/>
              <p:cNvSpPr/>
              <p:nvPr/>
            </p:nvSpPr>
            <p:spPr>
              <a:xfrm>
                <a:off x="9691216" y="976402"/>
                <a:ext cx="2369722" cy="962254"/>
              </a:xfrm>
              <a:prstGeom prst="wedgeEllipseCallout">
                <a:avLst>
                  <a:gd name="adj1" fmla="val -43157"/>
                  <a:gd name="adj2" fmla="val 72872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 guess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1" name="Oval Callout 10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91216" y="976402"/>
                <a:ext cx="2369722" cy="962254"/>
              </a:xfrm>
              <a:prstGeom prst="wedgeEllipseCallout">
                <a:avLst>
                  <a:gd name="adj1" fmla="val -43157"/>
                  <a:gd name="adj2" fmla="val 72872"/>
                </a:avLst>
              </a:prstGeom>
              <a:blipFill>
                <a:blip r:embed="rId8"/>
                <a:stretch>
                  <a:fillRect r="-7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Oval Callout 101"/>
              <p:cNvSpPr/>
              <p:nvPr/>
            </p:nvSpPr>
            <p:spPr>
              <a:xfrm>
                <a:off x="9972810" y="4366150"/>
                <a:ext cx="2369722" cy="962254"/>
              </a:xfrm>
              <a:prstGeom prst="wedgeEllipseCallout">
                <a:avLst>
                  <a:gd name="adj1" fmla="val -56561"/>
                  <a:gd name="adj2" fmla="val -3515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 guess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2" name="Oval Callout 10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2810" y="4366150"/>
                <a:ext cx="2369722" cy="962254"/>
              </a:xfrm>
              <a:prstGeom prst="wedgeEllipseCallout">
                <a:avLst>
                  <a:gd name="adj1" fmla="val -56561"/>
                  <a:gd name="adj2" fmla="val -35159"/>
                </a:avLst>
              </a:prstGeom>
              <a:blipFill>
                <a:blip r:embed="rId9"/>
                <a:stretch>
                  <a:fillRect r="-73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TextBox 103"/>
          <p:cNvSpPr txBox="1"/>
          <p:nvPr/>
        </p:nvSpPr>
        <p:spPr>
          <a:xfrm>
            <a:off x="2708103" y="6002891"/>
            <a:ext cx="6806211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Intuitively, </a:t>
            </a:r>
            <a:r>
              <a:rPr lang="en-US" sz="2400" dirty="0" smtClean="0">
                <a:solidFill>
                  <a:schemeClr val="accent2"/>
                </a:solidFill>
              </a:rPr>
              <a:t>if session 1 is correlated to the left session, then session 2 should be independent. 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23511" y="816501"/>
            <a:ext cx="11387900" cy="4040747"/>
          </a:xfrm>
          <a:custGeom>
            <a:avLst/>
            <a:gdLst>
              <a:gd name="connsiteX0" fmla="*/ 1792306 w 11387900"/>
              <a:gd name="connsiteY0" fmla="*/ 1558951 h 4040747"/>
              <a:gd name="connsiteX1" fmla="*/ 867967 w 11387900"/>
              <a:gd name="connsiteY1" fmla="*/ 1837247 h 4040747"/>
              <a:gd name="connsiteX2" fmla="*/ 192106 w 11387900"/>
              <a:gd name="connsiteY2" fmla="*/ 2443534 h 4040747"/>
              <a:gd name="connsiteX3" fmla="*/ 380950 w 11387900"/>
              <a:gd name="connsiteY3" fmla="*/ 3864829 h 4040747"/>
              <a:gd name="connsiteX4" fmla="*/ 4207515 w 11387900"/>
              <a:gd name="connsiteY4" fmla="*/ 3944342 h 4040747"/>
              <a:gd name="connsiteX5" fmla="*/ 5400211 w 11387900"/>
              <a:gd name="connsiteY5" fmla="*/ 3188969 h 4040747"/>
              <a:gd name="connsiteX6" fmla="*/ 7884993 w 11387900"/>
              <a:gd name="connsiteY6" fmla="*/ 2851038 h 4040747"/>
              <a:gd name="connsiteX7" fmla="*/ 10349898 w 11387900"/>
              <a:gd name="connsiteY7" fmla="*/ 2811282 h 4040747"/>
              <a:gd name="connsiteX8" fmla="*/ 11323932 w 11387900"/>
              <a:gd name="connsiteY8" fmla="*/ 1489377 h 4040747"/>
              <a:gd name="connsiteX9" fmla="*/ 10817037 w 11387900"/>
              <a:gd name="connsiteY9" fmla="*/ 18386 h 4040747"/>
              <a:gd name="connsiteX10" fmla="*/ 7000411 w 11387900"/>
              <a:gd name="connsiteY10" fmla="*/ 624673 h 4040747"/>
              <a:gd name="connsiteX11" fmla="*/ 3839767 w 11387900"/>
              <a:gd name="connsiteY11" fmla="*/ 1181264 h 4040747"/>
              <a:gd name="connsiteX12" fmla="*/ 1523950 w 11387900"/>
              <a:gd name="connsiteY12" fmla="*/ 1608647 h 4040747"/>
              <a:gd name="connsiteX13" fmla="*/ 1026993 w 11387900"/>
              <a:gd name="connsiteY13" fmla="*/ 1797490 h 4040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387900" h="4040747">
                <a:moveTo>
                  <a:pt x="1792306" y="1558951"/>
                </a:moveTo>
                <a:cubicBezTo>
                  <a:pt x="1463486" y="1624384"/>
                  <a:pt x="1134667" y="1689817"/>
                  <a:pt x="867967" y="1837247"/>
                </a:cubicBezTo>
                <a:cubicBezTo>
                  <a:pt x="601267" y="1984677"/>
                  <a:pt x="273276" y="2105604"/>
                  <a:pt x="192106" y="2443534"/>
                </a:cubicBezTo>
                <a:cubicBezTo>
                  <a:pt x="110936" y="2781464"/>
                  <a:pt x="-288285" y="3614694"/>
                  <a:pt x="380950" y="3864829"/>
                </a:cubicBezTo>
                <a:cubicBezTo>
                  <a:pt x="1050185" y="4114964"/>
                  <a:pt x="3370972" y="4056985"/>
                  <a:pt x="4207515" y="3944342"/>
                </a:cubicBezTo>
                <a:cubicBezTo>
                  <a:pt x="5044058" y="3831699"/>
                  <a:pt x="4787298" y="3371186"/>
                  <a:pt x="5400211" y="3188969"/>
                </a:cubicBezTo>
                <a:cubicBezTo>
                  <a:pt x="6013124" y="3006752"/>
                  <a:pt x="7060045" y="2913986"/>
                  <a:pt x="7884993" y="2851038"/>
                </a:cubicBezTo>
                <a:cubicBezTo>
                  <a:pt x="8709941" y="2788090"/>
                  <a:pt x="9776742" y="3038225"/>
                  <a:pt x="10349898" y="2811282"/>
                </a:cubicBezTo>
                <a:cubicBezTo>
                  <a:pt x="10923054" y="2584339"/>
                  <a:pt x="11246075" y="1954860"/>
                  <a:pt x="11323932" y="1489377"/>
                </a:cubicBezTo>
                <a:cubicBezTo>
                  <a:pt x="11401789" y="1023894"/>
                  <a:pt x="11537624" y="162503"/>
                  <a:pt x="10817037" y="18386"/>
                </a:cubicBezTo>
                <a:cubicBezTo>
                  <a:pt x="10096450" y="-125731"/>
                  <a:pt x="7000411" y="624673"/>
                  <a:pt x="7000411" y="624673"/>
                </a:cubicBezTo>
                <a:lnTo>
                  <a:pt x="3839767" y="1181264"/>
                </a:lnTo>
                <a:lnTo>
                  <a:pt x="1523950" y="1608647"/>
                </a:lnTo>
                <a:cubicBezTo>
                  <a:pt x="1055154" y="1711351"/>
                  <a:pt x="1152889" y="1742825"/>
                  <a:pt x="1026993" y="1797490"/>
                </a:cubicBezTo>
              </a:path>
            </a:pathLst>
          </a:cu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3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Unclonable</a:t>
            </a:r>
            <a:r>
              <a:rPr lang="en-US" dirty="0" smtClean="0"/>
              <a:t> Commitments vs </a:t>
            </a:r>
            <a:r>
              <a:rPr lang="en-US" dirty="0" err="1" smtClean="0"/>
              <a:t>Unclonable</a:t>
            </a:r>
            <a:r>
              <a:rPr lang="en-US" dirty="0" smtClean="0"/>
              <a:t>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Unclonable</a:t>
            </a:r>
            <a:r>
              <a:rPr lang="en-US" dirty="0" smtClean="0"/>
              <a:t> Encryption: </a:t>
            </a:r>
          </a:p>
          <a:p>
            <a:pPr lvl="1"/>
            <a:r>
              <a:rPr lang="en-US" dirty="0" smtClean="0"/>
              <a:t>Adversary tries to split the </a:t>
            </a:r>
            <a:r>
              <a:rPr lang="en-US" dirty="0" err="1" smtClean="0"/>
              <a:t>ciphertext</a:t>
            </a:r>
            <a:r>
              <a:rPr lang="en-US" dirty="0" smtClean="0"/>
              <a:t> into two parts which it can independently decrypt when it steals the key later.</a:t>
            </a:r>
          </a:p>
          <a:p>
            <a:pPr lvl="1"/>
            <a:r>
              <a:rPr lang="en-US" dirty="0" smtClean="0"/>
              <a:t>Philosophically: adversary wants to collect information for later use.</a:t>
            </a:r>
          </a:p>
        </p:txBody>
      </p:sp>
    </p:spTree>
    <p:extLst>
      <p:ext uri="{BB962C8B-B14F-4D97-AF65-F5344CB8AC3E}">
        <p14:creationId xmlns:p14="http://schemas.microsoft.com/office/powerpoint/2010/main" val="154361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Unclonable</a:t>
            </a:r>
            <a:r>
              <a:rPr lang="en-US" dirty="0" smtClean="0"/>
              <a:t> Commitments vs </a:t>
            </a:r>
            <a:r>
              <a:rPr lang="en-US" dirty="0" err="1" smtClean="0"/>
              <a:t>Unclonable</a:t>
            </a:r>
            <a:r>
              <a:rPr lang="en-US" dirty="0" smtClean="0"/>
              <a:t>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Unclonable</a:t>
            </a:r>
            <a:r>
              <a:rPr lang="en-US" dirty="0" smtClean="0"/>
              <a:t> Encryption: </a:t>
            </a:r>
          </a:p>
          <a:p>
            <a:pPr lvl="1"/>
            <a:r>
              <a:rPr lang="en-US" dirty="0" smtClean="0"/>
              <a:t>Adversary tries to split the </a:t>
            </a:r>
            <a:r>
              <a:rPr lang="en-US" dirty="0" err="1" smtClean="0"/>
              <a:t>ciphertext</a:t>
            </a:r>
            <a:r>
              <a:rPr lang="en-US" dirty="0" smtClean="0"/>
              <a:t> into two parts which it can independently decrypt when it steals the key later.</a:t>
            </a:r>
          </a:p>
          <a:p>
            <a:pPr lvl="1"/>
            <a:r>
              <a:rPr lang="en-US" dirty="0" smtClean="0"/>
              <a:t>Philosophically: adversary wants to collect information for later use.</a:t>
            </a:r>
          </a:p>
          <a:p>
            <a:r>
              <a:rPr lang="en-US" dirty="0" err="1" smtClean="0"/>
              <a:t>Unclonable</a:t>
            </a:r>
            <a:r>
              <a:rPr lang="en-US" dirty="0"/>
              <a:t> </a:t>
            </a:r>
            <a:r>
              <a:rPr lang="en-US" dirty="0" smtClean="0"/>
              <a:t>Commitments:</a:t>
            </a:r>
          </a:p>
          <a:p>
            <a:pPr lvl="1"/>
            <a:r>
              <a:rPr lang="en-US" dirty="0" smtClean="0"/>
              <a:t>Philosophically: adversary wants to </a:t>
            </a:r>
            <a:r>
              <a:rPr lang="en-US" b="1" i="1" dirty="0" smtClean="0"/>
              <a:t>use</a:t>
            </a:r>
            <a:r>
              <a:rPr lang="en-US" dirty="0" smtClean="0"/>
              <a:t> the information before it breaks hiding.</a:t>
            </a:r>
          </a:p>
        </p:txBody>
      </p:sp>
    </p:spTree>
    <p:extLst>
      <p:ext uri="{BB962C8B-B14F-4D97-AF65-F5344CB8AC3E}">
        <p14:creationId xmlns:p14="http://schemas.microsoft.com/office/powerpoint/2010/main" val="128513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Extraction-</a:t>
            </a:r>
            <a:r>
              <a:rPr lang="en-US" dirty="0" err="1" smtClean="0"/>
              <a:t>Unclonability</a:t>
            </a:r>
            <a:r>
              <a:rPr lang="en-US" dirty="0" smtClean="0"/>
              <a:t> for Proofs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59627" y="1712888"/>
            <a:ext cx="4349695" cy="2943921"/>
            <a:chOff x="1096949" y="1769165"/>
            <a:chExt cx="4349695" cy="2943921"/>
          </a:xfrm>
        </p:grpSpPr>
        <p:sp>
          <p:nvSpPr>
            <p:cNvPr id="53" name="TextBox 52"/>
            <p:cNvSpPr txBox="1"/>
            <p:nvPr/>
          </p:nvSpPr>
          <p:spPr>
            <a:xfrm>
              <a:off x="4957053" y="2690842"/>
              <a:ext cx="484413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</a:t>
              </a:r>
              <a:endParaRPr lang="en-US" dirty="0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1164401" y="2374286"/>
              <a:ext cx="329537" cy="816329"/>
              <a:chOff x="3178629" y="2090055"/>
              <a:chExt cx="593271" cy="1311730"/>
            </a:xfrm>
          </p:grpSpPr>
          <p:sp>
            <p:nvSpPr>
              <p:cNvPr id="55" name="Flowchart: Delay 54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59" name="Arc 58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884267" y="2376040"/>
              <a:ext cx="462040" cy="832492"/>
              <a:chOff x="5645888" y="1637414"/>
              <a:chExt cx="2306956" cy="3251562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5645888" y="1637414"/>
                <a:ext cx="2306956" cy="683030"/>
                <a:chOff x="10538078" y="3003383"/>
                <a:chExt cx="809794" cy="281058"/>
              </a:xfrm>
            </p:grpSpPr>
            <p:sp>
              <p:nvSpPr>
                <p:cNvPr id="73" name="Moon 72"/>
                <p:cNvSpPr/>
                <p:nvPr/>
              </p:nvSpPr>
              <p:spPr>
                <a:xfrm rot="18393497">
                  <a:off x="10659953" y="2881508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74" name="Moon 73"/>
                <p:cNvSpPr/>
                <p:nvPr/>
              </p:nvSpPr>
              <p:spPr>
                <a:xfrm rot="3206503" flipH="1">
                  <a:off x="10944939" y="2881509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6008577" y="1701197"/>
                <a:ext cx="1690121" cy="3187779"/>
                <a:chOff x="3178629" y="2090055"/>
                <a:chExt cx="593271" cy="1311730"/>
              </a:xfrm>
              <a:solidFill>
                <a:srgbClr val="C00000"/>
              </a:solidFill>
            </p:grpSpPr>
            <p:sp>
              <p:nvSpPr>
                <p:cNvPr id="68" name="Flowchart: Delay 67"/>
                <p:cNvSpPr/>
                <p:nvPr/>
              </p:nvSpPr>
              <p:spPr>
                <a:xfrm rot="16200000">
                  <a:off x="3113315" y="2743199"/>
                  <a:ext cx="723900" cy="593271"/>
                </a:xfrm>
                <a:prstGeom prst="flowChartDelay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3178629" y="2090055"/>
                  <a:ext cx="555171" cy="58782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3333206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3487783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72" name="Arc 71"/>
                <p:cNvSpPr/>
                <p:nvPr/>
              </p:nvSpPr>
              <p:spPr>
                <a:xfrm rot="8032625">
                  <a:off x="3310143" y="2202862"/>
                  <a:ext cx="292143" cy="305589"/>
                </a:xfrm>
                <a:prstGeom prst="arc">
                  <a:avLst/>
                </a:prstGeom>
                <a:grpFill/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cxnSp>
            <p:nvCxnSpPr>
              <p:cNvPr id="63" name="Straight Connector 62"/>
              <p:cNvCxnSpPr/>
              <p:nvPr/>
            </p:nvCxnSpPr>
            <p:spPr>
              <a:xfrm flipH="1">
                <a:off x="6853639" y="1978929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V="1">
                <a:off x="6853639" y="1963410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65" name="Group 64"/>
              <p:cNvGrpSpPr/>
              <p:nvPr/>
            </p:nvGrpSpPr>
            <p:grpSpPr>
              <a:xfrm>
                <a:off x="6485380" y="1970165"/>
                <a:ext cx="296157" cy="161035"/>
                <a:chOff x="8666273" y="1947891"/>
                <a:chExt cx="296157" cy="16103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 flipH="1" flipV="1">
                  <a:off x="8666273" y="1963410"/>
                  <a:ext cx="296157" cy="145516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flipH="1" flipV="1">
                  <a:off x="8962430" y="1947891"/>
                  <a:ext cx="0" cy="161035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5" name="Group 74"/>
            <p:cNvGrpSpPr/>
            <p:nvPr/>
          </p:nvGrpSpPr>
          <p:grpSpPr>
            <a:xfrm>
              <a:off x="5034491" y="1769165"/>
              <a:ext cx="329537" cy="816329"/>
              <a:chOff x="3178629" y="2090055"/>
              <a:chExt cx="593271" cy="1311730"/>
            </a:xfrm>
          </p:grpSpPr>
          <p:sp>
            <p:nvSpPr>
              <p:cNvPr id="76" name="Flowchart: Delay 75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0" name="Arc 79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 rot="19799602">
              <a:off x="4762406" y="1866562"/>
              <a:ext cx="218964" cy="463389"/>
              <a:chOff x="7195127" y="2890982"/>
              <a:chExt cx="640080" cy="1125536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Connector 82"/>
              <p:cNvCxnSpPr>
                <a:stCxn id="82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/>
            <p:cNvSpPr txBox="1"/>
            <p:nvPr/>
          </p:nvSpPr>
          <p:spPr>
            <a:xfrm>
              <a:off x="1096949" y="3190615"/>
              <a:ext cx="443277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Prover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831056" y="3280069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MiM</a:t>
              </a:r>
              <a:endParaRPr lang="en-US" dirty="0" smtClean="0"/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1731439" y="2856384"/>
              <a:ext cx="878926" cy="1198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3585395" y="2328301"/>
              <a:ext cx="1009800" cy="4118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4962231" y="4483240"/>
              <a:ext cx="484413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</a:t>
              </a:r>
              <a:endParaRPr lang="en-US" dirty="0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5039669" y="3561563"/>
              <a:ext cx="329537" cy="816329"/>
              <a:chOff x="3178629" y="2090055"/>
              <a:chExt cx="593271" cy="1311730"/>
            </a:xfrm>
          </p:grpSpPr>
          <p:sp>
            <p:nvSpPr>
              <p:cNvPr id="90" name="Flowchart: Delay 89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4" name="Arc 93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 rot="19799602">
              <a:off x="4767583" y="3658960"/>
              <a:ext cx="218964" cy="463389"/>
              <a:chOff x="7195127" y="2890982"/>
              <a:chExt cx="640080" cy="1125536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7" name="Straight Connector 96"/>
              <p:cNvCxnSpPr>
                <a:stCxn id="96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Arrow Connector 97"/>
            <p:cNvCxnSpPr/>
            <p:nvPr/>
          </p:nvCxnSpPr>
          <p:spPr>
            <a:xfrm>
              <a:off x="3584408" y="2905357"/>
              <a:ext cx="914551" cy="6743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1577362" y="2460996"/>
              <a:ext cx="680123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Prove(s, </a:t>
              </a:r>
              <a:r>
                <a:rPr lang="en-US" dirty="0" smtClean="0">
                  <a:solidFill>
                    <a:schemeClr val="accent2"/>
                  </a:solidFill>
                </a:rPr>
                <a:t>w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00" name="TextBox 99"/>
            <p:cNvSpPr txBox="1"/>
            <p:nvPr/>
          </p:nvSpPr>
          <p:spPr>
            <a:xfrm rot="1900477">
              <a:off x="3709523" y="2808227"/>
              <a:ext cx="713068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Prove(s2, ?)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 rot="20571106">
              <a:off x="3470608" y="2196184"/>
              <a:ext cx="713068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Prove(s1, ?)</a:t>
              </a:r>
              <a:endParaRPr lang="en-US" dirty="0"/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6073668" y="1984257"/>
            <a:ext cx="0" cy="2538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92710" y="1465279"/>
            <a:ext cx="1209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Real World</a:t>
            </a:r>
            <a:endParaRPr lang="en-US" u="sng" dirty="0"/>
          </a:p>
        </p:txBody>
      </p:sp>
      <p:sp>
        <p:nvSpPr>
          <p:cNvPr id="127" name="TextBox 126"/>
          <p:cNvSpPr txBox="1"/>
          <p:nvPr/>
        </p:nvSpPr>
        <p:spPr>
          <a:xfrm>
            <a:off x="7809706" y="1401182"/>
            <a:ext cx="1268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Ideal World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0051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hord 121"/>
          <p:cNvSpPr/>
          <p:nvPr/>
        </p:nvSpPr>
        <p:spPr>
          <a:xfrm>
            <a:off x="6548518" y="1581205"/>
            <a:ext cx="3655137" cy="2697408"/>
          </a:xfrm>
          <a:prstGeom prst="chord">
            <a:avLst>
              <a:gd name="adj1" fmla="val 18977140"/>
              <a:gd name="adj2" fmla="val 13433573"/>
            </a:avLst>
          </a:prstGeom>
          <a:solidFill>
            <a:schemeClr val="bg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 Extraction-</a:t>
            </a:r>
            <a:r>
              <a:rPr lang="en-US" dirty="0" err="1" smtClean="0"/>
              <a:t>Unclonability</a:t>
            </a:r>
            <a:r>
              <a:rPr lang="en-US" dirty="0" smtClean="0"/>
              <a:t> for Proofs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1140040" y="5021358"/>
                <a:ext cx="10172631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2"/>
                    </a:solidFill>
                  </a:rPr>
                  <a:t>Security: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chemeClr val="accent2"/>
                    </a:solidFill>
                  </a:rPr>
                  <a:t>Simulator-extractor simulates the adversary’s view </a:t>
                </a:r>
                <a:r>
                  <a:rPr lang="en-US" sz="2400" i="1" dirty="0" smtClean="0">
                    <a:solidFill>
                      <a:schemeClr val="accent2"/>
                    </a:solidFill>
                  </a:rPr>
                  <a:t>without </a:t>
                </a:r>
                <a:r>
                  <a:rPr lang="en-US" sz="2400" dirty="0" smtClean="0">
                    <a:solidFill>
                      <a:schemeClr val="accent2"/>
                    </a:solidFill>
                  </a:rPr>
                  <a:t>the left witness w.</a:t>
                </a:r>
                <a:endParaRPr lang="en-US" sz="2400" dirty="0">
                  <a:solidFill>
                    <a:schemeClr val="accent2"/>
                  </a:solidFill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chemeClr val="accent2"/>
                    </a:solidFill>
                  </a:rPr>
                  <a:t>If both right sessions accept, then at least one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accent2"/>
                    </a:solidFill>
                  </a:rPr>
                  <a:t>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accent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2400" dirty="0" smtClean="0">
                    <a:solidFill>
                      <a:schemeClr val="accent2"/>
                    </a:solidFill>
                  </a:rPr>
                  <a:t>is a valid witness for one of the right sessions.</a:t>
                </a:r>
                <a:endParaRPr lang="en-US" sz="2400" dirty="0">
                  <a:solidFill>
                    <a:schemeClr val="accent2"/>
                  </a:solidFill>
                </a:endParaRPr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040" y="5021358"/>
                <a:ext cx="10172631" cy="1569660"/>
              </a:xfrm>
              <a:prstGeom prst="rect">
                <a:avLst/>
              </a:prstGeom>
              <a:blipFill>
                <a:blip r:embed="rId2"/>
                <a:stretch>
                  <a:fillRect l="-899" t="-3113" r="-359" b="-81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/>
          <p:cNvGrpSpPr/>
          <p:nvPr/>
        </p:nvGrpSpPr>
        <p:grpSpPr>
          <a:xfrm>
            <a:off x="659627" y="1712888"/>
            <a:ext cx="4349695" cy="2943921"/>
            <a:chOff x="1096949" y="1769165"/>
            <a:chExt cx="4349695" cy="2943921"/>
          </a:xfrm>
        </p:grpSpPr>
        <p:sp>
          <p:nvSpPr>
            <p:cNvPr id="53" name="TextBox 52"/>
            <p:cNvSpPr txBox="1"/>
            <p:nvPr/>
          </p:nvSpPr>
          <p:spPr>
            <a:xfrm>
              <a:off x="4957053" y="2690842"/>
              <a:ext cx="484413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</a:t>
              </a:r>
              <a:endParaRPr lang="en-US" dirty="0"/>
            </a:p>
          </p:txBody>
        </p:sp>
        <p:grpSp>
          <p:nvGrpSpPr>
            <p:cNvPr id="54" name="Group 53"/>
            <p:cNvGrpSpPr/>
            <p:nvPr/>
          </p:nvGrpSpPr>
          <p:grpSpPr>
            <a:xfrm>
              <a:off x="1164401" y="2374286"/>
              <a:ext cx="329537" cy="816329"/>
              <a:chOff x="3178629" y="2090055"/>
              <a:chExt cx="593271" cy="1311730"/>
            </a:xfrm>
          </p:grpSpPr>
          <p:sp>
            <p:nvSpPr>
              <p:cNvPr id="55" name="Flowchart: Delay 54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59" name="Arc 58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2884267" y="2376040"/>
              <a:ext cx="462040" cy="832492"/>
              <a:chOff x="5645888" y="1637414"/>
              <a:chExt cx="2306956" cy="3251562"/>
            </a:xfrm>
          </p:grpSpPr>
          <p:grpSp>
            <p:nvGrpSpPr>
              <p:cNvPr id="61" name="Group 60"/>
              <p:cNvGrpSpPr/>
              <p:nvPr/>
            </p:nvGrpSpPr>
            <p:grpSpPr>
              <a:xfrm>
                <a:off x="5645888" y="1637414"/>
                <a:ext cx="2306956" cy="683030"/>
                <a:chOff x="10538078" y="3003383"/>
                <a:chExt cx="809794" cy="281058"/>
              </a:xfrm>
            </p:grpSpPr>
            <p:sp>
              <p:nvSpPr>
                <p:cNvPr id="73" name="Moon 72"/>
                <p:cNvSpPr/>
                <p:nvPr/>
              </p:nvSpPr>
              <p:spPr>
                <a:xfrm rot="18393497">
                  <a:off x="10659953" y="2881508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74" name="Moon 73"/>
                <p:cNvSpPr/>
                <p:nvPr/>
              </p:nvSpPr>
              <p:spPr>
                <a:xfrm rot="3206503" flipH="1">
                  <a:off x="10944939" y="2881509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6008577" y="1701197"/>
                <a:ext cx="1690121" cy="3187779"/>
                <a:chOff x="3178629" y="2090055"/>
                <a:chExt cx="593271" cy="1311730"/>
              </a:xfrm>
              <a:solidFill>
                <a:srgbClr val="C00000"/>
              </a:solidFill>
            </p:grpSpPr>
            <p:sp>
              <p:nvSpPr>
                <p:cNvPr id="68" name="Flowchart: Delay 67"/>
                <p:cNvSpPr/>
                <p:nvPr/>
              </p:nvSpPr>
              <p:spPr>
                <a:xfrm rot="16200000">
                  <a:off x="3113315" y="2743199"/>
                  <a:ext cx="723900" cy="593271"/>
                </a:xfrm>
                <a:prstGeom prst="flowChartDelay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69" name="Oval 68"/>
                <p:cNvSpPr/>
                <p:nvPr/>
              </p:nvSpPr>
              <p:spPr>
                <a:xfrm>
                  <a:off x="3178629" y="2090055"/>
                  <a:ext cx="555171" cy="58782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70" name="Oval 69"/>
                <p:cNvSpPr/>
                <p:nvPr/>
              </p:nvSpPr>
              <p:spPr>
                <a:xfrm>
                  <a:off x="3333206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71" name="Oval 70"/>
                <p:cNvSpPr/>
                <p:nvPr/>
              </p:nvSpPr>
              <p:spPr>
                <a:xfrm>
                  <a:off x="3487783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72" name="Arc 71"/>
                <p:cNvSpPr/>
                <p:nvPr/>
              </p:nvSpPr>
              <p:spPr>
                <a:xfrm rot="8032625">
                  <a:off x="3310143" y="2202862"/>
                  <a:ext cx="292143" cy="305589"/>
                </a:xfrm>
                <a:prstGeom prst="arc">
                  <a:avLst/>
                </a:prstGeom>
                <a:grpFill/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cxnSp>
            <p:nvCxnSpPr>
              <p:cNvPr id="63" name="Straight Connector 62"/>
              <p:cNvCxnSpPr/>
              <p:nvPr/>
            </p:nvCxnSpPr>
            <p:spPr>
              <a:xfrm flipH="1">
                <a:off x="6853639" y="1978929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 flipV="1">
                <a:off x="6853639" y="1963410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65" name="Group 64"/>
              <p:cNvGrpSpPr/>
              <p:nvPr/>
            </p:nvGrpSpPr>
            <p:grpSpPr>
              <a:xfrm>
                <a:off x="6485380" y="1970165"/>
                <a:ext cx="296157" cy="161035"/>
                <a:chOff x="8666273" y="1947891"/>
                <a:chExt cx="296157" cy="161035"/>
              </a:xfrm>
            </p:grpSpPr>
            <p:cxnSp>
              <p:nvCxnSpPr>
                <p:cNvPr id="66" name="Straight Connector 65"/>
                <p:cNvCxnSpPr/>
                <p:nvPr/>
              </p:nvCxnSpPr>
              <p:spPr>
                <a:xfrm flipH="1" flipV="1">
                  <a:off x="8666273" y="1963410"/>
                  <a:ext cx="296157" cy="145516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/>
                <p:cNvCxnSpPr/>
                <p:nvPr/>
              </p:nvCxnSpPr>
              <p:spPr>
                <a:xfrm flipH="1" flipV="1">
                  <a:off x="8962430" y="1947891"/>
                  <a:ext cx="0" cy="161035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5" name="Group 74"/>
            <p:cNvGrpSpPr/>
            <p:nvPr/>
          </p:nvGrpSpPr>
          <p:grpSpPr>
            <a:xfrm>
              <a:off x="5034491" y="1769165"/>
              <a:ext cx="329537" cy="816329"/>
              <a:chOff x="3178629" y="2090055"/>
              <a:chExt cx="593271" cy="1311730"/>
            </a:xfrm>
          </p:grpSpPr>
          <p:sp>
            <p:nvSpPr>
              <p:cNvPr id="76" name="Flowchart: Delay 75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80" name="Arc 79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 rot="19799602">
              <a:off x="4762406" y="1866562"/>
              <a:ext cx="218964" cy="463389"/>
              <a:chOff x="7195127" y="2890982"/>
              <a:chExt cx="640080" cy="1125536"/>
            </a:xfrm>
          </p:grpSpPr>
          <p:sp>
            <p:nvSpPr>
              <p:cNvPr id="82" name="Oval 81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Connector 82"/>
              <p:cNvCxnSpPr>
                <a:stCxn id="82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/>
            <p:cNvSpPr txBox="1"/>
            <p:nvPr/>
          </p:nvSpPr>
          <p:spPr>
            <a:xfrm>
              <a:off x="1096949" y="3190615"/>
              <a:ext cx="443277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Prover</a:t>
              </a:r>
              <a:endParaRPr lang="en-US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831056" y="3280069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MiM</a:t>
              </a:r>
              <a:endParaRPr lang="en-US" dirty="0" smtClean="0"/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1731439" y="2856384"/>
              <a:ext cx="878926" cy="1198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Arrow Connector 86"/>
            <p:cNvCxnSpPr/>
            <p:nvPr/>
          </p:nvCxnSpPr>
          <p:spPr>
            <a:xfrm flipV="1">
              <a:off x="3585395" y="2328301"/>
              <a:ext cx="1009800" cy="41180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/>
            <p:cNvSpPr txBox="1"/>
            <p:nvPr/>
          </p:nvSpPr>
          <p:spPr>
            <a:xfrm>
              <a:off x="4962231" y="4483240"/>
              <a:ext cx="484413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</a:t>
              </a:r>
              <a:endParaRPr lang="en-US" dirty="0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5039669" y="3561563"/>
              <a:ext cx="329537" cy="816329"/>
              <a:chOff x="3178629" y="2090055"/>
              <a:chExt cx="593271" cy="1311730"/>
            </a:xfrm>
          </p:grpSpPr>
          <p:sp>
            <p:nvSpPr>
              <p:cNvPr id="90" name="Flowchart: Delay 89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4" name="Arc 93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 rot="19799602">
              <a:off x="4767583" y="3658960"/>
              <a:ext cx="218964" cy="463389"/>
              <a:chOff x="7195127" y="2890982"/>
              <a:chExt cx="640080" cy="1125536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7" name="Straight Connector 96"/>
              <p:cNvCxnSpPr>
                <a:stCxn id="96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8" name="Straight Arrow Connector 97"/>
            <p:cNvCxnSpPr/>
            <p:nvPr/>
          </p:nvCxnSpPr>
          <p:spPr>
            <a:xfrm>
              <a:off x="3584408" y="2905357"/>
              <a:ext cx="914551" cy="6743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TextBox 98"/>
            <p:cNvSpPr txBox="1"/>
            <p:nvPr/>
          </p:nvSpPr>
          <p:spPr>
            <a:xfrm>
              <a:off x="1577362" y="2460996"/>
              <a:ext cx="680123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Prove(s, </a:t>
              </a:r>
              <a:r>
                <a:rPr lang="en-US" dirty="0" smtClean="0">
                  <a:solidFill>
                    <a:schemeClr val="accent2"/>
                  </a:solidFill>
                </a:rPr>
                <a:t>w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00" name="TextBox 99"/>
            <p:cNvSpPr txBox="1"/>
            <p:nvPr/>
          </p:nvSpPr>
          <p:spPr>
            <a:xfrm rot="1900477">
              <a:off x="3709523" y="2808227"/>
              <a:ext cx="713068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Prove(s2, ?)</a:t>
              </a:r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 rot="20571106">
              <a:off x="3470608" y="2196184"/>
              <a:ext cx="713068" cy="22984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Prove(s1, ?)</a:t>
              </a:r>
              <a:endParaRPr lang="en-US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8113346" y="2463736"/>
            <a:ext cx="462040" cy="832492"/>
            <a:chOff x="5645888" y="1637414"/>
            <a:chExt cx="2306956" cy="3251562"/>
          </a:xfrm>
        </p:grpSpPr>
        <p:grpSp>
          <p:nvGrpSpPr>
            <p:cNvPr id="104" name="Group 103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116" name="Moon 115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7" name="Moon 116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111" name="Flowchart: Delay 110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5" name="Arc 114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106" name="Straight Connector 105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08" name="Group 107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109" name="Straight Connector 108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18" name="TextBox 117"/>
          <p:cNvSpPr txBox="1"/>
          <p:nvPr/>
        </p:nvSpPr>
        <p:spPr>
          <a:xfrm>
            <a:off x="8060135" y="3367765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MiM</a:t>
            </a:r>
            <a:endParaRPr lang="en-US" dirty="0" smtClean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073668" y="1984257"/>
            <a:ext cx="0" cy="2538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hord 118"/>
          <p:cNvSpPr/>
          <p:nvPr/>
        </p:nvSpPr>
        <p:spPr>
          <a:xfrm>
            <a:off x="6557324" y="1569925"/>
            <a:ext cx="3655137" cy="2697408"/>
          </a:xfrm>
          <a:prstGeom prst="chord">
            <a:avLst>
              <a:gd name="adj1" fmla="val 19519665"/>
              <a:gd name="adj2" fmla="val 12937374"/>
            </a:avLst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60595" y="2726816"/>
            <a:ext cx="568104" cy="370025"/>
          </a:xfrm>
          <a:prstGeom prst="rect">
            <a:avLst/>
          </a:prstGeom>
        </p:spPr>
      </p:pic>
      <p:pic>
        <p:nvPicPr>
          <p:cNvPr id="124" name="Picture 1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1774" y="3223792"/>
            <a:ext cx="568104" cy="370025"/>
          </a:xfrm>
          <a:prstGeom prst="rect">
            <a:avLst/>
          </a:prstGeom>
        </p:spPr>
      </p:pic>
      <p:pic>
        <p:nvPicPr>
          <p:cNvPr id="123" name="Picture 1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452063" y="2394646"/>
            <a:ext cx="568104" cy="370025"/>
          </a:xfrm>
          <a:prstGeom prst="rect">
            <a:avLst/>
          </a:prstGeom>
        </p:spPr>
      </p:pic>
      <p:cxnSp>
        <p:nvCxnSpPr>
          <p:cNvPr id="125" name="Straight Arrow Connector 124"/>
          <p:cNvCxnSpPr/>
          <p:nvPr/>
        </p:nvCxnSpPr>
        <p:spPr>
          <a:xfrm flipV="1">
            <a:off x="10332246" y="2918629"/>
            <a:ext cx="93872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192710" y="1465279"/>
            <a:ext cx="1209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Real World</a:t>
            </a:r>
            <a:endParaRPr lang="en-US" u="sng" dirty="0"/>
          </a:p>
        </p:txBody>
      </p:sp>
      <p:sp>
        <p:nvSpPr>
          <p:cNvPr id="127" name="TextBox 126"/>
          <p:cNvSpPr txBox="1"/>
          <p:nvPr/>
        </p:nvSpPr>
        <p:spPr>
          <a:xfrm>
            <a:off x="7809706" y="1401182"/>
            <a:ext cx="1268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Ideal World</a:t>
            </a:r>
            <a:endParaRPr lang="en-US" u="sng" dirty="0"/>
          </a:p>
        </p:txBody>
      </p:sp>
      <p:cxnSp>
        <p:nvCxnSpPr>
          <p:cNvPr id="128" name="Straight Arrow Connector 127"/>
          <p:cNvCxnSpPr/>
          <p:nvPr/>
        </p:nvCxnSpPr>
        <p:spPr>
          <a:xfrm>
            <a:off x="7460363" y="2864411"/>
            <a:ext cx="56224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 flipV="1">
            <a:off x="8628871" y="2645323"/>
            <a:ext cx="660589" cy="2299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8617071" y="3039435"/>
            <a:ext cx="672389" cy="3170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10477626" y="2460657"/>
                <a:ext cx="8579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626" y="2460657"/>
                <a:ext cx="85792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7789990" y="4278397"/>
            <a:ext cx="11116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Simulator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341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Zero Knowledge Proofs</a:t>
            </a:r>
            <a:endParaRPr lang="en-US" dirty="0"/>
          </a:p>
        </p:txBody>
      </p:sp>
      <p:grpSp>
        <p:nvGrpSpPr>
          <p:cNvPr id="4" name="Group 11"/>
          <p:cNvGrpSpPr/>
          <p:nvPr/>
        </p:nvGrpSpPr>
        <p:grpSpPr>
          <a:xfrm>
            <a:off x="5530927" y="2905928"/>
            <a:ext cx="831819" cy="1337702"/>
            <a:chOff x="5645888" y="1637414"/>
            <a:chExt cx="2306956" cy="3251562"/>
          </a:xfrm>
        </p:grpSpPr>
        <p:grpSp>
          <p:nvGrpSpPr>
            <p:cNvPr id="5" name="Group 12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38" name="Moon 24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9" name="Moon 25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27" name="Group 13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33" name="Flowchart: Delay 19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4" name="Oval 20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5" name="Oval 21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6" name="Oval 22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7" name="Arc 23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28" name="Straight Connector 14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15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30" name="Group 16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31" name="Straight Connector 17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18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2" name="TextBox 41"/>
          <p:cNvSpPr txBox="1"/>
          <p:nvPr/>
        </p:nvSpPr>
        <p:spPr>
          <a:xfrm>
            <a:off x="2313185" y="4214840"/>
            <a:ext cx="79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Prover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037815" y="4262782"/>
            <a:ext cx="1970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Adversarial Verifier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 rot="19799602">
            <a:off x="5082028" y="2853720"/>
            <a:ext cx="394205" cy="744604"/>
            <a:chOff x="7195127" y="2890982"/>
            <a:chExt cx="640080" cy="1125536"/>
          </a:xfrm>
        </p:grpSpPr>
        <p:sp>
          <p:nvSpPr>
            <p:cNvPr id="47" name="Oval 46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Cloud Callout 50"/>
          <p:cNvSpPr/>
          <p:nvPr/>
        </p:nvSpPr>
        <p:spPr>
          <a:xfrm>
            <a:off x="577516" y="4632114"/>
            <a:ext cx="1857104" cy="1152669"/>
          </a:xfrm>
          <a:prstGeom prst="cloudCallout">
            <a:avLst>
              <a:gd name="adj1" fmla="val 50994"/>
              <a:gd name="adj2" fmla="val -596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Witness: w</a:t>
            </a:r>
            <a:endParaRPr lang="en-US" dirty="0"/>
          </a:p>
        </p:txBody>
      </p:sp>
      <p:cxnSp>
        <p:nvCxnSpPr>
          <p:cNvPr id="54" name="Straight Arrow Connector 53"/>
          <p:cNvCxnSpPr/>
          <p:nvPr/>
        </p:nvCxnSpPr>
        <p:spPr>
          <a:xfrm flipV="1">
            <a:off x="3455469" y="3667225"/>
            <a:ext cx="1582346" cy="192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loud Callout 54"/>
          <p:cNvSpPr/>
          <p:nvPr/>
        </p:nvSpPr>
        <p:spPr>
          <a:xfrm>
            <a:off x="3279414" y="5208448"/>
            <a:ext cx="1857104" cy="1152669"/>
          </a:xfrm>
          <a:prstGeom prst="cloudCallout">
            <a:avLst>
              <a:gd name="adj1" fmla="val 49439"/>
              <a:gd name="adj2" fmla="val -10309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???</a:t>
            </a:r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2434620" y="2903110"/>
            <a:ext cx="593271" cy="1311730"/>
            <a:chOff x="3178629" y="2090055"/>
            <a:chExt cx="593271" cy="1311730"/>
          </a:xfrm>
        </p:grpSpPr>
        <p:sp>
          <p:nvSpPr>
            <p:cNvPr id="52" name="Flowchart: Delay 51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3" name="Oval 52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6" name="Oval 55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7" name="Oval 56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8" name="Arc 57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Oval Callout 58"/>
              <p:cNvSpPr/>
              <p:nvPr/>
            </p:nvSpPr>
            <p:spPr>
              <a:xfrm>
                <a:off x="3111224" y="1690688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/>
                  <a:t>I claim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59" name="Oval Callout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224" y="1690688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205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Key Idea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Non-malleability is very similar:</a:t>
                </a:r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𝑡𝑎𝑔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≠</m:t>
                    </m:r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𝑡𝑎𝑔</m:t>
                        </m:r>
                      </m:e>
                    </m:acc>
                  </m:oMath>
                </a14:m>
                <a:r>
                  <a:rPr lang="en-US" dirty="0" smtClean="0"/>
                  <a:t>, then the right session is independent of the left.</a:t>
                </a:r>
              </a:p>
              <a:p>
                <a:r>
                  <a:rPr lang="en-US" b="1" dirty="0" smtClean="0"/>
                  <a:t>Idea: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unclonable</a:t>
                </a:r>
                <a:r>
                  <a:rPr lang="en-US" dirty="0" smtClean="0"/>
                  <a:t> tags!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/>
          <p:cNvGrpSpPr/>
          <p:nvPr/>
        </p:nvGrpSpPr>
        <p:grpSpPr>
          <a:xfrm>
            <a:off x="2174038" y="2456154"/>
            <a:ext cx="7626128" cy="1776169"/>
            <a:chOff x="2174038" y="2456154"/>
            <a:chExt cx="7626128" cy="1776169"/>
          </a:xfrm>
        </p:grpSpPr>
        <p:grpSp>
          <p:nvGrpSpPr>
            <p:cNvPr id="4" name="Group 3"/>
            <p:cNvGrpSpPr/>
            <p:nvPr/>
          </p:nvGrpSpPr>
          <p:grpSpPr>
            <a:xfrm rot="19799602">
              <a:off x="4942881" y="2456154"/>
              <a:ext cx="394205" cy="744604"/>
              <a:chOff x="7195127" y="2890982"/>
              <a:chExt cx="640080" cy="1125536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>
                <a:stCxn id="5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Arrow Connector 6"/>
            <p:cNvCxnSpPr/>
            <p:nvPr/>
          </p:nvCxnSpPr>
          <p:spPr>
            <a:xfrm flipV="1">
              <a:off x="3316322" y="3269659"/>
              <a:ext cx="1582346" cy="192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flipV="1">
              <a:off x="6681682" y="3177213"/>
              <a:ext cx="1582346" cy="1925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8"/>
            <p:cNvGrpSpPr/>
            <p:nvPr/>
          </p:nvGrpSpPr>
          <p:grpSpPr>
            <a:xfrm>
              <a:off x="2295473" y="2494993"/>
              <a:ext cx="593271" cy="1311730"/>
              <a:chOff x="3178629" y="2090055"/>
              <a:chExt cx="593271" cy="1311730"/>
            </a:xfrm>
          </p:grpSpPr>
          <p:sp>
            <p:nvSpPr>
              <p:cNvPr id="10" name="Flowchart: Delay 9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4" name="Arc 13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5391780" y="2497811"/>
              <a:ext cx="831819" cy="1337702"/>
              <a:chOff x="5645888" y="1637414"/>
              <a:chExt cx="2306956" cy="3251562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5645888" y="1637414"/>
                <a:ext cx="2306956" cy="683030"/>
                <a:chOff x="10538078" y="3003383"/>
                <a:chExt cx="809794" cy="281058"/>
              </a:xfrm>
            </p:grpSpPr>
            <p:sp>
              <p:nvSpPr>
                <p:cNvPr id="28" name="Moon 27"/>
                <p:cNvSpPr/>
                <p:nvPr/>
              </p:nvSpPr>
              <p:spPr>
                <a:xfrm rot="18393497">
                  <a:off x="10659953" y="2881508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29" name="Moon 28"/>
                <p:cNvSpPr/>
                <p:nvPr/>
              </p:nvSpPr>
              <p:spPr>
                <a:xfrm rot="3206503" flipH="1">
                  <a:off x="10944939" y="2881509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grpSp>
            <p:nvGrpSpPr>
              <p:cNvPr id="17" name="Group 16"/>
              <p:cNvGrpSpPr/>
              <p:nvPr/>
            </p:nvGrpSpPr>
            <p:grpSpPr>
              <a:xfrm>
                <a:off x="6008577" y="1701197"/>
                <a:ext cx="1690121" cy="3187779"/>
                <a:chOff x="3178629" y="2090055"/>
                <a:chExt cx="593271" cy="1311730"/>
              </a:xfrm>
              <a:solidFill>
                <a:srgbClr val="C00000"/>
              </a:solidFill>
            </p:grpSpPr>
            <p:sp>
              <p:nvSpPr>
                <p:cNvPr id="23" name="Flowchart: Delay 22"/>
                <p:cNvSpPr/>
                <p:nvPr/>
              </p:nvSpPr>
              <p:spPr>
                <a:xfrm rot="16200000">
                  <a:off x="3113315" y="2743199"/>
                  <a:ext cx="723900" cy="593271"/>
                </a:xfrm>
                <a:prstGeom prst="flowChartDelay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3178629" y="2090055"/>
                  <a:ext cx="555171" cy="58782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3333206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3487783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27" name="Arc 26"/>
                <p:cNvSpPr/>
                <p:nvPr/>
              </p:nvSpPr>
              <p:spPr>
                <a:xfrm rot="8032625">
                  <a:off x="3310143" y="2202862"/>
                  <a:ext cx="292143" cy="305589"/>
                </a:xfrm>
                <a:prstGeom prst="arc">
                  <a:avLst/>
                </a:prstGeom>
                <a:grpFill/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cxnSp>
            <p:nvCxnSpPr>
              <p:cNvPr id="18" name="Straight Connector 17"/>
              <p:cNvCxnSpPr/>
              <p:nvPr/>
            </p:nvCxnSpPr>
            <p:spPr>
              <a:xfrm flipH="1">
                <a:off x="6853639" y="1978929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6853639" y="1963410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6485380" y="1970165"/>
                <a:ext cx="296157" cy="161035"/>
                <a:chOff x="8666273" y="1947891"/>
                <a:chExt cx="296157" cy="161035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 flipH="1" flipV="1">
                  <a:off x="8666273" y="1963410"/>
                  <a:ext cx="296157" cy="145516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 flipH="1" flipV="1">
                  <a:off x="8962430" y="1947891"/>
                  <a:ext cx="0" cy="161035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0" name="Group 29"/>
            <p:cNvGrpSpPr/>
            <p:nvPr/>
          </p:nvGrpSpPr>
          <p:grpSpPr>
            <a:xfrm>
              <a:off x="9080908" y="2494993"/>
              <a:ext cx="593271" cy="1311730"/>
              <a:chOff x="3178629" y="2090055"/>
              <a:chExt cx="593271" cy="1311730"/>
            </a:xfrm>
          </p:grpSpPr>
          <p:sp>
            <p:nvSpPr>
              <p:cNvPr id="31" name="Flowchart: Delay 30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5" name="Arc 34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 rot="19799602">
              <a:off x="8591067" y="2651497"/>
              <a:ext cx="394205" cy="744604"/>
              <a:chOff x="7195127" y="2890982"/>
              <a:chExt cx="640080" cy="1125536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8" name="Straight Connector 37"/>
              <p:cNvCxnSpPr>
                <a:stCxn id="37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TextBox 38"/>
            <p:cNvSpPr txBox="1"/>
            <p:nvPr/>
          </p:nvSpPr>
          <p:spPr>
            <a:xfrm>
              <a:off x="2174038" y="3806723"/>
              <a:ext cx="798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Prover</a:t>
              </a:r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3555097" y="2889663"/>
                  <a:ext cx="58426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𝑡𝑎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b/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55097" y="2889663"/>
                  <a:ext cx="584263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7292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7256615" y="2826630"/>
                  <a:ext cx="4175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̃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𝑡𝑎𝑔</m:t>
                            </m:r>
                          </m:e>
                        </m:ac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56615" y="2826630"/>
                  <a:ext cx="417550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5942" t="-20000" r="-37681" b="-311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2" name="TextBox 41"/>
            <p:cNvSpPr txBox="1"/>
            <p:nvPr/>
          </p:nvSpPr>
          <p:spPr>
            <a:xfrm>
              <a:off x="5524165" y="3850887"/>
              <a:ext cx="6319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MiM</a:t>
              </a:r>
              <a:endParaRPr lang="en-US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928068" y="3862991"/>
              <a:ext cx="8720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11544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Unclonable</a:t>
            </a:r>
            <a:r>
              <a:rPr lang="en-US" dirty="0" smtClean="0"/>
              <a:t> Tag Generation</a:t>
            </a:r>
            <a:endParaRPr lang="en-US" dirty="0"/>
          </a:p>
        </p:txBody>
      </p:sp>
      <p:sp>
        <p:nvSpPr>
          <p:cNvPr id="66" name="Content Placeholder 6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At the end of the protocol, Alice and Bob output the same tag.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210743" y="2004563"/>
            <a:ext cx="578707" cy="1018046"/>
            <a:chOff x="3178629" y="2090055"/>
            <a:chExt cx="593271" cy="1311730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" name="Oval 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Oval 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Oval 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Arc 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4092289" y="3022609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5206532" y="2605789"/>
            <a:ext cx="1543502" cy="1494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4500097" y="3485219"/>
            <a:ext cx="0" cy="55006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7097541" y="2025675"/>
            <a:ext cx="578707" cy="1018046"/>
            <a:chOff x="3178629" y="2090055"/>
            <a:chExt cx="593271" cy="1311730"/>
          </a:xfrm>
        </p:grpSpPr>
        <p:sp>
          <p:nvSpPr>
            <p:cNvPr id="57" name="Flowchart: Delay 5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8" name="Oval 5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9" name="Oval 5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0" name="Oval 5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1" name="Arc 6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7080749" y="3084168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7410029" y="3485219"/>
            <a:ext cx="0" cy="55006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72739" y="4111724"/>
                <a:ext cx="4175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739" y="4111724"/>
                <a:ext cx="417550" cy="276999"/>
              </a:xfrm>
              <a:prstGeom prst="rect">
                <a:avLst/>
              </a:prstGeom>
              <a:blipFill>
                <a:blip r:embed="rId2"/>
                <a:stretch>
                  <a:fillRect l="-17647" r="-17647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7234928" y="4111724"/>
                <a:ext cx="4175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𝑡𝑎𝑔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4928" y="4111724"/>
                <a:ext cx="417550" cy="276999"/>
              </a:xfrm>
              <a:prstGeom prst="rect">
                <a:avLst/>
              </a:prstGeom>
              <a:blipFill>
                <a:blip r:embed="rId3"/>
                <a:stretch>
                  <a:fillRect l="-17647" r="-17647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097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Unclonable</a:t>
            </a:r>
            <a:r>
              <a:rPr lang="en-US" dirty="0" smtClean="0"/>
              <a:t> Tag Generation: Security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72057" y="2543311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Honest 2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312369" y="2431945"/>
            <a:ext cx="578707" cy="1018046"/>
            <a:chOff x="3178629" y="2090055"/>
            <a:chExt cx="593271" cy="1311730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" name="Oval 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Oval 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Oval 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Arc 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32666" y="2434133"/>
            <a:ext cx="811399" cy="1038203"/>
            <a:chOff x="5645888" y="1637414"/>
            <a:chExt cx="2306956" cy="3251562"/>
          </a:xfrm>
        </p:grpSpPr>
        <p:grpSp>
          <p:nvGrpSpPr>
            <p:cNvPr id="12" name="Group 11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24" name="Moon 23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5" name="Moon 24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19" name="Flowchart: Delay 18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" name="Arc 22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oup 25"/>
          <p:cNvGrpSpPr/>
          <p:nvPr/>
        </p:nvGrpSpPr>
        <p:grpSpPr>
          <a:xfrm>
            <a:off x="8695214" y="1400571"/>
            <a:ext cx="578707" cy="1018046"/>
            <a:chOff x="3178629" y="2090055"/>
            <a:chExt cx="593271" cy="1311730"/>
          </a:xfrm>
        </p:grpSpPr>
        <p:sp>
          <p:nvSpPr>
            <p:cNvPr id="27" name="Flowchart: Delay 2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" name="Oval 2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" name="Oval 2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Oval 2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Arc 3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193915" y="3449991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Honest 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851660" y="3487199"/>
            <a:ext cx="1928295" cy="501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308158" y="3033171"/>
            <a:ext cx="1543502" cy="1494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563934" y="2245790"/>
            <a:ext cx="1754723" cy="64237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97635" y="4659764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Honest 3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8633626" y="3510339"/>
            <a:ext cx="578707" cy="1018046"/>
            <a:chOff x="3178629" y="2090055"/>
            <a:chExt cx="593271" cy="1311730"/>
          </a:xfrm>
        </p:grpSpPr>
        <p:sp>
          <p:nvSpPr>
            <p:cNvPr id="41" name="Flowchart: Delay 40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2" name="Oval 41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3" name="Oval 42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" name="Oval 43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Arc 44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cxnSp>
        <p:nvCxnSpPr>
          <p:cNvPr id="49" name="Straight Arrow Connector 48"/>
          <p:cNvCxnSpPr/>
          <p:nvPr/>
        </p:nvCxnSpPr>
        <p:spPr>
          <a:xfrm>
            <a:off x="6562200" y="3094245"/>
            <a:ext cx="1606064" cy="84098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601723" y="3912601"/>
            <a:ext cx="0" cy="55006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9556642" y="2036379"/>
            <a:ext cx="54864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9581490" y="4144020"/>
            <a:ext cx="54864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343571" y="4582407"/>
                <a:ext cx="5167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571" y="4582407"/>
                <a:ext cx="516744" cy="276999"/>
              </a:xfrm>
              <a:prstGeom prst="rect">
                <a:avLst/>
              </a:prstGeom>
              <a:blipFill>
                <a:blip r:embed="rId2"/>
                <a:stretch>
                  <a:fillRect l="-8235" r="-352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0388002" y="1912049"/>
                <a:ext cx="5186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𝑡𝑎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8002" y="1912049"/>
                <a:ext cx="518668" cy="276999"/>
              </a:xfrm>
              <a:prstGeom prst="rect">
                <a:avLst/>
              </a:prstGeom>
              <a:blipFill>
                <a:blip r:embed="rId3"/>
                <a:stretch>
                  <a:fillRect l="-8235" t="-20000" r="-2352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388002" y="3988822"/>
                <a:ext cx="5186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𝑡𝑎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8002" y="3988822"/>
                <a:ext cx="518668" cy="276999"/>
              </a:xfrm>
              <a:prstGeom prst="rect">
                <a:avLst/>
              </a:prstGeom>
              <a:blipFill>
                <a:blip r:embed="rId4"/>
                <a:stretch>
                  <a:fillRect l="-8235" t="-17391" r="-23529" b="-23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073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Unclonable</a:t>
            </a:r>
            <a:r>
              <a:rPr lang="en-US" dirty="0" smtClean="0"/>
              <a:t> Tag Generation: Security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72057" y="2543311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Honest 2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312369" y="2431945"/>
            <a:ext cx="578707" cy="1018046"/>
            <a:chOff x="3178629" y="2090055"/>
            <a:chExt cx="593271" cy="1311730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" name="Oval 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Oval 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Oval 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Arc 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32666" y="2434133"/>
            <a:ext cx="811399" cy="1038203"/>
            <a:chOff x="5645888" y="1637414"/>
            <a:chExt cx="2306956" cy="3251562"/>
          </a:xfrm>
        </p:grpSpPr>
        <p:grpSp>
          <p:nvGrpSpPr>
            <p:cNvPr id="12" name="Group 11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24" name="Moon 23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5" name="Moon 24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19" name="Flowchart: Delay 18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" name="Arc 22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oup 25"/>
          <p:cNvGrpSpPr/>
          <p:nvPr/>
        </p:nvGrpSpPr>
        <p:grpSpPr>
          <a:xfrm>
            <a:off x="8695214" y="1400571"/>
            <a:ext cx="578707" cy="1018046"/>
            <a:chOff x="3178629" y="2090055"/>
            <a:chExt cx="593271" cy="1311730"/>
          </a:xfrm>
        </p:grpSpPr>
        <p:sp>
          <p:nvSpPr>
            <p:cNvPr id="27" name="Flowchart: Delay 2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" name="Oval 2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" name="Oval 2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Oval 2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Arc 3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193915" y="3449991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Honest 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851660" y="3487199"/>
            <a:ext cx="1928295" cy="5016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308158" y="3033171"/>
            <a:ext cx="1543502" cy="14941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6563934" y="2245790"/>
            <a:ext cx="1754723" cy="64237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8497635" y="4659764"/>
            <a:ext cx="1022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Honest 3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8633626" y="3510339"/>
            <a:ext cx="578707" cy="1018046"/>
            <a:chOff x="3178629" y="2090055"/>
            <a:chExt cx="593271" cy="1311730"/>
          </a:xfrm>
        </p:grpSpPr>
        <p:sp>
          <p:nvSpPr>
            <p:cNvPr id="41" name="Flowchart: Delay 40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2" name="Oval 41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3" name="Oval 42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4" name="Oval 43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5" name="Arc 44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cxnSp>
        <p:nvCxnSpPr>
          <p:cNvPr id="49" name="Straight Arrow Connector 48"/>
          <p:cNvCxnSpPr/>
          <p:nvPr/>
        </p:nvCxnSpPr>
        <p:spPr>
          <a:xfrm>
            <a:off x="6562200" y="3094245"/>
            <a:ext cx="1606064" cy="840985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2601723" y="3912601"/>
            <a:ext cx="0" cy="550068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9556642" y="2036379"/>
            <a:ext cx="54864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9581490" y="4144020"/>
            <a:ext cx="548640" cy="0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343571" y="4582407"/>
                <a:ext cx="5167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3571" y="4582407"/>
                <a:ext cx="516744" cy="276999"/>
              </a:xfrm>
              <a:prstGeom prst="rect">
                <a:avLst/>
              </a:prstGeom>
              <a:blipFill>
                <a:blip r:embed="rId2"/>
                <a:stretch>
                  <a:fillRect l="-8235" r="-352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0388002" y="1912049"/>
                <a:ext cx="5186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𝑡𝑎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8002" y="1912049"/>
                <a:ext cx="518668" cy="276999"/>
              </a:xfrm>
              <a:prstGeom prst="rect">
                <a:avLst/>
              </a:prstGeom>
              <a:blipFill>
                <a:blip r:embed="rId3"/>
                <a:stretch>
                  <a:fillRect l="-8235" t="-20000" r="-23529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10388002" y="3988822"/>
                <a:ext cx="5186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̃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𝑡𝑎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8002" y="3988822"/>
                <a:ext cx="518668" cy="276999"/>
              </a:xfrm>
              <a:prstGeom prst="rect">
                <a:avLst/>
              </a:prstGeom>
              <a:blipFill>
                <a:blip r:embed="rId4"/>
                <a:stretch>
                  <a:fillRect l="-8235" t="-17391" r="-23529" b="-239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1320493" y="5593281"/>
            <a:ext cx="9551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Security: </a:t>
            </a:r>
            <a:r>
              <a:rPr lang="en-US" sz="2400" dirty="0" smtClean="0">
                <a:solidFill>
                  <a:schemeClr val="accent2"/>
                </a:solidFill>
              </a:rPr>
              <a:t>At least one of the three tags output by honest parties is different.</a:t>
            </a:r>
            <a:endParaRPr lang="en-US" sz="2400" b="1" dirty="0">
              <a:solidFill>
                <a:schemeClr val="accent2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099797" y="4501826"/>
            <a:ext cx="1003852" cy="500711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10145410" y="3870615"/>
            <a:ext cx="1003852" cy="500711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0145410" y="1769063"/>
            <a:ext cx="1003852" cy="500711"/>
          </a:xfrm>
          <a:prstGeom prst="ellipse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Application: </a:t>
            </a:r>
            <a:r>
              <a:rPr lang="en-US" dirty="0" err="1" smtClean="0"/>
              <a:t>Unclonable</a:t>
            </a:r>
            <a:r>
              <a:rPr lang="en-US" dirty="0" smtClean="0"/>
              <a:t> Credentials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2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Non-Interactive</a:t>
            </a:r>
            <a:r>
              <a:rPr lang="en-US" dirty="0"/>
              <a:t> </a:t>
            </a:r>
            <a:r>
              <a:rPr lang="en-US" dirty="0" err="1"/>
              <a:t>Unclonable</a:t>
            </a:r>
            <a:r>
              <a:rPr lang="en-US" dirty="0"/>
              <a:t> Tag Generation from </a:t>
            </a:r>
            <a:r>
              <a:rPr lang="en-US" b="1" dirty="0"/>
              <a:t>Public-Key Quantum Money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4369769" y="3889649"/>
            <a:ext cx="578707" cy="1018046"/>
            <a:chOff x="3178629" y="2090055"/>
            <a:chExt cx="593271" cy="1311730"/>
          </a:xfrm>
        </p:grpSpPr>
        <p:sp>
          <p:nvSpPr>
            <p:cNvPr id="5" name="Flowchart: Delay 4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" name="Oval 5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" name="Oval 6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Oval 7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Arc 8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4251315" y="4907695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7256567" y="3910761"/>
            <a:ext cx="578707" cy="1018046"/>
            <a:chOff x="3178629" y="2090055"/>
            <a:chExt cx="593271" cy="1311730"/>
          </a:xfrm>
        </p:grpSpPr>
        <p:sp>
          <p:nvSpPr>
            <p:cNvPr id="13" name="Flowchart: Delay 12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Oval 13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Oval 14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Oval 15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" name="Arc 16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7239775" y="4969254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376" y="1690688"/>
            <a:ext cx="1197813" cy="1197813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>
            <a:off x="4888028" y="2888501"/>
            <a:ext cx="477530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577190" y="2888501"/>
            <a:ext cx="469653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924339" y="3689688"/>
            <a:ext cx="10184087" cy="4728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034669" y="2326884"/>
            <a:ext cx="1845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Offline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34" name="Group 33"/>
          <p:cNvGrpSpPr>
            <a:grpSpLocks noChangeAspect="1"/>
          </p:cNvGrpSpPr>
          <p:nvPr/>
        </p:nvGrpSpPr>
        <p:grpSpPr>
          <a:xfrm>
            <a:off x="3917338" y="2415790"/>
            <a:ext cx="457200" cy="457200"/>
            <a:chOff x="463113" y="4285155"/>
            <a:chExt cx="2291508" cy="2291508"/>
          </a:xfrm>
        </p:grpSpPr>
        <p:sp>
          <p:nvSpPr>
            <p:cNvPr id="35" name="Oval 34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4" name="Group 43"/>
          <p:cNvGrpSpPr>
            <a:grpSpLocks noChangeAspect="1"/>
          </p:cNvGrpSpPr>
          <p:nvPr/>
        </p:nvGrpSpPr>
        <p:grpSpPr>
          <a:xfrm>
            <a:off x="4133660" y="2879082"/>
            <a:ext cx="457200" cy="457200"/>
            <a:chOff x="463113" y="4285155"/>
            <a:chExt cx="2291508" cy="2291508"/>
          </a:xfrm>
        </p:grpSpPr>
        <p:sp>
          <p:nvSpPr>
            <p:cNvPr id="45" name="Oval 44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>
            <a:grpSpLocks noChangeAspect="1"/>
          </p:cNvGrpSpPr>
          <p:nvPr/>
        </p:nvGrpSpPr>
        <p:grpSpPr>
          <a:xfrm>
            <a:off x="4434830" y="2411972"/>
            <a:ext cx="457200" cy="457200"/>
            <a:chOff x="463113" y="4285155"/>
            <a:chExt cx="2291508" cy="2291508"/>
          </a:xfrm>
        </p:grpSpPr>
        <p:sp>
          <p:nvSpPr>
            <p:cNvPr id="50" name="Oval 49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" name="Group 53"/>
          <p:cNvGrpSpPr>
            <a:grpSpLocks noChangeAspect="1"/>
          </p:cNvGrpSpPr>
          <p:nvPr/>
        </p:nvGrpSpPr>
        <p:grpSpPr>
          <a:xfrm>
            <a:off x="7239775" y="2340436"/>
            <a:ext cx="457200" cy="457200"/>
            <a:chOff x="463113" y="4285155"/>
            <a:chExt cx="2291508" cy="2291508"/>
          </a:xfrm>
        </p:grpSpPr>
        <p:sp>
          <p:nvSpPr>
            <p:cNvPr id="55" name="Oval 54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" name="Group 58"/>
          <p:cNvGrpSpPr>
            <a:grpSpLocks noChangeAspect="1"/>
          </p:cNvGrpSpPr>
          <p:nvPr/>
        </p:nvGrpSpPr>
        <p:grpSpPr>
          <a:xfrm>
            <a:off x="7456097" y="2803728"/>
            <a:ext cx="457200" cy="457200"/>
            <a:chOff x="463113" y="4285155"/>
            <a:chExt cx="2291508" cy="2291508"/>
          </a:xfrm>
        </p:grpSpPr>
        <p:sp>
          <p:nvSpPr>
            <p:cNvPr id="60" name="Oval 59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>
            <a:grpSpLocks noChangeAspect="1"/>
          </p:cNvGrpSpPr>
          <p:nvPr/>
        </p:nvGrpSpPr>
        <p:grpSpPr>
          <a:xfrm>
            <a:off x="7757267" y="2336618"/>
            <a:ext cx="457200" cy="457200"/>
            <a:chOff x="463113" y="4285155"/>
            <a:chExt cx="2291508" cy="2291508"/>
          </a:xfrm>
        </p:grpSpPr>
        <p:sp>
          <p:nvSpPr>
            <p:cNvPr id="65" name="Oval 64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Oval 65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Oval 66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Oval 67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8453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Non-Interactive</a:t>
            </a:r>
            <a:r>
              <a:rPr lang="en-US" dirty="0"/>
              <a:t> </a:t>
            </a:r>
            <a:r>
              <a:rPr lang="en-US" dirty="0" err="1"/>
              <a:t>Unclonable</a:t>
            </a:r>
            <a:r>
              <a:rPr lang="en-US" dirty="0"/>
              <a:t> Tag Generation from </a:t>
            </a:r>
            <a:r>
              <a:rPr lang="en-US" b="1" dirty="0"/>
              <a:t>Public-Key Quantum Money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4369769" y="3889649"/>
            <a:ext cx="578707" cy="1018046"/>
            <a:chOff x="3178629" y="2090055"/>
            <a:chExt cx="593271" cy="1311730"/>
          </a:xfrm>
        </p:grpSpPr>
        <p:sp>
          <p:nvSpPr>
            <p:cNvPr id="70" name="Flowchart: Delay 69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1" name="Oval 70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2" name="Oval 71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3" name="Oval 72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4" name="Arc 73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251315" y="4907695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7256567" y="3910761"/>
            <a:ext cx="578707" cy="1018046"/>
            <a:chOff x="3178629" y="2090055"/>
            <a:chExt cx="593271" cy="1311730"/>
          </a:xfrm>
        </p:grpSpPr>
        <p:sp>
          <p:nvSpPr>
            <p:cNvPr id="77" name="Flowchart: Delay 7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8" name="Oval 7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Oval 7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0" name="Oval 7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1" name="Arc 8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7239775" y="4969254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376" y="1690688"/>
            <a:ext cx="1197813" cy="1197813"/>
          </a:xfrm>
          <a:prstGeom prst="rect">
            <a:avLst/>
          </a:prstGeom>
        </p:spPr>
      </p:pic>
      <p:cxnSp>
        <p:nvCxnSpPr>
          <p:cNvPr id="84" name="Straight Arrow Connector 83"/>
          <p:cNvCxnSpPr/>
          <p:nvPr/>
        </p:nvCxnSpPr>
        <p:spPr>
          <a:xfrm flipH="1">
            <a:off x="4888028" y="2888501"/>
            <a:ext cx="477530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6577190" y="2888501"/>
            <a:ext cx="469653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924339" y="3689688"/>
            <a:ext cx="10184087" cy="4728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034669" y="2326884"/>
            <a:ext cx="1845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Offline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88" name="Group 87"/>
          <p:cNvGrpSpPr>
            <a:grpSpLocks noChangeAspect="1"/>
          </p:cNvGrpSpPr>
          <p:nvPr/>
        </p:nvGrpSpPr>
        <p:grpSpPr>
          <a:xfrm>
            <a:off x="3159209" y="3996746"/>
            <a:ext cx="457200" cy="457200"/>
            <a:chOff x="463113" y="4285155"/>
            <a:chExt cx="2291508" cy="2291508"/>
          </a:xfrm>
        </p:grpSpPr>
        <p:sp>
          <p:nvSpPr>
            <p:cNvPr id="89" name="Oval 8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>
            <a:grpSpLocks noChangeAspect="1"/>
          </p:cNvGrpSpPr>
          <p:nvPr/>
        </p:nvGrpSpPr>
        <p:grpSpPr>
          <a:xfrm>
            <a:off x="3375531" y="4460038"/>
            <a:ext cx="457200" cy="457200"/>
            <a:chOff x="463113" y="4285155"/>
            <a:chExt cx="2291508" cy="2291508"/>
          </a:xfrm>
        </p:grpSpPr>
        <p:sp>
          <p:nvSpPr>
            <p:cNvPr id="94" name="Oval 9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>
            <a:grpSpLocks noChangeAspect="1"/>
          </p:cNvGrpSpPr>
          <p:nvPr/>
        </p:nvGrpSpPr>
        <p:grpSpPr>
          <a:xfrm>
            <a:off x="3676701" y="3992928"/>
            <a:ext cx="457200" cy="457200"/>
            <a:chOff x="463113" y="4285155"/>
            <a:chExt cx="2291508" cy="2291508"/>
          </a:xfrm>
        </p:grpSpPr>
        <p:sp>
          <p:nvSpPr>
            <p:cNvPr id="99" name="Oval 9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>
            <a:grpSpLocks noChangeAspect="1"/>
          </p:cNvGrpSpPr>
          <p:nvPr/>
        </p:nvGrpSpPr>
        <p:grpSpPr>
          <a:xfrm>
            <a:off x="8283538" y="3984999"/>
            <a:ext cx="457200" cy="457200"/>
            <a:chOff x="463113" y="4285155"/>
            <a:chExt cx="2291508" cy="2291508"/>
          </a:xfrm>
        </p:grpSpPr>
        <p:sp>
          <p:nvSpPr>
            <p:cNvPr id="104" name="Oval 10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8499860" y="4448291"/>
            <a:ext cx="457200" cy="457200"/>
            <a:chOff x="463113" y="4285155"/>
            <a:chExt cx="2291508" cy="2291508"/>
          </a:xfrm>
        </p:grpSpPr>
        <p:sp>
          <p:nvSpPr>
            <p:cNvPr id="109" name="Oval 10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>
            <a:grpSpLocks noChangeAspect="1"/>
          </p:cNvGrpSpPr>
          <p:nvPr/>
        </p:nvGrpSpPr>
        <p:grpSpPr>
          <a:xfrm>
            <a:off x="8801030" y="3981181"/>
            <a:ext cx="457200" cy="457200"/>
            <a:chOff x="463113" y="4285155"/>
            <a:chExt cx="2291508" cy="2291508"/>
          </a:xfrm>
        </p:grpSpPr>
        <p:sp>
          <p:nvSpPr>
            <p:cNvPr id="114" name="Oval 11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127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Non-Interactive</a:t>
            </a:r>
            <a:r>
              <a:rPr lang="en-US" dirty="0"/>
              <a:t> </a:t>
            </a:r>
            <a:r>
              <a:rPr lang="en-US" dirty="0" err="1"/>
              <a:t>Unclonable</a:t>
            </a:r>
            <a:r>
              <a:rPr lang="en-US" dirty="0"/>
              <a:t> Tag Generation from </a:t>
            </a:r>
            <a:r>
              <a:rPr lang="en-US" b="1" dirty="0"/>
              <a:t>Public-Key Quantum Money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4369769" y="3889649"/>
            <a:ext cx="578707" cy="1018046"/>
            <a:chOff x="3178629" y="2090055"/>
            <a:chExt cx="593271" cy="1311730"/>
          </a:xfrm>
        </p:grpSpPr>
        <p:sp>
          <p:nvSpPr>
            <p:cNvPr id="70" name="Flowchart: Delay 69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1" name="Oval 70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2" name="Oval 71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3" name="Oval 72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4" name="Arc 73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251315" y="4907695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7256567" y="3910761"/>
            <a:ext cx="578707" cy="1018046"/>
            <a:chOff x="3178629" y="2090055"/>
            <a:chExt cx="593271" cy="1311730"/>
          </a:xfrm>
        </p:grpSpPr>
        <p:sp>
          <p:nvSpPr>
            <p:cNvPr id="77" name="Flowchart: Delay 7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8" name="Oval 7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Oval 7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0" name="Oval 7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1" name="Arc 8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7239775" y="4969254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376" y="1690688"/>
            <a:ext cx="1197813" cy="1197813"/>
          </a:xfrm>
          <a:prstGeom prst="rect">
            <a:avLst/>
          </a:prstGeom>
        </p:spPr>
      </p:pic>
      <p:cxnSp>
        <p:nvCxnSpPr>
          <p:cNvPr id="84" name="Straight Arrow Connector 83"/>
          <p:cNvCxnSpPr/>
          <p:nvPr/>
        </p:nvCxnSpPr>
        <p:spPr>
          <a:xfrm flipH="1">
            <a:off x="4888028" y="2888501"/>
            <a:ext cx="477530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6577190" y="2888501"/>
            <a:ext cx="469653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924339" y="3689688"/>
            <a:ext cx="10184087" cy="4728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034669" y="2326884"/>
            <a:ext cx="1845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Offline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88" name="Group 87"/>
          <p:cNvGrpSpPr>
            <a:grpSpLocks noChangeAspect="1"/>
          </p:cNvGrpSpPr>
          <p:nvPr/>
        </p:nvGrpSpPr>
        <p:grpSpPr>
          <a:xfrm>
            <a:off x="3159209" y="3996746"/>
            <a:ext cx="457200" cy="457200"/>
            <a:chOff x="463113" y="4285155"/>
            <a:chExt cx="2291508" cy="2291508"/>
          </a:xfrm>
        </p:grpSpPr>
        <p:sp>
          <p:nvSpPr>
            <p:cNvPr id="89" name="Oval 8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>
            <a:grpSpLocks noChangeAspect="1"/>
          </p:cNvGrpSpPr>
          <p:nvPr/>
        </p:nvGrpSpPr>
        <p:grpSpPr>
          <a:xfrm>
            <a:off x="3375531" y="4460038"/>
            <a:ext cx="457200" cy="457200"/>
            <a:chOff x="463113" y="4285155"/>
            <a:chExt cx="2291508" cy="2291508"/>
          </a:xfrm>
        </p:grpSpPr>
        <p:sp>
          <p:nvSpPr>
            <p:cNvPr id="94" name="Oval 9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>
            <a:grpSpLocks noChangeAspect="1"/>
          </p:cNvGrpSpPr>
          <p:nvPr/>
        </p:nvGrpSpPr>
        <p:grpSpPr>
          <a:xfrm>
            <a:off x="5784574" y="3872168"/>
            <a:ext cx="457200" cy="457200"/>
            <a:chOff x="463113" y="4285155"/>
            <a:chExt cx="2291508" cy="2291508"/>
          </a:xfrm>
        </p:grpSpPr>
        <p:sp>
          <p:nvSpPr>
            <p:cNvPr id="99" name="Oval 9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>
            <a:grpSpLocks noChangeAspect="1"/>
          </p:cNvGrpSpPr>
          <p:nvPr/>
        </p:nvGrpSpPr>
        <p:grpSpPr>
          <a:xfrm>
            <a:off x="8283538" y="3984999"/>
            <a:ext cx="457200" cy="457200"/>
            <a:chOff x="463113" y="4285155"/>
            <a:chExt cx="2291508" cy="2291508"/>
          </a:xfrm>
        </p:grpSpPr>
        <p:sp>
          <p:nvSpPr>
            <p:cNvPr id="104" name="Oval 10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8499860" y="4448291"/>
            <a:ext cx="457200" cy="457200"/>
            <a:chOff x="463113" y="4285155"/>
            <a:chExt cx="2291508" cy="2291508"/>
          </a:xfrm>
        </p:grpSpPr>
        <p:sp>
          <p:nvSpPr>
            <p:cNvPr id="109" name="Oval 10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>
            <a:grpSpLocks noChangeAspect="1"/>
          </p:cNvGrpSpPr>
          <p:nvPr/>
        </p:nvGrpSpPr>
        <p:grpSpPr>
          <a:xfrm>
            <a:off x="8801030" y="3981181"/>
            <a:ext cx="457200" cy="457200"/>
            <a:chOff x="463113" y="4285155"/>
            <a:chExt cx="2291508" cy="2291508"/>
          </a:xfrm>
        </p:grpSpPr>
        <p:sp>
          <p:nvSpPr>
            <p:cNvPr id="114" name="Oval 11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5406887" y="4422913"/>
            <a:ext cx="121257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10108" y="4451109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Serial number: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11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Non-Interactive</a:t>
            </a:r>
            <a:r>
              <a:rPr lang="en-US" dirty="0"/>
              <a:t> </a:t>
            </a:r>
            <a:r>
              <a:rPr lang="en-US" dirty="0" err="1"/>
              <a:t>Unclonable</a:t>
            </a:r>
            <a:r>
              <a:rPr lang="en-US" dirty="0"/>
              <a:t> Tag Generation from </a:t>
            </a:r>
            <a:r>
              <a:rPr lang="en-US" b="1" dirty="0"/>
              <a:t>Public-Key Quantum Money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4369769" y="3889649"/>
            <a:ext cx="578707" cy="1018046"/>
            <a:chOff x="3178629" y="2090055"/>
            <a:chExt cx="593271" cy="1311730"/>
          </a:xfrm>
        </p:grpSpPr>
        <p:sp>
          <p:nvSpPr>
            <p:cNvPr id="70" name="Flowchart: Delay 69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1" name="Oval 70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2" name="Oval 71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3" name="Oval 72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4" name="Arc 73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251315" y="4907695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7256567" y="3910761"/>
            <a:ext cx="578707" cy="1018046"/>
            <a:chOff x="3178629" y="2090055"/>
            <a:chExt cx="593271" cy="1311730"/>
          </a:xfrm>
        </p:grpSpPr>
        <p:sp>
          <p:nvSpPr>
            <p:cNvPr id="77" name="Flowchart: Delay 7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8" name="Oval 7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Oval 7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0" name="Oval 7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1" name="Arc 8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7239775" y="4969254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376" y="1690688"/>
            <a:ext cx="1197813" cy="1197813"/>
          </a:xfrm>
          <a:prstGeom prst="rect">
            <a:avLst/>
          </a:prstGeom>
        </p:spPr>
      </p:pic>
      <p:cxnSp>
        <p:nvCxnSpPr>
          <p:cNvPr id="84" name="Straight Arrow Connector 83"/>
          <p:cNvCxnSpPr/>
          <p:nvPr/>
        </p:nvCxnSpPr>
        <p:spPr>
          <a:xfrm flipH="1">
            <a:off x="4888028" y="2888501"/>
            <a:ext cx="477530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6577190" y="2888501"/>
            <a:ext cx="469653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924339" y="3689688"/>
            <a:ext cx="10184087" cy="4728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034669" y="2326884"/>
            <a:ext cx="1845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Offline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88" name="Group 87"/>
          <p:cNvGrpSpPr>
            <a:grpSpLocks noChangeAspect="1"/>
          </p:cNvGrpSpPr>
          <p:nvPr/>
        </p:nvGrpSpPr>
        <p:grpSpPr>
          <a:xfrm>
            <a:off x="3159209" y="3996746"/>
            <a:ext cx="457200" cy="457200"/>
            <a:chOff x="463113" y="4285155"/>
            <a:chExt cx="2291508" cy="2291508"/>
          </a:xfrm>
        </p:grpSpPr>
        <p:sp>
          <p:nvSpPr>
            <p:cNvPr id="89" name="Oval 8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>
            <a:grpSpLocks noChangeAspect="1"/>
          </p:cNvGrpSpPr>
          <p:nvPr/>
        </p:nvGrpSpPr>
        <p:grpSpPr>
          <a:xfrm>
            <a:off x="3375531" y="4460038"/>
            <a:ext cx="457200" cy="457200"/>
            <a:chOff x="463113" y="4285155"/>
            <a:chExt cx="2291508" cy="2291508"/>
          </a:xfrm>
        </p:grpSpPr>
        <p:sp>
          <p:nvSpPr>
            <p:cNvPr id="94" name="Oval 9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>
            <a:grpSpLocks noChangeAspect="1"/>
          </p:cNvGrpSpPr>
          <p:nvPr/>
        </p:nvGrpSpPr>
        <p:grpSpPr>
          <a:xfrm>
            <a:off x="9134058" y="4459600"/>
            <a:ext cx="457200" cy="457200"/>
            <a:chOff x="463113" y="4285155"/>
            <a:chExt cx="2291508" cy="2291508"/>
          </a:xfrm>
        </p:grpSpPr>
        <p:sp>
          <p:nvSpPr>
            <p:cNvPr id="99" name="Oval 9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>
            <a:grpSpLocks noChangeAspect="1"/>
          </p:cNvGrpSpPr>
          <p:nvPr/>
        </p:nvGrpSpPr>
        <p:grpSpPr>
          <a:xfrm>
            <a:off x="8283538" y="3984999"/>
            <a:ext cx="457200" cy="457200"/>
            <a:chOff x="463113" y="4285155"/>
            <a:chExt cx="2291508" cy="2291508"/>
          </a:xfrm>
        </p:grpSpPr>
        <p:sp>
          <p:nvSpPr>
            <p:cNvPr id="104" name="Oval 10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8499860" y="4448291"/>
            <a:ext cx="457200" cy="457200"/>
            <a:chOff x="463113" y="4285155"/>
            <a:chExt cx="2291508" cy="2291508"/>
          </a:xfrm>
        </p:grpSpPr>
        <p:sp>
          <p:nvSpPr>
            <p:cNvPr id="109" name="Oval 10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>
            <a:grpSpLocks noChangeAspect="1"/>
          </p:cNvGrpSpPr>
          <p:nvPr/>
        </p:nvGrpSpPr>
        <p:grpSpPr>
          <a:xfrm>
            <a:off x="8801030" y="3981181"/>
            <a:ext cx="457200" cy="457200"/>
            <a:chOff x="463113" y="4285155"/>
            <a:chExt cx="2291508" cy="2291508"/>
          </a:xfrm>
        </p:grpSpPr>
        <p:sp>
          <p:nvSpPr>
            <p:cNvPr id="114" name="Oval 11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Callout 2"/>
          <p:cNvSpPr/>
          <p:nvPr/>
        </p:nvSpPr>
        <p:spPr>
          <a:xfrm>
            <a:off x="8074914" y="5149698"/>
            <a:ext cx="2131503" cy="1321713"/>
          </a:xfrm>
          <a:prstGeom prst="wedgeEllipseCallout">
            <a:avLst>
              <a:gd name="adj1" fmla="val -57670"/>
              <a:gd name="adj2" fmla="val -84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Does it match the serial number Alice claimed?</a:t>
            </a:r>
            <a:endParaRPr lang="en-US" dirty="0"/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4627391" y="5338586"/>
            <a:ext cx="0" cy="6261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4140579" y="6001760"/>
            <a:ext cx="1061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Output: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3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Non-Interactive</a:t>
            </a:r>
            <a:r>
              <a:rPr lang="en-US" dirty="0"/>
              <a:t> </a:t>
            </a:r>
            <a:r>
              <a:rPr lang="en-US" dirty="0" err="1"/>
              <a:t>Unclonable</a:t>
            </a:r>
            <a:r>
              <a:rPr lang="en-US" dirty="0"/>
              <a:t> Tag Generation from </a:t>
            </a:r>
            <a:r>
              <a:rPr lang="en-US" b="1" dirty="0"/>
              <a:t>Public-Key Quantum Money</a:t>
            </a:r>
            <a:endParaRPr lang="en-US" dirty="0"/>
          </a:p>
        </p:txBody>
      </p:sp>
      <p:grpSp>
        <p:nvGrpSpPr>
          <p:cNvPr id="69" name="Group 68"/>
          <p:cNvGrpSpPr/>
          <p:nvPr/>
        </p:nvGrpSpPr>
        <p:grpSpPr>
          <a:xfrm>
            <a:off x="4369769" y="3889649"/>
            <a:ext cx="578707" cy="1018046"/>
            <a:chOff x="3178629" y="2090055"/>
            <a:chExt cx="593271" cy="1311730"/>
          </a:xfrm>
        </p:grpSpPr>
        <p:sp>
          <p:nvSpPr>
            <p:cNvPr id="70" name="Flowchart: Delay 69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1" name="Oval 70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2" name="Oval 71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3" name="Oval 72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4" name="Arc 73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251315" y="4907695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7256567" y="3910761"/>
            <a:ext cx="578707" cy="1018046"/>
            <a:chOff x="3178629" y="2090055"/>
            <a:chExt cx="593271" cy="1311730"/>
          </a:xfrm>
        </p:grpSpPr>
        <p:sp>
          <p:nvSpPr>
            <p:cNvPr id="77" name="Flowchart: Delay 7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8" name="Oval 7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Oval 7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0" name="Oval 7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1" name="Arc 8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7239775" y="4969254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376" y="1690688"/>
            <a:ext cx="1197813" cy="1197813"/>
          </a:xfrm>
          <a:prstGeom prst="rect">
            <a:avLst/>
          </a:prstGeom>
        </p:spPr>
      </p:pic>
      <p:cxnSp>
        <p:nvCxnSpPr>
          <p:cNvPr id="84" name="Straight Arrow Connector 83"/>
          <p:cNvCxnSpPr/>
          <p:nvPr/>
        </p:nvCxnSpPr>
        <p:spPr>
          <a:xfrm flipH="1">
            <a:off x="4888028" y="2888501"/>
            <a:ext cx="477530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6577190" y="2888501"/>
            <a:ext cx="469653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924339" y="3689688"/>
            <a:ext cx="10184087" cy="4728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034669" y="2326884"/>
            <a:ext cx="1845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Offline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88" name="Group 87"/>
          <p:cNvGrpSpPr>
            <a:grpSpLocks noChangeAspect="1"/>
          </p:cNvGrpSpPr>
          <p:nvPr/>
        </p:nvGrpSpPr>
        <p:grpSpPr>
          <a:xfrm>
            <a:off x="3159209" y="3996746"/>
            <a:ext cx="457200" cy="457200"/>
            <a:chOff x="463113" y="4285155"/>
            <a:chExt cx="2291508" cy="2291508"/>
          </a:xfrm>
        </p:grpSpPr>
        <p:sp>
          <p:nvSpPr>
            <p:cNvPr id="89" name="Oval 8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>
            <a:grpSpLocks noChangeAspect="1"/>
          </p:cNvGrpSpPr>
          <p:nvPr/>
        </p:nvGrpSpPr>
        <p:grpSpPr>
          <a:xfrm>
            <a:off x="3375531" y="4460038"/>
            <a:ext cx="457200" cy="457200"/>
            <a:chOff x="463113" y="4285155"/>
            <a:chExt cx="2291508" cy="2291508"/>
          </a:xfrm>
        </p:grpSpPr>
        <p:sp>
          <p:nvSpPr>
            <p:cNvPr id="94" name="Oval 9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>
            <a:grpSpLocks noChangeAspect="1"/>
          </p:cNvGrpSpPr>
          <p:nvPr/>
        </p:nvGrpSpPr>
        <p:grpSpPr>
          <a:xfrm>
            <a:off x="9134058" y="4459600"/>
            <a:ext cx="457200" cy="457200"/>
            <a:chOff x="463113" y="4285155"/>
            <a:chExt cx="2291508" cy="2291508"/>
          </a:xfrm>
        </p:grpSpPr>
        <p:sp>
          <p:nvSpPr>
            <p:cNvPr id="99" name="Oval 9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>
            <a:grpSpLocks noChangeAspect="1"/>
          </p:cNvGrpSpPr>
          <p:nvPr/>
        </p:nvGrpSpPr>
        <p:grpSpPr>
          <a:xfrm>
            <a:off x="8283538" y="3984999"/>
            <a:ext cx="457200" cy="457200"/>
            <a:chOff x="463113" y="4285155"/>
            <a:chExt cx="2291508" cy="2291508"/>
          </a:xfrm>
        </p:grpSpPr>
        <p:sp>
          <p:nvSpPr>
            <p:cNvPr id="104" name="Oval 10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8499860" y="4448291"/>
            <a:ext cx="457200" cy="457200"/>
            <a:chOff x="463113" y="4285155"/>
            <a:chExt cx="2291508" cy="2291508"/>
          </a:xfrm>
        </p:grpSpPr>
        <p:sp>
          <p:nvSpPr>
            <p:cNvPr id="109" name="Oval 10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>
            <a:grpSpLocks noChangeAspect="1"/>
          </p:cNvGrpSpPr>
          <p:nvPr/>
        </p:nvGrpSpPr>
        <p:grpSpPr>
          <a:xfrm>
            <a:off x="8801030" y="3981181"/>
            <a:ext cx="457200" cy="457200"/>
            <a:chOff x="463113" y="4285155"/>
            <a:chExt cx="2291508" cy="2291508"/>
          </a:xfrm>
        </p:grpSpPr>
        <p:sp>
          <p:nvSpPr>
            <p:cNvPr id="114" name="Oval 11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Oval Callout 2"/>
          <p:cNvSpPr/>
          <p:nvPr/>
        </p:nvSpPr>
        <p:spPr>
          <a:xfrm>
            <a:off x="8074914" y="5149698"/>
            <a:ext cx="2131503" cy="1321713"/>
          </a:xfrm>
          <a:prstGeom prst="wedgeEllipseCallout">
            <a:avLst>
              <a:gd name="adj1" fmla="val -57670"/>
              <a:gd name="adj2" fmla="val -848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Does it match the serial number Alice claimed?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496544" y="5338586"/>
            <a:ext cx="0" cy="6261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627391" y="5338586"/>
            <a:ext cx="0" cy="6261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4140579" y="5974800"/>
            <a:ext cx="1061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Output: s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6965789" y="5974800"/>
            <a:ext cx="10615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Output: 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Non-Malleable Proofs [DDN98]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434620" y="2903110"/>
            <a:ext cx="593271" cy="1311730"/>
            <a:chOff x="3178629" y="2090055"/>
            <a:chExt cx="593271" cy="1311730"/>
          </a:xfrm>
        </p:grpSpPr>
        <p:sp>
          <p:nvSpPr>
            <p:cNvPr id="7" name="Flowchart: Delay 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Oval 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Oval 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Oval 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Arc 1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530927" y="2905928"/>
            <a:ext cx="831819" cy="1337702"/>
            <a:chOff x="5645888" y="1637414"/>
            <a:chExt cx="2306956" cy="3251562"/>
          </a:xfrm>
        </p:grpSpPr>
        <p:grpSp>
          <p:nvGrpSpPr>
            <p:cNvPr id="13" name="Group 12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25" name="Moon 24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6" name="Moon 25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20" name="Flowchart: Delay 19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4" name="Arc 23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18" name="Straight Connector 17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Group 26"/>
          <p:cNvGrpSpPr/>
          <p:nvPr/>
        </p:nvGrpSpPr>
        <p:grpSpPr>
          <a:xfrm>
            <a:off x="9220055" y="2903110"/>
            <a:ext cx="593271" cy="1311730"/>
            <a:chOff x="3178629" y="2090055"/>
            <a:chExt cx="593271" cy="1311730"/>
          </a:xfrm>
        </p:grpSpPr>
        <p:sp>
          <p:nvSpPr>
            <p:cNvPr id="28" name="Flowchart: Delay 27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" name="Oval 28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Oval 29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Oval 30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" name="Arc 31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41" name="Group 40"/>
          <p:cNvGrpSpPr/>
          <p:nvPr/>
        </p:nvGrpSpPr>
        <p:grpSpPr>
          <a:xfrm rot="19799602">
            <a:off x="8730214" y="3059614"/>
            <a:ext cx="394205" cy="744604"/>
            <a:chOff x="7195127" y="2890982"/>
            <a:chExt cx="640080" cy="1125536"/>
          </a:xfrm>
        </p:grpSpPr>
        <p:sp>
          <p:nvSpPr>
            <p:cNvPr id="33" name="Oval 32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>
              <a:stCxn id="33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/>
          <p:cNvSpPr txBox="1"/>
          <p:nvPr/>
        </p:nvSpPr>
        <p:spPr>
          <a:xfrm>
            <a:off x="2313185" y="4214840"/>
            <a:ext cx="79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Prover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037815" y="4262782"/>
            <a:ext cx="1976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trike="sngStrike" dirty="0" smtClean="0"/>
              <a:t>Adversarial Verifier</a:t>
            </a:r>
          </a:p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080642" y="4373569"/>
            <a:ext cx="872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Verifier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 rot="19799602">
            <a:off x="5082028" y="2853720"/>
            <a:ext cx="394205" cy="744604"/>
            <a:chOff x="7195127" y="2890982"/>
            <a:chExt cx="640080" cy="1125536"/>
          </a:xfrm>
        </p:grpSpPr>
        <p:sp>
          <p:nvSpPr>
            <p:cNvPr id="47" name="Oval 46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Connector 47"/>
            <p:cNvCxnSpPr>
              <a:stCxn id="47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Oval Callout 39"/>
              <p:cNvSpPr/>
              <p:nvPr/>
            </p:nvSpPr>
            <p:spPr>
              <a:xfrm>
                <a:off x="3111224" y="1690688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/>
                  <a:t>I claim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40" name="Oval Callout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224" y="1690688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Cloud Callout 44"/>
          <p:cNvSpPr/>
          <p:nvPr/>
        </p:nvSpPr>
        <p:spPr>
          <a:xfrm>
            <a:off x="577516" y="4632114"/>
            <a:ext cx="1857104" cy="1152669"/>
          </a:xfrm>
          <a:prstGeom prst="cloudCallout">
            <a:avLst>
              <a:gd name="adj1" fmla="val 50994"/>
              <a:gd name="adj2" fmla="val -596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Witness: w</a:t>
            </a:r>
            <a:endParaRPr lang="en-US" dirty="0"/>
          </a:p>
        </p:txBody>
      </p:sp>
      <p:sp>
        <p:nvSpPr>
          <p:cNvPr id="49" name="Cloud Callout 48"/>
          <p:cNvSpPr/>
          <p:nvPr/>
        </p:nvSpPr>
        <p:spPr>
          <a:xfrm>
            <a:off x="3279414" y="5208448"/>
            <a:ext cx="1857104" cy="1152669"/>
          </a:xfrm>
          <a:prstGeom prst="cloudCallout">
            <a:avLst>
              <a:gd name="adj1" fmla="val 49439"/>
              <a:gd name="adj2" fmla="val -103099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???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Oval Callout 49"/>
              <p:cNvSpPr/>
              <p:nvPr/>
            </p:nvSpPr>
            <p:spPr>
              <a:xfrm>
                <a:off x="6271110" y="1468666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/>
                  <a:t>I claim that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 panose="02040503050406030204" pitchFamily="18" charset="0"/>
                      </a:rPr>
                      <m:t>𝐲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50" name="Oval Callout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1110" y="1468666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Straight Arrow Connector 50"/>
          <p:cNvCxnSpPr/>
          <p:nvPr/>
        </p:nvCxnSpPr>
        <p:spPr>
          <a:xfrm flipV="1">
            <a:off x="3455469" y="3667225"/>
            <a:ext cx="1582346" cy="192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6820829" y="3574779"/>
            <a:ext cx="1582346" cy="192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6939816" y="2040556"/>
            <a:ext cx="385010" cy="404261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3792354" y="2242686"/>
            <a:ext cx="346509" cy="404261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2434620" y="2892559"/>
            <a:ext cx="593271" cy="1311730"/>
            <a:chOff x="3178629" y="2090055"/>
            <a:chExt cx="593271" cy="1311730"/>
          </a:xfrm>
        </p:grpSpPr>
        <p:sp>
          <p:nvSpPr>
            <p:cNvPr id="55" name="Flowchart: Delay 54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6" name="Oval 55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7" name="Oval 56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8" name="Oval 57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9" name="Arc 58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530927" y="2895377"/>
            <a:ext cx="831819" cy="1337702"/>
            <a:chOff x="5645888" y="1637414"/>
            <a:chExt cx="2306956" cy="3251562"/>
          </a:xfrm>
        </p:grpSpPr>
        <p:grpSp>
          <p:nvGrpSpPr>
            <p:cNvPr id="61" name="Group 60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73" name="Moon 72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4" name="Moon 73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68" name="Flowchart: Delay 67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72" name="Arc 71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65" name="Group 64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66" name="Straight Connector 65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5" name="Group 74"/>
          <p:cNvGrpSpPr/>
          <p:nvPr/>
        </p:nvGrpSpPr>
        <p:grpSpPr>
          <a:xfrm>
            <a:off x="9220055" y="2892559"/>
            <a:ext cx="593271" cy="1311730"/>
            <a:chOff x="3178629" y="2090055"/>
            <a:chExt cx="593271" cy="1311730"/>
          </a:xfrm>
        </p:grpSpPr>
        <p:sp>
          <p:nvSpPr>
            <p:cNvPr id="76" name="Flowchart: Delay 7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7" name="Oval 7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8" name="Oval 7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Oval 7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0" name="Arc 7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81" name="Group 80"/>
          <p:cNvGrpSpPr/>
          <p:nvPr/>
        </p:nvGrpSpPr>
        <p:grpSpPr>
          <a:xfrm rot="19799602">
            <a:off x="8730214" y="3049063"/>
            <a:ext cx="394205" cy="744604"/>
            <a:chOff x="7195127" y="2890982"/>
            <a:chExt cx="640080" cy="1125536"/>
          </a:xfrm>
        </p:grpSpPr>
        <p:sp>
          <p:nvSpPr>
            <p:cNvPr id="82" name="Oval 81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3" name="Straight Connector 82"/>
            <p:cNvCxnSpPr>
              <a:stCxn id="82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2313185" y="4204289"/>
            <a:ext cx="79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Prover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037815" y="4252231"/>
            <a:ext cx="19768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trike="sngStrike" dirty="0" smtClean="0"/>
              <a:t>Adversarial Verifier</a:t>
            </a:r>
          </a:p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6458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Non-Interactive</a:t>
            </a:r>
            <a:r>
              <a:rPr lang="en-US" dirty="0"/>
              <a:t> </a:t>
            </a:r>
            <a:r>
              <a:rPr lang="en-US" dirty="0" err="1"/>
              <a:t>Unclonable</a:t>
            </a:r>
            <a:r>
              <a:rPr lang="en-US" dirty="0"/>
              <a:t> Tag Generation from </a:t>
            </a:r>
            <a:r>
              <a:rPr lang="en-US" b="1" dirty="0"/>
              <a:t>Public-Key Quantum Money</a:t>
            </a:r>
            <a:endParaRPr lang="en-US" dirty="0"/>
          </a:p>
        </p:txBody>
      </p:sp>
      <p:sp>
        <p:nvSpPr>
          <p:cNvPr id="75" name="TextBox 74"/>
          <p:cNvSpPr txBox="1"/>
          <p:nvPr/>
        </p:nvSpPr>
        <p:spPr>
          <a:xfrm>
            <a:off x="4251315" y="4907695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Alice</a:t>
            </a:r>
            <a:endParaRPr lang="en-US" dirty="0"/>
          </a:p>
        </p:txBody>
      </p:sp>
      <p:grpSp>
        <p:nvGrpSpPr>
          <p:cNvPr id="76" name="Group 75"/>
          <p:cNvGrpSpPr/>
          <p:nvPr/>
        </p:nvGrpSpPr>
        <p:grpSpPr>
          <a:xfrm>
            <a:off x="7256567" y="3910761"/>
            <a:ext cx="578707" cy="1018046"/>
            <a:chOff x="3178629" y="2090055"/>
            <a:chExt cx="593271" cy="1311730"/>
          </a:xfrm>
        </p:grpSpPr>
        <p:sp>
          <p:nvSpPr>
            <p:cNvPr id="77" name="Flowchart: Delay 7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8" name="Oval 7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Oval 7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0" name="Oval 7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1" name="Arc 8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7239775" y="4969254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Bob</a:t>
            </a:r>
            <a:endParaRPr lang="en-US" dirty="0"/>
          </a:p>
        </p:txBody>
      </p:sp>
      <p:pic>
        <p:nvPicPr>
          <p:cNvPr id="83" name="Picture 8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376" y="1690688"/>
            <a:ext cx="1197813" cy="1197813"/>
          </a:xfrm>
          <a:prstGeom prst="rect">
            <a:avLst/>
          </a:prstGeom>
        </p:spPr>
      </p:pic>
      <p:cxnSp>
        <p:nvCxnSpPr>
          <p:cNvPr id="84" name="Straight Arrow Connector 83"/>
          <p:cNvCxnSpPr/>
          <p:nvPr/>
        </p:nvCxnSpPr>
        <p:spPr>
          <a:xfrm flipH="1">
            <a:off x="4888028" y="2888501"/>
            <a:ext cx="477530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6577190" y="2888501"/>
            <a:ext cx="469653" cy="6464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924339" y="3689688"/>
            <a:ext cx="10184087" cy="4728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9034669" y="2326884"/>
            <a:ext cx="1845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Offline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88" name="Group 87"/>
          <p:cNvGrpSpPr>
            <a:grpSpLocks noChangeAspect="1"/>
          </p:cNvGrpSpPr>
          <p:nvPr/>
        </p:nvGrpSpPr>
        <p:grpSpPr>
          <a:xfrm>
            <a:off x="3159209" y="3996746"/>
            <a:ext cx="457200" cy="457200"/>
            <a:chOff x="463113" y="4285155"/>
            <a:chExt cx="2291508" cy="2291508"/>
          </a:xfrm>
        </p:grpSpPr>
        <p:sp>
          <p:nvSpPr>
            <p:cNvPr id="89" name="Oval 8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3" name="Group 92"/>
          <p:cNvGrpSpPr>
            <a:grpSpLocks noChangeAspect="1"/>
          </p:cNvGrpSpPr>
          <p:nvPr/>
        </p:nvGrpSpPr>
        <p:grpSpPr>
          <a:xfrm>
            <a:off x="3375531" y="4460038"/>
            <a:ext cx="457200" cy="457200"/>
            <a:chOff x="463113" y="4285155"/>
            <a:chExt cx="2291508" cy="2291508"/>
          </a:xfrm>
        </p:grpSpPr>
        <p:sp>
          <p:nvSpPr>
            <p:cNvPr id="94" name="Oval 9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Oval 9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8" name="Group 97"/>
          <p:cNvGrpSpPr>
            <a:grpSpLocks noChangeAspect="1"/>
          </p:cNvGrpSpPr>
          <p:nvPr/>
        </p:nvGrpSpPr>
        <p:grpSpPr>
          <a:xfrm>
            <a:off x="5784574" y="3872168"/>
            <a:ext cx="457200" cy="457200"/>
            <a:chOff x="463113" y="4285155"/>
            <a:chExt cx="2291508" cy="2291508"/>
          </a:xfrm>
        </p:grpSpPr>
        <p:sp>
          <p:nvSpPr>
            <p:cNvPr id="99" name="Oval 9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Oval 10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3" name="Group 102"/>
          <p:cNvGrpSpPr>
            <a:grpSpLocks noChangeAspect="1"/>
          </p:cNvGrpSpPr>
          <p:nvPr/>
        </p:nvGrpSpPr>
        <p:grpSpPr>
          <a:xfrm>
            <a:off x="8283538" y="3984999"/>
            <a:ext cx="457200" cy="457200"/>
            <a:chOff x="463113" y="4285155"/>
            <a:chExt cx="2291508" cy="2291508"/>
          </a:xfrm>
        </p:grpSpPr>
        <p:sp>
          <p:nvSpPr>
            <p:cNvPr id="104" name="Oval 10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Oval 10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Oval 10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8" name="Group 107"/>
          <p:cNvGrpSpPr>
            <a:grpSpLocks noChangeAspect="1"/>
          </p:cNvGrpSpPr>
          <p:nvPr/>
        </p:nvGrpSpPr>
        <p:grpSpPr>
          <a:xfrm>
            <a:off x="8499860" y="4448291"/>
            <a:ext cx="457200" cy="457200"/>
            <a:chOff x="463113" y="4285155"/>
            <a:chExt cx="2291508" cy="2291508"/>
          </a:xfrm>
        </p:grpSpPr>
        <p:sp>
          <p:nvSpPr>
            <p:cNvPr id="109" name="Oval 108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Oval 109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Oval 110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Oval 111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3" name="Group 112"/>
          <p:cNvGrpSpPr>
            <a:grpSpLocks noChangeAspect="1"/>
          </p:cNvGrpSpPr>
          <p:nvPr/>
        </p:nvGrpSpPr>
        <p:grpSpPr>
          <a:xfrm>
            <a:off x="8801030" y="3981181"/>
            <a:ext cx="457200" cy="457200"/>
            <a:chOff x="463113" y="4285155"/>
            <a:chExt cx="2291508" cy="2291508"/>
          </a:xfrm>
        </p:grpSpPr>
        <p:sp>
          <p:nvSpPr>
            <p:cNvPr id="114" name="Oval 113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0" name="Straight Arrow Connector 19"/>
          <p:cNvCxnSpPr/>
          <p:nvPr/>
        </p:nvCxnSpPr>
        <p:spPr>
          <a:xfrm>
            <a:off x="5406887" y="4422913"/>
            <a:ext cx="121257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210108" y="4451109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Serial number: s</a:t>
            </a:r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167338" y="3910761"/>
            <a:ext cx="811399" cy="1038203"/>
            <a:chOff x="5645888" y="1637414"/>
            <a:chExt cx="2306956" cy="3251562"/>
          </a:xfrm>
        </p:grpSpPr>
        <p:grpSp>
          <p:nvGrpSpPr>
            <p:cNvPr id="55" name="Group 54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67" name="Moon 66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68" name="Moon 67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62" name="Flowchart: Delay 61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66" name="Arc 65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57" name="Straight Connector 56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58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60" name="Straight Connector 59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18" name="Straight Arrow Connector 117"/>
          <p:cNvCxnSpPr/>
          <p:nvPr/>
        </p:nvCxnSpPr>
        <p:spPr>
          <a:xfrm>
            <a:off x="5300012" y="5137049"/>
            <a:ext cx="1277177" cy="9456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oup 118"/>
          <p:cNvGrpSpPr/>
          <p:nvPr/>
        </p:nvGrpSpPr>
        <p:grpSpPr>
          <a:xfrm>
            <a:off x="6989173" y="5385352"/>
            <a:ext cx="578707" cy="1018046"/>
            <a:chOff x="3178629" y="2090055"/>
            <a:chExt cx="593271" cy="1311730"/>
          </a:xfrm>
        </p:grpSpPr>
        <p:sp>
          <p:nvSpPr>
            <p:cNvPr id="120" name="Flowchart: Delay 119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1" name="Oval 120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2" name="Oval 121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3" name="Oval 122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4" name="Arc 123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6916024" y="6488668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Charlie</a:t>
            </a:r>
            <a:endParaRPr lang="en-US" dirty="0"/>
          </a:p>
        </p:txBody>
      </p:sp>
      <p:sp>
        <p:nvSpPr>
          <p:cNvPr id="126" name="TextBox 125"/>
          <p:cNvSpPr txBox="1"/>
          <p:nvPr/>
        </p:nvSpPr>
        <p:spPr>
          <a:xfrm>
            <a:off x="4888028" y="6119336"/>
            <a:ext cx="1705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Serial number: s</a:t>
            </a:r>
            <a:endParaRPr lang="en-US" dirty="0"/>
          </a:p>
        </p:txBody>
      </p:sp>
      <p:grpSp>
        <p:nvGrpSpPr>
          <p:cNvPr id="127" name="Group 126"/>
          <p:cNvGrpSpPr>
            <a:grpSpLocks noChangeAspect="1"/>
          </p:cNvGrpSpPr>
          <p:nvPr/>
        </p:nvGrpSpPr>
        <p:grpSpPr>
          <a:xfrm>
            <a:off x="5406887" y="5625548"/>
            <a:ext cx="457200" cy="457200"/>
            <a:chOff x="463113" y="4285155"/>
            <a:chExt cx="2291508" cy="2291508"/>
          </a:xfrm>
        </p:grpSpPr>
        <p:sp>
          <p:nvSpPr>
            <p:cNvPr id="128" name="Oval 127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Oval 128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Oval Callout 4"/>
          <p:cNvSpPr/>
          <p:nvPr/>
        </p:nvSpPr>
        <p:spPr>
          <a:xfrm>
            <a:off x="8974897" y="5406464"/>
            <a:ext cx="2604189" cy="1266870"/>
          </a:xfrm>
          <a:prstGeom prst="wedgeEllipseCallout">
            <a:avLst>
              <a:gd name="adj1" fmla="val -101426"/>
              <a:gd name="adj2" fmla="val -27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Hey, this doesn’t match!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Non-Interactive</a:t>
            </a:r>
            <a:r>
              <a:rPr lang="en-US" b="1" dirty="0" smtClean="0"/>
              <a:t> </a:t>
            </a:r>
            <a:r>
              <a:rPr lang="en-US" dirty="0" err="1" smtClean="0"/>
              <a:t>Unclonable</a:t>
            </a:r>
            <a:r>
              <a:rPr lang="en-US" dirty="0" smtClean="0"/>
              <a:t> </a:t>
            </a:r>
            <a:r>
              <a:rPr lang="en-US" b="1" dirty="0" smtClean="0"/>
              <a:t>Commitments</a:t>
            </a:r>
            <a:endParaRPr lang="en-US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4091473" y="1862067"/>
            <a:ext cx="578707" cy="1018046"/>
            <a:chOff x="3178629" y="2090055"/>
            <a:chExt cx="593271" cy="1311730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" name="Oval 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Oval 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Oval 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Arc 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973019" y="2880113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978271" y="1883179"/>
            <a:ext cx="578707" cy="1018046"/>
            <a:chOff x="3178629" y="2090055"/>
            <a:chExt cx="593271" cy="1311730"/>
          </a:xfrm>
        </p:grpSpPr>
        <p:sp>
          <p:nvSpPr>
            <p:cNvPr id="13" name="Flowchart: Delay 12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Oval 13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Oval 14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Oval 15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" name="Arc 16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787489" y="2943196"/>
            <a:ext cx="98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924339" y="3689688"/>
            <a:ext cx="10184087" cy="4728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98445" y="2130931"/>
            <a:ext cx="2645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Commitment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042096" y="4391202"/>
            <a:ext cx="578707" cy="1018046"/>
            <a:chOff x="3178629" y="2090055"/>
            <a:chExt cx="593271" cy="1311730"/>
          </a:xfrm>
        </p:grpSpPr>
        <p:sp>
          <p:nvSpPr>
            <p:cNvPr id="22" name="Flowchart: Delay 21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" name="Oval 22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" name="Oval 23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" name="Oval 24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" name="Arc 25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923642" y="5409248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928894" y="4412314"/>
            <a:ext cx="578707" cy="1018046"/>
            <a:chOff x="3178629" y="2090055"/>
            <a:chExt cx="593271" cy="1311730"/>
          </a:xfrm>
        </p:grpSpPr>
        <p:sp>
          <p:nvSpPr>
            <p:cNvPr id="29" name="Flowchart: Delay 28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Oval 29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Oval 30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" name="Oval 31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" name="Arc 32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738112" y="5472331"/>
            <a:ext cx="98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98445" y="4770680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Opening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969565" y="2425148"/>
            <a:ext cx="15206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969565" y="5002696"/>
            <a:ext cx="15206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15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Non-Interactive</a:t>
            </a:r>
            <a:r>
              <a:rPr lang="en-US" b="1" dirty="0" smtClean="0"/>
              <a:t> </a:t>
            </a:r>
            <a:r>
              <a:rPr lang="en-US" dirty="0" err="1" smtClean="0"/>
              <a:t>Unclonable</a:t>
            </a:r>
            <a:r>
              <a:rPr lang="en-US" dirty="0" smtClean="0"/>
              <a:t> </a:t>
            </a:r>
            <a:r>
              <a:rPr lang="en-US" b="1" dirty="0" smtClean="0"/>
              <a:t>Commitments</a:t>
            </a:r>
            <a:endParaRPr lang="en-US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4091473" y="1862067"/>
            <a:ext cx="578707" cy="1018046"/>
            <a:chOff x="3178629" y="2090055"/>
            <a:chExt cx="593271" cy="1311730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" name="Oval 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Oval 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Oval 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Arc 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973019" y="2880113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6978271" y="1883179"/>
            <a:ext cx="578707" cy="1018046"/>
            <a:chOff x="3178629" y="2090055"/>
            <a:chExt cx="593271" cy="1311730"/>
          </a:xfrm>
        </p:grpSpPr>
        <p:sp>
          <p:nvSpPr>
            <p:cNvPr id="13" name="Flowchart: Delay 12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Oval 13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5" name="Oval 14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6" name="Oval 15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7" name="Arc 16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787489" y="2943196"/>
            <a:ext cx="98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flipV="1">
            <a:off x="924339" y="3689688"/>
            <a:ext cx="10184087" cy="47286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98445" y="2130931"/>
            <a:ext cx="2645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Commitment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4042096" y="4391202"/>
            <a:ext cx="578707" cy="1018046"/>
            <a:chOff x="3178629" y="2090055"/>
            <a:chExt cx="593271" cy="1311730"/>
          </a:xfrm>
        </p:grpSpPr>
        <p:sp>
          <p:nvSpPr>
            <p:cNvPr id="22" name="Flowchart: Delay 21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3" name="Oval 22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4" name="Oval 23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5" name="Oval 24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6" name="Arc 25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923642" y="5409248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Sender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6928894" y="4412314"/>
            <a:ext cx="578707" cy="1018046"/>
            <a:chOff x="3178629" y="2090055"/>
            <a:chExt cx="593271" cy="1311730"/>
          </a:xfrm>
        </p:grpSpPr>
        <p:sp>
          <p:nvSpPr>
            <p:cNvPr id="29" name="Flowchart: Delay 28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Oval 29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Oval 30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2" name="Oval 31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3" name="Arc 32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738112" y="5472331"/>
            <a:ext cx="984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Receiver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98445" y="4770680"/>
            <a:ext cx="2053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Opening Phase</a:t>
            </a:r>
            <a:endParaRPr lang="en-US" sz="2400" dirty="0">
              <a:solidFill>
                <a:schemeClr val="accent2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4969565" y="2425148"/>
            <a:ext cx="15206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969565" y="5002696"/>
            <a:ext cx="1520687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482708" y="1883179"/>
            <a:ext cx="33150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Tag is </a:t>
            </a:r>
            <a:r>
              <a:rPr lang="en-US" sz="2400" dirty="0" smtClean="0">
                <a:solidFill>
                  <a:schemeClr val="accent2"/>
                </a:solidFill>
              </a:rPr>
              <a:t>generated and used, but not checked.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277299" y="4578251"/>
            <a:ext cx="36496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Reveal secret information allowing the tag to be checked.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23642" y="3195212"/>
            <a:ext cx="4176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/>
                </a:solidFill>
              </a:rPr>
              <a:t>Don’t need public verifiability!</a:t>
            </a:r>
            <a:endParaRPr lang="en-US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45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 for listening!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84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073997" y="1153684"/>
            <a:ext cx="593271" cy="1311730"/>
            <a:chOff x="3178629" y="2090055"/>
            <a:chExt cx="593271" cy="1311730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" name="Oval 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Oval 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Oval 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Arc 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0170304" y="1156502"/>
            <a:ext cx="831819" cy="1337702"/>
            <a:chOff x="5645888" y="1637414"/>
            <a:chExt cx="2306956" cy="3251562"/>
          </a:xfrm>
        </p:grpSpPr>
        <p:grpSp>
          <p:nvGrpSpPr>
            <p:cNvPr id="12" name="Group 11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24" name="Moon 23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5" name="Moon 24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19" name="Flowchart: Delay 18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" name="Arc 22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oup 25"/>
          <p:cNvGrpSpPr/>
          <p:nvPr/>
        </p:nvGrpSpPr>
        <p:grpSpPr>
          <a:xfrm rot="19799602">
            <a:off x="9721405" y="1104294"/>
            <a:ext cx="394205" cy="744604"/>
            <a:chOff x="7195127" y="2890982"/>
            <a:chExt cx="640080" cy="1125536"/>
          </a:xfrm>
        </p:grpSpPr>
        <p:sp>
          <p:nvSpPr>
            <p:cNvPr id="27" name="Oval 26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27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182387" y="1290619"/>
            <a:ext cx="1836384" cy="952068"/>
            <a:chOff x="2182387" y="1290619"/>
            <a:chExt cx="1836384" cy="952068"/>
          </a:xfrm>
        </p:grpSpPr>
        <p:sp>
          <p:nvSpPr>
            <p:cNvPr id="4" name="Rectangle 3"/>
            <p:cNvSpPr/>
            <p:nvPr/>
          </p:nvSpPr>
          <p:spPr>
            <a:xfrm>
              <a:off x="2184934" y="1290619"/>
              <a:ext cx="1828800" cy="9520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Isosceles Triangle 28"/>
            <p:cNvSpPr/>
            <p:nvPr/>
          </p:nvSpPr>
          <p:spPr>
            <a:xfrm>
              <a:off x="2182387" y="1606597"/>
              <a:ext cx="1828800" cy="63609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30"/>
            <p:cNvSpPr/>
            <p:nvPr/>
          </p:nvSpPr>
          <p:spPr>
            <a:xfrm rot="10800000">
              <a:off x="2189971" y="1297002"/>
              <a:ext cx="1828800" cy="57829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Oval 32"/>
          <p:cNvSpPr/>
          <p:nvPr/>
        </p:nvSpPr>
        <p:spPr>
          <a:xfrm>
            <a:off x="5653742" y="3727373"/>
            <a:ext cx="914400" cy="914400"/>
          </a:xfrm>
          <a:prstGeom prst="ellipse">
            <a:avLst/>
          </a:prstGeom>
          <a:solidFill>
            <a:srgbClr val="7030A0">
              <a:alpha val="50000"/>
            </a:srgbClr>
          </a:solidFill>
          <a:scene3d>
            <a:camera prst="orthographicFront"/>
            <a:lightRig rig="threePt" dir="t"/>
          </a:scene3d>
          <a:sp3d extrusionH="63500" prstMaterial="dkEdge">
            <a:bevelT w="457200" h="4572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4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Forwarding in Non-malleable Proofs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80642" y="4373569"/>
            <a:ext cx="872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Verifier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2434620" y="2892559"/>
            <a:ext cx="593271" cy="1311730"/>
            <a:chOff x="3178629" y="2090055"/>
            <a:chExt cx="593271" cy="1311730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" name="Oval 6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Oval 7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Oval 8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Arc 9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530927" y="2895377"/>
            <a:ext cx="831819" cy="1337702"/>
            <a:chOff x="5645888" y="1637414"/>
            <a:chExt cx="2306956" cy="3251562"/>
          </a:xfrm>
        </p:grpSpPr>
        <p:grpSp>
          <p:nvGrpSpPr>
            <p:cNvPr id="12" name="Group 11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24" name="Moon 23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5" name="Moon 24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19" name="Flowchart: Delay 18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" name="Arc 22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14" name="Straight Connector 13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6" name="Group 15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6" name="Group 25"/>
          <p:cNvGrpSpPr/>
          <p:nvPr/>
        </p:nvGrpSpPr>
        <p:grpSpPr>
          <a:xfrm>
            <a:off x="9220055" y="2892559"/>
            <a:ext cx="593271" cy="1311730"/>
            <a:chOff x="3178629" y="2090055"/>
            <a:chExt cx="593271" cy="1311730"/>
          </a:xfrm>
        </p:grpSpPr>
        <p:sp>
          <p:nvSpPr>
            <p:cNvPr id="27" name="Flowchart: Delay 26"/>
            <p:cNvSpPr/>
            <p:nvPr/>
          </p:nvSpPr>
          <p:spPr>
            <a:xfrm rot="16200000">
              <a:off x="3113315" y="2743199"/>
              <a:ext cx="723900" cy="593271"/>
            </a:xfrm>
            <a:prstGeom prst="flowChartDelay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8" name="Oval 27"/>
            <p:cNvSpPr/>
            <p:nvPr/>
          </p:nvSpPr>
          <p:spPr>
            <a:xfrm>
              <a:off x="3178629" y="2090055"/>
              <a:ext cx="555171" cy="58782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9" name="Oval 28"/>
            <p:cNvSpPr/>
            <p:nvPr/>
          </p:nvSpPr>
          <p:spPr>
            <a:xfrm>
              <a:off x="3333206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0" name="Oval 29"/>
            <p:cNvSpPr/>
            <p:nvPr/>
          </p:nvSpPr>
          <p:spPr>
            <a:xfrm>
              <a:off x="3487783" y="2264216"/>
              <a:ext cx="91440" cy="9144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31" name="Arc 30"/>
            <p:cNvSpPr/>
            <p:nvPr/>
          </p:nvSpPr>
          <p:spPr>
            <a:xfrm rot="8032625">
              <a:off x="3310143" y="2202862"/>
              <a:ext cx="292143" cy="305589"/>
            </a:xfrm>
            <a:prstGeom prst="arc">
              <a:avLst/>
            </a:prstGeom>
            <a:ln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  <p:grpSp>
        <p:nvGrpSpPr>
          <p:cNvPr id="32" name="Group 31"/>
          <p:cNvGrpSpPr/>
          <p:nvPr/>
        </p:nvGrpSpPr>
        <p:grpSpPr>
          <a:xfrm rot="19799602">
            <a:off x="8730214" y="3049063"/>
            <a:ext cx="394205" cy="744604"/>
            <a:chOff x="7195127" y="2890982"/>
            <a:chExt cx="640080" cy="1125536"/>
          </a:xfrm>
        </p:grpSpPr>
        <p:sp>
          <p:nvSpPr>
            <p:cNvPr id="33" name="Oval 32"/>
            <p:cNvSpPr/>
            <p:nvPr/>
          </p:nvSpPr>
          <p:spPr>
            <a:xfrm>
              <a:off x="7195127" y="2890982"/>
              <a:ext cx="640080" cy="64008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100000" b="100000"/>
              </a:path>
              <a:tileRect t="-100000" r="-100000"/>
            </a:gra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4" name="Straight Connector 33"/>
            <p:cNvCxnSpPr>
              <a:stCxn id="33" idx="4"/>
            </p:cNvCxnSpPr>
            <p:nvPr/>
          </p:nvCxnSpPr>
          <p:spPr>
            <a:xfrm>
              <a:off x="7515167" y="3531062"/>
              <a:ext cx="0" cy="48545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2313185" y="4204289"/>
            <a:ext cx="79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Prover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037815" y="4252231"/>
            <a:ext cx="1976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Man-in-the-Middle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MiM</a:t>
            </a:r>
            <a:r>
              <a:rPr lang="en-US" dirty="0" smtClean="0"/>
              <a:t>)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3455469" y="3667225"/>
            <a:ext cx="1582346" cy="192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oup 40"/>
          <p:cNvGrpSpPr/>
          <p:nvPr/>
        </p:nvGrpSpPr>
        <p:grpSpPr>
          <a:xfrm>
            <a:off x="3120376" y="3145228"/>
            <a:ext cx="660047" cy="335160"/>
            <a:chOff x="2182387" y="1290619"/>
            <a:chExt cx="1836384" cy="952068"/>
          </a:xfrm>
        </p:grpSpPr>
        <p:sp>
          <p:nvSpPr>
            <p:cNvPr id="42" name="Rectangle 41"/>
            <p:cNvSpPr/>
            <p:nvPr/>
          </p:nvSpPr>
          <p:spPr>
            <a:xfrm>
              <a:off x="2184934" y="1290619"/>
              <a:ext cx="1828800" cy="9520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Isosceles Triangle 42"/>
            <p:cNvSpPr/>
            <p:nvPr/>
          </p:nvSpPr>
          <p:spPr>
            <a:xfrm>
              <a:off x="2182387" y="1606597"/>
              <a:ext cx="1828800" cy="636090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Isosceles Triangle 43"/>
            <p:cNvSpPr/>
            <p:nvPr/>
          </p:nvSpPr>
          <p:spPr>
            <a:xfrm rot="10800000">
              <a:off x="2189971" y="1297002"/>
              <a:ext cx="1828800" cy="57829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5" name="Straight Arrow Connector 44"/>
          <p:cNvCxnSpPr/>
          <p:nvPr/>
        </p:nvCxnSpPr>
        <p:spPr>
          <a:xfrm flipV="1">
            <a:off x="6820829" y="3667224"/>
            <a:ext cx="1582346" cy="192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Oval Callout 45"/>
              <p:cNvSpPr/>
              <p:nvPr/>
            </p:nvSpPr>
            <p:spPr>
              <a:xfrm>
                <a:off x="3111224" y="1690688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/>
                  <a:t>I claim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46" name="Oval Callout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1224" y="1690688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Oval Callout 46"/>
              <p:cNvSpPr/>
              <p:nvPr/>
            </p:nvSpPr>
            <p:spPr>
              <a:xfrm>
                <a:off x="9634077" y="1510857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/>
                  <a:t>Okay,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47" name="Oval Callout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077" y="1510857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Oval Callout 48"/>
              <p:cNvSpPr/>
              <p:nvPr/>
            </p:nvSpPr>
            <p:spPr>
              <a:xfrm>
                <a:off x="6092258" y="1327139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0" dirty="0" smtClean="0"/>
                  <a:t>I claim that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49" name="Oval Callout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258" y="1327139"/>
                <a:ext cx="2193484" cy="1212422"/>
              </a:xfrm>
              <a:prstGeom prst="wedgeEllipseCallout">
                <a:avLst>
                  <a:gd name="adj1" fmla="val -44968"/>
                  <a:gd name="adj2" fmla="val 61706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Cloud Callout 49"/>
          <p:cNvSpPr/>
          <p:nvPr/>
        </p:nvSpPr>
        <p:spPr>
          <a:xfrm>
            <a:off x="3214083" y="5204366"/>
            <a:ext cx="2453065" cy="1152669"/>
          </a:xfrm>
          <a:prstGeom prst="cloudCallout">
            <a:avLst>
              <a:gd name="adj1" fmla="val 44730"/>
              <a:gd name="adj2" fmla="val -100594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Witnesses are for losers.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72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7 L 0.13021 -0.00023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51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021 -0.00024 L 0.39128 -0.00231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72" y="-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9" grpId="0" animBg="1"/>
      <p:bldP spid="5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Quantum No-Cloning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04857" y="3245567"/>
            <a:ext cx="914400" cy="914400"/>
            <a:chOff x="463113" y="4285155"/>
            <a:chExt cx="2291508" cy="2291508"/>
          </a:xfrm>
        </p:grpSpPr>
        <p:sp>
          <p:nvSpPr>
            <p:cNvPr id="5" name="Oval 4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550178" y="2924451"/>
            <a:ext cx="831819" cy="1337702"/>
            <a:chOff x="5645888" y="1637414"/>
            <a:chExt cx="2306956" cy="3251562"/>
          </a:xfrm>
        </p:grpSpPr>
        <p:grpSp>
          <p:nvGrpSpPr>
            <p:cNvPr id="10" name="Group 9"/>
            <p:cNvGrpSpPr/>
            <p:nvPr/>
          </p:nvGrpSpPr>
          <p:grpSpPr>
            <a:xfrm>
              <a:off x="5645888" y="1637414"/>
              <a:ext cx="2306956" cy="683030"/>
              <a:chOff x="10538078" y="3003383"/>
              <a:chExt cx="809794" cy="281058"/>
            </a:xfrm>
          </p:grpSpPr>
          <p:sp>
            <p:nvSpPr>
              <p:cNvPr id="22" name="Moon 21"/>
              <p:cNvSpPr/>
              <p:nvPr/>
            </p:nvSpPr>
            <p:spPr>
              <a:xfrm rot="18393497">
                <a:off x="10659953" y="2881508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3" name="Moon 22"/>
              <p:cNvSpPr/>
              <p:nvPr/>
            </p:nvSpPr>
            <p:spPr>
              <a:xfrm rot="3206503" flipH="1">
                <a:off x="10944939" y="2881509"/>
                <a:ext cx="281057" cy="524808"/>
              </a:xfrm>
              <a:prstGeom prst="moon">
                <a:avLst/>
              </a:prstGeom>
              <a:solidFill>
                <a:srgbClr val="C0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6008577" y="1701197"/>
              <a:ext cx="1690121" cy="3187779"/>
              <a:chOff x="3178629" y="2090055"/>
              <a:chExt cx="593271" cy="1311730"/>
            </a:xfrm>
            <a:solidFill>
              <a:srgbClr val="C00000"/>
            </a:solidFill>
          </p:grpSpPr>
          <p:sp>
            <p:nvSpPr>
              <p:cNvPr id="17" name="Flowchart: Delay 1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1" name="Arc 2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grpFill/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12" name="Straight Connector 11"/>
            <p:cNvCxnSpPr/>
            <p:nvPr/>
          </p:nvCxnSpPr>
          <p:spPr>
            <a:xfrm flipH="1">
              <a:off x="6853639" y="1978929"/>
              <a:ext cx="296157" cy="1455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6853639" y="1963410"/>
              <a:ext cx="0" cy="16103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>
              <a:off x="6485380" y="1970165"/>
              <a:ext cx="296157" cy="161035"/>
              <a:chOff x="8666273" y="1947891"/>
              <a:chExt cx="296157" cy="161035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flipH="1" flipV="1">
                <a:off x="8666273" y="1963410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H="1" flipV="1">
                <a:off x="8962430" y="1947891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4" name="Straight Arrow Connector 23"/>
          <p:cNvCxnSpPr/>
          <p:nvPr/>
        </p:nvCxnSpPr>
        <p:spPr>
          <a:xfrm flipV="1">
            <a:off x="6793181" y="2652702"/>
            <a:ext cx="1798883" cy="82768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6791403" y="3745918"/>
            <a:ext cx="1646483" cy="10835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/>
          <p:nvPr/>
        </p:nvGrpSpPr>
        <p:grpSpPr>
          <a:xfrm>
            <a:off x="8808130" y="1829645"/>
            <a:ext cx="914400" cy="914400"/>
            <a:chOff x="463113" y="4285155"/>
            <a:chExt cx="2291508" cy="2291508"/>
          </a:xfrm>
        </p:grpSpPr>
        <p:sp>
          <p:nvSpPr>
            <p:cNvPr id="27" name="Oval 26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8794931" y="4552998"/>
            <a:ext cx="914400" cy="914400"/>
            <a:chOff x="463113" y="4285155"/>
            <a:chExt cx="2291508" cy="2291508"/>
          </a:xfrm>
        </p:grpSpPr>
        <p:sp>
          <p:nvSpPr>
            <p:cNvPr id="32" name="Oval 31"/>
            <p:cNvSpPr/>
            <p:nvPr/>
          </p:nvSpPr>
          <p:spPr>
            <a:xfrm rot="2700000">
              <a:off x="463114" y="4909545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 rot="18900000">
              <a:off x="463113" y="4909546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463113" y="4909544"/>
              <a:ext cx="2291508" cy="1042727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334547" y="5156587"/>
              <a:ext cx="548640" cy="54864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 flipV="1">
            <a:off x="4113479" y="3593302"/>
            <a:ext cx="1235122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991658" y="2002055"/>
            <a:ext cx="6717673" cy="32161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2978459" y="2002055"/>
            <a:ext cx="6717673" cy="32161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68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1850" y="1097281"/>
            <a:ext cx="10515600" cy="1953928"/>
          </a:xfrm>
        </p:spPr>
        <p:txBody>
          <a:bodyPr>
            <a:normAutofit/>
          </a:bodyPr>
          <a:lstStyle/>
          <a:p>
            <a:r>
              <a:rPr lang="en-US" dirty="0" smtClean="0"/>
              <a:t>Can we construct </a:t>
            </a:r>
            <a:r>
              <a:rPr lang="en-US" b="1" dirty="0" smtClean="0">
                <a:solidFill>
                  <a:schemeClr val="accent2"/>
                </a:solidFill>
              </a:rPr>
              <a:t>proofs</a:t>
            </a:r>
            <a:r>
              <a:rPr lang="en-US" dirty="0" smtClean="0"/>
              <a:t> that cannot be cloned?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31850" y="3721852"/>
            <a:ext cx="10515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latin typeface="+mj-lt"/>
              </a:rPr>
              <a:t>More basic question: What about </a:t>
            </a:r>
            <a:r>
              <a:rPr lang="en-US" sz="6000" b="1" dirty="0" smtClean="0">
                <a:solidFill>
                  <a:schemeClr val="accent2"/>
                </a:solidFill>
                <a:latin typeface="+mj-lt"/>
              </a:rPr>
              <a:t>commitments</a:t>
            </a:r>
            <a:r>
              <a:rPr lang="en-US" sz="6000" dirty="0" smtClean="0">
                <a:latin typeface="+mj-lt"/>
              </a:rPr>
              <a:t>?</a:t>
            </a:r>
            <a:endParaRPr lang="en-US" sz="6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500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Definitions for </a:t>
            </a:r>
            <a:r>
              <a:rPr lang="en-US" dirty="0" err="1" smtClean="0"/>
              <a:t>unclonable</a:t>
            </a:r>
            <a:r>
              <a:rPr lang="en-US" dirty="0" smtClean="0"/>
              <a:t> </a:t>
            </a:r>
            <a:r>
              <a:rPr lang="en-US" b="1" dirty="0" smtClean="0"/>
              <a:t>commitments</a:t>
            </a:r>
            <a:r>
              <a:rPr lang="en-US" dirty="0" smtClean="0"/>
              <a:t> and </a:t>
            </a:r>
            <a:r>
              <a:rPr lang="en-US" b="1" dirty="0" smtClean="0"/>
              <a:t>proofs</a:t>
            </a:r>
          </a:p>
          <a:p>
            <a:pPr lvl="1"/>
            <a:r>
              <a:rPr lang="en-US" b="1" dirty="0" smtClean="0"/>
              <a:t>Same-Protocol: </a:t>
            </a:r>
            <a:r>
              <a:rPr lang="en-US" dirty="0" smtClean="0"/>
              <a:t>Right sessions use the same protocol as the left session.</a:t>
            </a:r>
          </a:p>
          <a:p>
            <a:pPr lvl="2"/>
            <a:r>
              <a:rPr lang="en-US" b="1" dirty="0" smtClean="0"/>
              <a:t>Commitments</a:t>
            </a:r>
            <a:r>
              <a:rPr lang="en-US" dirty="0" smtClean="0"/>
              <a:t> from various assumptions, with tradeoffs.</a:t>
            </a:r>
          </a:p>
          <a:p>
            <a:pPr lvl="2"/>
            <a:r>
              <a:rPr lang="en-US" b="1" dirty="0" smtClean="0"/>
              <a:t>Proofs</a:t>
            </a:r>
            <a:r>
              <a:rPr lang="en-US" dirty="0" smtClean="0"/>
              <a:t> are equivalent to public-key quantum money.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5715096" y="3123761"/>
            <a:ext cx="6465081" cy="3630718"/>
            <a:chOff x="5715096" y="3123761"/>
            <a:chExt cx="6465081" cy="3630718"/>
          </a:xfrm>
        </p:grpSpPr>
        <p:sp>
          <p:nvSpPr>
            <p:cNvPr id="6" name="TextBox 5"/>
            <p:cNvSpPr txBox="1"/>
            <p:nvPr/>
          </p:nvSpPr>
          <p:spPr>
            <a:xfrm>
              <a:off x="10418284" y="4104786"/>
              <a:ext cx="17618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Verifier/Receiver</a:t>
              </a:r>
              <a:endParaRPr lang="en-US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209829" y="4073154"/>
              <a:ext cx="410866" cy="894745"/>
              <a:chOff x="3178629" y="2090055"/>
              <a:chExt cx="593271" cy="1311730"/>
            </a:xfrm>
          </p:grpSpPr>
          <p:sp>
            <p:nvSpPr>
              <p:cNvPr id="8" name="Flowchart: Delay 7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2" name="Arc 11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1053465" y="3123761"/>
              <a:ext cx="410866" cy="894745"/>
              <a:chOff x="3178629" y="2090055"/>
              <a:chExt cx="593271" cy="1311730"/>
            </a:xfrm>
          </p:grpSpPr>
          <p:sp>
            <p:nvSpPr>
              <p:cNvPr id="14" name="Flowchart: Delay 13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8" name="Arc 17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 rot="19799602">
              <a:off x="10714229" y="3230514"/>
              <a:ext cx="273004" cy="507903"/>
              <a:chOff x="7195127" y="2890982"/>
              <a:chExt cx="640080" cy="1125536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>
                <a:stCxn id="20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5715096" y="4987537"/>
              <a:ext cx="15482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Prover/Sender</a:t>
              </a:r>
              <a:endParaRPr lang="en-US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6916810" y="4601562"/>
              <a:ext cx="1095843" cy="131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9228319" y="3909545"/>
              <a:ext cx="1245804" cy="5645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0418284" y="6385147"/>
              <a:ext cx="17618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Verifier/Receiver</a:t>
              </a:r>
              <a:endParaRPr lang="en-US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11041505" y="5374480"/>
              <a:ext cx="410866" cy="894745"/>
              <a:chOff x="3178629" y="2090055"/>
              <a:chExt cx="593271" cy="1311730"/>
            </a:xfrm>
          </p:grpSpPr>
          <p:sp>
            <p:nvSpPr>
              <p:cNvPr id="27" name="Flowchart: Delay 2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" name="Arc 3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>
              <a:off x="9227088" y="4655239"/>
              <a:ext cx="1140260" cy="7391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/>
            <p:cNvGrpSpPr/>
            <p:nvPr/>
          </p:nvGrpSpPr>
          <p:grpSpPr>
            <a:xfrm>
              <a:off x="8354154" y="4075076"/>
              <a:ext cx="576070" cy="912461"/>
              <a:chOff x="5645888" y="1637414"/>
              <a:chExt cx="2306956" cy="3251562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5645888" y="1637414"/>
                <a:ext cx="2306956" cy="683030"/>
                <a:chOff x="10538078" y="3003383"/>
                <a:chExt cx="809794" cy="281058"/>
              </a:xfrm>
            </p:grpSpPr>
            <p:sp>
              <p:nvSpPr>
                <p:cNvPr id="46" name="Moon 45"/>
                <p:cNvSpPr/>
                <p:nvPr/>
              </p:nvSpPr>
              <p:spPr>
                <a:xfrm rot="18393497">
                  <a:off x="10659953" y="2881508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7" name="Moon 46"/>
                <p:cNvSpPr/>
                <p:nvPr/>
              </p:nvSpPr>
              <p:spPr>
                <a:xfrm rot="3206503" flipH="1">
                  <a:off x="10944939" y="2881509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6008577" y="1701197"/>
                <a:ext cx="1690121" cy="3187779"/>
                <a:chOff x="3178629" y="2090055"/>
                <a:chExt cx="593271" cy="1311730"/>
              </a:xfrm>
              <a:solidFill>
                <a:srgbClr val="C00000"/>
              </a:solidFill>
            </p:grpSpPr>
            <p:sp>
              <p:nvSpPr>
                <p:cNvPr id="41" name="Flowchart: Delay 40"/>
                <p:cNvSpPr/>
                <p:nvPr/>
              </p:nvSpPr>
              <p:spPr>
                <a:xfrm rot="16200000">
                  <a:off x="3113315" y="2743199"/>
                  <a:ext cx="723900" cy="593271"/>
                </a:xfrm>
                <a:prstGeom prst="flowChartDelay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3178629" y="2090055"/>
                  <a:ext cx="555171" cy="58782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3333206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3487783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5" name="Arc 44"/>
                <p:cNvSpPr/>
                <p:nvPr/>
              </p:nvSpPr>
              <p:spPr>
                <a:xfrm rot="8032625">
                  <a:off x="3310143" y="2202862"/>
                  <a:ext cx="292143" cy="305589"/>
                </a:xfrm>
                <a:prstGeom prst="arc">
                  <a:avLst/>
                </a:prstGeom>
                <a:grpFill/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cxnSp>
            <p:nvCxnSpPr>
              <p:cNvPr id="36" name="Straight Connector 35"/>
              <p:cNvCxnSpPr/>
              <p:nvPr/>
            </p:nvCxnSpPr>
            <p:spPr>
              <a:xfrm flipH="1">
                <a:off x="6853639" y="1978929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6853639" y="1963410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8" name="Group 37"/>
              <p:cNvGrpSpPr/>
              <p:nvPr/>
            </p:nvGrpSpPr>
            <p:grpSpPr>
              <a:xfrm>
                <a:off x="6485380" y="1970165"/>
                <a:ext cx="296157" cy="161035"/>
                <a:chOff x="8666273" y="1947891"/>
                <a:chExt cx="296157" cy="161035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flipH="1" flipV="1">
                  <a:off x="8666273" y="1963410"/>
                  <a:ext cx="296157" cy="145516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flipH="1" flipV="1">
                  <a:off x="8962430" y="1947891"/>
                  <a:ext cx="0" cy="161035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8" name="TextBox 47"/>
            <p:cNvSpPr txBox="1"/>
            <p:nvPr/>
          </p:nvSpPr>
          <p:spPr>
            <a:xfrm>
              <a:off x="8012653" y="5000601"/>
              <a:ext cx="1369035" cy="4408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Man-in-the-Middle</a:t>
              </a:r>
            </a:p>
            <a:p>
              <a:pPr algn="ctr"/>
              <a:r>
                <a:rPr lang="en-US" dirty="0" smtClean="0"/>
                <a:t>(</a:t>
              </a:r>
              <a:r>
                <a:rPr lang="en-US" dirty="0" err="1" smtClean="0"/>
                <a:t>MiM</a:t>
              </a:r>
              <a:r>
                <a:rPr lang="en-US" dirty="0" smtClean="0"/>
                <a:t>)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 rot="19799602">
              <a:off x="10703763" y="5410579"/>
              <a:ext cx="273004" cy="507903"/>
              <a:chOff x="7195127" y="2890982"/>
              <a:chExt cx="640080" cy="1125536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>
                <a:stCxn id="51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0571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Definitions for </a:t>
            </a:r>
            <a:r>
              <a:rPr lang="en-US" dirty="0" err="1" smtClean="0"/>
              <a:t>unclonable</a:t>
            </a:r>
            <a:r>
              <a:rPr lang="en-US" dirty="0" smtClean="0"/>
              <a:t> </a:t>
            </a:r>
            <a:r>
              <a:rPr lang="en-US" b="1" dirty="0" smtClean="0"/>
              <a:t>commitments</a:t>
            </a:r>
            <a:r>
              <a:rPr lang="en-US" dirty="0" smtClean="0"/>
              <a:t> and </a:t>
            </a:r>
            <a:r>
              <a:rPr lang="en-US" b="1" dirty="0" smtClean="0"/>
              <a:t>proofs</a:t>
            </a:r>
          </a:p>
          <a:p>
            <a:pPr lvl="1"/>
            <a:r>
              <a:rPr lang="en-US" b="1" dirty="0" smtClean="0"/>
              <a:t>Same-Protocol: </a:t>
            </a:r>
            <a:r>
              <a:rPr lang="en-US" dirty="0" smtClean="0"/>
              <a:t>Right sessions use the same protocol as the left session.</a:t>
            </a:r>
          </a:p>
          <a:p>
            <a:pPr lvl="2"/>
            <a:r>
              <a:rPr lang="en-US" b="1" dirty="0" smtClean="0"/>
              <a:t>Commitments</a:t>
            </a:r>
            <a:r>
              <a:rPr lang="en-US" dirty="0" smtClean="0"/>
              <a:t> from various assumptions, with tradeoffs.</a:t>
            </a:r>
          </a:p>
          <a:p>
            <a:pPr lvl="2"/>
            <a:r>
              <a:rPr lang="en-US" b="1" dirty="0" smtClean="0"/>
              <a:t>Proofs</a:t>
            </a:r>
            <a:r>
              <a:rPr lang="en-US" dirty="0" smtClean="0"/>
              <a:t> are equivalent to public-key quantum money.</a:t>
            </a:r>
          </a:p>
          <a:p>
            <a:pPr lvl="1"/>
            <a:r>
              <a:rPr lang="en-US" b="1" dirty="0" smtClean="0"/>
              <a:t>Strong </a:t>
            </a:r>
            <a:r>
              <a:rPr lang="en-US" b="1" dirty="0" err="1" smtClean="0"/>
              <a:t>Unclonability</a:t>
            </a:r>
            <a:r>
              <a:rPr lang="en-US" b="1" dirty="0" smtClean="0"/>
              <a:t>: </a:t>
            </a:r>
            <a:r>
              <a:rPr lang="en-US" dirty="0" smtClean="0"/>
              <a:t>Right sessions may use </a:t>
            </a:r>
            <a:r>
              <a:rPr lang="en-US" i="1" dirty="0" smtClean="0"/>
              <a:t>arbitrary </a:t>
            </a:r>
            <a:r>
              <a:rPr lang="en-US" dirty="0" smtClean="0"/>
              <a:t>verification</a:t>
            </a:r>
            <a:br>
              <a:rPr lang="en-US" dirty="0" smtClean="0"/>
            </a:br>
            <a:r>
              <a:rPr lang="en-US" dirty="0" smtClean="0"/>
              <a:t>                                        procedures.</a:t>
            </a:r>
          </a:p>
          <a:p>
            <a:pPr lvl="2"/>
            <a:r>
              <a:rPr lang="en-US" b="1" dirty="0" smtClean="0"/>
              <a:t>Commitments </a:t>
            </a:r>
            <a:r>
              <a:rPr lang="en-US" dirty="0" smtClean="0"/>
              <a:t>in the QROM.</a:t>
            </a:r>
          </a:p>
          <a:p>
            <a:pPr lvl="2"/>
            <a:r>
              <a:rPr lang="en-US" b="1" dirty="0" smtClean="0"/>
              <a:t>Proofs</a:t>
            </a:r>
            <a:r>
              <a:rPr lang="en-US" dirty="0" smtClean="0"/>
              <a:t> are impossible.</a:t>
            </a:r>
            <a:endParaRPr lang="en-US" b="1" dirty="0" smtClean="0"/>
          </a:p>
          <a:p>
            <a:pPr lvl="1"/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5715096" y="3123761"/>
            <a:ext cx="6465081" cy="3630718"/>
            <a:chOff x="5715096" y="3123761"/>
            <a:chExt cx="6465081" cy="3630718"/>
          </a:xfrm>
        </p:grpSpPr>
        <p:sp>
          <p:nvSpPr>
            <p:cNvPr id="6" name="TextBox 5"/>
            <p:cNvSpPr txBox="1"/>
            <p:nvPr/>
          </p:nvSpPr>
          <p:spPr>
            <a:xfrm>
              <a:off x="10418284" y="4104786"/>
              <a:ext cx="17618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Verifier/Receiver</a:t>
              </a:r>
              <a:endParaRPr lang="en-US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209829" y="4073154"/>
              <a:ext cx="410866" cy="894745"/>
              <a:chOff x="3178629" y="2090055"/>
              <a:chExt cx="593271" cy="1311730"/>
            </a:xfrm>
          </p:grpSpPr>
          <p:sp>
            <p:nvSpPr>
              <p:cNvPr id="8" name="Flowchart: Delay 7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2" name="Arc 11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1053465" y="3123761"/>
              <a:ext cx="410866" cy="894745"/>
              <a:chOff x="3178629" y="2090055"/>
              <a:chExt cx="593271" cy="1311730"/>
            </a:xfrm>
          </p:grpSpPr>
          <p:sp>
            <p:nvSpPr>
              <p:cNvPr id="14" name="Flowchart: Delay 13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8" name="Arc 17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 rot="19799602">
              <a:off x="10714229" y="3230514"/>
              <a:ext cx="273004" cy="507903"/>
              <a:chOff x="7195127" y="2890982"/>
              <a:chExt cx="640080" cy="1125536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>
                <a:stCxn id="20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5715096" y="4987537"/>
              <a:ext cx="15482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Prover/Sender</a:t>
              </a:r>
              <a:endParaRPr lang="en-US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6916810" y="4601562"/>
              <a:ext cx="1095843" cy="131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9228319" y="3909545"/>
              <a:ext cx="1245804" cy="5645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0418284" y="6385147"/>
              <a:ext cx="17618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Verifier/Receiver</a:t>
              </a:r>
              <a:endParaRPr lang="en-US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11041505" y="5374480"/>
              <a:ext cx="410866" cy="894745"/>
              <a:chOff x="3178629" y="2090055"/>
              <a:chExt cx="593271" cy="1311730"/>
            </a:xfrm>
          </p:grpSpPr>
          <p:sp>
            <p:nvSpPr>
              <p:cNvPr id="27" name="Flowchart: Delay 2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" name="Arc 3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>
              <a:off x="9227088" y="4655239"/>
              <a:ext cx="1140260" cy="7391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/>
            <p:cNvGrpSpPr/>
            <p:nvPr/>
          </p:nvGrpSpPr>
          <p:grpSpPr>
            <a:xfrm>
              <a:off x="8354154" y="4075076"/>
              <a:ext cx="576070" cy="912461"/>
              <a:chOff x="5645888" y="1637414"/>
              <a:chExt cx="2306956" cy="3251562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5645888" y="1637414"/>
                <a:ext cx="2306956" cy="683030"/>
                <a:chOff x="10538078" y="3003383"/>
                <a:chExt cx="809794" cy="281058"/>
              </a:xfrm>
            </p:grpSpPr>
            <p:sp>
              <p:nvSpPr>
                <p:cNvPr id="46" name="Moon 45"/>
                <p:cNvSpPr/>
                <p:nvPr/>
              </p:nvSpPr>
              <p:spPr>
                <a:xfrm rot="18393497">
                  <a:off x="10659953" y="2881508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7" name="Moon 46"/>
                <p:cNvSpPr/>
                <p:nvPr/>
              </p:nvSpPr>
              <p:spPr>
                <a:xfrm rot="3206503" flipH="1">
                  <a:off x="10944939" y="2881509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6008577" y="1701197"/>
                <a:ext cx="1690121" cy="3187779"/>
                <a:chOff x="3178629" y="2090055"/>
                <a:chExt cx="593271" cy="1311730"/>
              </a:xfrm>
              <a:solidFill>
                <a:srgbClr val="C00000"/>
              </a:solidFill>
            </p:grpSpPr>
            <p:sp>
              <p:nvSpPr>
                <p:cNvPr id="41" name="Flowchart: Delay 40"/>
                <p:cNvSpPr/>
                <p:nvPr/>
              </p:nvSpPr>
              <p:spPr>
                <a:xfrm rot="16200000">
                  <a:off x="3113315" y="2743199"/>
                  <a:ext cx="723900" cy="593271"/>
                </a:xfrm>
                <a:prstGeom prst="flowChartDelay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3178629" y="2090055"/>
                  <a:ext cx="555171" cy="58782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3333206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3487783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5" name="Arc 44"/>
                <p:cNvSpPr/>
                <p:nvPr/>
              </p:nvSpPr>
              <p:spPr>
                <a:xfrm rot="8032625">
                  <a:off x="3310143" y="2202862"/>
                  <a:ext cx="292143" cy="305589"/>
                </a:xfrm>
                <a:prstGeom prst="arc">
                  <a:avLst/>
                </a:prstGeom>
                <a:grpFill/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cxnSp>
            <p:nvCxnSpPr>
              <p:cNvPr id="36" name="Straight Connector 35"/>
              <p:cNvCxnSpPr/>
              <p:nvPr/>
            </p:nvCxnSpPr>
            <p:spPr>
              <a:xfrm flipH="1">
                <a:off x="6853639" y="1978929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6853639" y="1963410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8" name="Group 37"/>
              <p:cNvGrpSpPr/>
              <p:nvPr/>
            </p:nvGrpSpPr>
            <p:grpSpPr>
              <a:xfrm>
                <a:off x="6485380" y="1970165"/>
                <a:ext cx="296157" cy="161035"/>
                <a:chOff x="8666273" y="1947891"/>
                <a:chExt cx="296157" cy="161035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flipH="1" flipV="1">
                  <a:off x="8666273" y="1963410"/>
                  <a:ext cx="296157" cy="145516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flipH="1" flipV="1">
                  <a:off x="8962430" y="1947891"/>
                  <a:ext cx="0" cy="161035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8" name="TextBox 47"/>
            <p:cNvSpPr txBox="1"/>
            <p:nvPr/>
          </p:nvSpPr>
          <p:spPr>
            <a:xfrm>
              <a:off x="8012653" y="5000601"/>
              <a:ext cx="1369035" cy="4408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Man-in-the-Middle</a:t>
              </a:r>
            </a:p>
            <a:p>
              <a:pPr algn="ctr"/>
              <a:r>
                <a:rPr lang="en-US" dirty="0" smtClean="0"/>
                <a:t>(</a:t>
              </a:r>
              <a:r>
                <a:rPr lang="en-US" dirty="0" err="1" smtClean="0"/>
                <a:t>MiM</a:t>
              </a:r>
              <a:r>
                <a:rPr lang="en-US" dirty="0" smtClean="0"/>
                <a:t>)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 rot="19799602">
              <a:off x="10703763" y="5410579"/>
              <a:ext cx="273004" cy="507903"/>
              <a:chOff x="7195127" y="2890982"/>
              <a:chExt cx="640080" cy="1125536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>
                <a:stCxn id="51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476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Definitions for </a:t>
            </a:r>
            <a:r>
              <a:rPr lang="en-US" dirty="0" err="1" smtClean="0"/>
              <a:t>unclonable</a:t>
            </a:r>
            <a:r>
              <a:rPr lang="en-US" dirty="0" smtClean="0"/>
              <a:t> </a:t>
            </a:r>
            <a:r>
              <a:rPr lang="en-US" b="1" dirty="0" smtClean="0"/>
              <a:t>commitments</a:t>
            </a:r>
            <a:r>
              <a:rPr lang="en-US" dirty="0" smtClean="0"/>
              <a:t> and </a:t>
            </a:r>
            <a:r>
              <a:rPr lang="en-US" b="1" dirty="0" smtClean="0"/>
              <a:t>proofs</a:t>
            </a:r>
          </a:p>
          <a:p>
            <a:pPr lvl="1"/>
            <a:r>
              <a:rPr lang="en-US" b="1" dirty="0" smtClean="0"/>
              <a:t>Same-Protocol: </a:t>
            </a:r>
            <a:r>
              <a:rPr lang="en-US" dirty="0" smtClean="0"/>
              <a:t>Right sessions use the same protocol as the left session.</a:t>
            </a:r>
          </a:p>
          <a:p>
            <a:pPr lvl="2"/>
            <a:r>
              <a:rPr lang="en-US" b="1" dirty="0" smtClean="0"/>
              <a:t>Commitments</a:t>
            </a:r>
            <a:r>
              <a:rPr lang="en-US" dirty="0" smtClean="0"/>
              <a:t> from various assumptions, with tradeoffs.</a:t>
            </a:r>
          </a:p>
          <a:p>
            <a:pPr lvl="2"/>
            <a:r>
              <a:rPr lang="en-US" b="1" dirty="0" smtClean="0"/>
              <a:t>Proofs</a:t>
            </a:r>
            <a:r>
              <a:rPr lang="en-US" dirty="0" smtClean="0"/>
              <a:t> are equivalent to public-key quantum money.</a:t>
            </a:r>
          </a:p>
          <a:p>
            <a:pPr lvl="1"/>
            <a:r>
              <a:rPr lang="en-US" b="1" dirty="0" smtClean="0"/>
              <a:t>Strong </a:t>
            </a:r>
            <a:r>
              <a:rPr lang="en-US" b="1" dirty="0" err="1" smtClean="0"/>
              <a:t>Unclonability</a:t>
            </a:r>
            <a:r>
              <a:rPr lang="en-US" b="1" dirty="0" smtClean="0"/>
              <a:t>: </a:t>
            </a:r>
            <a:r>
              <a:rPr lang="en-US" dirty="0" smtClean="0"/>
              <a:t>Right sessions may use </a:t>
            </a:r>
            <a:r>
              <a:rPr lang="en-US" i="1" dirty="0" smtClean="0"/>
              <a:t>arbitrary </a:t>
            </a:r>
            <a:r>
              <a:rPr lang="en-US" dirty="0" smtClean="0"/>
              <a:t>verification</a:t>
            </a:r>
            <a:br>
              <a:rPr lang="en-US" dirty="0" smtClean="0"/>
            </a:br>
            <a:r>
              <a:rPr lang="en-US" dirty="0" smtClean="0"/>
              <a:t>                                        procedures.</a:t>
            </a:r>
          </a:p>
          <a:p>
            <a:pPr lvl="2"/>
            <a:r>
              <a:rPr lang="en-US" b="1" dirty="0" smtClean="0"/>
              <a:t>Commitments </a:t>
            </a:r>
            <a:r>
              <a:rPr lang="en-US" dirty="0" smtClean="0"/>
              <a:t>in the QROM.</a:t>
            </a:r>
          </a:p>
          <a:p>
            <a:pPr lvl="2"/>
            <a:r>
              <a:rPr lang="en-US" b="1" dirty="0" smtClean="0"/>
              <a:t>Proofs</a:t>
            </a:r>
            <a:r>
              <a:rPr lang="en-US" dirty="0" smtClean="0"/>
              <a:t> are impossible.</a:t>
            </a:r>
            <a:endParaRPr lang="en-US" b="1" dirty="0" smtClean="0"/>
          </a:p>
          <a:p>
            <a:pPr lvl="1"/>
            <a:endParaRPr lang="en-US" dirty="0"/>
          </a:p>
        </p:txBody>
      </p:sp>
      <p:grpSp>
        <p:nvGrpSpPr>
          <p:cNvPr id="53" name="Group 52"/>
          <p:cNvGrpSpPr/>
          <p:nvPr/>
        </p:nvGrpSpPr>
        <p:grpSpPr>
          <a:xfrm>
            <a:off x="5715096" y="3123761"/>
            <a:ext cx="6465081" cy="3630718"/>
            <a:chOff x="5715096" y="3123761"/>
            <a:chExt cx="6465081" cy="3630718"/>
          </a:xfrm>
        </p:grpSpPr>
        <p:sp>
          <p:nvSpPr>
            <p:cNvPr id="6" name="TextBox 5"/>
            <p:cNvSpPr txBox="1"/>
            <p:nvPr/>
          </p:nvSpPr>
          <p:spPr>
            <a:xfrm>
              <a:off x="10418284" y="4104786"/>
              <a:ext cx="17618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Verifier/Receiver</a:t>
              </a:r>
              <a:endParaRPr lang="en-US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6209829" y="4073154"/>
              <a:ext cx="410866" cy="894745"/>
              <a:chOff x="3178629" y="2090055"/>
              <a:chExt cx="593271" cy="1311730"/>
            </a:xfrm>
          </p:grpSpPr>
          <p:sp>
            <p:nvSpPr>
              <p:cNvPr id="8" name="Flowchart: Delay 7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2" name="Arc 11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1053465" y="3123761"/>
              <a:ext cx="410866" cy="894745"/>
              <a:chOff x="3178629" y="2090055"/>
              <a:chExt cx="593271" cy="1311730"/>
            </a:xfrm>
          </p:grpSpPr>
          <p:sp>
            <p:nvSpPr>
              <p:cNvPr id="14" name="Flowchart: Delay 13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18" name="Arc 17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 rot="19799602">
              <a:off x="10714229" y="3230514"/>
              <a:ext cx="273004" cy="507903"/>
              <a:chOff x="7195127" y="2890982"/>
              <a:chExt cx="640080" cy="1125536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1" name="Straight Connector 20"/>
              <p:cNvCxnSpPr>
                <a:stCxn id="20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5715096" y="4987537"/>
              <a:ext cx="15482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Prover/Sender</a:t>
              </a:r>
              <a:endParaRPr lang="en-US" dirty="0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V="1">
              <a:off x="6916810" y="4601562"/>
              <a:ext cx="1095843" cy="13131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V="1">
              <a:off x="9228319" y="3909545"/>
              <a:ext cx="1245804" cy="56457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10418284" y="6385147"/>
              <a:ext cx="17618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Verifier/Receiver</a:t>
              </a:r>
              <a:endParaRPr lang="en-US" dirty="0"/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11041505" y="5374480"/>
              <a:ext cx="410866" cy="894745"/>
              <a:chOff x="3178629" y="2090055"/>
              <a:chExt cx="593271" cy="1311730"/>
            </a:xfrm>
          </p:grpSpPr>
          <p:sp>
            <p:nvSpPr>
              <p:cNvPr id="27" name="Flowchart: Delay 26"/>
              <p:cNvSpPr/>
              <p:nvPr/>
            </p:nvSpPr>
            <p:spPr>
              <a:xfrm rot="16200000">
                <a:off x="3113315" y="2743199"/>
                <a:ext cx="723900" cy="593271"/>
              </a:xfrm>
              <a:prstGeom prst="flowChartDelay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178629" y="2090055"/>
                <a:ext cx="555171" cy="58782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333206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487783" y="2264216"/>
                <a:ext cx="91440" cy="91440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  <p:sp>
            <p:nvSpPr>
              <p:cNvPr id="31" name="Arc 30"/>
              <p:cNvSpPr/>
              <p:nvPr/>
            </p:nvSpPr>
            <p:spPr>
              <a:xfrm rot="8032625">
                <a:off x="3310143" y="2202862"/>
                <a:ext cx="292143" cy="305589"/>
              </a:xfrm>
              <a:prstGeom prst="arc">
                <a:avLst/>
              </a:prstGeom>
              <a:ln/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2800"/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>
              <a:off x="9227088" y="4655239"/>
              <a:ext cx="1140260" cy="7391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" name="Group 32"/>
            <p:cNvGrpSpPr/>
            <p:nvPr/>
          </p:nvGrpSpPr>
          <p:grpSpPr>
            <a:xfrm>
              <a:off x="8354154" y="4075076"/>
              <a:ext cx="576070" cy="912461"/>
              <a:chOff x="5645888" y="1637414"/>
              <a:chExt cx="2306956" cy="3251562"/>
            </a:xfrm>
          </p:grpSpPr>
          <p:grpSp>
            <p:nvGrpSpPr>
              <p:cNvPr id="34" name="Group 33"/>
              <p:cNvGrpSpPr/>
              <p:nvPr/>
            </p:nvGrpSpPr>
            <p:grpSpPr>
              <a:xfrm>
                <a:off x="5645888" y="1637414"/>
                <a:ext cx="2306956" cy="683030"/>
                <a:chOff x="10538078" y="3003383"/>
                <a:chExt cx="809794" cy="281058"/>
              </a:xfrm>
            </p:grpSpPr>
            <p:sp>
              <p:nvSpPr>
                <p:cNvPr id="46" name="Moon 45"/>
                <p:cNvSpPr/>
                <p:nvPr/>
              </p:nvSpPr>
              <p:spPr>
                <a:xfrm rot="18393497">
                  <a:off x="10659953" y="2881508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7" name="Moon 46"/>
                <p:cNvSpPr/>
                <p:nvPr/>
              </p:nvSpPr>
              <p:spPr>
                <a:xfrm rot="3206503" flipH="1">
                  <a:off x="10944939" y="2881509"/>
                  <a:ext cx="281057" cy="524808"/>
                </a:xfrm>
                <a:prstGeom prst="moon">
                  <a:avLst/>
                </a:prstGeom>
                <a:solidFill>
                  <a:srgbClr val="C0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grpSp>
            <p:nvGrpSpPr>
              <p:cNvPr id="35" name="Group 34"/>
              <p:cNvGrpSpPr/>
              <p:nvPr/>
            </p:nvGrpSpPr>
            <p:grpSpPr>
              <a:xfrm>
                <a:off x="6008577" y="1701197"/>
                <a:ext cx="1690121" cy="3187779"/>
                <a:chOff x="3178629" y="2090055"/>
                <a:chExt cx="593271" cy="1311730"/>
              </a:xfrm>
              <a:solidFill>
                <a:srgbClr val="C00000"/>
              </a:solidFill>
            </p:grpSpPr>
            <p:sp>
              <p:nvSpPr>
                <p:cNvPr id="41" name="Flowchart: Delay 40"/>
                <p:cNvSpPr/>
                <p:nvPr/>
              </p:nvSpPr>
              <p:spPr>
                <a:xfrm rot="16200000">
                  <a:off x="3113315" y="2743199"/>
                  <a:ext cx="723900" cy="593271"/>
                </a:xfrm>
                <a:prstGeom prst="flowChartDelay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3178629" y="2090055"/>
                  <a:ext cx="555171" cy="587829"/>
                </a:xfrm>
                <a:prstGeom prst="ellipse">
                  <a:avLst/>
                </a:prstGeom>
                <a:grp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3333206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3487783" y="2264216"/>
                  <a:ext cx="91440" cy="91440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  <p:sp>
              <p:nvSpPr>
                <p:cNvPr id="45" name="Arc 44"/>
                <p:cNvSpPr/>
                <p:nvPr/>
              </p:nvSpPr>
              <p:spPr>
                <a:xfrm rot="8032625">
                  <a:off x="3310143" y="2202862"/>
                  <a:ext cx="292143" cy="305589"/>
                </a:xfrm>
                <a:prstGeom prst="arc">
                  <a:avLst/>
                </a:prstGeom>
                <a:grpFill/>
                <a:ln/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sz="2800"/>
                </a:p>
              </p:txBody>
            </p:sp>
          </p:grpSp>
          <p:cxnSp>
            <p:nvCxnSpPr>
              <p:cNvPr id="36" name="Straight Connector 35"/>
              <p:cNvCxnSpPr/>
              <p:nvPr/>
            </p:nvCxnSpPr>
            <p:spPr>
              <a:xfrm flipH="1">
                <a:off x="6853639" y="1978929"/>
                <a:ext cx="296157" cy="145516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6853639" y="1963410"/>
                <a:ext cx="0" cy="161035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38" name="Group 37"/>
              <p:cNvGrpSpPr/>
              <p:nvPr/>
            </p:nvGrpSpPr>
            <p:grpSpPr>
              <a:xfrm>
                <a:off x="6485380" y="1970165"/>
                <a:ext cx="296157" cy="161035"/>
                <a:chOff x="8666273" y="1947891"/>
                <a:chExt cx="296157" cy="161035"/>
              </a:xfrm>
            </p:grpSpPr>
            <p:cxnSp>
              <p:nvCxnSpPr>
                <p:cNvPr id="39" name="Straight Connector 38"/>
                <p:cNvCxnSpPr/>
                <p:nvPr/>
              </p:nvCxnSpPr>
              <p:spPr>
                <a:xfrm flipH="1" flipV="1">
                  <a:off x="8666273" y="1963410"/>
                  <a:ext cx="296157" cy="145516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>
                <a:xfrm flipH="1" flipV="1">
                  <a:off x="8962430" y="1947891"/>
                  <a:ext cx="0" cy="161035"/>
                </a:xfrm>
                <a:prstGeom prst="line">
                  <a:avLst/>
                </a:prstGeom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8" name="TextBox 47"/>
            <p:cNvSpPr txBox="1"/>
            <p:nvPr/>
          </p:nvSpPr>
          <p:spPr>
            <a:xfrm>
              <a:off x="8012653" y="5000601"/>
              <a:ext cx="1369035" cy="4408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Man-in-the-Middle</a:t>
              </a:r>
            </a:p>
            <a:p>
              <a:pPr algn="ctr"/>
              <a:r>
                <a:rPr lang="en-US" dirty="0" smtClean="0"/>
                <a:t>(</a:t>
              </a:r>
              <a:r>
                <a:rPr lang="en-US" dirty="0" err="1" smtClean="0"/>
                <a:t>MiM</a:t>
              </a:r>
              <a:r>
                <a:rPr lang="en-US" dirty="0" smtClean="0"/>
                <a:t>)</a:t>
              </a:r>
            </a:p>
          </p:txBody>
        </p:sp>
        <p:grpSp>
          <p:nvGrpSpPr>
            <p:cNvPr id="50" name="Group 49"/>
            <p:cNvGrpSpPr/>
            <p:nvPr/>
          </p:nvGrpSpPr>
          <p:grpSpPr>
            <a:xfrm rot="19799602">
              <a:off x="10703763" y="5410579"/>
              <a:ext cx="273004" cy="507903"/>
              <a:chOff x="7195127" y="2890982"/>
              <a:chExt cx="640080" cy="1125536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7195127" y="2890982"/>
                <a:ext cx="640080" cy="64008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lumMod val="0"/>
                      <a:lumOff val="100000"/>
                    </a:schemeClr>
                  </a:gs>
                  <a:gs pos="35000">
                    <a:schemeClr val="accent1">
                      <a:lumMod val="0"/>
                      <a:lumOff val="100000"/>
                    </a:schemeClr>
                  </a:gs>
                  <a:gs pos="100000">
                    <a:schemeClr val="accent1">
                      <a:lumMod val="100000"/>
                    </a:schemeClr>
                  </a:gs>
                </a:gsLst>
                <a:path path="circle">
                  <a:fillToRect l="100000" b="100000"/>
                </a:path>
                <a:tileRect t="-100000" r="-100000"/>
              </a:gra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>
                <a:stCxn id="51" idx="4"/>
              </p:cNvCxnSpPr>
              <p:nvPr/>
            </p:nvCxnSpPr>
            <p:spPr>
              <a:xfrm>
                <a:off x="7515167" y="3531062"/>
                <a:ext cx="0" cy="48545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Left Brace 1"/>
          <p:cNvSpPr/>
          <p:nvPr/>
        </p:nvSpPr>
        <p:spPr>
          <a:xfrm>
            <a:off x="1013791" y="2256183"/>
            <a:ext cx="427383" cy="986375"/>
          </a:xfrm>
          <a:prstGeom prst="leftBrac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1457" y="2564704"/>
            <a:ext cx="956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</a:rPr>
              <a:t>This talk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89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10977</TotalTime>
  <Words>1332</Words>
  <Application>Microsoft Office PowerPoint</Application>
  <PresentationFormat>Widescreen</PresentationFormat>
  <Paragraphs>288</Paragraphs>
  <Slides>34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Office Theme</vt:lpstr>
      <vt:lpstr>Unclonable Commitments and Proofs</vt:lpstr>
      <vt:lpstr>Zero Knowledge Proofs</vt:lpstr>
      <vt:lpstr>Non-Malleable Proofs [DDN98]</vt:lpstr>
      <vt:lpstr>Forwarding in Non-malleable Proofs</vt:lpstr>
      <vt:lpstr>Quantum No-Cloning</vt:lpstr>
      <vt:lpstr>Can we construct proofs that cannot be cloned?</vt:lpstr>
      <vt:lpstr>Our Results</vt:lpstr>
      <vt:lpstr>Our Results</vt:lpstr>
      <vt:lpstr>Our Results</vt:lpstr>
      <vt:lpstr>Definition: Commitments</vt:lpstr>
      <vt:lpstr>Definition: Commitments</vt:lpstr>
      <vt:lpstr>Definition: Commitments</vt:lpstr>
      <vt:lpstr>Definition: Commitments</vt:lpstr>
      <vt:lpstr>Definition: Commitments</vt:lpstr>
      <vt:lpstr>Definition: Commitments</vt:lpstr>
      <vt:lpstr>Unclonable Commitments vs Unclonable Encryption</vt:lpstr>
      <vt:lpstr>Unclonable Commitments vs Unclonable Encryption</vt:lpstr>
      <vt:lpstr>Definition: Extraction-Unclonability for Proofs</vt:lpstr>
      <vt:lpstr>Definition: Extraction-Unclonability for Proofs</vt:lpstr>
      <vt:lpstr>Construction Key Idea</vt:lpstr>
      <vt:lpstr>Unclonable Tag Generation</vt:lpstr>
      <vt:lpstr>Unclonable Tag Generation: Security</vt:lpstr>
      <vt:lpstr>Unclonable Tag Generation: Security</vt:lpstr>
      <vt:lpstr>Proof Application: Unclonable Credentials</vt:lpstr>
      <vt:lpstr>Non-Interactive Unclonable Tag Generation from Public-Key Quantum Money</vt:lpstr>
      <vt:lpstr>Non-Interactive Unclonable Tag Generation from Public-Key Quantum Money</vt:lpstr>
      <vt:lpstr>Non-Interactive Unclonable Tag Generation from Public-Key Quantum Money</vt:lpstr>
      <vt:lpstr>Non-Interactive Unclonable Tag Generation from Public-Key Quantum Money</vt:lpstr>
      <vt:lpstr>Non-Interactive Unclonable Tag Generation from Public-Key Quantum Money</vt:lpstr>
      <vt:lpstr>Non-Interactive Unclonable Tag Generation from Public-Key Quantum Money</vt:lpstr>
      <vt:lpstr>Non-Interactive Unclonable Commitments</vt:lpstr>
      <vt:lpstr>Non-Interactive Unclonable Commitments</vt:lpstr>
      <vt:lpstr>Thanks for listening!</vt:lpstr>
      <vt:lpstr>PowerPoint Presentation</vt:lpstr>
    </vt:vector>
  </TitlesOfParts>
  <Company>Carnegie Mellon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 Raizes</dc:creator>
  <cp:lastModifiedBy>Justin Raizes</cp:lastModifiedBy>
  <cp:revision>39</cp:revision>
  <dcterms:created xsi:type="dcterms:W3CDTF">2024-11-21T16:09:43Z</dcterms:created>
  <dcterms:modified xsi:type="dcterms:W3CDTF">2024-12-03T21:08:12Z</dcterms:modified>
</cp:coreProperties>
</file>