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322" r:id="rId4"/>
    <p:sldId id="258" r:id="rId5"/>
    <p:sldId id="357" r:id="rId6"/>
    <p:sldId id="375" r:id="rId7"/>
    <p:sldId id="323" r:id="rId8"/>
    <p:sldId id="261" r:id="rId9"/>
    <p:sldId id="260" r:id="rId10"/>
    <p:sldId id="262" r:id="rId11"/>
    <p:sldId id="374" r:id="rId12"/>
    <p:sldId id="355" r:id="rId13"/>
    <p:sldId id="376" r:id="rId14"/>
    <p:sldId id="329" r:id="rId15"/>
    <p:sldId id="372" r:id="rId16"/>
    <p:sldId id="276" r:id="rId17"/>
    <p:sldId id="369" r:id="rId18"/>
    <p:sldId id="351" r:id="rId19"/>
    <p:sldId id="373" r:id="rId20"/>
    <p:sldId id="269" r:id="rId21"/>
    <p:sldId id="378" r:id="rId22"/>
    <p:sldId id="330" r:id="rId23"/>
    <p:sldId id="275" r:id="rId24"/>
    <p:sldId id="379" r:id="rId25"/>
    <p:sldId id="370" r:id="rId26"/>
    <p:sldId id="377" r:id="rId27"/>
    <p:sldId id="318" r:id="rId28"/>
    <p:sldId id="3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5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p:restoredTop sz="81278"/>
  </p:normalViewPr>
  <p:slideViewPr>
    <p:cSldViewPr snapToGrid="0">
      <p:cViewPr varScale="1">
        <p:scale>
          <a:sx n="92" d="100"/>
          <a:sy n="92" d="100"/>
        </p:scale>
        <p:origin x="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1FDBA-B1C1-784A-B681-8167806EDE04}" type="datetimeFigureOut">
              <a:rPr lang="en-US" smtClean="0"/>
              <a:t>12/3/24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4657D-59E6-8148-A693-141A6EC11A21}" type="slidenum">
              <a:rPr lang="en-US" smtClean="0"/>
              <a:t>‹#›</a:t>
            </a:fld>
            <a:endParaRPr lang="en-US"/>
          </a:p>
        </p:txBody>
      </p:sp>
    </p:spTree>
    <p:extLst>
      <p:ext uri="{BB962C8B-B14F-4D97-AF65-F5344CB8AC3E}">
        <p14:creationId xmlns:p14="http://schemas.microsoft.com/office/powerpoint/2010/main" val="36236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a specific application</a:t>
            </a:r>
          </a:p>
        </p:txBody>
      </p:sp>
      <p:sp>
        <p:nvSpPr>
          <p:cNvPr id="4" name="Slide Number Placeholder 3"/>
          <p:cNvSpPr>
            <a:spLocks noGrp="1"/>
          </p:cNvSpPr>
          <p:nvPr>
            <p:ph type="sldNum" sz="quarter" idx="5"/>
          </p:nvPr>
        </p:nvSpPr>
        <p:spPr/>
        <p:txBody>
          <a:bodyPr/>
          <a:lstStyle/>
          <a:p>
            <a:fld id="{20C4657D-59E6-8148-A693-141A6EC11A21}" type="slidenum">
              <a:rPr lang="en-US" smtClean="0"/>
              <a:t>4</a:t>
            </a:fld>
            <a:endParaRPr lang="en-US"/>
          </a:p>
        </p:txBody>
      </p:sp>
    </p:spTree>
    <p:extLst>
      <p:ext uri="{BB962C8B-B14F-4D97-AF65-F5344CB8AC3E}">
        <p14:creationId xmlns:p14="http://schemas.microsoft.com/office/powerpoint/2010/main" val="338895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89F70-C236-1F3A-E086-BCF595B3C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CC50C-7FF1-1E55-B269-624B56585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B7C67-A7FB-35C3-3681-9D1716FC78C4}"/>
              </a:ext>
            </a:extLst>
          </p:cNvPr>
          <p:cNvSpPr>
            <a:spLocks noGrp="1"/>
          </p:cNvSpPr>
          <p:nvPr>
            <p:ph type="body" idx="1"/>
          </p:nvPr>
        </p:nvSpPr>
        <p:spPr/>
        <p:txBody>
          <a:bodyPr/>
          <a:lstStyle/>
          <a:p>
            <a:r>
              <a:rPr lang="en-US" dirty="0"/>
              <a:t>Of course, there is still the challenge of actually constructing the MP BARG from this weaker extraction property. We don’t have time to go over it here, but I’d love to talk about it offline.</a:t>
            </a:r>
          </a:p>
        </p:txBody>
      </p:sp>
      <p:sp>
        <p:nvSpPr>
          <p:cNvPr id="4" name="Slide Number Placeholder 3">
            <a:extLst>
              <a:ext uri="{FF2B5EF4-FFF2-40B4-BE49-F238E27FC236}">
                <a16:creationId xmlns:a16="http://schemas.microsoft.com/office/drawing/2014/main" id="{4ED40D22-01AA-0E7A-EF18-A2ABD932A74C}"/>
              </a:ext>
            </a:extLst>
          </p:cNvPr>
          <p:cNvSpPr>
            <a:spLocks noGrp="1"/>
          </p:cNvSpPr>
          <p:nvPr>
            <p:ph type="sldNum" sz="quarter" idx="5"/>
          </p:nvPr>
        </p:nvSpPr>
        <p:spPr/>
        <p:txBody>
          <a:bodyPr/>
          <a:lstStyle/>
          <a:p>
            <a:fld id="{20C4657D-59E6-8148-A693-141A6EC11A21}" type="slidenum">
              <a:rPr lang="en-US" smtClean="0"/>
              <a:t>17</a:t>
            </a:fld>
            <a:endParaRPr lang="en-US"/>
          </a:p>
        </p:txBody>
      </p:sp>
    </p:spTree>
    <p:extLst>
      <p:ext uri="{BB962C8B-B14F-4D97-AF65-F5344CB8AC3E}">
        <p14:creationId xmlns:p14="http://schemas.microsoft.com/office/powerpoint/2010/main" val="385307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Require things weaker than additively HE, ideally just collision resistant hash? In particular, maybe the original blueprint can be proved secure?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Has to be a “deep” circuit</a:t>
            </a:r>
          </a:p>
          <a:p>
            <a:pPr marL="228600" indent="-228600">
              <a:buAutoNum type="arabicPeriod"/>
            </a:pPr>
            <a:r>
              <a:rPr lang="en-US" dirty="0"/>
              <a:t>Beyond aggregate signatures and the natural theoretical appeal.</a:t>
            </a:r>
          </a:p>
        </p:txBody>
      </p:sp>
      <p:sp>
        <p:nvSpPr>
          <p:cNvPr id="4" name="Slide Number Placeholder 3"/>
          <p:cNvSpPr>
            <a:spLocks noGrp="1"/>
          </p:cNvSpPr>
          <p:nvPr>
            <p:ph type="sldNum" sz="quarter" idx="5"/>
          </p:nvPr>
        </p:nvSpPr>
        <p:spPr/>
        <p:txBody>
          <a:bodyPr/>
          <a:lstStyle/>
          <a:p>
            <a:fld id="{20C4657D-59E6-8148-A693-141A6EC11A21}" type="slidenum">
              <a:rPr lang="en-US" smtClean="0"/>
              <a:t>18</a:t>
            </a:fld>
            <a:endParaRPr lang="en-US"/>
          </a:p>
        </p:txBody>
      </p:sp>
    </p:spTree>
    <p:extLst>
      <p:ext uri="{BB962C8B-B14F-4D97-AF65-F5344CB8AC3E}">
        <p14:creationId xmlns:p14="http://schemas.microsoft.com/office/powerpoint/2010/main" val="5806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4655C-8EB2-A1A5-411E-882A3123F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3E7D7-9E49-AD34-EC00-F4137CDF4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29749-94AE-5540-92D5-C79AF2D3A189}"/>
              </a:ext>
            </a:extLst>
          </p:cNvPr>
          <p:cNvSpPr>
            <a:spLocks noGrp="1"/>
          </p:cNvSpPr>
          <p:nvPr>
            <p:ph type="body" idx="1"/>
          </p:nvPr>
        </p:nvSpPr>
        <p:spPr/>
        <p:txBody>
          <a:bodyPr/>
          <a:lstStyle/>
          <a:p>
            <a:pPr marL="228600" indent="-228600">
              <a:buAutoNum type="arabicPeriod"/>
            </a:pPr>
            <a:r>
              <a:rPr lang="en-US" dirty="0"/>
              <a:t>Require things weaker than additively HE, ideally just collision resistant hash? In particular, maybe the original blueprint can be proved secure?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Has to be a “deep” circuit</a:t>
            </a:r>
          </a:p>
          <a:p>
            <a:pPr marL="228600" indent="-228600">
              <a:buAutoNum type="arabicPeriod"/>
            </a:pPr>
            <a:r>
              <a:rPr lang="en-US" dirty="0"/>
              <a:t>Beyond aggregate signatures and the natural theoretical appeal.</a:t>
            </a:r>
          </a:p>
        </p:txBody>
      </p:sp>
      <p:sp>
        <p:nvSpPr>
          <p:cNvPr id="4" name="Slide Number Placeholder 3">
            <a:extLst>
              <a:ext uri="{FF2B5EF4-FFF2-40B4-BE49-F238E27FC236}">
                <a16:creationId xmlns:a16="http://schemas.microsoft.com/office/drawing/2014/main" id="{F36FE40F-7FC0-9089-3C9F-4A9FFA7C9FF3}"/>
              </a:ext>
            </a:extLst>
          </p:cNvPr>
          <p:cNvSpPr>
            <a:spLocks noGrp="1"/>
          </p:cNvSpPr>
          <p:nvPr>
            <p:ph type="sldNum" sz="quarter" idx="5"/>
          </p:nvPr>
        </p:nvSpPr>
        <p:spPr/>
        <p:txBody>
          <a:bodyPr/>
          <a:lstStyle/>
          <a:p>
            <a:fld id="{20C4657D-59E6-8148-A693-141A6EC11A21}" type="slidenum">
              <a:rPr lang="en-US" smtClean="0"/>
              <a:t>19</a:t>
            </a:fld>
            <a:endParaRPr lang="en-US"/>
          </a:p>
        </p:txBody>
      </p:sp>
    </p:spTree>
    <p:extLst>
      <p:ext uri="{BB962C8B-B14F-4D97-AF65-F5344CB8AC3E}">
        <p14:creationId xmlns:p14="http://schemas.microsoft.com/office/powerpoint/2010/main" val="103598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4657D-59E6-8148-A693-141A6EC11A21}" type="slidenum">
              <a:rPr lang="en-US" smtClean="0"/>
              <a:t>20</a:t>
            </a:fld>
            <a:endParaRPr lang="en-US"/>
          </a:p>
        </p:txBody>
      </p:sp>
    </p:spTree>
    <p:extLst>
      <p:ext uri="{BB962C8B-B14F-4D97-AF65-F5344CB8AC3E}">
        <p14:creationId xmlns:p14="http://schemas.microsoft.com/office/powerpoint/2010/main" val="491788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adversary wins the non-adaptive soundness game, then it can flip the output from 0 to 1.</a:t>
            </a:r>
          </a:p>
          <a:p>
            <a:r>
              <a:rPr lang="en-US" dirty="0"/>
              <a:t>Using the BARG and the commitment scheme, if you can flip the output of some game to 1, then you must also be able to flip one of its inputs! We do this inductively until we get to the base case; a leaf!</a:t>
            </a:r>
          </a:p>
        </p:txBody>
      </p:sp>
      <p:sp>
        <p:nvSpPr>
          <p:cNvPr id="4" name="Slide Number Placeholder 3"/>
          <p:cNvSpPr>
            <a:spLocks noGrp="1"/>
          </p:cNvSpPr>
          <p:nvPr>
            <p:ph type="sldNum" sz="quarter" idx="5"/>
          </p:nvPr>
        </p:nvSpPr>
        <p:spPr/>
        <p:txBody>
          <a:bodyPr/>
          <a:lstStyle/>
          <a:p>
            <a:fld id="{20C4657D-59E6-8148-A693-141A6EC11A21}" type="slidenum">
              <a:rPr lang="en-US" smtClean="0"/>
              <a:t>22</a:t>
            </a:fld>
            <a:endParaRPr lang="en-US"/>
          </a:p>
        </p:txBody>
      </p:sp>
    </p:spTree>
    <p:extLst>
      <p:ext uri="{BB962C8B-B14F-4D97-AF65-F5344CB8AC3E}">
        <p14:creationId xmlns:p14="http://schemas.microsoft.com/office/powerpoint/2010/main" val="4266572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relation requires </a:t>
            </a:r>
          </a:p>
        </p:txBody>
      </p:sp>
      <p:sp>
        <p:nvSpPr>
          <p:cNvPr id="4" name="Slide Number Placeholder 3"/>
          <p:cNvSpPr>
            <a:spLocks noGrp="1"/>
          </p:cNvSpPr>
          <p:nvPr>
            <p:ph type="sldNum" sz="quarter" idx="5"/>
          </p:nvPr>
        </p:nvSpPr>
        <p:spPr/>
        <p:txBody>
          <a:bodyPr/>
          <a:lstStyle/>
          <a:p>
            <a:fld id="{20C4657D-59E6-8148-A693-141A6EC11A21}" type="slidenum">
              <a:rPr lang="en-US" smtClean="0"/>
              <a:t>23</a:t>
            </a:fld>
            <a:endParaRPr lang="en-US"/>
          </a:p>
        </p:txBody>
      </p:sp>
    </p:spTree>
    <p:extLst>
      <p:ext uri="{BB962C8B-B14F-4D97-AF65-F5344CB8AC3E}">
        <p14:creationId xmlns:p14="http://schemas.microsoft.com/office/powerpoint/2010/main" val="14808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look at the specific case of multi-signature, i.e., all parties sign the same message</a:t>
            </a:r>
          </a:p>
        </p:txBody>
      </p:sp>
      <p:sp>
        <p:nvSpPr>
          <p:cNvPr id="4" name="Slide Number Placeholder 3"/>
          <p:cNvSpPr>
            <a:spLocks noGrp="1"/>
          </p:cNvSpPr>
          <p:nvPr>
            <p:ph type="sldNum" sz="quarter" idx="5"/>
          </p:nvPr>
        </p:nvSpPr>
        <p:spPr/>
        <p:txBody>
          <a:bodyPr/>
          <a:lstStyle/>
          <a:p>
            <a:fld id="{20C4657D-59E6-8148-A693-141A6EC11A21}" type="slidenum">
              <a:rPr lang="en-US" smtClean="0"/>
              <a:t>5</a:t>
            </a:fld>
            <a:endParaRPr lang="en-US"/>
          </a:p>
        </p:txBody>
      </p:sp>
    </p:spTree>
    <p:extLst>
      <p:ext uri="{BB962C8B-B14F-4D97-AF65-F5344CB8AC3E}">
        <p14:creationId xmlns:p14="http://schemas.microsoft.com/office/powerpoint/2010/main" val="140132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A3DB2-1B78-9DD0-FA53-46AF56916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AB41D-5DE2-D98A-AB51-299FFA5CC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F9B2E7-F821-78C3-D631-5454DFAF196E}"/>
              </a:ext>
            </a:extLst>
          </p:cNvPr>
          <p:cNvSpPr>
            <a:spLocks noGrp="1"/>
          </p:cNvSpPr>
          <p:nvPr>
            <p:ph type="body" idx="1"/>
          </p:nvPr>
        </p:nvSpPr>
        <p:spPr/>
        <p:txBody>
          <a:bodyPr/>
          <a:lstStyle/>
          <a:p>
            <a:r>
              <a:rPr lang="en-US" dirty="0"/>
              <a:t>We can generalize this to threshold signatures, where my goal is to convince the verifier that maybe a majority of the parties have signed the message.</a:t>
            </a:r>
          </a:p>
          <a:p>
            <a:r>
              <a:rPr lang="en-US" dirty="0"/>
              <a:t>Even more generally, I might want to prove that the signing parties satisfy a certain monotone policy. Let us quickly recall what that is...</a:t>
            </a:r>
          </a:p>
        </p:txBody>
      </p:sp>
      <p:sp>
        <p:nvSpPr>
          <p:cNvPr id="4" name="Slide Number Placeholder 3">
            <a:extLst>
              <a:ext uri="{FF2B5EF4-FFF2-40B4-BE49-F238E27FC236}">
                <a16:creationId xmlns:a16="http://schemas.microsoft.com/office/drawing/2014/main" id="{EB029931-F25F-2109-969E-E4A78C1DFB1E}"/>
              </a:ext>
            </a:extLst>
          </p:cNvPr>
          <p:cNvSpPr>
            <a:spLocks noGrp="1"/>
          </p:cNvSpPr>
          <p:nvPr>
            <p:ph type="sldNum" sz="quarter" idx="5"/>
          </p:nvPr>
        </p:nvSpPr>
        <p:spPr/>
        <p:txBody>
          <a:bodyPr/>
          <a:lstStyle/>
          <a:p>
            <a:fld id="{20C4657D-59E6-8148-A693-141A6EC11A21}" type="slidenum">
              <a:rPr lang="en-US" smtClean="0"/>
              <a:t>6</a:t>
            </a:fld>
            <a:endParaRPr lang="en-US"/>
          </a:p>
        </p:txBody>
      </p:sp>
    </p:spTree>
    <p:extLst>
      <p:ext uri="{BB962C8B-B14F-4D97-AF65-F5344CB8AC3E}">
        <p14:creationId xmlns:p14="http://schemas.microsoft.com/office/powerpoint/2010/main" val="115825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monotone circuit is a circuit without negations, so if I flip any input from 0 to 1, the output may only be flipped from 0 to 1 (and not the opposite).</a:t>
            </a:r>
          </a:p>
          <a:p>
            <a:r>
              <a:rPr lang="en-US" dirty="0"/>
              <a:t>So such a circuit computes a monotone policy, and those policies capture everything we might want from an aggregate signature scheme...</a:t>
            </a:r>
          </a:p>
          <a:p>
            <a:endParaRPr lang="en-US" dirty="0"/>
          </a:p>
          <a:p>
            <a:r>
              <a:rPr lang="en-US" dirty="0"/>
              <a:t>Now, if aggregate signatures can be constructed using BARGs, then maybe MP aggregate signatures can be constructed using MP BARGs?</a:t>
            </a:r>
          </a:p>
        </p:txBody>
      </p:sp>
      <p:sp>
        <p:nvSpPr>
          <p:cNvPr id="4" name="Slide Number Placeholder 3"/>
          <p:cNvSpPr>
            <a:spLocks noGrp="1"/>
          </p:cNvSpPr>
          <p:nvPr>
            <p:ph type="sldNum" sz="quarter" idx="5"/>
          </p:nvPr>
        </p:nvSpPr>
        <p:spPr/>
        <p:txBody>
          <a:bodyPr/>
          <a:lstStyle/>
          <a:p>
            <a:fld id="{20C4657D-59E6-8148-A693-141A6EC11A21}" type="slidenum">
              <a:rPr lang="en-US" smtClean="0"/>
              <a:t>7</a:t>
            </a:fld>
            <a:endParaRPr lang="en-US"/>
          </a:p>
        </p:txBody>
      </p:sp>
    </p:spTree>
    <p:extLst>
      <p:ext uri="{BB962C8B-B14F-4D97-AF65-F5344CB8AC3E}">
        <p14:creationId xmlns:p14="http://schemas.microsoft.com/office/powerpoint/2010/main" val="155909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the bounded space might need more than CRHF? Check BCJP24.</a:t>
            </a:r>
          </a:p>
          <a:p>
            <a:r>
              <a:rPr lang="en-US" dirty="0"/>
              <a:t>It doesn’t. Need a </a:t>
            </a:r>
            <a:r>
              <a:rPr lang="en-US" dirty="0" err="1"/>
              <a:t>vPIR</a:t>
            </a:r>
            <a:r>
              <a:rPr lang="en-US" dirty="0"/>
              <a:t>, but that can be constructed from BARGs + CRHF.</a:t>
            </a:r>
          </a:p>
        </p:txBody>
      </p:sp>
      <p:sp>
        <p:nvSpPr>
          <p:cNvPr id="4" name="Slide Number Placeholder 3"/>
          <p:cNvSpPr>
            <a:spLocks noGrp="1"/>
          </p:cNvSpPr>
          <p:nvPr>
            <p:ph type="sldNum" sz="quarter" idx="5"/>
          </p:nvPr>
        </p:nvSpPr>
        <p:spPr/>
        <p:txBody>
          <a:bodyPr/>
          <a:lstStyle/>
          <a:p>
            <a:fld id="{20C4657D-59E6-8148-A693-141A6EC11A21}" type="slidenum">
              <a:rPr lang="en-US" smtClean="0"/>
              <a:t>9</a:t>
            </a:fld>
            <a:endParaRPr lang="en-US"/>
          </a:p>
        </p:txBody>
      </p:sp>
    </p:spTree>
    <p:extLst>
      <p:ext uri="{BB962C8B-B14F-4D97-AF65-F5344CB8AC3E}">
        <p14:creationId xmlns:p14="http://schemas.microsoft.com/office/powerpoint/2010/main" val="2171164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we don’t get extraction, but rather only soundness. Is that enough to get any useful applications? Absolutely! And we prove it in the following result...</a:t>
            </a:r>
          </a:p>
        </p:txBody>
      </p:sp>
      <p:sp>
        <p:nvSpPr>
          <p:cNvPr id="4" name="Slide Number Placeholder 3"/>
          <p:cNvSpPr>
            <a:spLocks noGrp="1"/>
          </p:cNvSpPr>
          <p:nvPr>
            <p:ph type="sldNum" sz="quarter" idx="5"/>
          </p:nvPr>
        </p:nvSpPr>
        <p:spPr/>
        <p:txBody>
          <a:bodyPr/>
          <a:lstStyle/>
          <a:p>
            <a:fld id="{20C4657D-59E6-8148-A693-141A6EC11A21}" type="slidenum">
              <a:rPr lang="en-US" smtClean="0"/>
              <a:t>10</a:t>
            </a:fld>
            <a:endParaRPr lang="en-US"/>
          </a:p>
        </p:txBody>
      </p:sp>
    </p:spTree>
    <p:extLst>
      <p:ext uri="{BB962C8B-B14F-4D97-AF65-F5344CB8AC3E}">
        <p14:creationId xmlns:p14="http://schemas.microsoft.com/office/powerpoint/2010/main" val="4185180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to prove security, we need to use an adversary that breaks the aggregate signature to an adversary that breaks the original signature scheme using the BARG, therefore we need to “extract” a forgery from the BARG proof for the original signature scheme!</a:t>
            </a:r>
          </a:p>
          <a:p>
            <a:r>
              <a:rPr lang="en-US" dirty="0"/>
              <a:t>Enter Extraction...</a:t>
            </a:r>
          </a:p>
        </p:txBody>
      </p:sp>
      <p:sp>
        <p:nvSpPr>
          <p:cNvPr id="4" name="Slide Number Placeholder 3"/>
          <p:cNvSpPr>
            <a:spLocks noGrp="1"/>
          </p:cNvSpPr>
          <p:nvPr>
            <p:ph type="sldNum" sz="quarter" idx="5"/>
          </p:nvPr>
        </p:nvSpPr>
        <p:spPr/>
        <p:txBody>
          <a:bodyPr/>
          <a:lstStyle/>
          <a:p>
            <a:fld id="{20C4657D-59E6-8148-A693-141A6EC11A21}" type="slidenum">
              <a:rPr lang="en-US" smtClean="0"/>
              <a:t>12</a:t>
            </a:fld>
            <a:endParaRPr lang="en-US"/>
          </a:p>
        </p:txBody>
      </p:sp>
    </p:spTree>
    <p:extLst>
      <p:ext uri="{BB962C8B-B14F-4D97-AF65-F5344CB8AC3E}">
        <p14:creationId xmlns:p14="http://schemas.microsoft.com/office/powerpoint/2010/main" val="321779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not even clear how to define a natural and useful extraction property for monotone BARGs. We do indeed get some notion of extraction, but it’s not clear that it is more useful than non-extractable BARGs.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in the latest </a:t>
            </a:r>
            <a:r>
              <a:rPr lang="en-US" dirty="0" err="1"/>
              <a:t>Eurocrypt</a:t>
            </a:r>
            <a:r>
              <a:rPr lang="en-US" dirty="0"/>
              <a:t>, a paper on aggregate signatures posed “defining the right notion of extractability for monotone BARGs” as an open question</a:t>
            </a:r>
          </a:p>
        </p:txBody>
      </p:sp>
      <p:sp>
        <p:nvSpPr>
          <p:cNvPr id="4" name="Slide Number Placeholder 3"/>
          <p:cNvSpPr>
            <a:spLocks noGrp="1"/>
          </p:cNvSpPr>
          <p:nvPr>
            <p:ph type="sldNum" sz="quarter" idx="5"/>
          </p:nvPr>
        </p:nvSpPr>
        <p:spPr/>
        <p:txBody>
          <a:bodyPr/>
          <a:lstStyle/>
          <a:p>
            <a:fld id="{20C4657D-59E6-8148-A693-141A6EC11A21}" type="slidenum">
              <a:rPr lang="en-US" smtClean="0"/>
              <a:t>14</a:t>
            </a:fld>
            <a:endParaRPr lang="en-US"/>
          </a:p>
        </p:txBody>
      </p:sp>
    </p:spTree>
    <p:extLst>
      <p:ext uri="{BB962C8B-B14F-4D97-AF65-F5344CB8AC3E}">
        <p14:creationId xmlns:p14="http://schemas.microsoft.com/office/powerpoint/2010/main" val="219067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PEH is a generalization of SSB.</a:t>
            </a:r>
          </a:p>
        </p:txBody>
      </p:sp>
      <p:sp>
        <p:nvSpPr>
          <p:cNvPr id="4" name="Slide Number Placeholder 3"/>
          <p:cNvSpPr>
            <a:spLocks noGrp="1"/>
          </p:cNvSpPr>
          <p:nvPr>
            <p:ph type="sldNum" sz="quarter" idx="5"/>
          </p:nvPr>
        </p:nvSpPr>
        <p:spPr/>
        <p:txBody>
          <a:bodyPr/>
          <a:lstStyle/>
          <a:p>
            <a:fld id="{20C4657D-59E6-8148-A693-141A6EC11A21}" type="slidenum">
              <a:rPr lang="en-US" smtClean="0"/>
              <a:t>16</a:t>
            </a:fld>
            <a:endParaRPr lang="en-US"/>
          </a:p>
        </p:txBody>
      </p:sp>
    </p:spTree>
    <p:extLst>
      <p:ext uri="{BB962C8B-B14F-4D97-AF65-F5344CB8AC3E}">
        <p14:creationId xmlns:p14="http://schemas.microsoft.com/office/powerpoint/2010/main" val="426850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D820-D759-8AC9-306D-CDAB7F0B14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CAF67E-56F9-6805-C3D9-D66D6C840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B3739E-A2A0-1688-CC5F-91EB4F3F81AE}"/>
              </a:ext>
            </a:extLst>
          </p:cNvPr>
          <p:cNvSpPr>
            <a:spLocks noGrp="1"/>
          </p:cNvSpPr>
          <p:nvPr>
            <p:ph type="dt" sz="half" idx="10"/>
          </p:nvPr>
        </p:nvSpPr>
        <p:spPr/>
        <p:txBody>
          <a:bodyPr/>
          <a:lstStyle/>
          <a:p>
            <a:fld id="{202AFFC4-C3D5-444A-9879-71CBFA6D6950}" type="datetime1">
              <a:rPr lang="en-US" smtClean="0"/>
              <a:t>12/3/24</a:t>
            </a:fld>
            <a:endParaRPr lang="en-US"/>
          </a:p>
        </p:txBody>
      </p:sp>
      <p:sp>
        <p:nvSpPr>
          <p:cNvPr id="5" name="Footer Placeholder 4">
            <a:extLst>
              <a:ext uri="{FF2B5EF4-FFF2-40B4-BE49-F238E27FC236}">
                <a16:creationId xmlns:a16="http://schemas.microsoft.com/office/drawing/2014/main" id="{77917A17-9AF8-DC74-F81A-B1CB74EB8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F5494-366B-7874-135A-286DF83351E0}"/>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7550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68F9-9A49-B4EB-E951-61461ABADE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C08A4-388C-2319-43F8-2BBD59B24C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534E0-D5E6-9DD7-BBCB-54EF692D865C}"/>
              </a:ext>
            </a:extLst>
          </p:cNvPr>
          <p:cNvSpPr>
            <a:spLocks noGrp="1"/>
          </p:cNvSpPr>
          <p:nvPr>
            <p:ph type="dt" sz="half" idx="10"/>
          </p:nvPr>
        </p:nvSpPr>
        <p:spPr/>
        <p:txBody>
          <a:bodyPr/>
          <a:lstStyle/>
          <a:p>
            <a:fld id="{1399F9E7-62D2-854D-94DF-2C3ABBED2405}" type="datetime1">
              <a:rPr lang="en-US" smtClean="0"/>
              <a:t>12/3/24</a:t>
            </a:fld>
            <a:endParaRPr lang="en-US"/>
          </a:p>
        </p:txBody>
      </p:sp>
      <p:sp>
        <p:nvSpPr>
          <p:cNvPr id="5" name="Footer Placeholder 4">
            <a:extLst>
              <a:ext uri="{FF2B5EF4-FFF2-40B4-BE49-F238E27FC236}">
                <a16:creationId xmlns:a16="http://schemas.microsoft.com/office/drawing/2014/main" id="{020F58B8-0EEE-6364-6846-43DD91B5F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EF7F1-FE92-41A8-D674-CCA1B1DBA803}"/>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01578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3D42E-A073-92CF-4C40-5CD4691A5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F1CC32-BC26-C748-592F-7F5B2D8EE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2D742-C1DD-EDAE-56C0-6EDD1EF47331}"/>
              </a:ext>
            </a:extLst>
          </p:cNvPr>
          <p:cNvSpPr>
            <a:spLocks noGrp="1"/>
          </p:cNvSpPr>
          <p:nvPr>
            <p:ph type="dt" sz="half" idx="10"/>
          </p:nvPr>
        </p:nvSpPr>
        <p:spPr/>
        <p:txBody>
          <a:bodyPr/>
          <a:lstStyle/>
          <a:p>
            <a:fld id="{6B726498-0DB4-7E40-B12D-5EF1A69BC306}" type="datetime1">
              <a:rPr lang="en-US" smtClean="0"/>
              <a:t>12/3/24</a:t>
            </a:fld>
            <a:endParaRPr lang="en-US"/>
          </a:p>
        </p:txBody>
      </p:sp>
      <p:sp>
        <p:nvSpPr>
          <p:cNvPr id="5" name="Footer Placeholder 4">
            <a:extLst>
              <a:ext uri="{FF2B5EF4-FFF2-40B4-BE49-F238E27FC236}">
                <a16:creationId xmlns:a16="http://schemas.microsoft.com/office/drawing/2014/main" id="{F584A92E-8D4A-48F8-3F58-1D20976D1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E57C3-42A3-3BA3-77B7-62EA80CC2876}"/>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61720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92C9-6519-28DE-ADE6-35F0229A2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9F176F-4504-EC03-43B8-916ED709D3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76B62-C69C-3A2E-D385-DF8361572397}"/>
              </a:ext>
            </a:extLst>
          </p:cNvPr>
          <p:cNvSpPr>
            <a:spLocks noGrp="1"/>
          </p:cNvSpPr>
          <p:nvPr>
            <p:ph type="dt" sz="half" idx="10"/>
          </p:nvPr>
        </p:nvSpPr>
        <p:spPr/>
        <p:txBody>
          <a:bodyPr/>
          <a:lstStyle/>
          <a:p>
            <a:fld id="{68D4D9A2-2D91-6048-9EA9-019929049614}" type="datetime1">
              <a:rPr lang="en-US" smtClean="0"/>
              <a:t>12/3/24</a:t>
            </a:fld>
            <a:endParaRPr lang="en-US"/>
          </a:p>
        </p:txBody>
      </p:sp>
      <p:sp>
        <p:nvSpPr>
          <p:cNvPr id="5" name="Footer Placeholder 4">
            <a:extLst>
              <a:ext uri="{FF2B5EF4-FFF2-40B4-BE49-F238E27FC236}">
                <a16:creationId xmlns:a16="http://schemas.microsoft.com/office/drawing/2014/main" id="{DD63CD66-3BA6-C009-8B70-03D53F738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100EB-8CA2-4096-5457-97BF30475AEF}"/>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379648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2A18-E198-F62A-2F02-9BA8DFF0DC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49D7F1-863E-42C5-685E-F96E4F8846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A825A-41A2-33ED-82CB-21A91E9FB4F2}"/>
              </a:ext>
            </a:extLst>
          </p:cNvPr>
          <p:cNvSpPr>
            <a:spLocks noGrp="1"/>
          </p:cNvSpPr>
          <p:nvPr>
            <p:ph type="dt" sz="half" idx="10"/>
          </p:nvPr>
        </p:nvSpPr>
        <p:spPr/>
        <p:txBody>
          <a:bodyPr/>
          <a:lstStyle/>
          <a:p>
            <a:fld id="{D22170E4-A6B0-BF42-B17F-343CBB83AA88}" type="datetime1">
              <a:rPr lang="en-US" smtClean="0"/>
              <a:t>12/3/24</a:t>
            </a:fld>
            <a:endParaRPr lang="en-US"/>
          </a:p>
        </p:txBody>
      </p:sp>
      <p:sp>
        <p:nvSpPr>
          <p:cNvPr id="5" name="Footer Placeholder 4">
            <a:extLst>
              <a:ext uri="{FF2B5EF4-FFF2-40B4-BE49-F238E27FC236}">
                <a16:creationId xmlns:a16="http://schemas.microsoft.com/office/drawing/2014/main" id="{3178AC00-16F5-3F5D-F6BC-EA9A2205A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75F5B-800C-CAE2-C1B7-A40FC6298F24}"/>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13987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711D-A53A-9A8A-655B-F10E86E82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BA748-C01C-C325-7EE9-81B431A986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CB4CB1-70BE-11D9-679C-77C2F498E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6CC35-EDD8-F5F0-EC2C-6DDC3CB4D59E}"/>
              </a:ext>
            </a:extLst>
          </p:cNvPr>
          <p:cNvSpPr>
            <a:spLocks noGrp="1"/>
          </p:cNvSpPr>
          <p:nvPr>
            <p:ph type="dt" sz="half" idx="10"/>
          </p:nvPr>
        </p:nvSpPr>
        <p:spPr/>
        <p:txBody>
          <a:bodyPr/>
          <a:lstStyle/>
          <a:p>
            <a:fld id="{146E1F75-91CF-AE43-9CB2-7402D2461088}" type="datetime1">
              <a:rPr lang="en-US" smtClean="0"/>
              <a:t>12/3/24</a:t>
            </a:fld>
            <a:endParaRPr lang="en-US"/>
          </a:p>
        </p:txBody>
      </p:sp>
      <p:sp>
        <p:nvSpPr>
          <p:cNvPr id="6" name="Footer Placeholder 5">
            <a:extLst>
              <a:ext uri="{FF2B5EF4-FFF2-40B4-BE49-F238E27FC236}">
                <a16:creationId xmlns:a16="http://schemas.microsoft.com/office/drawing/2014/main" id="{9F75CFE0-3AD6-6B05-0EFC-87D5713A5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DDD6E-DFF8-634C-D519-A7898B199872}"/>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76997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34EB-1606-CD17-1CFA-EBC90C623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FE2897-4066-280E-2329-6D68F2FD37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93C60E-8830-C901-F156-8C5E81A2E0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0C3369-6073-C250-50EC-0DC0C6BA9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E13C31-1503-0352-53A7-1C55272F31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BC749F-883B-EC9A-A02B-618C978C250A}"/>
              </a:ext>
            </a:extLst>
          </p:cNvPr>
          <p:cNvSpPr>
            <a:spLocks noGrp="1"/>
          </p:cNvSpPr>
          <p:nvPr>
            <p:ph type="dt" sz="half" idx="10"/>
          </p:nvPr>
        </p:nvSpPr>
        <p:spPr/>
        <p:txBody>
          <a:bodyPr/>
          <a:lstStyle/>
          <a:p>
            <a:fld id="{740012DF-4D63-5847-81E9-85EA327B3730}" type="datetime1">
              <a:rPr lang="en-US" smtClean="0"/>
              <a:t>12/3/24</a:t>
            </a:fld>
            <a:endParaRPr lang="en-US"/>
          </a:p>
        </p:txBody>
      </p:sp>
      <p:sp>
        <p:nvSpPr>
          <p:cNvPr id="8" name="Footer Placeholder 7">
            <a:extLst>
              <a:ext uri="{FF2B5EF4-FFF2-40B4-BE49-F238E27FC236}">
                <a16:creationId xmlns:a16="http://schemas.microsoft.com/office/drawing/2014/main" id="{23517836-497B-6696-5CE1-18FFD7AFCD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3F5E2C-CE61-CA9D-1B37-AB6E4B06F4A5}"/>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07931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5F844-1E3C-A250-B493-C12E55AAE3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E42627-F9F2-F8B8-43F1-49A94EB86637}"/>
              </a:ext>
            </a:extLst>
          </p:cNvPr>
          <p:cNvSpPr>
            <a:spLocks noGrp="1"/>
          </p:cNvSpPr>
          <p:nvPr>
            <p:ph type="dt" sz="half" idx="10"/>
          </p:nvPr>
        </p:nvSpPr>
        <p:spPr/>
        <p:txBody>
          <a:bodyPr/>
          <a:lstStyle/>
          <a:p>
            <a:fld id="{2156C4B2-F270-3349-A3CB-3D033CE4F334}" type="datetime1">
              <a:rPr lang="en-US" smtClean="0"/>
              <a:t>12/3/24</a:t>
            </a:fld>
            <a:endParaRPr lang="en-US"/>
          </a:p>
        </p:txBody>
      </p:sp>
      <p:sp>
        <p:nvSpPr>
          <p:cNvPr id="4" name="Footer Placeholder 3">
            <a:extLst>
              <a:ext uri="{FF2B5EF4-FFF2-40B4-BE49-F238E27FC236}">
                <a16:creationId xmlns:a16="http://schemas.microsoft.com/office/drawing/2014/main" id="{BFA2CEBB-DDD2-F0B2-6173-1803842912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8B1AB4-ADF0-DC51-E4D6-E1EF2ECD71B7}"/>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352133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5A2068-E164-6DB9-A688-F6B2317D7312}"/>
              </a:ext>
            </a:extLst>
          </p:cNvPr>
          <p:cNvSpPr>
            <a:spLocks noGrp="1"/>
          </p:cNvSpPr>
          <p:nvPr>
            <p:ph type="dt" sz="half" idx="10"/>
          </p:nvPr>
        </p:nvSpPr>
        <p:spPr/>
        <p:txBody>
          <a:bodyPr/>
          <a:lstStyle/>
          <a:p>
            <a:fld id="{4751F20C-4C78-2A40-AC49-609608325113}" type="datetime1">
              <a:rPr lang="en-US" smtClean="0"/>
              <a:t>12/3/24</a:t>
            </a:fld>
            <a:endParaRPr lang="en-US"/>
          </a:p>
        </p:txBody>
      </p:sp>
      <p:sp>
        <p:nvSpPr>
          <p:cNvPr id="3" name="Footer Placeholder 2">
            <a:extLst>
              <a:ext uri="{FF2B5EF4-FFF2-40B4-BE49-F238E27FC236}">
                <a16:creationId xmlns:a16="http://schemas.microsoft.com/office/drawing/2014/main" id="{F3FBC81D-5C7A-CD66-A79B-E742901E90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59C6D1-0EDF-A979-87EB-7C77CDF5B9B7}"/>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14935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8FB1-ECDE-8B27-F7AA-58E03BE38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A2730B-A413-9D73-0932-6A42798F44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52D75A-4F23-B703-280F-0E82290AF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EF9B8-205F-D141-9784-C1BC58C1E8F2}"/>
              </a:ext>
            </a:extLst>
          </p:cNvPr>
          <p:cNvSpPr>
            <a:spLocks noGrp="1"/>
          </p:cNvSpPr>
          <p:nvPr>
            <p:ph type="dt" sz="half" idx="10"/>
          </p:nvPr>
        </p:nvSpPr>
        <p:spPr/>
        <p:txBody>
          <a:bodyPr/>
          <a:lstStyle/>
          <a:p>
            <a:fld id="{6CDE3A73-E8E3-5E4D-BAC3-04E968367B6C}" type="datetime1">
              <a:rPr lang="en-US" smtClean="0"/>
              <a:t>12/3/24</a:t>
            </a:fld>
            <a:endParaRPr lang="en-US"/>
          </a:p>
        </p:txBody>
      </p:sp>
      <p:sp>
        <p:nvSpPr>
          <p:cNvPr id="6" name="Footer Placeholder 5">
            <a:extLst>
              <a:ext uri="{FF2B5EF4-FFF2-40B4-BE49-F238E27FC236}">
                <a16:creationId xmlns:a16="http://schemas.microsoft.com/office/drawing/2014/main" id="{30946DB3-E1D4-7322-BE4B-A6D8BCD70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B93A7-80A9-00C0-00A1-A8EDB6D32FF8}"/>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98074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6AC0-47F8-5DD8-EC12-380D177810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101020-8BFE-B27E-9F22-17AF0E1B8F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CCDF66-9FB7-2F3B-69DF-B2B345355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B2E31-1A8D-C540-994C-33D7EBEFBABF}"/>
              </a:ext>
            </a:extLst>
          </p:cNvPr>
          <p:cNvSpPr>
            <a:spLocks noGrp="1"/>
          </p:cNvSpPr>
          <p:nvPr>
            <p:ph type="dt" sz="half" idx="10"/>
          </p:nvPr>
        </p:nvSpPr>
        <p:spPr/>
        <p:txBody>
          <a:bodyPr/>
          <a:lstStyle/>
          <a:p>
            <a:fld id="{B528EF08-918B-B24B-83B6-2C6E92093056}" type="datetime1">
              <a:rPr lang="en-US" smtClean="0"/>
              <a:t>12/3/24</a:t>
            </a:fld>
            <a:endParaRPr lang="en-US"/>
          </a:p>
        </p:txBody>
      </p:sp>
      <p:sp>
        <p:nvSpPr>
          <p:cNvPr id="6" name="Footer Placeholder 5">
            <a:extLst>
              <a:ext uri="{FF2B5EF4-FFF2-40B4-BE49-F238E27FC236}">
                <a16:creationId xmlns:a16="http://schemas.microsoft.com/office/drawing/2014/main" id="{73448F0E-64A8-C0B3-AC05-CFE31D626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634DB-354F-B0BB-1309-13B75D7E21DA}"/>
              </a:ext>
            </a:extLst>
          </p:cNvPr>
          <p:cNvSpPr>
            <a:spLocks noGrp="1"/>
          </p:cNvSpPr>
          <p:nvPr>
            <p:ph type="sldNum" sz="quarter" idx="12"/>
          </p:nvPr>
        </p:nvSpPr>
        <p:spPr/>
        <p:txBody>
          <a:bodyPr/>
          <a:lstStyle/>
          <a:p>
            <a:fld id="{57E20FA2-3170-F043-A30C-F04EE61C13E9}" type="slidenum">
              <a:rPr lang="en-US" smtClean="0"/>
              <a:t>‹#›</a:t>
            </a:fld>
            <a:endParaRPr lang="en-US"/>
          </a:p>
        </p:txBody>
      </p:sp>
    </p:spTree>
    <p:extLst>
      <p:ext uri="{BB962C8B-B14F-4D97-AF65-F5344CB8AC3E}">
        <p14:creationId xmlns:p14="http://schemas.microsoft.com/office/powerpoint/2010/main" val="286774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0CE0C7-8CFF-99BD-9A44-862613CF35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385BE5-9A1B-5326-AAC2-9922627D8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AC959-5260-7795-BD4E-FAC226172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CC268E-8404-8D40-9E55-90B8B80DF75E}" type="datetime1">
              <a:rPr lang="en-US" smtClean="0"/>
              <a:t>12/3/24</a:t>
            </a:fld>
            <a:endParaRPr lang="en-US"/>
          </a:p>
        </p:txBody>
      </p:sp>
      <p:sp>
        <p:nvSpPr>
          <p:cNvPr id="5" name="Footer Placeholder 4">
            <a:extLst>
              <a:ext uri="{FF2B5EF4-FFF2-40B4-BE49-F238E27FC236}">
                <a16:creationId xmlns:a16="http://schemas.microsoft.com/office/drawing/2014/main" id="{AA62C4E8-CCBA-D3D8-C637-E81ACD4CD5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A306899-C644-9189-F374-44209D975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E20FA2-3170-F043-A30C-F04EE61C13E9}" type="slidenum">
              <a:rPr lang="en-US" smtClean="0"/>
              <a:t>‹#›</a:t>
            </a:fld>
            <a:endParaRPr lang="en-US"/>
          </a:p>
        </p:txBody>
      </p:sp>
    </p:spTree>
    <p:extLst>
      <p:ext uri="{BB962C8B-B14F-4D97-AF65-F5344CB8AC3E}">
        <p14:creationId xmlns:p14="http://schemas.microsoft.com/office/powerpoint/2010/main" val="131146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6" Type="http://schemas.openxmlformats.org/officeDocument/2006/relationships/image" Target="../media/image47.png"/><Relationship Id="rId3" Type="http://schemas.openxmlformats.org/officeDocument/2006/relationships/image" Target="../media/image16.png"/><Relationship Id="rId21" Type="http://schemas.openxmlformats.org/officeDocument/2006/relationships/image" Target="../media/image44.png"/><Relationship Id="rId25" Type="http://schemas.openxmlformats.org/officeDocument/2006/relationships/image" Target="../media/image9.jpeg"/><Relationship Id="rId33" Type="http://schemas.openxmlformats.org/officeDocument/2006/relationships/image" Target="../media/image54.png"/><Relationship Id="rId2" Type="http://schemas.openxmlformats.org/officeDocument/2006/relationships/notesSlide" Target="../notesSlides/notesSlide7.xml"/><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slideLayout" Target="../slideLayouts/slideLayout2.xml"/><Relationship Id="rId24" Type="http://schemas.openxmlformats.org/officeDocument/2006/relationships/image" Target="../media/image46.png"/><Relationship Id="rId32" Type="http://schemas.openxmlformats.org/officeDocument/2006/relationships/image" Target="../media/image53.png"/><Relationship Id="rId23" Type="http://schemas.openxmlformats.org/officeDocument/2006/relationships/image" Target="../media/image45.png"/><Relationship Id="rId28" Type="http://schemas.openxmlformats.org/officeDocument/2006/relationships/image" Target="../media/image49.png"/><Relationship Id="rId19" Type="http://schemas.openxmlformats.org/officeDocument/2006/relationships/image" Target="../media/image37.png"/><Relationship Id="rId31" Type="http://schemas.openxmlformats.org/officeDocument/2006/relationships/image" Target="../media/image52.png"/><Relationship Id="rId4" Type="http://schemas.openxmlformats.org/officeDocument/2006/relationships/image" Target="../media/image3.png"/><Relationship Id="rId22" Type="http://schemas.openxmlformats.org/officeDocument/2006/relationships/image" Target="../media/image8.png"/><Relationship Id="rId27" Type="http://schemas.openxmlformats.org/officeDocument/2006/relationships/image" Target="../media/image48.png"/><Relationship Id="rId30"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0.png"/><Relationship Id="rId10" Type="http://schemas.openxmlformats.org/officeDocument/2006/relationships/image" Target="../media/image77.png"/><Relationship Id="rId4" Type="http://schemas.openxmlformats.org/officeDocument/2006/relationships/image" Target="../media/image710.png"/><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22.png"/><Relationship Id="rId7" Type="http://schemas.openxmlformats.org/officeDocument/2006/relationships/image" Target="../media/image74.png"/><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23.png"/><Relationship Id="rId5" Type="http://schemas.openxmlformats.org/officeDocument/2006/relationships/image" Target="../media/image720.png"/><Relationship Id="rId10" Type="http://schemas.openxmlformats.org/officeDocument/2006/relationships/image" Target="../media/image77.png"/><Relationship Id="rId4" Type="http://schemas.openxmlformats.org/officeDocument/2006/relationships/image" Target="../media/image710.png"/><Relationship Id="rId9" Type="http://schemas.openxmlformats.org/officeDocument/2006/relationships/image" Target="../media/image7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ia.cr/2023/196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image" Target="../media/image67.png"/><Relationship Id="rId3" Type="http://schemas.openxmlformats.org/officeDocument/2006/relationships/image" Target="../media/image68.png"/><Relationship Id="rId7" Type="http://schemas.openxmlformats.org/officeDocument/2006/relationships/image" Target="../media/image610.png"/><Relationship Id="rId12" Type="http://schemas.openxmlformats.org/officeDocument/2006/relationships/image" Target="../media/image66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00.png"/><Relationship Id="rId11" Type="http://schemas.openxmlformats.org/officeDocument/2006/relationships/image" Target="../media/image650.png"/><Relationship Id="rId5" Type="http://schemas.openxmlformats.org/officeDocument/2006/relationships/image" Target="../media/image590.png"/><Relationship Id="rId15" Type="http://schemas.openxmlformats.org/officeDocument/2006/relationships/image" Target="../media/image70.png"/><Relationship Id="rId10" Type="http://schemas.openxmlformats.org/officeDocument/2006/relationships/image" Target="../media/image640.png"/><Relationship Id="rId4" Type="http://schemas.openxmlformats.org/officeDocument/2006/relationships/image" Target="../media/image580.png"/><Relationship Id="rId9" Type="http://schemas.openxmlformats.org/officeDocument/2006/relationships/image" Target="../media/image630.png"/><Relationship Id="rId14" Type="http://schemas.openxmlformats.org/officeDocument/2006/relationships/image" Target="../media/image66.png"/></Relationships>
</file>

<file path=ppt/slides/_rels/slide23.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image" Target="../media/image67.png"/><Relationship Id="rId3" Type="http://schemas.openxmlformats.org/officeDocument/2006/relationships/image" Target="../media/image69.png"/><Relationship Id="rId7" Type="http://schemas.openxmlformats.org/officeDocument/2006/relationships/image" Target="../media/image610.png"/><Relationship Id="rId12" Type="http://schemas.openxmlformats.org/officeDocument/2006/relationships/image" Target="../media/image6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00.png"/><Relationship Id="rId11" Type="http://schemas.openxmlformats.org/officeDocument/2006/relationships/image" Target="../media/image650.png"/><Relationship Id="rId5" Type="http://schemas.openxmlformats.org/officeDocument/2006/relationships/image" Target="../media/image590.png"/><Relationship Id="rId10" Type="http://schemas.openxmlformats.org/officeDocument/2006/relationships/image" Target="../media/image640.png"/><Relationship Id="rId4" Type="http://schemas.openxmlformats.org/officeDocument/2006/relationships/image" Target="../media/image580.png"/><Relationship Id="rId9" Type="http://schemas.openxmlformats.org/officeDocument/2006/relationships/image" Target="../media/image630.png"/><Relationship Id="rId1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65.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image" Target="../media/image64.png"/><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2.png"/><Relationship Id="rId15" Type="http://schemas.openxmlformats.org/officeDocument/2006/relationships/image" Target="../media/image89.png"/><Relationship Id="rId10" Type="http://schemas.openxmlformats.org/officeDocument/2006/relationships/image" Target="../media/image84.png"/><Relationship Id="rId4" Type="http://schemas.openxmlformats.org/officeDocument/2006/relationships/image" Target="../media/image71.png"/><Relationship Id="rId9" Type="http://schemas.openxmlformats.org/officeDocument/2006/relationships/image" Target="../media/image83.png"/><Relationship Id="rId14" Type="http://schemas.openxmlformats.org/officeDocument/2006/relationships/image" Target="../media/image8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00.png"/><Relationship Id="rId7" Type="http://schemas.openxmlformats.org/officeDocument/2006/relationships/image" Target="../media/image164.png"/><Relationship Id="rId2"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630.png"/><Relationship Id="rId5" Type="http://schemas.openxmlformats.org/officeDocument/2006/relationships/image" Target="../media/image1620.png"/><Relationship Id="rId4" Type="http://schemas.openxmlformats.org/officeDocument/2006/relationships/image" Target="../media/image1611.png"/></Relationships>
</file>

<file path=ppt/slides/_rels/slide28.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600.png"/><Relationship Id="rId7" Type="http://schemas.openxmlformats.org/officeDocument/2006/relationships/image" Target="../media/image105.png"/><Relationship Id="rId2" Type="http://schemas.openxmlformats.org/officeDocument/2006/relationships/image" Target="../media/image900.png"/><Relationship Id="rId1" Type="http://schemas.openxmlformats.org/officeDocument/2006/relationships/slideLayout" Target="../slideLayouts/slideLayout2.xml"/><Relationship Id="rId6" Type="http://schemas.openxmlformats.org/officeDocument/2006/relationships/image" Target="../media/image1630.png"/><Relationship Id="rId5" Type="http://schemas.openxmlformats.org/officeDocument/2006/relationships/image" Target="../media/image1620.png"/><Relationship Id="rId4" Type="http://schemas.openxmlformats.org/officeDocument/2006/relationships/image" Target="../media/image161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8" Type="http://schemas.openxmlformats.org/officeDocument/2006/relationships/image" Target="../media/image8.png"/><Relationship Id="rId26" Type="http://schemas.openxmlformats.org/officeDocument/2006/relationships/image" Target="../media/image33.png"/><Relationship Id="rId3" Type="http://schemas.openxmlformats.org/officeDocument/2006/relationships/image" Target="../media/image10.png"/><Relationship Id="rId34" Type="http://schemas.openxmlformats.org/officeDocument/2006/relationships/image" Target="../media/image20.png"/><Relationship Id="rId17" Type="http://schemas.openxmlformats.org/officeDocument/2006/relationships/image" Target="../media/image27.png"/><Relationship Id="rId25" Type="http://schemas.openxmlformats.org/officeDocument/2006/relationships/image" Target="../media/image32.png"/><Relationship Id="rId33" Type="http://schemas.openxmlformats.org/officeDocument/2006/relationships/image" Target="../media/image19.png"/><Relationship Id="rId2" Type="http://schemas.openxmlformats.org/officeDocument/2006/relationships/notesSlide" Target="../notesSlides/notesSlide2.xml"/><Relationship Id="rId20" Type="http://schemas.openxmlformats.org/officeDocument/2006/relationships/image" Target="../media/image9.jpeg"/><Relationship Id="rId29" Type="http://schemas.openxmlformats.org/officeDocument/2006/relationships/image" Target="../media/image10.jpeg"/><Relationship Id="rId1" Type="http://schemas.openxmlformats.org/officeDocument/2006/relationships/slideLayout" Target="../slideLayouts/slideLayout2.xml"/><Relationship Id="rId24" Type="http://schemas.openxmlformats.org/officeDocument/2006/relationships/image" Target="../media/image31.png"/><Relationship Id="rId32" Type="http://schemas.openxmlformats.org/officeDocument/2006/relationships/image" Target="../media/image18.png"/><Relationship Id="rId28" Type="http://schemas.openxmlformats.org/officeDocument/2006/relationships/image" Target="../media/image14.png"/><Relationship Id="rId36" Type="http://schemas.openxmlformats.org/officeDocument/2006/relationships/image" Target="../media/image14.jpeg"/><Relationship Id="rId19" Type="http://schemas.openxmlformats.org/officeDocument/2006/relationships/image" Target="../media/image3.png"/><Relationship Id="rId31" Type="http://schemas.openxmlformats.org/officeDocument/2006/relationships/image" Target="../media/image12.jpeg"/><Relationship Id="rId4" Type="http://schemas.openxmlformats.org/officeDocument/2006/relationships/image" Target="../media/image12.png"/><Relationship Id="rId27" Type="http://schemas.openxmlformats.org/officeDocument/2006/relationships/image" Target="../media/image13.png"/><Relationship Id="rId30" Type="http://schemas.openxmlformats.org/officeDocument/2006/relationships/image" Target="../media/image11.jpeg"/><Relationship Id="rId35" Type="http://schemas.openxmlformats.org/officeDocument/2006/relationships/image" Target="../media/image13.jpeg"/></Relationships>
</file>

<file path=ppt/slides/_rels/slide6.xml.rels><?xml version="1.0" encoding="UTF-8" standalone="yes"?>
<Relationships xmlns="http://schemas.openxmlformats.org/package/2006/relationships"><Relationship Id="rId18" Type="http://schemas.openxmlformats.org/officeDocument/2006/relationships/image" Target="../media/image8.png"/><Relationship Id="rId26" Type="http://schemas.openxmlformats.org/officeDocument/2006/relationships/image" Target="../media/image33.png"/><Relationship Id="rId3" Type="http://schemas.openxmlformats.org/officeDocument/2006/relationships/image" Target="../media/image17.png"/><Relationship Id="rId34" Type="http://schemas.openxmlformats.org/officeDocument/2006/relationships/image" Target="../media/image20.png"/><Relationship Id="rId17" Type="http://schemas.openxmlformats.org/officeDocument/2006/relationships/image" Target="../media/image27.png"/><Relationship Id="rId25" Type="http://schemas.openxmlformats.org/officeDocument/2006/relationships/image" Target="../media/image32.png"/><Relationship Id="rId33" Type="http://schemas.openxmlformats.org/officeDocument/2006/relationships/image" Target="../media/image19.png"/><Relationship Id="rId2" Type="http://schemas.openxmlformats.org/officeDocument/2006/relationships/notesSlide" Target="../notesSlides/notesSlide3.xml"/><Relationship Id="rId20" Type="http://schemas.openxmlformats.org/officeDocument/2006/relationships/image" Target="../media/image9.jpeg"/><Relationship Id="rId29" Type="http://schemas.openxmlformats.org/officeDocument/2006/relationships/image" Target="../media/image10.jpeg"/><Relationship Id="rId1" Type="http://schemas.openxmlformats.org/officeDocument/2006/relationships/slideLayout" Target="../slideLayouts/slideLayout2.xml"/><Relationship Id="rId24" Type="http://schemas.openxmlformats.org/officeDocument/2006/relationships/image" Target="../media/image31.png"/><Relationship Id="rId32" Type="http://schemas.openxmlformats.org/officeDocument/2006/relationships/image" Target="../media/image18.png"/><Relationship Id="rId28" Type="http://schemas.openxmlformats.org/officeDocument/2006/relationships/image" Target="../media/image14.png"/><Relationship Id="rId36" Type="http://schemas.openxmlformats.org/officeDocument/2006/relationships/image" Target="../media/image14.jpeg"/><Relationship Id="rId19" Type="http://schemas.openxmlformats.org/officeDocument/2006/relationships/image" Target="../media/image3.png"/><Relationship Id="rId31" Type="http://schemas.openxmlformats.org/officeDocument/2006/relationships/image" Target="../media/image12.jpeg"/><Relationship Id="rId4" Type="http://schemas.openxmlformats.org/officeDocument/2006/relationships/image" Target="../media/image12.png"/><Relationship Id="rId27" Type="http://schemas.openxmlformats.org/officeDocument/2006/relationships/image" Target="../media/image13.png"/><Relationship Id="rId30" Type="http://schemas.openxmlformats.org/officeDocument/2006/relationships/image" Target="../media/image11.jpeg"/><Relationship Id="rId35"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50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37C4-6BE2-81E1-D4C6-B84B0F5FA786}"/>
              </a:ext>
            </a:extLst>
          </p:cNvPr>
          <p:cNvSpPr>
            <a:spLocks noGrp="1"/>
          </p:cNvSpPr>
          <p:nvPr>
            <p:ph type="ctrTitle"/>
          </p:nvPr>
        </p:nvSpPr>
        <p:spPr>
          <a:xfrm>
            <a:off x="1523999" y="1214438"/>
            <a:ext cx="9144001" cy="2997344"/>
          </a:xfrm>
        </p:spPr>
        <p:txBody>
          <a:bodyPr>
            <a:normAutofit/>
          </a:bodyPr>
          <a:lstStyle/>
          <a:p>
            <a:pPr algn="l"/>
            <a:r>
              <a:rPr lang="en-US" dirty="0"/>
              <a:t>Monotone-Policy BARGs from BARGs and additively homomorphic encryption</a:t>
            </a:r>
          </a:p>
        </p:txBody>
      </p:sp>
      <p:sp>
        <p:nvSpPr>
          <p:cNvPr id="3" name="Subtitle 2">
            <a:extLst>
              <a:ext uri="{FF2B5EF4-FFF2-40B4-BE49-F238E27FC236}">
                <a16:creationId xmlns:a16="http://schemas.microsoft.com/office/drawing/2014/main" id="{509E0D3D-D511-4B8A-5AE6-A8D07FD20947}"/>
              </a:ext>
            </a:extLst>
          </p:cNvPr>
          <p:cNvSpPr>
            <a:spLocks noGrp="1"/>
          </p:cNvSpPr>
          <p:nvPr>
            <p:ph type="subTitle" idx="1"/>
          </p:nvPr>
        </p:nvSpPr>
        <p:spPr>
          <a:xfrm>
            <a:off x="1655762" y="4468840"/>
            <a:ext cx="2575034" cy="1655762"/>
          </a:xfrm>
        </p:spPr>
        <p:txBody>
          <a:bodyPr>
            <a:normAutofit/>
          </a:bodyPr>
          <a:lstStyle/>
          <a:p>
            <a:pPr algn="l"/>
            <a:r>
              <a:rPr lang="en-US" sz="2800" dirty="0">
                <a:solidFill>
                  <a:srgbClr val="BF5700"/>
                </a:solidFill>
              </a:rPr>
              <a:t>Shafik Nassar</a:t>
            </a:r>
            <a:br>
              <a:rPr lang="en-US" sz="2800" dirty="0"/>
            </a:br>
            <a:r>
              <a:rPr lang="en-US" sz="2800" dirty="0"/>
              <a:t>Brent Waters</a:t>
            </a:r>
            <a:br>
              <a:rPr lang="en-US" sz="2800" dirty="0"/>
            </a:br>
            <a:r>
              <a:rPr lang="en-US" sz="2800" dirty="0"/>
              <a:t>David Wu</a:t>
            </a:r>
          </a:p>
        </p:txBody>
      </p:sp>
      <p:pic>
        <p:nvPicPr>
          <p:cNvPr id="1028" name="Picture 4" descr="University of Texas at Austin - Wikipedia">
            <a:extLst>
              <a:ext uri="{FF2B5EF4-FFF2-40B4-BE49-F238E27FC236}">
                <a16:creationId xmlns:a16="http://schemas.microsoft.com/office/drawing/2014/main" id="{36B8E66D-3D96-6875-5665-76AF39D8E3CF}"/>
              </a:ext>
            </a:extLst>
          </p:cNvPr>
          <p:cNvPicPr>
            <a:picLocks noChangeAspect="1" noChangeArrowheads="1"/>
          </p:cNvPicPr>
          <p:nvPr/>
        </p:nvPicPr>
        <p:blipFill>
          <a:blip r:embed="rId2">
            <a:clrChange>
              <a:clrFrom>
                <a:srgbClr val="FFFFFF">
                  <a:alpha val="0"/>
                </a:srgbClr>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5421" y="4468840"/>
            <a:ext cx="1655762" cy="16557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FF781A5-8E41-2120-0CEA-5E486B232FA6}"/>
              </a:ext>
            </a:extLst>
          </p:cNvPr>
          <p:cNvSpPr>
            <a:spLocks noGrp="1"/>
          </p:cNvSpPr>
          <p:nvPr>
            <p:ph type="sldNum" sz="quarter" idx="12"/>
          </p:nvPr>
        </p:nvSpPr>
        <p:spPr/>
        <p:txBody>
          <a:bodyPr/>
          <a:lstStyle/>
          <a:p>
            <a:fld id="{57E20FA2-3170-F043-A30C-F04EE61C13E9}" type="slidenum">
              <a:rPr lang="en-US" smtClean="0"/>
              <a:t>1</a:t>
            </a:fld>
            <a:endParaRPr lang="en-US"/>
          </a:p>
        </p:txBody>
      </p:sp>
    </p:spTree>
    <p:extLst>
      <p:ext uri="{BB962C8B-B14F-4D97-AF65-F5344CB8AC3E}">
        <p14:creationId xmlns:p14="http://schemas.microsoft.com/office/powerpoint/2010/main" val="224632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8660-8F76-3033-7286-CBC35AE0876E}"/>
              </a:ext>
            </a:extLst>
          </p:cNvPr>
          <p:cNvSpPr>
            <a:spLocks noGrp="1"/>
          </p:cNvSpPr>
          <p:nvPr>
            <p:ph type="title"/>
          </p:nvPr>
        </p:nvSpPr>
        <p:spPr/>
        <p:txBody>
          <a:bodyPr/>
          <a:lstStyle/>
          <a:p>
            <a:r>
              <a:rPr lang="en-US" dirty="0"/>
              <a:t>Our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8C741F-0C0B-5C46-6C79-0591B7F9BC40}"/>
                  </a:ext>
                </a:extLst>
              </p:cNvPr>
              <p:cNvSpPr>
                <a:spLocks noGrp="1"/>
              </p:cNvSpPr>
              <p:nvPr>
                <p:ph idx="1"/>
              </p:nvPr>
            </p:nvSpPr>
            <p:spPr/>
            <p:txBody>
              <a:bodyPr/>
              <a:lstStyle/>
              <a:p>
                <a:pPr marL="0" indent="0">
                  <a:buNone/>
                </a:pPr>
                <a:r>
                  <a:rPr lang="en-US" b="1" dirty="0"/>
                  <a:t>TL;DR:</a:t>
                </a:r>
                <a:r>
                  <a:rPr lang="en-US" dirty="0"/>
                  <a:t> Compile a regular BARG into a general monotone-policy BARG using </a:t>
                </a:r>
                <a:r>
                  <a:rPr lang="en-US" dirty="0">
                    <a:solidFill>
                      <a:srgbClr val="BF5700"/>
                    </a:solidFill>
                  </a:rPr>
                  <a:t>additively</a:t>
                </a:r>
                <a:r>
                  <a:rPr lang="en-US" dirty="0"/>
                  <a:t> homomorphic encryption</a:t>
                </a:r>
              </a:p>
              <a:p>
                <a:pPr marL="0" indent="0">
                  <a:buNone/>
                </a:pPr>
                <a:endParaRPr lang="en-US" dirty="0"/>
              </a:p>
              <a:p>
                <a:pPr marL="0" indent="0">
                  <a:buNone/>
                </a:pPr>
                <a:r>
                  <a:rPr lang="en-US" b="1" dirty="0"/>
                  <a:t>Theorem</a:t>
                </a:r>
                <a:r>
                  <a:rPr lang="en-US" dirty="0"/>
                  <a:t>: Assuming additively homomorphic encryption and a somewhere-extractable BARG, there exists a monotone-policy BARG for all poly-size monotone circuits with:</a:t>
                </a:r>
              </a:p>
              <a:p>
                <a:r>
                  <a:rPr lang="en-US" dirty="0"/>
                  <a:t>Proof size </a:t>
                </a:r>
                <a14:m>
                  <m:oMath xmlns:m="http://schemas.openxmlformats.org/officeDocument/2006/math">
                    <m:r>
                      <m:rPr>
                        <m:sty m:val="p"/>
                      </m:rPr>
                      <a:rPr lang="en-US" b="0" i="0" smtClean="0">
                        <a:latin typeface="Cambria Math" panose="02040503050406030204" pitchFamily="18" charset="0"/>
                      </a:rPr>
                      <m:t>poly</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𝑘</m:t>
                            </m:r>
                          </m:e>
                        </m:func>
                      </m:e>
                    </m:d>
                  </m:oMath>
                </a14:m>
                <a:endParaRPr lang="en-US" dirty="0"/>
              </a:p>
              <a:p>
                <a:r>
                  <a:rPr lang="en-US" dirty="0"/>
                  <a:t>Non-adaptive soundness</a:t>
                </a:r>
              </a:p>
            </p:txBody>
          </p:sp>
        </mc:Choice>
        <mc:Fallback xmlns="">
          <p:sp>
            <p:nvSpPr>
              <p:cNvPr id="3" name="Content Placeholder 2">
                <a:extLst>
                  <a:ext uri="{FF2B5EF4-FFF2-40B4-BE49-F238E27FC236}">
                    <a16:creationId xmlns:a16="http://schemas.microsoft.com/office/drawing/2014/main" id="{1E8C741F-0C0B-5C46-6C79-0591B7F9BC40}"/>
                  </a:ext>
                </a:extLst>
              </p:cNvPr>
              <p:cNvSpPr>
                <a:spLocks noGrp="1" noRot="1" noChangeAspect="1" noMove="1" noResize="1" noEditPoints="1" noAdjustHandles="1" noChangeArrowheads="1" noChangeShapeType="1" noTextEdit="1"/>
              </p:cNvSpPr>
              <p:nvPr>
                <p:ph idx="1"/>
              </p:nvPr>
            </p:nvSpPr>
            <p:spPr>
              <a:blipFill>
                <a:blip r:embed="rId3"/>
                <a:stretch>
                  <a:fillRect l="-1206" t="-2326"/>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0A1B97EE-FC01-EAC2-4F67-82A6214543E7}"/>
              </a:ext>
            </a:extLst>
          </p:cNvPr>
          <p:cNvSpPr/>
          <p:nvPr/>
        </p:nvSpPr>
        <p:spPr>
          <a:xfrm>
            <a:off x="5472113" y="4814888"/>
            <a:ext cx="6215062" cy="1771650"/>
          </a:xfrm>
          <a:prstGeom prst="roundRect">
            <a:avLst/>
          </a:prstGeom>
          <a:solidFill>
            <a:srgbClr val="BF57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Corollary</a:t>
            </a:r>
            <a:r>
              <a:rPr lang="en-US" sz="2800" dirty="0"/>
              <a:t>: can instantiate monotone-policy BARGs from more assumptions like bilinear maps or sub-exp DDH</a:t>
            </a:r>
          </a:p>
        </p:txBody>
      </p:sp>
      <p:sp>
        <p:nvSpPr>
          <p:cNvPr id="5" name="Slide Number Placeholder 4">
            <a:extLst>
              <a:ext uri="{FF2B5EF4-FFF2-40B4-BE49-F238E27FC236}">
                <a16:creationId xmlns:a16="http://schemas.microsoft.com/office/drawing/2014/main" id="{110BFCC7-6884-6768-38B7-5FFB3A38EF1A}"/>
              </a:ext>
            </a:extLst>
          </p:cNvPr>
          <p:cNvSpPr>
            <a:spLocks noGrp="1"/>
          </p:cNvSpPr>
          <p:nvPr>
            <p:ph type="sldNum" sz="quarter" idx="12"/>
          </p:nvPr>
        </p:nvSpPr>
        <p:spPr/>
        <p:txBody>
          <a:bodyPr/>
          <a:lstStyle/>
          <a:p>
            <a:fld id="{57E20FA2-3170-F043-A30C-F04EE61C13E9}" type="slidenum">
              <a:rPr lang="en-US" smtClean="0"/>
              <a:t>10</a:t>
            </a:fld>
            <a:endParaRPr lang="en-US"/>
          </a:p>
        </p:txBody>
      </p:sp>
    </p:spTree>
    <p:extLst>
      <p:ext uri="{BB962C8B-B14F-4D97-AF65-F5344CB8AC3E}">
        <p14:creationId xmlns:p14="http://schemas.microsoft.com/office/powerpoint/2010/main" val="306093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23BC7-20A4-C527-CF7F-5B26AAFEE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F0161-9B33-2D3B-D93A-55D5ABA2093A}"/>
              </a:ext>
            </a:extLst>
          </p:cNvPr>
          <p:cNvSpPr>
            <a:spLocks noGrp="1"/>
          </p:cNvSpPr>
          <p:nvPr>
            <p:ph type="title"/>
          </p:nvPr>
        </p:nvSpPr>
        <p:spPr>
          <a:xfrm>
            <a:off x="838200" y="2766218"/>
            <a:ext cx="10515600" cy="1325563"/>
          </a:xfrm>
        </p:spPr>
        <p:txBody>
          <a:bodyPr>
            <a:normAutofit/>
          </a:bodyPr>
          <a:lstStyle/>
          <a:p>
            <a:r>
              <a:rPr lang="en-US" dirty="0"/>
              <a:t>Back to signatures...</a:t>
            </a:r>
          </a:p>
        </p:txBody>
      </p:sp>
      <p:sp>
        <p:nvSpPr>
          <p:cNvPr id="3" name="Slide Number Placeholder 2">
            <a:extLst>
              <a:ext uri="{FF2B5EF4-FFF2-40B4-BE49-F238E27FC236}">
                <a16:creationId xmlns:a16="http://schemas.microsoft.com/office/drawing/2014/main" id="{8891B908-D444-1BF0-EE93-8FA18D1FE073}"/>
              </a:ext>
            </a:extLst>
          </p:cNvPr>
          <p:cNvSpPr>
            <a:spLocks noGrp="1"/>
          </p:cNvSpPr>
          <p:nvPr>
            <p:ph type="sldNum" sz="quarter" idx="12"/>
          </p:nvPr>
        </p:nvSpPr>
        <p:spPr/>
        <p:txBody>
          <a:bodyPr/>
          <a:lstStyle/>
          <a:p>
            <a:fld id="{57E20FA2-3170-F043-A30C-F04EE61C13E9}" type="slidenum">
              <a:rPr lang="en-US" smtClean="0"/>
              <a:t>11</a:t>
            </a:fld>
            <a:endParaRPr lang="en-US"/>
          </a:p>
        </p:txBody>
      </p:sp>
    </p:spTree>
    <p:extLst>
      <p:ext uri="{BB962C8B-B14F-4D97-AF65-F5344CB8AC3E}">
        <p14:creationId xmlns:p14="http://schemas.microsoft.com/office/powerpoint/2010/main" val="161811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piderman Peter Parker's Glasses [2048x4096] request for u/danzuggets :  r/MemeRestoration">
            <a:extLst>
              <a:ext uri="{FF2B5EF4-FFF2-40B4-BE49-F238E27FC236}">
                <a16:creationId xmlns:a16="http://schemas.microsoft.com/office/drawing/2014/main" id="{72482803-50BE-6DCF-2ECA-28EBCC970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648B496-BB80-28A2-46CC-D3C43718537B}"/>
              </a:ext>
            </a:extLst>
          </p:cNvPr>
          <p:cNvGrpSpPr/>
          <p:nvPr/>
        </p:nvGrpSpPr>
        <p:grpSpPr>
          <a:xfrm>
            <a:off x="3916691" y="1283979"/>
            <a:ext cx="7450605" cy="1430335"/>
            <a:chOff x="3577651" y="3875623"/>
            <a:chExt cx="8361239" cy="1799519"/>
          </a:xfrm>
        </p:grpSpPr>
        <p:grpSp>
          <p:nvGrpSpPr>
            <p:cNvPr id="42" name="Group 41">
              <a:extLst>
                <a:ext uri="{FF2B5EF4-FFF2-40B4-BE49-F238E27FC236}">
                  <a16:creationId xmlns:a16="http://schemas.microsoft.com/office/drawing/2014/main" id="{A75CA66D-F7CE-4463-E456-53C4F953AC9D}"/>
                </a:ext>
              </a:extLst>
            </p:cNvPr>
            <p:cNvGrpSpPr/>
            <p:nvPr/>
          </p:nvGrpSpPr>
          <p:grpSpPr>
            <a:xfrm>
              <a:off x="3577651" y="3875623"/>
              <a:ext cx="8361239" cy="1799519"/>
              <a:chOff x="1492612" y="3906368"/>
              <a:chExt cx="10754228" cy="1799519"/>
            </a:xfrm>
          </p:grpSpPr>
          <p:pic>
            <p:nvPicPr>
              <p:cNvPr id="34" name="Picture 4">
                <a:extLst>
                  <a:ext uri="{FF2B5EF4-FFF2-40B4-BE49-F238E27FC236}">
                    <a16:creationId xmlns:a16="http://schemas.microsoft.com/office/drawing/2014/main" id="{A85E6BAE-2E4A-66C3-B925-D275C9C63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6685" y="3918651"/>
                <a:ext cx="1320155" cy="17872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E69A662-1F02-16F3-2355-024A0E44050E}"/>
                      </a:ext>
                    </a:extLst>
                  </p:cNvPr>
                  <p:cNvSpPr txBox="1"/>
                  <p:nvPr/>
                </p:nvSpPr>
                <p:spPr>
                  <a:xfrm>
                    <a:off x="2383958" y="4395955"/>
                    <a:ext cx="2994310" cy="580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vk</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vk</m:t>
                              </m:r>
                            </m:e>
                            <m:sub>
                              <m:r>
                                <a:rPr lang="en-US" sz="2400" b="0" i="1" smtClean="0">
                                  <a:latin typeface="Cambria Math" panose="02040503050406030204" pitchFamily="18" charset="0"/>
                                </a:rPr>
                                <m:t>𝑘</m:t>
                              </m:r>
                            </m:sub>
                          </m:sSub>
                        </m:oMath>
                      </m:oMathPara>
                    </a14:m>
                    <a:endParaRPr lang="en-US" sz="1600" dirty="0"/>
                  </a:p>
                </p:txBody>
              </p:sp>
            </mc:Choice>
            <mc:Fallback xmlns="">
              <p:sp>
                <p:nvSpPr>
                  <p:cNvPr id="35" name="TextBox 34">
                    <a:extLst>
                      <a:ext uri="{FF2B5EF4-FFF2-40B4-BE49-F238E27FC236}">
                        <a16:creationId xmlns:a16="http://schemas.microsoft.com/office/drawing/2014/main" id="{9E69A662-1F02-16F3-2355-024A0E44050E}"/>
                      </a:ext>
                    </a:extLst>
                  </p:cNvPr>
                  <p:cNvSpPr txBox="1">
                    <a:spLocks noRot="1" noChangeAspect="1" noMove="1" noResize="1" noEditPoints="1" noAdjustHandles="1" noChangeArrowheads="1" noChangeShapeType="1" noTextEdit="1"/>
                  </p:cNvSpPr>
                  <p:nvPr/>
                </p:nvSpPr>
                <p:spPr>
                  <a:xfrm>
                    <a:off x="2383958" y="4395955"/>
                    <a:ext cx="2994310" cy="580825"/>
                  </a:xfrm>
                  <a:prstGeom prst="rect">
                    <a:avLst/>
                  </a:prstGeom>
                  <a:blipFill>
                    <a:blip r:embed="rId19"/>
                    <a:stretch>
                      <a:fillRect/>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57043204-127F-A507-FF92-2F59D0E37ABE}"/>
                  </a:ext>
                </a:extLst>
              </p:cNvPr>
              <p:cNvCxnSpPr>
                <a:cxnSpLocks/>
              </p:cNvCxnSpPr>
              <p:nvPr/>
            </p:nvCxnSpPr>
            <p:spPr>
              <a:xfrm>
                <a:off x="4644169" y="5102583"/>
                <a:ext cx="3868616"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413F036-041A-EABB-41A2-7AF49B7925C9}"/>
                      </a:ext>
                    </a:extLst>
                  </p:cNvPr>
                  <p:cNvSpPr txBox="1"/>
                  <p:nvPr/>
                </p:nvSpPr>
                <p:spPr>
                  <a:xfrm>
                    <a:off x="6338827" y="4550659"/>
                    <a:ext cx="630089" cy="580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𝜋</m:t>
                          </m:r>
                        </m:oMath>
                      </m:oMathPara>
                    </a14:m>
                    <a:endParaRPr lang="en-US" sz="1600" dirty="0"/>
                  </a:p>
                </p:txBody>
              </p:sp>
            </mc:Choice>
            <mc:Fallback xmlns="">
              <p:sp>
                <p:nvSpPr>
                  <p:cNvPr id="38" name="TextBox 37">
                    <a:extLst>
                      <a:ext uri="{FF2B5EF4-FFF2-40B4-BE49-F238E27FC236}">
                        <a16:creationId xmlns:a16="http://schemas.microsoft.com/office/drawing/2014/main" id="{2413F036-041A-EABB-41A2-7AF49B7925C9}"/>
                      </a:ext>
                    </a:extLst>
                  </p:cNvPr>
                  <p:cNvSpPr txBox="1">
                    <a:spLocks noRot="1" noChangeAspect="1" noMove="1" noResize="1" noEditPoints="1" noAdjustHandles="1" noChangeArrowheads="1" noChangeShapeType="1" noTextEdit="1"/>
                  </p:cNvSpPr>
                  <p:nvPr/>
                </p:nvSpPr>
                <p:spPr>
                  <a:xfrm>
                    <a:off x="6338827" y="4550659"/>
                    <a:ext cx="630089" cy="58082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83AC609-087D-CF8E-AF12-952A6C8FA216}"/>
                      </a:ext>
                    </a:extLst>
                  </p:cNvPr>
                  <p:cNvSpPr txBox="1"/>
                  <p:nvPr/>
                </p:nvSpPr>
                <p:spPr>
                  <a:xfrm>
                    <a:off x="2378365" y="4748533"/>
                    <a:ext cx="1970323" cy="580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𝑘</m:t>
                              </m:r>
                            </m:sub>
                          </m:sSub>
                        </m:oMath>
                      </m:oMathPara>
                    </a14:m>
                    <a:endParaRPr lang="en-US" sz="1600" dirty="0"/>
                  </a:p>
                </p:txBody>
              </p:sp>
            </mc:Choice>
            <mc:Fallback xmlns="">
              <p:sp>
                <p:nvSpPr>
                  <p:cNvPr id="39" name="TextBox 38">
                    <a:extLst>
                      <a:ext uri="{FF2B5EF4-FFF2-40B4-BE49-F238E27FC236}">
                        <a16:creationId xmlns:a16="http://schemas.microsoft.com/office/drawing/2014/main" id="{783AC609-087D-CF8E-AF12-952A6C8FA216}"/>
                      </a:ext>
                    </a:extLst>
                  </p:cNvPr>
                  <p:cNvSpPr txBox="1">
                    <a:spLocks noRot="1" noChangeAspect="1" noMove="1" noResize="1" noEditPoints="1" noAdjustHandles="1" noChangeArrowheads="1" noChangeShapeType="1" noTextEdit="1"/>
                  </p:cNvSpPr>
                  <p:nvPr/>
                </p:nvSpPr>
                <p:spPr>
                  <a:xfrm>
                    <a:off x="2378365" y="4748533"/>
                    <a:ext cx="1970323" cy="580825"/>
                  </a:xfrm>
                  <a:prstGeom prst="rect">
                    <a:avLst/>
                  </a:prstGeom>
                  <a:blipFill>
                    <a:blip r:embed="rId21"/>
                    <a:stretch>
                      <a:fillRect/>
                    </a:stretch>
                  </a:blipFill>
                </p:spPr>
                <p:txBody>
                  <a:bodyPr/>
                  <a:lstStyle/>
                  <a:p>
                    <a:r>
                      <a:rPr lang="en-US">
                        <a:noFill/>
                      </a:rPr>
                      <a:t> </a:t>
                    </a:r>
                  </a:p>
                </p:txBody>
              </p:sp>
            </mc:Fallback>
          </mc:AlternateContent>
          <p:pic>
            <p:nvPicPr>
              <p:cNvPr id="41" name="Picture 4" descr="cartoon teacher woman 9415668 PNG">
                <a:extLst>
                  <a:ext uri="{FF2B5EF4-FFF2-40B4-BE49-F238E27FC236}">
                    <a16:creationId xmlns:a16="http://schemas.microsoft.com/office/drawing/2014/main" id="{44AA1084-D423-31C6-3772-D7323CA05C2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flipH="1">
                <a:off x="1492612" y="3906368"/>
                <a:ext cx="976360" cy="1787236"/>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3C0B52D-484C-2262-70D3-FAC328C58245}"/>
                    </a:ext>
                  </a:extLst>
                </p:cNvPr>
                <p:cNvSpPr txBox="1"/>
                <p:nvPr/>
              </p:nvSpPr>
              <p:spPr>
                <a:xfrm>
                  <a:off x="8646196" y="4353080"/>
                  <a:ext cx="2328028" cy="580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vk</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vk</m:t>
                            </m:r>
                          </m:e>
                          <m:sub>
                            <m:r>
                              <a:rPr lang="en-US" sz="2400" b="0" i="1" smtClean="0">
                                <a:latin typeface="Cambria Math" panose="02040503050406030204" pitchFamily="18" charset="0"/>
                              </a:rPr>
                              <m:t>𝑘</m:t>
                            </m:r>
                          </m:sub>
                        </m:sSub>
                      </m:oMath>
                    </m:oMathPara>
                  </a14:m>
                  <a:endParaRPr lang="en-US" sz="1600" dirty="0"/>
                </a:p>
              </p:txBody>
            </p:sp>
          </mc:Choice>
          <mc:Fallback xmlns="">
            <p:sp>
              <p:nvSpPr>
                <p:cNvPr id="43" name="TextBox 42">
                  <a:extLst>
                    <a:ext uri="{FF2B5EF4-FFF2-40B4-BE49-F238E27FC236}">
                      <a16:creationId xmlns:a16="http://schemas.microsoft.com/office/drawing/2014/main" id="{E3C0B52D-484C-2262-70D3-FAC328C58245}"/>
                    </a:ext>
                  </a:extLst>
                </p:cNvPr>
                <p:cNvSpPr txBox="1">
                  <a:spLocks noRot="1" noChangeAspect="1" noMove="1" noResize="1" noEditPoints="1" noAdjustHandles="1" noChangeArrowheads="1" noChangeShapeType="1" noTextEdit="1"/>
                </p:cNvSpPr>
                <p:nvPr/>
              </p:nvSpPr>
              <p:spPr>
                <a:xfrm>
                  <a:off x="8646196" y="4353080"/>
                  <a:ext cx="2328028" cy="580825"/>
                </a:xfrm>
                <a:prstGeom prst="rect">
                  <a:avLst/>
                </a:prstGeom>
                <a:blipFill>
                  <a:blip r:embed="rId23"/>
                  <a:stretch>
                    <a:fillRect b="-2703"/>
                  </a:stretch>
                </a:blipFill>
              </p:spPr>
              <p:txBody>
                <a:bodyPr/>
                <a:lstStyle/>
                <a:p>
                  <a:r>
                    <a:rPr lang="en-US">
                      <a:noFill/>
                    </a:rPr>
                    <a:t> </a:t>
                  </a:r>
                </a:p>
              </p:txBody>
            </p:sp>
          </mc:Fallback>
        </mc:AlternateContent>
      </p:grpSp>
      <p:sp>
        <p:nvSpPr>
          <p:cNvPr id="40" name="TextBox 39">
            <a:extLst>
              <a:ext uri="{FF2B5EF4-FFF2-40B4-BE49-F238E27FC236}">
                <a16:creationId xmlns:a16="http://schemas.microsoft.com/office/drawing/2014/main" id="{42749F0A-7483-CCBB-0CD7-002D96FE66BA}"/>
              </a:ext>
            </a:extLst>
          </p:cNvPr>
          <p:cNvSpPr txBox="1"/>
          <p:nvPr/>
        </p:nvSpPr>
        <p:spPr>
          <a:xfrm>
            <a:off x="4216105" y="417887"/>
            <a:ext cx="2844305" cy="523220"/>
          </a:xfrm>
          <a:prstGeom prst="rect">
            <a:avLst/>
          </a:prstGeom>
          <a:noFill/>
        </p:spPr>
        <p:txBody>
          <a:bodyPr wrap="none" rtlCol="0">
            <a:spAutoFit/>
          </a:bodyPr>
          <a:lstStyle/>
          <a:p>
            <a:r>
              <a:rPr lang="en-US" sz="2800" dirty="0"/>
              <a:t>Batch Arguments</a:t>
            </a:r>
          </a:p>
        </p:txBody>
      </p:sp>
      <p:sp>
        <p:nvSpPr>
          <p:cNvPr id="4" name="Hexagon 3">
            <a:extLst>
              <a:ext uri="{FF2B5EF4-FFF2-40B4-BE49-F238E27FC236}">
                <a16:creationId xmlns:a16="http://schemas.microsoft.com/office/drawing/2014/main" id="{F1103483-E56E-5D0B-4ABE-65ABC7347A4A}"/>
              </a:ext>
            </a:extLst>
          </p:cNvPr>
          <p:cNvSpPr/>
          <p:nvPr/>
        </p:nvSpPr>
        <p:spPr>
          <a:xfrm>
            <a:off x="8329338" y="2881004"/>
            <a:ext cx="3441669" cy="1626059"/>
          </a:xfrm>
          <a:prstGeom prst="hexagon">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Constructions crucially relied on somewhere extractability</a:t>
            </a:r>
          </a:p>
        </p:txBody>
      </p:sp>
      <p:sp>
        <p:nvSpPr>
          <p:cNvPr id="5" name="TextBox 4">
            <a:extLst>
              <a:ext uri="{FF2B5EF4-FFF2-40B4-BE49-F238E27FC236}">
                <a16:creationId xmlns:a16="http://schemas.microsoft.com/office/drawing/2014/main" id="{6A162F92-5A8B-9E70-C27B-BCD18555BCA7}"/>
              </a:ext>
            </a:extLst>
          </p:cNvPr>
          <p:cNvSpPr txBox="1"/>
          <p:nvPr/>
        </p:nvSpPr>
        <p:spPr>
          <a:xfrm>
            <a:off x="4652635" y="3708708"/>
            <a:ext cx="2678875" cy="523220"/>
          </a:xfrm>
          <a:prstGeom prst="rect">
            <a:avLst/>
          </a:prstGeom>
          <a:noFill/>
        </p:spPr>
        <p:txBody>
          <a:bodyPr wrap="none" rtlCol="0">
            <a:spAutoFit/>
          </a:bodyPr>
          <a:lstStyle/>
          <a:p>
            <a:r>
              <a:rPr lang="en-US" sz="2800" dirty="0"/>
              <a:t>Multi Signatures</a:t>
            </a:r>
          </a:p>
        </p:txBody>
      </p:sp>
      <p:grpSp>
        <p:nvGrpSpPr>
          <p:cNvPr id="6" name="Group 5">
            <a:extLst>
              <a:ext uri="{FF2B5EF4-FFF2-40B4-BE49-F238E27FC236}">
                <a16:creationId xmlns:a16="http://schemas.microsoft.com/office/drawing/2014/main" id="{FB9450C7-73EC-146E-704E-2910C3FB8B29}"/>
              </a:ext>
            </a:extLst>
          </p:cNvPr>
          <p:cNvGrpSpPr/>
          <p:nvPr/>
        </p:nvGrpSpPr>
        <p:grpSpPr>
          <a:xfrm>
            <a:off x="3886803" y="4391209"/>
            <a:ext cx="7647820" cy="2441629"/>
            <a:chOff x="338462" y="2688724"/>
            <a:chExt cx="10583685" cy="3590121"/>
          </a:xfrm>
        </p:grpSpPr>
        <p:cxnSp>
          <p:nvCxnSpPr>
            <p:cNvPr id="7" name="Straight Arrow Connector 6">
              <a:extLst>
                <a:ext uri="{FF2B5EF4-FFF2-40B4-BE49-F238E27FC236}">
                  <a16:creationId xmlns:a16="http://schemas.microsoft.com/office/drawing/2014/main" id="{62D3BC11-4B23-CEE7-2767-867A1A89FAA0}"/>
                </a:ext>
              </a:extLst>
            </p:cNvPr>
            <p:cNvCxnSpPr>
              <a:cxnSpLocks/>
            </p:cNvCxnSpPr>
            <p:nvPr/>
          </p:nvCxnSpPr>
          <p:spPr>
            <a:xfrm>
              <a:off x="6552474" y="4444668"/>
              <a:ext cx="2896589" cy="546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AC75BDB-2EC8-7C7D-984F-1F85B7540544}"/>
                    </a:ext>
                  </a:extLst>
                </p:cNvPr>
                <p:cNvSpPr txBox="1"/>
                <p:nvPr/>
              </p:nvSpPr>
              <p:spPr>
                <a:xfrm>
                  <a:off x="7434795" y="3859893"/>
                  <a:ext cx="1033304" cy="46166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acc>
                          <m:accPr>
                            <m:chr m:val="̃"/>
                            <m:ctrlPr>
                              <a:rPr lang="en-US" sz="2400" b="0" i="1" smtClean="0">
                                <a:solidFill>
                                  <a:schemeClr val="accent1"/>
                                </a:solidFill>
                                <a:latin typeface="Cambria Math" panose="02040503050406030204" pitchFamily="18" charset="0"/>
                              </a:rPr>
                            </m:ctrlPr>
                          </m:accPr>
                          <m:e>
                            <m:r>
                              <a:rPr lang="en-US" sz="2400" b="0" i="1" smtClean="0">
                                <a:solidFill>
                                  <a:schemeClr val="accent1"/>
                                </a:solidFill>
                                <a:latin typeface="Cambria Math" panose="02040503050406030204" pitchFamily="18" charset="0"/>
                              </a:rPr>
                              <m:t>𝜎</m:t>
                            </m:r>
                          </m:e>
                        </m:acc>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𝑚</m:t>
                        </m:r>
                      </m:oMath>
                    </m:oMathPara>
                  </a14:m>
                  <a:endParaRPr lang="en-US" sz="2400" dirty="0">
                    <a:solidFill>
                      <a:schemeClr val="accent1"/>
                    </a:solidFill>
                  </a:endParaRPr>
                </a:p>
              </p:txBody>
            </p:sp>
          </mc:Choice>
          <mc:Fallback xmlns="">
            <p:sp>
              <p:nvSpPr>
                <p:cNvPr id="45" name="TextBox 44">
                  <a:extLst>
                    <a:ext uri="{FF2B5EF4-FFF2-40B4-BE49-F238E27FC236}">
                      <a16:creationId xmlns:a16="http://schemas.microsoft.com/office/drawing/2014/main" id="{F45B754D-80C1-29F3-6305-427883C96C84}"/>
                    </a:ext>
                  </a:extLst>
                </p:cNvPr>
                <p:cNvSpPr txBox="1">
                  <a:spLocks noRot="1" noChangeAspect="1" noMove="1" noResize="1" noEditPoints="1" noAdjustHandles="1" noChangeArrowheads="1" noChangeShapeType="1" noTextEdit="1"/>
                </p:cNvSpPr>
                <p:nvPr/>
              </p:nvSpPr>
              <p:spPr>
                <a:xfrm>
                  <a:off x="7434795" y="3859893"/>
                  <a:ext cx="1033304" cy="461665"/>
                </a:xfrm>
                <a:prstGeom prst="rect">
                  <a:avLst/>
                </a:prstGeom>
                <a:blipFill>
                  <a:blip r:embed="rId24"/>
                  <a:stretch>
                    <a:fillRect b="-26923"/>
                  </a:stretch>
                </a:blipFill>
              </p:spPr>
              <p:txBody>
                <a:bodyPr/>
                <a:lstStyle/>
                <a:p>
                  <a:r>
                    <a:rPr lang="en-US">
                      <a:noFill/>
                    </a:rPr>
                    <a:t> </a:t>
                  </a:r>
                </a:p>
              </p:txBody>
            </p:sp>
          </mc:Fallback>
        </mc:AlternateContent>
        <p:pic>
          <p:nvPicPr>
            <p:cNvPr id="9" name="Picture 4" descr="cartoon teacher woman 9415668 PNG">
              <a:extLst>
                <a:ext uri="{FF2B5EF4-FFF2-40B4-BE49-F238E27FC236}">
                  <a16:creationId xmlns:a16="http://schemas.microsoft.com/office/drawing/2014/main" id="{74A3EF75-74F1-9A3D-47B7-B70B298AB06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flipH="1">
              <a:off x="5650284" y="3385512"/>
              <a:ext cx="976360" cy="17872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2165DCF-F81A-BEC0-4DA3-6F6367EED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8453" y="3307923"/>
              <a:ext cx="1320155" cy="1787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erson Icon Set Vector Art &amp; Graphics | freevector.com">
              <a:extLst>
                <a:ext uri="{FF2B5EF4-FFF2-40B4-BE49-F238E27FC236}">
                  <a16:creationId xmlns:a16="http://schemas.microsoft.com/office/drawing/2014/main" id="{B0110074-A121-1843-D742-69BE12CFEDF4}"/>
                </a:ext>
              </a:extLst>
            </p:cNvPr>
            <p:cNvPicPr>
              <a:picLocks noChangeAspect="1" noChangeArrowheads="1"/>
            </p:cNvPicPr>
            <p:nvPr/>
          </p:nvPicPr>
          <p:blipFill rotWithShape="1">
            <a:blip r:embed="rId25">
              <a:clrChange>
                <a:clrFrom>
                  <a:srgbClr val="FEFEFE"/>
                </a:clrFrom>
                <a:clrTo>
                  <a:srgbClr val="FEFEFE">
                    <a:alpha val="0"/>
                  </a:srgbClr>
                </a:clrTo>
              </a:clrChange>
              <a:extLst>
                <a:ext uri="{28A0092B-C50C-407E-A947-70E740481C1C}">
                  <a14:useLocalDpi xmlns:a14="http://schemas.microsoft.com/office/drawing/2010/main" val="0"/>
                </a:ext>
              </a:extLst>
            </a:blip>
            <a:srcRect l="12040" t="8414" r="66068" b="65681"/>
            <a:stretch/>
          </p:blipFill>
          <p:spPr bwMode="auto">
            <a:xfrm>
              <a:off x="1079947" y="2688724"/>
              <a:ext cx="1239238" cy="12082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erson Icon Set Vector Art &amp; Graphics | freevector.com">
              <a:extLst>
                <a:ext uri="{FF2B5EF4-FFF2-40B4-BE49-F238E27FC236}">
                  <a16:creationId xmlns:a16="http://schemas.microsoft.com/office/drawing/2014/main" id="{F73B51C6-36F6-6F7D-E195-3B49E1398351}"/>
                </a:ext>
              </a:extLst>
            </p:cNvPr>
            <p:cNvPicPr>
              <a:picLocks noChangeAspect="1" noChangeArrowheads="1"/>
            </p:cNvPicPr>
            <p:nvPr/>
          </p:nvPicPr>
          <p:blipFill rotWithShape="1">
            <a:blip r:embed="rId25">
              <a:clrChange>
                <a:clrFrom>
                  <a:srgbClr val="FEFEFE"/>
                </a:clrFrom>
                <a:clrTo>
                  <a:srgbClr val="FEFEFE">
                    <a:alpha val="0"/>
                  </a:srgbClr>
                </a:clrTo>
              </a:clrChange>
              <a:extLst>
                <a:ext uri="{28A0092B-C50C-407E-A947-70E740481C1C}">
                  <a14:useLocalDpi xmlns:a14="http://schemas.microsoft.com/office/drawing/2010/main" val="0"/>
                </a:ext>
              </a:extLst>
            </a:blip>
            <a:srcRect l="13498" t="36988" r="64610" b="37107"/>
            <a:stretch/>
          </p:blipFill>
          <p:spPr bwMode="auto">
            <a:xfrm>
              <a:off x="338462" y="4152280"/>
              <a:ext cx="1239238" cy="12082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erson Icon Set Vector Art &amp; Graphics | freevector.com">
              <a:extLst>
                <a:ext uri="{FF2B5EF4-FFF2-40B4-BE49-F238E27FC236}">
                  <a16:creationId xmlns:a16="http://schemas.microsoft.com/office/drawing/2014/main" id="{37F94BF9-0FDC-7A85-D62A-D0C27CF8B761}"/>
                </a:ext>
              </a:extLst>
            </p:cNvPr>
            <p:cNvPicPr>
              <a:picLocks noChangeAspect="1" noChangeArrowheads="1"/>
            </p:cNvPicPr>
            <p:nvPr/>
          </p:nvPicPr>
          <p:blipFill rotWithShape="1">
            <a:blip r:embed="rId25">
              <a:clrChange>
                <a:clrFrom>
                  <a:srgbClr val="FEFEFE"/>
                </a:clrFrom>
                <a:clrTo>
                  <a:srgbClr val="FEFEFE">
                    <a:alpha val="0"/>
                  </a:srgbClr>
                </a:clrTo>
              </a:clrChange>
              <a:extLst>
                <a:ext uri="{28A0092B-C50C-407E-A947-70E740481C1C}">
                  <a14:useLocalDpi xmlns:a14="http://schemas.microsoft.com/office/drawing/2010/main" val="0"/>
                </a:ext>
              </a:extLst>
            </a:blip>
            <a:srcRect l="38660" t="65816" r="39448" b="8279"/>
            <a:stretch/>
          </p:blipFill>
          <p:spPr bwMode="auto">
            <a:xfrm>
              <a:off x="1928651" y="4756408"/>
              <a:ext cx="1239238" cy="12082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4B324FF-B2A9-65BF-2A36-DC3FA6ADB05D}"/>
                    </a:ext>
                  </a:extLst>
                </p:cNvPr>
                <p:cNvSpPr/>
                <p:nvPr/>
              </p:nvSpPr>
              <p:spPr>
                <a:xfrm>
                  <a:off x="2319185" y="5736868"/>
                  <a:ext cx="1423072" cy="54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000" b="0" i="1" smtClean="0">
                                <a:solidFill>
                                  <a:schemeClr val="tx2"/>
                                </a:solidFill>
                                <a:latin typeface="Cambria Math" panose="02040503050406030204" pitchFamily="18" charset="0"/>
                              </a:rPr>
                            </m:ctrlPr>
                          </m:sSubPr>
                          <m:e>
                            <m:r>
                              <m:rPr>
                                <m:sty m:val="p"/>
                              </m:rPr>
                              <a:rPr lang="en-US" sz="2000" b="0" i="0" smtClean="0">
                                <a:solidFill>
                                  <a:schemeClr val="tx2"/>
                                </a:solidFill>
                                <a:latin typeface="Cambria Math" panose="02040503050406030204" pitchFamily="18" charset="0"/>
                              </a:rPr>
                              <m:t>sk</m:t>
                            </m:r>
                          </m:e>
                          <m:sub>
                            <m:r>
                              <a:rPr lang="en-US" sz="2000" b="0" i="1" smtClean="0">
                                <a:solidFill>
                                  <a:schemeClr val="tx2"/>
                                </a:solidFill>
                                <a:latin typeface="Cambria Math" panose="02040503050406030204" pitchFamily="18" charset="0"/>
                              </a:rPr>
                              <m:t>𝑘</m:t>
                            </m:r>
                          </m:sub>
                        </m:sSub>
                        <m:r>
                          <a:rPr lang="en-US" sz="2000" b="0" i="1" smtClean="0">
                            <a:solidFill>
                              <a:schemeClr val="tx2"/>
                            </a:solidFill>
                            <a:latin typeface="Cambria Math" panose="02040503050406030204" pitchFamily="18" charset="0"/>
                          </a:rPr>
                          <m:t>,</m:t>
                        </m:r>
                        <m:sSub>
                          <m:sSubPr>
                            <m:ctrlPr>
                              <a:rPr lang="en-US" sz="2000" b="0" i="1" smtClean="0">
                                <a:solidFill>
                                  <a:schemeClr val="tx2"/>
                                </a:solidFill>
                                <a:latin typeface="Cambria Math" panose="02040503050406030204" pitchFamily="18" charset="0"/>
                              </a:rPr>
                            </m:ctrlPr>
                          </m:sSubPr>
                          <m:e>
                            <m:r>
                              <m:rPr>
                                <m:sty m:val="p"/>
                              </m:rPr>
                              <a:rPr lang="en-US" sz="2000" b="0" i="0" smtClean="0">
                                <a:solidFill>
                                  <a:schemeClr val="tx2"/>
                                </a:solidFill>
                                <a:latin typeface="Cambria Math" panose="02040503050406030204" pitchFamily="18" charset="0"/>
                              </a:rPr>
                              <m:t>vk</m:t>
                            </m:r>
                          </m:e>
                          <m:sub>
                            <m:r>
                              <a:rPr lang="en-US" sz="2000" b="0" i="1" smtClean="0">
                                <a:solidFill>
                                  <a:schemeClr val="tx2"/>
                                </a:solidFill>
                                <a:latin typeface="Cambria Math" panose="02040503050406030204" pitchFamily="18" charset="0"/>
                              </a:rPr>
                              <m:t>𝑘</m:t>
                            </m:r>
                          </m:sub>
                        </m:sSub>
                      </m:oMath>
                    </m:oMathPara>
                  </a14:m>
                  <a:endParaRPr lang="en-US" sz="2000" dirty="0">
                    <a:solidFill>
                      <a:schemeClr val="tx2"/>
                    </a:solidFill>
                  </a:endParaRPr>
                </a:p>
              </p:txBody>
            </p:sp>
          </mc:Choice>
          <mc:Fallback xmlns="">
            <p:sp>
              <p:nvSpPr>
                <p:cNvPr id="51" name="Rectangle 50">
                  <a:extLst>
                    <a:ext uri="{FF2B5EF4-FFF2-40B4-BE49-F238E27FC236}">
                      <a16:creationId xmlns:a16="http://schemas.microsoft.com/office/drawing/2014/main" id="{F9DCE165-C88A-43D1-BCD0-6CCF49BA810A}"/>
                    </a:ext>
                  </a:extLst>
                </p:cNvPr>
                <p:cNvSpPr>
                  <a:spLocks noRot="1" noChangeAspect="1" noMove="1" noResize="1" noEditPoints="1" noAdjustHandles="1" noChangeArrowheads="1" noChangeShapeType="1" noTextEdit="1"/>
                </p:cNvSpPr>
                <p:nvPr/>
              </p:nvSpPr>
              <p:spPr>
                <a:xfrm>
                  <a:off x="2319185" y="5736868"/>
                  <a:ext cx="1423072" cy="541977"/>
                </a:xfrm>
                <a:prstGeom prst="rect">
                  <a:avLst/>
                </a:prstGeom>
                <a:blipFill>
                  <a:blip r:embed="rId26"/>
                  <a:stretch>
                    <a:fillRect b="-322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B0446BD-7AF5-C929-64F6-D37A4C463D52}"/>
                    </a:ext>
                  </a:extLst>
                </p:cNvPr>
                <p:cNvSpPr/>
                <p:nvPr/>
              </p:nvSpPr>
              <p:spPr>
                <a:xfrm>
                  <a:off x="408964" y="5172748"/>
                  <a:ext cx="1423072" cy="54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000" b="0" i="1" smtClean="0">
                                <a:solidFill>
                                  <a:schemeClr val="tx2"/>
                                </a:solidFill>
                                <a:latin typeface="Cambria Math" panose="02040503050406030204" pitchFamily="18" charset="0"/>
                              </a:rPr>
                            </m:ctrlPr>
                          </m:sSubPr>
                          <m:e>
                            <m:r>
                              <m:rPr>
                                <m:sty m:val="p"/>
                              </m:rPr>
                              <a:rPr lang="en-US" sz="2000" b="0" i="0" smtClean="0">
                                <a:solidFill>
                                  <a:schemeClr val="tx2"/>
                                </a:solidFill>
                                <a:latin typeface="Cambria Math" panose="02040503050406030204" pitchFamily="18" charset="0"/>
                              </a:rPr>
                              <m:t>sk</m:t>
                            </m:r>
                          </m:e>
                          <m:sub>
                            <m:r>
                              <a:rPr lang="en-US" sz="2000" b="0" i="1" smtClean="0">
                                <a:solidFill>
                                  <a:schemeClr val="tx2"/>
                                </a:solidFill>
                                <a:latin typeface="Cambria Math" panose="02040503050406030204" pitchFamily="18" charset="0"/>
                              </a:rPr>
                              <m:t>2</m:t>
                            </m:r>
                          </m:sub>
                        </m:sSub>
                        <m:r>
                          <a:rPr lang="en-US" sz="2000" b="0" i="1" smtClean="0">
                            <a:solidFill>
                              <a:schemeClr val="tx2"/>
                            </a:solidFill>
                            <a:latin typeface="Cambria Math" panose="02040503050406030204" pitchFamily="18" charset="0"/>
                          </a:rPr>
                          <m:t>,</m:t>
                        </m:r>
                        <m:sSub>
                          <m:sSubPr>
                            <m:ctrlPr>
                              <a:rPr lang="en-US" sz="2000" b="0" i="1" smtClean="0">
                                <a:solidFill>
                                  <a:schemeClr val="tx2"/>
                                </a:solidFill>
                                <a:latin typeface="Cambria Math" panose="02040503050406030204" pitchFamily="18" charset="0"/>
                              </a:rPr>
                            </m:ctrlPr>
                          </m:sSubPr>
                          <m:e>
                            <m:r>
                              <m:rPr>
                                <m:sty m:val="p"/>
                              </m:rPr>
                              <a:rPr lang="en-US" sz="2000" b="0" i="0" smtClean="0">
                                <a:solidFill>
                                  <a:schemeClr val="tx2"/>
                                </a:solidFill>
                                <a:latin typeface="Cambria Math" panose="02040503050406030204" pitchFamily="18" charset="0"/>
                              </a:rPr>
                              <m:t>vk</m:t>
                            </m:r>
                          </m:e>
                          <m:sub>
                            <m:r>
                              <a:rPr lang="en-US" sz="2000" b="0" i="1" smtClean="0">
                                <a:solidFill>
                                  <a:schemeClr val="tx2"/>
                                </a:solidFill>
                                <a:latin typeface="Cambria Math" panose="02040503050406030204" pitchFamily="18" charset="0"/>
                              </a:rPr>
                              <m:t>2</m:t>
                            </m:r>
                          </m:sub>
                        </m:sSub>
                      </m:oMath>
                    </m:oMathPara>
                  </a14:m>
                  <a:endParaRPr lang="en-US" sz="2000" dirty="0">
                    <a:solidFill>
                      <a:schemeClr val="tx2"/>
                    </a:solidFill>
                  </a:endParaRPr>
                </a:p>
              </p:txBody>
            </p:sp>
          </mc:Choice>
          <mc:Fallback xmlns="">
            <p:sp>
              <p:nvSpPr>
                <p:cNvPr id="52" name="Rectangle 51">
                  <a:extLst>
                    <a:ext uri="{FF2B5EF4-FFF2-40B4-BE49-F238E27FC236}">
                      <a16:creationId xmlns:a16="http://schemas.microsoft.com/office/drawing/2014/main" id="{660A6233-C469-C06C-8DBF-F2AF95B33730}"/>
                    </a:ext>
                  </a:extLst>
                </p:cNvPr>
                <p:cNvSpPr>
                  <a:spLocks noRot="1" noChangeAspect="1" noMove="1" noResize="1" noEditPoints="1" noAdjustHandles="1" noChangeArrowheads="1" noChangeShapeType="1" noTextEdit="1"/>
                </p:cNvSpPr>
                <p:nvPr/>
              </p:nvSpPr>
              <p:spPr>
                <a:xfrm>
                  <a:off x="408964" y="5172748"/>
                  <a:ext cx="1423072" cy="541977"/>
                </a:xfrm>
                <a:prstGeom prst="rect">
                  <a:avLst/>
                </a:prstGeom>
                <a:blipFill>
                  <a:blip r:embed="rId2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A90FA2B-926F-0327-D048-FE1CCED75DBD}"/>
                    </a:ext>
                  </a:extLst>
                </p:cNvPr>
                <p:cNvSpPr/>
                <p:nvPr/>
              </p:nvSpPr>
              <p:spPr>
                <a:xfrm>
                  <a:off x="1458765" y="3707382"/>
                  <a:ext cx="1423072" cy="54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000" b="0" i="1" smtClean="0">
                                <a:solidFill>
                                  <a:schemeClr val="tx2"/>
                                </a:solidFill>
                                <a:latin typeface="Cambria Math" panose="02040503050406030204" pitchFamily="18" charset="0"/>
                              </a:rPr>
                            </m:ctrlPr>
                          </m:sSubPr>
                          <m:e>
                            <m:r>
                              <m:rPr>
                                <m:sty m:val="p"/>
                              </m:rPr>
                              <a:rPr lang="en-US" sz="2000" b="0" i="0" smtClean="0">
                                <a:solidFill>
                                  <a:schemeClr val="tx2"/>
                                </a:solidFill>
                                <a:latin typeface="Cambria Math" panose="02040503050406030204" pitchFamily="18" charset="0"/>
                              </a:rPr>
                              <m:t>sk</m:t>
                            </m:r>
                          </m:e>
                          <m:sub>
                            <m:r>
                              <a:rPr lang="en-US" sz="2000" b="0" i="1" smtClean="0">
                                <a:solidFill>
                                  <a:schemeClr val="tx2"/>
                                </a:solidFill>
                                <a:latin typeface="Cambria Math" panose="02040503050406030204" pitchFamily="18" charset="0"/>
                              </a:rPr>
                              <m:t>1</m:t>
                            </m:r>
                          </m:sub>
                        </m:sSub>
                        <m:r>
                          <a:rPr lang="en-US" sz="2000" b="0" i="1" smtClean="0">
                            <a:solidFill>
                              <a:schemeClr val="tx2"/>
                            </a:solidFill>
                            <a:latin typeface="Cambria Math" panose="02040503050406030204" pitchFamily="18" charset="0"/>
                          </a:rPr>
                          <m:t>,</m:t>
                        </m:r>
                        <m:sSub>
                          <m:sSubPr>
                            <m:ctrlPr>
                              <a:rPr lang="en-US" sz="2000" b="0" i="1" smtClean="0">
                                <a:solidFill>
                                  <a:schemeClr val="tx2"/>
                                </a:solidFill>
                                <a:latin typeface="Cambria Math" panose="02040503050406030204" pitchFamily="18" charset="0"/>
                              </a:rPr>
                            </m:ctrlPr>
                          </m:sSubPr>
                          <m:e>
                            <m:r>
                              <m:rPr>
                                <m:sty m:val="p"/>
                              </m:rPr>
                              <a:rPr lang="en-US" sz="2000" b="0" i="0" smtClean="0">
                                <a:solidFill>
                                  <a:schemeClr val="tx2"/>
                                </a:solidFill>
                                <a:latin typeface="Cambria Math" panose="02040503050406030204" pitchFamily="18" charset="0"/>
                              </a:rPr>
                              <m:t>vk</m:t>
                            </m:r>
                          </m:e>
                          <m:sub>
                            <m:r>
                              <a:rPr lang="en-US" sz="2000" b="0" i="1" smtClean="0">
                                <a:solidFill>
                                  <a:schemeClr val="tx2"/>
                                </a:solidFill>
                                <a:latin typeface="Cambria Math" panose="02040503050406030204" pitchFamily="18" charset="0"/>
                              </a:rPr>
                              <m:t>1</m:t>
                            </m:r>
                          </m:sub>
                        </m:sSub>
                      </m:oMath>
                    </m:oMathPara>
                  </a14:m>
                  <a:endParaRPr lang="en-US" sz="2000" dirty="0">
                    <a:solidFill>
                      <a:schemeClr val="tx2"/>
                    </a:solidFill>
                  </a:endParaRPr>
                </a:p>
              </p:txBody>
            </p:sp>
          </mc:Choice>
          <mc:Fallback xmlns="">
            <p:sp>
              <p:nvSpPr>
                <p:cNvPr id="53" name="Rectangle 52">
                  <a:extLst>
                    <a:ext uri="{FF2B5EF4-FFF2-40B4-BE49-F238E27FC236}">
                      <a16:creationId xmlns:a16="http://schemas.microsoft.com/office/drawing/2014/main" id="{5323CB4C-0638-BE3F-634C-AFFAD4336E00}"/>
                    </a:ext>
                  </a:extLst>
                </p:cNvPr>
                <p:cNvSpPr>
                  <a:spLocks noRot="1" noChangeAspect="1" noMove="1" noResize="1" noEditPoints="1" noAdjustHandles="1" noChangeArrowheads="1" noChangeShapeType="1" noTextEdit="1"/>
                </p:cNvSpPr>
                <p:nvPr/>
              </p:nvSpPr>
              <p:spPr>
                <a:xfrm>
                  <a:off x="1458765" y="3707382"/>
                  <a:ext cx="1423072" cy="541977"/>
                </a:xfrm>
                <a:prstGeom prst="rect">
                  <a:avLst/>
                </a:prstGeom>
                <a:blipFill>
                  <a:blip r:embed="rId28"/>
                  <a:stretch>
                    <a:fillRect b="-3226"/>
                  </a:stretch>
                </a:blipFill>
                <a:ln>
                  <a:solidFill>
                    <a:schemeClr val="tx1"/>
                  </a:solid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DF2899AF-8D51-D2E3-868B-531DD82E2BAD}"/>
                </a:ext>
              </a:extLst>
            </p:cNvPr>
            <p:cNvCxnSpPr>
              <a:cxnSpLocks/>
            </p:cNvCxnSpPr>
            <p:nvPr/>
          </p:nvCxnSpPr>
          <p:spPr>
            <a:xfrm>
              <a:off x="2269385" y="3382781"/>
              <a:ext cx="3313040" cy="103894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6F222F5-82C1-6D9C-DF15-62BD9FEEF76F}"/>
                    </a:ext>
                  </a:extLst>
                </p:cNvPr>
                <p:cNvSpPr txBox="1"/>
                <p:nvPr/>
              </p:nvSpPr>
              <p:spPr>
                <a:xfrm>
                  <a:off x="3409253" y="3275118"/>
                  <a:ext cx="1033304" cy="46166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𝜎</m:t>
                            </m:r>
                          </m:e>
                          <m:sub>
                            <m:r>
                              <a:rPr lang="en-US" sz="2400" b="0" i="1" smtClean="0">
                                <a:solidFill>
                                  <a:schemeClr val="accent1"/>
                                </a:solidFill>
                                <a:latin typeface="Cambria Math" panose="02040503050406030204" pitchFamily="18" charset="0"/>
                              </a:rPr>
                              <m:t>1</m:t>
                            </m:r>
                          </m:sub>
                        </m:sSub>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𝑚</m:t>
                        </m:r>
                      </m:oMath>
                    </m:oMathPara>
                  </a14:m>
                  <a:endParaRPr lang="en-US" sz="2400" dirty="0">
                    <a:solidFill>
                      <a:schemeClr val="accent1"/>
                    </a:solidFill>
                  </a:endParaRPr>
                </a:p>
              </p:txBody>
            </p:sp>
          </mc:Choice>
          <mc:Fallback xmlns="">
            <p:sp>
              <p:nvSpPr>
                <p:cNvPr id="55" name="TextBox 54">
                  <a:extLst>
                    <a:ext uri="{FF2B5EF4-FFF2-40B4-BE49-F238E27FC236}">
                      <a16:creationId xmlns:a16="http://schemas.microsoft.com/office/drawing/2014/main" id="{56EFEBF7-46B3-1EE4-1220-C9B4D23E8096}"/>
                    </a:ext>
                  </a:extLst>
                </p:cNvPr>
                <p:cNvSpPr txBox="1">
                  <a:spLocks noRot="1" noChangeAspect="1" noMove="1" noResize="1" noEditPoints="1" noAdjustHandles="1" noChangeArrowheads="1" noChangeShapeType="1" noTextEdit="1"/>
                </p:cNvSpPr>
                <p:nvPr/>
              </p:nvSpPr>
              <p:spPr>
                <a:xfrm>
                  <a:off x="3409253" y="3275118"/>
                  <a:ext cx="1033304" cy="461665"/>
                </a:xfrm>
                <a:prstGeom prst="rect">
                  <a:avLst/>
                </a:prstGeom>
                <a:blipFill>
                  <a:blip r:embed="rId29"/>
                  <a:stretch>
                    <a:fillRect r="-10000" b="-46154"/>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F7F27E93-FC34-88C8-AD11-5198B87D1A88}"/>
                </a:ext>
              </a:extLst>
            </p:cNvPr>
            <p:cNvCxnSpPr>
              <a:cxnSpLocks/>
            </p:cNvCxnSpPr>
            <p:nvPr/>
          </p:nvCxnSpPr>
          <p:spPr>
            <a:xfrm flipV="1">
              <a:off x="1479147" y="4618650"/>
              <a:ext cx="4103278" cy="6412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60F9E5B-FD8F-7DD2-D916-C71AD96018ED}"/>
                    </a:ext>
                  </a:extLst>
                </p:cNvPr>
                <p:cNvSpPr txBox="1"/>
                <p:nvPr/>
              </p:nvSpPr>
              <p:spPr>
                <a:xfrm>
                  <a:off x="2656684" y="4098001"/>
                  <a:ext cx="1033304" cy="46166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𝜎</m:t>
                            </m:r>
                          </m:e>
                          <m:sub>
                            <m:r>
                              <a:rPr lang="en-US" sz="2400" b="0" i="1" smtClean="0">
                                <a:solidFill>
                                  <a:schemeClr val="accent1"/>
                                </a:solidFill>
                                <a:latin typeface="Cambria Math" panose="02040503050406030204" pitchFamily="18" charset="0"/>
                              </a:rPr>
                              <m:t>2</m:t>
                            </m:r>
                          </m:sub>
                        </m:sSub>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𝑚</m:t>
                        </m:r>
                      </m:oMath>
                    </m:oMathPara>
                  </a14:m>
                  <a:endParaRPr lang="en-US" sz="2400" dirty="0">
                    <a:solidFill>
                      <a:schemeClr val="accent1"/>
                    </a:solidFill>
                  </a:endParaRPr>
                </a:p>
              </p:txBody>
            </p:sp>
          </mc:Choice>
          <mc:Fallback xmlns="">
            <p:sp>
              <p:nvSpPr>
                <p:cNvPr id="57" name="TextBox 56">
                  <a:extLst>
                    <a:ext uri="{FF2B5EF4-FFF2-40B4-BE49-F238E27FC236}">
                      <a16:creationId xmlns:a16="http://schemas.microsoft.com/office/drawing/2014/main" id="{415AF1A2-D977-CF49-6388-E41C0FB794AD}"/>
                    </a:ext>
                  </a:extLst>
                </p:cNvPr>
                <p:cNvSpPr txBox="1">
                  <a:spLocks noRot="1" noChangeAspect="1" noMove="1" noResize="1" noEditPoints="1" noAdjustHandles="1" noChangeArrowheads="1" noChangeShapeType="1" noTextEdit="1"/>
                </p:cNvSpPr>
                <p:nvPr/>
              </p:nvSpPr>
              <p:spPr>
                <a:xfrm>
                  <a:off x="2656684" y="4098001"/>
                  <a:ext cx="1033304" cy="461665"/>
                </a:xfrm>
                <a:prstGeom prst="rect">
                  <a:avLst/>
                </a:prstGeom>
                <a:blipFill>
                  <a:blip r:embed="rId30"/>
                  <a:stretch>
                    <a:fillRect r="-11667" b="-46154"/>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CB30826B-BFFF-3C22-90F1-643D2F4590F6}"/>
                </a:ext>
              </a:extLst>
            </p:cNvPr>
            <p:cNvCxnSpPr>
              <a:cxnSpLocks/>
            </p:cNvCxnSpPr>
            <p:nvPr/>
          </p:nvCxnSpPr>
          <p:spPr>
            <a:xfrm flipV="1">
              <a:off x="3070924" y="4844432"/>
              <a:ext cx="2511501" cy="69760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46934C-29E8-4E5C-37B0-2B060937A9CF}"/>
                    </a:ext>
                  </a:extLst>
                </p:cNvPr>
                <p:cNvSpPr txBox="1"/>
                <p:nvPr/>
              </p:nvSpPr>
              <p:spPr>
                <a:xfrm>
                  <a:off x="3375782" y="4756408"/>
                  <a:ext cx="1033304" cy="46166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𝜎</m:t>
                            </m:r>
                          </m:e>
                          <m:sub>
                            <m:r>
                              <a:rPr lang="en-US" sz="2400" b="0" i="1" smtClean="0">
                                <a:solidFill>
                                  <a:schemeClr val="accent1"/>
                                </a:solidFill>
                                <a:latin typeface="Cambria Math" panose="02040503050406030204" pitchFamily="18" charset="0"/>
                              </a:rPr>
                              <m:t>𝑘</m:t>
                            </m:r>
                          </m:sub>
                        </m:sSub>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𝑚</m:t>
                        </m:r>
                      </m:oMath>
                    </m:oMathPara>
                  </a14:m>
                  <a:endParaRPr lang="en-US" sz="2400" dirty="0">
                    <a:solidFill>
                      <a:schemeClr val="accent1"/>
                    </a:solidFill>
                  </a:endParaRPr>
                </a:p>
              </p:txBody>
            </p:sp>
          </mc:Choice>
          <mc:Fallback xmlns="">
            <p:sp>
              <p:nvSpPr>
                <p:cNvPr id="59" name="TextBox 58">
                  <a:extLst>
                    <a:ext uri="{FF2B5EF4-FFF2-40B4-BE49-F238E27FC236}">
                      <a16:creationId xmlns:a16="http://schemas.microsoft.com/office/drawing/2014/main" id="{B7575E7D-BCFB-2765-B7B3-4F02DC7ED6C6}"/>
                    </a:ext>
                  </a:extLst>
                </p:cNvPr>
                <p:cNvSpPr txBox="1">
                  <a:spLocks noRot="1" noChangeAspect="1" noMove="1" noResize="1" noEditPoints="1" noAdjustHandles="1" noChangeArrowheads="1" noChangeShapeType="1" noTextEdit="1"/>
                </p:cNvSpPr>
                <p:nvPr/>
              </p:nvSpPr>
              <p:spPr>
                <a:xfrm>
                  <a:off x="3375782" y="4756408"/>
                  <a:ext cx="1033304" cy="461665"/>
                </a:xfrm>
                <a:prstGeom prst="rect">
                  <a:avLst/>
                </a:prstGeom>
                <a:blipFill>
                  <a:blip r:embed="rId31"/>
                  <a:stretch>
                    <a:fillRect r="-13333" b="-4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F9889C9-CD2A-0DB4-EB88-5B2032CAAB21}"/>
                    </a:ext>
                  </a:extLst>
                </p:cNvPr>
                <p:cNvSpPr txBox="1"/>
                <p:nvPr/>
              </p:nvSpPr>
              <p:spPr>
                <a:xfrm>
                  <a:off x="9471878" y="2859561"/>
                  <a:ext cx="145026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vk</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m:rPr>
                                <m:sty m:val="p"/>
                              </m:rPr>
                              <a:rPr lang="en-US" sz="2000">
                                <a:latin typeface="Cambria Math" panose="02040503050406030204" pitchFamily="18" charset="0"/>
                              </a:rPr>
                              <m:t>vk</m:t>
                            </m:r>
                          </m:e>
                          <m:sub>
                            <m:r>
                              <a:rPr lang="en-US" sz="2000" b="0" i="1" smtClean="0">
                                <a:latin typeface="Cambria Math" panose="02040503050406030204" pitchFamily="18" charset="0"/>
                              </a:rPr>
                              <m:t>𝑘</m:t>
                            </m:r>
                          </m:sub>
                        </m:sSub>
                      </m:oMath>
                    </m:oMathPara>
                  </a14:m>
                  <a:endParaRPr lang="en-US" sz="1400" dirty="0"/>
                </a:p>
              </p:txBody>
            </p:sp>
          </mc:Choice>
          <mc:Fallback xmlns="">
            <p:sp>
              <p:nvSpPr>
                <p:cNvPr id="60" name="TextBox 59">
                  <a:extLst>
                    <a:ext uri="{FF2B5EF4-FFF2-40B4-BE49-F238E27FC236}">
                      <a16:creationId xmlns:a16="http://schemas.microsoft.com/office/drawing/2014/main" id="{7D74B9C4-E020-CF4D-7A08-CC6863F9B2BE}"/>
                    </a:ext>
                  </a:extLst>
                </p:cNvPr>
                <p:cNvSpPr txBox="1">
                  <a:spLocks noRot="1" noChangeAspect="1" noMove="1" noResize="1" noEditPoints="1" noAdjustHandles="1" noChangeArrowheads="1" noChangeShapeType="1" noTextEdit="1"/>
                </p:cNvSpPr>
                <p:nvPr/>
              </p:nvSpPr>
              <p:spPr>
                <a:xfrm>
                  <a:off x="9471878" y="2859561"/>
                  <a:ext cx="1450269" cy="400110"/>
                </a:xfrm>
                <a:prstGeom prst="rect">
                  <a:avLst/>
                </a:prstGeom>
                <a:blipFill>
                  <a:blip r:embed="rId32"/>
                  <a:stretch>
                    <a:fillRect r="-27381" b="-43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BBFF50C-AC71-4B9C-4509-FE2F12CBD051}"/>
                    </a:ext>
                  </a:extLst>
                </p:cNvPr>
                <p:cNvSpPr txBox="1"/>
                <p:nvPr/>
              </p:nvSpPr>
              <p:spPr>
                <a:xfrm>
                  <a:off x="4840519" y="2931595"/>
                  <a:ext cx="145026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vk</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m:rPr>
                                <m:sty m:val="p"/>
                              </m:rPr>
                              <a:rPr lang="en-US" sz="2000">
                                <a:latin typeface="Cambria Math" panose="02040503050406030204" pitchFamily="18" charset="0"/>
                              </a:rPr>
                              <m:t>vk</m:t>
                            </m:r>
                          </m:e>
                          <m:sub>
                            <m:r>
                              <a:rPr lang="en-US" sz="2000" b="0" i="1" smtClean="0">
                                <a:latin typeface="Cambria Math" panose="02040503050406030204" pitchFamily="18" charset="0"/>
                              </a:rPr>
                              <m:t>𝑘</m:t>
                            </m:r>
                          </m:sub>
                        </m:sSub>
                      </m:oMath>
                    </m:oMathPara>
                  </a14:m>
                  <a:endParaRPr lang="en-US" sz="1400" dirty="0"/>
                </a:p>
              </p:txBody>
            </p:sp>
          </mc:Choice>
          <mc:Fallback xmlns="">
            <p:sp>
              <p:nvSpPr>
                <p:cNvPr id="61" name="TextBox 60">
                  <a:extLst>
                    <a:ext uri="{FF2B5EF4-FFF2-40B4-BE49-F238E27FC236}">
                      <a16:creationId xmlns:a16="http://schemas.microsoft.com/office/drawing/2014/main" id="{870CC285-BC33-D427-FFA7-E298DE24263A}"/>
                    </a:ext>
                  </a:extLst>
                </p:cNvPr>
                <p:cNvSpPr txBox="1">
                  <a:spLocks noRot="1" noChangeAspect="1" noMove="1" noResize="1" noEditPoints="1" noAdjustHandles="1" noChangeArrowheads="1" noChangeShapeType="1" noTextEdit="1"/>
                </p:cNvSpPr>
                <p:nvPr/>
              </p:nvSpPr>
              <p:spPr>
                <a:xfrm>
                  <a:off x="4840519" y="2931595"/>
                  <a:ext cx="1450269" cy="400110"/>
                </a:xfrm>
                <a:prstGeom prst="rect">
                  <a:avLst/>
                </a:prstGeom>
                <a:blipFill>
                  <a:blip r:embed="rId33"/>
                  <a:stretch>
                    <a:fillRect r="-27711" b="-50000"/>
                  </a:stretch>
                </a:blipFill>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FE4844AC-F528-C8CE-2C37-0157EF15CE49}"/>
              </a:ext>
            </a:extLst>
          </p:cNvPr>
          <p:cNvSpPr>
            <a:spLocks noGrp="1"/>
          </p:cNvSpPr>
          <p:nvPr>
            <p:ph type="sldNum" sz="quarter" idx="12"/>
          </p:nvPr>
        </p:nvSpPr>
        <p:spPr/>
        <p:txBody>
          <a:bodyPr/>
          <a:lstStyle/>
          <a:p>
            <a:fld id="{57E20FA2-3170-F043-A30C-F04EE61C13E9}" type="slidenum">
              <a:rPr lang="en-US" smtClean="0"/>
              <a:t>12</a:t>
            </a:fld>
            <a:endParaRPr lang="en-US"/>
          </a:p>
        </p:txBody>
      </p:sp>
    </p:spTree>
    <p:extLst>
      <p:ext uri="{BB962C8B-B14F-4D97-AF65-F5344CB8AC3E}">
        <p14:creationId xmlns:p14="http://schemas.microsoft.com/office/powerpoint/2010/main" val="197772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266"/>
                                        </p:tgtEl>
                                        <p:attrNameLst>
                                          <p:attrName>style.visibility</p:attrName>
                                        </p:attrNameLst>
                                      </p:cBhvr>
                                      <p:to>
                                        <p:strVal val="visible"/>
                                      </p:to>
                                    </p:set>
                                    <p:animEffect transition="in" filter="dissolve">
                                      <p:cBhvr>
                                        <p:cTn id="23" dur="500"/>
                                        <p:tgtEl>
                                          <p:spTgt spid="1126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tman Thinking Meme Generator - Imgflip">
            <a:extLst>
              <a:ext uri="{FF2B5EF4-FFF2-40B4-BE49-F238E27FC236}">
                <a16:creationId xmlns:a16="http://schemas.microsoft.com/office/drawing/2014/main" id="{3E00A5CF-BA89-5C34-8AEB-9B1558E93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529" r="10972" b="-1"/>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DDC4637-AF44-83BE-C409-A76AD736E93C}"/>
              </a:ext>
            </a:extLst>
          </p:cNvPr>
          <p:cNvSpPr>
            <a:spLocks noGrp="1"/>
          </p:cNvSpPr>
          <p:nvPr>
            <p:ph type="sldNum" sz="quarter" idx="12"/>
          </p:nvPr>
        </p:nvSpPr>
        <p:spPr>
          <a:xfrm>
            <a:off x="481013" y="6356350"/>
            <a:ext cx="685800" cy="365125"/>
          </a:xfrm>
        </p:spPr>
        <p:txBody>
          <a:bodyPr>
            <a:normAutofit/>
          </a:bodyPr>
          <a:lstStyle/>
          <a:p>
            <a:pPr algn="l">
              <a:spcAft>
                <a:spcPts val="600"/>
              </a:spcAft>
            </a:pPr>
            <a:fld id="{57E20FA2-3170-F043-A30C-F04EE61C13E9}" type="slidenum">
              <a:rPr lang="en-US">
                <a:solidFill>
                  <a:srgbClr val="FFFFFF"/>
                </a:solidFill>
              </a:rPr>
              <a:pPr algn="l">
                <a:spcAft>
                  <a:spcPts val="600"/>
                </a:spcAft>
              </a:pPr>
              <a:t>13</a:t>
            </a:fld>
            <a:endParaRPr lang="en-US">
              <a:solidFill>
                <a:srgbClr val="FFFFFF"/>
              </a:solidFill>
            </a:endParaRPr>
          </a:p>
        </p:txBody>
      </p:sp>
      <p:sp>
        <p:nvSpPr>
          <p:cNvPr id="1030" name="Content Placeholder 1029">
            <a:extLst>
              <a:ext uri="{FF2B5EF4-FFF2-40B4-BE49-F238E27FC236}">
                <a16:creationId xmlns:a16="http://schemas.microsoft.com/office/drawing/2014/main" id="{CE22B927-D6EC-E0F8-8BAF-DBD49C73444C}"/>
              </a:ext>
            </a:extLst>
          </p:cNvPr>
          <p:cNvSpPr>
            <a:spLocks noGrp="1"/>
          </p:cNvSpPr>
          <p:nvPr>
            <p:ph idx="1"/>
          </p:nvPr>
        </p:nvSpPr>
        <p:spPr>
          <a:xfrm>
            <a:off x="6417734" y="815010"/>
            <a:ext cx="5291663" cy="5552452"/>
          </a:xfrm>
        </p:spPr>
        <p:txBody>
          <a:bodyPr>
            <a:normAutofit/>
          </a:bodyPr>
          <a:lstStyle/>
          <a:p>
            <a:r>
              <a:rPr lang="en-US" sz="3200" dirty="0"/>
              <a:t>We didn’t define somewhere extractability for monotone policy BARGs</a:t>
            </a:r>
          </a:p>
          <a:p>
            <a:r>
              <a:rPr lang="en-US" sz="3200" dirty="0"/>
              <a:t>It is not even clear what the natural definition would be</a:t>
            </a:r>
          </a:p>
          <a:p>
            <a:r>
              <a:rPr lang="en-US" sz="3200" dirty="0"/>
              <a:t>Can we get any applications without somewhere extractability?</a:t>
            </a:r>
          </a:p>
        </p:txBody>
      </p:sp>
      <p:sp>
        <p:nvSpPr>
          <p:cNvPr id="5" name="Vertical Scroll 4">
            <a:extLst>
              <a:ext uri="{FF2B5EF4-FFF2-40B4-BE49-F238E27FC236}">
                <a16:creationId xmlns:a16="http://schemas.microsoft.com/office/drawing/2014/main" id="{52EAF317-277D-1681-59AC-FE799C053293}"/>
              </a:ext>
            </a:extLst>
          </p:cNvPr>
          <p:cNvSpPr/>
          <p:nvPr/>
        </p:nvSpPr>
        <p:spPr>
          <a:xfrm>
            <a:off x="6096000" y="4682403"/>
            <a:ext cx="5874327" cy="1856509"/>
          </a:xfrm>
          <a:prstGeom prst="verticalScroll">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dirty="0"/>
              <a:t>YES</a:t>
            </a:r>
          </a:p>
        </p:txBody>
      </p:sp>
    </p:spTree>
    <p:extLst>
      <p:ext uri="{BB962C8B-B14F-4D97-AF65-F5344CB8AC3E}">
        <p14:creationId xmlns:p14="http://schemas.microsoft.com/office/powerpoint/2010/main" val="8292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dissolve">
                                      <p:cBhvr>
                                        <p:cTn id="7" dur="500"/>
                                        <p:tgtEl>
                                          <p:spTgt spid="1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0">
                                            <p:txEl>
                                              <p:pRg st="1" end="1"/>
                                            </p:txEl>
                                          </p:spTgt>
                                        </p:tgtEl>
                                        <p:attrNameLst>
                                          <p:attrName>style.visibility</p:attrName>
                                        </p:attrNameLst>
                                      </p:cBhvr>
                                      <p:to>
                                        <p:strVal val="visible"/>
                                      </p:to>
                                    </p:set>
                                    <p:animEffect transition="in" filter="dissolve">
                                      <p:cBhvr>
                                        <p:cTn id="12" dur="500"/>
                                        <p:tgtEl>
                                          <p:spTgt spid="10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30">
                                            <p:txEl>
                                              <p:pRg st="2" end="2"/>
                                            </p:txEl>
                                          </p:spTgt>
                                        </p:tgtEl>
                                        <p:attrNameLst>
                                          <p:attrName>style.visibility</p:attrName>
                                        </p:attrNameLst>
                                      </p:cBhvr>
                                      <p:to>
                                        <p:strVal val="visible"/>
                                      </p:to>
                                    </p:set>
                                    <p:animEffect transition="in" filter="dissolve">
                                      <p:cBhvr>
                                        <p:cTn id="17" dur="500"/>
                                        <p:tgtEl>
                                          <p:spTgt spid="10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3000" fill="hold"/>
                                        <p:tgtEl>
                                          <p:spTgt spid="5"/>
                                        </p:tgtEl>
                                        <p:attrNameLst>
                                          <p:attrName>ppt_x</p:attrName>
                                        </p:attrNameLst>
                                      </p:cBhvr>
                                      <p:tavLst>
                                        <p:tav tm="0">
                                          <p:val>
                                            <p:strVal val="#ppt_x"/>
                                          </p:val>
                                        </p:tav>
                                        <p:tav tm="100000">
                                          <p:val>
                                            <p:strVal val="#ppt_x"/>
                                          </p:val>
                                        </p:tav>
                                      </p:tavLst>
                                    </p:anim>
                                    <p:anim calcmode="lin" valueType="num">
                                      <p:cBhvr additive="base">
                                        <p:cTn id="23"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8660-8F76-3033-7286-CBC35AE0876E}"/>
              </a:ext>
            </a:extLst>
          </p:cNvPr>
          <p:cNvSpPr>
            <a:spLocks noGrp="1"/>
          </p:cNvSpPr>
          <p:nvPr>
            <p:ph type="title"/>
          </p:nvPr>
        </p:nvSpPr>
        <p:spPr/>
        <p:txBody>
          <a:bodyPr/>
          <a:lstStyle/>
          <a:p>
            <a:r>
              <a:rPr lang="en-US" dirty="0"/>
              <a:t>Our </a:t>
            </a:r>
            <a:r>
              <a:rPr lang="en-US" dirty="0">
                <a:solidFill>
                  <a:srgbClr val="BF5700"/>
                </a:solidFill>
              </a:rPr>
              <a:t>Additional</a:t>
            </a:r>
            <a:r>
              <a:rPr lang="en-US" dirty="0"/>
              <a:t> Results</a:t>
            </a:r>
          </a:p>
        </p:txBody>
      </p:sp>
      <p:sp>
        <p:nvSpPr>
          <p:cNvPr id="3" name="Content Placeholder 2">
            <a:extLst>
              <a:ext uri="{FF2B5EF4-FFF2-40B4-BE49-F238E27FC236}">
                <a16:creationId xmlns:a16="http://schemas.microsoft.com/office/drawing/2014/main" id="{1E8C741F-0C0B-5C46-6C79-0591B7F9BC40}"/>
              </a:ext>
            </a:extLst>
          </p:cNvPr>
          <p:cNvSpPr>
            <a:spLocks noGrp="1"/>
          </p:cNvSpPr>
          <p:nvPr>
            <p:ph idx="1"/>
          </p:nvPr>
        </p:nvSpPr>
        <p:spPr>
          <a:xfrm>
            <a:off x="838200" y="1825625"/>
            <a:ext cx="10515600" cy="4667250"/>
          </a:xfrm>
        </p:spPr>
        <p:txBody>
          <a:bodyPr>
            <a:normAutofit/>
          </a:bodyPr>
          <a:lstStyle/>
          <a:p>
            <a:pPr marL="0" indent="0">
              <a:buNone/>
            </a:pPr>
            <a:r>
              <a:rPr lang="en-US" b="1" dirty="0"/>
              <a:t>TL;DR:</a:t>
            </a:r>
            <a:r>
              <a:rPr lang="en-US" dirty="0"/>
              <a:t> a monotone-policy BARG can be used for constructing monotone-policy multi-signatures</a:t>
            </a:r>
          </a:p>
          <a:p>
            <a:pPr marL="0" indent="0">
              <a:buNone/>
            </a:pPr>
            <a:endParaRPr lang="en-US" dirty="0"/>
          </a:p>
          <a:p>
            <a:pPr marL="0" indent="0">
              <a:buNone/>
            </a:pPr>
            <a:r>
              <a:rPr lang="en-US" b="1" dirty="0"/>
              <a:t>Theorem</a:t>
            </a:r>
            <a:r>
              <a:rPr lang="en-US" dirty="0"/>
              <a:t>: Assuming </a:t>
            </a:r>
            <a:r>
              <a:rPr lang="en-US" dirty="0">
                <a:solidFill>
                  <a:srgbClr val="BF5700"/>
                </a:solidFill>
              </a:rPr>
              <a:t>non-extractable</a:t>
            </a:r>
            <a:r>
              <a:rPr lang="en-US" dirty="0"/>
              <a:t> (monotone-policy) BARGs and </a:t>
            </a:r>
            <a:r>
              <a:rPr lang="en-US" i="1" dirty="0"/>
              <a:t>puncturable</a:t>
            </a:r>
            <a:r>
              <a:rPr lang="en-US" dirty="0"/>
              <a:t> signature schemes, there exist (monotone-policy) multi-signature schemes</a:t>
            </a:r>
          </a:p>
        </p:txBody>
      </p:sp>
      <p:sp>
        <p:nvSpPr>
          <p:cNvPr id="4" name="Slide Number Placeholder 3">
            <a:extLst>
              <a:ext uri="{FF2B5EF4-FFF2-40B4-BE49-F238E27FC236}">
                <a16:creationId xmlns:a16="http://schemas.microsoft.com/office/drawing/2014/main" id="{F5A6AF93-6D75-9942-4850-4AAC97AB5163}"/>
              </a:ext>
            </a:extLst>
          </p:cNvPr>
          <p:cNvSpPr>
            <a:spLocks noGrp="1"/>
          </p:cNvSpPr>
          <p:nvPr>
            <p:ph type="sldNum" sz="quarter" idx="12"/>
          </p:nvPr>
        </p:nvSpPr>
        <p:spPr/>
        <p:txBody>
          <a:bodyPr/>
          <a:lstStyle/>
          <a:p>
            <a:fld id="{57E20FA2-3170-F043-A30C-F04EE61C13E9}" type="slidenum">
              <a:rPr lang="en-US" smtClean="0"/>
              <a:t>14</a:t>
            </a:fld>
            <a:endParaRPr lang="en-US"/>
          </a:p>
        </p:txBody>
      </p:sp>
    </p:spTree>
    <p:extLst>
      <p:ext uri="{BB962C8B-B14F-4D97-AF65-F5344CB8AC3E}">
        <p14:creationId xmlns:p14="http://schemas.microsoft.com/office/powerpoint/2010/main" val="2136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4C80-CB38-5B8D-7C69-5929AD589724}"/>
              </a:ext>
            </a:extLst>
          </p:cNvPr>
          <p:cNvSpPr>
            <a:spLocks noGrp="1"/>
          </p:cNvSpPr>
          <p:nvPr>
            <p:ph type="title"/>
          </p:nvPr>
        </p:nvSpPr>
        <p:spPr>
          <a:xfrm>
            <a:off x="838200" y="2766218"/>
            <a:ext cx="10515600" cy="1325563"/>
          </a:xfrm>
        </p:spPr>
        <p:txBody>
          <a:bodyPr>
            <a:normAutofit fontScale="90000"/>
          </a:bodyPr>
          <a:lstStyle/>
          <a:p>
            <a:r>
              <a:rPr lang="en-US" dirty="0"/>
              <a:t>Today: monotone-policy BARGs from (BARGs and)</a:t>
            </a:r>
            <a:br>
              <a:rPr lang="en-US" dirty="0"/>
            </a:br>
            <a:r>
              <a:rPr lang="en-US" dirty="0"/>
              <a:t> additively homomorphic encryption</a:t>
            </a:r>
          </a:p>
        </p:txBody>
      </p:sp>
      <p:sp>
        <p:nvSpPr>
          <p:cNvPr id="3" name="Slide Number Placeholder 2">
            <a:extLst>
              <a:ext uri="{FF2B5EF4-FFF2-40B4-BE49-F238E27FC236}">
                <a16:creationId xmlns:a16="http://schemas.microsoft.com/office/drawing/2014/main" id="{17E0E4EE-A49A-D2B3-75FD-A408318BD76E}"/>
              </a:ext>
            </a:extLst>
          </p:cNvPr>
          <p:cNvSpPr>
            <a:spLocks noGrp="1"/>
          </p:cNvSpPr>
          <p:nvPr>
            <p:ph type="sldNum" sz="quarter" idx="12"/>
          </p:nvPr>
        </p:nvSpPr>
        <p:spPr/>
        <p:txBody>
          <a:bodyPr/>
          <a:lstStyle/>
          <a:p>
            <a:fld id="{57E20FA2-3170-F043-A30C-F04EE61C13E9}" type="slidenum">
              <a:rPr lang="en-US" smtClean="0"/>
              <a:t>15</a:t>
            </a:fld>
            <a:endParaRPr lang="en-US"/>
          </a:p>
        </p:txBody>
      </p:sp>
    </p:spTree>
    <p:extLst>
      <p:ext uri="{BB962C8B-B14F-4D97-AF65-F5344CB8AC3E}">
        <p14:creationId xmlns:p14="http://schemas.microsoft.com/office/powerpoint/2010/main" val="362783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8C2A9-5F25-40A4-3B75-68E220BC464C}"/>
              </a:ext>
            </a:extLst>
          </p:cNvPr>
          <p:cNvSpPr>
            <a:spLocks noGrp="1"/>
          </p:cNvSpPr>
          <p:nvPr>
            <p:ph type="title"/>
          </p:nvPr>
        </p:nvSpPr>
        <p:spPr/>
        <p:txBody>
          <a:bodyPr/>
          <a:lstStyle/>
          <a:p>
            <a:r>
              <a:rPr lang="en-US" dirty="0"/>
              <a:t>Soundness: Previous Work [BBKLP23]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DC8200-242E-C77A-213E-4834D58FA889}"/>
                  </a:ext>
                </a:extLst>
              </p:cNvPr>
              <p:cNvSpPr>
                <a:spLocks noGrp="1"/>
              </p:cNvSpPr>
              <p:nvPr>
                <p:ph idx="1"/>
              </p:nvPr>
            </p:nvSpPr>
            <p:spPr>
              <a:xfrm>
                <a:off x="838200" y="1706018"/>
                <a:ext cx="10515600" cy="1779993"/>
              </a:xfrm>
            </p:spPr>
            <p:txBody>
              <a:bodyPr/>
              <a:lstStyle/>
              <a:p>
                <a:r>
                  <a:rPr lang="en-US" dirty="0"/>
                  <a:t>Define “predicate-extractable hash”</a:t>
                </a:r>
              </a:p>
              <a:p>
                <a:r>
                  <a:rPr lang="en-US" dirty="0"/>
                  <a:t>The hash key is programmed to “bind” on certain indices</a:t>
                </a:r>
                <a:br>
                  <a:rPr lang="en-US" dirty="0"/>
                </a:br>
                <a:r>
                  <a:rPr lang="en-US" dirty="0"/>
                  <a:t>e.g. </a:t>
                </a:r>
                <a14:m>
                  <m:oMath xmlns:m="http://schemas.openxmlformats.org/officeDocument/2006/math">
                    <m:r>
                      <m:rPr>
                        <m:sty m:val="p"/>
                      </m:rPr>
                      <a:rPr lang="en-US" b="0" i="1" smtClean="0">
                        <a:latin typeface="Cambria Math" panose="02040503050406030204" pitchFamily="18" charset="0"/>
                      </a:rPr>
                      <m:t>hk</m:t>
                    </m:r>
                  </m:oMath>
                </a14:m>
                <a:r>
                  <a:rPr lang="en-US" dirty="0"/>
                  <a:t> binds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17</m:t>
                        </m:r>
                      </m:sub>
                    </m:sSub>
                    <m:r>
                      <a:rPr lang="en-US" i="1">
                        <a:latin typeface="Cambria Math" panose="02040503050406030204" pitchFamily="18" charset="0"/>
                      </a:rPr>
                      <m:t>=</m:t>
                    </m:r>
                    <m:r>
                      <a:rPr lang="en-US" b="0" i="1" smtClean="0">
                        <a:latin typeface="Cambria Math" panose="02040503050406030204" pitchFamily="18" charset="0"/>
                      </a:rPr>
                      <m:t>0</m:t>
                    </m:r>
                  </m:oMath>
                </a14:m>
                <a:endParaRPr lang="en-US" dirty="0"/>
              </a:p>
              <a:p>
                <a:pPr lvl="1"/>
                <a:r>
                  <a:rPr lang="en-US" dirty="0"/>
                  <a:t>There is a secret extraction trapdoor</a:t>
                </a:r>
              </a:p>
            </p:txBody>
          </p:sp>
        </mc:Choice>
        <mc:Fallback xmlns="">
          <p:sp>
            <p:nvSpPr>
              <p:cNvPr id="3" name="Content Placeholder 2">
                <a:extLst>
                  <a:ext uri="{FF2B5EF4-FFF2-40B4-BE49-F238E27FC236}">
                    <a16:creationId xmlns:a16="http://schemas.microsoft.com/office/drawing/2014/main" id="{23DC8200-242E-C77A-213E-4834D58FA889}"/>
                  </a:ext>
                </a:extLst>
              </p:cNvPr>
              <p:cNvSpPr>
                <a:spLocks noGrp="1" noRot="1" noChangeAspect="1" noMove="1" noResize="1" noEditPoints="1" noAdjustHandles="1" noChangeArrowheads="1" noChangeShapeType="1" noTextEdit="1"/>
              </p:cNvSpPr>
              <p:nvPr>
                <p:ph idx="1"/>
              </p:nvPr>
            </p:nvSpPr>
            <p:spPr>
              <a:xfrm>
                <a:off x="838200" y="1706018"/>
                <a:ext cx="10515600" cy="1779993"/>
              </a:xfrm>
              <a:blipFill>
                <a:blip r:embed="rId3"/>
                <a:stretch>
                  <a:fillRect l="-1086" t="-5674" b="-709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81E191D-6135-E211-AD7B-2C9C71477B00}"/>
              </a:ext>
            </a:extLst>
          </p:cNvPr>
          <p:cNvSpPr/>
          <p:nvPr/>
        </p:nvSpPr>
        <p:spPr>
          <a:xfrm>
            <a:off x="2071255" y="3709487"/>
            <a:ext cx="3036480" cy="36714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EE60D9-B194-F354-23C7-C268715DDAAF}"/>
                  </a:ext>
                </a:extLst>
              </p:cNvPr>
              <p:cNvSpPr txBox="1"/>
              <p:nvPr/>
            </p:nvSpPr>
            <p:spPr>
              <a:xfrm>
                <a:off x="955964" y="3631449"/>
                <a:ext cx="123305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m:t>
                      </m:r>
                    </m:oMath>
                  </m:oMathPara>
                </a14:m>
                <a:endParaRPr lang="en-US" sz="2800" dirty="0"/>
              </a:p>
            </p:txBody>
          </p:sp>
        </mc:Choice>
        <mc:Fallback xmlns="">
          <p:sp>
            <p:nvSpPr>
              <p:cNvPr id="6" name="TextBox 5">
                <a:extLst>
                  <a:ext uri="{FF2B5EF4-FFF2-40B4-BE49-F238E27FC236}">
                    <a16:creationId xmlns:a16="http://schemas.microsoft.com/office/drawing/2014/main" id="{ADEE60D9-B194-F354-23C7-C268715DDAAF}"/>
                  </a:ext>
                </a:extLst>
              </p:cNvPr>
              <p:cNvSpPr txBox="1">
                <a:spLocks noRot="1" noChangeAspect="1" noMove="1" noResize="1" noEditPoints="1" noAdjustHandles="1" noChangeArrowheads="1" noChangeShapeType="1" noTextEdit="1"/>
              </p:cNvSpPr>
              <p:nvPr/>
            </p:nvSpPr>
            <p:spPr>
              <a:xfrm>
                <a:off x="955964" y="3631449"/>
                <a:ext cx="1233055" cy="523220"/>
              </a:xfrm>
              <a:prstGeom prst="rect">
                <a:avLst/>
              </a:prstGeom>
              <a:blipFill>
                <a:blip r:embed="rId4"/>
                <a:stretch>
                  <a:fillRect b="-952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241C1BAB-09BA-85B7-626A-3AC9CD72205A}"/>
              </a:ext>
            </a:extLst>
          </p:cNvPr>
          <p:cNvSpPr/>
          <p:nvPr/>
        </p:nvSpPr>
        <p:spPr>
          <a:xfrm>
            <a:off x="2071255" y="3709487"/>
            <a:ext cx="374073" cy="3671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8" name="Rectangle 7">
            <a:extLst>
              <a:ext uri="{FF2B5EF4-FFF2-40B4-BE49-F238E27FC236}">
                <a16:creationId xmlns:a16="http://schemas.microsoft.com/office/drawing/2014/main" id="{E3763B24-CCB0-4D36-2229-E2B0A02C6B12}"/>
              </a:ext>
            </a:extLst>
          </p:cNvPr>
          <p:cNvSpPr/>
          <p:nvPr/>
        </p:nvSpPr>
        <p:spPr>
          <a:xfrm>
            <a:off x="3532910" y="3710528"/>
            <a:ext cx="374073" cy="3671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EBB7298-7D2B-9D15-6B21-717518FD36AA}"/>
                  </a:ext>
                </a:extLst>
              </p:cNvPr>
              <p:cNvSpPr txBox="1"/>
              <p:nvPr/>
            </p:nvSpPr>
            <p:spPr>
              <a:xfrm>
                <a:off x="3304310" y="4027944"/>
                <a:ext cx="8312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r>
                            <a:rPr lang="en-US" b="0" i="1" smtClean="0">
                              <a:latin typeface="Cambria Math" panose="02040503050406030204" pitchFamily="18" charset="0"/>
                            </a:rPr>
                            <m:t>7</m:t>
                          </m:r>
                        </m:sub>
                      </m:sSub>
                    </m:oMath>
                  </m:oMathPara>
                </a14:m>
                <a:endParaRPr lang="en-US" dirty="0"/>
              </a:p>
            </p:txBody>
          </p:sp>
        </mc:Choice>
        <mc:Fallback xmlns="">
          <p:sp>
            <p:nvSpPr>
              <p:cNvPr id="10" name="TextBox 9">
                <a:extLst>
                  <a:ext uri="{FF2B5EF4-FFF2-40B4-BE49-F238E27FC236}">
                    <a16:creationId xmlns:a16="http://schemas.microsoft.com/office/drawing/2014/main" id="{BEBB7298-7D2B-9D15-6B21-717518FD36AA}"/>
                  </a:ext>
                </a:extLst>
              </p:cNvPr>
              <p:cNvSpPr txBox="1">
                <a:spLocks noRot="1" noChangeAspect="1" noMove="1" noResize="1" noEditPoints="1" noAdjustHandles="1" noChangeArrowheads="1" noChangeShapeType="1" noTextEdit="1"/>
              </p:cNvSpPr>
              <p:nvPr/>
            </p:nvSpPr>
            <p:spPr>
              <a:xfrm>
                <a:off x="3304310" y="4027944"/>
                <a:ext cx="831272" cy="369332"/>
              </a:xfrm>
              <a:prstGeom prst="rect">
                <a:avLst/>
              </a:prstGeom>
              <a:blipFill>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C75BB99-6BBE-F6B1-53D5-B3991DE2006D}"/>
                  </a:ext>
                </a:extLst>
              </p:cNvPr>
              <p:cNvSpPr txBox="1"/>
              <p:nvPr/>
            </p:nvSpPr>
            <p:spPr>
              <a:xfrm>
                <a:off x="1915392" y="4048041"/>
                <a:ext cx="8312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oMath>
                  </m:oMathPara>
                </a14:m>
                <a:endParaRPr lang="en-US" dirty="0"/>
              </a:p>
            </p:txBody>
          </p:sp>
        </mc:Choice>
        <mc:Fallback xmlns="">
          <p:sp>
            <p:nvSpPr>
              <p:cNvPr id="11" name="TextBox 10">
                <a:extLst>
                  <a:ext uri="{FF2B5EF4-FFF2-40B4-BE49-F238E27FC236}">
                    <a16:creationId xmlns:a16="http://schemas.microsoft.com/office/drawing/2014/main" id="{EC75BB99-6BBE-F6B1-53D5-B3991DE2006D}"/>
                  </a:ext>
                </a:extLst>
              </p:cNvPr>
              <p:cNvSpPr txBox="1">
                <a:spLocks noRot="1" noChangeAspect="1" noMove="1" noResize="1" noEditPoints="1" noAdjustHandles="1" noChangeArrowheads="1" noChangeShapeType="1" noTextEdit="1"/>
              </p:cNvSpPr>
              <p:nvPr/>
            </p:nvSpPr>
            <p:spPr>
              <a:xfrm>
                <a:off x="1915392" y="4048041"/>
                <a:ext cx="831272" cy="369332"/>
              </a:xfrm>
              <a:prstGeom prst="rect">
                <a:avLst/>
              </a:prstGeom>
              <a:blipFill>
                <a:blip r:embed="rId6"/>
                <a:stretch>
                  <a:fillRect b="-6667"/>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55F302A9-73B1-8CBF-5AD0-CC85378942EB}"/>
              </a:ext>
            </a:extLst>
          </p:cNvPr>
          <p:cNvSpPr txBox="1">
            <a:spLocks/>
          </p:cNvSpPr>
          <p:nvPr/>
        </p:nvSpPr>
        <p:spPr>
          <a:xfrm>
            <a:off x="838200" y="4638311"/>
            <a:ext cx="10515600" cy="19873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hashed string does not satisfy binding, then we can </a:t>
            </a:r>
            <a:r>
              <a:rPr lang="en-US" dirty="0">
                <a:solidFill>
                  <a:srgbClr val="C00000"/>
                </a:solidFill>
              </a:rPr>
              <a:t>extract a violating index </a:t>
            </a:r>
            <a:r>
              <a:rPr lang="en-US" dirty="0"/>
              <a:t>using the trapdoor</a:t>
            </a:r>
          </a:p>
          <a:p>
            <a:r>
              <a:rPr lang="en-US" dirty="0"/>
              <a:t>Can be constructed using FHE</a:t>
            </a:r>
          </a:p>
          <a:p>
            <a:pPr lvl="1"/>
            <a:r>
              <a:rPr lang="en-US" dirty="0"/>
              <a:t>FHE seems inherent because of the extraction property!</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0074FD8-B5F9-548E-957B-A354C79A5907}"/>
                  </a:ext>
                </a:extLst>
              </p:cNvPr>
              <p:cNvSpPr txBox="1"/>
              <p:nvPr/>
            </p:nvSpPr>
            <p:spPr>
              <a:xfrm>
                <a:off x="838200" y="3623512"/>
                <a:ext cx="123305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oMath>
                  </m:oMathPara>
                </a14:m>
                <a:endParaRPr lang="en-US" sz="2800" dirty="0"/>
              </a:p>
            </p:txBody>
          </p:sp>
        </mc:Choice>
        <mc:Fallback xmlns="">
          <p:sp>
            <p:nvSpPr>
              <p:cNvPr id="13" name="TextBox 12">
                <a:extLst>
                  <a:ext uri="{FF2B5EF4-FFF2-40B4-BE49-F238E27FC236}">
                    <a16:creationId xmlns:a16="http://schemas.microsoft.com/office/drawing/2014/main" id="{60074FD8-B5F9-548E-957B-A354C79A5907}"/>
                  </a:ext>
                </a:extLst>
              </p:cNvPr>
              <p:cNvSpPr txBox="1">
                <a:spLocks noRot="1" noChangeAspect="1" noMove="1" noResize="1" noEditPoints="1" noAdjustHandles="1" noChangeArrowheads="1" noChangeShapeType="1" noTextEdit="1"/>
              </p:cNvSpPr>
              <p:nvPr/>
            </p:nvSpPr>
            <p:spPr>
              <a:xfrm>
                <a:off x="838200" y="3623512"/>
                <a:ext cx="1233055" cy="523220"/>
              </a:xfrm>
              <a:prstGeom prst="rect">
                <a:avLst/>
              </a:prstGeom>
              <a:blipFill>
                <a:blip r:embed="rId7"/>
                <a:stretch>
                  <a:fillRect b="-9524"/>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3D92BEBD-70AD-64D9-1DFC-3BD6655D86F5}"/>
              </a:ext>
            </a:extLst>
          </p:cNvPr>
          <p:cNvSpPr/>
          <p:nvPr/>
        </p:nvSpPr>
        <p:spPr>
          <a:xfrm>
            <a:off x="3532910" y="3714953"/>
            <a:ext cx="374073" cy="36714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mc:AlternateContent xmlns:mc="http://schemas.openxmlformats.org/markup-compatibility/2006" xmlns:a14="http://schemas.microsoft.com/office/drawing/2010/main">
        <mc:Choice Requires="a14">
          <p:sp>
            <p:nvSpPr>
              <p:cNvPr id="9" name="Right Arrow 8">
                <a:extLst>
                  <a:ext uri="{FF2B5EF4-FFF2-40B4-BE49-F238E27FC236}">
                    <a16:creationId xmlns:a16="http://schemas.microsoft.com/office/drawing/2014/main" id="{EE4EBC46-B862-7566-8594-85B416441444}"/>
                  </a:ext>
                </a:extLst>
              </p:cNvPr>
              <p:cNvSpPr/>
              <p:nvPr/>
            </p:nvSpPr>
            <p:spPr>
              <a:xfrm>
                <a:off x="5194723" y="3504338"/>
                <a:ext cx="1543987" cy="7859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m:rPr>
                              <m:sty m:val="p"/>
                            </m:rPr>
                            <a:rPr lang="en-US" sz="2800" i="0" dirty="0" smtClean="0">
                              <a:latin typeface="Cambria Math" panose="02040503050406030204" pitchFamily="18" charset="0"/>
                            </a:rPr>
                            <m:t>Hash</m:t>
                          </m:r>
                        </m:e>
                        <m:sub>
                          <m:r>
                            <m:rPr>
                              <m:sty m:val="p"/>
                            </m:rPr>
                            <a:rPr lang="en-US" sz="2800" b="0" i="0" dirty="0" smtClean="0">
                              <a:latin typeface="Cambria Math" panose="02040503050406030204" pitchFamily="18" charset="0"/>
                            </a:rPr>
                            <m:t>hk</m:t>
                          </m:r>
                        </m:sub>
                      </m:sSub>
                    </m:oMath>
                  </m:oMathPara>
                </a14:m>
                <a:endParaRPr lang="en-US" sz="2800" dirty="0"/>
              </a:p>
            </p:txBody>
          </p:sp>
        </mc:Choice>
        <mc:Fallback xmlns="">
          <p:sp>
            <p:nvSpPr>
              <p:cNvPr id="9" name="Right Arrow 8">
                <a:extLst>
                  <a:ext uri="{FF2B5EF4-FFF2-40B4-BE49-F238E27FC236}">
                    <a16:creationId xmlns:a16="http://schemas.microsoft.com/office/drawing/2014/main" id="{EE4EBC46-B862-7566-8594-85B416441444}"/>
                  </a:ext>
                </a:extLst>
              </p:cNvPr>
              <p:cNvSpPr>
                <a:spLocks noRot="1" noChangeAspect="1" noMove="1" noResize="1" noEditPoints="1" noAdjustHandles="1" noChangeArrowheads="1" noChangeShapeType="1" noTextEdit="1"/>
              </p:cNvSpPr>
              <p:nvPr/>
            </p:nvSpPr>
            <p:spPr>
              <a:xfrm>
                <a:off x="5194723" y="3504338"/>
                <a:ext cx="1543987" cy="785924"/>
              </a:xfrm>
              <a:prstGeom prst="rightArrow">
                <a:avLst/>
              </a:prstGeom>
              <a:blipFill>
                <a:blip r:embed="rId8"/>
                <a:stretch>
                  <a:fillRect l="-24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A755B260-BAE6-19FF-8A3B-F2DB587D78F2}"/>
                  </a:ext>
                </a:extLst>
              </p:cNvPr>
              <p:cNvSpPr/>
              <p:nvPr/>
            </p:nvSpPr>
            <p:spPr>
              <a:xfrm>
                <a:off x="6825698" y="3633013"/>
                <a:ext cx="944443" cy="50421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i="0" dirty="0" smtClean="0">
                          <a:solidFill>
                            <a:schemeClr val="tx1"/>
                          </a:solidFill>
                          <a:latin typeface="Cambria Math" panose="02040503050406030204" pitchFamily="18" charset="0"/>
                        </a:rPr>
                        <m:t>dig</m:t>
                      </m:r>
                    </m:oMath>
                  </m:oMathPara>
                </a14:m>
                <a:endParaRPr lang="en-US" sz="2800" dirty="0">
                  <a:solidFill>
                    <a:schemeClr val="tx1"/>
                  </a:solidFill>
                </a:endParaRPr>
              </a:p>
            </p:txBody>
          </p:sp>
        </mc:Choice>
        <mc:Fallback xmlns="">
          <p:sp>
            <p:nvSpPr>
              <p:cNvPr id="15" name="Rectangle 14">
                <a:extLst>
                  <a:ext uri="{FF2B5EF4-FFF2-40B4-BE49-F238E27FC236}">
                    <a16:creationId xmlns:a16="http://schemas.microsoft.com/office/drawing/2014/main" id="{A755B260-BAE6-19FF-8A3B-F2DB587D78F2}"/>
                  </a:ext>
                </a:extLst>
              </p:cNvPr>
              <p:cNvSpPr>
                <a:spLocks noRot="1" noChangeAspect="1" noMove="1" noResize="1" noEditPoints="1" noAdjustHandles="1" noChangeArrowheads="1" noChangeShapeType="1" noTextEdit="1"/>
              </p:cNvSpPr>
              <p:nvPr/>
            </p:nvSpPr>
            <p:spPr>
              <a:xfrm>
                <a:off x="6825698" y="3633013"/>
                <a:ext cx="944443" cy="504217"/>
              </a:xfrm>
              <a:prstGeom prst="rect">
                <a:avLst/>
              </a:prstGeom>
              <a:blipFill>
                <a:blip r:embed="rId9"/>
                <a:stretch>
                  <a:fillRect b="-16279"/>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ight Arrow 16">
                <a:extLst>
                  <a:ext uri="{FF2B5EF4-FFF2-40B4-BE49-F238E27FC236}">
                    <a16:creationId xmlns:a16="http://schemas.microsoft.com/office/drawing/2014/main" id="{D39201E0-BE9F-0C68-2392-FE92DDD21729}"/>
                  </a:ext>
                </a:extLst>
              </p:cNvPr>
              <p:cNvSpPr/>
              <p:nvPr/>
            </p:nvSpPr>
            <p:spPr>
              <a:xfrm>
                <a:off x="7952966" y="3464663"/>
                <a:ext cx="1543987" cy="7859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m:rPr>
                              <m:sty m:val="p"/>
                            </m:rPr>
                            <a:rPr lang="en-US" sz="2800" b="0" i="0" dirty="0" smtClean="0">
                              <a:latin typeface="Cambria Math" panose="02040503050406030204" pitchFamily="18" charset="0"/>
                            </a:rPr>
                            <m:t>Extr</m:t>
                          </m:r>
                        </m:e>
                        <m:sub>
                          <m:r>
                            <m:rPr>
                              <m:sty m:val="p"/>
                            </m:rPr>
                            <a:rPr lang="en-US" sz="2800" b="0" i="0" dirty="0" smtClean="0">
                              <a:latin typeface="Cambria Math" panose="02040503050406030204" pitchFamily="18" charset="0"/>
                            </a:rPr>
                            <m:t>td</m:t>
                          </m:r>
                        </m:sub>
                      </m:sSub>
                    </m:oMath>
                  </m:oMathPara>
                </a14:m>
                <a:endParaRPr lang="en-US" sz="2800" dirty="0"/>
              </a:p>
            </p:txBody>
          </p:sp>
        </mc:Choice>
        <mc:Fallback xmlns="">
          <p:sp>
            <p:nvSpPr>
              <p:cNvPr id="17" name="Right Arrow 16">
                <a:extLst>
                  <a:ext uri="{FF2B5EF4-FFF2-40B4-BE49-F238E27FC236}">
                    <a16:creationId xmlns:a16="http://schemas.microsoft.com/office/drawing/2014/main" id="{D39201E0-BE9F-0C68-2392-FE92DDD21729}"/>
                  </a:ext>
                </a:extLst>
              </p:cNvPr>
              <p:cNvSpPr>
                <a:spLocks noRot="1" noChangeAspect="1" noMove="1" noResize="1" noEditPoints="1" noAdjustHandles="1" noChangeArrowheads="1" noChangeShapeType="1" noTextEdit="1"/>
              </p:cNvSpPr>
              <p:nvPr/>
            </p:nvSpPr>
            <p:spPr>
              <a:xfrm>
                <a:off x="7952966" y="3464663"/>
                <a:ext cx="1543987" cy="785924"/>
              </a:xfrm>
              <a:prstGeom prst="rightArrow">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2357139-B14F-3529-557F-36CB5D4637BA}"/>
                  </a:ext>
                </a:extLst>
              </p:cNvPr>
              <p:cNvSpPr/>
              <p:nvPr/>
            </p:nvSpPr>
            <p:spPr>
              <a:xfrm>
                <a:off x="9583941" y="3593338"/>
                <a:ext cx="1746921" cy="50421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b="0" i="0" smtClean="0">
                          <a:solidFill>
                            <a:schemeClr val="tx1"/>
                          </a:solidFill>
                          <a:latin typeface="Cambria Math" panose="02040503050406030204" pitchFamily="18" charset="0"/>
                        </a:rPr>
                        <m:t>Matching</m:t>
                      </m:r>
                    </m:oMath>
                  </m:oMathPara>
                </a14:m>
                <a:endParaRPr lang="en-US" sz="2800" dirty="0">
                  <a:solidFill>
                    <a:schemeClr val="tx1"/>
                  </a:solidFill>
                </a:endParaRPr>
              </a:p>
            </p:txBody>
          </p:sp>
        </mc:Choice>
        <mc:Fallback xmlns="">
          <p:sp>
            <p:nvSpPr>
              <p:cNvPr id="18" name="Rectangle 17">
                <a:extLst>
                  <a:ext uri="{FF2B5EF4-FFF2-40B4-BE49-F238E27FC236}">
                    <a16:creationId xmlns:a16="http://schemas.microsoft.com/office/drawing/2014/main" id="{22357139-B14F-3529-557F-36CB5D4637BA}"/>
                  </a:ext>
                </a:extLst>
              </p:cNvPr>
              <p:cNvSpPr>
                <a:spLocks noRot="1" noChangeAspect="1" noMove="1" noResize="1" noEditPoints="1" noAdjustHandles="1" noChangeArrowheads="1" noChangeShapeType="1" noTextEdit="1"/>
              </p:cNvSpPr>
              <p:nvPr/>
            </p:nvSpPr>
            <p:spPr>
              <a:xfrm>
                <a:off x="9583941" y="3593338"/>
                <a:ext cx="1746921" cy="504217"/>
              </a:xfrm>
              <a:prstGeom prst="rect">
                <a:avLst/>
              </a:prstGeom>
              <a:blipFill>
                <a:blip r:embed="rId11"/>
                <a:stretch>
                  <a:fillRect l="-1418" b="-18605"/>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F696AB5-9330-32B3-04EB-E8D73838B82A}"/>
                  </a:ext>
                </a:extLst>
              </p:cNvPr>
              <p:cNvSpPr/>
              <p:nvPr/>
            </p:nvSpPr>
            <p:spPr>
              <a:xfrm>
                <a:off x="9606879" y="3596559"/>
                <a:ext cx="1746921" cy="50421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0" smtClean="0">
                          <a:solidFill>
                            <a:schemeClr val="tx1"/>
                          </a:solidFill>
                          <a:latin typeface="Cambria Math" panose="02040503050406030204" pitchFamily="18" charset="0"/>
                        </a:rPr>
                        <m:t>17</m:t>
                      </m:r>
                    </m:oMath>
                  </m:oMathPara>
                </a14:m>
                <a:endParaRPr lang="en-US" sz="2800" dirty="0">
                  <a:solidFill>
                    <a:schemeClr val="tx1"/>
                  </a:solidFill>
                </a:endParaRPr>
              </a:p>
            </p:txBody>
          </p:sp>
        </mc:Choice>
        <mc:Fallback xmlns="">
          <p:sp>
            <p:nvSpPr>
              <p:cNvPr id="19" name="Rectangle 18">
                <a:extLst>
                  <a:ext uri="{FF2B5EF4-FFF2-40B4-BE49-F238E27FC236}">
                    <a16:creationId xmlns:a16="http://schemas.microsoft.com/office/drawing/2014/main" id="{8F696AB5-9330-32B3-04EB-E8D73838B82A}"/>
                  </a:ext>
                </a:extLst>
              </p:cNvPr>
              <p:cNvSpPr>
                <a:spLocks noRot="1" noChangeAspect="1" noMove="1" noResize="1" noEditPoints="1" noAdjustHandles="1" noChangeArrowheads="1" noChangeShapeType="1" noTextEdit="1"/>
              </p:cNvSpPr>
              <p:nvPr/>
            </p:nvSpPr>
            <p:spPr>
              <a:xfrm>
                <a:off x="9606879" y="3596559"/>
                <a:ext cx="1746921" cy="504217"/>
              </a:xfrm>
              <a:prstGeom prst="rect">
                <a:avLst/>
              </a:prstGeom>
              <a:blipFill>
                <a:blip r:embed="rId12"/>
                <a:stretch>
                  <a:fillRect/>
                </a:stretch>
              </a:blipFill>
              <a:ln w="28575">
                <a:solidFill>
                  <a:schemeClr val="tx1"/>
                </a:solidFill>
              </a:ln>
            </p:spPr>
            <p:txBody>
              <a:bodyPr/>
              <a:lstStyle/>
              <a:p>
                <a:r>
                  <a:rPr lang="en-US">
                    <a:noFill/>
                  </a:rPr>
                  <a:t> </a:t>
                </a:r>
              </a:p>
            </p:txBody>
          </p:sp>
        </mc:Fallback>
      </mc:AlternateContent>
      <p:sp>
        <p:nvSpPr>
          <p:cNvPr id="5" name="Oval 4">
            <a:extLst>
              <a:ext uri="{FF2B5EF4-FFF2-40B4-BE49-F238E27FC236}">
                <a16:creationId xmlns:a16="http://schemas.microsoft.com/office/drawing/2014/main" id="{CB87587A-4256-82CE-AF0F-B587100FE07B}"/>
              </a:ext>
            </a:extLst>
          </p:cNvPr>
          <p:cNvSpPr/>
          <p:nvPr/>
        </p:nvSpPr>
        <p:spPr>
          <a:xfrm>
            <a:off x="140319" y="5227972"/>
            <a:ext cx="9934832" cy="139672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a:extLst>
              <a:ext uri="{FF2B5EF4-FFF2-40B4-BE49-F238E27FC236}">
                <a16:creationId xmlns:a16="http://schemas.microsoft.com/office/drawing/2014/main" id="{1063A19B-2B3F-55B3-8B65-B283EFD6EBBC}"/>
              </a:ext>
            </a:extLst>
          </p:cNvPr>
          <p:cNvSpPr>
            <a:spLocks noGrp="1"/>
          </p:cNvSpPr>
          <p:nvPr>
            <p:ph type="sldNum" sz="quarter" idx="12"/>
          </p:nvPr>
        </p:nvSpPr>
        <p:spPr/>
        <p:txBody>
          <a:bodyPr/>
          <a:lstStyle/>
          <a:p>
            <a:fld id="{57E20FA2-3170-F043-A30C-F04EE61C13E9}" type="slidenum">
              <a:rPr lang="en-US" smtClean="0"/>
              <a:t>16</a:t>
            </a:fld>
            <a:endParaRPr lang="en-US"/>
          </a:p>
        </p:txBody>
      </p:sp>
    </p:spTree>
    <p:extLst>
      <p:ext uri="{BB962C8B-B14F-4D97-AF65-F5344CB8AC3E}">
        <p14:creationId xmlns:p14="http://schemas.microsoft.com/office/powerpoint/2010/main" val="368321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dissolv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dissolve">
                                      <p:cBhvr>
                                        <p:cTn id="60" dur="500"/>
                                        <p:tgtEl>
                                          <p:spTgt spid="12">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dissolve">
                                      <p:cBhvr>
                                        <p:cTn id="65" dur="500"/>
                                        <p:tgtEl>
                                          <p:spTgt spid="1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dissolve">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dissolv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12">
                                            <p:txEl>
                                              <p:pRg st="1" end="1"/>
                                            </p:txEl>
                                          </p:spTgt>
                                        </p:tgtEl>
                                        <p:attrNameLst>
                                          <p:attrName>style.visibility</p:attrName>
                                        </p:attrNameLst>
                                      </p:cBhvr>
                                      <p:to>
                                        <p:strVal val="visible"/>
                                      </p:to>
                                    </p:set>
                                    <p:animEffect transition="in" filter="dissolve">
                                      <p:cBhvr>
                                        <p:cTn id="78" dur="500"/>
                                        <p:tgtEl>
                                          <p:spTgt spid="12">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12">
                                            <p:txEl>
                                              <p:pRg st="2" end="2"/>
                                            </p:txEl>
                                          </p:spTgt>
                                        </p:tgtEl>
                                        <p:attrNameLst>
                                          <p:attrName>style.visibility</p:attrName>
                                        </p:attrNameLst>
                                      </p:cBhvr>
                                      <p:to>
                                        <p:strVal val="visible"/>
                                      </p:to>
                                    </p:set>
                                    <p:animEffect transition="in" filter="dissolve">
                                      <p:cBhvr>
                                        <p:cTn id="83" dur="500"/>
                                        <p:tgtEl>
                                          <p:spTgt spid="12">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dissolve">
                                      <p:cBhvr>
                                        <p:cTn id="8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P spid="7" grpId="0" animBg="1"/>
      <p:bldP spid="8" grpId="0" animBg="1"/>
      <p:bldP spid="10" grpId="0"/>
      <p:bldP spid="11" grpId="0"/>
      <p:bldP spid="13" grpId="0"/>
      <p:bldP spid="14" grpId="0" animBg="1"/>
      <p:bldP spid="9" grpId="0" animBg="1"/>
      <p:bldP spid="15" grpId="0" animBg="1"/>
      <p:bldP spid="17" grpId="0" animBg="1"/>
      <p:bldP spid="18" grpId="0" animBg="1"/>
      <p:bldP spid="19"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58085-B89B-C6DF-688F-D47BB912A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C4D93-708D-D923-4CF5-256DE64E5102}"/>
              </a:ext>
            </a:extLst>
          </p:cNvPr>
          <p:cNvSpPr>
            <a:spLocks noGrp="1"/>
          </p:cNvSpPr>
          <p:nvPr>
            <p:ph type="title"/>
          </p:nvPr>
        </p:nvSpPr>
        <p:spPr/>
        <p:txBody>
          <a:bodyPr/>
          <a:lstStyle/>
          <a:p>
            <a:r>
              <a:rPr lang="en-US" dirty="0"/>
              <a:t>Soundness: </a:t>
            </a:r>
            <a:r>
              <a:rPr lang="en-US" dirty="0">
                <a:solidFill>
                  <a:srgbClr val="BF5700"/>
                </a:solidFill>
              </a:rPr>
              <a:t>Our</a:t>
            </a:r>
            <a:r>
              <a:rPr lang="en-US" dirty="0"/>
              <a:t>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ECC611-D92C-ED9B-1254-7B55A740E61B}"/>
                  </a:ext>
                </a:extLst>
              </p:cNvPr>
              <p:cNvSpPr>
                <a:spLocks noGrp="1"/>
              </p:cNvSpPr>
              <p:nvPr>
                <p:ph idx="1"/>
              </p:nvPr>
            </p:nvSpPr>
            <p:spPr>
              <a:xfrm>
                <a:off x="838200" y="1706018"/>
                <a:ext cx="10515600" cy="1779993"/>
              </a:xfrm>
            </p:spPr>
            <p:txBody>
              <a:bodyPr/>
              <a:lstStyle/>
              <a:p>
                <a:r>
                  <a:rPr lang="en-US" dirty="0"/>
                  <a:t>Define </a:t>
                </a:r>
                <a:r>
                  <a:rPr lang="en-US" dirty="0">
                    <a:solidFill>
                      <a:srgbClr val="BF5700"/>
                    </a:solidFill>
                  </a:rPr>
                  <a:t>zero-fixing hash</a:t>
                </a:r>
              </a:p>
              <a:p>
                <a:r>
                  <a:rPr lang="en-US" dirty="0"/>
                  <a:t>The hash key is programmed to “bind” on certain indices</a:t>
                </a:r>
                <a:br>
                  <a:rPr lang="en-US" dirty="0"/>
                </a:br>
                <a:r>
                  <a:rPr lang="en-US" dirty="0"/>
                  <a:t>e.g. </a:t>
                </a:r>
                <a14:m>
                  <m:oMath xmlns:m="http://schemas.openxmlformats.org/officeDocument/2006/math">
                    <m:r>
                      <m:rPr>
                        <m:sty m:val="p"/>
                      </m:rPr>
                      <a:rPr lang="en-US" b="0" i="1" smtClean="0">
                        <a:latin typeface="Cambria Math" panose="02040503050406030204" pitchFamily="18" charset="0"/>
                      </a:rPr>
                      <m:t>hk</m:t>
                    </m:r>
                  </m:oMath>
                </a14:m>
                <a:r>
                  <a:rPr lang="en-US" dirty="0"/>
                  <a:t> binds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17</m:t>
                        </m:r>
                      </m:sub>
                    </m:sSub>
                    <m:r>
                      <a:rPr lang="en-US" i="1">
                        <a:latin typeface="Cambria Math" panose="02040503050406030204" pitchFamily="18" charset="0"/>
                      </a:rPr>
                      <m:t>=</m:t>
                    </m:r>
                    <m:r>
                      <a:rPr lang="en-US" b="0" i="1" smtClean="0">
                        <a:latin typeface="Cambria Math" panose="02040503050406030204" pitchFamily="18" charset="0"/>
                      </a:rPr>
                      <m:t>0</m:t>
                    </m:r>
                  </m:oMath>
                </a14:m>
                <a:endParaRPr lang="en-US" dirty="0"/>
              </a:p>
              <a:p>
                <a:pPr lvl="1"/>
                <a:r>
                  <a:rPr lang="en-US" dirty="0"/>
                  <a:t>There is a secret extraction trapdoor</a:t>
                </a:r>
              </a:p>
            </p:txBody>
          </p:sp>
        </mc:Choice>
        <mc:Fallback xmlns="">
          <p:sp>
            <p:nvSpPr>
              <p:cNvPr id="3" name="Content Placeholder 2">
                <a:extLst>
                  <a:ext uri="{FF2B5EF4-FFF2-40B4-BE49-F238E27FC236}">
                    <a16:creationId xmlns:a16="http://schemas.microsoft.com/office/drawing/2014/main" id="{88ECC611-D92C-ED9B-1254-7B55A740E61B}"/>
                  </a:ext>
                </a:extLst>
              </p:cNvPr>
              <p:cNvSpPr>
                <a:spLocks noGrp="1" noRot="1" noChangeAspect="1" noMove="1" noResize="1" noEditPoints="1" noAdjustHandles="1" noChangeArrowheads="1" noChangeShapeType="1" noTextEdit="1"/>
              </p:cNvSpPr>
              <p:nvPr>
                <p:ph idx="1"/>
              </p:nvPr>
            </p:nvSpPr>
            <p:spPr>
              <a:xfrm>
                <a:off x="838200" y="1706018"/>
                <a:ext cx="10515600" cy="1779993"/>
              </a:xfrm>
              <a:blipFill>
                <a:blip r:embed="rId3"/>
                <a:stretch>
                  <a:fillRect l="-1086" t="-5674" b="-709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85B3B605-787F-35DB-5291-B42874AE057B}"/>
              </a:ext>
            </a:extLst>
          </p:cNvPr>
          <p:cNvSpPr/>
          <p:nvPr/>
        </p:nvSpPr>
        <p:spPr>
          <a:xfrm>
            <a:off x="2071255" y="3709487"/>
            <a:ext cx="3036480" cy="36714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EB4C87-12BF-0040-F94E-81DC75B39B09}"/>
                  </a:ext>
                </a:extLst>
              </p:cNvPr>
              <p:cNvSpPr txBox="1"/>
              <p:nvPr/>
            </p:nvSpPr>
            <p:spPr>
              <a:xfrm>
                <a:off x="955964" y="3631449"/>
                <a:ext cx="123305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m:t>
                      </m:r>
                    </m:oMath>
                  </m:oMathPara>
                </a14:m>
                <a:endParaRPr lang="en-US" sz="2800" dirty="0"/>
              </a:p>
            </p:txBody>
          </p:sp>
        </mc:Choice>
        <mc:Fallback xmlns="">
          <p:sp>
            <p:nvSpPr>
              <p:cNvPr id="6" name="TextBox 5">
                <a:extLst>
                  <a:ext uri="{FF2B5EF4-FFF2-40B4-BE49-F238E27FC236}">
                    <a16:creationId xmlns:a16="http://schemas.microsoft.com/office/drawing/2014/main" id="{ADEE60D9-B194-F354-23C7-C268715DDAAF}"/>
                  </a:ext>
                </a:extLst>
              </p:cNvPr>
              <p:cNvSpPr txBox="1">
                <a:spLocks noRot="1" noChangeAspect="1" noMove="1" noResize="1" noEditPoints="1" noAdjustHandles="1" noChangeArrowheads="1" noChangeShapeType="1" noTextEdit="1"/>
              </p:cNvSpPr>
              <p:nvPr/>
            </p:nvSpPr>
            <p:spPr>
              <a:xfrm>
                <a:off x="955964" y="3631449"/>
                <a:ext cx="1233055" cy="523220"/>
              </a:xfrm>
              <a:prstGeom prst="rect">
                <a:avLst/>
              </a:prstGeom>
              <a:blipFill>
                <a:blip r:embed="rId4"/>
                <a:stretch>
                  <a:fillRect b="-952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33B35888-EF1E-817C-D003-7BFB03EF51E0}"/>
              </a:ext>
            </a:extLst>
          </p:cNvPr>
          <p:cNvSpPr/>
          <p:nvPr/>
        </p:nvSpPr>
        <p:spPr>
          <a:xfrm>
            <a:off x="2071255" y="3709487"/>
            <a:ext cx="374073" cy="3671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8" name="Rectangle 7">
            <a:extLst>
              <a:ext uri="{FF2B5EF4-FFF2-40B4-BE49-F238E27FC236}">
                <a16:creationId xmlns:a16="http://schemas.microsoft.com/office/drawing/2014/main" id="{939304A0-BF9A-E513-E540-3C139EBB79C0}"/>
              </a:ext>
            </a:extLst>
          </p:cNvPr>
          <p:cNvSpPr/>
          <p:nvPr/>
        </p:nvSpPr>
        <p:spPr>
          <a:xfrm>
            <a:off x="3532910" y="3710528"/>
            <a:ext cx="374073" cy="3671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4723DEC-A242-499B-3158-9BA3A8261143}"/>
                  </a:ext>
                </a:extLst>
              </p:cNvPr>
              <p:cNvSpPr txBox="1"/>
              <p:nvPr/>
            </p:nvSpPr>
            <p:spPr>
              <a:xfrm>
                <a:off x="3304310" y="4027944"/>
                <a:ext cx="8312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r>
                            <a:rPr lang="en-US" b="0" i="1" smtClean="0">
                              <a:latin typeface="Cambria Math" panose="02040503050406030204" pitchFamily="18" charset="0"/>
                            </a:rPr>
                            <m:t>7</m:t>
                          </m:r>
                        </m:sub>
                      </m:sSub>
                    </m:oMath>
                  </m:oMathPara>
                </a14:m>
                <a:endParaRPr lang="en-US" dirty="0"/>
              </a:p>
            </p:txBody>
          </p:sp>
        </mc:Choice>
        <mc:Fallback xmlns="">
          <p:sp>
            <p:nvSpPr>
              <p:cNvPr id="10" name="TextBox 9">
                <a:extLst>
                  <a:ext uri="{FF2B5EF4-FFF2-40B4-BE49-F238E27FC236}">
                    <a16:creationId xmlns:a16="http://schemas.microsoft.com/office/drawing/2014/main" id="{BEBB7298-7D2B-9D15-6B21-717518FD36AA}"/>
                  </a:ext>
                </a:extLst>
              </p:cNvPr>
              <p:cNvSpPr txBox="1">
                <a:spLocks noRot="1" noChangeAspect="1" noMove="1" noResize="1" noEditPoints="1" noAdjustHandles="1" noChangeArrowheads="1" noChangeShapeType="1" noTextEdit="1"/>
              </p:cNvSpPr>
              <p:nvPr/>
            </p:nvSpPr>
            <p:spPr>
              <a:xfrm>
                <a:off x="3304310" y="4027944"/>
                <a:ext cx="831272" cy="369332"/>
              </a:xfrm>
              <a:prstGeom prst="rect">
                <a:avLst/>
              </a:prstGeom>
              <a:blipFill>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64D002B-E755-35F3-C07D-A31B315853AD}"/>
                  </a:ext>
                </a:extLst>
              </p:cNvPr>
              <p:cNvSpPr txBox="1"/>
              <p:nvPr/>
            </p:nvSpPr>
            <p:spPr>
              <a:xfrm>
                <a:off x="1915392" y="4048041"/>
                <a:ext cx="8312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oMath>
                  </m:oMathPara>
                </a14:m>
                <a:endParaRPr lang="en-US" dirty="0"/>
              </a:p>
            </p:txBody>
          </p:sp>
        </mc:Choice>
        <mc:Fallback xmlns="">
          <p:sp>
            <p:nvSpPr>
              <p:cNvPr id="11" name="TextBox 10">
                <a:extLst>
                  <a:ext uri="{FF2B5EF4-FFF2-40B4-BE49-F238E27FC236}">
                    <a16:creationId xmlns:a16="http://schemas.microsoft.com/office/drawing/2014/main" id="{EC75BB99-6BBE-F6B1-53D5-B3991DE2006D}"/>
                  </a:ext>
                </a:extLst>
              </p:cNvPr>
              <p:cNvSpPr txBox="1">
                <a:spLocks noRot="1" noChangeAspect="1" noMove="1" noResize="1" noEditPoints="1" noAdjustHandles="1" noChangeArrowheads="1" noChangeShapeType="1" noTextEdit="1"/>
              </p:cNvSpPr>
              <p:nvPr/>
            </p:nvSpPr>
            <p:spPr>
              <a:xfrm>
                <a:off x="1915392" y="4048041"/>
                <a:ext cx="831272" cy="369332"/>
              </a:xfrm>
              <a:prstGeom prst="rect">
                <a:avLst/>
              </a:prstGeom>
              <a:blipFill>
                <a:blip r:embed="rId6"/>
                <a:stretch>
                  <a:fillRect b="-6667"/>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9F2860FB-72BD-2E32-2593-99F942097F03}"/>
              </a:ext>
            </a:extLst>
          </p:cNvPr>
          <p:cNvSpPr txBox="1">
            <a:spLocks/>
          </p:cNvSpPr>
          <p:nvPr/>
        </p:nvSpPr>
        <p:spPr>
          <a:xfrm>
            <a:off x="838200" y="4474063"/>
            <a:ext cx="10515600" cy="2283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Because of the relaxed extraction, we can implement zero-fixing hash from a wide variety of assumptions:</a:t>
            </a:r>
          </a:p>
          <a:p>
            <a:r>
              <a:rPr lang="en-US" dirty="0"/>
              <a:t>Generic construction using additively homomorphic encryption and BARGs</a:t>
            </a:r>
          </a:p>
          <a:p>
            <a:r>
              <a:rPr lang="en-US" dirty="0"/>
              <a:t>Direct construction from pairings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F30C7E7-BF83-297F-581A-B732C4B76F76}"/>
                  </a:ext>
                </a:extLst>
              </p:cNvPr>
              <p:cNvSpPr txBox="1"/>
              <p:nvPr/>
            </p:nvSpPr>
            <p:spPr>
              <a:xfrm>
                <a:off x="838200" y="3623512"/>
                <a:ext cx="123305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oMath>
                  </m:oMathPara>
                </a14:m>
                <a:endParaRPr lang="en-US" sz="2800" dirty="0"/>
              </a:p>
            </p:txBody>
          </p:sp>
        </mc:Choice>
        <mc:Fallback xmlns="">
          <p:sp>
            <p:nvSpPr>
              <p:cNvPr id="13" name="TextBox 12">
                <a:extLst>
                  <a:ext uri="{FF2B5EF4-FFF2-40B4-BE49-F238E27FC236}">
                    <a16:creationId xmlns:a16="http://schemas.microsoft.com/office/drawing/2014/main" id="{60074FD8-B5F9-548E-957B-A354C79A5907}"/>
                  </a:ext>
                </a:extLst>
              </p:cNvPr>
              <p:cNvSpPr txBox="1">
                <a:spLocks noRot="1" noChangeAspect="1" noMove="1" noResize="1" noEditPoints="1" noAdjustHandles="1" noChangeArrowheads="1" noChangeShapeType="1" noTextEdit="1"/>
              </p:cNvSpPr>
              <p:nvPr/>
            </p:nvSpPr>
            <p:spPr>
              <a:xfrm>
                <a:off x="838200" y="3623512"/>
                <a:ext cx="1233055" cy="523220"/>
              </a:xfrm>
              <a:prstGeom prst="rect">
                <a:avLst/>
              </a:prstGeom>
              <a:blipFill>
                <a:blip r:embed="rId7"/>
                <a:stretch>
                  <a:fillRect b="-9524"/>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0DC61B82-97F5-22D3-DC6B-4463120D2094}"/>
              </a:ext>
            </a:extLst>
          </p:cNvPr>
          <p:cNvSpPr/>
          <p:nvPr/>
        </p:nvSpPr>
        <p:spPr>
          <a:xfrm>
            <a:off x="3532910" y="3714953"/>
            <a:ext cx="374073" cy="36714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mc:AlternateContent xmlns:mc="http://schemas.openxmlformats.org/markup-compatibility/2006" xmlns:a14="http://schemas.microsoft.com/office/drawing/2010/main">
        <mc:Choice Requires="a14">
          <p:sp>
            <p:nvSpPr>
              <p:cNvPr id="9" name="Right Arrow 8">
                <a:extLst>
                  <a:ext uri="{FF2B5EF4-FFF2-40B4-BE49-F238E27FC236}">
                    <a16:creationId xmlns:a16="http://schemas.microsoft.com/office/drawing/2014/main" id="{40336637-125A-C6E5-1B64-39E0A541708E}"/>
                  </a:ext>
                </a:extLst>
              </p:cNvPr>
              <p:cNvSpPr/>
              <p:nvPr/>
            </p:nvSpPr>
            <p:spPr>
              <a:xfrm>
                <a:off x="5194723" y="3504338"/>
                <a:ext cx="1543987" cy="7859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m:rPr>
                              <m:sty m:val="p"/>
                            </m:rPr>
                            <a:rPr lang="en-US" sz="2800" i="0" dirty="0" smtClean="0">
                              <a:latin typeface="Cambria Math" panose="02040503050406030204" pitchFamily="18" charset="0"/>
                            </a:rPr>
                            <m:t>Hash</m:t>
                          </m:r>
                        </m:e>
                        <m:sub>
                          <m:r>
                            <m:rPr>
                              <m:sty m:val="p"/>
                            </m:rPr>
                            <a:rPr lang="en-US" sz="2800" b="0" i="0" dirty="0" smtClean="0">
                              <a:latin typeface="Cambria Math" panose="02040503050406030204" pitchFamily="18" charset="0"/>
                            </a:rPr>
                            <m:t>hk</m:t>
                          </m:r>
                        </m:sub>
                      </m:sSub>
                    </m:oMath>
                  </m:oMathPara>
                </a14:m>
                <a:endParaRPr lang="en-US" sz="2800" dirty="0"/>
              </a:p>
            </p:txBody>
          </p:sp>
        </mc:Choice>
        <mc:Fallback xmlns="">
          <p:sp>
            <p:nvSpPr>
              <p:cNvPr id="9" name="Right Arrow 8">
                <a:extLst>
                  <a:ext uri="{FF2B5EF4-FFF2-40B4-BE49-F238E27FC236}">
                    <a16:creationId xmlns:a16="http://schemas.microsoft.com/office/drawing/2014/main" id="{EE4EBC46-B862-7566-8594-85B416441444}"/>
                  </a:ext>
                </a:extLst>
              </p:cNvPr>
              <p:cNvSpPr>
                <a:spLocks noRot="1" noChangeAspect="1" noMove="1" noResize="1" noEditPoints="1" noAdjustHandles="1" noChangeArrowheads="1" noChangeShapeType="1" noTextEdit="1"/>
              </p:cNvSpPr>
              <p:nvPr/>
            </p:nvSpPr>
            <p:spPr>
              <a:xfrm>
                <a:off x="5194723" y="3504338"/>
                <a:ext cx="1543987" cy="785924"/>
              </a:xfrm>
              <a:prstGeom prst="rightArrow">
                <a:avLst/>
              </a:prstGeom>
              <a:blipFill>
                <a:blip r:embed="rId8"/>
                <a:stretch>
                  <a:fillRect l="-24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36299E5-0973-3376-EA37-32CDB6020F11}"/>
                  </a:ext>
                </a:extLst>
              </p:cNvPr>
              <p:cNvSpPr/>
              <p:nvPr/>
            </p:nvSpPr>
            <p:spPr>
              <a:xfrm>
                <a:off x="6825698" y="3633013"/>
                <a:ext cx="944443" cy="50421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i="0" dirty="0" smtClean="0">
                          <a:solidFill>
                            <a:schemeClr val="tx1"/>
                          </a:solidFill>
                          <a:latin typeface="Cambria Math" panose="02040503050406030204" pitchFamily="18" charset="0"/>
                        </a:rPr>
                        <m:t>dig</m:t>
                      </m:r>
                    </m:oMath>
                  </m:oMathPara>
                </a14:m>
                <a:endParaRPr lang="en-US" sz="2800" dirty="0">
                  <a:solidFill>
                    <a:schemeClr val="tx1"/>
                  </a:solidFill>
                </a:endParaRPr>
              </a:p>
            </p:txBody>
          </p:sp>
        </mc:Choice>
        <mc:Fallback xmlns="">
          <p:sp>
            <p:nvSpPr>
              <p:cNvPr id="15" name="Rectangle 14">
                <a:extLst>
                  <a:ext uri="{FF2B5EF4-FFF2-40B4-BE49-F238E27FC236}">
                    <a16:creationId xmlns:a16="http://schemas.microsoft.com/office/drawing/2014/main" id="{A755B260-BAE6-19FF-8A3B-F2DB587D78F2}"/>
                  </a:ext>
                </a:extLst>
              </p:cNvPr>
              <p:cNvSpPr>
                <a:spLocks noRot="1" noChangeAspect="1" noMove="1" noResize="1" noEditPoints="1" noAdjustHandles="1" noChangeArrowheads="1" noChangeShapeType="1" noTextEdit="1"/>
              </p:cNvSpPr>
              <p:nvPr/>
            </p:nvSpPr>
            <p:spPr>
              <a:xfrm>
                <a:off x="6825698" y="3633013"/>
                <a:ext cx="944443" cy="504217"/>
              </a:xfrm>
              <a:prstGeom prst="rect">
                <a:avLst/>
              </a:prstGeom>
              <a:blipFill>
                <a:blip r:embed="rId9"/>
                <a:stretch>
                  <a:fillRect b="-16279"/>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ight Arrow 16">
                <a:extLst>
                  <a:ext uri="{FF2B5EF4-FFF2-40B4-BE49-F238E27FC236}">
                    <a16:creationId xmlns:a16="http://schemas.microsoft.com/office/drawing/2014/main" id="{227C4F1B-6C2D-79EA-0673-3497A1F77693}"/>
                  </a:ext>
                </a:extLst>
              </p:cNvPr>
              <p:cNvSpPr/>
              <p:nvPr/>
            </p:nvSpPr>
            <p:spPr>
              <a:xfrm>
                <a:off x="7952966" y="3464663"/>
                <a:ext cx="1543987" cy="7859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m:rPr>
                              <m:sty m:val="p"/>
                            </m:rPr>
                            <a:rPr lang="en-US" sz="2800" b="0" i="0" dirty="0" smtClean="0">
                              <a:latin typeface="Cambria Math" panose="02040503050406030204" pitchFamily="18" charset="0"/>
                            </a:rPr>
                            <m:t>Extr</m:t>
                          </m:r>
                        </m:e>
                        <m:sub>
                          <m:r>
                            <m:rPr>
                              <m:sty m:val="p"/>
                            </m:rPr>
                            <a:rPr lang="en-US" sz="2800" b="0" i="0" dirty="0" smtClean="0">
                              <a:latin typeface="Cambria Math" panose="02040503050406030204" pitchFamily="18" charset="0"/>
                            </a:rPr>
                            <m:t>td</m:t>
                          </m:r>
                        </m:sub>
                      </m:sSub>
                    </m:oMath>
                  </m:oMathPara>
                </a14:m>
                <a:endParaRPr lang="en-US" sz="2800" dirty="0"/>
              </a:p>
            </p:txBody>
          </p:sp>
        </mc:Choice>
        <mc:Fallback xmlns="">
          <p:sp>
            <p:nvSpPr>
              <p:cNvPr id="17" name="Right Arrow 16">
                <a:extLst>
                  <a:ext uri="{FF2B5EF4-FFF2-40B4-BE49-F238E27FC236}">
                    <a16:creationId xmlns:a16="http://schemas.microsoft.com/office/drawing/2014/main" id="{D39201E0-BE9F-0C68-2392-FE92DDD21729}"/>
                  </a:ext>
                </a:extLst>
              </p:cNvPr>
              <p:cNvSpPr>
                <a:spLocks noRot="1" noChangeAspect="1" noMove="1" noResize="1" noEditPoints="1" noAdjustHandles="1" noChangeArrowheads="1" noChangeShapeType="1" noTextEdit="1"/>
              </p:cNvSpPr>
              <p:nvPr/>
            </p:nvSpPr>
            <p:spPr>
              <a:xfrm>
                <a:off x="7952966" y="3464663"/>
                <a:ext cx="1543987" cy="785924"/>
              </a:xfrm>
              <a:prstGeom prst="rightArrow">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929CC4E-018B-2CE8-C7D0-5FB294E3C613}"/>
                  </a:ext>
                </a:extLst>
              </p:cNvPr>
              <p:cNvSpPr/>
              <p:nvPr/>
            </p:nvSpPr>
            <p:spPr>
              <a:xfrm>
                <a:off x="9583941" y="3593338"/>
                <a:ext cx="1746921" cy="50421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0" smtClean="0">
                          <a:solidFill>
                            <a:schemeClr val="tx1"/>
                          </a:solidFill>
                          <a:latin typeface="Cambria Math" panose="02040503050406030204" pitchFamily="18" charset="0"/>
                        </a:rPr>
                        <m:t>17</m:t>
                      </m:r>
                    </m:oMath>
                  </m:oMathPara>
                </a14:m>
                <a:endParaRPr lang="en-US" sz="2800" dirty="0">
                  <a:solidFill>
                    <a:schemeClr val="tx1"/>
                  </a:solidFill>
                </a:endParaRPr>
              </a:p>
            </p:txBody>
          </p:sp>
        </mc:Choice>
        <mc:Fallback xmlns="">
          <p:sp>
            <p:nvSpPr>
              <p:cNvPr id="18" name="Rectangle 17">
                <a:extLst>
                  <a:ext uri="{FF2B5EF4-FFF2-40B4-BE49-F238E27FC236}">
                    <a16:creationId xmlns:a16="http://schemas.microsoft.com/office/drawing/2014/main" id="{9929CC4E-018B-2CE8-C7D0-5FB294E3C613}"/>
                  </a:ext>
                </a:extLst>
              </p:cNvPr>
              <p:cNvSpPr>
                <a:spLocks noRot="1" noChangeAspect="1" noMove="1" noResize="1" noEditPoints="1" noAdjustHandles="1" noChangeArrowheads="1" noChangeShapeType="1" noTextEdit="1"/>
              </p:cNvSpPr>
              <p:nvPr/>
            </p:nvSpPr>
            <p:spPr>
              <a:xfrm>
                <a:off x="9583941" y="3593338"/>
                <a:ext cx="1746921" cy="504217"/>
              </a:xfrm>
              <a:prstGeom prst="rect">
                <a:avLst/>
              </a:prstGeom>
              <a:blipFill>
                <a:blip r:embed="rId11"/>
                <a:stretch>
                  <a:fillRect/>
                </a:stretch>
              </a:blipFill>
              <a:ln w="28575">
                <a:solidFill>
                  <a:schemeClr val="tx1"/>
                </a:solidFill>
              </a:ln>
            </p:spPr>
            <p:txBody>
              <a:bodyPr/>
              <a:lstStyle/>
              <a:p>
                <a:r>
                  <a:rPr lang="en-US">
                    <a:noFill/>
                  </a:rPr>
                  <a:t> </a:t>
                </a:r>
              </a:p>
            </p:txBody>
          </p:sp>
        </mc:Fallback>
      </mc:AlternateContent>
      <p:sp>
        <p:nvSpPr>
          <p:cNvPr id="5" name="Cloud Callout 4">
            <a:extLst>
              <a:ext uri="{FF2B5EF4-FFF2-40B4-BE49-F238E27FC236}">
                <a16:creationId xmlns:a16="http://schemas.microsoft.com/office/drawing/2014/main" id="{57941AFD-7441-941C-CB00-E55CEE64BF33}"/>
              </a:ext>
            </a:extLst>
          </p:cNvPr>
          <p:cNvSpPr/>
          <p:nvPr/>
        </p:nvSpPr>
        <p:spPr>
          <a:xfrm>
            <a:off x="6096000" y="245240"/>
            <a:ext cx="5739115" cy="1840043"/>
          </a:xfrm>
          <a:prstGeom prst="cloudCallout">
            <a:avLst>
              <a:gd name="adj1" fmla="val -72964"/>
              <a:gd name="adj2" fmla="val 39464"/>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relaxed extraction:</a:t>
            </a:r>
            <a:br>
              <a:rPr lang="en-US" sz="2800" dirty="0"/>
            </a:br>
            <a:r>
              <a:rPr lang="en-US" sz="2800" dirty="0"/>
              <a:t>only outputs a flag Matching/</a:t>
            </a:r>
            <a:r>
              <a:rPr lang="en-US" sz="2800" dirty="0" err="1"/>
              <a:t>NotMatching</a:t>
            </a:r>
            <a:endParaRPr lang="en-US" sz="2800"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20CFECDE-F9CA-304A-03D0-1B5A3F894585}"/>
                  </a:ext>
                </a:extLst>
              </p:cNvPr>
              <p:cNvSpPr/>
              <p:nvPr/>
            </p:nvSpPr>
            <p:spPr>
              <a:xfrm>
                <a:off x="9606879" y="3596559"/>
                <a:ext cx="1746921" cy="504217"/>
              </a:xfrm>
              <a:prstGeom prst="rect">
                <a:avLst/>
              </a:prstGeom>
              <a:solidFill>
                <a:srgbClr val="BF57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200" b="0" i="0" smtClean="0">
                          <a:solidFill>
                            <a:schemeClr val="bg1"/>
                          </a:solidFill>
                          <a:latin typeface="Cambria Math" panose="02040503050406030204" pitchFamily="18" charset="0"/>
                        </a:rPr>
                        <m:t>NotMatching</m:t>
                      </m:r>
                    </m:oMath>
                  </m:oMathPara>
                </a14:m>
                <a:endParaRPr lang="en-US" sz="2200" dirty="0">
                  <a:solidFill>
                    <a:schemeClr val="bg1"/>
                  </a:solidFill>
                </a:endParaRPr>
              </a:p>
            </p:txBody>
          </p:sp>
        </mc:Choice>
        <mc:Fallback xmlns="">
          <p:sp>
            <p:nvSpPr>
              <p:cNvPr id="16" name="Rectangle 15">
                <a:extLst>
                  <a:ext uri="{FF2B5EF4-FFF2-40B4-BE49-F238E27FC236}">
                    <a16:creationId xmlns:a16="http://schemas.microsoft.com/office/drawing/2014/main" id="{20CFECDE-F9CA-304A-03D0-1B5A3F894585}"/>
                  </a:ext>
                </a:extLst>
              </p:cNvPr>
              <p:cNvSpPr>
                <a:spLocks noRot="1" noChangeAspect="1" noMove="1" noResize="1" noEditPoints="1" noAdjustHandles="1" noChangeArrowheads="1" noChangeShapeType="1" noTextEdit="1"/>
              </p:cNvSpPr>
              <p:nvPr/>
            </p:nvSpPr>
            <p:spPr>
              <a:xfrm>
                <a:off x="9606879" y="3596559"/>
                <a:ext cx="1746921" cy="504217"/>
              </a:xfrm>
              <a:prstGeom prst="rect">
                <a:avLst/>
              </a:prstGeom>
              <a:blipFill>
                <a:blip r:embed="rId12"/>
                <a:stretch>
                  <a:fillRect l="-2128"/>
                </a:stretch>
              </a:blipFill>
              <a:ln w="28575">
                <a:solidFill>
                  <a:schemeClr val="tx1"/>
                </a:solidFill>
              </a:ln>
            </p:spPr>
            <p:txBody>
              <a:bodyPr/>
              <a:lstStyle/>
              <a:p>
                <a:r>
                  <a:rPr lang="en-US">
                    <a:noFill/>
                  </a:rPr>
                  <a:t> </a:t>
                </a:r>
              </a:p>
            </p:txBody>
          </p:sp>
        </mc:Fallback>
      </mc:AlternateContent>
      <p:sp>
        <p:nvSpPr>
          <p:cNvPr id="19" name="Slide Number Placeholder 18">
            <a:extLst>
              <a:ext uri="{FF2B5EF4-FFF2-40B4-BE49-F238E27FC236}">
                <a16:creationId xmlns:a16="http://schemas.microsoft.com/office/drawing/2014/main" id="{6E7C3CDA-1727-62F7-8751-5D944434BD7A}"/>
              </a:ext>
            </a:extLst>
          </p:cNvPr>
          <p:cNvSpPr>
            <a:spLocks noGrp="1"/>
          </p:cNvSpPr>
          <p:nvPr>
            <p:ph type="sldNum" sz="quarter" idx="12"/>
          </p:nvPr>
        </p:nvSpPr>
        <p:spPr/>
        <p:txBody>
          <a:bodyPr/>
          <a:lstStyle/>
          <a:p>
            <a:fld id="{57E20FA2-3170-F043-A30C-F04EE61C13E9}" type="slidenum">
              <a:rPr lang="en-US" smtClean="0"/>
              <a:t>17</a:t>
            </a:fld>
            <a:endParaRPr lang="en-US"/>
          </a:p>
        </p:txBody>
      </p:sp>
    </p:spTree>
    <p:extLst>
      <p:ext uri="{BB962C8B-B14F-4D97-AF65-F5344CB8AC3E}">
        <p14:creationId xmlns:p14="http://schemas.microsoft.com/office/powerpoint/2010/main" val="364089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ssolv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dissolv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dissolve">
                                      <p:cBhvr>
                                        <p:cTn id="2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C8F1-D59E-F9B7-4AA7-05576793F94E}"/>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11D5C36-8854-D29A-0C8C-F9CBB82A7D67}"/>
              </a:ext>
            </a:extLst>
          </p:cNvPr>
          <p:cNvSpPr>
            <a:spLocks noGrp="1"/>
          </p:cNvSpPr>
          <p:nvPr>
            <p:ph idx="1"/>
          </p:nvPr>
        </p:nvSpPr>
        <p:spPr>
          <a:xfrm>
            <a:off x="838199" y="1825625"/>
            <a:ext cx="10803673" cy="4374453"/>
          </a:xfrm>
        </p:spPr>
        <p:txBody>
          <a:bodyPr>
            <a:normAutofit/>
          </a:bodyPr>
          <a:lstStyle/>
          <a:p>
            <a:r>
              <a:rPr lang="en-US" dirty="0"/>
              <a:t>Additively homomorphic encryption suffices to compile BARGs to monotone-policy BARGs</a:t>
            </a:r>
          </a:p>
          <a:p>
            <a:r>
              <a:rPr lang="en-US" dirty="0"/>
              <a:t>This work actually requires additively homomorphic encryption over </a:t>
            </a:r>
            <a:r>
              <a:rPr lang="en-US" i="1" dirty="0"/>
              <a:t>large</a:t>
            </a:r>
            <a:r>
              <a:rPr lang="en-US" dirty="0"/>
              <a:t> groups</a:t>
            </a:r>
          </a:p>
          <a:p>
            <a:r>
              <a:rPr lang="en-US" dirty="0"/>
              <a:t>In a follow up work, we show that any AHE (e.g., Goldwasser-</a:t>
            </a:r>
            <a:r>
              <a:rPr lang="en-US" dirty="0" err="1"/>
              <a:t>Micali</a:t>
            </a:r>
            <a:r>
              <a:rPr lang="en-US" dirty="0"/>
              <a:t>) suffices</a:t>
            </a:r>
          </a:p>
          <a:p>
            <a:pPr marL="0" indent="0">
              <a:buNone/>
            </a:pPr>
            <a:endParaRPr lang="en-US" dirty="0"/>
          </a:p>
        </p:txBody>
      </p:sp>
      <p:sp>
        <p:nvSpPr>
          <p:cNvPr id="4" name="Slide Number Placeholder 3">
            <a:extLst>
              <a:ext uri="{FF2B5EF4-FFF2-40B4-BE49-F238E27FC236}">
                <a16:creationId xmlns:a16="http://schemas.microsoft.com/office/drawing/2014/main" id="{13B32E44-4471-5D16-E328-9696A9F5941B}"/>
              </a:ext>
            </a:extLst>
          </p:cNvPr>
          <p:cNvSpPr>
            <a:spLocks noGrp="1"/>
          </p:cNvSpPr>
          <p:nvPr>
            <p:ph type="sldNum" sz="quarter" idx="12"/>
          </p:nvPr>
        </p:nvSpPr>
        <p:spPr/>
        <p:txBody>
          <a:bodyPr/>
          <a:lstStyle/>
          <a:p>
            <a:fld id="{57E20FA2-3170-F043-A30C-F04EE61C13E9}" type="slidenum">
              <a:rPr lang="en-US" smtClean="0"/>
              <a:t>18</a:t>
            </a:fld>
            <a:endParaRPr lang="en-US"/>
          </a:p>
        </p:txBody>
      </p:sp>
    </p:spTree>
    <p:extLst>
      <p:ext uri="{BB962C8B-B14F-4D97-AF65-F5344CB8AC3E}">
        <p14:creationId xmlns:p14="http://schemas.microsoft.com/office/powerpoint/2010/main" val="293382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73140-B475-6A8E-B925-A9B4F0C90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88186-04F1-8935-E499-5830AB32FFF8}"/>
              </a:ext>
            </a:extLst>
          </p:cNvPr>
          <p:cNvSpPr>
            <a:spLocks noGrp="1"/>
          </p:cNvSpPr>
          <p:nvPr>
            <p:ph type="title"/>
          </p:nvPr>
        </p:nvSpPr>
        <p:spPr/>
        <p:txBody>
          <a:bodyPr/>
          <a:lstStyle/>
          <a:p>
            <a:r>
              <a:rPr lang="en-US" dirty="0"/>
              <a:t>Open questions</a:t>
            </a:r>
          </a:p>
        </p:txBody>
      </p:sp>
      <p:sp>
        <p:nvSpPr>
          <p:cNvPr id="4" name="Content Placeholder 2">
            <a:extLst>
              <a:ext uri="{FF2B5EF4-FFF2-40B4-BE49-F238E27FC236}">
                <a16:creationId xmlns:a16="http://schemas.microsoft.com/office/drawing/2014/main" id="{C62DDC17-CA1D-F102-5159-F6AFC32526E4}"/>
              </a:ext>
            </a:extLst>
          </p:cNvPr>
          <p:cNvSpPr txBox="1">
            <a:spLocks/>
          </p:cNvSpPr>
          <p:nvPr/>
        </p:nvSpPr>
        <p:spPr>
          <a:xfrm>
            <a:off x="838200" y="1825625"/>
            <a:ext cx="10515600" cy="4196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are the minimal assumptions needed to compile BARGs to monotone-policy BARGs?</a:t>
            </a:r>
          </a:p>
          <a:p>
            <a:pPr lvl="1"/>
            <a:r>
              <a:rPr lang="en-US" dirty="0"/>
              <a:t>In the log-depth case, CRHF suffices</a:t>
            </a:r>
          </a:p>
          <a:p>
            <a:r>
              <a:rPr lang="en-US" dirty="0"/>
              <a:t>Do monotone-policy BARGs have additional applications?</a:t>
            </a:r>
          </a:p>
          <a:p>
            <a:pPr lvl="1"/>
            <a:r>
              <a:rPr lang="en-US" dirty="0"/>
              <a:t>Other than monotone-policy multi signatures</a:t>
            </a:r>
          </a:p>
          <a:p>
            <a:r>
              <a:rPr lang="en-US" dirty="0"/>
              <a:t>Can we get a monotone-policy BARG with a short CRS (independent of the policy size)?</a:t>
            </a:r>
          </a:p>
          <a:p>
            <a:pPr lvl="1"/>
            <a:r>
              <a:rPr lang="en-US" dirty="0"/>
              <a:t>Did not mention it here, but the CRS grows linearly with the policy size</a:t>
            </a:r>
          </a:p>
        </p:txBody>
      </p:sp>
      <p:sp>
        <p:nvSpPr>
          <p:cNvPr id="5" name="Title 1">
            <a:extLst>
              <a:ext uri="{FF2B5EF4-FFF2-40B4-BE49-F238E27FC236}">
                <a16:creationId xmlns:a16="http://schemas.microsoft.com/office/drawing/2014/main" id="{BBE526D2-04C0-5AC1-9BB2-7DB2A9ECB752}"/>
              </a:ext>
            </a:extLst>
          </p:cNvPr>
          <p:cNvSpPr txBox="1">
            <a:spLocks/>
          </p:cNvSpPr>
          <p:nvPr/>
        </p:nvSpPr>
        <p:spPr>
          <a:xfrm>
            <a:off x="838200" y="3733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3" name="Slide Number Placeholder 2">
            <a:extLst>
              <a:ext uri="{FF2B5EF4-FFF2-40B4-BE49-F238E27FC236}">
                <a16:creationId xmlns:a16="http://schemas.microsoft.com/office/drawing/2014/main" id="{24261280-0034-6ECE-7FE6-8B21DAABA350}"/>
              </a:ext>
            </a:extLst>
          </p:cNvPr>
          <p:cNvSpPr>
            <a:spLocks noGrp="1"/>
          </p:cNvSpPr>
          <p:nvPr>
            <p:ph type="sldNum" sz="quarter" idx="12"/>
          </p:nvPr>
        </p:nvSpPr>
        <p:spPr/>
        <p:txBody>
          <a:bodyPr/>
          <a:lstStyle/>
          <a:p>
            <a:fld id="{57E20FA2-3170-F043-A30C-F04EE61C13E9}" type="slidenum">
              <a:rPr lang="en-US" smtClean="0"/>
              <a:t>19</a:t>
            </a:fld>
            <a:endParaRPr lang="en-US"/>
          </a:p>
        </p:txBody>
      </p:sp>
    </p:spTree>
    <p:extLst>
      <p:ext uri="{BB962C8B-B14F-4D97-AF65-F5344CB8AC3E}">
        <p14:creationId xmlns:p14="http://schemas.microsoft.com/office/powerpoint/2010/main" val="334645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ED4C-2759-469C-C83E-7F39A02D12FB}"/>
              </a:ext>
            </a:extLst>
          </p:cNvPr>
          <p:cNvSpPr>
            <a:spLocks noGrp="1"/>
          </p:cNvSpPr>
          <p:nvPr>
            <p:ph type="title"/>
          </p:nvPr>
        </p:nvSpPr>
        <p:spPr/>
        <p:txBody>
          <a:bodyPr/>
          <a:lstStyle/>
          <a:p>
            <a:r>
              <a:rPr lang="en-US" dirty="0"/>
              <a:t>Non-interactive Batch Arguments (BARGs)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7CA3E7-DDDF-8BB9-A985-FC4133B624E8}"/>
                  </a:ext>
                </a:extLst>
              </p:cNvPr>
              <p:cNvSpPr>
                <a:spLocks noGrp="1"/>
              </p:cNvSpPr>
              <p:nvPr>
                <p:ph idx="1"/>
              </p:nvPr>
            </p:nvSpPr>
            <p:spPr>
              <a:xfrm>
                <a:off x="838200" y="3744501"/>
                <a:ext cx="10515600" cy="2432462"/>
              </a:xfrm>
            </p:spPr>
            <p:txBody>
              <a:bodyPr>
                <a:normAutofit/>
              </a:bodyPr>
              <a:lstStyle/>
              <a:p>
                <a:r>
                  <a:rPr lang="en-US" b="1" dirty="0"/>
                  <a:t>Completeness</a:t>
                </a:r>
                <a:r>
                  <a:rPr lang="en-US" dirty="0"/>
                  <a:t>: If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 :</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ℛ</m:t>
                        </m:r>
                      </m:e>
                      <m:sub>
                        <m:r>
                          <a:rPr lang="en-US" i="1">
                            <a:latin typeface="Cambria Math" panose="02040503050406030204" pitchFamily="18" charset="0"/>
                          </a:rPr>
                          <m:t>ℒ</m:t>
                        </m:r>
                      </m:sub>
                    </m:sSub>
                    <m:r>
                      <a:rPr lang="en-US" b="0" i="1" smtClean="0">
                        <a:latin typeface="Cambria Math" panose="02040503050406030204" pitchFamily="18" charset="0"/>
                      </a:rPr>
                      <m:t> </m:t>
                    </m:r>
                  </m:oMath>
                </a14:m>
                <a:r>
                  <a:rPr lang="en-US" dirty="0"/>
                  <a:t> then verifier accepts</a:t>
                </a:r>
              </a:p>
              <a:p>
                <a:r>
                  <a:rPr lang="en-US" b="1" dirty="0"/>
                  <a:t>Non-adaptive Soundness</a:t>
                </a:r>
                <a:r>
                  <a:rPr lang="en-US" dirty="0"/>
                  <a:t>: If </a:t>
                </a: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𝑖</m:t>
                    </m:r>
                    <m:r>
                      <a:rPr lang="en-US"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ℒ</m:t>
                    </m:r>
                    <m:r>
                      <a:rPr lang="en-US" b="0" i="1" smtClean="0">
                        <a:latin typeface="Cambria Math" panose="02040503050406030204" pitchFamily="18" charset="0"/>
                      </a:rPr>
                      <m:t> </m:t>
                    </m:r>
                  </m:oMath>
                </a14:m>
                <a:r>
                  <a:rPr lang="en-US" dirty="0"/>
                  <a:t> then verifier rejects</a:t>
                </a:r>
              </a:p>
              <a:p>
                <a:pPr lvl="1"/>
                <a:r>
                  <a:rPr lang="en-US" dirty="0"/>
                  <a:t>Adversary chooses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oMath>
                </a14:m>
                <a:r>
                  <a:rPr lang="en-US" dirty="0"/>
                  <a:t>, then </a:t>
                </a:r>
                <a14:m>
                  <m:oMath xmlns:m="http://schemas.openxmlformats.org/officeDocument/2006/math">
                    <m:r>
                      <m:rPr>
                        <m:sty m:val="p"/>
                      </m:rPr>
                      <a:rPr lang="en-US" b="0" i="0" smtClean="0">
                        <a:latin typeface="Cambria Math" panose="02040503050406030204" pitchFamily="18" charset="0"/>
                      </a:rPr>
                      <m:t>crs</m:t>
                    </m:r>
                  </m:oMath>
                </a14:m>
                <a:r>
                  <a:rPr lang="en-US" dirty="0"/>
                  <a:t> is sampled</a:t>
                </a:r>
              </a:p>
              <a:p>
                <a:r>
                  <a:rPr lang="en-US" b="1" dirty="0"/>
                  <a:t>Succinctness</a:t>
                </a:r>
                <a:r>
                  <a:rPr lang="en-US" dirty="0"/>
                  <a:t>: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poly</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𝜆</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𝑘</m:t>
                            </m:r>
                          </m:e>
                        </m:func>
                      </m:e>
                    </m:d>
                  </m:oMath>
                </a14:m>
                <a:endParaRPr lang="en-US" dirty="0"/>
              </a:p>
            </p:txBody>
          </p:sp>
        </mc:Choice>
        <mc:Fallback xmlns="">
          <p:sp>
            <p:nvSpPr>
              <p:cNvPr id="3" name="Content Placeholder 2">
                <a:extLst>
                  <a:ext uri="{FF2B5EF4-FFF2-40B4-BE49-F238E27FC236}">
                    <a16:creationId xmlns:a16="http://schemas.microsoft.com/office/drawing/2014/main" id="{277CA3E7-DDDF-8BB9-A985-FC4133B624E8}"/>
                  </a:ext>
                </a:extLst>
              </p:cNvPr>
              <p:cNvSpPr>
                <a:spLocks noGrp="1" noRot="1" noChangeAspect="1" noMove="1" noResize="1" noEditPoints="1" noAdjustHandles="1" noChangeArrowheads="1" noChangeShapeType="1" noTextEdit="1"/>
              </p:cNvSpPr>
              <p:nvPr>
                <p:ph idx="1"/>
              </p:nvPr>
            </p:nvSpPr>
            <p:spPr>
              <a:xfrm>
                <a:off x="838200" y="3744501"/>
                <a:ext cx="10515600" cy="2432462"/>
              </a:xfrm>
              <a:blipFill>
                <a:blip r:embed="rId2"/>
                <a:stretch>
                  <a:fillRect l="-1086" t="-4145"/>
                </a:stretch>
              </a:blipFill>
            </p:spPr>
            <p:txBody>
              <a:bodyPr/>
              <a:lstStyle/>
              <a:p>
                <a:r>
                  <a:rPr lang="en-US">
                    <a:noFill/>
                  </a:rPr>
                  <a:t> </a:t>
                </a:r>
              </a:p>
            </p:txBody>
          </p:sp>
        </mc:Fallback>
      </mc:AlternateContent>
      <p:pic>
        <p:nvPicPr>
          <p:cNvPr id="6" name="Picture 4">
            <a:extLst>
              <a:ext uri="{FF2B5EF4-FFF2-40B4-BE49-F238E27FC236}">
                <a16:creationId xmlns:a16="http://schemas.microsoft.com/office/drawing/2014/main" id="{B92D3014-4244-BBD9-3F28-F8B90E333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5502" y="1918254"/>
            <a:ext cx="1320155" cy="17872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FA06E9-BC50-C7E8-E548-FE25F465D31F}"/>
                  </a:ext>
                </a:extLst>
              </p:cNvPr>
              <p:cNvSpPr txBox="1"/>
              <p:nvPr/>
            </p:nvSpPr>
            <p:spPr>
              <a:xfrm>
                <a:off x="1901482" y="2314372"/>
                <a:ext cx="15692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𝑘</m:t>
                          </m:r>
                        </m:sub>
                      </m:sSub>
                    </m:oMath>
                  </m:oMathPara>
                </a14:m>
                <a:endParaRPr lang="en-US" dirty="0"/>
              </a:p>
            </p:txBody>
          </p:sp>
        </mc:Choice>
        <mc:Fallback xmlns="">
          <p:sp>
            <p:nvSpPr>
              <p:cNvPr id="7" name="TextBox 6">
                <a:extLst>
                  <a:ext uri="{FF2B5EF4-FFF2-40B4-BE49-F238E27FC236}">
                    <a16:creationId xmlns:a16="http://schemas.microsoft.com/office/drawing/2014/main" id="{A0FA06E9-BC50-C7E8-E548-FE25F465D31F}"/>
                  </a:ext>
                </a:extLst>
              </p:cNvPr>
              <p:cNvSpPr txBox="1">
                <a:spLocks noRot="1" noChangeAspect="1" noMove="1" noResize="1" noEditPoints="1" noAdjustHandles="1" noChangeArrowheads="1" noChangeShapeType="1" noTextEdit="1"/>
              </p:cNvSpPr>
              <p:nvPr/>
            </p:nvSpPr>
            <p:spPr>
              <a:xfrm>
                <a:off x="1901482" y="2314372"/>
                <a:ext cx="1569276" cy="523220"/>
              </a:xfrm>
              <a:prstGeom prst="rect">
                <a:avLst/>
              </a:prstGeom>
              <a:blipFill>
                <a:blip r:embed="rId4"/>
                <a:stretch>
                  <a:fillRect b="-2381"/>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173F9A36-4F39-9636-72FA-76DA8575F831}"/>
              </a:ext>
            </a:extLst>
          </p:cNvPr>
          <p:cNvCxnSpPr>
            <a:cxnSpLocks/>
          </p:cNvCxnSpPr>
          <p:nvPr/>
        </p:nvCxnSpPr>
        <p:spPr>
          <a:xfrm>
            <a:off x="4161692" y="3021000"/>
            <a:ext cx="3868616"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DB6DDE76-7627-441B-6DA5-D0941CB02E67}"/>
              </a:ext>
            </a:extLst>
          </p:cNvPr>
          <p:cNvSpPr/>
          <p:nvPr/>
        </p:nvSpPr>
        <p:spPr>
          <a:xfrm>
            <a:off x="3574655" y="1826434"/>
            <a:ext cx="5042689" cy="398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Common random string</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044795-51F0-67A3-8EA8-2CDE5ABE32C0}"/>
                  </a:ext>
                </a:extLst>
              </p:cNvPr>
              <p:cNvSpPr txBox="1"/>
              <p:nvPr/>
            </p:nvSpPr>
            <p:spPr>
              <a:xfrm>
                <a:off x="5856350" y="2469076"/>
                <a:ext cx="47929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𝜋</m:t>
                      </m:r>
                    </m:oMath>
                  </m:oMathPara>
                </a14:m>
                <a:endParaRPr lang="en-US" dirty="0"/>
              </a:p>
            </p:txBody>
          </p:sp>
        </mc:Choice>
        <mc:Fallback xmlns="">
          <p:sp>
            <p:nvSpPr>
              <p:cNvPr id="11" name="TextBox 10">
                <a:extLst>
                  <a:ext uri="{FF2B5EF4-FFF2-40B4-BE49-F238E27FC236}">
                    <a16:creationId xmlns:a16="http://schemas.microsoft.com/office/drawing/2014/main" id="{9F044795-51F0-67A3-8EA8-2CDE5ABE32C0}"/>
                  </a:ext>
                </a:extLst>
              </p:cNvPr>
              <p:cNvSpPr txBox="1">
                <a:spLocks noRot="1" noChangeAspect="1" noMove="1" noResize="1" noEditPoints="1" noAdjustHandles="1" noChangeArrowheads="1" noChangeShapeType="1" noTextEdit="1"/>
              </p:cNvSpPr>
              <p:nvPr/>
            </p:nvSpPr>
            <p:spPr>
              <a:xfrm>
                <a:off x="5856350" y="2469076"/>
                <a:ext cx="47929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F088A9-D843-EE5D-09FC-FFC98509CC4A}"/>
                  </a:ext>
                </a:extLst>
              </p:cNvPr>
              <p:cNvSpPr txBox="1"/>
              <p:nvPr/>
            </p:nvSpPr>
            <p:spPr>
              <a:xfrm>
                <a:off x="1895888" y="2666950"/>
                <a:ext cx="169995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oMath>
                  </m:oMathPara>
                </a14:m>
                <a:endParaRPr lang="en-US" dirty="0"/>
              </a:p>
            </p:txBody>
          </p:sp>
        </mc:Choice>
        <mc:Fallback xmlns="">
          <p:sp>
            <p:nvSpPr>
              <p:cNvPr id="12" name="TextBox 11">
                <a:extLst>
                  <a:ext uri="{FF2B5EF4-FFF2-40B4-BE49-F238E27FC236}">
                    <a16:creationId xmlns:a16="http://schemas.microsoft.com/office/drawing/2014/main" id="{1BF088A9-D843-EE5D-09FC-FFC98509CC4A}"/>
                  </a:ext>
                </a:extLst>
              </p:cNvPr>
              <p:cNvSpPr txBox="1">
                <a:spLocks noRot="1" noChangeAspect="1" noMove="1" noResize="1" noEditPoints="1" noAdjustHandles="1" noChangeArrowheads="1" noChangeShapeType="1" noTextEdit="1"/>
              </p:cNvSpPr>
              <p:nvPr/>
            </p:nvSpPr>
            <p:spPr>
              <a:xfrm>
                <a:off x="1895888" y="2666950"/>
                <a:ext cx="1699953" cy="523220"/>
              </a:xfrm>
              <a:prstGeom prst="rect">
                <a:avLst/>
              </a:prstGeom>
              <a:blipFill>
                <a:blip r:embed="rId6"/>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B036073-CE7C-21FB-58EA-F5D1FEBE31DB}"/>
                  </a:ext>
                </a:extLst>
              </p:cNvPr>
              <p:cNvSpPr txBox="1"/>
              <p:nvPr/>
            </p:nvSpPr>
            <p:spPr>
              <a:xfrm>
                <a:off x="8596156" y="2456793"/>
                <a:ext cx="15692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𝑘</m:t>
                          </m:r>
                        </m:sub>
                      </m:sSub>
                    </m:oMath>
                  </m:oMathPara>
                </a14:m>
                <a:endParaRPr lang="en-US" dirty="0"/>
              </a:p>
            </p:txBody>
          </p:sp>
        </mc:Choice>
        <mc:Fallback xmlns="">
          <p:sp>
            <p:nvSpPr>
              <p:cNvPr id="13" name="TextBox 12">
                <a:extLst>
                  <a:ext uri="{FF2B5EF4-FFF2-40B4-BE49-F238E27FC236}">
                    <a16:creationId xmlns:a16="http://schemas.microsoft.com/office/drawing/2014/main" id="{FB036073-CE7C-21FB-58EA-F5D1FEBE31DB}"/>
                  </a:ext>
                </a:extLst>
              </p:cNvPr>
              <p:cNvSpPr txBox="1">
                <a:spLocks noRot="1" noChangeAspect="1" noMove="1" noResize="1" noEditPoints="1" noAdjustHandles="1" noChangeArrowheads="1" noChangeShapeType="1" noTextEdit="1"/>
              </p:cNvSpPr>
              <p:nvPr/>
            </p:nvSpPr>
            <p:spPr>
              <a:xfrm>
                <a:off x="8596156" y="2456793"/>
                <a:ext cx="1569276" cy="523220"/>
              </a:xfrm>
              <a:prstGeom prst="rect">
                <a:avLst/>
              </a:prstGeom>
              <a:blipFill>
                <a:blip r:embed="rId7"/>
                <a:stretch>
                  <a:fillRect b="-2381"/>
                </a:stretch>
              </a:blipFill>
            </p:spPr>
            <p:txBody>
              <a:bodyPr/>
              <a:lstStyle/>
              <a:p>
                <a:r>
                  <a:rPr lang="en-US">
                    <a:noFill/>
                  </a:rPr>
                  <a:t> </a:t>
                </a:r>
              </a:p>
            </p:txBody>
          </p:sp>
        </mc:Fallback>
      </mc:AlternateContent>
      <p:pic>
        <p:nvPicPr>
          <p:cNvPr id="2052" name="Picture 4" descr="cartoon teacher woman 9415668 PNG">
            <a:extLst>
              <a:ext uri="{FF2B5EF4-FFF2-40B4-BE49-F238E27FC236}">
                <a16:creationId xmlns:a16="http://schemas.microsoft.com/office/drawing/2014/main" id="{B423B3AA-165B-4278-440F-5F957E8DC3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10135" y="1824785"/>
            <a:ext cx="976360" cy="17872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F74BA39-C9F0-C209-4031-5A6CE3678103}"/>
              </a:ext>
            </a:extLst>
          </p:cNvPr>
          <p:cNvSpPr>
            <a:spLocks noGrp="1"/>
          </p:cNvSpPr>
          <p:nvPr>
            <p:ph type="sldNum" sz="quarter" idx="12"/>
          </p:nvPr>
        </p:nvSpPr>
        <p:spPr/>
        <p:txBody>
          <a:bodyPr/>
          <a:lstStyle/>
          <a:p>
            <a:fld id="{57E20FA2-3170-F043-A30C-F04EE61C13E9}" type="slidenum">
              <a:rPr lang="en-US" smtClean="0"/>
              <a:t>2</a:t>
            </a:fld>
            <a:endParaRPr lang="en-US"/>
          </a:p>
        </p:txBody>
      </p:sp>
    </p:spTree>
    <p:extLst>
      <p:ext uri="{BB962C8B-B14F-4D97-AF65-F5344CB8AC3E}">
        <p14:creationId xmlns:p14="http://schemas.microsoft.com/office/powerpoint/2010/main" val="189046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2D035F-514F-42C8-F8F0-980D040A92A8}"/>
              </a:ext>
            </a:extLst>
          </p:cNvPr>
          <p:cNvGrpSpPr/>
          <p:nvPr/>
        </p:nvGrpSpPr>
        <p:grpSpPr>
          <a:xfrm>
            <a:off x="2921000" y="254000"/>
            <a:ext cx="6350000" cy="6350000"/>
            <a:chOff x="2921000" y="254000"/>
            <a:chExt cx="6350000" cy="6350000"/>
          </a:xfrm>
        </p:grpSpPr>
        <p:sp>
          <p:nvSpPr>
            <p:cNvPr id="3" name="Oval 2">
              <a:extLst>
                <a:ext uri="{FF2B5EF4-FFF2-40B4-BE49-F238E27FC236}">
                  <a16:creationId xmlns:a16="http://schemas.microsoft.com/office/drawing/2014/main" id="{F89D5555-21F2-9D33-BB5B-3D33D551D965}"/>
                </a:ext>
              </a:extLst>
            </p:cNvPr>
            <p:cNvSpPr/>
            <p:nvPr/>
          </p:nvSpPr>
          <p:spPr>
            <a:xfrm>
              <a:off x="3075709" y="465513"/>
              <a:ext cx="6001789" cy="591866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3074" name="Picture 2" descr="Stream That's all Folks ! (Looney Tunes theme Remake) by y as se r. |  Listen online for free on SoundCloud">
              <a:extLst>
                <a:ext uri="{FF2B5EF4-FFF2-40B4-BE49-F238E27FC236}">
                  <a16:creationId xmlns:a16="http://schemas.microsoft.com/office/drawing/2014/main" id="{2C170BC5-92C0-06CB-D573-D51620E463B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21000" y="254000"/>
              <a:ext cx="6350000" cy="6350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id="{9FD0AC17-069B-01E4-7159-8B1F1FE4C6B1}"/>
              </a:ext>
            </a:extLst>
          </p:cNvPr>
          <p:cNvSpPr>
            <a:spLocks noGrp="1"/>
          </p:cNvSpPr>
          <p:nvPr>
            <p:ph type="sldNum" sz="quarter" idx="12"/>
          </p:nvPr>
        </p:nvSpPr>
        <p:spPr/>
        <p:txBody>
          <a:bodyPr/>
          <a:lstStyle/>
          <a:p>
            <a:fld id="{57E20FA2-3170-F043-A30C-F04EE61C13E9}" type="slidenum">
              <a:rPr lang="en-US" smtClean="0"/>
              <a:t>20</a:t>
            </a:fld>
            <a:endParaRPr lang="en-US"/>
          </a:p>
        </p:txBody>
      </p:sp>
      <p:sp>
        <p:nvSpPr>
          <p:cNvPr id="6" name="TextBox 5">
            <a:extLst>
              <a:ext uri="{FF2B5EF4-FFF2-40B4-BE49-F238E27FC236}">
                <a16:creationId xmlns:a16="http://schemas.microsoft.com/office/drawing/2014/main" id="{7A94311F-DF78-5FDD-9DDC-852829D47E4D}"/>
              </a:ext>
            </a:extLst>
          </p:cNvPr>
          <p:cNvSpPr txBox="1"/>
          <p:nvPr/>
        </p:nvSpPr>
        <p:spPr>
          <a:xfrm>
            <a:off x="223520" y="6010912"/>
            <a:ext cx="4470400" cy="584775"/>
          </a:xfrm>
          <a:prstGeom prst="rect">
            <a:avLst/>
          </a:prstGeom>
          <a:noFill/>
        </p:spPr>
        <p:txBody>
          <a:bodyPr wrap="square">
            <a:spAutoFit/>
          </a:bodyPr>
          <a:lstStyle/>
          <a:p>
            <a:r>
              <a:rPr lang="en-US" sz="3200" u="none" strike="noStrike" dirty="0">
                <a:solidFill>
                  <a:srgbClr val="66468E"/>
                </a:solidFill>
                <a:effectLst/>
                <a:hlinkClick r:id="rId4"/>
              </a:rPr>
              <a:t>https://ia.cr/2023/1967</a:t>
            </a:r>
            <a:endParaRPr lang="en-US" sz="3200" dirty="0"/>
          </a:p>
        </p:txBody>
      </p:sp>
      <p:pic>
        <p:nvPicPr>
          <p:cNvPr id="8" name="Picture 7" descr="A qr code on a white background&#10;&#10;Description automatically generated">
            <a:extLst>
              <a:ext uri="{FF2B5EF4-FFF2-40B4-BE49-F238E27FC236}">
                <a16:creationId xmlns:a16="http://schemas.microsoft.com/office/drawing/2014/main" id="{339FC854-F4B9-D8A6-6FD6-A03D7E7D1507}"/>
              </a:ext>
            </a:extLst>
          </p:cNvPr>
          <p:cNvPicPr>
            <a:picLocks noChangeAspect="1"/>
          </p:cNvPicPr>
          <p:nvPr/>
        </p:nvPicPr>
        <p:blipFill>
          <a:blip r:embed="rId5"/>
          <a:stretch>
            <a:fillRect/>
          </a:stretch>
        </p:blipFill>
        <p:spPr>
          <a:xfrm>
            <a:off x="223520" y="4199199"/>
            <a:ext cx="1892300" cy="1803400"/>
          </a:xfrm>
          <a:prstGeom prst="rect">
            <a:avLst/>
          </a:prstGeom>
        </p:spPr>
      </p:pic>
    </p:spTree>
    <p:extLst>
      <p:ext uri="{BB962C8B-B14F-4D97-AF65-F5344CB8AC3E}">
        <p14:creationId xmlns:p14="http://schemas.microsoft.com/office/powerpoint/2010/main" val="35294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B5EB-22E1-61C6-6614-0C38A967D4F9}"/>
              </a:ext>
            </a:extLst>
          </p:cNvPr>
          <p:cNvSpPr>
            <a:spLocks noGrp="1"/>
          </p:cNvSpPr>
          <p:nvPr>
            <p:ph type="title"/>
          </p:nvPr>
        </p:nvSpPr>
        <p:spPr>
          <a:xfrm>
            <a:off x="838200" y="2387889"/>
            <a:ext cx="10515600" cy="1325563"/>
          </a:xfrm>
        </p:spPr>
        <p:txBody>
          <a:bodyPr/>
          <a:lstStyle/>
          <a:p>
            <a:r>
              <a:rPr lang="en-US" dirty="0"/>
              <a:t>Generic Construction for</a:t>
            </a:r>
            <a:br>
              <a:rPr lang="en-US" dirty="0"/>
            </a:br>
            <a:r>
              <a:rPr lang="en-US" dirty="0"/>
              <a:t>Monotone-Policy BARGs</a:t>
            </a:r>
          </a:p>
        </p:txBody>
      </p:sp>
      <p:sp>
        <p:nvSpPr>
          <p:cNvPr id="4" name="Slide Number Placeholder 3">
            <a:extLst>
              <a:ext uri="{FF2B5EF4-FFF2-40B4-BE49-F238E27FC236}">
                <a16:creationId xmlns:a16="http://schemas.microsoft.com/office/drawing/2014/main" id="{0E1CA398-560D-545A-8C14-6AA7FEFF16EA}"/>
              </a:ext>
            </a:extLst>
          </p:cNvPr>
          <p:cNvSpPr>
            <a:spLocks noGrp="1"/>
          </p:cNvSpPr>
          <p:nvPr>
            <p:ph type="sldNum" sz="quarter" idx="12"/>
          </p:nvPr>
        </p:nvSpPr>
        <p:spPr/>
        <p:txBody>
          <a:bodyPr/>
          <a:lstStyle/>
          <a:p>
            <a:fld id="{57E20FA2-3170-F043-A30C-F04EE61C13E9}" type="slidenum">
              <a:rPr lang="en-US" smtClean="0"/>
              <a:t>21</a:t>
            </a:fld>
            <a:endParaRPr lang="en-US"/>
          </a:p>
        </p:txBody>
      </p:sp>
    </p:spTree>
    <p:extLst>
      <p:ext uri="{BB962C8B-B14F-4D97-AF65-F5344CB8AC3E}">
        <p14:creationId xmlns:p14="http://schemas.microsoft.com/office/powerpoint/2010/main" val="2536714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46A1-0E7E-ECA9-7C3E-F61C83591526}"/>
              </a:ext>
            </a:extLst>
          </p:cNvPr>
          <p:cNvSpPr>
            <a:spLocks noGrp="1"/>
          </p:cNvSpPr>
          <p:nvPr>
            <p:ph type="title"/>
          </p:nvPr>
        </p:nvSpPr>
        <p:spPr/>
        <p:txBody>
          <a:bodyPr/>
          <a:lstStyle/>
          <a:p>
            <a:r>
              <a:rPr lang="en-US" dirty="0"/>
              <a:t>Hash &amp; BARG: Soundness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1664F3-65A7-8501-14C1-5A000D87E669}"/>
                  </a:ext>
                </a:extLst>
              </p:cNvPr>
              <p:cNvSpPr>
                <a:spLocks noGrp="1"/>
              </p:cNvSpPr>
              <p:nvPr>
                <p:ph idx="1"/>
              </p:nvPr>
            </p:nvSpPr>
            <p:spPr>
              <a:xfrm>
                <a:off x="838200" y="1825625"/>
                <a:ext cx="6944902" cy="4667250"/>
              </a:xfrm>
            </p:spPr>
            <p:txBody>
              <a:bodyPr/>
              <a:lstStyle/>
              <a:p>
                <a:pPr marL="0" indent="0">
                  <a:buNone/>
                </a:pPr>
                <a:r>
                  <a:rPr lang="en-US" dirty="0"/>
                  <a:t>Idea:</a:t>
                </a:r>
              </a:p>
              <a:p>
                <a:r>
                  <a:rPr lang="en-US" dirty="0"/>
                  <a:t>Fix a NO instance </a:t>
                </a:r>
                <a14:m>
                  <m:oMath xmlns:m="http://schemas.openxmlformats.org/officeDocument/2006/math">
                    <m:r>
                      <a:rPr lang="en-US" sz="2800" b="0" i="1" smtClean="0">
                        <a:latin typeface="Cambria Math" panose="02040503050406030204" pitchFamily="18" charset="0"/>
                      </a:rPr>
                      <m:t>𝑃</m:t>
                    </m:r>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𝑘</m:t>
                        </m:r>
                      </m:sub>
                    </m:sSub>
                  </m:oMath>
                </a14:m>
                <a:r>
                  <a:rPr lang="en-US" sz="2800" dirty="0"/>
                  <a:t> </a:t>
                </a:r>
              </a:p>
              <a:p>
                <a:pPr lvl="1"/>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𝑘</m:t>
                            </m:r>
                          </m:sub>
                        </m:sSub>
                      </m:e>
                    </m:d>
                    <m:r>
                      <a:rPr lang="en-US" sz="2400" b="0" i="1" smtClean="0">
                        <a:latin typeface="Cambria Math" panose="02040503050406030204" pitchFamily="18" charset="0"/>
                      </a:rPr>
                      <m:t>=0</m:t>
                    </m:r>
                  </m:oMath>
                </a14:m>
                <a:endParaRPr lang="en-US" dirty="0"/>
              </a:p>
              <a:p>
                <a:r>
                  <a:rPr lang="en-US" sz="2800" dirty="0"/>
                  <a:t>Circuit is monotone </a:t>
                </a:r>
                <a14:m>
                  <m:oMath xmlns:m="http://schemas.openxmlformats.org/officeDocument/2006/math">
                    <m:r>
                      <a:rPr lang="en-US" sz="2800" b="0" i="1" smtClean="0">
                        <a:latin typeface="Cambria Math" panose="02040503050406030204" pitchFamily="18" charset="0"/>
                      </a:rPr>
                      <m:t>⇒</m:t>
                    </m:r>
                  </m:oMath>
                </a14:m>
                <a:r>
                  <a:rPr lang="en-US" sz="2800" dirty="0"/>
                  <a:t> Can only make output 1 by flipping </a:t>
                </a:r>
                <a14:m>
                  <m:oMath xmlns:m="http://schemas.openxmlformats.org/officeDocument/2006/math">
                    <m:r>
                      <a:rPr lang="en-US" i="1">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1</m:t>
                    </m:r>
                  </m:oMath>
                </a14:m>
                <a:endParaRPr lang="en-US" sz="2800" dirty="0"/>
              </a:p>
              <a:p>
                <a:pPr lvl="1"/>
                <a:r>
                  <a:rPr lang="en-US" dirty="0"/>
                  <a:t>Not vice versa</a:t>
                </a:r>
              </a:p>
              <a:p>
                <a:r>
                  <a:rPr lang="en-US" dirty="0"/>
                  <a:t>Series of hybrids</a:t>
                </a:r>
              </a:p>
            </p:txBody>
          </p:sp>
        </mc:Choice>
        <mc:Fallback xmlns="">
          <p:sp>
            <p:nvSpPr>
              <p:cNvPr id="3" name="Content Placeholder 2">
                <a:extLst>
                  <a:ext uri="{FF2B5EF4-FFF2-40B4-BE49-F238E27FC236}">
                    <a16:creationId xmlns:a16="http://schemas.microsoft.com/office/drawing/2014/main" id="{241664F3-65A7-8501-14C1-5A000D87E669}"/>
                  </a:ext>
                </a:extLst>
              </p:cNvPr>
              <p:cNvSpPr>
                <a:spLocks noGrp="1" noRot="1" noChangeAspect="1" noMove="1" noResize="1" noEditPoints="1" noAdjustHandles="1" noChangeArrowheads="1" noChangeShapeType="1" noTextEdit="1"/>
              </p:cNvSpPr>
              <p:nvPr>
                <p:ph idx="1"/>
              </p:nvPr>
            </p:nvSpPr>
            <p:spPr>
              <a:xfrm>
                <a:off x="838200" y="1825625"/>
                <a:ext cx="6944902" cy="4667250"/>
              </a:xfrm>
              <a:blipFill>
                <a:blip r:embed="rId3"/>
                <a:stretch>
                  <a:fillRect l="-1828" t="-2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A128A82B-EE2F-7D75-53B4-3007B3FC7AD3}"/>
                  </a:ext>
                </a:extLst>
              </p:cNvPr>
              <p:cNvSpPr/>
              <p:nvPr/>
            </p:nvSpPr>
            <p:spPr>
              <a:xfrm>
                <a:off x="8603976" y="3457057"/>
                <a:ext cx="808382" cy="811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rPr>
                        <m:t>∧</m:t>
                      </m:r>
                    </m:oMath>
                  </m:oMathPara>
                </a14:m>
                <a:endParaRPr lang="en-US" sz="3600" dirty="0">
                  <a:solidFill>
                    <a:schemeClr val="tx1"/>
                  </a:solidFill>
                </a:endParaRPr>
              </a:p>
            </p:txBody>
          </p:sp>
        </mc:Choice>
        <mc:Fallback xmlns="">
          <p:sp>
            <p:nvSpPr>
              <p:cNvPr id="4" name="Oval 3">
                <a:extLst>
                  <a:ext uri="{FF2B5EF4-FFF2-40B4-BE49-F238E27FC236}">
                    <a16:creationId xmlns:a16="http://schemas.microsoft.com/office/drawing/2014/main" id="{A128A82B-EE2F-7D75-53B4-3007B3FC7AD3}"/>
                  </a:ext>
                </a:extLst>
              </p:cNvPr>
              <p:cNvSpPr>
                <a:spLocks noRot="1" noChangeAspect="1" noMove="1" noResize="1" noEditPoints="1" noAdjustHandles="1" noChangeArrowheads="1" noChangeShapeType="1" noTextEdit="1"/>
              </p:cNvSpPr>
              <p:nvPr/>
            </p:nvSpPr>
            <p:spPr>
              <a:xfrm>
                <a:off x="8603976" y="3457057"/>
                <a:ext cx="808382" cy="811696"/>
              </a:xfrm>
              <a:prstGeom prst="ellipse">
                <a:avLst/>
              </a:prstGeom>
              <a:blipFill>
                <a:blip r:embed="rId4"/>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071DCA1-89A5-BBA7-A13C-1DD3DA2EA54C}"/>
                  </a:ext>
                </a:extLst>
              </p:cNvPr>
              <p:cNvSpPr/>
              <p:nvPr/>
            </p:nvSpPr>
            <p:spPr>
              <a:xfrm>
                <a:off x="10545418" y="3457057"/>
                <a:ext cx="808382" cy="811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sz="3600" b="0" i="1" smtClean="0">
                          <a:solidFill>
                            <a:schemeClr val="tx1"/>
                          </a:solidFill>
                          <a:latin typeface="Cambria Math" panose="02040503050406030204" pitchFamily="18" charset="0"/>
                        </a:rPr>
                        <m:t>∨</m:t>
                      </m:r>
                    </m:oMath>
                  </m:oMathPara>
                </a14:m>
                <a:endParaRPr lang="en-US" sz="3600" dirty="0">
                  <a:solidFill>
                    <a:schemeClr val="tx1"/>
                  </a:solidFill>
                </a:endParaRPr>
              </a:p>
            </p:txBody>
          </p:sp>
        </mc:Choice>
        <mc:Fallback xmlns="">
          <p:sp>
            <p:nvSpPr>
              <p:cNvPr id="5" name="Oval 4">
                <a:extLst>
                  <a:ext uri="{FF2B5EF4-FFF2-40B4-BE49-F238E27FC236}">
                    <a16:creationId xmlns:a16="http://schemas.microsoft.com/office/drawing/2014/main" id="{4071DCA1-89A5-BBA7-A13C-1DD3DA2EA54C}"/>
                  </a:ext>
                </a:extLst>
              </p:cNvPr>
              <p:cNvSpPr>
                <a:spLocks noRot="1" noChangeAspect="1" noMove="1" noResize="1" noEditPoints="1" noAdjustHandles="1" noChangeArrowheads="1" noChangeShapeType="1" noTextEdit="1"/>
              </p:cNvSpPr>
              <p:nvPr/>
            </p:nvSpPr>
            <p:spPr>
              <a:xfrm>
                <a:off x="10545418" y="3457057"/>
                <a:ext cx="808382" cy="811696"/>
              </a:xfrm>
              <a:prstGeom prst="ellipse">
                <a:avLst/>
              </a:prstGeom>
              <a:blipFill>
                <a:blip r:embed="rId5"/>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8CEFA702-9D19-6B8A-10EA-D803FC304742}"/>
                  </a:ext>
                </a:extLst>
              </p:cNvPr>
              <p:cNvSpPr/>
              <p:nvPr/>
            </p:nvSpPr>
            <p:spPr>
              <a:xfrm>
                <a:off x="9597887" y="2434189"/>
                <a:ext cx="808382" cy="811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sz="3600" b="0" i="1" smtClean="0">
                          <a:solidFill>
                            <a:schemeClr val="tx1"/>
                          </a:solidFill>
                          <a:latin typeface="Cambria Math" panose="02040503050406030204" pitchFamily="18" charset="0"/>
                        </a:rPr>
                        <m:t>∨</m:t>
                      </m:r>
                    </m:oMath>
                  </m:oMathPara>
                </a14:m>
                <a:endParaRPr lang="en-US" sz="3600" dirty="0">
                  <a:solidFill>
                    <a:schemeClr val="tx1"/>
                  </a:solidFill>
                </a:endParaRPr>
              </a:p>
            </p:txBody>
          </p:sp>
        </mc:Choice>
        <mc:Fallback xmlns="">
          <p:sp>
            <p:nvSpPr>
              <p:cNvPr id="6" name="Oval 5">
                <a:extLst>
                  <a:ext uri="{FF2B5EF4-FFF2-40B4-BE49-F238E27FC236}">
                    <a16:creationId xmlns:a16="http://schemas.microsoft.com/office/drawing/2014/main" id="{8CEFA702-9D19-6B8A-10EA-D803FC304742}"/>
                  </a:ext>
                </a:extLst>
              </p:cNvPr>
              <p:cNvSpPr>
                <a:spLocks noRot="1" noChangeAspect="1" noMove="1" noResize="1" noEditPoints="1" noAdjustHandles="1" noChangeArrowheads="1" noChangeShapeType="1" noTextEdit="1"/>
              </p:cNvSpPr>
              <p:nvPr/>
            </p:nvSpPr>
            <p:spPr>
              <a:xfrm>
                <a:off x="9597887" y="2434189"/>
                <a:ext cx="808382" cy="811696"/>
              </a:xfrm>
              <a:prstGeom prst="ellipse">
                <a:avLst/>
              </a:prstGeom>
              <a:blipFill>
                <a:blip r:embed="rId6"/>
                <a:stretch>
                  <a:fillRect/>
                </a:stretch>
              </a:blipFill>
              <a:ln w="38100">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F6F3DB75-3DEF-B876-C9E7-269F10D33D6C}"/>
              </a:ext>
            </a:extLst>
          </p:cNvPr>
          <p:cNvCxnSpPr>
            <a:stCxn id="4" idx="7"/>
            <a:endCxn id="6" idx="3"/>
          </p:cNvCxnSpPr>
          <p:nvPr/>
        </p:nvCxnSpPr>
        <p:spPr>
          <a:xfrm flipV="1">
            <a:off x="9293973" y="3127015"/>
            <a:ext cx="422299" cy="44891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39F6E69-F2AE-7FD4-B538-56D375CC0E1F}"/>
              </a:ext>
            </a:extLst>
          </p:cNvPr>
          <p:cNvCxnSpPr>
            <a:cxnSpLocks/>
            <a:stCxn id="5" idx="1"/>
            <a:endCxn id="6" idx="5"/>
          </p:cNvCxnSpPr>
          <p:nvPr/>
        </p:nvCxnSpPr>
        <p:spPr>
          <a:xfrm flipH="1" flipV="1">
            <a:off x="10287884" y="3127015"/>
            <a:ext cx="375919" cy="44891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4486F1F-22E2-19E3-8280-E350631ADC55}"/>
              </a:ext>
            </a:extLst>
          </p:cNvPr>
          <p:cNvCxnSpPr>
            <a:cxnSpLocks/>
            <a:stCxn id="6" idx="0"/>
          </p:cNvCxnSpPr>
          <p:nvPr/>
        </p:nvCxnSpPr>
        <p:spPr>
          <a:xfrm flipV="1">
            <a:off x="10002078" y="1986928"/>
            <a:ext cx="0" cy="447261"/>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1E32E12-9B9A-F7D0-43E0-A3FBFFDC29E7}"/>
              </a:ext>
            </a:extLst>
          </p:cNvPr>
          <p:cNvCxnSpPr>
            <a:cxnSpLocks/>
            <a:endCxn id="4" idx="3"/>
          </p:cNvCxnSpPr>
          <p:nvPr/>
        </p:nvCxnSpPr>
        <p:spPr>
          <a:xfrm flipV="1">
            <a:off x="8722361" y="4149883"/>
            <a:ext cx="0" cy="63325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0B32DD0-DF97-44E2-E4B0-AF23E2E04D22}"/>
              </a:ext>
            </a:extLst>
          </p:cNvPr>
          <p:cNvCxnSpPr>
            <a:cxnSpLocks/>
          </p:cNvCxnSpPr>
          <p:nvPr/>
        </p:nvCxnSpPr>
        <p:spPr>
          <a:xfrm flipV="1">
            <a:off x="9286464" y="4149883"/>
            <a:ext cx="0" cy="63325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9610245-A2EC-1DDE-3B76-B38A929E3CF1}"/>
              </a:ext>
            </a:extLst>
          </p:cNvPr>
          <p:cNvCxnSpPr>
            <a:cxnSpLocks/>
            <a:endCxn id="5" idx="3"/>
          </p:cNvCxnSpPr>
          <p:nvPr/>
        </p:nvCxnSpPr>
        <p:spPr>
          <a:xfrm flipV="1">
            <a:off x="10663803" y="4149883"/>
            <a:ext cx="0" cy="63325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6F6469A-C3B0-82ED-1719-611A17E43EA1}"/>
              </a:ext>
            </a:extLst>
          </p:cNvPr>
          <p:cNvCxnSpPr>
            <a:cxnSpLocks/>
          </p:cNvCxnSpPr>
          <p:nvPr/>
        </p:nvCxnSpPr>
        <p:spPr>
          <a:xfrm flipV="1">
            <a:off x="11240273" y="4149883"/>
            <a:ext cx="0" cy="63325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8064527-0F57-829E-C9BC-7A50A6EA0455}"/>
                  </a:ext>
                </a:extLst>
              </p:cNvPr>
              <p:cNvSpPr txBox="1"/>
              <p:nvPr/>
            </p:nvSpPr>
            <p:spPr>
              <a:xfrm>
                <a:off x="8552265" y="4783137"/>
                <a:ext cx="41517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oMath>
                  </m:oMathPara>
                </a14:m>
                <a:endParaRPr lang="en-US" sz="2800" dirty="0"/>
              </a:p>
            </p:txBody>
          </p:sp>
        </mc:Choice>
        <mc:Fallback xmlns="">
          <p:sp>
            <p:nvSpPr>
              <p:cNvPr id="14" name="TextBox 13">
                <a:extLst>
                  <a:ext uri="{FF2B5EF4-FFF2-40B4-BE49-F238E27FC236}">
                    <a16:creationId xmlns:a16="http://schemas.microsoft.com/office/drawing/2014/main" id="{38064527-0F57-829E-C9BC-7A50A6EA0455}"/>
                  </a:ext>
                </a:extLst>
              </p:cNvPr>
              <p:cNvSpPr txBox="1">
                <a:spLocks noRot="1" noChangeAspect="1" noMove="1" noResize="1" noEditPoints="1" noAdjustHandles="1" noChangeArrowheads="1" noChangeShapeType="1" noTextEdit="1"/>
              </p:cNvSpPr>
              <p:nvPr/>
            </p:nvSpPr>
            <p:spPr>
              <a:xfrm>
                <a:off x="8552265" y="4783137"/>
                <a:ext cx="415177" cy="430887"/>
              </a:xfrm>
              <a:prstGeom prst="rect">
                <a:avLst/>
              </a:prstGeom>
              <a:blipFill>
                <a:blip r:embed="rId7"/>
                <a:stretch>
                  <a:fillRect l="-20588" r="-588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5D0CFA3-B2ED-D5B4-E4B9-346A0C9747DF}"/>
                  </a:ext>
                </a:extLst>
              </p:cNvPr>
              <p:cNvSpPr txBox="1"/>
              <p:nvPr/>
            </p:nvSpPr>
            <p:spPr>
              <a:xfrm>
                <a:off x="9182710" y="4796810"/>
                <a:ext cx="4234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2</m:t>
                          </m:r>
                        </m:sub>
                      </m:sSub>
                    </m:oMath>
                  </m:oMathPara>
                </a14:m>
                <a:endParaRPr lang="en-US" sz="2800" dirty="0"/>
              </a:p>
            </p:txBody>
          </p:sp>
        </mc:Choice>
        <mc:Fallback xmlns="">
          <p:sp>
            <p:nvSpPr>
              <p:cNvPr id="15" name="TextBox 14">
                <a:extLst>
                  <a:ext uri="{FF2B5EF4-FFF2-40B4-BE49-F238E27FC236}">
                    <a16:creationId xmlns:a16="http://schemas.microsoft.com/office/drawing/2014/main" id="{B5D0CFA3-B2ED-D5B4-E4B9-346A0C9747DF}"/>
                  </a:ext>
                </a:extLst>
              </p:cNvPr>
              <p:cNvSpPr txBox="1">
                <a:spLocks noRot="1" noChangeAspect="1" noMove="1" noResize="1" noEditPoints="1" noAdjustHandles="1" noChangeArrowheads="1" noChangeShapeType="1" noTextEdit="1"/>
              </p:cNvSpPr>
              <p:nvPr/>
            </p:nvSpPr>
            <p:spPr>
              <a:xfrm>
                <a:off x="9182710" y="4796810"/>
                <a:ext cx="423449" cy="430887"/>
              </a:xfrm>
              <a:prstGeom prst="rect">
                <a:avLst/>
              </a:prstGeom>
              <a:blipFill>
                <a:blip r:embed="rId8"/>
                <a:stretch>
                  <a:fillRect l="-20000" r="-5714"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8CA956C-1C7C-84B1-E15B-1A2C47159182}"/>
                  </a:ext>
                </a:extLst>
              </p:cNvPr>
              <p:cNvSpPr txBox="1"/>
              <p:nvPr/>
            </p:nvSpPr>
            <p:spPr>
              <a:xfrm>
                <a:off x="10532759" y="4783136"/>
                <a:ext cx="4234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3</m:t>
                          </m:r>
                        </m:sub>
                      </m:sSub>
                    </m:oMath>
                  </m:oMathPara>
                </a14:m>
                <a:endParaRPr lang="en-US" sz="2800" dirty="0"/>
              </a:p>
            </p:txBody>
          </p:sp>
        </mc:Choice>
        <mc:Fallback xmlns="">
          <p:sp>
            <p:nvSpPr>
              <p:cNvPr id="16" name="TextBox 15">
                <a:extLst>
                  <a:ext uri="{FF2B5EF4-FFF2-40B4-BE49-F238E27FC236}">
                    <a16:creationId xmlns:a16="http://schemas.microsoft.com/office/drawing/2014/main" id="{98CA956C-1C7C-84B1-E15B-1A2C47159182}"/>
                  </a:ext>
                </a:extLst>
              </p:cNvPr>
              <p:cNvSpPr txBox="1">
                <a:spLocks noRot="1" noChangeAspect="1" noMove="1" noResize="1" noEditPoints="1" noAdjustHandles="1" noChangeArrowheads="1" noChangeShapeType="1" noTextEdit="1"/>
              </p:cNvSpPr>
              <p:nvPr/>
            </p:nvSpPr>
            <p:spPr>
              <a:xfrm>
                <a:off x="10532759" y="4783136"/>
                <a:ext cx="423449" cy="430887"/>
              </a:xfrm>
              <a:prstGeom prst="rect">
                <a:avLst/>
              </a:prstGeom>
              <a:blipFill>
                <a:blip r:embed="rId9"/>
                <a:stretch>
                  <a:fillRect l="-20588" r="-588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00C7F16-D433-8A94-47C2-125814FDBB08}"/>
                  </a:ext>
                </a:extLst>
              </p:cNvPr>
              <p:cNvSpPr txBox="1"/>
              <p:nvPr/>
            </p:nvSpPr>
            <p:spPr>
              <a:xfrm>
                <a:off x="11087252" y="4783136"/>
                <a:ext cx="4234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4</m:t>
                          </m:r>
                        </m:sub>
                      </m:sSub>
                    </m:oMath>
                  </m:oMathPara>
                </a14:m>
                <a:endParaRPr lang="en-US" sz="2800" dirty="0"/>
              </a:p>
            </p:txBody>
          </p:sp>
        </mc:Choice>
        <mc:Fallback xmlns="">
          <p:sp>
            <p:nvSpPr>
              <p:cNvPr id="17" name="TextBox 16">
                <a:extLst>
                  <a:ext uri="{FF2B5EF4-FFF2-40B4-BE49-F238E27FC236}">
                    <a16:creationId xmlns:a16="http://schemas.microsoft.com/office/drawing/2014/main" id="{500C7F16-D433-8A94-47C2-125814FDBB08}"/>
                  </a:ext>
                </a:extLst>
              </p:cNvPr>
              <p:cNvSpPr txBox="1">
                <a:spLocks noRot="1" noChangeAspect="1" noMove="1" noResize="1" noEditPoints="1" noAdjustHandles="1" noChangeArrowheads="1" noChangeShapeType="1" noTextEdit="1"/>
              </p:cNvSpPr>
              <p:nvPr/>
            </p:nvSpPr>
            <p:spPr>
              <a:xfrm>
                <a:off x="11087252" y="4783136"/>
                <a:ext cx="423449" cy="430887"/>
              </a:xfrm>
              <a:prstGeom prst="rect">
                <a:avLst/>
              </a:prstGeom>
              <a:blipFill>
                <a:blip r:embed="rId10"/>
                <a:stretch>
                  <a:fillRect l="-23529" r="-588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0CEEBE2-ED1D-B33C-147E-4D64359AF467}"/>
                  </a:ext>
                </a:extLst>
              </p:cNvPr>
              <p:cNvSpPr txBox="1"/>
              <p:nvPr/>
            </p:nvSpPr>
            <p:spPr>
              <a:xfrm>
                <a:off x="9843191" y="1475244"/>
                <a:ext cx="7174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m:rPr>
                              <m:sty m:val="p"/>
                            </m:rPr>
                            <a:rPr lang="en-US" sz="2800" b="0" i="0" smtClean="0">
                              <a:latin typeface="Cambria Math" panose="02040503050406030204" pitchFamily="18" charset="0"/>
                            </a:rPr>
                            <m:t>out</m:t>
                          </m:r>
                        </m:sub>
                      </m:sSub>
                    </m:oMath>
                  </m:oMathPara>
                </a14:m>
                <a:endParaRPr lang="en-US" sz="2800" dirty="0"/>
              </a:p>
            </p:txBody>
          </p:sp>
        </mc:Choice>
        <mc:Fallback xmlns="">
          <p:sp>
            <p:nvSpPr>
              <p:cNvPr id="18" name="TextBox 17">
                <a:extLst>
                  <a:ext uri="{FF2B5EF4-FFF2-40B4-BE49-F238E27FC236}">
                    <a16:creationId xmlns:a16="http://schemas.microsoft.com/office/drawing/2014/main" id="{B0CEEBE2-ED1D-B33C-147E-4D64359AF467}"/>
                  </a:ext>
                </a:extLst>
              </p:cNvPr>
              <p:cNvSpPr txBox="1">
                <a:spLocks noRot="1" noChangeAspect="1" noMove="1" noResize="1" noEditPoints="1" noAdjustHandles="1" noChangeArrowheads="1" noChangeShapeType="1" noTextEdit="1"/>
              </p:cNvSpPr>
              <p:nvPr/>
            </p:nvSpPr>
            <p:spPr>
              <a:xfrm>
                <a:off x="9843191" y="1475244"/>
                <a:ext cx="717440" cy="430887"/>
              </a:xfrm>
              <a:prstGeom prst="rect">
                <a:avLst/>
              </a:prstGeom>
              <a:blipFill>
                <a:blip r:embed="rId11"/>
                <a:stretch>
                  <a:fillRect l="-12281" r="-1754" b="-11429"/>
                </a:stretch>
              </a:blipFill>
            </p:spPr>
            <p:txBody>
              <a:bodyPr/>
              <a:lstStyle/>
              <a:p>
                <a:r>
                  <a:rPr lang="en-US">
                    <a:noFill/>
                  </a:rPr>
                  <a:t> </a:t>
                </a:r>
              </a:p>
            </p:txBody>
          </p:sp>
        </mc:Fallback>
      </mc:AlternateContent>
      <p:sp>
        <p:nvSpPr>
          <p:cNvPr id="20" name="Rounded Rectangle 19">
            <a:extLst>
              <a:ext uri="{FF2B5EF4-FFF2-40B4-BE49-F238E27FC236}">
                <a16:creationId xmlns:a16="http://schemas.microsoft.com/office/drawing/2014/main" id="{17ABCC4A-3592-22FC-0A85-F36D4F0F1DB2}"/>
              </a:ext>
            </a:extLst>
          </p:cNvPr>
          <p:cNvSpPr/>
          <p:nvPr/>
        </p:nvSpPr>
        <p:spPr>
          <a:xfrm>
            <a:off x="8207951" y="5214024"/>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1" name="Rounded Rectangle 20">
            <a:extLst>
              <a:ext uri="{FF2B5EF4-FFF2-40B4-BE49-F238E27FC236}">
                <a16:creationId xmlns:a16="http://schemas.microsoft.com/office/drawing/2014/main" id="{32B96A51-B590-ECC8-F830-332DEF138815}"/>
              </a:ext>
            </a:extLst>
          </p:cNvPr>
          <p:cNvSpPr/>
          <p:nvPr/>
        </p:nvSpPr>
        <p:spPr>
          <a:xfrm>
            <a:off x="9097135" y="5227697"/>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22" name="Rounded Rectangle 21">
            <a:extLst>
              <a:ext uri="{FF2B5EF4-FFF2-40B4-BE49-F238E27FC236}">
                <a16:creationId xmlns:a16="http://schemas.microsoft.com/office/drawing/2014/main" id="{36A7B931-FE79-EBD5-C606-F970709A6D2D}"/>
              </a:ext>
            </a:extLst>
          </p:cNvPr>
          <p:cNvSpPr/>
          <p:nvPr/>
        </p:nvSpPr>
        <p:spPr>
          <a:xfrm>
            <a:off x="10203195" y="5227847"/>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3" name="Rounded Rectangle 22">
            <a:extLst>
              <a:ext uri="{FF2B5EF4-FFF2-40B4-BE49-F238E27FC236}">
                <a16:creationId xmlns:a16="http://schemas.microsoft.com/office/drawing/2014/main" id="{405E0636-8757-8398-B047-207E85769A3F}"/>
              </a:ext>
            </a:extLst>
          </p:cNvPr>
          <p:cNvSpPr/>
          <p:nvPr/>
        </p:nvSpPr>
        <p:spPr>
          <a:xfrm>
            <a:off x="11104427" y="5227697"/>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5" name="Rounded Rectangle 24">
            <a:extLst>
              <a:ext uri="{FF2B5EF4-FFF2-40B4-BE49-F238E27FC236}">
                <a16:creationId xmlns:a16="http://schemas.microsoft.com/office/drawing/2014/main" id="{BB567CA9-EBFD-111F-C2E4-B6A2C826AE45}"/>
              </a:ext>
            </a:extLst>
          </p:cNvPr>
          <p:cNvSpPr/>
          <p:nvPr/>
        </p:nvSpPr>
        <p:spPr>
          <a:xfrm>
            <a:off x="8781912" y="2802141"/>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6" name="Rounded Rectangle 25">
            <a:extLst>
              <a:ext uri="{FF2B5EF4-FFF2-40B4-BE49-F238E27FC236}">
                <a16:creationId xmlns:a16="http://schemas.microsoft.com/office/drawing/2014/main" id="{B88A69C1-6CFF-57A8-5D54-5BDFE8078843}"/>
              </a:ext>
            </a:extLst>
          </p:cNvPr>
          <p:cNvSpPr/>
          <p:nvPr/>
        </p:nvSpPr>
        <p:spPr>
          <a:xfrm>
            <a:off x="10662658" y="2802141"/>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7" name="Rounded Rectangle 26">
            <a:extLst>
              <a:ext uri="{FF2B5EF4-FFF2-40B4-BE49-F238E27FC236}">
                <a16:creationId xmlns:a16="http://schemas.microsoft.com/office/drawing/2014/main" id="{0D4E8F73-6C6B-6FFC-13D2-6B5F6A1C33EC}"/>
              </a:ext>
            </a:extLst>
          </p:cNvPr>
          <p:cNvSpPr/>
          <p:nvPr/>
        </p:nvSpPr>
        <p:spPr>
          <a:xfrm>
            <a:off x="10609024" y="1474556"/>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8" name="Rounded Rectangle 27">
            <a:extLst>
              <a:ext uri="{FF2B5EF4-FFF2-40B4-BE49-F238E27FC236}">
                <a16:creationId xmlns:a16="http://schemas.microsoft.com/office/drawing/2014/main" id="{32B35D35-AEED-0D27-CE39-53617CE7A691}"/>
              </a:ext>
            </a:extLst>
          </p:cNvPr>
          <p:cNvSpPr/>
          <p:nvPr/>
        </p:nvSpPr>
        <p:spPr>
          <a:xfrm>
            <a:off x="8207951" y="5214024"/>
            <a:ext cx="630445" cy="567201"/>
          </a:xfrm>
          <a:prstGeom prst="round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29" name="Rounded Rectangle 28">
            <a:extLst>
              <a:ext uri="{FF2B5EF4-FFF2-40B4-BE49-F238E27FC236}">
                <a16:creationId xmlns:a16="http://schemas.microsoft.com/office/drawing/2014/main" id="{A86582E1-832E-DE76-A2E9-445F1198B000}"/>
              </a:ext>
            </a:extLst>
          </p:cNvPr>
          <p:cNvSpPr/>
          <p:nvPr/>
        </p:nvSpPr>
        <p:spPr>
          <a:xfrm>
            <a:off x="8791364" y="2802141"/>
            <a:ext cx="630445" cy="567201"/>
          </a:xfrm>
          <a:prstGeom prst="round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30" name="Rounded Rectangle 29">
            <a:extLst>
              <a:ext uri="{FF2B5EF4-FFF2-40B4-BE49-F238E27FC236}">
                <a16:creationId xmlns:a16="http://schemas.microsoft.com/office/drawing/2014/main" id="{1D346441-C784-5FB7-65E6-6A137504E321}"/>
              </a:ext>
            </a:extLst>
          </p:cNvPr>
          <p:cNvSpPr/>
          <p:nvPr/>
        </p:nvSpPr>
        <p:spPr>
          <a:xfrm>
            <a:off x="10609023" y="1474555"/>
            <a:ext cx="630445" cy="567201"/>
          </a:xfrm>
          <a:prstGeom prst="round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001E9C5-4CC3-754E-803C-707E45EACDB3}"/>
                  </a:ext>
                </a:extLst>
              </p:cNvPr>
              <p:cNvSpPr txBox="1"/>
              <p:nvPr/>
            </p:nvSpPr>
            <p:spPr>
              <a:xfrm>
                <a:off x="9124662" y="3297342"/>
                <a:ext cx="1011607"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5</m:t>
                          </m:r>
                        </m:sub>
                      </m:sSub>
                    </m:oMath>
                  </m:oMathPara>
                </a14:m>
                <a:endParaRPr lang="en-US" sz="2800" dirty="0"/>
              </a:p>
            </p:txBody>
          </p:sp>
        </mc:Choice>
        <mc:Fallback xmlns="">
          <p:sp>
            <p:nvSpPr>
              <p:cNvPr id="31" name="TextBox 30">
                <a:extLst>
                  <a:ext uri="{FF2B5EF4-FFF2-40B4-BE49-F238E27FC236}">
                    <a16:creationId xmlns:a16="http://schemas.microsoft.com/office/drawing/2014/main" id="{C001E9C5-4CC3-754E-803C-707E45EACDB3}"/>
                  </a:ext>
                </a:extLst>
              </p:cNvPr>
              <p:cNvSpPr txBox="1">
                <a:spLocks noRot="1" noChangeAspect="1" noMove="1" noResize="1" noEditPoints="1" noAdjustHandles="1" noChangeArrowheads="1" noChangeShapeType="1" noTextEdit="1"/>
              </p:cNvSpPr>
              <p:nvPr/>
            </p:nvSpPr>
            <p:spPr>
              <a:xfrm>
                <a:off x="9124662" y="3297342"/>
                <a:ext cx="1011607" cy="430887"/>
              </a:xfrm>
              <a:prstGeom prst="rect">
                <a:avLst/>
              </a:prstGeom>
              <a:blipFill>
                <a:blip r:embed="rId12"/>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010C263-AE2B-F205-7F8F-55C5191BBF50}"/>
                  </a:ext>
                </a:extLst>
              </p:cNvPr>
              <p:cNvSpPr txBox="1"/>
              <p:nvPr/>
            </p:nvSpPr>
            <p:spPr>
              <a:xfrm>
                <a:off x="9872644" y="3304003"/>
                <a:ext cx="1011607"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6</m:t>
                          </m:r>
                        </m:sub>
                      </m:sSub>
                    </m:oMath>
                  </m:oMathPara>
                </a14:m>
                <a:endParaRPr lang="en-US" sz="2800" dirty="0"/>
              </a:p>
            </p:txBody>
          </p:sp>
        </mc:Choice>
        <mc:Fallback xmlns="">
          <p:sp>
            <p:nvSpPr>
              <p:cNvPr id="32" name="TextBox 31">
                <a:extLst>
                  <a:ext uri="{FF2B5EF4-FFF2-40B4-BE49-F238E27FC236}">
                    <a16:creationId xmlns:a16="http://schemas.microsoft.com/office/drawing/2014/main" id="{6010C263-AE2B-F205-7F8F-55C5191BBF50}"/>
                  </a:ext>
                </a:extLst>
              </p:cNvPr>
              <p:cNvSpPr txBox="1">
                <a:spLocks noRot="1" noChangeAspect="1" noMove="1" noResize="1" noEditPoints="1" noAdjustHandles="1" noChangeArrowheads="1" noChangeShapeType="1" noTextEdit="1"/>
              </p:cNvSpPr>
              <p:nvPr/>
            </p:nvSpPr>
            <p:spPr>
              <a:xfrm>
                <a:off x="9872644" y="3304003"/>
                <a:ext cx="1011607" cy="430887"/>
              </a:xfrm>
              <a:prstGeom prst="rect">
                <a:avLst/>
              </a:prstGeom>
              <a:blipFill>
                <a:blip r:embed="rId13"/>
                <a:stretch>
                  <a:fillRect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ular Callout 18">
                <a:extLst>
                  <a:ext uri="{FF2B5EF4-FFF2-40B4-BE49-F238E27FC236}">
                    <a16:creationId xmlns:a16="http://schemas.microsoft.com/office/drawing/2014/main" id="{A4DF795E-871D-27BB-EA39-24D48792259F}"/>
                  </a:ext>
                </a:extLst>
              </p:cNvPr>
              <p:cNvSpPr/>
              <p:nvPr/>
            </p:nvSpPr>
            <p:spPr>
              <a:xfrm>
                <a:off x="1796143" y="5227697"/>
                <a:ext cx="5277701" cy="570068"/>
              </a:xfrm>
              <a:prstGeom prst="wedgeRoundRectCallout">
                <a:avLst>
                  <a:gd name="adj1" fmla="val 70462"/>
                  <a:gd name="adj2" fmla="val 16181"/>
                  <a:gd name="adj3" fmla="val 16667"/>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0" dirty="0"/>
                  <a:t>Extract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oMath>
                </a14:m>
                <a:r>
                  <a:rPr lang="en-US" sz="2800" b="0" dirty="0"/>
                  <a:t> </a:t>
                </a:r>
                <a:r>
                  <a:rPr lang="en-US" sz="2800" b="0" dirty="0" err="1"/>
                  <a:t>s.t.</a:t>
                </a:r>
                <a:r>
                  <a:rPr lang="en-US" sz="2800" b="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ℛ</m:t>
                        </m:r>
                      </m:e>
                      <m:sub>
                        <m:r>
                          <a:rPr lang="en-US" sz="2800" b="0" i="1" smtClean="0">
                            <a:latin typeface="Cambria Math" panose="02040503050406030204" pitchFamily="18" charset="0"/>
                          </a:rPr>
                          <m:t>ℒ</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e>
                    </m:d>
                  </m:oMath>
                </a14:m>
                <a:endParaRPr lang="en-US" sz="2800" dirty="0"/>
              </a:p>
            </p:txBody>
          </p:sp>
        </mc:Choice>
        <mc:Fallback xmlns="">
          <p:sp>
            <p:nvSpPr>
              <p:cNvPr id="19" name="Rounded Rectangular Callout 18">
                <a:extLst>
                  <a:ext uri="{FF2B5EF4-FFF2-40B4-BE49-F238E27FC236}">
                    <a16:creationId xmlns:a16="http://schemas.microsoft.com/office/drawing/2014/main" id="{A4DF795E-871D-27BB-EA39-24D48792259F}"/>
                  </a:ext>
                </a:extLst>
              </p:cNvPr>
              <p:cNvSpPr>
                <a:spLocks noRot="1" noChangeAspect="1" noMove="1" noResize="1" noEditPoints="1" noAdjustHandles="1" noChangeArrowheads="1" noChangeShapeType="1" noTextEdit="1"/>
              </p:cNvSpPr>
              <p:nvPr/>
            </p:nvSpPr>
            <p:spPr>
              <a:xfrm>
                <a:off x="1796143" y="5227697"/>
                <a:ext cx="5277701" cy="570068"/>
              </a:xfrm>
              <a:prstGeom prst="wedgeRoundRectCallout">
                <a:avLst>
                  <a:gd name="adj1" fmla="val 70462"/>
                  <a:gd name="adj2" fmla="val 16181"/>
                  <a:gd name="adj3" fmla="val 16667"/>
                </a:avLst>
              </a:prstGeom>
              <a:blipFill>
                <a:blip r:embed="rId14"/>
                <a:stretch>
                  <a:fillRect t="-6383" b="-23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4E8ADA9-1EB3-704A-E42A-2D5978280130}"/>
                  </a:ext>
                </a:extLst>
              </p:cNvPr>
              <p:cNvSpPr txBox="1"/>
              <p:nvPr/>
            </p:nvSpPr>
            <p:spPr>
              <a:xfrm>
                <a:off x="3533551" y="5969655"/>
                <a:ext cx="3775008" cy="523220"/>
              </a:xfrm>
              <a:prstGeom prst="rect">
                <a:avLst/>
              </a:prstGeom>
              <a:noFill/>
            </p:spPr>
            <p:txBody>
              <a:bodyPr wrap="none" rtlCol="0">
                <a:spAutoFit/>
              </a:bodyPr>
              <a:lstStyle/>
              <a:p>
                <a:r>
                  <a:rPr lang="en-US" sz="2800" dirty="0"/>
                  <a:t>Contradiction to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ℒ</m:t>
                    </m:r>
                  </m:oMath>
                </a14:m>
                <a:endParaRPr lang="en-US" sz="2800" b="0" dirty="0"/>
              </a:p>
            </p:txBody>
          </p:sp>
        </mc:Choice>
        <mc:Fallback xmlns="">
          <p:sp>
            <p:nvSpPr>
              <p:cNvPr id="24" name="TextBox 23">
                <a:extLst>
                  <a:ext uri="{FF2B5EF4-FFF2-40B4-BE49-F238E27FC236}">
                    <a16:creationId xmlns:a16="http://schemas.microsoft.com/office/drawing/2014/main" id="{74E8ADA9-1EB3-704A-E42A-2D5978280130}"/>
                  </a:ext>
                </a:extLst>
              </p:cNvPr>
              <p:cNvSpPr txBox="1">
                <a:spLocks noRot="1" noChangeAspect="1" noMove="1" noResize="1" noEditPoints="1" noAdjustHandles="1" noChangeArrowheads="1" noChangeShapeType="1" noTextEdit="1"/>
              </p:cNvSpPr>
              <p:nvPr/>
            </p:nvSpPr>
            <p:spPr>
              <a:xfrm>
                <a:off x="3533551" y="5969655"/>
                <a:ext cx="3775008" cy="523220"/>
              </a:xfrm>
              <a:prstGeom prst="rect">
                <a:avLst/>
              </a:prstGeom>
              <a:blipFill>
                <a:blip r:embed="rId15"/>
                <a:stretch>
                  <a:fillRect l="-3356" t="-9302" b="-32558"/>
                </a:stretch>
              </a:blipFill>
            </p:spPr>
            <p:txBody>
              <a:bodyPr/>
              <a:lstStyle/>
              <a:p>
                <a:r>
                  <a:rPr lang="en-US">
                    <a:noFill/>
                  </a:rPr>
                  <a:t> </a:t>
                </a:r>
              </a:p>
            </p:txBody>
          </p:sp>
        </mc:Fallback>
      </mc:AlternateContent>
    </p:spTree>
    <p:extLst>
      <p:ext uri="{BB962C8B-B14F-4D97-AF65-F5344CB8AC3E}">
        <p14:creationId xmlns:p14="http://schemas.microsoft.com/office/powerpoint/2010/main" val="198075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dissolv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dissolv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 calcmode="lin" valueType="num">
                                      <p:cBhvr additive="base">
                                        <p:cTn id="5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additive="base">
                                        <p:cTn id="6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dissolv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additive="base">
                                        <p:cTn id="7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dissolv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19"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46A1-0E7E-ECA9-7C3E-F61C83591526}"/>
              </a:ext>
            </a:extLst>
          </p:cNvPr>
          <p:cNvSpPr>
            <a:spLocks noGrp="1"/>
          </p:cNvSpPr>
          <p:nvPr>
            <p:ph type="title"/>
          </p:nvPr>
        </p:nvSpPr>
        <p:spPr/>
        <p:txBody>
          <a:bodyPr/>
          <a:lstStyle/>
          <a:p>
            <a:r>
              <a:rPr lang="en-US" dirty="0"/>
              <a:t>Hash &amp; BARG: Soundness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1664F3-65A7-8501-14C1-5A000D87E669}"/>
                  </a:ext>
                </a:extLst>
              </p:cNvPr>
              <p:cNvSpPr>
                <a:spLocks noGrp="1"/>
              </p:cNvSpPr>
              <p:nvPr>
                <p:ph idx="1"/>
              </p:nvPr>
            </p:nvSpPr>
            <p:spPr>
              <a:xfrm>
                <a:off x="838200" y="1825625"/>
                <a:ext cx="6284683" cy="4667250"/>
              </a:xfrm>
            </p:spPr>
            <p:txBody>
              <a:bodyPr/>
              <a:lstStyle/>
              <a:p>
                <a:pPr marL="0" indent="0">
                  <a:buNone/>
                </a:pPr>
                <a:r>
                  <a:rPr lang="en-US" dirty="0"/>
                  <a:t>Problem:</a:t>
                </a:r>
              </a:p>
              <a:p>
                <a:r>
                  <a:rPr lang="en-US" dirty="0"/>
                  <a:t>To flip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6</m:t>
                        </m:r>
                      </m:sub>
                    </m:sSub>
                  </m:oMath>
                </a14:m>
                <a:r>
                  <a:rPr lang="en-US" dirty="0"/>
                  <a:t>, enough to flip either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3</m:t>
                        </m:r>
                      </m:sub>
                    </m:sSub>
                  </m:oMath>
                </a14:m>
                <a:r>
                  <a:rPr lang="en-US" dirty="0"/>
                  <a:t> 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4</m:t>
                        </m:r>
                      </m:sub>
                    </m:sSub>
                  </m:oMath>
                </a14:m>
                <a:r>
                  <a:rPr lang="en-US" dirty="0"/>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err</m:t>
                          </m:r>
                        </m:e>
                        <m:sub>
                          <m:r>
                            <a:rPr lang="en-US" b="0" i="0" smtClean="0">
                              <a:latin typeface="Cambria Math" panose="02040503050406030204" pitchFamily="18" charset="0"/>
                            </a:rPr>
                            <m:t>6</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i="0">
                              <a:latin typeface="Cambria Math" panose="02040503050406030204" pitchFamily="18" charset="0"/>
                            </a:rPr>
                            <m:t>er</m:t>
                          </m:r>
                          <m:r>
                            <m:rPr>
                              <m:sty m:val="p"/>
                            </m:rPr>
                            <a:rPr lang="en-US" b="0" i="0" smtClean="0">
                              <a:latin typeface="Cambria Math" panose="02040503050406030204" pitchFamily="18" charset="0"/>
                            </a:rPr>
                            <m:t>r</m:t>
                          </m:r>
                        </m:e>
                        <m:sub>
                          <m:r>
                            <a:rPr lang="en-US" b="0" i="0" smtClean="0">
                              <a:latin typeface="Cambria Math" panose="02040503050406030204" pitchFamily="18" charset="0"/>
                            </a:rPr>
                            <m:t>3</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err</m:t>
                          </m:r>
                        </m:e>
                        <m:sub>
                          <m:r>
                            <a:rPr lang="en-US" b="0" i="0" smtClean="0">
                              <a:latin typeface="Cambria Math" panose="02040503050406030204" pitchFamily="18" charset="0"/>
                            </a:rPr>
                            <m:t>4</m:t>
                          </m:r>
                        </m:sub>
                      </m:sSub>
                      <m:r>
                        <a:rPr lang="en-US" b="0" i="0" smtClean="0">
                          <a:latin typeface="Cambria Math" panose="02040503050406030204" pitchFamily="18" charset="0"/>
                        </a:rPr>
                        <m:t>=</m:t>
                      </m:r>
                      <m:r>
                        <a:rPr lang="en-US" b="0" i="0" smtClean="0">
                          <a:solidFill>
                            <a:srgbClr val="C00000"/>
                          </a:solidFill>
                          <a:latin typeface="Cambria Math" panose="02040503050406030204" pitchFamily="18" charset="0"/>
                        </a:rPr>
                        <m:t>2</m:t>
                      </m:r>
                      <m:r>
                        <a:rPr lang="en-US" b="0" i="0" smtClean="0">
                          <a:latin typeface="Cambria Math" panose="02040503050406030204" pitchFamily="18" charset="0"/>
                        </a:rPr>
                        <m:t>⋅</m:t>
                      </m:r>
                      <m:r>
                        <m:rPr>
                          <m:sty m:val="p"/>
                        </m:rPr>
                        <a:rPr lang="en-US" b="0" i="0" smtClean="0">
                          <a:latin typeface="Cambria Math" panose="02040503050406030204" pitchFamily="18" charset="0"/>
                        </a:rPr>
                        <m:t>negl</m:t>
                      </m:r>
                    </m:oMath>
                  </m:oMathPara>
                </a14:m>
                <a:endParaRPr lang="en-US" dirty="0"/>
              </a:p>
              <a:p>
                <a:r>
                  <a:rPr lang="en-US" dirty="0"/>
                  <a:t>Error </a:t>
                </a:r>
                <a:r>
                  <a:rPr lang="en-US" dirty="0">
                    <a:solidFill>
                      <a:srgbClr val="C00000"/>
                    </a:solidFill>
                  </a:rPr>
                  <a:t>doubles</a:t>
                </a:r>
                <a:r>
                  <a:rPr lang="en-US" dirty="0"/>
                  <a:t> with each layer</a:t>
                </a:r>
              </a:p>
              <a:p>
                <a:pPr lvl="1"/>
                <a:r>
                  <a:rPr lang="en-US" dirty="0"/>
                  <a:t>With OR gates</a:t>
                </a:r>
              </a:p>
              <a:p>
                <a:r>
                  <a:rPr lang="en-US" dirty="0"/>
                  <a:t>Total error is </a:t>
                </a:r>
                <a:r>
                  <a:rPr lang="en-US" dirty="0">
                    <a:solidFill>
                      <a:srgbClr val="C00000"/>
                    </a:solidFill>
                  </a:rPr>
                  <a:t>exponential</a:t>
                </a:r>
                <a:r>
                  <a:rPr lang="en-US" dirty="0"/>
                  <a:t> in depth</a:t>
                </a:r>
              </a:p>
              <a:p>
                <a:r>
                  <a:rPr lang="en-US" dirty="0"/>
                  <a:t>Can only afford logarithmic depth</a:t>
                </a:r>
              </a:p>
              <a:p>
                <a:endParaRPr lang="en-US" dirty="0"/>
              </a:p>
            </p:txBody>
          </p:sp>
        </mc:Choice>
        <mc:Fallback xmlns="">
          <p:sp>
            <p:nvSpPr>
              <p:cNvPr id="3" name="Content Placeholder 2">
                <a:extLst>
                  <a:ext uri="{FF2B5EF4-FFF2-40B4-BE49-F238E27FC236}">
                    <a16:creationId xmlns:a16="http://schemas.microsoft.com/office/drawing/2014/main" id="{241664F3-65A7-8501-14C1-5A000D87E669}"/>
                  </a:ext>
                </a:extLst>
              </p:cNvPr>
              <p:cNvSpPr>
                <a:spLocks noGrp="1" noRot="1" noChangeAspect="1" noMove="1" noResize="1" noEditPoints="1" noAdjustHandles="1" noChangeArrowheads="1" noChangeShapeType="1" noTextEdit="1"/>
              </p:cNvSpPr>
              <p:nvPr>
                <p:ph idx="1"/>
              </p:nvPr>
            </p:nvSpPr>
            <p:spPr>
              <a:xfrm>
                <a:off x="838200" y="1825625"/>
                <a:ext cx="6284683" cy="4667250"/>
              </a:xfrm>
              <a:blipFill>
                <a:blip r:embed="rId3"/>
                <a:stretch>
                  <a:fillRect l="-2020" t="-2168" r="-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A128A82B-EE2F-7D75-53B4-3007B3FC7AD3}"/>
                  </a:ext>
                </a:extLst>
              </p:cNvPr>
              <p:cNvSpPr/>
              <p:nvPr/>
            </p:nvSpPr>
            <p:spPr>
              <a:xfrm>
                <a:off x="8603976" y="3457057"/>
                <a:ext cx="808382" cy="811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rPr>
                        <m:t>∧</m:t>
                      </m:r>
                    </m:oMath>
                  </m:oMathPara>
                </a14:m>
                <a:endParaRPr lang="en-US" sz="3600" dirty="0">
                  <a:solidFill>
                    <a:schemeClr val="tx1"/>
                  </a:solidFill>
                </a:endParaRPr>
              </a:p>
            </p:txBody>
          </p:sp>
        </mc:Choice>
        <mc:Fallback xmlns="">
          <p:sp>
            <p:nvSpPr>
              <p:cNvPr id="4" name="Oval 3">
                <a:extLst>
                  <a:ext uri="{FF2B5EF4-FFF2-40B4-BE49-F238E27FC236}">
                    <a16:creationId xmlns:a16="http://schemas.microsoft.com/office/drawing/2014/main" id="{A128A82B-EE2F-7D75-53B4-3007B3FC7AD3}"/>
                  </a:ext>
                </a:extLst>
              </p:cNvPr>
              <p:cNvSpPr>
                <a:spLocks noRot="1" noChangeAspect="1" noMove="1" noResize="1" noEditPoints="1" noAdjustHandles="1" noChangeArrowheads="1" noChangeShapeType="1" noTextEdit="1"/>
              </p:cNvSpPr>
              <p:nvPr/>
            </p:nvSpPr>
            <p:spPr>
              <a:xfrm>
                <a:off x="8603976" y="3457057"/>
                <a:ext cx="808382" cy="811696"/>
              </a:xfrm>
              <a:prstGeom prst="ellipse">
                <a:avLst/>
              </a:prstGeom>
              <a:blipFill>
                <a:blip r:embed="rId4"/>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071DCA1-89A5-BBA7-A13C-1DD3DA2EA54C}"/>
                  </a:ext>
                </a:extLst>
              </p:cNvPr>
              <p:cNvSpPr/>
              <p:nvPr/>
            </p:nvSpPr>
            <p:spPr>
              <a:xfrm>
                <a:off x="10545418" y="3457057"/>
                <a:ext cx="808382" cy="811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sz="3600" b="0" i="1" smtClean="0">
                          <a:solidFill>
                            <a:schemeClr val="tx1"/>
                          </a:solidFill>
                          <a:latin typeface="Cambria Math" panose="02040503050406030204" pitchFamily="18" charset="0"/>
                        </a:rPr>
                        <m:t>∨</m:t>
                      </m:r>
                    </m:oMath>
                  </m:oMathPara>
                </a14:m>
                <a:endParaRPr lang="en-US" sz="3600" dirty="0">
                  <a:solidFill>
                    <a:schemeClr val="tx1"/>
                  </a:solidFill>
                </a:endParaRPr>
              </a:p>
            </p:txBody>
          </p:sp>
        </mc:Choice>
        <mc:Fallback xmlns="">
          <p:sp>
            <p:nvSpPr>
              <p:cNvPr id="5" name="Oval 4">
                <a:extLst>
                  <a:ext uri="{FF2B5EF4-FFF2-40B4-BE49-F238E27FC236}">
                    <a16:creationId xmlns:a16="http://schemas.microsoft.com/office/drawing/2014/main" id="{4071DCA1-89A5-BBA7-A13C-1DD3DA2EA54C}"/>
                  </a:ext>
                </a:extLst>
              </p:cNvPr>
              <p:cNvSpPr>
                <a:spLocks noRot="1" noChangeAspect="1" noMove="1" noResize="1" noEditPoints="1" noAdjustHandles="1" noChangeArrowheads="1" noChangeShapeType="1" noTextEdit="1"/>
              </p:cNvSpPr>
              <p:nvPr/>
            </p:nvSpPr>
            <p:spPr>
              <a:xfrm>
                <a:off x="10545418" y="3457057"/>
                <a:ext cx="808382" cy="811696"/>
              </a:xfrm>
              <a:prstGeom prst="ellipse">
                <a:avLst/>
              </a:prstGeom>
              <a:blipFill>
                <a:blip r:embed="rId5"/>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8CEFA702-9D19-6B8A-10EA-D803FC304742}"/>
                  </a:ext>
                </a:extLst>
              </p:cNvPr>
              <p:cNvSpPr/>
              <p:nvPr/>
            </p:nvSpPr>
            <p:spPr>
              <a:xfrm>
                <a:off x="9597887" y="2434189"/>
                <a:ext cx="808382" cy="811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sz="3600" b="0" i="1" smtClean="0">
                          <a:solidFill>
                            <a:schemeClr val="tx1"/>
                          </a:solidFill>
                          <a:latin typeface="Cambria Math" panose="02040503050406030204" pitchFamily="18" charset="0"/>
                        </a:rPr>
                        <m:t>∨</m:t>
                      </m:r>
                    </m:oMath>
                  </m:oMathPara>
                </a14:m>
                <a:endParaRPr lang="en-US" sz="3600" dirty="0">
                  <a:solidFill>
                    <a:schemeClr val="tx1"/>
                  </a:solidFill>
                </a:endParaRPr>
              </a:p>
            </p:txBody>
          </p:sp>
        </mc:Choice>
        <mc:Fallback xmlns="">
          <p:sp>
            <p:nvSpPr>
              <p:cNvPr id="6" name="Oval 5">
                <a:extLst>
                  <a:ext uri="{FF2B5EF4-FFF2-40B4-BE49-F238E27FC236}">
                    <a16:creationId xmlns:a16="http://schemas.microsoft.com/office/drawing/2014/main" id="{8CEFA702-9D19-6B8A-10EA-D803FC304742}"/>
                  </a:ext>
                </a:extLst>
              </p:cNvPr>
              <p:cNvSpPr>
                <a:spLocks noRot="1" noChangeAspect="1" noMove="1" noResize="1" noEditPoints="1" noAdjustHandles="1" noChangeArrowheads="1" noChangeShapeType="1" noTextEdit="1"/>
              </p:cNvSpPr>
              <p:nvPr/>
            </p:nvSpPr>
            <p:spPr>
              <a:xfrm>
                <a:off x="9597887" y="2434189"/>
                <a:ext cx="808382" cy="811696"/>
              </a:xfrm>
              <a:prstGeom prst="ellipse">
                <a:avLst/>
              </a:prstGeom>
              <a:blipFill>
                <a:blip r:embed="rId6"/>
                <a:stretch>
                  <a:fillRect/>
                </a:stretch>
              </a:blipFill>
              <a:ln w="38100">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F6F3DB75-3DEF-B876-C9E7-269F10D33D6C}"/>
              </a:ext>
            </a:extLst>
          </p:cNvPr>
          <p:cNvCxnSpPr>
            <a:stCxn id="4" idx="7"/>
            <a:endCxn id="6" idx="3"/>
          </p:cNvCxnSpPr>
          <p:nvPr/>
        </p:nvCxnSpPr>
        <p:spPr>
          <a:xfrm flipV="1">
            <a:off x="9293973" y="3127015"/>
            <a:ext cx="422299" cy="44891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39F6E69-F2AE-7FD4-B538-56D375CC0E1F}"/>
              </a:ext>
            </a:extLst>
          </p:cNvPr>
          <p:cNvCxnSpPr>
            <a:cxnSpLocks/>
            <a:stCxn id="5" idx="1"/>
            <a:endCxn id="6" idx="5"/>
          </p:cNvCxnSpPr>
          <p:nvPr/>
        </p:nvCxnSpPr>
        <p:spPr>
          <a:xfrm flipH="1" flipV="1">
            <a:off x="10287884" y="3127015"/>
            <a:ext cx="375919" cy="44891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4486F1F-22E2-19E3-8280-E350631ADC55}"/>
              </a:ext>
            </a:extLst>
          </p:cNvPr>
          <p:cNvCxnSpPr>
            <a:cxnSpLocks/>
            <a:stCxn id="6" idx="0"/>
          </p:cNvCxnSpPr>
          <p:nvPr/>
        </p:nvCxnSpPr>
        <p:spPr>
          <a:xfrm flipV="1">
            <a:off x="10002078" y="1986928"/>
            <a:ext cx="0" cy="447261"/>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1E32E12-9B9A-F7D0-43E0-A3FBFFDC29E7}"/>
              </a:ext>
            </a:extLst>
          </p:cNvPr>
          <p:cNvCxnSpPr>
            <a:cxnSpLocks/>
            <a:endCxn id="4" idx="3"/>
          </p:cNvCxnSpPr>
          <p:nvPr/>
        </p:nvCxnSpPr>
        <p:spPr>
          <a:xfrm flipV="1">
            <a:off x="8722361" y="4149883"/>
            <a:ext cx="0" cy="63325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0B32DD0-DF97-44E2-E4B0-AF23E2E04D22}"/>
              </a:ext>
            </a:extLst>
          </p:cNvPr>
          <p:cNvCxnSpPr>
            <a:cxnSpLocks/>
          </p:cNvCxnSpPr>
          <p:nvPr/>
        </p:nvCxnSpPr>
        <p:spPr>
          <a:xfrm flipV="1">
            <a:off x="9286464" y="4149883"/>
            <a:ext cx="0" cy="63325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9610245-A2EC-1DDE-3B76-B38A929E3CF1}"/>
              </a:ext>
            </a:extLst>
          </p:cNvPr>
          <p:cNvCxnSpPr>
            <a:cxnSpLocks/>
            <a:endCxn id="5" idx="3"/>
          </p:cNvCxnSpPr>
          <p:nvPr/>
        </p:nvCxnSpPr>
        <p:spPr>
          <a:xfrm flipV="1">
            <a:off x="10663803" y="4149883"/>
            <a:ext cx="0" cy="63325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6F6469A-C3B0-82ED-1719-611A17E43EA1}"/>
              </a:ext>
            </a:extLst>
          </p:cNvPr>
          <p:cNvCxnSpPr>
            <a:cxnSpLocks/>
          </p:cNvCxnSpPr>
          <p:nvPr/>
        </p:nvCxnSpPr>
        <p:spPr>
          <a:xfrm flipV="1">
            <a:off x="11240273" y="4149883"/>
            <a:ext cx="0" cy="63325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8064527-0F57-829E-C9BC-7A50A6EA0455}"/>
                  </a:ext>
                </a:extLst>
              </p:cNvPr>
              <p:cNvSpPr txBox="1"/>
              <p:nvPr/>
            </p:nvSpPr>
            <p:spPr>
              <a:xfrm>
                <a:off x="8552265" y="4783137"/>
                <a:ext cx="41517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oMath>
                  </m:oMathPara>
                </a14:m>
                <a:endParaRPr lang="en-US" sz="2800" dirty="0"/>
              </a:p>
            </p:txBody>
          </p:sp>
        </mc:Choice>
        <mc:Fallback xmlns="">
          <p:sp>
            <p:nvSpPr>
              <p:cNvPr id="14" name="TextBox 13">
                <a:extLst>
                  <a:ext uri="{FF2B5EF4-FFF2-40B4-BE49-F238E27FC236}">
                    <a16:creationId xmlns:a16="http://schemas.microsoft.com/office/drawing/2014/main" id="{38064527-0F57-829E-C9BC-7A50A6EA0455}"/>
                  </a:ext>
                </a:extLst>
              </p:cNvPr>
              <p:cNvSpPr txBox="1">
                <a:spLocks noRot="1" noChangeAspect="1" noMove="1" noResize="1" noEditPoints="1" noAdjustHandles="1" noChangeArrowheads="1" noChangeShapeType="1" noTextEdit="1"/>
              </p:cNvSpPr>
              <p:nvPr/>
            </p:nvSpPr>
            <p:spPr>
              <a:xfrm>
                <a:off x="8552265" y="4783137"/>
                <a:ext cx="415177" cy="430887"/>
              </a:xfrm>
              <a:prstGeom prst="rect">
                <a:avLst/>
              </a:prstGeom>
              <a:blipFill>
                <a:blip r:embed="rId7"/>
                <a:stretch>
                  <a:fillRect l="-20588" r="-588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5D0CFA3-B2ED-D5B4-E4B9-346A0C9747DF}"/>
                  </a:ext>
                </a:extLst>
              </p:cNvPr>
              <p:cNvSpPr txBox="1"/>
              <p:nvPr/>
            </p:nvSpPr>
            <p:spPr>
              <a:xfrm>
                <a:off x="9182710" y="4796810"/>
                <a:ext cx="4234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2</m:t>
                          </m:r>
                        </m:sub>
                      </m:sSub>
                    </m:oMath>
                  </m:oMathPara>
                </a14:m>
                <a:endParaRPr lang="en-US" sz="2800" dirty="0"/>
              </a:p>
            </p:txBody>
          </p:sp>
        </mc:Choice>
        <mc:Fallback xmlns="">
          <p:sp>
            <p:nvSpPr>
              <p:cNvPr id="15" name="TextBox 14">
                <a:extLst>
                  <a:ext uri="{FF2B5EF4-FFF2-40B4-BE49-F238E27FC236}">
                    <a16:creationId xmlns:a16="http://schemas.microsoft.com/office/drawing/2014/main" id="{B5D0CFA3-B2ED-D5B4-E4B9-346A0C9747DF}"/>
                  </a:ext>
                </a:extLst>
              </p:cNvPr>
              <p:cNvSpPr txBox="1">
                <a:spLocks noRot="1" noChangeAspect="1" noMove="1" noResize="1" noEditPoints="1" noAdjustHandles="1" noChangeArrowheads="1" noChangeShapeType="1" noTextEdit="1"/>
              </p:cNvSpPr>
              <p:nvPr/>
            </p:nvSpPr>
            <p:spPr>
              <a:xfrm>
                <a:off x="9182710" y="4796810"/>
                <a:ext cx="423449" cy="430887"/>
              </a:xfrm>
              <a:prstGeom prst="rect">
                <a:avLst/>
              </a:prstGeom>
              <a:blipFill>
                <a:blip r:embed="rId8"/>
                <a:stretch>
                  <a:fillRect l="-20000" r="-5714"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8CA956C-1C7C-84B1-E15B-1A2C47159182}"/>
                  </a:ext>
                </a:extLst>
              </p:cNvPr>
              <p:cNvSpPr txBox="1"/>
              <p:nvPr/>
            </p:nvSpPr>
            <p:spPr>
              <a:xfrm>
                <a:off x="10532759" y="4783136"/>
                <a:ext cx="4234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3</m:t>
                          </m:r>
                        </m:sub>
                      </m:sSub>
                    </m:oMath>
                  </m:oMathPara>
                </a14:m>
                <a:endParaRPr lang="en-US" sz="2800" dirty="0"/>
              </a:p>
            </p:txBody>
          </p:sp>
        </mc:Choice>
        <mc:Fallback xmlns="">
          <p:sp>
            <p:nvSpPr>
              <p:cNvPr id="16" name="TextBox 15">
                <a:extLst>
                  <a:ext uri="{FF2B5EF4-FFF2-40B4-BE49-F238E27FC236}">
                    <a16:creationId xmlns:a16="http://schemas.microsoft.com/office/drawing/2014/main" id="{98CA956C-1C7C-84B1-E15B-1A2C47159182}"/>
                  </a:ext>
                </a:extLst>
              </p:cNvPr>
              <p:cNvSpPr txBox="1">
                <a:spLocks noRot="1" noChangeAspect="1" noMove="1" noResize="1" noEditPoints="1" noAdjustHandles="1" noChangeArrowheads="1" noChangeShapeType="1" noTextEdit="1"/>
              </p:cNvSpPr>
              <p:nvPr/>
            </p:nvSpPr>
            <p:spPr>
              <a:xfrm>
                <a:off x="10532759" y="4783136"/>
                <a:ext cx="423449" cy="430887"/>
              </a:xfrm>
              <a:prstGeom prst="rect">
                <a:avLst/>
              </a:prstGeom>
              <a:blipFill>
                <a:blip r:embed="rId9"/>
                <a:stretch>
                  <a:fillRect l="-20588" r="-588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00C7F16-D433-8A94-47C2-125814FDBB08}"/>
                  </a:ext>
                </a:extLst>
              </p:cNvPr>
              <p:cNvSpPr txBox="1"/>
              <p:nvPr/>
            </p:nvSpPr>
            <p:spPr>
              <a:xfrm>
                <a:off x="11087252" y="4783136"/>
                <a:ext cx="4234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4</m:t>
                          </m:r>
                        </m:sub>
                      </m:sSub>
                    </m:oMath>
                  </m:oMathPara>
                </a14:m>
                <a:endParaRPr lang="en-US" sz="2800" dirty="0"/>
              </a:p>
            </p:txBody>
          </p:sp>
        </mc:Choice>
        <mc:Fallback xmlns="">
          <p:sp>
            <p:nvSpPr>
              <p:cNvPr id="17" name="TextBox 16">
                <a:extLst>
                  <a:ext uri="{FF2B5EF4-FFF2-40B4-BE49-F238E27FC236}">
                    <a16:creationId xmlns:a16="http://schemas.microsoft.com/office/drawing/2014/main" id="{500C7F16-D433-8A94-47C2-125814FDBB08}"/>
                  </a:ext>
                </a:extLst>
              </p:cNvPr>
              <p:cNvSpPr txBox="1">
                <a:spLocks noRot="1" noChangeAspect="1" noMove="1" noResize="1" noEditPoints="1" noAdjustHandles="1" noChangeArrowheads="1" noChangeShapeType="1" noTextEdit="1"/>
              </p:cNvSpPr>
              <p:nvPr/>
            </p:nvSpPr>
            <p:spPr>
              <a:xfrm>
                <a:off x="11087252" y="4783136"/>
                <a:ext cx="423449" cy="430887"/>
              </a:xfrm>
              <a:prstGeom prst="rect">
                <a:avLst/>
              </a:prstGeom>
              <a:blipFill>
                <a:blip r:embed="rId10"/>
                <a:stretch>
                  <a:fillRect l="-23529" r="-588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0CEEBE2-ED1D-B33C-147E-4D64359AF467}"/>
                  </a:ext>
                </a:extLst>
              </p:cNvPr>
              <p:cNvSpPr txBox="1"/>
              <p:nvPr/>
            </p:nvSpPr>
            <p:spPr>
              <a:xfrm>
                <a:off x="9843191" y="1475244"/>
                <a:ext cx="7174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m:rPr>
                              <m:sty m:val="p"/>
                            </m:rPr>
                            <a:rPr lang="en-US" sz="2800" b="0" i="0" smtClean="0">
                              <a:latin typeface="Cambria Math" panose="02040503050406030204" pitchFamily="18" charset="0"/>
                            </a:rPr>
                            <m:t>out</m:t>
                          </m:r>
                        </m:sub>
                      </m:sSub>
                    </m:oMath>
                  </m:oMathPara>
                </a14:m>
                <a:endParaRPr lang="en-US" sz="2800" dirty="0"/>
              </a:p>
            </p:txBody>
          </p:sp>
        </mc:Choice>
        <mc:Fallback xmlns="">
          <p:sp>
            <p:nvSpPr>
              <p:cNvPr id="18" name="TextBox 17">
                <a:extLst>
                  <a:ext uri="{FF2B5EF4-FFF2-40B4-BE49-F238E27FC236}">
                    <a16:creationId xmlns:a16="http://schemas.microsoft.com/office/drawing/2014/main" id="{B0CEEBE2-ED1D-B33C-147E-4D64359AF467}"/>
                  </a:ext>
                </a:extLst>
              </p:cNvPr>
              <p:cNvSpPr txBox="1">
                <a:spLocks noRot="1" noChangeAspect="1" noMove="1" noResize="1" noEditPoints="1" noAdjustHandles="1" noChangeArrowheads="1" noChangeShapeType="1" noTextEdit="1"/>
              </p:cNvSpPr>
              <p:nvPr/>
            </p:nvSpPr>
            <p:spPr>
              <a:xfrm>
                <a:off x="9843191" y="1475244"/>
                <a:ext cx="717440" cy="430887"/>
              </a:xfrm>
              <a:prstGeom prst="rect">
                <a:avLst/>
              </a:prstGeom>
              <a:blipFill>
                <a:blip r:embed="rId11"/>
                <a:stretch>
                  <a:fillRect l="-12281" r="-1754" b="-11429"/>
                </a:stretch>
              </a:blipFill>
            </p:spPr>
            <p:txBody>
              <a:bodyPr/>
              <a:lstStyle/>
              <a:p>
                <a:r>
                  <a:rPr lang="en-US">
                    <a:noFill/>
                  </a:rPr>
                  <a:t> </a:t>
                </a:r>
              </a:p>
            </p:txBody>
          </p:sp>
        </mc:Fallback>
      </mc:AlternateContent>
      <p:sp>
        <p:nvSpPr>
          <p:cNvPr id="20" name="Rounded Rectangle 19">
            <a:extLst>
              <a:ext uri="{FF2B5EF4-FFF2-40B4-BE49-F238E27FC236}">
                <a16:creationId xmlns:a16="http://schemas.microsoft.com/office/drawing/2014/main" id="{17ABCC4A-3592-22FC-0A85-F36D4F0F1DB2}"/>
              </a:ext>
            </a:extLst>
          </p:cNvPr>
          <p:cNvSpPr/>
          <p:nvPr/>
        </p:nvSpPr>
        <p:spPr>
          <a:xfrm>
            <a:off x="8207951" y="5214024"/>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1" name="Rounded Rectangle 20">
            <a:extLst>
              <a:ext uri="{FF2B5EF4-FFF2-40B4-BE49-F238E27FC236}">
                <a16:creationId xmlns:a16="http://schemas.microsoft.com/office/drawing/2014/main" id="{32B96A51-B590-ECC8-F830-332DEF138815}"/>
              </a:ext>
            </a:extLst>
          </p:cNvPr>
          <p:cNvSpPr/>
          <p:nvPr/>
        </p:nvSpPr>
        <p:spPr>
          <a:xfrm>
            <a:off x="9097135" y="5227697"/>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22" name="Rounded Rectangle 21">
            <a:extLst>
              <a:ext uri="{FF2B5EF4-FFF2-40B4-BE49-F238E27FC236}">
                <a16:creationId xmlns:a16="http://schemas.microsoft.com/office/drawing/2014/main" id="{36A7B931-FE79-EBD5-C606-F970709A6D2D}"/>
              </a:ext>
            </a:extLst>
          </p:cNvPr>
          <p:cNvSpPr/>
          <p:nvPr/>
        </p:nvSpPr>
        <p:spPr>
          <a:xfrm>
            <a:off x="10203195" y="5227847"/>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3" name="Rounded Rectangle 22">
            <a:extLst>
              <a:ext uri="{FF2B5EF4-FFF2-40B4-BE49-F238E27FC236}">
                <a16:creationId xmlns:a16="http://schemas.microsoft.com/office/drawing/2014/main" id="{405E0636-8757-8398-B047-207E85769A3F}"/>
              </a:ext>
            </a:extLst>
          </p:cNvPr>
          <p:cNvSpPr/>
          <p:nvPr/>
        </p:nvSpPr>
        <p:spPr>
          <a:xfrm>
            <a:off x="11104427" y="5227697"/>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5" name="Rounded Rectangle 24">
            <a:extLst>
              <a:ext uri="{FF2B5EF4-FFF2-40B4-BE49-F238E27FC236}">
                <a16:creationId xmlns:a16="http://schemas.microsoft.com/office/drawing/2014/main" id="{BB567CA9-EBFD-111F-C2E4-B6A2C826AE45}"/>
              </a:ext>
            </a:extLst>
          </p:cNvPr>
          <p:cNvSpPr/>
          <p:nvPr/>
        </p:nvSpPr>
        <p:spPr>
          <a:xfrm>
            <a:off x="8781912" y="2802141"/>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6" name="Rounded Rectangle 25">
            <a:extLst>
              <a:ext uri="{FF2B5EF4-FFF2-40B4-BE49-F238E27FC236}">
                <a16:creationId xmlns:a16="http://schemas.microsoft.com/office/drawing/2014/main" id="{B88A69C1-6CFF-57A8-5D54-5BDFE8078843}"/>
              </a:ext>
            </a:extLst>
          </p:cNvPr>
          <p:cNvSpPr/>
          <p:nvPr/>
        </p:nvSpPr>
        <p:spPr>
          <a:xfrm>
            <a:off x="10662658" y="2802141"/>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7" name="Rounded Rectangle 26">
            <a:extLst>
              <a:ext uri="{FF2B5EF4-FFF2-40B4-BE49-F238E27FC236}">
                <a16:creationId xmlns:a16="http://schemas.microsoft.com/office/drawing/2014/main" id="{0D4E8F73-6C6B-6FFC-13D2-6B5F6A1C33EC}"/>
              </a:ext>
            </a:extLst>
          </p:cNvPr>
          <p:cNvSpPr/>
          <p:nvPr/>
        </p:nvSpPr>
        <p:spPr>
          <a:xfrm>
            <a:off x="10609024" y="1474556"/>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31" name="Oval 30">
            <a:extLst>
              <a:ext uri="{FF2B5EF4-FFF2-40B4-BE49-F238E27FC236}">
                <a16:creationId xmlns:a16="http://schemas.microsoft.com/office/drawing/2014/main" id="{A3F84A6E-CDE0-EE80-3EB4-0ADA69E34A01}"/>
              </a:ext>
            </a:extLst>
          </p:cNvPr>
          <p:cNvSpPr/>
          <p:nvPr/>
        </p:nvSpPr>
        <p:spPr>
          <a:xfrm rot="19321670">
            <a:off x="10357958" y="2941761"/>
            <a:ext cx="252722" cy="81169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BDB750E1-5D2A-CE56-FD44-C1AC55D9E7D1}"/>
              </a:ext>
            </a:extLst>
          </p:cNvPr>
          <p:cNvSpPr/>
          <p:nvPr/>
        </p:nvSpPr>
        <p:spPr>
          <a:xfrm>
            <a:off x="11104427" y="5227697"/>
            <a:ext cx="630445" cy="567201"/>
          </a:xfrm>
          <a:prstGeom prst="round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34" name="Rounded Rectangle 33">
            <a:extLst>
              <a:ext uri="{FF2B5EF4-FFF2-40B4-BE49-F238E27FC236}">
                <a16:creationId xmlns:a16="http://schemas.microsoft.com/office/drawing/2014/main" id="{9713BB08-53A9-7435-7D68-56D6AE41CF40}"/>
              </a:ext>
            </a:extLst>
          </p:cNvPr>
          <p:cNvSpPr/>
          <p:nvPr/>
        </p:nvSpPr>
        <p:spPr>
          <a:xfrm>
            <a:off x="10662657" y="2802141"/>
            <a:ext cx="630445" cy="567201"/>
          </a:xfrm>
          <a:prstGeom prst="round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35" name="Rounded Rectangle 34">
            <a:extLst>
              <a:ext uri="{FF2B5EF4-FFF2-40B4-BE49-F238E27FC236}">
                <a16:creationId xmlns:a16="http://schemas.microsoft.com/office/drawing/2014/main" id="{544D469E-834F-7975-29A9-684DD0F9BF0C}"/>
              </a:ext>
            </a:extLst>
          </p:cNvPr>
          <p:cNvSpPr/>
          <p:nvPr/>
        </p:nvSpPr>
        <p:spPr>
          <a:xfrm>
            <a:off x="10201911" y="5227697"/>
            <a:ext cx="630445" cy="567201"/>
          </a:xfrm>
          <a:prstGeom prst="roundRect">
            <a:avLst/>
          </a:prstGeom>
          <a:solidFill>
            <a:srgbClr val="BF5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4847EEE-DED4-1475-B0EB-5EC0CD905BB4}"/>
                  </a:ext>
                </a:extLst>
              </p:cNvPr>
              <p:cNvSpPr txBox="1"/>
              <p:nvPr/>
            </p:nvSpPr>
            <p:spPr>
              <a:xfrm>
                <a:off x="9124662" y="3297342"/>
                <a:ext cx="1011607"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5</m:t>
                          </m:r>
                        </m:sub>
                      </m:sSub>
                    </m:oMath>
                  </m:oMathPara>
                </a14:m>
                <a:endParaRPr lang="en-US" sz="2800" dirty="0"/>
              </a:p>
            </p:txBody>
          </p:sp>
        </mc:Choice>
        <mc:Fallback xmlns="">
          <p:sp>
            <p:nvSpPr>
              <p:cNvPr id="24" name="TextBox 23">
                <a:extLst>
                  <a:ext uri="{FF2B5EF4-FFF2-40B4-BE49-F238E27FC236}">
                    <a16:creationId xmlns:a16="http://schemas.microsoft.com/office/drawing/2014/main" id="{84847EEE-DED4-1475-B0EB-5EC0CD905BB4}"/>
                  </a:ext>
                </a:extLst>
              </p:cNvPr>
              <p:cNvSpPr txBox="1">
                <a:spLocks noRot="1" noChangeAspect="1" noMove="1" noResize="1" noEditPoints="1" noAdjustHandles="1" noChangeArrowheads="1" noChangeShapeType="1" noTextEdit="1"/>
              </p:cNvSpPr>
              <p:nvPr/>
            </p:nvSpPr>
            <p:spPr>
              <a:xfrm>
                <a:off x="9124662" y="3297342"/>
                <a:ext cx="1011607" cy="430887"/>
              </a:xfrm>
              <a:prstGeom prst="rect">
                <a:avLst/>
              </a:prstGeom>
              <a:blipFill>
                <a:blip r:embed="rId12"/>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BC12C01-604F-FDFD-F524-F7A2C55738D5}"/>
                  </a:ext>
                </a:extLst>
              </p:cNvPr>
              <p:cNvSpPr txBox="1"/>
              <p:nvPr/>
            </p:nvSpPr>
            <p:spPr>
              <a:xfrm>
                <a:off x="9872644" y="3304003"/>
                <a:ext cx="1011607"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6</m:t>
                          </m:r>
                        </m:sub>
                      </m:sSub>
                    </m:oMath>
                  </m:oMathPara>
                </a14:m>
                <a:endParaRPr lang="en-US" sz="2800" dirty="0"/>
              </a:p>
            </p:txBody>
          </p:sp>
        </mc:Choice>
        <mc:Fallback xmlns="">
          <p:sp>
            <p:nvSpPr>
              <p:cNvPr id="30" name="TextBox 29">
                <a:extLst>
                  <a:ext uri="{FF2B5EF4-FFF2-40B4-BE49-F238E27FC236}">
                    <a16:creationId xmlns:a16="http://schemas.microsoft.com/office/drawing/2014/main" id="{2BC12C01-604F-FDFD-F524-F7A2C55738D5}"/>
                  </a:ext>
                </a:extLst>
              </p:cNvPr>
              <p:cNvSpPr txBox="1">
                <a:spLocks noRot="1" noChangeAspect="1" noMove="1" noResize="1" noEditPoints="1" noAdjustHandles="1" noChangeArrowheads="1" noChangeShapeType="1" noTextEdit="1"/>
              </p:cNvSpPr>
              <p:nvPr/>
            </p:nvSpPr>
            <p:spPr>
              <a:xfrm>
                <a:off x="9872644" y="3304003"/>
                <a:ext cx="1011607" cy="430887"/>
              </a:xfrm>
              <a:prstGeom prst="rect">
                <a:avLst/>
              </a:prstGeom>
              <a:blipFill>
                <a:blip r:embed="rId13"/>
                <a:stretch>
                  <a:fillRect b="-11429"/>
                </a:stretch>
              </a:blipFill>
            </p:spPr>
            <p:txBody>
              <a:bodyPr/>
              <a:lstStyle/>
              <a:p>
                <a:r>
                  <a:rPr lang="en-US">
                    <a:noFill/>
                  </a:rPr>
                  <a:t> </a:t>
                </a:r>
              </a:p>
            </p:txBody>
          </p:sp>
        </mc:Fallback>
      </mc:AlternateContent>
      <p:pic>
        <p:nvPicPr>
          <p:cNvPr id="19" name="Picture 2" descr="Jenga Game - Happy Kids Puzzles">
            <a:extLst>
              <a:ext uri="{FF2B5EF4-FFF2-40B4-BE49-F238E27FC236}">
                <a16:creationId xmlns:a16="http://schemas.microsoft.com/office/drawing/2014/main" id="{CC814B94-6778-F8BD-B2A2-0BDE83CA3636}"/>
              </a:ext>
            </a:extLst>
          </p:cNvPr>
          <p:cNvPicPr>
            <a:picLocks noChangeAspect="1" noChangeArrowheads="1"/>
          </p:cNvPicPr>
          <p:nvPr/>
        </p:nvPicPr>
        <p:blipFill>
          <a:blip r:embed="rId1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83520" y="1906131"/>
            <a:ext cx="4027221" cy="4027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5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900" decel="100000" fill="hold"/>
                                        <p:tgtEl>
                                          <p:spTgt spid="3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0" presetClass="path" presetSubtype="0" accel="50000" decel="50000" fill="hold" grpId="1" nodeType="afterEffect">
                                  <p:stCondLst>
                                    <p:cond delay="0"/>
                                  </p:stCondLst>
                                  <p:childTnLst>
                                    <p:animMotion origin="layout" path="M -2.08333E-7 -2.22222E-6 L -0.02995 0.06111 " pathEditMode="relative" rAng="0" ptsTypes="AA">
                                      <p:cBhvr>
                                        <p:cTn id="27" dur="1000" fill="hold"/>
                                        <p:tgtEl>
                                          <p:spTgt spid="35"/>
                                        </p:tgtEl>
                                        <p:attrNameLst>
                                          <p:attrName>ppt_x</p:attrName>
                                          <p:attrName>ppt_y</p:attrName>
                                        </p:attrNameLst>
                                      </p:cBhvr>
                                      <p:rCtr x="-1497" y="3056"/>
                                    </p:animMotion>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1"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900" decel="100000" fill="hold"/>
                                        <p:tgtEl>
                                          <p:spTgt spid="3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36" fill="hold">
                            <p:stCondLst>
                              <p:cond delay="1000"/>
                            </p:stCondLst>
                            <p:childTnLst>
                              <p:par>
                                <p:cTn id="37" presetID="0" presetClass="path" presetSubtype="0" accel="50000" decel="50000" fill="hold" grpId="0" nodeType="afterEffect">
                                  <p:stCondLst>
                                    <p:cond delay="0"/>
                                  </p:stCondLst>
                                  <p:childTnLst>
                                    <p:animMotion origin="layout" path="M -0.00534 0.00047 L -0.03789 0.06528 " pathEditMode="relative" ptsTypes="AA">
                                      <p:cBhvr>
                                        <p:cTn id="38" dur="1000" fill="hold"/>
                                        <p:tgtEl>
                                          <p:spTgt spid="33"/>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additive="base">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additive="base">
                                        <p:cTn id="6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dissolve">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3" grpId="1" animBg="1"/>
      <p:bldP spid="34" grpId="0" animBg="1"/>
      <p:bldP spid="35" grpId="0" animBg="1"/>
      <p:bldP spid="3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FB1E-A209-5D01-4FB9-DB1F9F95EB5C}"/>
              </a:ext>
            </a:extLst>
          </p:cNvPr>
          <p:cNvSpPr>
            <a:spLocks noGrp="1"/>
          </p:cNvSpPr>
          <p:nvPr>
            <p:ph type="title"/>
          </p:nvPr>
        </p:nvSpPr>
        <p:spPr>
          <a:xfrm>
            <a:off x="838200" y="2484870"/>
            <a:ext cx="10515600" cy="1325563"/>
          </a:xfrm>
        </p:spPr>
        <p:txBody>
          <a:bodyPr/>
          <a:lstStyle/>
          <a:p>
            <a:r>
              <a:rPr lang="en-US" dirty="0"/>
              <a:t>How we use Zero-Fixing Hash</a:t>
            </a:r>
          </a:p>
        </p:txBody>
      </p:sp>
      <p:sp>
        <p:nvSpPr>
          <p:cNvPr id="4" name="Slide Number Placeholder 3">
            <a:extLst>
              <a:ext uri="{FF2B5EF4-FFF2-40B4-BE49-F238E27FC236}">
                <a16:creationId xmlns:a16="http://schemas.microsoft.com/office/drawing/2014/main" id="{650CBE33-474E-7F2C-D0CF-4927B7A4F949}"/>
              </a:ext>
            </a:extLst>
          </p:cNvPr>
          <p:cNvSpPr>
            <a:spLocks noGrp="1"/>
          </p:cNvSpPr>
          <p:nvPr>
            <p:ph type="sldNum" sz="quarter" idx="12"/>
          </p:nvPr>
        </p:nvSpPr>
        <p:spPr/>
        <p:txBody>
          <a:bodyPr/>
          <a:lstStyle/>
          <a:p>
            <a:fld id="{57E20FA2-3170-F043-A30C-F04EE61C13E9}" type="slidenum">
              <a:rPr lang="en-US" smtClean="0"/>
              <a:t>24</a:t>
            </a:fld>
            <a:endParaRPr lang="en-US"/>
          </a:p>
        </p:txBody>
      </p:sp>
    </p:spTree>
    <p:extLst>
      <p:ext uri="{BB962C8B-B14F-4D97-AF65-F5344CB8AC3E}">
        <p14:creationId xmlns:p14="http://schemas.microsoft.com/office/powerpoint/2010/main" val="179546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62762-A11B-1E13-73A9-A11A1387E2AE}"/>
              </a:ext>
            </a:extLst>
          </p:cNvPr>
          <p:cNvSpPr>
            <a:spLocks noGrp="1"/>
          </p:cNvSpPr>
          <p:nvPr>
            <p:ph type="title"/>
          </p:nvPr>
        </p:nvSpPr>
        <p:spPr/>
        <p:txBody>
          <a:bodyPr/>
          <a:lstStyle/>
          <a:p>
            <a:r>
              <a:rPr lang="en-US" dirty="0"/>
              <a:t>Soundness: </a:t>
            </a:r>
            <a:r>
              <a:rPr lang="en-US" dirty="0">
                <a:solidFill>
                  <a:srgbClr val="C00000"/>
                </a:solidFill>
              </a:rPr>
              <a:t>Our</a:t>
            </a:r>
            <a:r>
              <a:rPr lang="en-US" dirty="0"/>
              <a:t>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66B45B-06F7-474E-FC0B-259A5B22DEBE}"/>
                  </a:ext>
                </a:extLst>
              </p:cNvPr>
              <p:cNvSpPr>
                <a:spLocks noGrp="1"/>
              </p:cNvSpPr>
              <p:nvPr>
                <p:ph idx="1"/>
              </p:nvPr>
            </p:nvSpPr>
            <p:spPr/>
            <p:txBody>
              <a:bodyPr/>
              <a:lstStyle/>
              <a:p>
                <a:pPr marL="0" indent="0">
                  <a:buNone/>
                </a:pPr>
                <a:r>
                  <a:rPr lang="en-US" dirty="0"/>
                  <a:t>How to prove soundness using the relaxed extraction?</a:t>
                </a:r>
              </a:p>
              <a:p>
                <a:r>
                  <a:rPr lang="en-US" dirty="0"/>
                  <a:t>Propagating Zeroes via ZFH</a:t>
                </a:r>
              </a:p>
              <a:p>
                <a:r>
                  <a:rPr lang="en-US" dirty="0"/>
                  <a:t>Process layer by layer </a:t>
                </a:r>
                <a:r>
                  <a:rPr lang="en-US" dirty="0">
                    <a:solidFill>
                      <a:srgbClr val="BF5700"/>
                    </a:solidFill>
                  </a:rPr>
                  <a:t>bottom up</a:t>
                </a:r>
                <a:endParaRPr lang="en-US" dirty="0"/>
              </a:p>
              <a:p>
                <a:r>
                  <a:rPr lang="en-US" dirty="0"/>
                  <a:t>If we can’t flip </a:t>
                </a:r>
                <a:r>
                  <a:rPr lang="en-US" i="1" dirty="0"/>
                  <a:t>any</a:t>
                </a:r>
                <a:r>
                  <a:rPr lang="en-US" dirty="0"/>
                  <a:t> wire in layer </a:t>
                </a:r>
                <a14:m>
                  <m:oMath xmlns:m="http://schemas.openxmlformats.org/officeDocument/2006/math">
                    <m:r>
                      <a:rPr lang="en-US" b="0" i="1" smtClean="0">
                        <a:latin typeface="Cambria Math" panose="02040503050406030204" pitchFamily="18" charset="0"/>
                      </a:rPr>
                      <m:t>𝑖</m:t>
                    </m:r>
                  </m:oMath>
                </a14:m>
                <a:endParaRPr lang="en-US" dirty="0"/>
              </a:p>
              <a:p>
                <a:r>
                  <a:rPr lang="en-US" dirty="0"/>
                  <a:t>Then we can’t flip </a:t>
                </a:r>
                <a:r>
                  <a:rPr lang="en-US" i="1" dirty="0"/>
                  <a:t>any</a:t>
                </a:r>
                <a:r>
                  <a:rPr lang="en-US" dirty="0"/>
                  <a:t> wire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endParaRPr lang="en-US" dirty="0"/>
              </a:p>
              <a:p>
                <a:r>
                  <a:rPr lang="en-US" dirty="0"/>
                  <a:t>Use 2 hashes to propagate constraints,</a:t>
                </a:r>
                <a:br>
                  <a:rPr lang="en-US" dirty="0"/>
                </a:br>
                <a:r>
                  <a:rPr lang="en-US" dirty="0"/>
                  <a:t>without pinpointing the exact wire</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066B45B-06F7-474E-FC0B-259A5B22DEBE}"/>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9A02FD7B-D88B-E462-5FC9-F10DDB5F0EBA}"/>
                  </a:ext>
                </a:extLst>
              </p:cNvPr>
              <p:cNvSpPr/>
              <p:nvPr/>
            </p:nvSpPr>
            <p:spPr>
              <a:xfrm>
                <a:off x="8603976" y="3457057"/>
                <a:ext cx="808382" cy="811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rPr>
                        <m:t>∧</m:t>
                      </m:r>
                    </m:oMath>
                  </m:oMathPara>
                </a14:m>
                <a:endParaRPr lang="en-US" sz="3600" dirty="0">
                  <a:solidFill>
                    <a:schemeClr val="tx1"/>
                  </a:solidFill>
                </a:endParaRPr>
              </a:p>
            </p:txBody>
          </p:sp>
        </mc:Choice>
        <mc:Fallback xmlns="">
          <p:sp>
            <p:nvSpPr>
              <p:cNvPr id="4" name="Oval 3">
                <a:extLst>
                  <a:ext uri="{FF2B5EF4-FFF2-40B4-BE49-F238E27FC236}">
                    <a16:creationId xmlns:a16="http://schemas.microsoft.com/office/drawing/2014/main" id="{9A02FD7B-D88B-E462-5FC9-F10DDB5F0EBA}"/>
                  </a:ext>
                </a:extLst>
              </p:cNvPr>
              <p:cNvSpPr>
                <a:spLocks noRot="1" noChangeAspect="1" noMove="1" noResize="1" noEditPoints="1" noAdjustHandles="1" noChangeArrowheads="1" noChangeShapeType="1" noTextEdit="1"/>
              </p:cNvSpPr>
              <p:nvPr/>
            </p:nvSpPr>
            <p:spPr>
              <a:xfrm>
                <a:off x="8603976" y="3457057"/>
                <a:ext cx="808382" cy="811696"/>
              </a:xfrm>
              <a:prstGeom prst="ellipse">
                <a:avLst/>
              </a:prstGeom>
              <a:blipFill>
                <a:blip r:embed="rId3"/>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F38EE96D-7D27-0946-6EC0-2F22288DFC25}"/>
                  </a:ext>
                </a:extLst>
              </p:cNvPr>
              <p:cNvSpPr/>
              <p:nvPr/>
            </p:nvSpPr>
            <p:spPr>
              <a:xfrm>
                <a:off x="10545418" y="3457057"/>
                <a:ext cx="808382" cy="811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sz="3600" b="0" i="1" smtClean="0">
                          <a:solidFill>
                            <a:schemeClr val="tx1"/>
                          </a:solidFill>
                          <a:latin typeface="Cambria Math" panose="02040503050406030204" pitchFamily="18" charset="0"/>
                        </a:rPr>
                        <m:t>∨</m:t>
                      </m:r>
                    </m:oMath>
                  </m:oMathPara>
                </a14:m>
                <a:endParaRPr lang="en-US" sz="3600" dirty="0">
                  <a:solidFill>
                    <a:schemeClr val="tx1"/>
                  </a:solidFill>
                </a:endParaRPr>
              </a:p>
            </p:txBody>
          </p:sp>
        </mc:Choice>
        <mc:Fallback xmlns="">
          <p:sp>
            <p:nvSpPr>
              <p:cNvPr id="5" name="Oval 4">
                <a:extLst>
                  <a:ext uri="{FF2B5EF4-FFF2-40B4-BE49-F238E27FC236}">
                    <a16:creationId xmlns:a16="http://schemas.microsoft.com/office/drawing/2014/main" id="{F38EE96D-7D27-0946-6EC0-2F22288DFC25}"/>
                  </a:ext>
                </a:extLst>
              </p:cNvPr>
              <p:cNvSpPr>
                <a:spLocks noRot="1" noChangeAspect="1" noMove="1" noResize="1" noEditPoints="1" noAdjustHandles="1" noChangeArrowheads="1" noChangeShapeType="1" noTextEdit="1"/>
              </p:cNvSpPr>
              <p:nvPr/>
            </p:nvSpPr>
            <p:spPr>
              <a:xfrm>
                <a:off x="10545418" y="3457057"/>
                <a:ext cx="808382" cy="811696"/>
              </a:xfrm>
              <a:prstGeom prst="ellipse">
                <a:avLst/>
              </a:prstGeom>
              <a:blipFill>
                <a:blip r:embed="rId4"/>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8A005BE8-E01D-C572-9FE9-A5D4F23804F4}"/>
                  </a:ext>
                </a:extLst>
              </p:cNvPr>
              <p:cNvSpPr/>
              <p:nvPr/>
            </p:nvSpPr>
            <p:spPr>
              <a:xfrm>
                <a:off x="9597887" y="2434189"/>
                <a:ext cx="808382" cy="81169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sz="3600" b="0" i="1" smtClean="0">
                          <a:solidFill>
                            <a:schemeClr val="tx1"/>
                          </a:solidFill>
                          <a:latin typeface="Cambria Math" panose="02040503050406030204" pitchFamily="18" charset="0"/>
                        </a:rPr>
                        <m:t>∨</m:t>
                      </m:r>
                    </m:oMath>
                  </m:oMathPara>
                </a14:m>
                <a:endParaRPr lang="en-US" sz="3600" dirty="0">
                  <a:solidFill>
                    <a:schemeClr val="tx1"/>
                  </a:solidFill>
                </a:endParaRPr>
              </a:p>
            </p:txBody>
          </p:sp>
        </mc:Choice>
        <mc:Fallback xmlns="">
          <p:sp>
            <p:nvSpPr>
              <p:cNvPr id="6" name="Oval 5">
                <a:extLst>
                  <a:ext uri="{FF2B5EF4-FFF2-40B4-BE49-F238E27FC236}">
                    <a16:creationId xmlns:a16="http://schemas.microsoft.com/office/drawing/2014/main" id="{8A005BE8-E01D-C572-9FE9-A5D4F23804F4}"/>
                  </a:ext>
                </a:extLst>
              </p:cNvPr>
              <p:cNvSpPr>
                <a:spLocks noRot="1" noChangeAspect="1" noMove="1" noResize="1" noEditPoints="1" noAdjustHandles="1" noChangeArrowheads="1" noChangeShapeType="1" noTextEdit="1"/>
              </p:cNvSpPr>
              <p:nvPr/>
            </p:nvSpPr>
            <p:spPr>
              <a:xfrm>
                <a:off x="9597887" y="2434189"/>
                <a:ext cx="808382" cy="811696"/>
              </a:xfrm>
              <a:prstGeom prst="ellipse">
                <a:avLst/>
              </a:prstGeom>
              <a:blipFill>
                <a:blip r:embed="rId5"/>
                <a:stretch>
                  <a:fillRect/>
                </a:stretch>
              </a:blipFill>
              <a:ln w="38100">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9AF97955-650C-3012-95E0-02D91403D96D}"/>
              </a:ext>
            </a:extLst>
          </p:cNvPr>
          <p:cNvCxnSpPr>
            <a:stCxn id="4" idx="7"/>
            <a:endCxn id="6" idx="3"/>
          </p:cNvCxnSpPr>
          <p:nvPr/>
        </p:nvCxnSpPr>
        <p:spPr>
          <a:xfrm flipV="1">
            <a:off x="9293973" y="3127015"/>
            <a:ext cx="422299" cy="44891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4C0F86BE-D63A-968E-5595-63D91BAC1919}"/>
              </a:ext>
            </a:extLst>
          </p:cNvPr>
          <p:cNvCxnSpPr>
            <a:cxnSpLocks/>
            <a:stCxn id="5" idx="1"/>
            <a:endCxn id="6" idx="5"/>
          </p:cNvCxnSpPr>
          <p:nvPr/>
        </p:nvCxnSpPr>
        <p:spPr>
          <a:xfrm flipH="1" flipV="1">
            <a:off x="10287884" y="3127015"/>
            <a:ext cx="375919" cy="44891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110C549-9C86-4897-ACC3-E8FE782CC5DC}"/>
              </a:ext>
            </a:extLst>
          </p:cNvPr>
          <p:cNvCxnSpPr>
            <a:cxnSpLocks/>
            <a:stCxn id="6" idx="0"/>
          </p:cNvCxnSpPr>
          <p:nvPr/>
        </p:nvCxnSpPr>
        <p:spPr>
          <a:xfrm flipV="1">
            <a:off x="10002078" y="1986928"/>
            <a:ext cx="0" cy="447261"/>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1A388900-3FE6-EED7-55A8-EA904BBC016E}"/>
              </a:ext>
            </a:extLst>
          </p:cNvPr>
          <p:cNvCxnSpPr>
            <a:cxnSpLocks/>
            <a:endCxn id="4" idx="3"/>
          </p:cNvCxnSpPr>
          <p:nvPr/>
        </p:nvCxnSpPr>
        <p:spPr>
          <a:xfrm flipV="1">
            <a:off x="8722361" y="4149883"/>
            <a:ext cx="0" cy="63325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108FF4B-8847-CAF6-2B8A-510F2F52836E}"/>
              </a:ext>
            </a:extLst>
          </p:cNvPr>
          <p:cNvCxnSpPr>
            <a:cxnSpLocks/>
          </p:cNvCxnSpPr>
          <p:nvPr/>
        </p:nvCxnSpPr>
        <p:spPr>
          <a:xfrm flipV="1">
            <a:off x="9286464" y="4149883"/>
            <a:ext cx="0" cy="63325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6712BF1-A9E0-60CC-9660-8AC00FFE9CDA}"/>
              </a:ext>
            </a:extLst>
          </p:cNvPr>
          <p:cNvCxnSpPr>
            <a:cxnSpLocks/>
            <a:endCxn id="5" idx="3"/>
          </p:cNvCxnSpPr>
          <p:nvPr/>
        </p:nvCxnSpPr>
        <p:spPr>
          <a:xfrm flipV="1">
            <a:off x="10663803" y="4149883"/>
            <a:ext cx="0" cy="63325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E3E2CFB-CC12-7EAF-39AC-07752746C1B0}"/>
              </a:ext>
            </a:extLst>
          </p:cNvPr>
          <p:cNvCxnSpPr>
            <a:cxnSpLocks/>
          </p:cNvCxnSpPr>
          <p:nvPr/>
        </p:nvCxnSpPr>
        <p:spPr>
          <a:xfrm flipV="1">
            <a:off x="11240273" y="4149883"/>
            <a:ext cx="0" cy="63325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30799AA-3807-42D2-5B59-CEC012D3ACD8}"/>
                  </a:ext>
                </a:extLst>
              </p:cNvPr>
              <p:cNvSpPr txBox="1"/>
              <p:nvPr/>
            </p:nvSpPr>
            <p:spPr>
              <a:xfrm>
                <a:off x="8486569" y="4737043"/>
                <a:ext cx="41517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oMath>
                  </m:oMathPara>
                </a14:m>
                <a:endParaRPr lang="en-US" sz="2800" dirty="0"/>
              </a:p>
            </p:txBody>
          </p:sp>
        </mc:Choice>
        <mc:Fallback xmlns="">
          <p:sp>
            <p:nvSpPr>
              <p:cNvPr id="14" name="TextBox 13">
                <a:extLst>
                  <a:ext uri="{FF2B5EF4-FFF2-40B4-BE49-F238E27FC236}">
                    <a16:creationId xmlns:a16="http://schemas.microsoft.com/office/drawing/2014/main" id="{430799AA-3807-42D2-5B59-CEC012D3ACD8}"/>
                  </a:ext>
                </a:extLst>
              </p:cNvPr>
              <p:cNvSpPr txBox="1">
                <a:spLocks noRot="1" noChangeAspect="1" noMove="1" noResize="1" noEditPoints="1" noAdjustHandles="1" noChangeArrowheads="1" noChangeShapeType="1" noTextEdit="1"/>
              </p:cNvSpPr>
              <p:nvPr/>
            </p:nvSpPr>
            <p:spPr>
              <a:xfrm>
                <a:off x="8486569" y="4737043"/>
                <a:ext cx="415177" cy="430887"/>
              </a:xfrm>
              <a:prstGeom prst="rect">
                <a:avLst/>
              </a:prstGeom>
              <a:blipFill>
                <a:blip r:embed="rId6"/>
                <a:stretch>
                  <a:fillRect l="-24242" r="-9091"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65739C4-8433-6F23-80F8-5A7D4006F746}"/>
                  </a:ext>
                </a:extLst>
              </p:cNvPr>
              <p:cNvSpPr txBox="1"/>
              <p:nvPr/>
            </p:nvSpPr>
            <p:spPr>
              <a:xfrm>
                <a:off x="9117014" y="4750716"/>
                <a:ext cx="4234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2</m:t>
                          </m:r>
                        </m:sub>
                      </m:sSub>
                    </m:oMath>
                  </m:oMathPara>
                </a14:m>
                <a:endParaRPr lang="en-US" sz="2800" dirty="0"/>
              </a:p>
            </p:txBody>
          </p:sp>
        </mc:Choice>
        <mc:Fallback xmlns="">
          <p:sp>
            <p:nvSpPr>
              <p:cNvPr id="15" name="TextBox 14">
                <a:extLst>
                  <a:ext uri="{FF2B5EF4-FFF2-40B4-BE49-F238E27FC236}">
                    <a16:creationId xmlns:a16="http://schemas.microsoft.com/office/drawing/2014/main" id="{565739C4-8433-6F23-80F8-5A7D4006F746}"/>
                  </a:ext>
                </a:extLst>
              </p:cNvPr>
              <p:cNvSpPr txBox="1">
                <a:spLocks noRot="1" noChangeAspect="1" noMove="1" noResize="1" noEditPoints="1" noAdjustHandles="1" noChangeArrowheads="1" noChangeShapeType="1" noTextEdit="1"/>
              </p:cNvSpPr>
              <p:nvPr/>
            </p:nvSpPr>
            <p:spPr>
              <a:xfrm>
                <a:off x="9117014" y="4750716"/>
                <a:ext cx="423449" cy="430887"/>
              </a:xfrm>
              <a:prstGeom prst="rect">
                <a:avLst/>
              </a:prstGeom>
              <a:blipFill>
                <a:blip r:embed="rId7"/>
                <a:stretch>
                  <a:fillRect l="-23529" r="-5882"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6DB7444-C282-033F-D9EB-9E59BCCDED76}"/>
                  </a:ext>
                </a:extLst>
              </p:cNvPr>
              <p:cNvSpPr txBox="1"/>
              <p:nvPr/>
            </p:nvSpPr>
            <p:spPr>
              <a:xfrm>
                <a:off x="10467063" y="4737042"/>
                <a:ext cx="4234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3</m:t>
                          </m:r>
                        </m:sub>
                      </m:sSub>
                    </m:oMath>
                  </m:oMathPara>
                </a14:m>
                <a:endParaRPr lang="en-US" sz="2800" dirty="0"/>
              </a:p>
            </p:txBody>
          </p:sp>
        </mc:Choice>
        <mc:Fallback xmlns="">
          <p:sp>
            <p:nvSpPr>
              <p:cNvPr id="16" name="TextBox 15">
                <a:extLst>
                  <a:ext uri="{FF2B5EF4-FFF2-40B4-BE49-F238E27FC236}">
                    <a16:creationId xmlns:a16="http://schemas.microsoft.com/office/drawing/2014/main" id="{B6DB7444-C282-033F-D9EB-9E59BCCDED76}"/>
                  </a:ext>
                </a:extLst>
              </p:cNvPr>
              <p:cNvSpPr txBox="1">
                <a:spLocks noRot="1" noChangeAspect="1" noMove="1" noResize="1" noEditPoints="1" noAdjustHandles="1" noChangeArrowheads="1" noChangeShapeType="1" noTextEdit="1"/>
              </p:cNvSpPr>
              <p:nvPr/>
            </p:nvSpPr>
            <p:spPr>
              <a:xfrm>
                <a:off x="10467063" y="4737042"/>
                <a:ext cx="423449" cy="430887"/>
              </a:xfrm>
              <a:prstGeom prst="rect">
                <a:avLst/>
              </a:prstGeom>
              <a:blipFill>
                <a:blip r:embed="rId8"/>
                <a:stretch>
                  <a:fillRect l="-23529" r="-882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8D75056-9E33-56F3-8D48-C054B99840CB}"/>
                  </a:ext>
                </a:extLst>
              </p:cNvPr>
              <p:cNvSpPr txBox="1"/>
              <p:nvPr/>
            </p:nvSpPr>
            <p:spPr>
              <a:xfrm>
                <a:off x="11021556" y="4737042"/>
                <a:ext cx="4234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4</m:t>
                          </m:r>
                        </m:sub>
                      </m:sSub>
                    </m:oMath>
                  </m:oMathPara>
                </a14:m>
                <a:endParaRPr lang="en-US" sz="2800" dirty="0"/>
              </a:p>
            </p:txBody>
          </p:sp>
        </mc:Choice>
        <mc:Fallback xmlns="">
          <p:sp>
            <p:nvSpPr>
              <p:cNvPr id="17" name="TextBox 16">
                <a:extLst>
                  <a:ext uri="{FF2B5EF4-FFF2-40B4-BE49-F238E27FC236}">
                    <a16:creationId xmlns:a16="http://schemas.microsoft.com/office/drawing/2014/main" id="{98D75056-9E33-56F3-8D48-C054B99840CB}"/>
                  </a:ext>
                </a:extLst>
              </p:cNvPr>
              <p:cNvSpPr txBox="1">
                <a:spLocks noRot="1" noChangeAspect="1" noMove="1" noResize="1" noEditPoints="1" noAdjustHandles="1" noChangeArrowheads="1" noChangeShapeType="1" noTextEdit="1"/>
              </p:cNvSpPr>
              <p:nvPr/>
            </p:nvSpPr>
            <p:spPr>
              <a:xfrm>
                <a:off x="11021556" y="4737042"/>
                <a:ext cx="423449" cy="430887"/>
              </a:xfrm>
              <a:prstGeom prst="rect">
                <a:avLst/>
              </a:prstGeom>
              <a:blipFill>
                <a:blip r:embed="rId9"/>
                <a:stretch>
                  <a:fillRect l="-20588" r="-882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ED4B2C0-9C89-6137-04E3-BEDED5600E87}"/>
                  </a:ext>
                </a:extLst>
              </p:cNvPr>
              <p:cNvSpPr txBox="1"/>
              <p:nvPr/>
            </p:nvSpPr>
            <p:spPr>
              <a:xfrm>
                <a:off x="9843191" y="1475244"/>
                <a:ext cx="42344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0" smtClean="0">
                              <a:latin typeface="Cambria Math" panose="02040503050406030204" pitchFamily="18" charset="0"/>
                            </a:rPr>
                            <m:t>7</m:t>
                          </m:r>
                        </m:sub>
                      </m:sSub>
                    </m:oMath>
                  </m:oMathPara>
                </a14:m>
                <a:endParaRPr lang="en-US" sz="2800" dirty="0"/>
              </a:p>
            </p:txBody>
          </p:sp>
        </mc:Choice>
        <mc:Fallback xmlns="">
          <p:sp>
            <p:nvSpPr>
              <p:cNvPr id="18" name="TextBox 17">
                <a:extLst>
                  <a:ext uri="{FF2B5EF4-FFF2-40B4-BE49-F238E27FC236}">
                    <a16:creationId xmlns:a16="http://schemas.microsoft.com/office/drawing/2014/main" id="{EED4B2C0-9C89-6137-04E3-BEDED5600E87}"/>
                  </a:ext>
                </a:extLst>
              </p:cNvPr>
              <p:cNvSpPr txBox="1">
                <a:spLocks noRot="1" noChangeAspect="1" noMove="1" noResize="1" noEditPoints="1" noAdjustHandles="1" noChangeArrowheads="1" noChangeShapeType="1" noTextEdit="1"/>
              </p:cNvSpPr>
              <p:nvPr/>
            </p:nvSpPr>
            <p:spPr>
              <a:xfrm>
                <a:off x="9843191" y="1475244"/>
                <a:ext cx="423449" cy="430887"/>
              </a:xfrm>
              <a:prstGeom prst="rect">
                <a:avLst/>
              </a:prstGeom>
              <a:blipFill>
                <a:blip r:embed="rId10"/>
                <a:stretch>
                  <a:fillRect l="-20588" r="-5882" b="-11429"/>
                </a:stretch>
              </a:blipFill>
            </p:spPr>
            <p:txBody>
              <a:bodyPr/>
              <a:lstStyle/>
              <a:p>
                <a:r>
                  <a:rPr lang="en-US">
                    <a:noFill/>
                  </a:rPr>
                  <a:t> </a:t>
                </a:r>
              </a:p>
            </p:txBody>
          </p:sp>
        </mc:Fallback>
      </mc:AlternateContent>
      <p:sp>
        <p:nvSpPr>
          <p:cNvPr id="19" name="Rounded Rectangle 18">
            <a:extLst>
              <a:ext uri="{FF2B5EF4-FFF2-40B4-BE49-F238E27FC236}">
                <a16:creationId xmlns:a16="http://schemas.microsoft.com/office/drawing/2014/main" id="{3835B22B-BB73-3478-C9BD-124BF852F064}"/>
              </a:ext>
            </a:extLst>
          </p:cNvPr>
          <p:cNvSpPr/>
          <p:nvPr/>
        </p:nvSpPr>
        <p:spPr>
          <a:xfrm>
            <a:off x="8207951" y="5214024"/>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0" name="Rounded Rectangle 19">
            <a:extLst>
              <a:ext uri="{FF2B5EF4-FFF2-40B4-BE49-F238E27FC236}">
                <a16:creationId xmlns:a16="http://schemas.microsoft.com/office/drawing/2014/main" id="{C4695B08-D205-7104-53B7-7F40EF2355CA}"/>
              </a:ext>
            </a:extLst>
          </p:cNvPr>
          <p:cNvSpPr/>
          <p:nvPr/>
        </p:nvSpPr>
        <p:spPr>
          <a:xfrm>
            <a:off x="9097135" y="5227697"/>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21" name="Rounded Rectangle 20">
            <a:extLst>
              <a:ext uri="{FF2B5EF4-FFF2-40B4-BE49-F238E27FC236}">
                <a16:creationId xmlns:a16="http://schemas.microsoft.com/office/drawing/2014/main" id="{0D1C427D-EFD4-08B9-1F3D-A8200D21F79E}"/>
              </a:ext>
            </a:extLst>
          </p:cNvPr>
          <p:cNvSpPr/>
          <p:nvPr/>
        </p:nvSpPr>
        <p:spPr>
          <a:xfrm>
            <a:off x="10203195" y="5227847"/>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2" name="Rounded Rectangle 21">
            <a:extLst>
              <a:ext uri="{FF2B5EF4-FFF2-40B4-BE49-F238E27FC236}">
                <a16:creationId xmlns:a16="http://schemas.microsoft.com/office/drawing/2014/main" id="{E8FD35EB-BC6F-48F0-A2D3-38087A254C7C}"/>
              </a:ext>
            </a:extLst>
          </p:cNvPr>
          <p:cNvSpPr/>
          <p:nvPr/>
        </p:nvSpPr>
        <p:spPr>
          <a:xfrm>
            <a:off x="11104427" y="5227697"/>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3" name="Rounded Rectangle 22">
            <a:extLst>
              <a:ext uri="{FF2B5EF4-FFF2-40B4-BE49-F238E27FC236}">
                <a16:creationId xmlns:a16="http://schemas.microsoft.com/office/drawing/2014/main" id="{EFCF804F-8B30-DFF0-7D7A-3D76539AF73F}"/>
              </a:ext>
            </a:extLst>
          </p:cNvPr>
          <p:cNvSpPr/>
          <p:nvPr/>
        </p:nvSpPr>
        <p:spPr>
          <a:xfrm>
            <a:off x="8781912" y="2802141"/>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4" name="Rounded Rectangle 23">
            <a:extLst>
              <a:ext uri="{FF2B5EF4-FFF2-40B4-BE49-F238E27FC236}">
                <a16:creationId xmlns:a16="http://schemas.microsoft.com/office/drawing/2014/main" id="{12485E26-4844-89A1-46AD-BC9ACAB7D0E9}"/>
              </a:ext>
            </a:extLst>
          </p:cNvPr>
          <p:cNvSpPr/>
          <p:nvPr/>
        </p:nvSpPr>
        <p:spPr>
          <a:xfrm>
            <a:off x="10662658" y="2802141"/>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p:sp>
        <p:nvSpPr>
          <p:cNvPr id="25" name="Rounded Rectangle 24">
            <a:extLst>
              <a:ext uri="{FF2B5EF4-FFF2-40B4-BE49-F238E27FC236}">
                <a16:creationId xmlns:a16="http://schemas.microsoft.com/office/drawing/2014/main" id="{89CBF62D-7A91-B091-1B15-9E6707C6BDDC}"/>
              </a:ext>
            </a:extLst>
          </p:cNvPr>
          <p:cNvSpPr/>
          <p:nvPr/>
        </p:nvSpPr>
        <p:spPr>
          <a:xfrm>
            <a:off x="10609024" y="1474556"/>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0</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5BA0C05-FE26-34F7-3268-B6E29626DB8C}"/>
                  </a:ext>
                </a:extLst>
              </p:cNvPr>
              <p:cNvSpPr txBox="1"/>
              <p:nvPr/>
            </p:nvSpPr>
            <p:spPr>
              <a:xfrm>
                <a:off x="9130923" y="3444955"/>
                <a:ext cx="1011607"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5</m:t>
                          </m:r>
                        </m:sub>
                      </m:sSub>
                    </m:oMath>
                  </m:oMathPara>
                </a14:m>
                <a:endParaRPr lang="en-US" sz="2800" dirty="0"/>
              </a:p>
            </p:txBody>
          </p:sp>
        </mc:Choice>
        <mc:Fallback xmlns="">
          <p:sp>
            <p:nvSpPr>
              <p:cNvPr id="26" name="TextBox 25">
                <a:extLst>
                  <a:ext uri="{FF2B5EF4-FFF2-40B4-BE49-F238E27FC236}">
                    <a16:creationId xmlns:a16="http://schemas.microsoft.com/office/drawing/2014/main" id="{E5BA0C05-FE26-34F7-3268-B6E29626DB8C}"/>
                  </a:ext>
                </a:extLst>
              </p:cNvPr>
              <p:cNvSpPr txBox="1">
                <a:spLocks noRot="1" noChangeAspect="1" noMove="1" noResize="1" noEditPoints="1" noAdjustHandles="1" noChangeArrowheads="1" noChangeShapeType="1" noTextEdit="1"/>
              </p:cNvSpPr>
              <p:nvPr/>
            </p:nvSpPr>
            <p:spPr>
              <a:xfrm>
                <a:off x="9130923" y="3444955"/>
                <a:ext cx="1011607" cy="430887"/>
              </a:xfrm>
              <a:prstGeom prst="rect">
                <a:avLst/>
              </a:prstGeom>
              <a:blipFill>
                <a:blip r:embed="rId11"/>
                <a:stretch>
                  <a:fillRect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3A4AC84-8561-B626-D2D9-DF0DE6BB30EA}"/>
                  </a:ext>
                </a:extLst>
              </p:cNvPr>
              <p:cNvSpPr txBox="1"/>
              <p:nvPr/>
            </p:nvSpPr>
            <p:spPr>
              <a:xfrm>
                <a:off x="9878905" y="3451616"/>
                <a:ext cx="1011607"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6</m:t>
                          </m:r>
                        </m:sub>
                      </m:sSub>
                    </m:oMath>
                  </m:oMathPara>
                </a14:m>
                <a:endParaRPr lang="en-US" sz="2800" dirty="0"/>
              </a:p>
            </p:txBody>
          </p:sp>
        </mc:Choice>
        <mc:Fallback xmlns="">
          <p:sp>
            <p:nvSpPr>
              <p:cNvPr id="27" name="TextBox 26">
                <a:extLst>
                  <a:ext uri="{FF2B5EF4-FFF2-40B4-BE49-F238E27FC236}">
                    <a16:creationId xmlns:a16="http://schemas.microsoft.com/office/drawing/2014/main" id="{83A4AC84-8561-B626-D2D9-DF0DE6BB30EA}"/>
                  </a:ext>
                </a:extLst>
              </p:cNvPr>
              <p:cNvSpPr txBox="1">
                <a:spLocks noRot="1" noChangeAspect="1" noMove="1" noResize="1" noEditPoints="1" noAdjustHandles="1" noChangeArrowheads="1" noChangeShapeType="1" noTextEdit="1"/>
              </p:cNvSpPr>
              <p:nvPr/>
            </p:nvSpPr>
            <p:spPr>
              <a:xfrm>
                <a:off x="9878905" y="3451616"/>
                <a:ext cx="1011607" cy="430887"/>
              </a:xfrm>
              <a:prstGeom prst="rect">
                <a:avLst/>
              </a:prstGeom>
              <a:blipFill>
                <a:blip r:embed="rId12"/>
                <a:stretch>
                  <a:fillRect b="-14286"/>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0438E2AC-EBF9-6251-8F7B-FB895BF97178}"/>
              </a:ext>
            </a:extLst>
          </p:cNvPr>
          <p:cNvSpPr/>
          <p:nvPr/>
        </p:nvSpPr>
        <p:spPr>
          <a:xfrm>
            <a:off x="8049718" y="5197194"/>
            <a:ext cx="3837482" cy="654524"/>
          </a:xfrm>
          <a:prstGeom prst="rect">
            <a:avLst/>
          </a:prstGeom>
          <a:noFill/>
          <a:ln w="57150">
            <a:solidFill>
              <a:srgbClr val="BF5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00B8C38-D06A-67B6-58DA-49A7D38D2BC6}"/>
              </a:ext>
            </a:extLst>
          </p:cNvPr>
          <p:cNvSpPr/>
          <p:nvPr/>
        </p:nvSpPr>
        <p:spPr>
          <a:xfrm>
            <a:off x="8049718" y="2781439"/>
            <a:ext cx="3837482" cy="654524"/>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Rounded Rectangle 29">
                <a:extLst>
                  <a:ext uri="{FF2B5EF4-FFF2-40B4-BE49-F238E27FC236}">
                    <a16:creationId xmlns:a16="http://schemas.microsoft.com/office/drawing/2014/main" id="{C9606F1B-62FB-53D9-7908-DB50A0B1FFD7}"/>
                  </a:ext>
                </a:extLst>
              </p:cNvPr>
              <p:cNvSpPr/>
              <p:nvPr/>
            </p:nvSpPr>
            <p:spPr>
              <a:xfrm>
                <a:off x="8207950" y="6185409"/>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m:oMathPara>
                </a14:m>
                <a:endParaRPr lang="en-US" sz="2800" dirty="0"/>
              </a:p>
            </p:txBody>
          </p:sp>
        </mc:Choice>
        <mc:Fallback xmlns="">
          <p:sp>
            <p:nvSpPr>
              <p:cNvPr id="30" name="Rounded Rectangle 29">
                <a:extLst>
                  <a:ext uri="{FF2B5EF4-FFF2-40B4-BE49-F238E27FC236}">
                    <a16:creationId xmlns:a16="http://schemas.microsoft.com/office/drawing/2014/main" id="{C9606F1B-62FB-53D9-7908-DB50A0B1FFD7}"/>
                  </a:ext>
                </a:extLst>
              </p:cNvPr>
              <p:cNvSpPr>
                <a:spLocks noRot="1" noChangeAspect="1" noMove="1" noResize="1" noEditPoints="1" noAdjustHandles="1" noChangeArrowheads="1" noChangeShapeType="1" noTextEdit="1"/>
              </p:cNvSpPr>
              <p:nvPr/>
            </p:nvSpPr>
            <p:spPr>
              <a:xfrm>
                <a:off x="8207950" y="6185409"/>
                <a:ext cx="630445" cy="567201"/>
              </a:xfrm>
              <a:prstGeom prst="round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CA246482-5FF3-6DE4-F19C-B7E13ED6DE87}"/>
                  </a:ext>
                </a:extLst>
              </p:cNvPr>
              <p:cNvSpPr/>
              <p:nvPr/>
            </p:nvSpPr>
            <p:spPr>
              <a:xfrm>
                <a:off x="9117014" y="6183916"/>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m:oMathPara>
                </a14:m>
                <a:endParaRPr lang="en-US" sz="2800" dirty="0"/>
              </a:p>
            </p:txBody>
          </p:sp>
        </mc:Choice>
        <mc:Fallback xmlns="">
          <p:sp>
            <p:nvSpPr>
              <p:cNvPr id="31" name="Rounded Rectangle 30">
                <a:extLst>
                  <a:ext uri="{FF2B5EF4-FFF2-40B4-BE49-F238E27FC236}">
                    <a16:creationId xmlns:a16="http://schemas.microsoft.com/office/drawing/2014/main" id="{CA246482-5FF3-6DE4-F19C-B7E13ED6DE87}"/>
                  </a:ext>
                </a:extLst>
              </p:cNvPr>
              <p:cNvSpPr>
                <a:spLocks noRot="1" noChangeAspect="1" noMove="1" noResize="1" noEditPoints="1" noAdjustHandles="1" noChangeArrowheads="1" noChangeShapeType="1" noTextEdit="1"/>
              </p:cNvSpPr>
              <p:nvPr/>
            </p:nvSpPr>
            <p:spPr>
              <a:xfrm>
                <a:off x="9117014" y="6183916"/>
                <a:ext cx="630445" cy="567201"/>
              </a:xfrm>
              <a:prstGeom prst="round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ounded Rectangle 31">
                <a:extLst>
                  <a:ext uri="{FF2B5EF4-FFF2-40B4-BE49-F238E27FC236}">
                    <a16:creationId xmlns:a16="http://schemas.microsoft.com/office/drawing/2014/main" id="{4C51A31A-97FF-5EBA-ED2B-31BDDBACC704}"/>
                  </a:ext>
                </a:extLst>
              </p:cNvPr>
              <p:cNvSpPr/>
              <p:nvPr/>
            </p:nvSpPr>
            <p:spPr>
              <a:xfrm>
                <a:off x="10203769" y="6185409"/>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3</m:t>
                          </m:r>
                        </m:sub>
                      </m:sSub>
                    </m:oMath>
                  </m:oMathPara>
                </a14:m>
                <a:endParaRPr lang="en-US" sz="2800" dirty="0"/>
              </a:p>
            </p:txBody>
          </p:sp>
        </mc:Choice>
        <mc:Fallback xmlns="">
          <p:sp>
            <p:nvSpPr>
              <p:cNvPr id="32" name="Rounded Rectangle 31">
                <a:extLst>
                  <a:ext uri="{FF2B5EF4-FFF2-40B4-BE49-F238E27FC236}">
                    <a16:creationId xmlns:a16="http://schemas.microsoft.com/office/drawing/2014/main" id="{4C51A31A-97FF-5EBA-ED2B-31BDDBACC704}"/>
                  </a:ext>
                </a:extLst>
              </p:cNvPr>
              <p:cNvSpPr>
                <a:spLocks noRot="1" noChangeAspect="1" noMove="1" noResize="1" noEditPoints="1" noAdjustHandles="1" noChangeArrowheads="1" noChangeShapeType="1" noTextEdit="1"/>
              </p:cNvSpPr>
              <p:nvPr/>
            </p:nvSpPr>
            <p:spPr>
              <a:xfrm>
                <a:off x="10203769" y="6185409"/>
                <a:ext cx="630445" cy="567201"/>
              </a:xfrm>
              <a:prstGeom prst="round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ounded Rectangle 32">
                <a:extLst>
                  <a:ext uri="{FF2B5EF4-FFF2-40B4-BE49-F238E27FC236}">
                    <a16:creationId xmlns:a16="http://schemas.microsoft.com/office/drawing/2014/main" id="{2D105C65-F6AC-2D9C-AF35-61A2CD9924D3}"/>
                  </a:ext>
                </a:extLst>
              </p:cNvPr>
              <p:cNvSpPr/>
              <p:nvPr/>
            </p:nvSpPr>
            <p:spPr>
              <a:xfrm>
                <a:off x="11112833" y="6183916"/>
                <a:ext cx="630445" cy="5672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4</m:t>
                          </m:r>
                        </m:sub>
                      </m:sSub>
                    </m:oMath>
                  </m:oMathPara>
                </a14:m>
                <a:endParaRPr lang="en-US" sz="2800" dirty="0"/>
              </a:p>
            </p:txBody>
          </p:sp>
        </mc:Choice>
        <mc:Fallback xmlns="">
          <p:sp>
            <p:nvSpPr>
              <p:cNvPr id="33" name="Rounded Rectangle 32">
                <a:extLst>
                  <a:ext uri="{FF2B5EF4-FFF2-40B4-BE49-F238E27FC236}">
                    <a16:creationId xmlns:a16="http://schemas.microsoft.com/office/drawing/2014/main" id="{2D105C65-F6AC-2D9C-AF35-61A2CD9924D3}"/>
                  </a:ext>
                </a:extLst>
              </p:cNvPr>
              <p:cNvSpPr>
                <a:spLocks noRot="1" noChangeAspect="1" noMove="1" noResize="1" noEditPoints="1" noAdjustHandles="1" noChangeArrowheads="1" noChangeShapeType="1" noTextEdit="1"/>
              </p:cNvSpPr>
              <p:nvPr/>
            </p:nvSpPr>
            <p:spPr>
              <a:xfrm>
                <a:off x="11112833" y="6183916"/>
                <a:ext cx="630445" cy="567201"/>
              </a:xfrm>
              <a:prstGeom prst="round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4616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ssolve">
                                      <p:cBhvr>
                                        <p:cTn id="61" dur="500"/>
                                        <p:tgtEl>
                                          <p:spTgt spid="1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dissolve">
                                      <p:cBhvr>
                                        <p:cTn id="64" dur="500"/>
                                        <p:tgtEl>
                                          <p:spTgt spid="20"/>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dissolve">
                                      <p:cBhvr>
                                        <p:cTn id="67" dur="500"/>
                                        <p:tgtEl>
                                          <p:spTgt spid="21"/>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dissolve">
                                      <p:cBhvr>
                                        <p:cTn id="70" dur="500"/>
                                        <p:tgtEl>
                                          <p:spTgt spid="22"/>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dissolve">
                                      <p:cBhvr>
                                        <p:cTn id="73" dur="500"/>
                                        <p:tgtEl>
                                          <p:spTgt spid="23"/>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dissolve">
                                      <p:cBhvr>
                                        <p:cTn id="76" dur="500"/>
                                        <p:tgtEl>
                                          <p:spTgt spid="24"/>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dissolve">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dissolve">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dissolv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grpId="1" nodeType="clickEffect">
                                  <p:stCondLst>
                                    <p:cond delay="0"/>
                                  </p:stCondLst>
                                  <p:childTnLst>
                                    <p:animMotion origin="layout" path="M 1.875E-6 4.44444E-6 L 0.01081 -0.55487 " pathEditMode="relative" rAng="0" ptsTypes="AA">
                                      <p:cBhvr>
                                        <p:cTn id="93" dur="2000" fill="hold"/>
                                        <p:tgtEl>
                                          <p:spTgt spid="28"/>
                                        </p:tgtEl>
                                        <p:attrNameLst>
                                          <p:attrName>ppt_x</p:attrName>
                                          <p:attrName>ppt_y</p:attrName>
                                        </p:attrNameLst>
                                      </p:cBhvr>
                                      <p:rCtr x="534" y="-2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20" grpId="0" animBg="1"/>
      <p:bldP spid="21" grpId="0" animBg="1"/>
      <p:bldP spid="22" grpId="0" animBg="1"/>
      <p:bldP spid="23" grpId="0" animBg="1"/>
      <p:bldP spid="24" grpId="0" animBg="1"/>
      <p:bldP spid="25" grpId="0" animBg="1"/>
      <p:bldP spid="28" grpId="0" animBg="1"/>
      <p:bldP spid="28" grpId="1" animBg="1"/>
      <p:bldP spid="29" grpId="0" animBg="1"/>
      <p:bldP spid="30" grpId="0" animBg="1"/>
      <p:bldP spid="31" grpId="0" animBg="1"/>
      <p:bldP spid="32"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E5DA-39ED-D0B9-5D41-2E6671F07B27}"/>
              </a:ext>
            </a:extLst>
          </p:cNvPr>
          <p:cNvSpPr>
            <a:spLocks noGrp="1"/>
          </p:cNvSpPr>
          <p:nvPr>
            <p:ph type="title"/>
          </p:nvPr>
        </p:nvSpPr>
        <p:spPr>
          <a:xfrm>
            <a:off x="838200" y="2103437"/>
            <a:ext cx="10515600" cy="1325563"/>
          </a:xfrm>
        </p:spPr>
        <p:txBody>
          <a:bodyPr/>
          <a:lstStyle/>
          <a:p>
            <a:r>
              <a:rPr lang="en-US" dirty="0"/>
              <a:t>Constructing Zero-Fixing Hash</a:t>
            </a:r>
          </a:p>
        </p:txBody>
      </p:sp>
      <p:sp>
        <p:nvSpPr>
          <p:cNvPr id="4" name="Slide Number Placeholder 3">
            <a:extLst>
              <a:ext uri="{FF2B5EF4-FFF2-40B4-BE49-F238E27FC236}">
                <a16:creationId xmlns:a16="http://schemas.microsoft.com/office/drawing/2014/main" id="{E25915CB-7F0C-AAF7-6D5C-23D5BFEAEE84}"/>
              </a:ext>
            </a:extLst>
          </p:cNvPr>
          <p:cNvSpPr>
            <a:spLocks noGrp="1"/>
          </p:cNvSpPr>
          <p:nvPr>
            <p:ph type="sldNum" sz="quarter" idx="12"/>
          </p:nvPr>
        </p:nvSpPr>
        <p:spPr/>
        <p:txBody>
          <a:bodyPr/>
          <a:lstStyle/>
          <a:p>
            <a:fld id="{57E20FA2-3170-F043-A30C-F04EE61C13E9}" type="slidenum">
              <a:rPr lang="en-US" smtClean="0"/>
              <a:t>26</a:t>
            </a:fld>
            <a:endParaRPr lang="en-US"/>
          </a:p>
        </p:txBody>
      </p:sp>
    </p:spTree>
    <p:extLst>
      <p:ext uri="{BB962C8B-B14F-4D97-AF65-F5344CB8AC3E}">
        <p14:creationId xmlns:p14="http://schemas.microsoft.com/office/powerpoint/2010/main" val="1346629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011E-7F20-4070-F8FE-D7806DE4B12E}"/>
              </a:ext>
            </a:extLst>
          </p:cNvPr>
          <p:cNvSpPr>
            <a:spLocks noGrp="1"/>
          </p:cNvSpPr>
          <p:nvPr>
            <p:ph type="title"/>
          </p:nvPr>
        </p:nvSpPr>
        <p:spPr/>
        <p:txBody>
          <a:bodyPr/>
          <a:lstStyle/>
          <a:p>
            <a:r>
              <a:rPr lang="en-US" dirty="0"/>
              <a:t>ZFH Construction: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B61318-0D51-D21D-C18C-2168F1FC9ED2}"/>
                  </a:ext>
                </a:extLst>
              </p:cNvPr>
              <p:cNvSpPr>
                <a:spLocks noGrp="1"/>
              </p:cNvSpPr>
              <p:nvPr>
                <p:ph idx="1"/>
              </p:nvPr>
            </p:nvSpPr>
            <p:spPr>
              <a:xfrm>
                <a:off x="838199" y="1825625"/>
                <a:ext cx="7375071" cy="4922016"/>
              </a:xfrm>
            </p:spPr>
            <p:txBody>
              <a:bodyPr>
                <a:normAutofit/>
              </a:bodyPr>
              <a:lstStyle/>
              <a:p>
                <a:r>
                  <a:rPr lang="en-US" dirty="0"/>
                  <a:t>The digest is a ciphertext</a:t>
                </a:r>
              </a:p>
              <a:p>
                <a14:m>
                  <m:oMath xmlns:m="http://schemas.openxmlformats.org/officeDocument/2006/math">
                    <m:r>
                      <m:rPr>
                        <m:sty m:val="p"/>
                      </m:rPr>
                      <a:rPr lang="en-US" b="0" i="0" smtClean="0">
                        <a:latin typeface="Cambria Math" panose="02040503050406030204" pitchFamily="18" charset="0"/>
                      </a:rPr>
                      <m:t>De</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sk</m:t>
                        </m:r>
                      </m:sub>
                    </m:sSub>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ct</m:t>
                            </m:r>
                          </m:e>
                          <m:sub>
                            <m:r>
                              <m:rPr>
                                <m:sty m:val="p"/>
                              </m:rPr>
                              <a:rPr lang="en-US">
                                <a:latin typeface="Cambria Math" panose="02040503050406030204" pitchFamily="18" charset="0"/>
                              </a:rPr>
                              <m:t>out</m:t>
                            </m:r>
                          </m:sub>
                        </m:sSub>
                      </m:e>
                    </m:d>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r>
                      <m:rPr>
                        <m:sty m:val="p"/>
                      </m:rPr>
                      <a:rPr lang="en-US">
                        <a:latin typeface="Cambria Math" panose="02040503050406030204" pitchFamily="18" charset="0"/>
                      </a:rPr>
                      <m:t>Matching</m:t>
                    </m:r>
                  </m:oMath>
                </a14:m>
                <a:endParaRPr lang="en-US" dirty="0"/>
              </a:p>
              <a:p>
                <a:pPr lvl="1"/>
                <a:r>
                  <a:rPr lang="en-US" dirty="0"/>
                  <a:t>The trapdoor is the decryption key</a:t>
                </a:r>
              </a:p>
              <a:p>
                <a:r>
                  <a:rPr lang="en-US" dirty="0"/>
                  <a:t>Each index is associated with a ciphertext</a:t>
                </a:r>
              </a:p>
              <a:p>
                <a:r>
                  <a:rPr lang="en-US" dirty="0"/>
                  <a:t>Use homomorphic operation to combine</a:t>
                </a:r>
              </a:p>
              <a:p>
                <a:r>
                  <a:rPr lang="en-US" dirty="0"/>
                  <a:t>When hashing </a:t>
                </a:r>
                <a14:m>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2</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3</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4</m:t>
                        </m:r>
                      </m:sub>
                    </m:sSub>
                  </m:oMath>
                </a14:m>
                <a:r>
                  <a:rPr lang="en-US" dirty="0"/>
                  <a:t>, </a:t>
                </a:r>
                <a:br>
                  <a:rPr lang="en-US" dirty="0"/>
                </a:b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b="0" i="1" smtClean="0">
                        <a:latin typeface="Cambria Math" panose="02040503050406030204" pitchFamily="18" charset="0"/>
                      </a:rPr>
                      <m:t>=0</m:t>
                    </m:r>
                  </m:oMath>
                </a14:m>
                <a:r>
                  <a:rPr lang="en-US" dirty="0"/>
                  <a:t> then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ct</m:t>
                        </m:r>
                      </m:e>
                      <m:sub>
                        <m:r>
                          <a:rPr lang="en-US">
                            <a:latin typeface="Cambria Math" panose="02040503050406030204" pitchFamily="18" charset="0"/>
                          </a:rPr>
                          <m:t>1</m:t>
                        </m:r>
                      </m:sub>
                    </m:sSub>
                  </m:oMath>
                </a14:m>
                <a:r>
                  <a:rPr lang="en-US" dirty="0"/>
                  <a:t> should not “count”!</a:t>
                </a:r>
              </a:p>
              <a:p>
                <a:r>
                  <a:rPr lang="en-US" dirty="0"/>
                  <a:t>Provide a special ciphertext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m:rPr>
                            <m:sty m:val="p"/>
                          </m:rPr>
                          <a:rPr lang="en-US" sz="2800" b="0" i="0" smtClean="0">
                            <a:latin typeface="Cambria Math" panose="02040503050406030204" pitchFamily="18" charset="0"/>
                          </a:rPr>
                          <m:t>zero</m:t>
                        </m:r>
                      </m:sub>
                    </m:sSub>
                  </m:oMath>
                </a14:m>
                <a:endParaRPr lang="en-US" sz="2800" dirty="0"/>
              </a:p>
              <a:p>
                <a:r>
                  <a:rPr lang="en-US" dirty="0"/>
                  <a:t>For each bit </a:t>
                </a:r>
                <a14:m>
                  <m:oMath xmlns:m="http://schemas.openxmlformats.org/officeDocument/2006/math">
                    <m:r>
                      <a:rPr lang="en-US" b="0" i="1" smtClean="0">
                        <a:latin typeface="Cambria Math" panose="02040503050406030204" pitchFamily="18" charset="0"/>
                      </a:rPr>
                      <m:t>𝑖</m:t>
                    </m:r>
                  </m:oMath>
                </a14:m>
                <a:r>
                  <a:rPr lang="en-US" sz="2800" dirty="0"/>
                  <a:t>, use </a:t>
                </a:r>
                <a14:m>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ct</m:t>
                        </m:r>
                      </m:e>
                      <m:sub>
                        <m:r>
                          <a:rPr lang="en-US" b="0" i="1" smtClean="0">
                            <a:latin typeface="Cambria Math" panose="02040503050406030204" pitchFamily="18" charset="0"/>
                          </a:rPr>
                          <m:t>𝑖</m:t>
                        </m:r>
                      </m:sub>
                    </m:sSub>
                  </m:oMath>
                </a14:m>
                <a:r>
                  <a:rPr lang="en-US" sz="2800"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sz="2800" dirty="0"/>
                  <a:t> </a:t>
                </a:r>
                <a:br>
                  <a:rPr lang="en-US" sz="2800" dirty="0"/>
                </a:br>
                <a:r>
                  <a:rPr lang="en-US" sz="2800" dirty="0"/>
                  <a:t>or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ct</m:t>
                        </m:r>
                      </m:e>
                      <m:sub>
                        <m:r>
                          <m:rPr>
                            <m:sty m:val="p"/>
                          </m:rPr>
                          <a:rPr lang="en-US" b="0" i="0" smtClean="0">
                            <a:latin typeface="Cambria Math" panose="02040503050406030204" pitchFamily="18" charset="0"/>
                          </a:rPr>
                          <m:t>z</m:t>
                        </m:r>
                      </m:sub>
                    </m:sSub>
                  </m:oMath>
                </a14:m>
                <a:r>
                  <a:rPr lang="en-US" sz="2800"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=0</m:t>
                    </m:r>
                  </m:oMath>
                </a14:m>
                <a:endParaRPr lang="en-US" sz="2800" dirty="0"/>
              </a:p>
            </p:txBody>
          </p:sp>
        </mc:Choice>
        <mc:Fallback xmlns="">
          <p:sp>
            <p:nvSpPr>
              <p:cNvPr id="3" name="Content Placeholder 2">
                <a:extLst>
                  <a:ext uri="{FF2B5EF4-FFF2-40B4-BE49-F238E27FC236}">
                    <a16:creationId xmlns:a16="http://schemas.microsoft.com/office/drawing/2014/main" id="{C1B61318-0D51-D21D-C18C-2168F1FC9ED2}"/>
                  </a:ext>
                </a:extLst>
              </p:cNvPr>
              <p:cNvSpPr>
                <a:spLocks noGrp="1" noRot="1" noChangeAspect="1" noMove="1" noResize="1" noEditPoints="1" noAdjustHandles="1" noChangeArrowheads="1" noChangeShapeType="1" noTextEdit="1"/>
              </p:cNvSpPr>
              <p:nvPr>
                <p:ph idx="1"/>
              </p:nvPr>
            </p:nvSpPr>
            <p:spPr>
              <a:xfrm>
                <a:off x="838199" y="1825625"/>
                <a:ext cx="7375071" cy="4922016"/>
              </a:xfrm>
              <a:blipFill>
                <a:blip r:embed="rId2"/>
                <a:stretch>
                  <a:fillRect l="-1375" t="-20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6ACCA8A-D2DA-44B6-C6E6-1CB1FC37C7CB}"/>
                  </a:ext>
                </a:extLst>
              </p:cNvPr>
              <p:cNvSpPr/>
              <p:nvPr/>
            </p:nvSpPr>
            <p:spPr>
              <a:xfrm>
                <a:off x="8338457" y="5715000"/>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Sub>
                    </m:oMath>
                  </m:oMathPara>
                </a14:m>
                <a:endParaRPr lang="en-US" sz="2800" dirty="0"/>
              </a:p>
            </p:txBody>
          </p:sp>
        </mc:Choice>
        <mc:Fallback xmlns="">
          <p:sp>
            <p:nvSpPr>
              <p:cNvPr id="4" name="Rectangle 3">
                <a:extLst>
                  <a:ext uri="{FF2B5EF4-FFF2-40B4-BE49-F238E27FC236}">
                    <a16:creationId xmlns:a16="http://schemas.microsoft.com/office/drawing/2014/main" id="{76ACCA8A-D2DA-44B6-C6E6-1CB1FC37C7CB}"/>
                  </a:ext>
                </a:extLst>
              </p:cNvPr>
              <p:cNvSpPr>
                <a:spLocks noRot="1" noChangeAspect="1" noMove="1" noResize="1" noEditPoints="1" noAdjustHandles="1" noChangeArrowheads="1" noChangeShapeType="1" noTextEdit="1"/>
              </p:cNvSpPr>
              <p:nvPr/>
            </p:nvSpPr>
            <p:spPr>
              <a:xfrm>
                <a:off x="8338457" y="5715000"/>
                <a:ext cx="636814" cy="620486"/>
              </a:xfrm>
              <a:prstGeom prst="rect">
                <a:avLst/>
              </a:prstGeom>
              <a:blipFill>
                <a:blip r:embed="rId3"/>
                <a:stretch>
                  <a:fillRect l="-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025E55C-62D6-2FD1-4F84-62C790D1EEB6}"/>
                  </a:ext>
                </a:extLst>
              </p:cNvPr>
              <p:cNvSpPr/>
              <p:nvPr/>
            </p:nvSpPr>
            <p:spPr>
              <a:xfrm>
                <a:off x="9410700" y="5715000"/>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Sub>
                    </m:oMath>
                  </m:oMathPara>
                </a14:m>
                <a:endParaRPr lang="en-US" sz="2800" dirty="0"/>
              </a:p>
            </p:txBody>
          </p:sp>
        </mc:Choice>
        <mc:Fallback xmlns="">
          <p:sp>
            <p:nvSpPr>
              <p:cNvPr id="5" name="Rectangle 4">
                <a:extLst>
                  <a:ext uri="{FF2B5EF4-FFF2-40B4-BE49-F238E27FC236}">
                    <a16:creationId xmlns:a16="http://schemas.microsoft.com/office/drawing/2014/main" id="{4025E55C-62D6-2FD1-4F84-62C790D1EEB6}"/>
                  </a:ext>
                </a:extLst>
              </p:cNvPr>
              <p:cNvSpPr>
                <a:spLocks noRot="1" noChangeAspect="1" noMove="1" noResize="1" noEditPoints="1" noAdjustHandles="1" noChangeArrowheads="1" noChangeShapeType="1" noTextEdit="1"/>
              </p:cNvSpPr>
              <p:nvPr/>
            </p:nvSpPr>
            <p:spPr>
              <a:xfrm>
                <a:off x="9410700" y="5715000"/>
                <a:ext cx="636814" cy="620486"/>
              </a:xfrm>
              <a:prstGeom prst="rect">
                <a:avLst/>
              </a:prstGeom>
              <a:blipFill>
                <a:blip r:embed="rId4"/>
                <a:stretch>
                  <a:fillRect l="-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317E5AA-BF14-A028-0AE0-2A9A9C984793}"/>
                  </a:ext>
                </a:extLst>
              </p:cNvPr>
              <p:cNvSpPr/>
              <p:nvPr/>
            </p:nvSpPr>
            <p:spPr>
              <a:xfrm>
                <a:off x="10482943" y="5715000"/>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Sub>
                    </m:oMath>
                  </m:oMathPara>
                </a14:m>
                <a:endParaRPr lang="en-US" sz="2800" dirty="0"/>
              </a:p>
            </p:txBody>
          </p:sp>
        </mc:Choice>
        <mc:Fallback xmlns="">
          <p:sp>
            <p:nvSpPr>
              <p:cNvPr id="6" name="Rectangle 5">
                <a:extLst>
                  <a:ext uri="{FF2B5EF4-FFF2-40B4-BE49-F238E27FC236}">
                    <a16:creationId xmlns:a16="http://schemas.microsoft.com/office/drawing/2014/main" id="{B317E5AA-BF14-A028-0AE0-2A9A9C984793}"/>
                  </a:ext>
                </a:extLst>
              </p:cNvPr>
              <p:cNvSpPr>
                <a:spLocks noRot="1" noChangeAspect="1" noMove="1" noResize="1" noEditPoints="1" noAdjustHandles="1" noChangeArrowheads="1" noChangeShapeType="1" noTextEdit="1"/>
              </p:cNvSpPr>
              <p:nvPr/>
            </p:nvSpPr>
            <p:spPr>
              <a:xfrm>
                <a:off x="10482943" y="5715000"/>
                <a:ext cx="636814" cy="620486"/>
              </a:xfrm>
              <a:prstGeom prst="rect">
                <a:avLst/>
              </a:prstGeom>
              <a:blipFill>
                <a:blip r:embed="rId5"/>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1DE871E-BB94-0600-8ECD-ED1E6BAA19A7}"/>
                  </a:ext>
                </a:extLst>
              </p:cNvPr>
              <p:cNvSpPr/>
              <p:nvPr/>
            </p:nvSpPr>
            <p:spPr>
              <a:xfrm>
                <a:off x="11555186" y="5715000"/>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Sub>
                    </m:oMath>
                  </m:oMathPara>
                </a14:m>
                <a:endParaRPr lang="en-US" sz="2800" dirty="0"/>
              </a:p>
            </p:txBody>
          </p:sp>
        </mc:Choice>
        <mc:Fallback xmlns="">
          <p:sp>
            <p:nvSpPr>
              <p:cNvPr id="7" name="Rectangle 6">
                <a:extLst>
                  <a:ext uri="{FF2B5EF4-FFF2-40B4-BE49-F238E27FC236}">
                    <a16:creationId xmlns:a16="http://schemas.microsoft.com/office/drawing/2014/main" id="{31DE871E-BB94-0600-8ECD-ED1E6BAA19A7}"/>
                  </a:ext>
                </a:extLst>
              </p:cNvPr>
              <p:cNvSpPr>
                <a:spLocks noRot="1" noChangeAspect="1" noMove="1" noResize="1" noEditPoints="1" noAdjustHandles="1" noChangeArrowheads="1" noChangeShapeType="1" noTextEdit="1"/>
              </p:cNvSpPr>
              <p:nvPr/>
            </p:nvSpPr>
            <p:spPr>
              <a:xfrm>
                <a:off x="11555186" y="5715000"/>
                <a:ext cx="636814" cy="620486"/>
              </a:xfrm>
              <a:prstGeom prst="rect">
                <a:avLst/>
              </a:prstGeom>
              <a:blipFill>
                <a:blip r:embed="rId6"/>
                <a:stretch>
                  <a:fillRect l="-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F42245A-337B-33CD-3B1B-04F593CCE3A9}"/>
                  </a:ext>
                </a:extLst>
              </p:cNvPr>
              <p:cNvSpPr/>
              <p:nvPr/>
            </p:nvSpPr>
            <p:spPr>
              <a:xfrm>
                <a:off x="9818538" y="2111331"/>
                <a:ext cx="852558"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m:rPr>
                              <m:sty m:val="p"/>
                            </m:rPr>
                            <a:rPr lang="en-US" sz="2800" b="0" i="0" smtClean="0">
                              <a:latin typeface="Cambria Math" panose="02040503050406030204" pitchFamily="18" charset="0"/>
                            </a:rPr>
                            <m:t>out</m:t>
                          </m:r>
                        </m:sub>
                      </m:sSub>
                    </m:oMath>
                  </m:oMathPara>
                </a14:m>
                <a:endParaRPr lang="en-US" sz="2800" dirty="0"/>
              </a:p>
            </p:txBody>
          </p:sp>
        </mc:Choice>
        <mc:Fallback xmlns="">
          <p:sp>
            <p:nvSpPr>
              <p:cNvPr id="14" name="Rectangle 13">
                <a:extLst>
                  <a:ext uri="{FF2B5EF4-FFF2-40B4-BE49-F238E27FC236}">
                    <a16:creationId xmlns:a16="http://schemas.microsoft.com/office/drawing/2014/main" id="{4F42245A-337B-33CD-3B1B-04F593CCE3A9}"/>
                  </a:ext>
                </a:extLst>
              </p:cNvPr>
              <p:cNvSpPr>
                <a:spLocks noRot="1" noChangeAspect="1" noMove="1" noResize="1" noEditPoints="1" noAdjustHandles="1" noChangeArrowheads="1" noChangeShapeType="1" noTextEdit="1"/>
              </p:cNvSpPr>
              <p:nvPr/>
            </p:nvSpPr>
            <p:spPr>
              <a:xfrm>
                <a:off x="9818538" y="2111331"/>
                <a:ext cx="852558" cy="620486"/>
              </a:xfrm>
              <a:prstGeom prst="rect">
                <a:avLst/>
              </a:prstGeom>
              <a:blipFill>
                <a:blip r:embed="rId7"/>
                <a:stretch>
                  <a:fillRect l="-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1FEB843-41F1-C669-044C-CFA2B42C5853}"/>
                  </a:ext>
                </a:extLst>
              </p:cNvPr>
              <p:cNvSpPr/>
              <p:nvPr/>
            </p:nvSpPr>
            <p:spPr>
              <a:xfrm>
                <a:off x="7045779" y="5715000"/>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m:rPr>
                              <m:sty m:val="p"/>
                            </m:rPr>
                            <a:rPr lang="en-US" sz="2800" b="0" i="0" smtClean="0">
                              <a:latin typeface="Cambria Math" panose="02040503050406030204" pitchFamily="18" charset="0"/>
                            </a:rPr>
                            <m:t>z</m:t>
                          </m:r>
                        </m:sub>
                      </m:sSub>
                    </m:oMath>
                  </m:oMathPara>
                </a14:m>
                <a:endParaRPr lang="en-US" sz="2800" dirty="0"/>
              </a:p>
            </p:txBody>
          </p:sp>
        </mc:Choice>
        <mc:Fallback xmlns="">
          <p:sp>
            <p:nvSpPr>
              <p:cNvPr id="16" name="Rectangle 15">
                <a:extLst>
                  <a:ext uri="{FF2B5EF4-FFF2-40B4-BE49-F238E27FC236}">
                    <a16:creationId xmlns:a16="http://schemas.microsoft.com/office/drawing/2014/main" id="{11FEB843-41F1-C669-044C-CFA2B42C5853}"/>
                  </a:ext>
                </a:extLst>
              </p:cNvPr>
              <p:cNvSpPr>
                <a:spLocks noRot="1" noChangeAspect="1" noMove="1" noResize="1" noEditPoints="1" noAdjustHandles="1" noChangeArrowheads="1" noChangeShapeType="1" noTextEdit="1"/>
              </p:cNvSpPr>
              <p:nvPr/>
            </p:nvSpPr>
            <p:spPr>
              <a:xfrm>
                <a:off x="7045779" y="5715000"/>
                <a:ext cx="636814" cy="620486"/>
              </a:xfrm>
              <a:prstGeom prst="rect">
                <a:avLst/>
              </a:prstGeom>
              <a:blipFill>
                <a:blip r:embed="rId8"/>
                <a:stretch>
                  <a:fillRect l="-3846"/>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35C9E9B4-2C7A-4579-B6A2-BDB9B7D9FE70}"/>
              </a:ext>
            </a:extLst>
          </p:cNvPr>
          <p:cNvGrpSpPr/>
          <p:nvPr/>
        </p:nvGrpSpPr>
        <p:grpSpPr>
          <a:xfrm>
            <a:off x="8338457" y="2890695"/>
            <a:ext cx="3812720" cy="2665427"/>
            <a:chOff x="8338457" y="2890695"/>
            <a:chExt cx="3812720" cy="2665427"/>
          </a:xfrm>
        </p:grpSpPr>
        <p:sp>
          <p:nvSpPr>
            <p:cNvPr id="13" name="Trapezoid 12">
              <a:extLst>
                <a:ext uri="{FF2B5EF4-FFF2-40B4-BE49-F238E27FC236}">
                  <a16:creationId xmlns:a16="http://schemas.microsoft.com/office/drawing/2014/main" id="{595E8EB7-959D-E066-968B-5E2A100D1113}"/>
                </a:ext>
              </a:extLst>
            </p:cNvPr>
            <p:cNvSpPr/>
            <p:nvPr/>
          </p:nvSpPr>
          <p:spPr>
            <a:xfrm>
              <a:off x="8338457" y="2890695"/>
              <a:ext cx="3812720" cy="2665427"/>
            </a:xfrm>
            <a:prstGeom prst="trapezoid">
              <a:avLst>
                <a:gd name="adj" fmla="val 543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mbria Math" panose="02040503050406030204" pitchFamily="18" charset="0"/>
                <a:ea typeface="Cambria Math" panose="020405030504060302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1BEB33A0-AC71-7172-3D25-D04ACA11F8BE}"/>
                </a:ext>
              </a:extLst>
            </p:cNvPr>
            <p:cNvSpPr txBox="1"/>
            <p:nvPr/>
          </p:nvSpPr>
          <p:spPr>
            <a:xfrm>
              <a:off x="8833991" y="4380885"/>
              <a:ext cx="2821651" cy="954107"/>
            </a:xfrm>
            <a:prstGeom prst="rect">
              <a:avLst/>
            </a:prstGeom>
            <a:noFill/>
          </p:spPr>
          <p:txBody>
            <a:bodyPr wrap="square">
              <a:spAutoFit/>
            </a:bodyPr>
            <a:lstStyle/>
            <a:p>
              <a:pPr algn="ctr"/>
              <a:r>
                <a:rPr lang="en-US" sz="28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Homomorphic</a:t>
              </a:r>
              <a:br>
                <a:rPr lang="en-US" sz="2800" dirty="0">
                  <a:solidFill>
                    <a:schemeClr val="bg1"/>
                  </a:solidFill>
                  <a:latin typeface="Cambria Math" panose="02040503050406030204" pitchFamily="18" charset="0"/>
                  <a:ea typeface="Cambria Math" panose="02040503050406030204" pitchFamily="18" charset="0"/>
                  <a:cs typeface="Calibri" panose="020F0502020204030204" pitchFamily="34" charset="0"/>
                </a:rPr>
              </a:br>
              <a:r>
                <a:rPr lang="en-US" sz="28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Evaluation</a:t>
              </a:r>
            </a:p>
          </p:txBody>
        </p:sp>
      </p:grpSp>
    </p:spTree>
    <p:extLst>
      <p:ext uri="{BB962C8B-B14F-4D97-AF65-F5344CB8AC3E}">
        <p14:creationId xmlns:p14="http://schemas.microsoft.com/office/powerpoint/2010/main" val="192953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ssolv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 calcmode="lin" valueType="num">
                                      <p:cBhvr additive="base">
                                        <p:cTn id="6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 calcmode="lin" valueType="num">
                                      <p:cBhvr additive="base">
                                        <p:cTn id="7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 calcmode="lin" valueType="num">
                                      <p:cBhvr additive="base">
                                        <p:cTn id="8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011E-7F20-4070-F8FE-D7806DE4B12E}"/>
              </a:ext>
            </a:extLst>
          </p:cNvPr>
          <p:cNvSpPr>
            <a:spLocks noGrp="1"/>
          </p:cNvSpPr>
          <p:nvPr>
            <p:ph type="title"/>
          </p:nvPr>
        </p:nvSpPr>
        <p:spPr/>
        <p:txBody>
          <a:bodyPr/>
          <a:lstStyle/>
          <a:p>
            <a:r>
              <a:rPr lang="en-US" dirty="0"/>
              <a:t>ZFH Construction: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B61318-0D51-D21D-C18C-2168F1FC9ED2}"/>
                  </a:ext>
                </a:extLst>
              </p:cNvPr>
              <p:cNvSpPr>
                <a:spLocks noGrp="1"/>
              </p:cNvSpPr>
              <p:nvPr>
                <p:ph idx="1"/>
              </p:nvPr>
            </p:nvSpPr>
            <p:spPr>
              <a:xfrm>
                <a:off x="838199" y="1825625"/>
                <a:ext cx="7375071" cy="4922016"/>
              </a:xfrm>
            </p:spPr>
            <p:txBody>
              <a:bodyPr>
                <a:normAutofit/>
              </a:bodyPr>
              <a:lstStyle/>
              <a:p>
                <a:r>
                  <a:rPr lang="en-US" dirty="0"/>
                  <a:t>The digest contains a ciphertext</a:t>
                </a:r>
              </a:p>
              <a:p>
                <a14:m>
                  <m:oMath xmlns:m="http://schemas.openxmlformats.org/officeDocument/2006/math">
                    <m:r>
                      <m:rPr>
                        <m:sty m:val="p"/>
                      </m:rPr>
                      <a:rPr lang="en-US" b="0" i="0" smtClean="0">
                        <a:solidFill>
                          <a:srgbClr val="BF5700"/>
                        </a:solidFill>
                        <a:latin typeface="Cambria Math" panose="02040503050406030204" pitchFamily="18" charset="0"/>
                      </a:rPr>
                      <m:t>De</m:t>
                    </m:r>
                    <m:sSub>
                      <m:sSubPr>
                        <m:ctrlPr>
                          <a:rPr lang="en-US" b="0" i="1" smtClean="0">
                            <a:solidFill>
                              <a:srgbClr val="BF5700"/>
                            </a:solidFill>
                            <a:latin typeface="Cambria Math" panose="02040503050406030204" pitchFamily="18" charset="0"/>
                          </a:rPr>
                        </m:ctrlPr>
                      </m:sSubPr>
                      <m:e>
                        <m:r>
                          <m:rPr>
                            <m:sty m:val="p"/>
                          </m:rPr>
                          <a:rPr lang="en-US" b="0" i="0" smtClean="0">
                            <a:solidFill>
                              <a:srgbClr val="BF5700"/>
                            </a:solidFill>
                            <a:latin typeface="Cambria Math" panose="02040503050406030204" pitchFamily="18" charset="0"/>
                          </a:rPr>
                          <m:t>c</m:t>
                        </m:r>
                      </m:e>
                      <m:sub>
                        <m:r>
                          <m:rPr>
                            <m:sty m:val="p"/>
                          </m:rPr>
                          <a:rPr lang="en-US" b="0" i="0" smtClean="0">
                            <a:solidFill>
                              <a:srgbClr val="BF5700"/>
                            </a:solidFill>
                            <a:latin typeface="Cambria Math" panose="02040503050406030204" pitchFamily="18" charset="0"/>
                          </a:rPr>
                          <m:t>sk</m:t>
                        </m:r>
                      </m:sub>
                    </m:sSub>
                    <m:d>
                      <m:dPr>
                        <m:ctrlPr>
                          <a:rPr lang="en-US" b="0" i="1" smtClean="0">
                            <a:solidFill>
                              <a:srgbClr val="BF5700"/>
                            </a:solidFill>
                            <a:latin typeface="Cambria Math" panose="02040503050406030204" pitchFamily="18" charset="0"/>
                          </a:rPr>
                        </m:ctrlPr>
                      </m:dPr>
                      <m:e>
                        <m:sSub>
                          <m:sSubPr>
                            <m:ctrlPr>
                              <a:rPr lang="en-US" i="1">
                                <a:solidFill>
                                  <a:srgbClr val="BF5700"/>
                                </a:solidFill>
                                <a:latin typeface="Cambria Math" panose="02040503050406030204" pitchFamily="18" charset="0"/>
                              </a:rPr>
                            </m:ctrlPr>
                          </m:sSubPr>
                          <m:e>
                            <m:r>
                              <m:rPr>
                                <m:sty m:val="p"/>
                              </m:rPr>
                              <a:rPr lang="en-US">
                                <a:solidFill>
                                  <a:srgbClr val="BF5700"/>
                                </a:solidFill>
                                <a:latin typeface="Cambria Math" panose="02040503050406030204" pitchFamily="18" charset="0"/>
                              </a:rPr>
                              <m:t>ct</m:t>
                            </m:r>
                          </m:e>
                          <m:sub>
                            <m:r>
                              <m:rPr>
                                <m:sty m:val="p"/>
                              </m:rPr>
                              <a:rPr lang="en-US">
                                <a:solidFill>
                                  <a:srgbClr val="BF5700"/>
                                </a:solidFill>
                                <a:latin typeface="Cambria Math" panose="02040503050406030204" pitchFamily="18" charset="0"/>
                              </a:rPr>
                              <m:t>out</m:t>
                            </m:r>
                          </m:sub>
                        </m:sSub>
                      </m:e>
                    </m:d>
                    <m:r>
                      <a:rPr lang="en-US" b="0" i="1" smtClean="0">
                        <a:solidFill>
                          <a:srgbClr val="BF5700"/>
                        </a:solidFill>
                        <a:latin typeface="Cambria Math" panose="02040503050406030204" pitchFamily="18" charset="0"/>
                      </a:rPr>
                      <m:t>=</m:t>
                    </m:r>
                    <m:r>
                      <a:rPr lang="en-US" i="1">
                        <a:solidFill>
                          <a:srgbClr val="BF5700"/>
                        </a:solidFill>
                        <a:latin typeface="Cambria Math" panose="02040503050406030204" pitchFamily="18" charset="0"/>
                      </a:rPr>
                      <m:t>0</m:t>
                    </m:r>
                    <m:r>
                      <a:rPr lang="en-US" b="0" i="1" smtClean="0">
                        <a:solidFill>
                          <a:srgbClr val="BF5700"/>
                        </a:solidFill>
                        <a:latin typeface="Cambria Math" panose="02040503050406030204" pitchFamily="18" charset="0"/>
                      </a:rPr>
                      <m:t>⇔</m:t>
                    </m:r>
                    <m:r>
                      <m:rPr>
                        <m:sty m:val="p"/>
                      </m:rPr>
                      <a:rPr lang="en-US">
                        <a:solidFill>
                          <a:srgbClr val="BF5700"/>
                        </a:solidFill>
                        <a:latin typeface="Cambria Math" panose="02040503050406030204" pitchFamily="18" charset="0"/>
                      </a:rPr>
                      <m:t>Matching</m:t>
                    </m:r>
                  </m:oMath>
                </a14:m>
                <a:endParaRPr lang="en-US" dirty="0">
                  <a:solidFill>
                    <a:srgbClr val="BF5700"/>
                  </a:solidFill>
                </a:endParaRPr>
              </a:p>
              <a:p>
                <a:pPr lvl="1"/>
                <a:r>
                  <a:rPr lang="en-US" dirty="0"/>
                  <a:t>The trapdoor is the decryption key</a:t>
                </a:r>
              </a:p>
              <a:p>
                <a:r>
                  <a:rPr lang="en-US" dirty="0"/>
                  <a:t>Each index is associated with a ciphertext</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ct</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r>
                                    <m:rPr>
                                      <m:sty m:val="p"/>
                                    </m:rPr>
                                    <a:rPr lang="en-US" i="0">
                                      <a:latin typeface="Cambria Math" panose="02040503050406030204" pitchFamily="18" charset="0"/>
                                    </a:rPr>
                                    <m:t>pk</m:t>
                                  </m:r>
                                </m:sub>
                              </m:sSub>
                              <m:d>
                                <m:dPr>
                                  <m:ctrlPr>
                                    <a:rPr lang="en-US" i="1">
                                      <a:latin typeface="Cambria Math" panose="02040503050406030204" pitchFamily="18" charset="0"/>
                                    </a:rPr>
                                  </m:ctrlPr>
                                </m:dPr>
                                <m:e>
                                  <m:r>
                                    <a:rPr lang="en-US" i="1">
                                      <a:latin typeface="Cambria Math" panose="02040503050406030204" pitchFamily="18" charset="0"/>
                                    </a:rPr>
                                    <m:t>1</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e>
                            <m:e>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r>
                                    <m:rPr>
                                      <m:sty m:val="p"/>
                                    </m:rPr>
                                    <a:rPr lang="en-US" i="0">
                                      <a:latin typeface="Cambria Math" panose="02040503050406030204" pitchFamily="18" charset="0"/>
                                    </a:rPr>
                                    <m:t>pk</m:t>
                                  </m:r>
                                </m:sub>
                              </m:sSub>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i="1">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𝑆</m:t>
                              </m:r>
                            </m:e>
                          </m:eqArr>
                        </m:e>
                      </m:d>
                    </m:oMath>
                  </m:oMathPara>
                </a14:m>
                <a:endParaRPr lang="en-US" dirty="0"/>
              </a:p>
              <a:p>
                <a:r>
                  <a:rPr lang="en-US" dirty="0"/>
                  <a:t>A special ciphertext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ct</m:t>
                        </m:r>
                      </m:e>
                      <m:sub>
                        <m:r>
                          <m:rPr>
                            <m:sty m:val="p"/>
                          </m:rPr>
                          <a:rPr lang="en-US" b="0" i="0" smtClean="0">
                            <a:latin typeface="Cambria Math" panose="02040503050406030204" pitchFamily="18" charset="0"/>
                          </a:rPr>
                          <m:t>zero</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r>
                          <m:rPr>
                            <m:sty m:val="p"/>
                          </m:rPr>
                          <a:rPr lang="en-US" i="0">
                            <a:latin typeface="Cambria Math" panose="02040503050406030204" pitchFamily="18" charset="0"/>
                          </a:rPr>
                          <m:t>pk</m:t>
                        </m:r>
                      </m:sub>
                    </m:sSub>
                    <m:d>
                      <m:dPr>
                        <m:ctrlPr>
                          <a:rPr lang="en-US" i="1">
                            <a:latin typeface="Cambria Math" panose="02040503050406030204" pitchFamily="18" charset="0"/>
                          </a:rPr>
                        </m:ctrlPr>
                      </m:dPr>
                      <m:e>
                        <m:r>
                          <a:rPr lang="en-US" i="1">
                            <a:latin typeface="Cambria Math" panose="02040503050406030204" pitchFamily="18" charset="0"/>
                          </a:rPr>
                          <m:t>0</m:t>
                        </m:r>
                      </m:e>
                    </m:d>
                  </m:oMath>
                </a14:m>
                <a:endParaRPr lang="en-US" dirty="0"/>
              </a:p>
              <a:p>
                <a:r>
                  <a:rPr lang="en-US" dirty="0"/>
                  <a:t>Combine in a way that ensures </a:t>
                </a:r>
                <a:r>
                  <a:rPr lang="en-US" dirty="0">
                    <a:solidFill>
                      <a:srgbClr val="BF5700"/>
                    </a:solidFill>
                  </a:rPr>
                  <a:t>invariant</a:t>
                </a:r>
              </a:p>
            </p:txBody>
          </p:sp>
        </mc:Choice>
        <mc:Fallback xmlns="">
          <p:sp>
            <p:nvSpPr>
              <p:cNvPr id="3" name="Content Placeholder 2">
                <a:extLst>
                  <a:ext uri="{FF2B5EF4-FFF2-40B4-BE49-F238E27FC236}">
                    <a16:creationId xmlns:a16="http://schemas.microsoft.com/office/drawing/2014/main" id="{C1B61318-0D51-D21D-C18C-2168F1FC9ED2}"/>
                  </a:ext>
                </a:extLst>
              </p:cNvPr>
              <p:cNvSpPr>
                <a:spLocks noGrp="1" noRot="1" noChangeAspect="1" noMove="1" noResize="1" noEditPoints="1" noAdjustHandles="1" noChangeArrowheads="1" noChangeShapeType="1" noTextEdit="1"/>
              </p:cNvSpPr>
              <p:nvPr>
                <p:ph idx="1"/>
              </p:nvPr>
            </p:nvSpPr>
            <p:spPr>
              <a:xfrm>
                <a:off x="838199" y="1825625"/>
                <a:ext cx="7375071" cy="4922016"/>
              </a:xfrm>
              <a:blipFill>
                <a:blip r:embed="rId2"/>
                <a:stretch>
                  <a:fillRect l="-1375" t="-16452" b="-33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6ACCA8A-D2DA-44B6-C6E6-1CB1FC37C7CB}"/>
                  </a:ext>
                </a:extLst>
              </p:cNvPr>
              <p:cNvSpPr/>
              <p:nvPr/>
            </p:nvSpPr>
            <p:spPr>
              <a:xfrm>
                <a:off x="8338457" y="5715000"/>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1</m:t>
                          </m:r>
                        </m:sub>
                      </m:sSub>
                    </m:oMath>
                  </m:oMathPara>
                </a14:m>
                <a:endParaRPr lang="en-US" sz="2800" dirty="0"/>
              </a:p>
            </p:txBody>
          </p:sp>
        </mc:Choice>
        <mc:Fallback xmlns="">
          <p:sp>
            <p:nvSpPr>
              <p:cNvPr id="4" name="Rectangle 3">
                <a:extLst>
                  <a:ext uri="{FF2B5EF4-FFF2-40B4-BE49-F238E27FC236}">
                    <a16:creationId xmlns:a16="http://schemas.microsoft.com/office/drawing/2014/main" id="{76ACCA8A-D2DA-44B6-C6E6-1CB1FC37C7CB}"/>
                  </a:ext>
                </a:extLst>
              </p:cNvPr>
              <p:cNvSpPr>
                <a:spLocks noRot="1" noChangeAspect="1" noMove="1" noResize="1" noEditPoints="1" noAdjustHandles="1" noChangeArrowheads="1" noChangeShapeType="1" noTextEdit="1"/>
              </p:cNvSpPr>
              <p:nvPr/>
            </p:nvSpPr>
            <p:spPr>
              <a:xfrm>
                <a:off x="8338457" y="5715000"/>
                <a:ext cx="636814" cy="620486"/>
              </a:xfrm>
              <a:prstGeom prst="rect">
                <a:avLst/>
              </a:prstGeom>
              <a:blipFill>
                <a:blip r:embed="rId3"/>
                <a:stretch>
                  <a:fillRect l="-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025E55C-62D6-2FD1-4F84-62C790D1EEB6}"/>
                  </a:ext>
                </a:extLst>
              </p:cNvPr>
              <p:cNvSpPr/>
              <p:nvPr/>
            </p:nvSpPr>
            <p:spPr>
              <a:xfrm>
                <a:off x="9410700" y="5715000"/>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2</m:t>
                          </m:r>
                        </m:sub>
                      </m:sSub>
                    </m:oMath>
                  </m:oMathPara>
                </a14:m>
                <a:endParaRPr lang="en-US" sz="2800" dirty="0"/>
              </a:p>
            </p:txBody>
          </p:sp>
        </mc:Choice>
        <mc:Fallback xmlns="">
          <p:sp>
            <p:nvSpPr>
              <p:cNvPr id="5" name="Rectangle 4">
                <a:extLst>
                  <a:ext uri="{FF2B5EF4-FFF2-40B4-BE49-F238E27FC236}">
                    <a16:creationId xmlns:a16="http://schemas.microsoft.com/office/drawing/2014/main" id="{4025E55C-62D6-2FD1-4F84-62C790D1EEB6}"/>
                  </a:ext>
                </a:extLst>
              </p:cNvPr>
              <p:cNvSpPr>
                <a:spLocks noRot="1" noChangeAspect="1" noMove="1" noResize="1" noEditPoints="1" noAdjustHandles="1" noChangeArrowheads="1" noChangeShapeType="1" noTextEdit="1"/>
              </p:cNvSpPr>
              <p:nvPr/>
            </p:nvSpPr>
            <p:spPr>
              <a:xfrm>
                <a:off x="9410700" y="5715000"/>
                <a:ext cx="636814" cy="620486"/>
              </a:xfrm>
              <a:prstGeom prst="rect">
                <a:avLst/>
              </a:prstGeom>
              <a:blipFill>
                <a:blip r:embed="rId4"/>
                <a:stretch>
                  <a:fillRect l="-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317E5AA-BF14-A028-0AE0-2A9A9C984793}"/>
                  </a:ext>
                </a:extLst>
              </p:cNvPr>
              <p:cNvSpPr/>
              <p:nvPr/>
            </p:nvSpPr>
            <p:spPr>
              <a:xfrm>
                <a:off x="10482943" y="5715000"/>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3</m:t>
                          </m:r>
                        </m:sub>
                      </m:sSub>
                    </m:oMath>
                  </m:oMathPara>
                </a14:m>
                <a:endParaRPr lang="en-US" sz="2800" dirty="0"/>
              </a:p>
            </p:txBody>
          </p:sp>
        </mc:Choice>
        <mc:Fallback xmlns="">
          <p:sp>
            <p:nvSpPr>
              <p:cNvPr id="6" name="Rectangle 5">
                <a:extLst>
                  <a:ext uri="{FF2B5EF4-FFF2-40B4-BE49-F238E27FC236}">
                    <a16:creationId xmlns:a16="http://schemas.microsoft.com/office/drawing/2014/main" id="{B317E5AA-BF14-A028-0AE0-2A9A9C984793}"/>
                  </a:ext>
                </a:extLst>
              </p:cNvPr>
              <p:cNvSpPr>
                <a:spLocks noRot="1" noChangeAspect="1" noMove="1" noResize="1" noEditPoints="1" noAdjustHandles="1" noChangeArrowheads="1" noChangeShapeType="1" noTextEdit="1"/>
              </p:cNvSpPr>
              <p:nvPr/>
            </p:nvSpPr>
            <p:spPr>
              <a:xfrm>
                <a:off x="10482943" y="5715000"/>
                <a:ext cx="636814" cy="620486"/>
              </a:xfrm>
              <a:prstGeom prst="rect">
                <a:avLst/>
              </a:prstGeom>
              <a:blipFill>
                <a:blip r:embed="rId5"/>
                <a:stretch>
                  <a:fillRect l="-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1DE871E-BB94-0600-8ECD-ED1E6BAA19A7}"/>
                  </a:ext>
                </a:extLst>
              </p:cNvPr>
              <p:cNvSpPr/>
              <p:nvPr/>
            </p:nvSpPr>
            <p:spPr>
              <a:xfrm>
                <a:off x="11555186" y="5715000"/>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a:rPr lang="en-US" sz="2800" b="0" i="0" smtClean="0">
                              <a:latin typeface="Cambria Math" panose="02040503050406030204" pitchFamily="18" charset="0"/>
                            </a:rPr>
                            <m:t>4</m:t>
                          </m:r>
                        </m:sub>
                      </m:sSub>
                    </m:oMath>
                  </m:oMathPara>
                </a14:m>
                <a:endParaRPr lang="en-US" sz="2800" dirty="0"/>
              </a:p>
            </p:txBody>
          </p:sp>
        </mc:Choice>
        <mc:Fallback xmlns="">
          <p:sp>
            <p:nvSpPr>
              <p:cNvPr id="7" name="Rectangle 6">
                <a:extLst>
                  <a:ext uri="{FF2B5EF4-FFF2-40B4-BE49-F238E27FC236}">
                    <a16:creationId xmlns:a16="http://schemas.microsoft.com/office/drawing/2014/main" id="{31DE871E-BB94-0600-8ECD-ED1E6BAA19A7}"/>
                  </a:ext>
                </a:extLst>
              </p:cNvPr>
              <p:cNvSpPr>
                <a:spLocks noRot="1" noChangeAspect="1" noMove="1" noResize="1" noEditPoints="1" noAdjustHandles="1" noChangeArrowheads="1" noChangeShapeType="1" noTextEdit="1"/>
              </p:cNvSpPr>
              <p:nvPr/>
            </p:nvSpPr>
            <p:spPr>
              <a:xfrm>
                <a:off x="11555186" y="5715000"/>
                <a:ext cx="636814" cy="620486"/>
              </a:xfrm>
              <a:prstGeom prst="rect">
                <a:avLst/>
              </a:prstGeom>
              <a:blipFill>
                <a:blip r:embed="rId6"/>
                <a:stretch>
                  <a:fillRect l="-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F42245A-337B-33CD-3B1B-04F593CCE3A9}"/>
                  </a:ext>
                </a:extLst>
              </p:cNvPr>
              <p:cNvSpPr/>
              <p:nvPr/>
            </p:nvSpPr>
            <p:spPr>
              <a:xfrm>
                <a:off x="9302828" y="2049079"/>
                <a:ext cx="852558"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m:rPr>
                              <m:sty m:val="p"/>
                            </m:rPr>
                            <a:rPr lang="en-US" sz="2800" b="0" i="0" smtClean="0">
                              <a:latin typeface="Cambria Math" panose="02040503050406030204" pitchFamily="18" charset="0"/>
                            </a:rPr>
                            <m:t>out</m:t>
                          </m:r>
                        </m:sub>
                      </m:sSub>
                    </m:oMath>
                  </m:oMathPara>
                </a14:m>
                <a:endParaRPr lang="en-US" sz="2800" dirty="0"/>
              </a:p>
            </p:txBody>
          </p:sp>
        </mc:Choice>
        <mc:Fallback xmlns="">
          <p:sp>
            <p:nvSpPr>
              <p:cNvPr id="14" name="Rectangle 13">
                <a:extLst>
                  <a:ext uri="{FF2B5EF4-FFF2-40B4-BE49-F238E27FC236}">
                    <a16:creationId xmlns:a16="http://schemas.microsoft.com/office/drawing/2014/main" id="{4F42245A-337B-33CD-3B1B-04F593CCE3A9}"/>
                  </a:ext>
                </a:extLst>
              </p:cNvPr>
              <p:cNvSpPr>
                <a:spLocks noRot="1" noChangeAspect="1" noMove="1" noResize="1" noEditPoints="1" noAdjustHandles="1" noChangeArrowheads="1" noChangeShapeType="1" noTextEdit="1"/>
              </p:cNvSpPr>
              <p:nvPr/>
            </p:nvSpPr>
            <p:spPr>
              <a:xfrm>
                <a:off x="9302828" y="2049079"/>
                <a:ext cx="852558" cy="620486"/>
              </a:xfrm>
              <a:prstGeom prst="rect">
                <a:avLst/>
              </a:prstGeom>
              <a:blipFill>
                <a:blip r:embed="rId7"/>
                <a:stretch>
                  <a:fillRect l="-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1FEB843-41F1-C669-044C-CFA2B42C5853}"/>
                  </a:ext>
                </a:extLst>
              </p:cNvPr>
              <p:cNvSpPr/>
              <p:nvPr/>
            </p:nvSpPr>
            <p:spPr>
              <a:xfrm>
                <a:off x="7320643" y="5715000"/>
                <a:ext cx="636814" cy="620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ct</m:t>
                          </m:r>
                        </m:e>
                        <m:sub>
                          <m:r>
                            <m:rPr>
                              <m:sty m:val="p"/>
                            </m:rPr>
                            <a:rPr lang="en-US" sz="2800" b="0" i="0" smtClean="0">
                              <a:latin typeface="Cambria Math" panose="02040503050406030204" pitchFamily="18" charset="0"/>
                            </a:rPr>
                            <m:t>z</m:t>
                          </m:r>
                        </m:sub>
                      </m:sSub>
                    </m:oMath>
                  </m:oMathPara>
                </a14:m>
                <a:endParaRPr lang="en-US" sz="2800" dirty="0"/>
              </a:p>
            </p:txBody>
          </p:sp>
        </mc:Choice>
        <mc:Fallback xmlns="">
          <p:sp>
            <p:nvSpPr>
              <p:cNvPr id="16" name="Rectangle 15">
                <a:extLst>
                  <a:ext uri="{FF2B5EF4-FFF2-40B4-BE49-F238E27FC236}">
                    <a16:creationId xmlns:a16="http://schemas.microsoft.com/office/drawing/2014/main" id="{11FEB843-41F1-C669-044C-CFA2B42C5853}"/>
                  </a:ext>
                </a:extLst>
              </p:cNvPr>
              <p:cNvSpPr>
                <a:spLocks noRot="1" noChangeAspect="1" noMove="1" noResize="1" noEditPoints="1" noAdjustHandles="1" noChangeArrowheads="1" noChangeShapeType="1" noTextEdit="1"/>
              </p:cNvSpPr>
              <p:nvPr/>
            </p:nvSpPr>
            <p:spPr>
              <a:xfrm>
                <a:off x="7320643" y="5715000"/>
                <a:ext cx="636814" cy="620486"/>
              </a:xfrm>
              <a:prstGeom prst="rect">
                <a:avLst/>
              </a:prstGeom>
              <a:blipFill>
                <a:blip r:embed="rId8"/>
                <a:stretch>
                  <a:fillRect l="-5769"/>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35C9E9B4-2C7A-4579-B6A2-BDB9B7D9FE70}"/>
              </a:ext>
            </a:extLst>
          </p:cNvPr>
          <p:cNvGrpSpPr/>
          <p:nvPr/>
        </p:nvGrpSpPr>
        <p:grpSpPr>
          <a:xfrm>
            <a:off x="7320643" y="2890695"/>
            <a:ext cx="4830534" cy="2665427"/>
            <a:chOff x="8338457" y="2890695"/>
            <a:chExt cx="3812720" cy="2665427"/>
          </a:xfrm>
        </p:grpSpPr>
        <p:sp>
          <p:nvSpPr>
            <p:cNvPr id="13" name="Trapezoid 12">
              <a:extLst>
                <a:ext uri="{FF2B5EF4-FFF2-40B4-BE49-F238E27FC236}">
                  <a16:creationId xmlns:a16="http://schemas.microsoft.com/office/drawing/2014/main" id="{595E8EB7-959D-E066-968B-5E2A100D1113}"/>
                </a:ext>
              </a:extLst>
            </p:cNvPr>
            <p:cNvSpPr/>
            <p:nvPr/>
          </p:nvSpPr>
          <p:spPr>
            <a:xfrm>
              <a:off x="8338457" y="2890695"/>
              <a:ext cx="3812720" cy="2665427"/>
            </a:xfrm>
            <a:prstGeom prst="trapezoid">
              <a:avLst>
                <a:gd name="adj" fmla="val 543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mbria Math" panose="02040503050406030204" pitchFamily="18" charset="0"/>
                <a:ea typeface="Cambria Math" panose="020405030504060302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1BEB33A0-AC71-7172-3D25-D04ACA11F8BE}"/>
                </a:ext>
              </a:extLst>
            </p:cNvPr>
            <p:cNvSpPr txBox="1"/>
            <p:nvPr/>
          </p:nvSpPr>
          <p:spPr>
            <a:xfrm>
              <a:off x="8833991" y="4380885"/>
              <a:ext cx="2821651" cy="954107"/>
            </a:xfrm>
            <a:prstGeom prst="rect">
              <a:avLst/>
            </a:prstGeom>
            <a:noFill/>
          </p:spPr>
          <p:txBody>
            <a:bodyPr wrap="square">
              <a:spAutoFit/>
            </a:bodyPr>
            <a:lstStyle/>
            <a:p>
              <a:pPr algn="ctr"/>
              <a:r>
                <a:rPr lang="en-US" sz="28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Homomorphic</a:t>
              </a:r>
              <a:br>
                <a:rPr lang="en-US" sz="2800" dirty="0">
                  <a:solidFill>
                    <a:schemeClr val="bg1"/>
                  </a:solidFill>
                  <a:latin typeface="Cambria Math" panose="02040503050406030204" pitchFamily="18" charset="0"/>
                  <a:ea typeface="Cambria Math" panose="02040503050406030204" pitchFamily="18" charset="0"/>
                  <a:cs typeface="Calibri" panose="020F0502020204030204" pitchFamily="34" charset="0"/>
                </a:rPr>
              </a:br>
              <a:r>
                <a:rPr lang="en-US" sz="28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Computation</a:t>
              </a:r>
            </a:p>
          </p:txBody>
        </p:sp>
      </p:grpSp>
    </p:spTree>
    <p:extLst>
      <p:ext uri="{BB962C8B-B14F-4D97-AF65-F5344CB8AC3E}">
        <p14:creationId xmlns:p14="http://schemas.microsoft.com/office/powerpoint/2010/main" val="24718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additive="base">
                                        <p:cTn id="7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dissolve">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ED4C-2759-469C-C83E-7F39A02D12FB}"/>
              </a:ext>
            </a:extLst>
          </p:cNvPr>
          <p:cNvSpPr>
            <a:spLocks noGrp="1"/>
          </p:cNvSpPr>
          <p:nvPr>
            <p:ph type="title"/>
          </p:nvPr>
        </p:nvSpPr>
        <p:spPr/>
        <p:txBody>
          <a:bodyPr/>
          <a:lstStyle/>
          <a:p>
            <a:r>
              <a:rPr lang="en-US" dirty="0"/>
              <a:t>Somewhere Extractable BARGs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7CA3E7-DDDF-8BB9-A985-FC4133B624E8}"/>
                  </a:ext>
                </a:extLst>
              </p:cNvPr>
              <p:cNvSpPr>
                <a:spLocks noGrp="1"/>
              </p:cNvSpPr>
              <p:nvPr>
                <p:ph idx="1"/>
              </p:nvPr>
            </p:nvSpPr>
            <p:spPr>
              <a:xfrm>
                <a:off x="838200" y="3744501"/>
                <a:ext cx="10515600" cy="2432462"/>
              </a:xfrm>
            </p:spPr>
            <p:txBody>
              <a:bodyPr>
                <a:normAutofit/>
              </a:bodyPr>
              <a:lstStyle/>
              <a:p>
                <a:r>
                  <a:rPr lang="en-US" b="1" dirty="0"/>
                  <a:t>CRS generation</a:t>
                </a:r>
                <a:r>
                  <a:rPr lang="en-US" dirty="0"/>
                  <a:t>: </a:t>
                </a:r>
                <a14:m>
                  <m:oMath xmlns:m="http://schemas.openxmlformats.org/officeDocument/2006/math">
                    <m:r>
                      <m:rPr>
                        <m:sty m:val="p"/>
                      </m:rPr>
                      <a:rPr lang="en-US" sz="2800" b="0" i="0" smtClean="0">
                        <a:latin typeface="Cambria Math" panose="02040503050406030204" pitchFamily="18" charset="0"/>
                      </a:rPr>
                      <m:t>crs</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Gen</m:t>
                    </m:r>
                  </m:oMath>
                </a14:m>
                <a:r>
                  <a:rPr lang="en-US" dirty="0"/>
                  <a:t> or </a:t>
                </a:r>
                <a14:m>
                  <m:oMath xmlns:m="http://schemas.openxmlformats.org/officeDocument/2006/math">
                    <m:d>
                      <m:dPr>
                        <m:ctrlPr>
                          <a:rPr lang="en-US" b="0" i="1" smtClean="0">
                            <a:latin typeface="Cambria Math" panose="02040503050406030204" pitchFamily="18" charset="0"/>
                          </a:rPr>
                        </m:ctrlPr>
                      </m:dPr>
                      <m:e>
                        <m:r>
                          <m:rPr>
                            <m:sty m:val="p"/>
                          </m:rPr>
                          <a:rPr lang="en-US">
                            <a:latin typeface="Cambria Math" panose="02040503050406030204" pitchFamily="18" charset="0"/>
                          </a:rPr>
                          <m:t>cr</m:t>
                        </m:r>
                        <m:r>
                          <a:rPr lang="en-US" b="0" i="1" smtClean="0">
                            <a:latin typeface="Cambria Math" panose="02040503050406030204" pitchFamily="18" charset="0"/>
                          </a:rPr>
                          <m:t>𝑠</m:t>
                        </m:r>
                        <m:r>
                          <a:rPr lang="en-US" b="0" i="1" smtClean="0">
                            <a:latin typeface="Cambria Math" panose="02040503050406030204" pitchFamily="18" charset="0"/>
                          </a:rPr>
                          <m:t>,</m:t>
                        </m:r>
                        <m:r>
                          <m:rPr>
                            <m:sty m:val="p"/>
                          </m:rPr>
                          <a:rPr lang="en-US" b="0" i="0" smtClean="0">
                            <a:latin typeface="Cambria Math" panose="02040503050406030204" pitchFamily="18" charset="0"/>
                          </a:rPr>
                          <m:t>td</m:t>
                        </m:r>
                      </m:e>
                    </m:d>
                    <m:r>
                      <a:rPr lang="en-US" i="1">
                        <a:latin typeface="Cambria Math" panose="02040503050406030204" pitchFamily="18" charset="0"/>
                      </a:rPr>
                      <m:t>←</m:t>
                    </m:r>
                    <m:r>
                      <m:rPr>
                        <m:sty m:val="p"/>
                      </m:rPr>
                      <a:rPr lang="en-US" b="0" i="0" smtClean="0">
                        <a:latin typeface="Cambria Math" panose="02040503050406030204" pitchFamily="18" charset="0"/>
                      </a:rPr>
                      <m:t>TrapGen</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e>
                    </m:d>
                  </m:oMath>
                </a14:m>
                <a:r>
                  <a:rPr lang="en-US" dirty="0"/>
                  <a:t> </a:t>
                </a:r>
              </a:p>
              <a:p>
                <a:r>
                  <a:rPr lang="en-US" b="1" dirty="0"/>
                  <a:t>Index hiding</a:t>
                </a:r>
                <a:r>
                  <a:rPr lang="en-US" dirty="0"/>
                  <a:t>: </a:t>
                </a:r>
                <a14:m>
                  <m:oMath xmlns:m="http://schemas.openxmlformats.org/officeDocument/2006/math">
                    <m:d>
                      <m:dPr>
                        <m:begChr m:val="{"/>
                        <m:endChr m:val="}"/>
                        <m:ctrlPr>
                          <a:rPr lang="en-US" b="0" i="1" smtClean="0">
                            <a:latin typeface="Cambria Math" panose="02040503050406030204" pitchFamily="18" charset="0"/>
                          </a:rPr>
                        </m:ctrlPr>
                      </m:dPr>
                      <m:e>
                        <m:r>
                          <m:rPr>
                            <m:sty m:val="p"/>
                          </m:rPr>
                          <a:rPr lang="en-US">
                            <a:latin typeface="Cambria Math" panose="02040503050406030204" pitchFamily="18" charset="0"/>
                          </a:rPr>
                          <m:t>crs</m:t>
                        </m:r>
                        <m:r>
                          <a:rPr lang="en-US" i="1">
                            <a:latin typeface="Cambria Math" panose="02040503050406030204" pitchFamily="18" charset="0"/>
                          </a:rPr>
                          <m:t>←</m:t>
                        </m:r>
                        <m:r>
                          <m:rPr>
                            <m:sty m:val="p"/>
                          </m:rPr>
                          <a:rPr lang="en-US">
                            <a:latin typeface="Cambria Math" panose="02040503050406030204" pitchFamily="18" charset="0"/>
                          </a:rPr>
                          <m:t>Gen</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m:rPr>
                            <m:sty m:val="p"/>
                          </m:rPr>
                          <a:rPr lang="en-US" b="0" i="0" smtClean="0">
                            <a:latin typeface="Cambria Math" panose="02040503050406030204" pitchFamily="18" charset="0"/>
                          </a:rPr>
                          <m:t>c</m:t>
                        </m:r>
                      </m:sub>
                    </m:sSub>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crs</m:t>
                        </m:r>
                        <m:r>
                          <a:rPr lang="en-US" b="0" i="0" smtClean="0">
                            <a:latin typeface="Cambria Math" panose="02040503050406030204" pitchFamily="18" charset="0"/>
                          </a:rPr>
                          <m:t> :</m:t>
                        </m:r>
                        <m:d>
                          <m:dPr>
                            <m:ctrlPr>
                              <a:rPr lang="en-US" i="1">
                                <a:latin typeface="Cambria Math" panose="02040503050406030204" pitchFamily="18" charset="0"/>
                              </a:rPr>
                            </m:ctrlPr>
                          </m:dPr>
                          <m:e>
                            <m:r>
                              <m:rPr>
                                <m:sty m:val="p"/>
                              </m:rPr>
                              <a:rPr lang="en-US">
                                <a:latin typeface="Cambria Math" panose="02040503050406030204" pitchFamily="18" charset="0"/>
                              </a:rPr>
                              <m:t>cr</m:t>
                            </m:r>
                            <m:r>
                              <a:rPr lang="en-US" i="1">
                                <a:latin typeface="Cambria Math" panose="02040503050406030204" pitchFamily="18" charset="0"/>
                              </a:rPr>
                              <m:t>𝑠</m:t>
                            </m:r>
                            <m:r>
                              <a:rPr lang="en-US" i="1">
                                <a:latin typeface="Cambria Math" panose="02040503050406030204" pitchFamily="18" charset="0"/>
                              </a:rPr>
                              <m:t>,</m:t>
                            </m:r>
                            <m:r>
                              <m:rPr>
                                <m:sty m:val="p"/>
                              </m:rPr>
                              <a:rPr lang="en-US">
                                <a:latin typeface="Cambria Math" panose="02040503050406030204" pitchFamily="18" charset="0"/>
                              </a:rPr>
                              <m:t>td</m:t>
                            </m:r>
                          </m:e>
                        </m:d>
                        <m:r>
                          <a:rPr lang="en-US" i="1">
                            <a:latin typeface="Cambria Math" panose="02040503050406030204" pitchFamily="18" charset="0"/>
                          </a:rPr>
                          <m:t>←</m:t>
                        </m:r>
                        <m:r>
                          <m:rPr>
                            <m:sty m:val="p"/>
                          </m:rPr>
                          <a:rPr lang="en-US">
                            <a:latin typeface="Cambria Math" panose="02040503050406030204" pitchFamily="18" charset="0"/>
                          </a:rPr>
                          <m:t>TrapGen</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e>
                        </m:d>
                      </m:e>
                    </m:d>
                  </m:oMath>
                </a14:m>
                <a:endParaRPr lang="en-US" dirty="0"/>
              </a:p>
              <a:p>
                <a:r>
                  <a:rPr lang="en-US" b="1" dirty="0"/>
                  <a:t>Somewhere Extraction</a:t>
                </a:r>
                <a:r>
                  <a:rPr lang="en-US" dirty="0"/>
                  <a:t>: If verifier accepts </a:t>
                </a:r>
                <a14:m>
                  <m:oMath xmlns:m="http://schemas.openxmlformats.org/officeDocument/2006/math">
                    <m:r>
                      <a:rPr lang="en-US" sz="2800" b="0" i="1" smtClean="0">
                        <a:latin typeface="Cambria Math" panose="02040503050406030204" pitchFamily="18" charset="0"/>
                      </a:rPr>
                      <m:t>𝜋</m:t>
                    </m:r>
                  </m:oMath>
                </a14:m>
                <a:r>
                  <a:rPr lang="en-US" dirty="0"/>
                  <a:t> then </a:t>
                </a:r>
                <a14:m>
                  <m:oMath xmlns:m="http://schemas.openxmlformats.org/officeDocument/2006/math">
                    <m:sSub>
                      <m:sSubPr>
                        <m:ctrlPr>
                          <a:rPr lang="en-US" b="0" i="1" smtClean="0">
                            <a:latin typeface="Cambria Math" panose="02040503050406030204" pitchFamily="18" charset="0"/>
                          </a:rPr>
                        </m:ctrlPr>
                      </m:sSubPr>
                      <m:e>
                        <m:sSub>
                          <m:sSubPr>
                            <m:ctrlPr>
                              <a:rPr lang="en-US" i="1" dirty="0"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dirty="0" smtClean="0">
                                <a:latin typeface="Cambria Math" panose="02040503050406030204" pitchFamily="18" charset="0"/>
                              </a:rPr>
                              <m:t>𝑖</m:t>
                            </m:r>
                          </m:sub>
                        </m:sSub>
                        <m:r>
                          <a:rPr lang="en-US" b="0" i="1" smtClean="0">
                            <a:latin typeface="Cambria Math" panose="02040503050406030204" pitchFamily="18" charset="0"/>
                          </a:rPr>
                          <m:t>←</m:t>
                        </m:r>
                        <m:r>
                          <m:rPr>
                            <m:sty m:val="p"/>
                          </m:rPr>
                          <a:rPr lang="en-US" i="0">
                            <a:latin typeface="Cambria Math" panose="02040503050406030204" pitchFamily="18" charset="0"/>
                          </a:rPr>
                          <m:t>Extrac</m:t>
                        </m:r>
                        <m:r>
                          <m:rPr>
                            <m:sty m:val="p"/>
                          </m:rPr>
                          <a:rPr lang="en-US" b="0" i="0" smtClean="0">
                            <a:latin typeface="Cambria Math" panose="02040503050406030204" pitchFamily="18" charset="0"/>
                          </a:rPr>
                          <m:t>t</m:t>
                        </m:r>
                      </m:e>
                      <m:sub>
                        <m:r>
                          <m:rPr>
                            <m:sty m:val="p"/>
                          </m:rPr>
                          <a:rPr lang="en-US" b="0" i="0" smtClean="0">
                            <a:latin typeface="Cambria Math" panose="02040503050406030204" pitchFamily="18" charset="0"/>
                          </a:rPr>
                          <m:t>td</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𝜋</m:t>
                        </m:r>
                      </m:e>
                    </m:d>
                  </m:oMath>
                </a14:m>
                <a:r>
                  <a:rPr lang="en-US" dirty="0"/>
                  <a:t> such that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sub>
                            <m:r>
                              <a:rPr lang="en-US" i="1" dirty="0">
                                <a:latin typeface="Cambria Math" panose="02040503050406030204" pitchFamily="18" charset="0"/>
                              </a:rPr>
                              <m:t>𝑖</m:t>
                            </m:r>
                          </m:sub>
                        </m:sSub>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ℛ</m:t>
                        </m:r>
                      </m:e>
                      <m:sub>
                        <m:r>
                          <a:rPr lang="en-US" b="0" i="1" dirty="0" smtClean="0">
                            <a:latin typeface="Cambria Math" panose="02040503050406030204" pitchFamily="18" charset="0"/>
                          </a:rPr>
                          <m:t>ℒ</m:t>
                        </m:r>
                      </m:sub>
                    </m:sSub>
                  </m:oMath>
                </a14:m>
                <a:endParaRPr lang="en-US" dirty="0"/>
              </a:p>
            </p:txBody>
          </p:sp>
        </mc:Choice>
        <mc:Fallback xmlns="">
          <p:sp>
            <p:nvSpPr>
              <p:cNvPr id="3" name="Content Placeholder 2">
                <a:extLst>
                  <a:ext uri="{FF2B5EF4-FFF2-40B4-BE49-F238E27FC236}">
                    <a16:creationId xmlns:a16="http://schemas.microsoft.com/office/drawing/2014/main" id="{277CA3E7-DDDF-8BB9-A985-FC4133B624E8}"/>
                  </a:ext>
                </a:extLst>
              </p:cNvPr>
              <p:cNvSpPr>
                <a:spLocks noGrp="1" noRot="1" noChangeAspect="1" noMove="1" noResize="1" noEditPoints="1" noAdjustHandles="1" noChangeArrowheads="1" noChangeShapeType="1" noTextEdit="1"/>
              </p:cNvSpPr>
              <p:nvPr>
                <p:ph idx="1"/>
              </p:nvPr>
            </p:nvSpPr>
            <p:spPr>
              <a:xfrm>
                <a:off x="838200" y="3744501"/>
                <a:ext cx="10515600" cy="2432462"/>
              </a:xfrm>
              <a:blipFill>
                <a:blip r:embed="rId2"/>
                <a:stretch>
                  <a:fillRect l="-1086" t="-4145"/>
                </a:stretch>
              </a:blipFill>
            </p:spPr>
            <p:txBody>
              <a:bodyPr/>
              <a:lstStyle/>
              <a:p>
                <a:r>
                  <a:rPr lang="en-US">
                    <a:noFill/>
                  </a:rPr>
                  <a:t> </a:t>
                </a:r>
              </a:p>
            </p:txBody>
          </p:sp>
        </mc:Fallback>
      </mc:AlternateContent>
      <p:pic>
        <p:nvPicPr>
          <p:cNvPr id="6" name="Picture 4">
            <a:extLst>
              <a:ext uri="{FF2B5EF4-FFF2-40B4-BE49-F238E27FC236}">
                <a16:creationId xmlns:a16="http://schemas.microsoft.com/office/drawing/2014/main" id="{B92D3014-4244-BBD9-3F28-F8B90E333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5502" y="1918254"/>
            <a:ext cx="1320155" cy="17872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FA06E9-BC50-C7E8-E548-FE25F465D31F}"/>
                  </a:ext>
                </a:extLst>
              </p:cNvPr>
              <p:cNvSpPr txBox="1"/>
              <p:nvPr/>
            </p:nvSpPr>
            <p:spPr>
              <a:xfrm>
                <a:off x="1901482" y="2314372"/>
                <a:ext cx="15692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𝑘</m:t>
                          </m:r>
                        </m:sub>
                      </m:sSub>
                    </m:oMath>
                  </m:oMathPara>
                </a14:m>
                <a:endParaRPr lang="en-US" dirty="0"/>
              </a:p>
            </p:txBody>
          </p:sp>
        </mc:Choice>
        <mc:Fallback xmlns="">
          <p:sp>
            <p:nvSpPr>
              <p:cNvPr id="7" name="TextBox 6">
                <a:extLst>
                  <a:ext uri="{FF2B5EF4-FFF2-40B4-BE49-F238E27FC236}">
                    <a16:creationId xmlns:a16="http://schemas.microsoft.com/office/drawing/2014/main" id="{A0FA06E9-BC50-C7E8-E548-FE25F465D31F}"/>
                  </a:ext>
                </a:extLst>
              </p:cNvPr>
              <p:cNvSpPr txBox="1">
                <a:spLocks noRot="1" noChangeAspect="1" noMove="1" noResize="1" noEditPoints="1" noAdjustHandles="1" noChangeArrowheads="1" noChangeShapeType="1" noTextEdit="1"/>
              </p:cNvSpPr>
              <p:nvPr/>
            </p:nvSpPr>
            <p:spPr>
              <a:xfrm>
                <a:off x="1901482" y="2314372"/>
                <a:ext cx="1569276" cy="523220"/>
              </a:xfrm>
              <a:prstGeom prst="rect">
                <a:avLst/>
              </a:prstGeom>
              <a:blipFill>
                <a:blip r:embed="rId4"/>
                <a:stretch>
                  <a:fillRect b="-2381"/>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173F9A36-4F39-9636-72FA-76DA8575F831}"/>
              </a:ext>
            </a:extLst>
          </p:cNvPr>
          <p:cNvCxnSpPr>
            <a:cxnSpLocks/>
          </p:cNvCxnSpPr>
          <p:nvPr/>
        </p:nvCxnSpPr>
        <p:spPr>
          <a:xfrm>
            <a:off x="4161692" y="3021000"/>
            <a:ext cx="3868616"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DB6DDE76-7627-441B-6DA5-D0941CB02E67}"/>
              </a:ext>
            </a:extLst>
          </p:cNvPr>
          <p:cNvSpPr/>
          <p:nvPr/>
        </p:nvSpPr>
        <p:spPr>
          <a:xfrm>
            <a:off x="3574655" y="1826434"/>
            <a:ext cx="5042689" cy="398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Common random string</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044795-51F0-67A3-8EA8-2CDE5ABE32C0}"/>
                  </a:ext>
                </a:extLst>
              </p:cNvPr>
              <p:cNvSpPr txBox="1"/>
              <p:nvPr/>
            </p:nvSpPr>
            <p:spPr>
              <a:xfrm>
                <a:off x="5856350" y="2469076"/>
                <a:ext cx="47929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𝜋</m:t>
                      </m:r>
                    </m:oMath>
                  </m:oMathPara>
                </a14:m>
                <a:endParaRPr lang="en-US" dirty="0"/>
              </a:p>
            </p:txBody>
          </p:sp>
        </mc:Choice>
        <mc:Fallback xmlns="">
          <p:sp>
            <p:nvSpPr>
              <p:cNvPr id="11" name="TextBox 10">
                <a:extLst>
                  <a:ext uri="{FF2B5EF4-FFF2-40B4-BE49-F238E27FC236}">
                    <a16:creationId xmlns:a16="http://schemas.microsoft.com/office/drawing/2014/main" id="{9F044795-51F0-67A3-8EA8-2CDE5ABE32C0}"/>
                  </a:ext>
                </a:extLst>
              </p:cNvPr>
              <p:cNvSpPr txBox="1">
                <a:spLocks noRot="1" noChangeAspect="1" noMove="1" noResize="1" noEditPoints="1" noAdjustHandles="1" noChangeArrowheads="1" noChangeShapeType="1" noTextEdit="1"/>
              </p:cNvSpPr>
              <p:nvPr/>
            </p:nvSpPr>
            <p:spPr>
              <a:xfrm>
                <a:off x="5856350" y="2469076"/>
                <a:ext cx="47929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F088A9-D843-EE5D-09FC-FFC98509CC4A}"/>
                  </a:ext>
                </a:extLst>
              </p:cNvPr>
              <p:cNvSpPr txBox="1"/>
              <p:nvPr/>
            </p:nvSpPr>
            <p:spPr>
              <a:xfrm>
                <a:off x="1895888" y="2666950"/>
                <a:ext cx="169995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oMath>
                  </m:oMathPara>
                </a14:m>
                <a:endParaRPr lang="en-US" dirty="0"/>
              </a:p>
            </p:txBody>
          </p:sp>
        </mc:Choice>
        <mc:Fallback xmlns="">
          <p:sp>
            <p:nvSpPr>
              <p:cNvPr id="12" name="TextBox 11">
                <a:extLst>
                  <a:ext uri="{FF2B5EF4-FFF2-40B4-BE49-F238E27FC236}">
                    <a16:creationId xmlns:a16="http://schemas.microsoft.com/office/drawing/2014/main" id="{1BF088A9-D843-EE5D-09FC-FFC98509CC4A}"/>
                  </a:ext>
                </a:extLst>
              </p:cNvPr>
              <p:cNvSpPr txBox="1">
                <a:spLocks noRot="1" noChangeAspect="1" noMove="1" noResize="1" noEditPoints="1" noAdjustHandles="1" noChangeArrowheads="1" noChangeShapeType="1" noTextEdit="1"/>
              </p:cNvSpPr>
              <p:nvPr/>
            </p:nvSpPr>
            <p:spPr>
              <a:xfrm>
                <a:off x="1895888" y="2666950"/>
                <a:ext cx="1699953" cy="523220"/>
              </a:xfrm>
              <a:prstGeom prst="rect">
                <a:avLst/>
              </a:prstGeom>
              <a:blipFill>
                <a:blip r:embed="rId6"/>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B036073-CE7C-21FB-58EA-F5D1FEBE31DB}"/>
                  </a:ext>
                </a:extLst>
              </p:cNvPr>
              <p:cNvSpPr txBox="1"/>
              <p:nvPr/>
            </p:nvSpPr>
            <p:spPr>
              <a:xfrm>
                <a:off x="8596156" y="2456793"/>
                <a:ext cx="15692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𝑘</m:t>
                          </m:r>
                        </m:sub>
                      </m:sSub>
                    </m:oMath>
                  </m:oMathPara>
                </a14:m>
                <a:endParaRPr lang="en-US" dirty="0"/>
              </a:p>
            </p:txBody>
          </p:sp>
        </mc:Choice>
        <mc:Fallback xmlns="">
          <p:sp>
            <p:nvSpPr>
              <p:cNvPr id="13" name="TextBox 12">
                <a:extLst>
                  <a:ext uri="{FF2B5EF4-FFF2-40B4-BE49-F238E27FC236}">
                    <a16:creationId xmlns:a16="http://schemas.microsoft.com/office/drawing/2014/main" id="{FB036073-CE7C-21FB-58EA-F5D1FEBE31DB}"/>
                  </a:ext>
                </a:extLst>
              </p:cNvPr>
              <p:cNvSpPr txBox="1">
                <a:spLocks noRot="1" noChangeAspect="1" noMove="1" noResize="1" noEditPoints="1" noAdjustHandles="1" noChangeArrowheads="1" noChangeShapeType="1" noTextEdit="1"/>
              </p:cNvSpPr>
              <p:nvPr/>
            </p:nvSpPr>
            <p:spPr>
              <a:xfrm>
                <a:off x="8596156" y="2456793"/>
                <a:ext cx="1569276" cy="523220"/>
              </a:xfrm>
              <a:prstGeom prst="rect">
                <a:avLst/>
              </a:prstGeom>
              <a:blipFill>
                <a:blip r:embed="rId7"/>
                <a:stretch>
                  <a:fillRect b="-2381"/>
                </a:stretch>
              </a:blipFill>
            </p:spPr>
            <p:txBody>
              <a:bodyPr/>
              <a:lstStyle/>
              <a:p>
                <a:r>
                  <a:rPr lang="en-US">
                    <a:noFill/>
                  </a:rPr>
                  <a:t> </a:t>
                </a:r>
              </a:p>
            </p:txBody>
          </p:sp>
        </mc:Fallback>
      </mc:AlternateContent>
      <p:pic>
        <p:nvPicPr>
          <p:cNvPr id="2052" name="Picture 4" descr="cartoon teacher woman 9415668 PNG">
            <a:extLst>
              <a:ext uri="{FF2B5EF4-FFF2-40B4-BE49-F238E27FC236}">
                <a16:creationId xmlns:a16="http://schemas.microsoft.com/office/drawing/2014/main" id="{B423B3AA-165B-4278-440F-5F957E8DC3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10135" y="1824785"/>
            <a:ext cx="976360" cy="17872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167D788-3BCD-F5AC-6151-0AB6F234ACBD}"/>
              </a:ext>
            </a:extLst>
          </p:cNvPr>
          <p:cNvSpPr>
            <a:spLocks noGrp="1"/>
          </p:cNvSpPr>
          <p:nvPr>
            <p:ph type="sldNum" sz="quarter" idx="12"/>
          </p:nvPr>
        </p:nvSpPr>
        <p:spPr/>
        <p:txBody>
          <a:bodyPr/>
          <a:lstStyle/>
          <a:p>
            <a:fld id="{57E20FA2-3170-F043-A30C-F04EE61C13E9}" type="slidenum">
              <a:rPr lang="en-US" smtClean="0"/>
              <a:t>3</a:t>
            </a:fld>
            <a:endParaRPr lang="en-US"/>
          </a:p>
        </p:txBody>
      </p:sp>
    </p:spTree>
    <p:extLst>
      <p:ext uri="{BB962C8B-B14F-4D97-AF65-F5344CB8AC3E}">
        <p14:creationId xmlns:p14="http://schemas.microsoft.com/office/powerpoint/2010/main" val="88779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F4A8-41C8-2D13-BD39-983DF0F9D78E}"/>
              </a:ext>
            </a:extLst>
          </p:cNvPr>
          <p:cNvSpPr>
            <a:spLocks noGrp="1"/>
          </p:cNvSpPr>
          <p:nvPr>
            <p:ph type="title"/>
          </p:nvPr>
        </p:nvSpPr>
        <p:spPr/>
        <p:txBody>
          <a:bodyPr/>
          <a:lstStyle/>
          <a:p>
            <a:r>
              <a:rPr lang="en-US" dirty="0"/>
              <a:t>Importance of BARGs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FEFBB9-643E-113B-D022-993CE8EC36B8}"/>
                  </a:ext>
                </a:extLst>
              </p:cNvPr>
              <p:cNvSpPr>
                <a:spLocks noGrp="1"/>
              </p:cNvSpPr>
              <p:nvPr>
                <p:ph idx="1"/>
              </p:nvPr>
            </p:nvSpPr>
            <p:spPr/>
            <p:txBody>
              <a:bodyPr>
                <a:normAutofit/>
              </a:bodyPr>
              <a:lstStyle/>
              <a:p>
                <a:r>
                  <a:rPr lang="en-US" dirty="0"/>
                  <a:t>Applications of BARGs</a:t>
                </a:r>
              </a:p>
              <a:p>
                <a:pPr lvl="1"/>
                <a:r>
                  <a:rPr lang="en-US" sz="2800" dirty="0"/>
                  <a:t>Proving many statements “at the price of 1”</a:t>
                </a:r>
              </a:p>
              <a:p>
                <a:pPr lvl="1"/>
                <a:r>
                  <a:rPr lang="en-US" sz="2800" dirty="0"/>
                  <a:t>SNARGs for </a:t>
                </a:r>
                <a14:m>
                  <m:oMath xmlns:m="http://schemas.openxmlformats.org/officeDocument/2006/math">
                    <m:r>
                      <m:rPr>
                        <m:sty m:val="p"/>
                      </m:rPr>
                      <a:rPr lang="en-US" sz="2800" b="0" i="0" smtClean="0">
                        <a:latin typeface="Cambria Math" panose="02040503050406030204" pitchFamily="18" charset="0"/>
                      </a:rPr>
                      <m:t>P</m:t>
                    </m:r>
                  </m:oMath>
                </a14:m>
                <a:r>
                  <a:rPr lang="en-US" sz="2800" dirty="0"/>
                  <a:t> [KVZ21, CJJ21]</a:t>
                </a:r>
              </a:p>
              <a:p>
                <a:pPr lvl="1"/>
                <a:r>
                  <a:rPr lang="en-US" sz="2800" dirty="0"/>
                  <a:t>NIZKs [CW23, BKPRV23, BWW24]</a:t>
                </a:r>
              </a:p>
              <a:p>
                <a:pPr lvl="1"/>
                <a:r>
                  <a:rPr lang="en-US" sz="2800" dirty="0"/>
                  <a:t>Aggregate signatures [WW22,DGKV22]</a:t>
                </a:r>
              </a:p>
              <a:p>
                <a:r>
                  <a:rPr lang="en-US" dirty="0"/>
                  <a:t>Sufficient assumptions for BARGs</a:t>
                </a:r>
              </a:p>
              <a:p>
                <a:pPr lvl="1"/>
                <a:r>
                  <a:rPr lang="en-US" sz="2800" dirty="0"/>
                  <a:t>Based on LWE [CJJ21]</a:t>
                </a:r>
              </a:p>
              <a:p>
                <a:pPr lvl="1"/>
                <a:r>
                  <a:rPr lang="en-US" sz="2800" dirty="0"/>
                  <a:t>k-Lin in pairing groups [WW22]</a:t>
                </a:r>
              </a:p>
              <a:p>
                <a:pPr lvl="1"/>
                <a:r>
                  <a:rPr lang="en-US" sz="2800" dirty="0"/>
                  <a:t>Sub-exponential DDH [CGJJZ23]</a:t>
                </a:r>
              </a:p>
            </p:txBody>
          </p:sp>
        </mc:Choice>
        <mc:Fallback xmlns="">
          <p:sp>
            <p:nvSpPr>
              <p:cNvPr id="3" name="Content Placeholder 2">
                <a:extLst>
                  <a:ext uri="{FF2B5EF4-FFF2-40B4-BE49-F238E27FC236}">
                    <a16:creationId xmlns:a16="http://schemas.microsoft.com/office/drawing/2014/main" id="{87FEFBB9-643E-113B-D022-993CE8EC36B8}"/>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3A79B06-0E38-0609-0F4C-A7F3F5983561}"/>
              </a:ext>
            </a:extLst>
          </p:cNvPr>
          <p:cNvSpPr>
            <a:spLocks noGrp="1"/>
          </p:cNvSpPr>
          <p:nvPr>
            <p:ph type="sldNum" sz="quarter" idx="12"/>
          </p:nvPr>
        </p:nvSpPr>
        <p:spPr/>
        <p:txBody>
          <a:bodyPr/>
          <a:lstStyle/>
          <a:p>
            <a:fld id="{57E20FA2-3170-F043-A30C-F04EE61C13E9}" type="slidenum">
              <a:rPr lang="en-US" smtClean="0"/>
              <a:t>4</a:t>
            </a:fld>
            <a:endParaRPr lang="en-US"/>
          </a:p>
        </p:txBody>
      </p:sp>
    </p:spTree>
    <p:extLst>
      <p:ext uri="{BB962C8B-B14F-4D97-AF65-F5344CB8AC3E}">
        <p14:creationId xmlns:p14="http://schemas.microsoft.com/office/powerpoint/2010/main" val="38080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nodeType="clickEffect">
                                  <p:stCondLst>
                                    <p:cond delay="0"/>
                                  </p:stCondLst>
                                  <p:childTnLst>
                                    <p:animClr clrSpc="rgb" dir="cw">
                                      <p:cBhvr override="childStyle">
                                        <p:cTn id="37" dur="1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7190-CB81-2F85-9204-DBF14F9BE3D8}"/>
              </a:ext>
            </a:extLst>
          </p:cNvPr>
          <p:cNvSpPr>
            <a:spLocks noGrp="1"/>
          </p:cNvSpPr>
          <p:nvPr>
            <p:ph type="title"/>
          </p:nvPr>
        </p:nvSpPr>
        <p:spPr/>
        <p:txBody>
          <a:bodyPr/>
          <a:lstStyle/>
          <a:p>
            <a:r>
              <a:rPr lang="en-US" dirty="0"/>
              <a:t>Multi-Signatures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4EAD5D-B7D0-43D3-B591-359304D8B2DD}"/>
                  </a:ext>
                </a:extLst>
              </p:cNvPr>
              <p:cNvSpPr>
                <a:spLocks noGrp="1"/>
              </p:cNvSpPr>
              <p:nvPr>
                <p:ph idx="1"/>
              </p:nvPr>
            </p:nvSpPr>
            <p:spPr>
              <a:xfrm>
                <a:off x="838200" y="1825625"/>
                <a:ext cx="10515600" cy="690736"/>
              </a:xfrm>
            </p:spPr>
            <p:txBody>
              <a:bodyPr/>
              <a:lstStyle/>
              <a:p>
                <a:r>
                  <a:rPr lang="en-US" dirty="0"/>
                  <a:t>Given </a:t>
                </a:r>
                <a14:m>
                  <m:oMath xmlns:m="http://schemas.openxmlformats.org/officeDocument/2006/math">
                    <m:r>
                      <a:rPr lang="en-US" i="1">
                        <a:latin typeface="Cambria Math" panose="02040503050406030204" pitchFamily="18" charset="0"/>
                      </a:rPr>
                      <m:t>𝑘</m:t>
                    </m:r>
                  </m:oMath>
                </a14:m>
                <a:r>
                  <a:rPr lang="en-US" dirty="0"/>
                  <a:t> parties, prove that all of them signed a message </a:t>
                </a:r>
                <a14:m>
                  <m:oMath xmlns:m="http://schemas.openxmlformats.org/officeDocument/2006/math">
                    <m:r>
                      <a:rPr lang="en-US" b="0" i="1" smtClean="0">
                        <a:latin typeface="Cambria Math" panose="02040503050406030204" pitchFamily="18" charset="0"/>
                      </a:rPr>
                      <m:t>𝑚</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F34EAD5D-B7D0-43D3-B591-359304D8B2DD}"/>
                  </a:ext>
                </a:extLst>
              </p:cNvPr>
              <p:cNvSpPr>
                <a:spLocks noGrp="1" noRot="1" noChangeAspect="1" noMove="1" noResize="1" noEditPoints="1" noAdjustHandles="1" noChangeArrowheads="1" noChangeShapeType="1" noTextEdit="1"/>
              </p:cNvSpPr>
              <p:nvPr>
                <p:ph idx="1"/>
              </p:nvPr>
            </p:nvSpPr>
            <p:spPr>
              <a:xfrm>
                <a:off x="838200" y="1825625"/>
                <a:ext cx="10515600" cy="690736"/>
              </a:xfrm>
              <a:blipFill>
                <a:blip r:embed="rId3"/>
                <a:stretch>
                  <a:fillRect l="-1086" t="-14286"/>
                </a:stretch>
              </a:blipFill>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DA58DDDE-5830-6073-0562-7A330D838A55}"/>
              </a:ext>
            </a:extLst>
          </p:cNvPr>
          <p:cNvCxnSpPr>
            <a:cxnSpLocks/>
          </p:cNvCxnSpPr>
          <p:nvPr/>
        </p:nvCxnSpPr>
        <p:spPr>
          <a:xfrm>
            <a:off x="6552474" y="4444668"/>
            <a:ext cx="2896589" cy="546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E5D8A8F-1A64-2ECC-366C-69A321BAA40E}"/>
                  </a:ext>
                </a:extLst>
              </p:cNvPr>
              <p:cNvSpPr txBox="1"/>
              <p:nvPr/>
            </p:nvSpPr>
            <p:spPr>
              <a:xfrm>
                <a:off x="7434795" y="3859893"/>
                <a:ext cx="1033304" cy="58477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acc>
                        <m:accPr>
                          <m:chr m:val="̃"/>
                          <m:ctrlPr>
                            <a:rPr lang="en-US" sz="3200" b="0" i="1" smtClean="0">
                              <a:solidFill>
                                <a:schemeClr val="accent1"/>
                              </a:solidFill>
                              <a:latin typeface="Cambria Math" panose="02040503050406030204" pitchFamily="18" charset="0"/>
                            </a:rPr>
                          </m:ctrlPr>
                        </m:accPr>
                        <m:e>
                          <m:r>
                            <a:rPr lang="en-US" sz="3200" b="0" i="1" smtClean="0">
                              <a:solidFill>
                                <a:schemeClr val="accent1"/>
                              </a:solidFill>
                              <a:latin typeface="Cambria Math" panose="02040503050406030204" pitchFamily="18" charset="0"/>
                            </a:rPr>
                            <m:t>𝜎</m:t>
                          </m:r>
                        </m:e>
                      </m:acc>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𝑚</m:t>
                      </m:r>
                    </m:oMath>
                  </m:oMathPara>
                </a14:m>
                <a:endParaRPr lang="en-US" sz="3200" dirty="0">
                  <a:solidFill>
                    <a:schemeClr val="accent1"/>
                  </a:solidFill>
                </a:endParaRPr>
              </a:p>
            </p:txBody>
          </p:sp>
        </mc:Choice>
        <mc:Fallback xmlns="">
          <p:sp>
            <p:nvSpPr>
              <p:cNvPr id="66" name="TextBox 65">
                <a:extLst>
                  <a:ext uri="{FF2B5EF4-FFF2-40B4-BE49-F238E27FC236}">
                    <a16:creationId xmlns:a16="http://schemas.microsoft.com/office/drawing/2014/main" id="{BE5D8A8F-1A64-2ECC-366C-69A321BAA40E}"/>
                  </a:ext>
                </a:extLst>
              </p:cNvPr>
              <p:cNvSpPr txBox="1">
                <a:spLocks noRot="1" noChangeAspect="1" noMove="1" noResize="1" noEditPoints="1" noAdjustHandles="1" noChangeArrowheads="1" noChangeShapeType="1" noTextEdit="1"/>
              </p:cNvSpPr>
              <p:nvPr/>
            </p:nvSpPr>
            <p:spPr>
              <a:xfrm>
                <a:off x="7434795" y="3859893"/>
                <a:ext cx="1033304" cy="584775"/>
              </a:xfrm>
              <a:prstGeom prst="rect">
                <a:avLst/>
              </a:prstGeom>
              <a:blipFill>
                <a:blip r:embed="rId4"/>
                <a:stretch>
                  <a:fillRect l="-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A83CE46-8E04-4F9C-A6BB-544ABAB7D1E6}"/>
                  </a:ext>
                </a:extLst>
              </p:cNvPr>
              <p:cNvSpPr txBox="1"/>
              <p:nvPr/>
            </p:nvSpPr>
            <p:spPr>
              <a:xfrm>
                <a:off x="5712631" y="5736868"/>
                <a:ext cx="6100986" cy="523220"/>
              </a:xfrm>
              <a:prstGeom prst="rect">
                <a:avLst/>
              </a:prstGeom>
              <a:noFill/>
            </p:spPr>
            <p:txBody>
              <a:bodyPr wrap="square">
                <a:spAutoFit/>
              </a:bodyPr>
              <a:lstStyle/>
              <a:p>
                <a:pPr marL="285750" indent="-285750">
                  <a:buFont typeface="Arial" panose="020B0604020202020204" pitchFamily="34" charset="0"/>
                  <a:buChar char="•"/>
                </a:pPr>
                <a:r>
                  <a:rPr lang="en-US" sz="2800" b="0" dirty="0"/>
                  <a:t>Succinctness: </a:t>
                </a:r>
                <a14:m>
                  <m:oMath xmlns:m="http://schemas.openxmlformats.org/officeDocument/2006/math">
                    <m:d>
                      <m:dPr>
                        <m:begChr m:val="|"/>
                        <m:endChr m:val="|"/>
                        <m:ctrlPr>
                          <a:rPr lang="en-US" sz="2800" b="0" i="1" smtClean="0">
                            <a:latin typeface="Cambria Math" panose="02040503050406030204" pitchFamily="18" charset="0"/>
                          </a:rPr>
                        </m:ctrlPr>
                      </m:dPr>
                      <m:e>
                        <m:acc>
                          <m:accPr>
                            <m:chr m:val="̃"/>
                            <m:ctrlPr>
                              <a:rPr lang="en-US" sz="2800" i="1">
                                <a:solidFill>
                                  <a:schemeClr val="accent1"/>
                                </a:solidFill>
                                <a:latin typeface="Cambria Math" panose="02040503050406030204" pitchFamily="18" charset="0"/>
                              </a:rPr>
                            </m:ctrlPr>
                          </m:accPr>
                          <m:e>
                            <m:r>
                              <a:rPr lang="en-US" sz="2800" i="1">
                                <a:solidFill>
                                  <a:schemeClr val="accent1"/>
                                </a:solidFill>
                                <a:latin typeface="Cambria Math" panose="02040503050406030204" pitchFamily="18" charset="0"/>
                              </a:rPr>
                              <m:t>𝜎</m:t>
                            </m:r>
                          </m:e>
                        </m:acc>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poly</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𝜆</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𝑘</m:t>
                            </m:r>
                          </m:e>
                        </m:func>
                      </m:e>
                    </m:d>
                  </m:oMath>
                </a14:m>
                <a:endParaRPr lang="en-US" sz="2800" dirty="0"/>
              </a:p>
            </p:txBody>
          </p:sp>
        </mc:Choice>
        <mc:Fallback xmlns="">
          <p:sp>
            <p:nvSpPr>
              <p:cNvPr id="68" name="TextBox 67">
                <a:extLst>
                  <a:ext uri="{FF2B5EF4-FFF2-40B4-BE49-F238E27FC236}">
                    <a16:creationId xmlns:a16="http://schemas.microsoft.com/office/drawing/2014/main" id="{FA83CE46-8E04-4F9C-A6BB-544ABAB7D1E6}"/>
                  </a:ext>
                </a:extLst>
              </p:cNvPr>
              <p:cNvSpPr txBox="1">
                <a:spLocks noRot="1" noChangeAspect="1" noMove="1" noResize="1" noEditPoints="1" noAdjustHandles="1" noChangeArrowheads="1" noChangeShapeType="1" noTextEdit="1"/>
              </p:cNvSpPr>
              <p:nvPr/>
            </p:nvSpPr>
            <p:spPr>
              <a:xfrm>
                <a:off x="5712631" y="5736868"/>
                <a:ext cx="6100986" cy="523220"/>
              </a:xfrm>
              <a:prstGeom prst="rect">
                <a:avLst/>
              </a:prstGeom>
              <a:blipFill>
                <a:blip r:embed="rId17"/>
                <a:stretch>
                  <a:fillRect l="-1660" t="-11905" b="-33333"/>
                </a:stretch>
              </a:blipFill>
            </p:spPr>
            <p:txBody>
              <a:bodyPr/>
              <a:lstStyle/>
              <a:p>
                <a:r>
                  <a:rPr lang="en-US">
                    <a:noFill/>
                  </a:rPr>
                  <a:t> </a:t>
                </a:r>
              </a:p>
            </p:txBody>
          </p:sp>
        </mc:Fallback>
      </mc:AlternateContent>
      <p:pic>
        <p:nvPicPr>
          <p:cNvPr id="9" name="Picture 4" descr="cartoon teacher woman 9415668 PNG">
            <a:extLst>
              <a:ext uri="{FF2B5EF4-FFF2-40B4-BE49-F238E27FC236}">
                <a16:creationId xmlns:a16="http://schemas.microsoft.com/office/drawing/2014/main" id="{00A40704-86C3-E0A7-0A37-A0C1F9B0FD1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5650284" y="3385512"/>
            <a:ext cx="976360" cy="17872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F308EA8C-DACA-097A-4980-FC800514DB1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72935" y="3454815"/>
            <a:ext cx="1320155" cy="17872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erson Icon Set Vector Art &amp; Graphics | freevector.com">
            <a:extLst>
              <a:ext uri="{FF2B5EF4-FFF2-40B4-BE49-F238E27FC236}">
                <a16:creationId xmlns:a16="http://schemas.microsoft.com/office/drawing/2014/main" id="{AD6ECFB9-7F58-1FD0-4E0A-0C4AEC384DD6}"/>
              </a:ext>
            </a:extLst>
          </p:cNvPr>
          <p:cNvPicPr>
            <a:picLocks noChangeAspect="1" noChangeArrowheads="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12040" t="8414" r="66068" b="65681"/>
          <a:stretch/>
        </p:blipFill>
        <p:spPr bwMode="auto">
          <a:xfrm>
            <a:off x="1079947" y="2688724"/>
            <a:ext cx="1239238" cy="12082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erson Icon Set Vector Art &amp; Graphics | freevector.com">
            <a:extLst>
              <a:ext uri="{FF2B5EF4-FFF2-40B4-BE49-F238E27FC236}">
                <a16:creationId xmlns:a16="http://schemas.microsoft.com/office/drawing/2014/main" id="{BA7E5824-09B0-6A9C-7437-C026B7265C8A}"/>
              </a:ext>
            </a:extLst>
          </p:cNvPr>
          <p:cNvPicPr>
            <a:picLocks noChangeAspect="1" noChangeArrowheads="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13498" t="36988" r="64610" b="37107"/>
          <a:stretch/>
        </p:blipFill>
        <p:spPr bwMode="auto">
          <a:xfrm>
            <a:off x="338462" y="4152280"/>
            <a:ext cx="1239238" cy="12082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erson Icon Set Vector Art &amp; Graphics | freevector.com">
            <a:extLst>
              <a:ext uri="{FF2B5EF4-FFF2-40B4-BE49-F238E27FC236}">
                <a16:creationId xmlns:a16="http://schemas.microsoft.com/office/drawing/2014/main" id="{A33E4816-FBF4-3994-7D18-ABE2368D60BF}"/>
              </a:ext>
            </a:extLst>
          </p:cNvPr>
          <p:cNvPicPr>
            <a:picLocks noChangeAspect="1" noChangeArrowheads="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38660" t="65816" r="39448" b="8279"/>
          <a:stretch/>
        </p:blipFill>
        <p:spPr bwMode="auto">
          <a:xfrm>
            <a:off x="1928651" y="4756408"/>
            <a:ext cx="1239238" cy="12082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0A0EFB6-14CE-4E16-A034-7EEDDC4A1E0E}"/>
                  </a:ext>
                </a:extLst>
              </p:cNvPr>
              <p:cNvSpPr txBox="1"/>
              <p:nvPr/>
            </p:nvSpPr>
            <p:spPr>
              <a:xfrm>
                <a:off x="3409253" y="3275118"/>
                <a:ext cx="1033304" cy="58477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chemeClr val="accent1"/>
                              </a:solidFill>
                              <a:latin typeface="Cambria Math" panose="02040503050406030204" pitchFamily="18" charset="0"/>
                            </a:rPr>
                          </m:ctrlPr>
                        </m:sSubPr>
                        <m:e>
                          <m:r>
                            <a:rPr lang="en-US" sz="3200" b="0" i="1" smtClean="0">
                              <a:solidFill>
                                <a:schemeClr val="accent1"/>
                              </a:solidFill>
                              <a:latin typeface="Cambria Math" panose="02040503050406030204" pitchFamily="18" charset="0"/>
                            </a:rPr>
                            <m:t>𝜎</m:t>
                          </m:r>
                        </m:e>
                        <m:sub>
                          <m:r>
                            <a:rPr lang="en-US" sz="3200" b="0" i="1" smtClean="0">
                              <a:solidFill>
                                <a:schemeClr val="accent1"/>
                              </a:solidFill>
                              <a:latin typeface="Cambria Math" panose="02040503050406030204" pitchFamily="18" charset="0"/>
                            </a:rPr>
                            <m:t>1</m:t>
                          </m:r>
                        </m:sub>
                      </m:sSub>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𝑚</m:t>
                      </m:r>
                    </m:oMath>
                  </m:oMathPara>
                </a14:m>
                <a:endParaRPr lang="en-US" sz="3200" dirty="0">
                  <a:solidFill>
                    <a:schemeClr val="accent1"/>
                  </a:solidFill>
                </a:endParaRPr>
              </a:p>
            </p:txBody>
          </p:sp>
        </mc:Choice>
        <mc:Fallback xmlns="">
          <p:sp>
            <p:nvSpPr>
              <p:cNvPr id="35" name="TextBox 34">
                <a:extLst>
                  <a:ext uri="{FF2B5EF4-FFF2-40B4-BE49-F238E27FC236}">
                    <a16:creationId xmlns:a16="http://schemas.microsoft.com/office/drawing/2014/main" id="{40A0EFB6-14CE-4E16-A034-7EEDDC4A1E0E}"/>
                  </a:ext>
                </a:extLst>
              </p:cNvPr>
              <p:cNvSpPr txBox="1">
                <a:spLocks noRot="1" noChangeAspect="1" noMove="1" noResize="1" noEditPoints="1" noAdjustHandles="1" noChangeArrowheads="1" noChangeShapeType="1" noTextEdit="1"/>
              </p:cNvSpPr>
              <p:nvPr/>
            </p:nvSpPr>
            <p:spPr>
              <a:xfrm>
                <a:off x="3409253" y="3275118"/>
                <a:ext cx="1033304" cy="584775"/>
              </a:xfrm>
              <a:prstGeom prst="rect">
                <a:avLst/>
              </a:prstGeom>
              <a:blipFill>
                <a:blip r:embed="rId24"/>
                <a:stretch>
                  <a:fillRect l="-1220" r="-3659" b="-4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9C49629-F7B2-30FA-52E6-4E90578D12AF}"/>
                  </a:ext>
                </a:extLst>
              </p:cNvPr>
              <p:cNvSpPr txBox="1"/>
              <p:nvPr/>
            </p:nvSpPr>
            <p:spPr>
              <a:xfrm>
                <a:off x="2656684" y="4098001"/>
                <a:ext cx="1033304" cy="58477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chemeClr val="accent1"/>
                              </a:solidFill>
                              <a:latin typeface="Cambria Math" panose="02040503050406030204" pitchFamily="18" charset="0"/>
                            </a:rPr>
                          </m:ctrlPr>
                        </m:sSubPr>
                        <m:e>
                          <m:r>
                            <a:rPr lang="en-US" sz="3200" b="0" i="1" smtClean="0">
                              <a:solidFill>
                                <a:schemeClr val="accent1"/>
                              </a:solidFill>
                              <a:latin typeface="Cambria Math" panose="02040503050406030204" pitchFamily="18" charset="0"/>
                            </a:rPr>
                            <m:t>𝜎</m:t>
                          </m:r>
                        </m:e>
                        <m:sub>
                          <m:r>
                            <a:rPr lang="en-US" sz="3200" b="0" i="1" smtClean="0">
                              <a:solidFill>
                                <a:schemeClr val="accent1"/>
                              </a:solidFill>
                              <a:latin typeface="Cambria Math" panose="02040503050406030204" pitchFamily="18" charset="0"/>
                            </a:rPr>
                            <m:t>2</m:t>
                          </m:r>
                        </m:sub>
                      </m:sSub>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𝑚</m:t>
                      </m:r>
                    </m:oMath>
                  </m:oMathPara>
                </a14:m>
                <a:endParaRPr lang="en-US" sz="3200" dirty="0">
                  <a:solidFill>
                    <a:schemeClr val="accent1"/>
                  </a:solidFill>
                </a:endParaRPr>
              </a:p>
            </p:txBody>
          </p:sp>
        </mc:Choice>
        <mc:Fallback xmlns="">
          <p:sp>
            <p:nvSpPr>
              <p:cNvPr id="38" name="TextBox 37">
                <a:extLst>
                  <a:ext uri="{FF2B5EF4-FFF2-40B4-BE49-F238E27FC236}">
                    <a16:creationId xmlns:a16="http://schemas.microsoft.com/office/drawing/2014/main" id="{B9C49629-F7B2-30FA-52E6-4E90578D12AF}"/>
                  </a:ext>
                </a:extLst>
              </p:cNvPr>
              <p:cNvSpPr txBox="1">
                <a:spLocks noRot="1" noChangeAspect="1" noMove="1" noResize="1" noEditPoints="1" noAdjustHandles="1" noChangeArrowheads="1" noChangeShapeType="1" noTextEdit="1"/>
              </p:cNvSpPr>
              <p:nvPr/>
            </p:nvSpPr>
            <p:spPr>
              <a:xfrm>
                <a:off x="2656684" y="4098001"/>
                <a:ext cx="1033304" cy="584775"/>
              </a:xfrm>
              <a:prstGeom prst="rect">
                <a:avLst/>
              </a:prstGeom>
              <a:blipFill>
                <a:blip r:embed="rId25"/>
                <a:stretch>
                  <a:fillRect l="-1220" r="-4878" b="-4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1BBAF7D-B433-6276-ABC1-74A2AEB62AC5}"/>
                  </a:ext>
                </a:extLst>
              </p:cNvPr>
              <p:cNvSpPr txBox="1"/>
              <p:nvPr/>
            </p:nvSpPr>
            <p:spPr>
              <a:xfrm>
                <a:off x="3375782" y="4756408"/>
                <a:ext cx="1033304" cy="58477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chemeClr val="accent1"/>
                              </a:solidFill>
                              <a:latin typeface="Cambria Math" panose="02040503050406030204" pitchFamily="18" charset="0"/>
                            </a:rPr>
                          </m:ctrlPr>
                        </m:sSubPr>
                        <m:e>
                          <m:r>
                            <a:rPr lang="en-US" sz="3200" b="0" i="1" smtClean="0">
                              <a:solidFill>
                                <a:schemeClr val="accent1"/>
                              </a:solidFill>
                              <a:latin typeface="Cambria Math" panose="02040503050406030204" pitchFamily="18" charset="0"/>
                            </a:rPr>
                            <m:t>𝜎</m:t>
                          </m:r>
                        </m:e>
                        <m:sub>
                          <m:r>
                            <a:rPr lang="en-US" sz="3200" b="0" i="1" smtClean="0">
                              <a:solidFill>
                                <a:schemeClr val="accent1"/>
                              </a:solidFill>
                              <a:latin typeface="Cambria Math" panose="02040503050406030204" pitchFamily="18" charset="0"/>
                            </a:rPr>
                            <m:t>𝑘</m:t>
                          </m:r>
                        </m:sub>
                      </m:sSub>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𝑚</m:t>
                      </m:r>
                    </m:oMath>
                  </m:oMathPara>
                </a14:m>
                <a:endParaRPr lang="en-US" sz="3200" dirty="0">
                  <a:solidFill>
                    <a:schemeClr val="accent1"/>
                  </a:solidFill>
                </a:endParaRPr>
              </a:p>
            </p:txBody>
          </p:sp>
        </mc:Choice>
        <mc:Fallback xmlns="">
          <p:sp>
            <p:nvSpPr>
              <p:cNvPr id="45" name="TextBox 44">
                <a:extLst>
                  <a:ext uri="{FF2B5EF4-FFF2-40B4-BE49-F238E27FC236}">
                    <a16:creationId xmlns:a16="http://schemas.microsoft.com/office/drawing/2014/main" id="{81BBAF7D-B433-6276-ABC1-74A2AEB62AC5}"/>
                  </a:ext>
                </a:extLst>
              </p:cNvPr>
              <p:cNvSpPr txBox="1">
                <a:spLocks noRot="1" noChangeAspect="1" noMove="1" noResize="1" noEditPoints="1" noAdjustHandles="1" noChangeArrowheads="1" noChangeShapeType="1" noTextEdit="1"/>
              </p:cNvSpPr>
              <p:nvPr/>
            </p:nvSpPr>
            <p:spPr>
              <a:xfrm>
                <a:off x="3375782" y="4756408"/>
                <a:ext cx="1033304" cy="584775"/>
              </a:xfrm>
              <a:prstGeom prst="rect">
                <a:avLst/>
              </a:prstGeom>
              <a:blipFill>
                <a:blip r:embed="rId26"/>
                <a:stretch>
                  <a:fillRect r="-6024"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460578C-6BFA-825B-7ED7-40998F7617D6}"/>
                  </a:ext>
                </a:extLst>
              </p:cNvPr>
              <p:cNvSpPr txBox="1"/>
              <p:nvPr/>
            </p:nvSpPr>
            <p:spPr>
              <a:xfrm>
                <a:off x="9449063" y="2831216"/>
                <a:ext cx="195066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vk</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vk</m:t>
                          </m:r>
                        </m:e>
                        <m:sub>
                          <m:r>
                            <a:rPr lang="en-US" sz="2800" b="0" i="1" smtClean="0">
                              <a:latin typeface="Cambria Math" panose="02040503050406030204" pitchFamily="18" charset="0"/>
                            </a:rPr>
                            <m:t>𝑘</m:t>
                          </m:r>
                        </m:sub>
                      </m:sSub>
                    </m:oMath>
                  </m:oMathPara>
                </a14:m>
                <a:endParaRPr lang="en-US" dirty="0"/>
              </a:p>
            </p:txBody>
          </p:sp>
        </mc:Choice>
        <mc:Fallback xmlns="">
          <p:sp>
            <p:nvSpPr>
              <p:cNvPr id="47" name="TextBox 46">
                <a:extLst>
                  <a:ext uri="{FF2B5EF4-FFF2-40B4-BE49-F238E27FC236}">
                    <a16:creationId xmlns:a16="http://schemas.microsoft.com/office/drawing/2014/main" id="{E460578C-6BFA-825B-7ED7-40998F7617D6}"/>
                  </a:ext>
                </a:extLst>
              </p:cNvPr>
              <p:cNvSpPr txBox="1">
                <a:spLocks noRot="1" noChangeAspect="1" noMove="1" noResize="1" noEditPoints="1" noAdjustHandles="1" noChangeArrowheads="1" noChangeShapeType="1" noTextEdit="1"/>
              </p:cNvSpPr>
              <p:nvPr/>
            </p:nvSpPr>
            <p:spPr>
              <a:xfrm>
                <a:off x="9449063" y="2831216"/>
                <a:ext cx="1950662" cy="523220"/>
              </a:xfrm>
              <a:prstGeom prst="rect">
                <a:avLst/>
              </a:prstGeom>
              <a:blipFill>
                <a:blip r:embed="rId2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1688A98-8750-92CF-04B6-520C405EE09D}"/>
                  </a:ext>
                </a:extLst>
              </p:cNvPr>
              <p:cNvSpPr txBox="1"/>
              <p:nvPr/>
            </p:nvSpPr>
            <p:spPr>
              <a:xfrm>
                <a:off x="4833993" y="2855187"/>
                <a:ext cx="195066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vk</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vk</m:t>
                          </m:r>
                        </m:e>
                        <m:sub>
                          <m:r>
                            <a:rPr lang="en-US" sz="2800" b="0" i="1" smtClean="0">
                              <a:latin typeface="Cambria Math" panose="02040503050406030204" pitchFamily="18" charset="0"/>
                            </a:rPr>
                            <m:t>𝑘</m:t>
                          </m:r>
                        </m:sub>
                      </m:sSub>
                    </m:oMath>
                  </m:oMathPara>
                </a14:m>
                <a:endParaRPr lang="en-US" dirty="0"/>
              </a:p>
            </p:txBody>
          </p:sp>
        </mc:Choice>
        <mc:Fallback xmlns="">
          <p:sp>
            <p:nvSpPr>
              <p:cNvPr id="48" name="TextBox 47">
                <a:extLst>
                  <a:ext uri="{FF2B5EF4-FFF2-40B4-BE49-F238E27FC236}">
                    <a16:creationId xmlns:a16="http://schemas.microsoft.com/office/drawing/2014/main" id="{A1688A98-8750-92CF-04B6-520C405EE09D}"/>
                  </a:ext>
                </a:extLst>
              </p:cNvPr>
              <p:cNvSpPr txBox="1">
                <a:spLocks noRot="1" noChangeAspect="1" noMove="1" noResize="1" noEditPoints="1" noAdjustHandles="1" noChangeArrowheads="1" noChangeShapeType="1" noTextEdit="1"/>
              </p:cNvSpPr>
              <p:nvPr/>
            </p:nvSpPr>
            <p:spPr>
              <a:xfrm>
                <a:off x="4833993" y="2855187"/>
                <a:ext cx="1950662" cy="523220"/>
              </a:xfrm>
              <a:prstGeom prst="rect">
                <a:avLst/>
              </a:prstGeom>
              <a:blipFill>
                <a:blip r:embed="rId28"/>
                <a:stretch>
                  <a:fillRect b="-2381"/>
                </a:stretch>
              </a:blipFill>
            </p:spPr>
            <p:txBody>
              <a:bodyPr/>
              <a:lstStyle/>
              <a:p>
                <a:r>
                  <a:rPr lang="en-US">
                    <a:noFill/>
                  </a:rPr>
                  <a:t> </a:t>
                </a:r>
              </a:p>
            </p:txBody>
          </p:sp>
        </mc:Fallback>
      </mc:AlternateContent>
      <p:pic>
        <p:nvPicPr>
          <p:cNvPr id="49" name="Picture 48" descr="Person Icon Set Vector Art &amp; Graphics | freevector.com">
            <a:extLst>
              <a:ext uri="{FF2B5EF4-FFF2-40B4-BE49-F238E27FC236}">
                <a16:creationId xmlns:a16="http://schemas.microsoft.com/office/drawing/2014/main" id="{47C7CC97-80B3-032C-6105-187A2F10418A}"/>
              </a:ext>
            </a:extLst>
          </p:cNvPr>
          <p:cNvPicPr>
            <a:picLocks noChangeAspect="1" noChangeArrowheads="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39649" t="8635" r="38459" b="65460"/>
          <a:stretch/>
        </p:blipFill>
        <p:spPr bwMode="auto">
          <a:xfrm>
            <a:off x="-6527048" y="8885860"/>
            <a:ext cx="1891862" cy="18445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Person Icon Set Vector Art &amp; Graphics | freevector.com">
            <a:extLst>
              <a:ext uri="{FF2B5EF4-FFF2-40B4-BE49-F238E27FC236}">
                <a16:creationId xmlns:a16="http://schemas.microsoft.com/office/drawing/2014/main" id="{4839B174-0316-0ADA-6B52-3B9BCE81126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43630" y="-700684"/>
            <a:ext cx="8641962" cy="71204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Yuval Ishai">
            <a:extLst>
              <a:ext uri="{FF2B5EF4-FFF2-40B4-BE49-F238E27FC236}">
                <a16:creationId xmlns:a16="http://schemas.microsoft.com/office/drawing/2014/main" id="{A26534E9-C119-FCC0-C710-80EF56EB3F2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92172" y="2511057"/>
            <a:ext cx="1230687" cy="12819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n Rothblum (@ronrothblum) / X">
            <a:extLst>
              <a:ext uri="{FF2B5EF4-FFF2-40B4-BE49-F238E27FC236}">
                <a16:creationId xmlns:a16="http://schemas.microsoft.com/office/drawing/2014/main" id="{26A35FE6-90BD-0377-E398-822E239A625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9089" y="3908194"/>
            <a:ext cx="1354515" cy="13545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agit Attiya - Wikipedia">
            <a:extLst>
              <a:ext uri="{FF2B5EF4-FFF2-40B4-BE49-F238E27FC236}">
                <a16:creationId xmlns:a16="http://schemas.microsoft.com/office/drawing/2014/main" id="{B3CEF6B9-5CE9-BACD-C5C7-658DDE217772}"/>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38570" t="5324" r="4752" b="8735"/>
          <a:stretch/>
        </p:blipFill>
        <p:spPr bwMode="auto">
          <a:xfrm>
            <a:off x="1928651" y="4762695"/>
            <a:ext cx="1222532" cy="12352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949F17A-F12F-C87F-F4B5-29ECABE17112}"/>
                  </a:ext>
                </a:extLst>
              </p:cNvPr>
              <p:cNvSpPr/>
              <p:nvPr/>
            </p:nvSpPr>
            <p:spPr>
              <a:xfrm>
                <a:off x="2319185" y="5736868"/>
                <a:ext cx="1423072" cy="54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sk</m:t>
                          </m:r>
                        </m:e>
                        <m:sub>
                          <m:r>
                            <a:rPr lang="en-US" sz="2800" b="0" i="1" smtClean="0">
                              <a:solidFill>
                                <a:schemeClr val="tx2"/>
                              </a:solidFill>
                              <a:latin typeface="Cambria Math" panose="02040503050406030204" pitchFamily="18" charset="0"/>
                            </a:rPr>
                            <m:t>𝑘</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vk</m:t>
                          </m:r>
                        </m:e>
                        <m:sub>
                          <m:r>
                            <a:rPr lang="en-US" sz="2800" b="0" i="1" smtClean="0">
                              <a:solidFill>
                                <a:schemeClr val="tx2"/>
                              </a:solidFill>
                              <a:latin typeface="Cambria Math" panose="02040503050406030204" pitchFamily="18" charset="0"/>
                            </a:rPr>
                            <m:t>𝑘</m:t>
                          </m:r>
                        </m:sub>
                      </m:sSub>
                    </m:oMath>
                  </m:oMathPara>
                </a14:m>
                <a:endParaRPr lang="en-US" sz="2800" dirty="0">
                  <a:solidFill>
                    <a:schemeClr val="tx2"/>
                  </a:solidFill>
                </a:endParaRPr>
              </a:p>
            </p:txBody>
          </p:sp>
        </mc:Choice>
        <mc:Fallback xmlns="">
          <p:sp>
            <p:nvSpPr>
              <p:cNvPr id="20" name="Rectangle 19">
                <a:extLst>
                  <a:ext uri="{FF2B5EF4-FFF2-40B4-BE49-F238E27FC236}">
                    <a16:creationId xmlns:a16="http://schemas.microsoft.com/office/drawing/2014/main" id="{7949F17A-F12F-C87F-F4B5-29ECABE17112}"/>
                  </a:ext>
                </a:extLst>
              </p:cNvPr>
              <p:cNvSpPr>
                <a:spLocks noRot="1" noChangeAspect="1" noMove="1" noResize="1" noEditPoints="1" noAdjustHandles="1" noChangeArrowheads="1" noChangeShapeType="1" noTextEdit="1"/>
              </p:cNvSpPr>
              <p:nvPr/>
            </p:nvSpPr>
            <p:spPr>
              <a:xfrm>
                <a:off x="2319185" y="5736868"/>
                <a:ext cx="1423072" cy="541977"/>
              </a:xfrm>
              <a:prstGeom prst="rect">
                <a:avLst/>
              </a:prstGeom>
              <a:blipFill>
                <a:blip r:embed="rId32"/>
                <a:stretch>
                  <a:fillRect l="-173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ED9C417-DAAC-0220-7148-244949D1695F}"/>
                  </a:ext>
                </a:extLst>
              </p:cNvPr>
              <p:cNvSpPr/>
              <p:nvPr/>
            </p:nvSpPr>
            <p:spPr>
              <a:xfrm>
                <a:off x="408964" y="5172748"/>
                <a:ext cx="1423072" cy="54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sk</m:t>
                          </m:r>
                        </m:e>
                        <m:sub>
                          <m:r>
                            <a:rPr lang="en-US" sz="2800" b="0" i="1" smtClean="0">
                              <a:solidFill>
                                <a:schemeClr val="tx2"/>
                              </a:solidFill>
                              <a:latin typeface="Cambria Math" panose="02040503050406030204" pitchFamily="18" charset="0"/>
                            </a:rPr>
                            <m:t>2</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vk</m:t>
                          </m:r>
                        </m:e>
                        <m:sub>
                          <m:r>
                            <a:rPr lang="en-US" sz="2800" b="0" i="1" smtClean="0">
                              <a:solidFill>
                                <a:schemeClr val="tx2"/>
                              </a:solidFill>
                              <a:latin typeface="Cambria Math" panose="02040503050406030204" pitchFamily="18" charset="0"/>
                            </a:rPr>
                            <m:t>2</m:t>
                          </m:r>
                        </m:sub>
                      </m:sSub>
                    </m:oMath>
                  </m:oMathPara>
                </a14:m>
                <a:endParaRPr lang="en-US" sz="2800" dirty="0">
                  <a:solidFill>
                    <a:schemeClr val="tx2"/>
                  </a:solidFill>
                </a:endParaRPr>
              </a:p>
            </p:txBody>
          </p:sp>
        </mc:Choice>
        <mc:Fallback xmlns="">
          <p:sp>
            <p:nvSpPr>
              <p:cNvPr id="21" name="Rectangle 20">
                <a:extLst>
                  <a:ext uri="{FF2B5EF4-FFF2-40B4-BE49-F238E27FC236}">
                    <a16:creationId xmlns:a16="http://schemas.microsoft.com/office/drawing/2014/main" id="{9ED9C417-DAAC-0220-7148-244949D1695F}"/>
                  </a:ext>
                </a:extLst>
              </p:cNvPr>
              <p:cNvSpPr>
                <a:spLocks noRot="1" noChangeAspect="1" noMove="1" noResize="1" noEditPoints="1" noAdjustHandles="1" noChangeArrowheads="1" noChangeShapeType="1" noTextEdit="1"/>
              </p:cNvSpPr>
              <p:nvPr/>
            </p:nvSpPr>
            <p:spPr>
              <a:xfrm>
                <a:off x="408964" y="5172748"/>
                <a:ext cx="1423072" cy="541977"/>
              </a:xfrm>
              <a:prstGeom prst="rect">
                <a:avLst/>
              </a:prstGeom>
              <a:blipFill>
                <a:blip r:embed="rId33"/>
                <a:stretch>
                  <a:fillRect l="-173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C12AFEDB-B4F8-9DF4-62A8-D702CBA25EF6}"/>
                  </a:ext>
                </a:extLst>
              </p:cNvPr>
              <p:cNvSpPr/>
              <p:nvPr/>
            </p:nvSpPr>
            <p:spPr>
              <a:xfrm>
                <a:off x="1458765" y="3707382"/>
                <a:ext cx="1423072" cy="54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sk</m:t>
                          </m:r>
                        </m:e>
                        <m:sub>
                          <m:r>
                            <a:rPr lang="en-US" sz="2800" b="0" i="1" smtClean="0">
                              <a:solidFill>
                                <a:schemeClr val="tx2"/>
                              </a:solidFill>
                              <a:latin typeface="Cambria Math" panose="02040503050406030204" pitchFamily="18" charset="0"/>
                            </a:rPr>
                            <m:t>1</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vk</m:t>
                          </m:r>
                        </m:e>
                        <m:sub>
                          <m:r>
                            <a:rPr lang="en-US" sz="2800" b="0" i="1" smtClean="0">
                              <a:solidFill>
                                <a:schemeClr val="tx2"/>
                              </a:solidFill>
                              <a:latin typeface="Cambria Math" panose="02040503050406030204" pitchFamily="18" charset="0"/>
                            </a:rPr>
                            <m:t>1</m:t>
                          </m:r>
                        </m:sub>
                      </m:sSub>
                    </m:oMath>
                  </m:oMathPara>
                </a14:m>
                <a:endParaRPr lang="en-US" sz="2800" dirty="0">
                  <a:solidFill>
                    <a:schemeClr val="tx2"/>
                  </a:solidFill>
                </a:endParaRPr>
              </a:p>
            </p:txBody>
          </p:sp>
        </mc:Choice>
        <mc:Fallback xmlns="">
          <p:sp>
            <p:nvSpPr>
              <p:cNvPr id="31" name="Rectangle 30">
                <a:extLst>
                  <a:ext uri="{FF2B5EF4-FFF2-40B4-BE49-F238E27FC236}">
                    <a16:creationId xmlns:a16="http://schemas.microsoft.com/office/drawing/2014/main" id="{C12AFEDB-B4F8-9DF4-62A8-D702CBA25EF6}"/>
                  </a:ext>
                </a:extLst>
              </p:cNvPr>
              <p:cNvSpPr>
                <a:spLocks noRot="1" noChangeAspect="1" noMove="1" noResize="1" noEditPoints="1" noAdjustHandles="1" noChangeArrowheads="1" noChangeShapeType="1" noTextEdit="1"/>
              </p:cNvSpPr>
              <p:nvPr/>
            </p:nvSpPr>
            <p:spPr>
              <a:xfrm>
                <a:off x="1458765" y="3707382"/>
                <a:ext cx="1423072" cy="541977"/>
              </a:xfrm>
              <a:prstGeom prst="rect">
                <a:avLst/>
              </a:prstGeom>
              <a:blipFill>
                <a:blip r:embed="rId34"/>
                <a:stretch>
                  <a:fillRect l="-2609"/>
                </a:stretch>
              </a:blipFill>
              <a:ln>
                <a:solidFill>
                  <a:schemeClr val="tx1"/>
                </a:solidFill>
              </a:ln>
            </p:spPr>
            <p:txBody>
              <a:bodyPr/>
              <a:lstStyle/>
              <a:p>
                <a:r>
                  <a:rPr lang="en-US">
                    <a:noFill/>
                  </a:rPr>
                  <a:t> </a:t>
                </a:r>
              </a:p>
            </p:txBody>
          </p:sp>
        </mc:Fallback>
      </mc:AlternateContent>
      <p:pic>
        <p:nvPicPr>
          <p:cNvPr id="7" name="Picture 6" descr="A person taking a selfie in front of a rock wall&#10;&#10;Description automatically generated">
            <a:extLst>
              <a:ext uri="{FF2B5EF4-FFF2-40B4-BE49-F238E27FC236}">
                <a16:creationId xmlns:a16="http://schemas.microsoft.com/office/drawing/2014/main" id="{DD4DF770-4DAD-5DC3-3432-0B0636E7EBEA}"/>
              </a:ext>
            </a:extLst>
          </p:cNvPr>
          <p:cNvPicPr>
            <a:picLocks noChangeAspect="1"/>
          </p:cNvPicPr>
          <p:nvPr/>
        </p:nvPicPr>
        <p:blipFill rotWithShape="1">
          <a:blip r:embed="rId35"/>
          <a:srcRect l="10818" t="25537" r="56728" b="12643"/>
          <a:stretch/>
        </p:blipFill>
        <p:spPr>
          <a:xfrm>
            <a:off x="5438749" y="3382781"/>
            <a:ext cx="1325260" cy="1893274"/>
          </a:xfrm>
          <a:prstGeom prst="rect">
            <a:avLst/>
          </a:prstGeom>
        </p:spPr>
      </p:pic>
      <p:pic>
        <p:nvPicPr>
          <p:cNvPr id="8" name="Picture 8" descr="Dr. Brent Waters">
            <a:extLst>
              <a:ext uri="{FF2B5EF4-FFF2-40B4-BE49-F238E27FC236}">
                <a16:creationId xmlns:a16="http://schemas.microsoft.com/office/drawing/2014/main" id="{D736B3B9-8425-FA4D-F0BD-430B7127CA18}"/>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l="18002" r="12593"/>
          <a:stretch/>
        </p:blipFill>
        <p:spPr bwMode="auto">
          <a:xfrm>
            <a:off x="9623154" y="3360053"/>
            <a:ext cx="1525642" cy="1876381"/>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EF2497A3-2BF5-A0C3-D2FF-E32E1D069681}"/>
              </a:ext>
            </a:extLst>
          </p:cNvPr>
          <p:cNvCxnSpPr>
            <a:cxnSpLocks/>
          </p:cNvCxnSpPr>
          <p:nvPr/>
        </p:nvCxnSpPr>
        <p:spPr>
          <a:xfrm>
            <a:off x="2269385" y="3382781"/>
            <a:ext cx="3313040" cy="103894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B4B34A6-D100-0721-03B2-3B510B7DCF2D}"/>
              </a:ext>
            </a:extLst>
          </p:cNvPr>
          <p:cNvCxnSpPr>
            <a:cxnSpLocks/>
          </p:cNvCxnSpPr>
          <p:nvPr/>
        </p:nvCxnSpPr>
        <p:spPr>
          <a:xfrm flipV="1">
            <a:off x="1479147" y="4618650"/>
            <a:ext cx="4103278" cy="6412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B8BB3270-82B1-DB04-7035-D37C66388F82}"/>
              </a:ext>
            </a:extLst>
          </p:cNvPr>
          <p:cNvCxnSpPr>
            <a:cxnSpLocks/>
          </p:cNvCxnSpPr>
          <p:nvPr/>
        </p:nvCxnSpPr>
        <p:spPr>
          <a:xfrm flipV="1">
            <a:off x="3070924" y="4844432"/>
            <a:ext cx="2511501" cy="69760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0" name="Slide Number Placeholder 9">
            <a:extLst>
              <a:ext uri="{FF2B5EF4-FFF2-40B4-BE49-F238E27FC236}">
                <a16:creationId xmlns:a16="http://schemas.microsoft.com/office/drawing/2014/main" id="{D019CCDB-E552-BE2A-23D9-3939F895D5F7}"/>
              </a:ext>
            </a:extLst>
          </p:cNvPr>
          <p:cNvSpPr>
            <a:spLocks noGrp="1"/>
          </p:cNvSpPr>
          <p:nvPr>
            <p:ph type="sldNum" sz="quarter" idx="12"/>
          </p:nvPr>
        </p:nvSpPr>
        <p:spPr/>
        <p:txBody>
          <a:bodyPr/>
          <a:lstStyle/>
          <a:p>
            <a:fld id="{57E20FA2-3170-F043-A30C-F04EE61C13E9}" type="slidenum">
              <a:rPr lang="en-US" smtClean="0"/>
              <a:t>5</a:t>
            </a:fld>
            <a:endParaRPr lang="en-US"/>
          </a:p>
        </p:txBody>
      </p:sp>
    </p:spTree>
    <p:extLst>
      <p:ext uri="{BB962C8B-B14F-4D97-AF65-F5344CB8AC3E}">
        <p14:creationId xmlns:p14="http://schemas.microsoft.com/office/powerpoint/2010/main" val="397224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par>
                                <p:cTn id="37" presetID="9"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dissolv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dissolve">
                                      <p:cBhvr>
                                        <p:cTn id="47" dur="500"/>
                                        <p:tgtEl>
                                          <p:spTgt spid="32"/>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dissolv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dissolve">
                                      <p:cBhvr>
                                        <p:cTn id="55" dur="500"/>
                                        <p:tgtEl>
                                          <p:spTgt spid="3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dissolve">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dissolve">
                                      <p:cBhvr>
                                        <p:cTn id="63" dur="500"/>
                                        <p:tgtEl>
                                          <p:spTgt spid="44"/>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dissolv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par>
                                <p:cTn id="72" presetID="9" presetClass="entr" presetSubtype="0"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dissolve">
                                      <p:cBhvr>
                                        <p:cTn id="74" dur="500"/>
                                        <p:tgtEl>
                                          <p:spTgt spid="8"/>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dissolv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dissolve">
                                      <p:cBhvr>
                                        <p:cTn id="82" dur="500"/>
                                        <p:tgtEl>
                                          <p:spTgt spid="64"/>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dissolve">
                                      <p:cBhvr>
                                        <p:cTn id="85" dur="500"/>
                                        <p:tgtEl>
                                          <p:spTgt spid="66"/>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dissolve">
                                      <p:cBhvr>
                                        <p:cTn id="9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35" grpId="0"/>
      <p:bldP spid="38" grpId="0"/>
      <p:bldP spid="45" grpId="0"/>
      <p:bldP spid="47" grpId="0"/>
      <p:bldP spid="48" grpId="0"/>
      <p:bldP spid="20" grpId="0" animBg="1"/>
      <p:bldP spid="21"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C79AD-202B-FF36-5C0C-F3C2F3BB8C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02F0A-7A75-31ED-D13B-2CAAED3E0E2C}"/>
              </a:ext>
            </a:extLst>
          </p:cNvPr>
          <p:cNvSpPr>
            <a:spLocks noGrp="1"/>
          </p:cNvSpPr>
          <p:nvPr>
            <p:ph type="title"/>
          </p:nvPr>
        </p:nvSpPr>
        <p:spPr/>
        <p:txBody>
          <a:bodyPr/>
          <a:lstStyle/>
          <a:p>
            <a:r>
              <a:rPr lang="en-US" dirty="0">
                <a:solidFill>
                  <a:srgbClr val="BF5700"/>
                </a:solidFill>
              </a:rPr>
              <a:t>Threshold</a:t>
            </a:r>
            <a:r>
              <a:rPr lang="en-US" dirty="0"/>
              <a:t> Multi-Signatures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6CCF0C-64DD-95C7-C8E4-19DA1761B8E6}"/>
                  </a:ext>
                </a:extLst>
              </p:cNvPr>
              <p:cNvSpPr>
                <a:spLocks noGrp="1"/>
              </p:cNvSpPr>
              <p:nvPr>
                <p:ph idx="1"/>
              </p:nvPr>
            </p:nvSpPr>
            <p:spPr>
              <a:xfrm>
                <a:off x="838200" y="1825625"/>
                <a:ext cx="10515600" cy="690736"/>
              </a:xfrm>
            </p:spPr>
            <p:txBody>
              <a:bodyPr/>
              <a:lstStyle/>
              <a:p>
                <a:r>
                  <a:rPr lang="en-US" dirty="0"/>
                  <a:t>Given </a:t>
                </a:r>
                <a14:m>
                  <m:oMath xmlns:m="http://schemas.openxmlformats.org/officeDocument/2006/math">
                    <m:r>
                      <a:rPr lang="en-US" i="1">
                        <a:latin typeface="Cambria Math" panose="02040503050406030204" pitchFamily="18" charset="0"/>
                      </a:rPr>
                      <m:t>𝑘</m:t>
                    </m:r>
                  </m:oMath>
                </a14:m>
                <a:r>
                  <a:rPr lang="en-US" dirty="0"/>
                  <a:t> parties, prove that </a:t>
                </a:r>
                <a:r>
                  <a:rPr lang="en-US" dirty="0">
                    <a:solidFill>
                      <a:srgbClr val="BF5700"/>
                    </a:solidFill>
                  </a:rPr>
                  <a:t>most</a:t>
                </a:r>
                <a:r>
                  <a:rPr lang="en-US" dirty="0"/>
                  <a:t> of them signed a message </a:t>
                </a:r>
                <a14:m>
                  <m:oMath xmlns:m="http://schemas.openxmlformats.org/officeDocument/2006/math">
                    <m:r>
                      <a:rPr lang="en-US" i="1">
                        <a:latin typeface="Cambria Math" panose="02040503050406030204" pitchFamily="18" charset="0"/>
                      </a:rPr>
                      <m:t>𝑚</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316CCF0C-64DD-95C7-C8E4-19DA1761B8E6}"/>
                  </a:ext>
                </a:extLst>
              </p:cNvPr>
              <p:cNvSpPr>
                <a:spLocks noGrp="1" noRot="1" noChangeAspect="1" noMove="1" noResize="1" noEditPoints="1" noAdjustHandles="1" noChangeArrowheads="1" noChangeShapeType="1" noTextEdit="1"/>
              </p:cNvSpPr>
              <p:nvPr>
                <p:ph idx="1"/>
              </p:nvPr>
            </p:nvSpPr>
            <p:spPr>
              <a:xfrm>
                <a:off x="838200" y="1825625"/>
                <a:ext cx="10515600" cy="690736"/>
              </a:xfrm>
              <a:blipFill>
                <a:blip r:embed="rId3"/>
                <a:stretch>
                  <a:fillRect l="-1086" t="-14286"/>
                </a:stretch>
              </a:blipFill>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85354FEB-8CBC-3335-F761-576652C8B398}"/>
              </a:ext>
            </a:extLst>
          </p:cNvPr>
          <p:cNvCxnSpPr>
            <a:cxnSpLocks/>
          </p:cNvCxnSpPr>
          <p:nvPr/>
        </p:nvCxnSpPr>
        <p:spPr>
          <a:xfrm>
            <a:off x="6552474" y="4444668"/>
            <a:ext cx="2896589" cy="546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EC42745-7AB6-AA46-7329-85ADD6D87C4C}"/>
                  </a:ext>
                </a:extLst>
              </p:cNvPr>
              <p:cNvSpPr txBox="1"/>
              <p:nvPr/>
            </p:nvSpPr>
            <p:spPr>
              <a:xfrm>
                <a:off x="7434795" y="3859893"/>
                <a:ext cx="1033304" cy="58477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acc>
                        <m:accPr>
                          <m:chr m:val="̃"/>
                          <m:ctrlPr>
                            <a:rPr lang="en-US" sz="3200" b="0" i="1" smtClean="0">
                              <a:solidFill>
                                <a:schemeClr val="accent1"/>
                              </a:solidFill>
                              <a:latin typeface="Cambria Math" panose="02040503050406030204" pitchFamily="18" charset="0"/>
                            </a:rPr>
                          </m:ctrlPr>
                        </m:accPr>
                        <m:e>
                          <m:r>
                            <a:rPr lang="en-US" sz="3200" b="0" i="1" smtClean="0">
                              <a:solidFill>
                                <a:schemeClr val="accent1"/>
                              </a:solidFill>
                              <a:latin typeface="Cambria Math" panose="02040503050406030204" pitchFamily="18" charset="0"/>
                            </a:rPr>
                            <m:t>𝜎</m:t>
                          </m:r>
                        </m:e>
                      </m:acc>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𝑚</m:t>
                      </m:r>
                    </m:oMath>
                  </m:oMathPara>
                </a14:m>
                <a:endParaRPr lang="en-US" sz="3200" dirty="0">
                  <a:solidFill>
                    <a:schemeClr val="accent1"/>
                  </a:solidFill>
                </a:endParaRPr>
              </a:p>
            </p:txBody>
          </p:sp>
        </mc:Choice>
        <mc:Fallback xmlns="">
          <p:sp>
            <p:nvSpPr>
              <p:cNvPr id="66" name="TextBox 65">
                <a:extLst>
                  <a:ext uri="{FF2B5EF4-FFF2-40B4-BE49-F238E27FC236}">
                    <a16:creationId xmlns:a16="http://schemas.microsoft.com/office/drawing/2014/main" id="{BE5D8A8F-1A64-2ECC-366C-69A321BAA40E}"/>
                  </a:ext>
                </a:extLst>
              </p:cNvPr>
              <p:cNvSpPr txBox="1">
                <a:spLocks noRot="1" noChangeAspect="1" noMove="1" noResize="1" noEditPoints="1" noAdjustHandles="1" noChangeArrowheads="1" noChangeShapeType="1" noTextEdit="1"/>
              </p:cNvSpPr>
              <p:nvPr/>
            </p:nvSpPr>
            <p:spPr>
              <a:xfrm>
                <a:off x="7434795" y="3859893"/>
                <a:ext cx="1033304" cy="584775"/>
              </a:xfrm>
              <a:prstGeom prst="rect">
                <a:avLst/>
              </a:prstGeom>
              <a:blipFill>
                <a:blip r:embed="rId4"/>
                <a:stretch>
                  <a:fillRect l="-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7A8D4A00-7D07-2514-19E9-1C94ED3B7B11}"/>
                  </a:ext>
                </a:extLst>
              </p:cNvPr>
              <p:cNvSpPr txBox="1"/>
              <p:nvPr/>
            </p:nvSpPr>
            <p:spPr>
              <a:xfrm>
                <a:off x="5712631" y="5736868"/>
                <a:ext cx="6100986" cy="523220"/>
              </a:xfrm>
              <a:prstGeom prst="rect">
                <a:avLst/>
              </a:prstGeom>
              <a:noFill/>
            </p:spPr>
            <p:txBody>
              <a:bodyPr wrap="square">
                <a:spAutoFit/>
              </a:bodyPr>
              <a:lstStyle/>
              <a:p>
                <a:pPr marL="285750" indent="-285750">
                  <a:buFont typeface="Arial" panose="020B0604020202020204" pitchFamily="34" charset="0"/>
                  <a:buChar char="•"/>
                </a:pPr>
                <a:r>
                  <a:rPr lang="en-US" sz="2800" b="0" dirty="0"/>
                  <a:t>Succinctness: </a:t>
                </a:r>
                <a14:m>
                  <m:oMath xmlns:m="http://schemas.openxmlformats.org/officeDocument/2006/math">
                    <m:d>
                      <m:dPr>
                        <m:begChr m:val="|"/>
                        <m:endChr m:val="|"/>
                        <m:ctrlPr>
                          <a:rPr lang="en-US" sz="2800" b="0" i="1" smtClean="0">
                            <a:latin typeface="Cambria Math" panose="02040503050406030204" pitchFamily="18" charset="0"/>
                          </a:rPr>
                        </m:ctrlPr>
                      </m:dPr>
                      <m:e>
                        <m:acc>
                          <m:accPr>
                            <m:chr m:val="̃"/>
                            <m:ctrlPr>
                              <a:rPr lang="en-US" sz="2800" i="1">
                                <a:solidFill>
                                  <a:schemeClr val="accent1"/>
                                </a:solidFill>
                                <a:latin typeface="Cambria Math" panose="02040503050406030204" pitchFamily="18" charset="0"/>
                              </a:rPr>
                            </m:ctrlPr>
                          </m:accPr>
                          <m:e>
                            <m:r>
                              <a:rPr lang="en-US" sz="2800" i="1">
                                <a:solidFill>
                                  <a:schemeClr val="accent1"/>
                                </a:solidFill>
                                <a:latin typeface="Cambria Math" panose="02040503050406030204" pitchFamily="18" charset="0"/>
                              </a:rPr>
                              <m:t>𝜎</m:t>
                            </m:r>
                          </m:e>
                        </m:acc>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poly</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𝜆</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𝑘</m:t>
                            </m:r>
                          </m:e>
                        </m:func>
                      </m:e>
                    </m:d>
                  </m:oMath>
                </a14:m>
                <a:endParaRPr lang="en-US" sz="2800" dirty="0"/>
              </a:p>
            </p:txBody>
          </p:sp>
        </mc:Choice>
        <mc:Fallback xmlns="">
          <p:sp>
            <p:nvSpPr>
              <p:cNvPr id="68" name="TextBox 67">
                <a:extLst>
                  <a:ext uri="{FF2B5EF4-FFF2-40B4-BE49-F238E27FC236}">
                    <a16:creationId xmlns:a16="http://schemas.microsoft.com/office/drawing/2014/main" id="{FA83CE46-8E04-4F9C-A6BB-544ABAB7D1E6}"/>
                  </a:ext>
                </a:extLst>
              </p:cNvPr>
              <p:cNvSpPr txBox="1">
                <a:spLocks noRot="1" noChangeAspect="1" noMove="1" noResize="1" noEditPoints="1" noAdjustHandles="1" noChangeArrowheads="1" noChangeShapeType="1" noTextEdit="1"/>
              </p:cNvSpPr>
              <p:nvPr/>
            </p:nvSpPr>
            <p:spPr>
              <a:xfrm>
                <a:off x="5712631" y="5736868"/>
                <a:ext cx="6100986" cy="523220"/>
              </a:xfrm>
              <a:prstGeom prst="rect">
                <a:avLst/>
              </a:prstGeom>
              <a:blipFill>
                <a:blip r:embed="rId17"/>
                <a:stretch>
                  <a:fillRect l="-1660" t="-11905" b="-33333"/>
                </a:stretch>
              </a:blipFill>
            </p:spPr>
            <p:txBody>
              <a:bodyPr/>
              <a:lstStyle/>
              <a:p>
                <a:r>
                  <a:rPr lang="en-US">
                    <a:noFill/>
                  </a:rPr>
                  <a:t> </a:t>
                </a:r>
              </a:p>
            </p:txBody>
          </p:sp>
        </mc:Fallback>
      </mc:AlternateContent>
      <p:pic>
        <p:nvPicPr>
          <p:cNvPr id="9" name="Picture 4" descr="cartoon teacher woman 9415668 PNG">
            <a:extLst>
              <a:ext uri="{FF2B5EF4-FFF2-40B4-BE49-F238E27FC236}">
                <a16:creationId xmlns:a16="http://schemas.microsoft.com/office/drawing/2014/main" id="{8A3FB30F-E1D7-2BC9-4C7F-661067EA9D9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5650284" y="3385512"/>
            <a:ext cx="976360" cy="17872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FA9EEBC0-F805-9A3E-72E1-F26A95085CF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72935" y="3454815"/>
            <a:ext cx="1320155" cy="17872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erson Icon Set Vector Art &amp; Graphics | freevector.com">
            <a:extLst>
              <a:ext uri="{FF2B5EF4-FFF2-40B4-BE49-F238E27FC236}">
                <a16:creationId xmlns:a16="http://schemas.microsoft.com/office/drawing/2014/main" id="{36065B76-74B7-AF03-153F-8297CB42CD71}"/>
              </a:ext>
            </a:extLst>
          </p:cNvPr>
          <p:cNvPicPr>
            <a:picLocks noChangeAspect="1" noChangeArrowheads="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12040" t="8414" r="66068" b="65681"/>
          <a:stretch/>
        </p:blipFill>
        <p:spPr bwMode="auto">
          <a:xfrm>
            <a:off x="1079947" y="2688724"/>
            <a:ext cx="1239238" cy="12082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erson Icon Set Vector Art &amp; Graphics | freevector.com">
            <a:extLst>
              <a:ext uri="{FF2B5EF4-FFF2-40B4-BE49-F238E27FC236}">
                <a16:creationId xmlns:a16="http://schemas.microsoft.com/office/drawing/2014/main" id="{72EBCE4F-FC69-F56C-AF59-ABB8E1532654}"/>
              </a:ext>
            </a:extLst>
          </p:cNvPr>
          <p:cNvPicPr>
            <a:picLocks noChangeAspect="1" noChangeArrowheads="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13498" t="36988" r="64610" b="37107"/>
          <a:stretch/>
        </p:blipFill>
        <p:spPr bwMode="auto">
          <a:xfrm>
            <a:off x="338462" y="4152280"/>
            <a:ext cx="1239238" cy="12082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erson Icon Set Vector Art &amp; Graphics | freevector.com">
            <a:extLst>
              <a:ext uri="{FF2B5EF4-FFF2-40B4-BE49-F238E27FC236}">
                <a16:creationId xmlns:a16="http://schemas.microsoft.com/office/drawing/2014/main" id="{07D5E7E6-CF78-61F7-19BD-53A1821DED1C}"/>
              </a:ext>
            </a:extLst>
          </p:cNvPr>
          <p:cNvPicPr>
            <a:picLocks noChangeAspect="1" noChangeArrowheads="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38660" t="65816" r="39448" b="8279"/>
          <a:stretch/>
        </p:blipFill>
        <p:spPr bwMode="auto">
          <a:xfrm>
            <a:off x="1928651" y="4756408"/>
            <a:ext cx="1239238" cy="12082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867821A-3657-D6A6-6C6B-7EE3962731F2}"/>
                  </a:ext>
                </a:extLst>
              </p:cNvPr>
              <p:cNvSpPr txBox="1"/>
              <p:nvPr/>
            </p:nvSpPr>
            <p:spPr>
              <a:xfrm>
                <a:off x="3409253" y="3275118"/>
                <a:ext cx="1033304" cy="58477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chemeClr val="accent1"/>
                              </a:solidFill>
                              <a:latin typeface="Cambria Math" panose="02040503050406030204" pitchFamily="18" charset="0"/>
                            </a:rPr>
                          </m:ctrlPr>
                        </m:sSubPr>
                        <m:e>
                          <m:r>
                            <a:rPr lang="en-US" sz="3200" b="0" i="1" smtClean="0">
                              <a:solidFill>
                                <a:schemeClr val="accent1"/>
                              </a:solidFill>
                              <a:latin typeface="Cambria Math" panose="02040503050406030204" pitchFamily="18" charset="0"/>
                            </a:rPr>
                            <m:t>𝜎</m:t>
                          </m:r>
                        </m:e>
                        <m:sub>
                          <m:r>
                            <a:rPr lang="en-US" sz="3200" b="0" i="1" smtClean="0">
                              <a:solidFill>
                                <a:schemeClr val="accent1"/>
                              </a:solidFill>
                              <a:latin typeface="Cambria Math" panose="02040503050406030204" pitchFamily="18" charset="0"/>
                            </a:rPr>
                            <m:t>1</m:t>
                          </m:r>
                        </m:sub>
                      </m:sSub>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𝑚</m:t>
                      </m:r>
                    </m:oMath>
                  </m:oMathPara>
                </a14:m>
                <a:endParaRPr lang="en-US" sz="3200" dirty="0">
                  <a:solidFill>
                    <a:schemeClr val="accent1"/>
                  </a:solidFill>
                </a:endParaRPr>
              </a:p>
            </p:txBody>
          </p:sp>
        </mc:Choice>
        <mc:Fallback xmlns="">
          <p:sp>
            <p:nvSpPr>
              <p:cNvPr id="35" name="TextBox 34">
                <a:extLst>
                  <a:ext uri="{FF2B5EF4-FFF2-40B4-BE49-F238E27FC236}">
                    <a16:creationId xmlns:a16="http://schemas.microsoft.com/office/drawing/2014/main" id="{40A0EFB6-14CE-4E16-A034-7EEDDC4A1E0E}"/>
                  </a:ext>
                </a:extLst>
              </p:cNvPr>
              <p:cNvSpPr txBox="1">
                <a:spLocks noRot="1" noChangeAspect="1" noMove="1" noResize="1" noEditPoints="1" noAdjustHandles="1" noChangeArrowheads="1" noChangeShapeType="1" noTextEdit="1"/>
              </p:cNvSpPr>
              <p:nvPr/>
            </p:nvSpPr>
            <p:spPr>
              <a:xfrm>
                <a:off x="3409253" y="3275118"/>
                <a:ext cx="1033304" cy="584775"/>
              </a:xfrm>
              <a:prstGeom prst="rect">
                <a:avLst/>
              </a:prstGeom>
              <a:blipFill>
                <a:blip r:embed="rId24"/>
                <a:stretch>
                  <a:fillRect l="-1220" r="-3659" b="-4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4279069-8166-54E3-2F1F-2129BDFC795C}"/>
                  </a:ext>
                </a:extLst>
              </p:cNvPr>
              <p:cNvSpPr txBox="1"/>
              <p:nvPr/>
            </p:nvSpPr>
            <p:spPr>
              <a:xfrm>
                <a:off x="2656684" y="4098001"/>
                <a:ext cx="1033304" cy="58477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chemeClr val="accent1"/>
                              </a:solidFill>
                              <a:latin typeface="Cambria Math" panose="02040503050406030204" pitchFamily="18" charset="0"/>
                            </a:rPr>
                          </m:ctrlPr>
                        </m:sSubPr>
                        <m:e>
                          <m:r>
                            <a:rPr lang="en-US" sz="3200" b="0" i="1" smtClean="0">
                              <a:solidFill>
                                <a:schemeClr val="accent1"/>
                              </a:solidFill>
                              <a:latin typeface="Cambria Math" panose="02040503050406030204" pitchFamily="18" charset="0"/>
                            </a:rPr>
                            <m:t>𝜎</m:t>
                          </m:r>
                        </m:e>
                        <m:sub>
                          <m:r>
                            <a:rPr lang="en-US" sz="3200" b="0" i="1" smtClean="0">
                              <a:solidFill>
                                <a:schemeClr val="accent1"/>
                              </a:solidFill>
                              <a:latin typeface="Cambria Math" panose="02040503050406030204" pitchFamily="18" charset="0"/>
                            </a:rPr>
                            <m:t>2</m:t>
                          </m:r>
                        </m:sub>
                      </m:sSub>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𝑚</m:t>
                      </m:r>
                    </m:oMath>
                  </m:oMathPara>
                </a14:m>
                <a:endParaRPr lang="en-US" sz="3200" dirty="0">
                  <a:solidFill>
                    <a:schemeClr val="accent1"/>
                  </a:solidFill>
                </a:endParaRPr>
              </a:p>
            </p:txBody>
          </p:sp>
        </mc:Choice>
        <mc:Fallback xmlns="">
          <p:sp>
            <p:nvSpPr>
              <p:cNvPr id="38" name="TextBox 37">
                <a:extLst>
                  <a:ext uri="{FF2B5EF4-FFF2-40B4-BE49-F238E27FC236}">
                    <a16:creationId xmlns:a16="http://schemas.microsoft.com/office/drawing/2014/main" id="{B9C49629-F7B2-30FA-52E6-4E90578D12AF}"/>
                  </a:ext>
                </a:extLst>
              </p:cNvPr>
              <p:cNvSpPr txBox="1">
                <a:spLocks noRot="1" noChangeAspect="1" noMove="1" noResize="1" noEditPoints="1" noAdjustHandles="1" noChangeArrowheads="1" noChangeShapeType="1" noTextEdit="1"/>
              </p:cNvSpPr>
              <p:nvPr/>
            </p:nvSpPr>
            <p:spPr>
              <a:xfrm>
                <a:off x="2656684" y="4098001"/>
                <a:ext cx="1033304" cy="584775"/>
              </a:xfrm>
              <a:prstGeom prst="rect">
                <a:avLst/>
              </a:prstGeom>
              <a:blipFill>
                <a:blip r:embed="rId25"/>
                <a:stretch>
                  <a:fillRect l="-1220" r="-4878" b="-4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CE8A4F1-25DE-3A3F-0559-1929A7F41D1F}"/>
                  </a:ext>
                </a:extLst>
              </p:cNvPr>
              <p:cNvSpPr txBox="1"/>
              <p:nvPr/>
            </p:nvSpPr>
            <p:spPr>
              <a:xfrm>
                <a:off x="3375782" y="4756408"/>
                <a:ext cx="1033304" cy="584775"/>
              </a:xfrm>
              <a:prstGeom prst="rect">
                <a:avLst/>
              </a:prstGeom>
              <a:noFill/>
            </p:spPr>
            <p:txBody>
              <a:bodyPr wrap="square">
                <a:spAutoFit/>
              </a:bodyPr>
              <a:lstStyle/>
              <a:p>
                <a:pPr algn="ctr"/>
                <a14:m>
                  <m:oMathPara xmlns:m="http://schemas.openxmlformats.org/officeDocument/2006/math">
                    <m:oMathParaPr>
                      <m:jc m:val="left"/>
                    </m:oMathParaPr>
                    <m:oMath xmlns:m="http://schemas.openxmlformats.org/officeDocument/2006/math">
                      <m:sSub>
                        <m:sSubPr>
                          <m:ctrlPr>
                            <a:rPr lang="en-US" sz="3200" b="0" i="1" smtClean="0">
                              <a:solidFill>
                                <a:schemeClr val="accent1"/>
                              </a:solidFill>
                              <a:latin typeface="Cambria Math" panose="02040503050406030204" pitchFamily="18" charset="0"/>
                            </a:rPr>
                          </m:ctrlPr>
                        </m:sSubPr>
                        <m:e>
                          <m:r>
                            <a:rPr lang="en-US" sz="3200" b="0" i="1" smtClean="0">
                              <a:solidFill>
                                <a:schemeClr val="accent1"/>
                              </a:solidFill>
                              <a:latin typeface="Cambria Math" panose="02040503050406030204" pitchFamily="18" charset="0"/>
                            </a:rPr>
                            <m:t>𝜎</m:t>
                          </m:r>
                        </m:e>
                        <m:sub>
                          <m:r>
                            <a:rPr lang="en-US" sz="3200" b="0" i="1" smtClean="0">
                              <a:solidFill>
                                <a:schemeClr val="accent1"/>
                              </a:solidFill>
                              <a:latin typeface="Cambria Math" panose="02040503050406030204" pitchFamily="18" charset="0"/>
                            </a:rPr>
                            <m:t>𝑘</m:t>
                          </m:r>
                        </m:sub>
                      </m:sSub>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𝑚</m:t>
                      </m:r>
                    </m:oMath>
                  </m:oMathPara>
                </a14:m>
                <a:endParaRPr lang="en-US" sz="3200" dirty="0">
                  <a:solidFill>
                    <a:schemeClr val="accent1"/>
                  </a:solidFill>
                </a:endParaRPr>
              </a:p>
            </p:txBody>
          </p:sp>
        </mc:Choice>
        <mc:Fallback xmlns="">
          <p:sp>
            <p:nvSpPr>
              <p:cNvPr id="45" name="TextBox 44">
                <a:extLst>
                  <a:ext uri="{FF2B5EF4-FFF2-40B4-BE49-F238E27FC236}">
                    <a16:creationId xmlns:a16="http://schemas.microsoft.com/office/drawing/2014/main" id="{81BBAF7D-B433-6276-ABC1-74A2AEB62AC5}"/>
                  </a:ext>
                </a:extLst>
              </p:cNvPr>
              <p:cNvSpPr txBox="1">
                <a:spLocks noRot="1" noChangeAspect="1" noMove="1" noResize="1" noEditPoints="1" noAdjustHandles="1" noChangeArrowheads="1" noChangeShapeType="1" noTextEdit="1"/>
              </p:cNvSpPr>
              <p:nvPr/>
            </p:nvSpPr>
            <p:spPr>
              <a:xfrm>
                <a:off x="3375782" y="4756408"/>
                <a:ext cx="1033304" cy="584775"/>
              </a:xfrm>
              <a:prstGeom prst="rect">
                <a:avLst/>
              </a:prstGeom>
              <a:blipFill>
                <a:blip r:embed="rId26"/>
                <a:stretch>
                  <a:fillRect r="-6024"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2872A7D-930E-79ED-859C-F6D3427F5281}"/>
                  </a:ext>
                </a:extLst>
              </p:cNvPr>
              <p:cNvSpPr txBox="1"/>
              <p:nvPr/>
            </p:nvSpPr>
            <p:spPr>
              <a:xfrm>
                <a:off x="9449063" y="2831216"/>
                <a:ext cx="195066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vk</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vk</m:t>
                          </m:r>
                        </m:e>
                        <m:sub>
                          <m:r>
                            <a:rPr lang="en-US" sz="2800" b="0" i="1" smtClean="0">
                              <a:latin typeface="Cambria Math" panose="02040503050406030204" pitchFamily="18" charset="0"/>
                            </a:rPr>
                            <m:t>𝑘</m:t>
                          </m:r>
                        </m:sub>
                      </m:sSub>
                    </m:oMath>
                  </m:oMathPara>
                </a14:m>
                <a:endParaRPr lang="en-US" dirty="0"/>
              </a:p>
            </p:txBody>
          </p:sp>
        </mc:Choice>
        <mc:Fallback xmlns="">
          <p:sp>
            <p:nvSpPr>
              <p:cNvPr id="47" name="TextBox 46">
                <a:extLst>
                  <a:ext uri="{FF2B5EF4-FFF2-40B4-BE49-F238E27FC236}">
                    <a16:creationId xmlns:a16="http://schemas.microsoft.com/office/drawing/2014/main" id="{E460578C-6BFA-825B-7ED7-40998F7617D6}"/>
                  </a:ext>
                </a:extLst>
              </p:cNvPr>
              <p:cNvSpPr txBox="1">
                <a:spLocks noRot="1" noChangeAspect="1" noMove="1" noResize="1" noEditPoints="1" noAdjustHandles="1" noChangeArrowheads="1" noChangeShapeType="1" noTextEdit="1"/>
              </p:cNvSpPr>
              <p:nvPr/>
            </p:nvSpPr>
            <p:spPr>
              <a:xfrm>
                <a:off x="9449063" y="2831216"/>
                <a:ext cx="1950662" cy="523220"/>
              </a:xfrm>
              <a:prstGeom prst="rect">
                <a:avLst/>
              </a:prstGeom>
              <a:blipFill>
                <a:blip r:embed="rId2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62A4A7B-4C90-3396-748A-9334557B55CD}"/>
                  </a:ext>
                </a:extLst>
              </p:cNvPr>
              <p:cNvSpPr txBox="1"/>
              <p:nvPr/>
            </p:nvSpPr>
            <p:spPr>
              <a:xfrm>
                <a:off x="4833993" y="2855187"/>
                <a:ext cx="195066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vk</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vk</m:t>
                          </m:r>
                        </m:e>
                        <m:sub>
                          <m:r>
                            <a:rPr lang="en-US" sz="2800" b="0" i="1" smtClean="0">
                              <a:latin typeface="Cambria Math" panose="02040503050406030204" pitchFamily="18" charset="0"/>
                            </a:rPr>
                            <m:t>𝑘</m:t>
                          </m:r>
                        </m:sub>
                      </m:sSub>
                    </m:oMath>
                  </m:oMathPara>
                </a14:m>
                <a:endParaRPr lang="en-US" dirty="0"/>
              </a:p>
            </p:txBody>
          </p:sp>
        </mc:Choice>
        <mc:Fallback xmlns="">
          <p:sp>
            <p:nvSpPr>
              <p:cNvPr id="48" name="TextBox 47">
                <a:extLst>
                  <a:ext uri="{FF2B5EF4-FFF2-40B4-BE49-F238E27FC236}">
                    <a16:creationId xmlns:a16="http://schemas.microsoft.com/office/drawing/2014/main" id="{A1688A98-8750-92CF-04B6-520C405EE09D}"/>
                  </a:ext>
                </a:extLst>
              </p:cNvPr>
              <p:cNvSpPr txBox="1">
                <a:spLocks noRot="1" noChangeAspect="1" noMove="1" noResize="1" noEditPoints="1" noAdjustHandles="1" noChangeArrowheads="1" noChangeShapeType="1" noTextEdit="1"/>
              </p:cNvSpPr>
              <p:nvPr/>
            </p:nvSpPr>
            <p:spPr>
              <a:xfrm>
                <a:off x="4833993" y="2855187"/>
                <a:ext cx="1950662" cy="523220"/>
              </a:xfrm>
              <a:prstGeom prst="rect">
                <a:avLst/>
              </a:prstGeom>
              <a:blipFill>
                <a:blip r:embed="rId28"/>
                <a:stretch>
                  <a:fillRect b="-2381"/>
                </a:stretch>
              </a:blipFill>
            </p:spPr>
            <p:txBody>
              <a:bodyPr/>
              <a:lstStyle/>
              <a:p>
                <a:r>
                  <a:rPr lang="en-US">
                    <a:noFill/>
                  </a:rPr>
                  <a:t> </a:t>
                </a:r>
              </a:p>
            </p:txBody>
          </p:sp>
        </mc:Fallback>
      </mc:AlternateContent>
      <p:pic>
        <p:nvPicPr>
          <p:cNvPr id="49" name="Picture 48" descr="Person Icon Set Vector Art &amp; Graphics | freevector.com">
            <a:extLst>
              <a:ext uri="{FF2B5EF4-FFF2-40B4-BE49-F238E27FC236}">
                <a16:creationId xmlns:a16="http://schemas.microsoft.com/office/drawing/2014/main" id="{B377F4A2-3AB7-2934-14A1-CDF6772DA719}"/>
              </a:ext>
            </a:extLst>
          </p:cNvPr>
          <p:cNvPicPr>
            <a:picLocks noChangeAspect="1" noChangeArrowheads="1"/>
          </p:cNvPicPr>
          <p:nvPr/>
        </p:nvPicPr>
        <p:blipFill rotWithShape="1">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l="39649" t="8635" r="38459" b="65460"/>
          <a:stretch/>
        </p:blipFill>
        <p:spPr bwMode="auto">
          <a:xfrm>
            <a:off x="-6527048" y="8885860"/>
            <a:ext cx="1891862" cy="18445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Person Icon Set Vector Art &amp; Graphics | freevector.com">
            <a:extLst>
              <a:ext uri="{FF2B5EF4-FFF2-40B4-BE49-F238E27FC236}">
                <a16:creationId xmlns:a16="http://schemas.microsoft.com/office/drawing/2014/main" id="{4E63D80B-61B5-C04A-EC16-3C108BF8B8D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43630" y="-700684"/>
            <a:ext cx="8641962" cy="71204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Yuval Ishai">
            <a:extLst>
              <a:ext uri="{FF2B5EF4-FFF2-40B4-BE49-F238E27FC236}">
                <a16:creationId xmlns:a16="http://schemas.microsoft.com/office/drawing/2014/main" id="{83B8108B-5771-2950-09EF-0883D7375AB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92172" y="2511057"/>
            <a:ext cx="1230687" cy="12819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n Rothblum (@ronrothblum) / X">
            <a:extLst>
              <a:ext uri="{FF2B5EF4-FFF2-40B4-BE49-F238E27FC236}">
                <a16:creationId xmlns:a16="http://schemas.microsoft.com/office/drawing/2014/main" id="{63BEA1D0-43D3-71E1-8F18-502C9594940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9089" y="3908194"/>
            <a:ext cx="1354515" cy="13545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agit Attiya - Wikipedia">
            <a:extLst>
              <a:ext uri="{FF2B5EF4-FFF2-40B4-BE49-F238E27FC236}">
                <a16:creationId xmlns:a16="http://schemas.microsoft.com/office/drawing/2014/main" id="{F43FE9B4-0583-DB4A-B957-84019FB0DB07}"/>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38570" t="5324" r="4752" b="8735"/>
          <a:stretch/>
        </p:blipFill>
        <p:spPr bwMode="auto">
          <a:xfrm>
            <a:off x="1928651" y="4762695"/>
            <a:ext cx="1222532" cy="12352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0EEE2B57-4701-EEB3-8636-1CB173CFB37D}"/>
                  </a:ext>
                </a:extLst>
              </p:cNvPr>
              <p:cNvSpPr/>
              <p:nvPr/>
            </p:nvSpPr>
            <p:spPr>
              <a:xfrm>
                <a:off x="2319185" y="5736868"/>
                <a:ext cx="1423072" cy="54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sk</m:t>
                          </m:r>
                        </m:e>
                        <m:sub>
                          <m:r>
                            <a:rPr lang="en-US" sz="2800" b="0" i="1" smtClean="0">
                              <a:solidFill>
                                <a:schemeClr val="tx2"/>
                              </a:solidFill>
                              <a:latin typeface="Cambria Math" panose="02040503050406030204" pitchFamily="18" charset="0"/>
                            </a:rPr>
                            <m:t>𝑘</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vk</m:t>
                          </m:r>
                        </m:e>
                        <m:sub>
                          <m:r>
                            <a:rPr lang="en-US" sz="2800" b="0" i="1" smtClean="0">
                              <a:solidFill>
                                <a:schemeClr val="tx2"/>
                              </a:solidFill>
                              <a:latin typeface="Cambria Math" panose="02040503050406030204" pitchFamily="18" charset="0"/>
                            </a:rPr>
                            <m:t>𝑘</m:t>
                          </m:r>
                        </m:sub>
                      </m:sSub>
                    </m:oMath>
                  </m:oMathPara>
                </a14:m>
                <a:endParaRPr lang="en-US" sz="2800" dirty="0">
                  <a:solidFill>
                    <a:schemeClr val="tx2"/>
                  </a:solidFill>
                </a:endParaRPr>
              </a:p>
            </p:txBody>
          </p:sp>
        </mc:Choice>
        <mc:Fallback xmlns="">
          <p:sp>
            <p:nvSpPr>
              <p:cNvPr id="20" name="Rectangle 19">
                <a:extLst>
                  <a:ext uri="{FF2B5EF4-FFF2-40B4-BE49-F238E27FC236}">
                    <a16:creationId xmlns:a16="http://schemas.microsoft.com/office/drawing/2014/main" id="{7949F17A-F12F-C87F-F4B5-29ECABE17112}"/>
                  </a:ext>
                </a:extLst>
              </p:cNvPr>
              <p:cNvSpPr>
                <a:spLocks noRot="1" noChangeAspect="1" noMove="1" noResize="1" noEditPoints="1" noAdjustHandles="1" noChangeArrowheads="1" noChangeShapeType="1" noTextEdit="1"/>
              </p:cNvSpPr>
              <p:nvPr/>
            </p:nvSpPr>
            <p:spPr>
              <a:xfrm>
                <a:off x="2319185" y="5736868"/>
                <a:ext cx="1423072" cy="541977"/>
              </a:xfrm>
              <a:prstGeom prst="rect">
                <a:avLst/>
              </a:prstGeom>
              <a:blipFill>
                <a:blip r:embed="rId32"/>
                <a:stretch>
                  <a:fillRect l="-173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DE3EB1DB-2739-B276-0C3E-99521C05C827}"/>
                  </a:ext>
                </a:extLst>
              </p:cNvPr>
              <p:cNvSpPr/>
              <p:nvPr/>
            </p:nvSpPr>
            <p:spPr>
              <a:xfrm>
                <a:off x="408964" y="5172748"/>
                <a:ext cx="1423072" cy="54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sk</m:t>
                          </m:r>
                        </m:e>
                        <m:sub>
                          <m:r>
                            <a:rPr lang="en-US" sz="2800" b="0" i="1" smtClean="0">
                              <a:solidFill>
                                <a:schemeClr val="tx2"/>
                              </a:solidFill>
                              <a:latin typeface="Cambria Math" panose="02040503050406030204" pitchFamily="18" charset="0"/>
                            </a:rPr>
                            <m:t>2</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vk</m:t>
                          </m:r>
                        </m:e>
                        <m:sub>
                          <m:r>
                            <a:rPr lang="en-US" sz="2800" b="0" i="1" smtClean="0">
                              <a:solidFill>
                                <a:schemeClr val="tx2"/>
                              </a:solidFill>
                              <a:latin typeface="Cambria Math" panose="02040503050406030204" pitchFamily="18" charset="0"/>
                            </a:rPr>
                            <m:t>2</m:t>
                          </m:r>
                        </m:sub>
                      </m:sSub>
                    </m:oMath>
                  </m:oMathPara>
                </a14:m>
                <a:endParaRPr lang="en-US" sz="2800" dirty="0">
                  <a:solidFill>
                    <a:schemeClr val="tx2"/>
                  </a:solidFill>
                </a:endParaRPr>
              </a:p>
            </p:txBody>
          </p:sp>
        </mc:Choice>
        <mc:Fallback xmlns="">
          <p:sp>
            <p:nvSpPr>
              <p:cNvPr id="21" name="Rectangle 20">
                <a:extLst>
                  <a:ext uri="{FF2B5EF4-FFF2-40B4-BE49-F238E27FC236}">
                    <a16:creationId xmlns:a16="http://schemas.microsoft.com/office/drawing/2014/main" id="{9ED9C417-DAAC-0220-7148-244949D1695F}"/>
                  </a:ext>
                </a:extLst>
              </p:cNvPr>
              <p:cNvSpPr>
                <a:spLocks noRot="1" noChangeAspect="1" noMove="1" noResize="1" noEditPoints="1" noAdjustHandles="1" noChangeArrowheads="1" noChangeShapeType="1" noTextEdit="1"/>
              </p:cNvSpPr>
              <p:nvPr/>
            </p:nvSpPr>
            <p:spPr>
              <a:xfrm>
                <a:off x="408964" y="5172748"/>
                <a:ext cx="1423072" cy="541977"/>
              </a:xfrm>
              <a:prstGeom prst="rect">
                <a:avLst/>
              </a:prstGeom>
              <a:blipFill>
                <a:blip r:embed="rId33"/>
                <a:stretch>
                  <a:fillRect l="-173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75FE51C0-8793-6822-08ED-F1B38B5A33F1}"/>
                  </a:ext>
                </a:extLst>
              </p:cNvPr>
              <p:cNvSpPr/>
              <p:nvPr/>
            </p:nvSpPr>
            <p:spPr>
              <a:xfrm>
                <a:off x="1458765" y="3707382"/>
                <a:ext cx="1423072" cy="5419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sk</m:t>
                          </m:r>
                        </m:e>
                        <m:sub>
                          <m:r>
                            <a:rPr lang="en-US" sz="2800" b="0" i="1" smtClean="0">
                              <a:solidFill>
                                <a:schemeClr val="tx2"/>
                              </a:solidFill>
                              <a:latin typeface="Cambria Math" panose="02040503050406030204" pitchFamily="18" charset="0"/>
                            </a:rPr>
                            <m:t>1</m:t>
                          </m:r>
                        </m:sub>
                      </m:sSub>
                      <m:r>
                        <a:rPr lang="en-US" sz="2800" b="0" i="1" smtClean="0">
                          <a:solidFill>
                            <a:schemeClr val="tx2"/>
                          </a:solidFill>
                          <a:latin typeface="Cambria Math" panose="02040503050406030204" pitchFamily="18" charset="0"/>
                        </a:rPr>
                        <m:t>,</m:t>
                      </m:r>
                      <m:sSub>
                        <m:sSubPr>
                          <m:ctrlPr>
                            <a:rPr lang="en-US" sz="2800" b="0" i="1" smtClean="0">
                              <a:solidFill>
                                <a:schemeClr val="tx2"/>
                              </a:solidFill>
                              <a:latin typeface="Cambria Math" panose="02040503050406030204" pitchFamily="18" charset="0"/>
                            </a:rPr>
                          </m:ctrlPr>
                        </m:sSubPr>
                        <m:e>
                          <m:r>
                            <m:rPr>
                              <m:sty m:val="p"/>
                            </m:rPr>
                            <a:rPr lang="en-US" sz="2800" b="0" i="0" smtClean="0">
                              <a:solidFill>
                                <a:schemeClr val="tx2"/>
                              </a:solidFill>
                              <a:latin typeface="Cambria Math" panose="02040503050406030204" pitchFamily="18" charset="0"/>
                            </a:rPr>
                            <m:t>vk</m:t>
                          </m:r>
                        </m:e>
                        <m:sub>
                          <m:r>
                            <a:rPr lang="en-US" sz="2800" b="0" i="1" smtClean="0">
                              <a:solidFill>
                                <a:schemeClr val="tx2"/>
                              </a:solidFill>
                              <a:latin typeface="Cambria Math" panose="02040503050406030204" pitchFamily="18" charset="0"/>
                            </a:rPr>
                            <m:t>1</m:t>
                          </m:r>
                        </m:sub>
                      </m:sSub>
                    </m:oMath>
                  </m:oMathPara>
                </a14:m>
                <a:endParaRPr lang="en-US" sz="2800" dirty="0">
                  <a:solidFill>
                    <a:schemeClr val="tx2"/>
                  </a:solidFill>
                </a:endParaRPr>
              </a:p>
            </p:txBody>
          </p:sp>
        </mc:Choice>
        <mc:Fallback xmlns="">
          <p:sp>
            <p:nvSpPr>
              <p:cNvPr id="31" name="Rectangle 30">
                <a:extLst>
                  <a:ext uri="{FF2B5EF4-FFF2-40B4-BE49-F238E27FC236}">
                    <a16:creationId xmlns:a16="http://schemas.microsoft.com/office/drawing/2014/main" id="{C12AFEDB-B4F8-9DF4-62A8-D702CBA25EF6}"/>
                  </a:ext>
                </a:extLst>
              </p:cNvPr>
              <p:cNvSpPr>
                <a:spLocks noRot="1" noChangeAspect="1" noMove="1" noResize="1" noEditPoints="1" noAdjustHandles="1" noChangeArrowheads="1" noChangeShapeType="1" noTextEdit="1"/>
              </p:cNvSpPr>
              <p:nvPr/>
            </p:nvSpPr>
            <p:spPr>
              <a:xfrm>
                <a:off x="1458765" y="3707382"/>
                <a:ext cx="1423072" cy="541977"/>
              </a:xfrm>
              <a:prstGeom prst="rect">
                <a:avLst/>
              </a:prstGeom>
              <a:blipFill>
                <a:blip r:embed="rId34"/>
                <a:stretch>
                  <a:fillRect l="-2609"/>
                </a:stretch>
              </a:blipFill>
              <a:ln>
                <a:solidFill>
                  <a:schemeClr val="tx1"/>
                </a:solidFill>
              </a:ln>
            </p:spPr>
            <p:txBody>
              <a:bodyPr/>
              <a:lstStyle/>
              <a:p>
                <a:r>
                  <a:rPr lang="en-US">
                    <a:noFill/>
                  </a:rPr>
                  <a:t> </a:t>
                </a:r>
              </a:p>
            </p:txBody>
          </p:sp>
        </mc:Fallback>
      </mc:AlternateContent>
      <p:pic>
        <p:nvPicPr>
          <p:cNvPr id="7" name="Picture 6" descr="A person taking a selfie in front of a rock wall&#10;&#10;Description automatically generated">
            <a:extLst>
              <a:ext uri="{FF2B5EF4-FFF2-40B4-BE49-F238E27FC236}">
                <a16:creationId xmlns:a16="http://schemas.microsoft.com/office/drawing/2014/main" id="{0A985AEC-ED58-7581-8D5A-B99A0A52014B}"/>
              </a:ext>
            </a:extLst>
          </p:cNvPr>
          <p:cNvPicPr>
            <a:picLocks noChangeAspect="1"/>
          </p:cNvPicPr>
          <p:nvPr/>
        </p:nvPicPr>
        <p:blipFill rotWithShape="1">
          <a:blip r:embed="rId35"/>
          <a:srcRect l="10818" t="25537" r="56728" b="12643"/>
          <a:stretch/>
        </p:blipFill>
        <p:spPr>
          <a:xfrm>
            <a:off x="5438749" y="3382781"/>
            <a:ext cx="1325260" cy="1893274"/>
          </a:xfrm>
          <a:prstGeom prst="rect">
            <a:avLst/>
          </a:prstGeom>
        </p:spPr>
      </p:pic>
      <p:pic>
        <p:nvPicPr>
          <p:cNvPr id="8" name="Picture 8" descr="Dr. Brent Waters">
            <a:extLst>
              <a:ext uri="{FF2B5EF4-FFF2-40B4-BE49-F238E27FC236}">
                <a16:creationId xmlns:a16="http://schemas.microsoft.com/office/drawing/2014/main" id="{78D2BA09-D34A-421E-8C9D-341D9BE4E060}"/>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l="18002" r="12593"/>
          <a:stretch/>
        </p:blipFill>
        <p:spPr bwMode="auto">
          <a:xfrm>
            <a:off x="9623154" y="3360053"/>
            <a:ext cx="1525642" cy="1876381"/>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4AD019C4-4613-4A9F-1ED6-9B292FE82622}"/>
              </a:ext>
            </a:extLst>
          </p:cNvPr>
          <p:cNvCxnSpPr>
            <a:cxnSpLocks/>
          </p:cNvCxnSpPr>
          <p:nvPr/>
        </p:nvCxnSpPr>
        <p:spPr>
          <a:xfrm>
            <a:off x="2269385" y="3382781"/>
            <a:ext cx="3313040" cy="103894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3C701D7F-669A-C19B-429A-C1D1C932887D}"/>
              </a:ext>
            </a:extLst>
          </p:cNvPr>
          <p:cNvCxnSpPr>
            <a:cxnSpLocks/>
          </p:cNvCxnSpPr>
          <p:nvPr/>
        </p:nvCxnSpPr>
        <p:spPr>
          <a:xfrm flipV="1">
            <a:off x="1479147" y="4618650"/>
            <a:ext cx="4103278" cy="6412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C24C0A9C-F137-7D33-59A7-F2347D8031A1}"/>
              </a:ext>
            </a:extLst>
          </p:cNvPr>
          <p:cNvCxnSpPr>
            <a:cxnSpLocks/>
          </p:cNvCxnSpPr>
          <p:nvPr/>
        </p:nvCxnSpPr>
        <p:spPr>
          <a:xfrm flipV="1">
            <a:off x="3070924" y="4844432"/>
            <a:ext cx="2511501" cy="69760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D9A6D8C-5A32-11B6-7D5C-40E1A8EE4A41}"/>
              </a:ext>
            </a:extLst>
          </p:cNvPr>
          <p:cNvSpPr txBox="1"/>
          <p:nvPr/>
        </p:nvSpPr>
        <p:spPr>
          <a:xfrm>
            <a:off x="399745" y="36591"/>
            <a:ext cx="5039003" cy="769441"/>
          </a:xfrm>
          <a:prstGeom prst="rect">
            <a:avLst/>
          </a:prstGeom>
          <a:noFill/>
        </p:spPr>
        <p:txBody>
          <a:bodyPr wrap="square">
            <a:spAutoFit/>
          </a:bodyPr>
          <a:lstStyle/>
          <a:p>
            <a:r>
              <a:rPr lang="en-US" sz="4400" dirty="0">
                <a:solidFill>
                  <a:srgbClr val="BF5700"/>
                </a:solidFill>
              </a:rPr>
              <a:t>(Monotone-Policy)</a:t>
            </a:r>
            <a:endParaRPr lang="en-US" sz="4400" dirty="0"/>
          </a:p>
        </p:txBody>
      </p:sp>
      <p:cxnSp>
        <p:nvCxnSpPr>
          <p:cNvPr id="11" name="Curved Connector 10">
            <a:extLst>
              <a:ext uri="{FF2B5EF4-FFF2-40B4-BE49-F238E27FC236}">
                <a16:creationId xmlns:a16="http://schemas.microsoft.com/office/drawing/2014/main" id="{0139EACF-1DE2-DF8C-9C4A-98CFE44E814C}"/>
              </a:ext>
            </a:extLst>
          </p:cNvPr>
          <p:cNvCxnSpPr>
            <a:cxnSpLocks/>
            <a:stCxn id="10" idx="1"/>
          </p:cNvCxnSpPr>
          <p:nvPr/>
        </p:nvCxnSpPr>
        <p:spPr>
          <a:xfrm rot="10800000" flipH="1" flipV="1">
            <a:off x="399744" y="421311"/>
            <a:ext cx="438455" cy="606595"/>
          </a:xfrm>
          <a:prstGeom prst="curvedConnector3">
            <a:avLst>
              <a:gd name="adj1" fmla="val -52138"/>
            </a:avLst>
          </a:prstGeom>
          <a:ln w="57150">
            <a:solidFill>
              <a:srgbClr val="BF5700"/>
            </a:solidFill>
            <a:tailEnd type="triangle"/>
          </a:ln>
        </p:spPr>
        <p:style>
          <a:lnRef idx="2">
            <a:schemeClr val="accent1"/>
          </a:lnRef>
          <a:fillRef idx="0">
            <a:schemeClr val="accent1"/>
          </a:fillRef>
          <a:effectRef idx="1">
            <a:schemeClr val="accent1"/>
          </a:effectRef>
          <a:fontRef idx="minor">
            <a:schemeClr val="tx1"/>
          </a:fontRef>
        </p:style>
      </p:cxnSp>
      <p:sp>
        <p:nvSpPr>
          <p:cNvPr id="12" name="Slide Number Placeholder 11">
            <a:extLst>
              <a:ext uri="{FF2B5EF4-FFF2-40B4-BE49-F238E27FC236}">
                <a16:creationId xmlns:a16="http://schemas.microsoft.com/office/drawing/2014/main" id="{DECF1A04-90B3-B42E-33D1-CF28A5AE97A5}"/>
              </a:ext>
            </a:extLst>
          </p:cNvPr>
          <p:cNvSpPr>
            <a:spLocks noGrp="1"/>
          </p:cNvSpPr>
          <p:nvPr>
            <p:ph type="sldNum" sz="quarter" idx="12"/>
          </p:nvPr>
        </p:nvSpPr>
        <p:spPr/>
        <p:txBody>
          <a:bodyPr/>
          <a:lstStyle/>
          <a:p>
            <a:fld id="{57E20FA2-3170-F043-A30C-F04EE61C13E9}" type="slidenum">
              <a:rPr lang="en-US" smtClean="0"/>
              <a:t>6</a:t>
            </a:fld>
            <a:endParaRPr lang="en-US"/>
          </a:p>
        </p:txBody>
      </p:sp>
    </p:spTree>
    <p:extLst>
      <p:ext uri="{BB962C8B-B14F-4D97-AF65-F5344CB8AC3E}">
        <p14:creationId xmlns:p14="http://schemas.microsoft.com/office/powerpoint/2010/main" val="347043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127B-FF63-B5D7-BA36-6BEC62CD4BAB}"/>
              </a:ext>
            </a:extLst>
          </p:cNvPr>
          <p:cNvSpPr>
            <a:spLocks noGrp="1"/>
          </p:cNvSpPr>
          <p:nvPr>
            <p:ph type="title"/>
          </p:nvPr>
        </p:nvSpPr>
        <p:spPr/>
        <p:txBody>
          <a:bodyPr/>
          <a:lstStyle/>
          <a:p>
            <a:r>
              <a:rPr lang="en-US" dirty="0"/>
              <a:t>Monotone Boolean Circuits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6601A1-5684-7129-3E1E-49E0E4815F71}"/>
                  </a:ext>
                </a:extLst>
              </p:cNvPr>
              <p:cNvSpPr>
                <a:spLocks noGrp="1"/>
              </p:cNvSpPr>
              <p:nvPr>
                <p:ph idx="1"/>
              </p:nvPr>
            </p:nvSpPr>
            <p:spPr/>
            <p:txBody>
              <a:bodyPr/>
              <a:lstStyle/>
              <a:p>
                <a:r>
                  <a:rPr lang="en-US" dirty="0"/>
                  <a:t>A monotone Boolean circuit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𝑘</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r>
                  <a:rPr lang="en-US" dirty="0"/>
                  <a:t> has only </a:t>
                </a:r>
                <a14:m>
                  <m:oMath xmlns:m="http://schemas.openxmlformats.org/officeDocument/2006/math">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m:t>
                    </m:r>
                  </m:oMath>
                </a14:m>
                <a:r>
                  <a:rPr lang="en-US" dirty="0"/>
                  <a:t> gates</a:t>
                </a:r>
              </a:p>
              <a:p>
                <a:r>
                  <a:rPr lang="en-US" dirty="0"/>
                  <a:t>Computes a monotone policy</a:t>
                </a:r>
              </a:p>
              <a:p>
                <a:r>
                  <a:rPr lang="en-US" dirty="0"/>
                  <a:t>Captures conjunction, disjunction, majority, weighted thresholds, monotone CNF...</a:t>
                </a:r>
              </a:p>
            </p:txBody>
          </p:sp>
        </mc:Choice>
        <mc:Fallback xmlns="">
          <p:sp>
            <p:nvSpPr>
              <p:cNvPr id="3" name="Content Placeholder 2">
                <a:extLst>
                  <a:ext uri="{FF2B5EF4-FFF2-40B4-BE49-F238E27FC236}">
                    <a16:creationId xmlns:a16="http://schemas.microsoft.com/office/drawing/2014/main" id="{F96601A1-5684-7129-3E1E-49E0E4815F71}"/>
                  </a:ext>
                </a:extLst>
              </p:cNvPr>
              <p:cNvSpPr>
                <a:spLocks noGrp="1" noRot="1" noChangeAspect="1" noMove="1" noResize="1" noEditPoints="1" noAdjustHandles="1" noChangeArrowheads="1" noChangeShapeType="1" noTextEdit="1"/>
              </p:cNvSpPr>
              <p:nvPr>
                <p:ph idx="1"/>
              </p:nvPr>
            </p:nvSpPr>
            <p:spPr>
              <a:blipFill>
                <a:blip r:embed="rId3"/>
                <a:stretch>
                  <a:fillRect l="-1086" t="-2326" r="-8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DAD0EA6-CD7F-CEE3-BC3D-E7C144FEC299}"/>
              </a:ext>
            </a:extLst>
          </p:cNvPr>
          <p:cNvSpPr>
            <a:spLocks noGrp="1"/>
          </p:cNvSpPr>
          <p:nvPr>
            <p:ph type="sldNum" sz="quarter" idx="12"/>
          </p:nvPr>
        </p:nvSpPr>
        <p:spPr/>
        <p:txBody>
          <a:bodyPr/>
          <a:lstStyle/>
          <a:p>
            <a:fld id="{57E20FA2-3170-F043-A30C-F04EE61C13E9}" type="slidenum">
              <a:rPr lang="en-US" smtClean="0"/>
              <a:t>7</a:t>
            </a:fld>
            <a:endParaRPr lang="en-US"/>
          </a:p>
        </p:txBody>
      </p:sp>
    </p:spTree>
    <p:extLst>
      <p:ext uri="{BB962C8B-B14F-4D97-AF65-F5344CB8AC3E}">
        <p14:creationId xmlns:p14="http://schemas.microsoft.com/office/powerpoint/2010/main" val="180847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ED4C-2759-469C-C83E-7F39A02D12FB}"/>
              </a:ext>
            </a:extLst>
          </p:cNvPr>
          <p:cNvSpPr>
            <a:spLocks noGrp="1"/>
          </p:cNvSpPr>
          <p:nvPr>
            <p:ph type="title"/>
          </p:nvPr>
        </p:nvSpPr>
        <p:spPr/>
        <p:txBody>
          <a:bodyPr/>
          <a:lstStyle/>
          <a:p>
            <a:r>
              <a:rPr lang="en-US" dirty="0"/>
              <a:t>Monotone-Policy BARGs [BBKLP23]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7CA3E7-DDDF-8BB9-A985-FC4133B624E8}"/>
                  </a:ext>
                </a:extLst>
              </p:cNvPr>
              <p:cNvSpPr>
                <a:spLocks noGrp="1"/>
              </p:cNvSpPr>
              <p:nvPr>
                <p:ph idx="1"/>
              </p:nvPr>
            </p:nvSpPr>
            <p:spPr>
              <a:xfrm>
                <a:off x="838200" y="3744500"/>
                <a:ext cx="10515600" cy="2866161"/>
              </a:xfrm>
            </p:spPr>
            <p:txBody>
              <a:bodyPr>
                <a:normAutofit/>
              </a:bodyPr>
              <a:lstStyle/>
              <a:p>
                <a:r>
                  <a:rPr lang="en-US" dirty="0"/>
                  <a:t>Additional input: monotone policy </a:t>
                </a:r>
                <a14:m>
                  <m:oMath xmlns:m="http://schemas.openxmlformats.org/officeDocument/2006/math">
                    <m:r>
                      <a:rPr lang="en-US" sz="2800" b="0" i="1" smtClean="0">
                        <a:solidFill>
                          <a:srgbClr val="BF5700"/>
                        </a:solidFill>
                        <a:latin typeface="Cambria Math" panose="02040503050406030204" pitchFamily="18" charset="0"/>
                      </a:rPr>
                      <m:t>𝑃</m:t>
                    </m:r>
                    <m:r>
                      <a:rPr lang="en-US" sz="2800" b="0" i="1" smtClean="0">
                        <a:solidFill>
                          <a:srgbClr val="BF5700"/>
                        </a:solidFill>
                        <a:latin typeface="Cambria Math" panose="02040503050406030204" pitchFamily="18" charset="0"/>
                      </a:rPr>
                      <m:t> :</m:t>
                    </m:r>
                    <m:sSup>
                      <m:sSupPr>
                        <m:ctrlPr>
                          <a:rPr lang="en-US" sz="2800" b="0" i="1" smtClean="0">
                            <a:solidFill>
                              <a:srgbClr val="BF5700"/>
                            </a:solidFill>
                            <a:latin typeface="Cambria Math" panose="02040503050406030204" pitchFamily="18" charset="0"/>
                          </a:rPr>
                        </m:ctrlPr>
                      </m:sSupPr>
                      <m:e>
                        <m:d>
                          <m:dPr>
                            <m:begChr m:val="{"/>
                            <m:endChr m:val="}"/>
                            <m:ctrlPr>
                              <a:rPr lang="en-US" sz="2800" b="0" i="1" smtClean="0">
                                <a:solidFill>
                                  <a:srgbClr val="BF5700"/>
                                </a:solidFill>
                                <a:latin typeface="Cambria Math" panose="02040503050406030204" pitchFamily="18" charset="0"/>
                              </a:rPr>
                            </m:ctrlPr>
                          </m:dPr>
                          <m:e>
                            <m:r>
                              <a:rPr lang="en-US" sz="2800" b="0" i="1" smtClean="0">
                                <a:solidFill>
                                  <a:srgbClr val="BF5700"/>
                                </a:solidFill>
                                <a:latin typeface="Cambria Math" panose="02040503050406030204" pitchFamily="18" charset="0"/>
                              </a:rPr>
                              <m:t>0,1</m:t>
                            </m:r>
                          </m:e>
                        </m:d>
                      </m:e>
                      <m:sup>
                        <m:r>
                          <a:rPr lang="en-US" sz="2800" b="0" i="1" smtClean="0">
                            <a:solidFill>
                              <a:srgbClr val="BF5700"/>
                            </a:solidFill>
                            <a:latin typeface="Cambria Math" panose="02040503050406030204" pitchFamily="18" charset="0"/>
                          </a:rPr>
                          <m:t>𝑘</m:t>
                        </m:r>
                      </m:sup>
                    </m:sSup>
                    <m:r>
                      <a:rPr lang="en-US" sz="2800" b="0" i="1" smtClean="0">
                        <a:solidFill>
                          <a:srgbClr val="BF5700"/>
                        </a:solidFill>
                        <a:latin typeface="Cambria Math" panose="02040503050406030204" pitchFamily="18" charset="0"/>
                      </a:rPr>
                      <m:t>→</m:t>
                    </m:r>
                    <m:d>
                      <m:dPr>
                        <m:begChr m:val="{"/>
                        <m:endChr m:val="}"/>
                        <m:ctrlPr>
                          <a:rPr lang="en-US" sz="2800" b="0" i="1" smtClean="0">
                            <a:solidFill>
                              <a:srgbClr val="BF5700"/>
                            </a:solidFill>
                            <a:latin typeface="Cambria Math" panose="02040503050406030204" pitchFamily="18" charset="0"/>
                          </a:rPr>
                        </m:ctrlPr>
                      </m:dPr>
                      <m:e>
                        <m:r>
                          <a:rPr lang="en-US" sz="2800" b="0" i="1" smtClean="0">
                            <a:solidFill>
                              <a:srgbClr val="BF5700"/>
                            </a:solidFill>
                            <a:latin typeface="Cambria Math" panose="02040503050406030204" pitchFamily="18" charset="0"/>
                          </a:rPr>
                          <m:t>0,1</m:t>
                        </m:r>
                      </m:e>
                    </m:d>
                  </m:oMath>
                </a14:m>
                <a:endParaRPr lang="en-US" dirty="0"/>
              </a:p>
              <a:p>
                <a:r>
                  <a:rPr lang="en-US" dirty="0"/>
                  <a:t>Define bits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ℒ</m:t>
                        </m:r>
                      </m:e>
                    </m:d>
                  </m:oMath>
                </a14:m>
                <a:endParaRPr lang="en-US" dirty="0"/>
              </a:p>
              <a:p>
                <a:r>
                  <a:rPr lang="en-US" b="1" dirty="0"/>
                  <a:t>Completeness</a:t>
                </a:r>
                <a:r>
                  <a:rPr lang="en-US" dirty="0"/>
                  <a:t>: If </a:t>
                </a:r>
                <a14:m>
                  <m:oMath xmlns:m="http://schemas.openxmlformats.org/officeDocument/2006/math">
                    <m:r>
                      <a:rPr lang="en-US" i="1">
                        <a:solidFill>
                          <a:srgbClr val="BF5700"/>
                        </a:solidFill>
                        <a:latin typeface="Cambria Math" panose="02040503050406030204" pitchFamily="18" charset="0"/>
                      </a:rPr>
                      <m:t>𝑃</m:t>
                    </m:r>
                    <m:d>
                      <m:dPr>
                        <m:ctrlPr>
                          <a:rPr lang="en-US" i="1">
                            <a:solidFill>
                              <a:srgbClr val="BF5700"/>
                            </a:solidFill>
                            <a:latin typeface="Cambria Math" panose="02040503050406030204" pitchFamily="18" charset="0"/>
                          </a:rPr>
                        </m:ctrlPr>
                      </m:dPr>
                      <m:e>
                        <m:sSub>
                          <m:sSubPr>
                            <m:ctrlPr>
                              <a:rPr lang="en-US" i="1">
                                <a:solidFill>
                                  <a:srgbClr val="BF5700"/>
                                </a:solidFill>
                                <a:latin typeface="Cambria Math" panose="02040503050406030204" pitchFamily="18" charset="0"/>
                              </a:rPr>
                            </m:ctrlPr>
                          </m:sSubPr>
                          <m:e>
                            <m:r>
                              <a:rPr lang="en-US" i="1">
                                <a:solidFill>
                                  <a:srgbClr val="BF5700"/>
                                </a:solidFill>
                                <a:latin typeface="Cambria Math" panose="02040503050406030204" pitchFamily="18" charset="0"/>
                              </a:rPr>
                              <m:t>𝑏</m:t>
                            </m:r>
                          </m:e>
                          <m:sub>
                            <m:r>
                              <a:rPr lang="en-US" i="1">
                                <a:solidFill>
                                  <a:srgbClr val="BF5700"/>
                                </a:solidFill>
                                <a:latin typeface="Cambria Math" panose="02040503050406030204" pitchFamily="18" charset="0"/>
                              </a:rPr>
                              <m:t>1</m:t>
                            </m:r>
                          </m:sub>
                        </m:sSub>
                        <m:r>
                          <a:rPr lang="en-US" i="1">
                            <a:solidFill>
                              <a:srgbClr val="BF5700"/>
                            </a:solidFill>
                            <a:latin typeface="Cambria Math" panose="02040503050406030204" pitchFamily="18" charset="0"/>
                          </a:rPr>
                          <m:t>,…,</m:t>
                        </m:r>
                        <m:sSub>
                          <m:sSubPr>
                            <m:ctrlPr>
                              <a:rPr lang="en-US" i="1">
                                <a:solidFill>
                                  <a:srgbClr val="BF5700"/>
                                </a:solidFill>
                                <a:latin typeface="Cambria Math" panose="02040503050406030204" pitchFamily="18" charset="0"/>
                              </a:rPr>
                            </m:ctrlPr>
                          </m:sSubPr>
                          <m:e>
                            <m:r>
                              <a:rPr lang="en-US" i="1">
                                <a:solidFill>
                                  <a:srgbClr val="BF5700"/>
                                </a:solidFill>
                                <a:latin typeface="Cambria Math" panose="02040503050406030204" pitchFamily="18" charset="0"/>
                              </a:rPr>
                              <m:t>𝑏</m:t>
                            </m:r>
                          </m:e>
                          <m:sub>
                            <m:r>
                              <a:rPr lang="en-US" i="1">
                                <a:solidFill>
                                  <a:srgbClr val="BF5700"/>
                                </a:solidFill>
                                <a:latin typeface="Cambria Math" panose="02040503050406030204" pitchFamily="18" charset="0"/>
                              </a:rPr>
                              <m:t>𝑘</m:t>
                            </m:r>
                          </m:sub>
                        </m:sSub>
                      </m:e>
                    </m:d>
                    <m:r>
                      <a:rPr lang="en-US" i="1">
                        <a:solidFill>
                          <a:srgbClr val="BF5700"/>
                        </a:solidFill>
                        <a:latin typeface="Cambria Math" panose="02040503050406030204" pitchFamily="18" charset="0"/>
                      </a:rPr>
                      <m:t>=1</m:t>
                    </m:r>
                  </m:oMath>
                </a14:m>
                <a:r>
                  <a:rPr lang="en-US" dirty="0"/>
                  <a:t> then verifier accepts </a:t>
                </a:r>
              </a:p>
              <a:p>
                <a:r>
                  <a:rPr lang="en-US" b="1" dirty="0"/>
                  <a:t>Soundness</a:t>
                </a:r>
                <a:r>
                  <a:rPr lang="en-US" dirty="0"/>
                  <a:t>: If </a:t>
                </a:r>
                <a14:m>
                  <m:oMath xmlns:m="http://schemas.openxmlformats.org/officeDocument/2006/math">
                    <m:r>
                      <a:rPr lang="en-US" i="1">
                        <a:solidFill>
                          <a:srgbClr val="BF5700"/>
                        </a:solidFill>
                        <a:latin typeface="Cambria Math" panose="02040503050406030204" pitchFamily="18" charset="0"/>
                      </a:rPr>
                      <m:t>𝑃</m:t>
                    </m:r>
                    <m:d>
                      <m:dPr>
                        <m:ctrlPr>
                          <a:rPr lang="en-US" i="1">
                            <a:solidFill>
                              <a:srgbClr val="BF5700"/>
                            </a:solidFill>
                            <a:latin typeface="Cambria Math" panose="02040503050406030204" pitchFamily="18" charset="0"/>
                          </a:rPr>
                        </m:ctrlPr>
                      </m:dPr>
                      <m:e>
                        <m:sSub>
                          <m:sSubPr>
                            <m:ctrlPr>
                              <a:rPr lang="en-US" i="1">
                                <a:solidFill>
                                  <a:srgbClr val="BF5700"/>
                                </a:solidFill>
                                <a:latin typeface="Cambria Math" panose="02040503050406030204" pitchFamily="18" charset="0"/>
                              </a:rPr>
                            </m:ctrlPr>
                          </m:sSubPr>
                          <m:e>
                            <m:r>
                              <a:rPr lang="en-US" i="1">
                                <a:solidFill>
                                  <a:srgbClr val="BF5700"/>
                                </a:solidFill>
                                <a:latin typeface="Cambria Math" panose="02040503050406030204" pitchFamily="18" charset="0"/>
                              </a:rPr>
                              <m:t>𝑏</m:t>
                            </m:r>
                          </m:e>
                          <m:sub>
                            <m:r>
                              <a:rPr lang="en-US" i="1">
                                <a:solidFill>
                                  <a:srgbClr val="BF5700"/>
                                </a:solidFill>
                                <a:latin typeface="Cambria Math" panose="02040503050406030204" pitchFamily="18" charset="0"/>
                              </a:rPr>
                              <m:t>1</m:t>
                            </m:r>
                          </m:sub>
                        </m:sSub>
                        <m:r>
                          <a:rPr lang="en-US" i="1">
                            <a:solidFill>
                              <a:srgbClr val="BF5700"/>
                            </a:solidFill>
                            <a:latin typeface="Cambria Math" panose="02040503050406030204" pitchFamily="18" charset="0"/>
                          </a:rPr>
                          <m:t>,…,</m:t>
                        </m:r>
                        <m:sSub>
                          <m:sSubPr>
                            <m:ctrlPr>
                              <a:rPr lang="en-US" i="1">
                                <a:solidFill>
                                  <a:srgbClr val="BF5700"/>
                                </a:solidFill>
                                <a:latin typeface="Cambria Math" panose="02040503050406030204" pitchFamily="18" charset="0"/>
                              </a:rPr>
                            </m:ctrlPr>
                          </m:sSubPr>
                          <m:e>
                            <m:r>
                              <a:rPr lang="en-US" i="1">
                                <a:solidFill>
                                  <a:srgbClr val="BF5700"/>
                                </a:solidFill>
                                <a:latin typeface="Cambria Math" panose="02040503050406030204" pitchFamily="18" charset="0"/>
                              </a:rPr>
                              <m:t>𝑏</m:t>
                            </m:r>
                          </m:e>
                          <m:sub>
                            <m:r>
                              <a:rPr lang="en-US" i="1">
                                <a:solidFill>
                                  <a:srgbClr val="BF5700"/>
                                </a:solidFill>
                                <a:latin typeface="Cambria Math" panose="02040503050406030204" pitchFamily="18" charset="0"/>
                              </a:rPr>
                              <m:t>𝑘</m:t>
                            </m:r>
                          </m:sub>
                        </m:sSub>
                      </m:e>
                    </m:d>
                    <m:r>
                      <a:rPr lang="en-US" i="1">
                        <a:solidFill>
                          <a:srgbClr val="BF5700"/>
                        </a:solidFill>
                        <a:latin typeface="Cambria Math" panose="02040503050406030204" pitchFamily="18" charset="0"/>
                      </a:rPr>
                      <m:t>=</m:t>
                    </m:r>
                    <m:r>
                      <a:rPr lang="en-US" b="0" i="1" smtClean="0">
                        <a:solidFill>
                          <a:srgbClr val="BF5700"/>
                        </a:solidFill>
                        <a:latin typeface="Cambria Math" panose="02040503050406030204" pitchFamily="18" charset="0"/>
                      </a:rPr>
                      <m:t>0</m:t>
                    </m:r>
                  </m:oMath>
                </a14:m>
                <a:r>
                  <a:rPr lang="en-US" dirty="0"/>
                  <a:t> then verifier rejects </a:t>
                </a:r>
              </a:p>
              <a:p>
                <a:r>
                  <a:rPr lang="en-US" b="1" dirty="0"/>
                  <a:t>Succinctness</a:t>
                </a:r>
                <a:r>
                  <a:rPr lang="en-US" dirty="0"/>
                  <a:t>: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poly</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𝜆</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𝑘</m:t>
                            </m:r>
                          </m:e>
                        </m:func>
                      </m:e>
                    </m:d>
                  </m:oMath>
                </a14:m>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277CA3E7-DDDF-8BB9-A985-FC4133B624E8}"/>
                  </a:ext>
                </a:extLst>
              </p:cNvPr>
              <p:cNvSpPr>
                <a:spLocks noGrp="1" noRot="1" noChangeAspect="1" noMove="1" noResize="1" noEditPoints="1" noAdjustHandles="1" noChangeArrowheads="1" noChangeShapeType="1" noTextEdit="1"/>
              </p:cNvSpPr>
              <p:nvPr>
                <p:ph idx="1"/>
              </p:nvPr>
            </p:nvSpPr>
            <p:spPr>
              <a:xfrm>
                <a:off x="838200" y="3744500"/>
                <a:ext cx="10515600" cy="2866161"/>
              </a:xfrm>
              <a:blipFill>
                <a:blip r:embed="rId2"/>
                <a:stretch>
                  <a:fillRect l="-1086" t="-3524"/>
                </a:stretch>
              </a:blipFill>
            </p:spPr>
            <p:txBody>
              <a:bodyPr/>
              <a:lstStyle/>
              <a:p>
                <a:r>
                  <a:rPr lang="en-US">
                    <a:noFill/>
                  </a:rPr>
                  <a:t> </a:t>
                </a:r>
              </a:p>
            </p:txBody>
          </p:sp>
        </mc:Fallback>
      </mc:AlternateContent>
      <p:pic>
        <p:nvPicPr>
          <p:cNvPr id="6" name="Picture 4">
            <a:extLst>
              <a:ext uri="{FF2B5EF4-FFF2-40B4-BE49-F238E27FC236}">
                <a16:creationId xmlns:a16="http://schemas.microsoft.com/office/drawing/2014/main" id="{B92D3014-4244-BBD9-3F28-F8B90E333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5502" y="1918254"/>
            <a:ext cx="1320155" cy="17872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FA06E9-BC50-C7E8-E548-FE25F465D31F}"/>
                  </a:ext>
                </a:extLst>
              </p:cNvPr>
              <p:cNvSpPr txBox="1"/>
              <p:nvPr/>
            </p:nvSpPr>
            <p:spPr>
              <a:xfrm>
                <a:off x="1901482" y="2314372"/>
                <a:ext cx="15692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𝑘</m:t>
                          </m:r>
                        </m:sub>
                      </m:sSub>
                    </m:oMath>
                  </m:oMathPara>
                </a14:m>
                <a:endParaRPr lang="en-US" dirty="0"/>
              </a:p>
            </p:txBody>
          </p:sp>
        </mc:Choice>
        <mc:Fallback xmlns="">
          <p:sp>
            <p:nvSpPr>
              <p:cNvPr id="7" name="TextBox 6">
                <a:extLst>
                  <a:ext uri="{FF2B5EF4-FFF2-40B4-BE49-F238E27FC236}">
                    <a16:creationId xmlns:a16="http://schemas.microsoft.com/office/drawing/2014/main" id="{A0FA06E9-BC50-C7E8-E548-FE25F465D31F}"/>
                  </a:ext>
                </a:extLst>
              </p:cNvPr>
              <p:cNvSpPr txBox="1">
                <a:spLocks noRot="1" noChangeAspect="1" noMove="1" noResize="1" noEditPoints="1" noAdjustHandles="1" noChangeArrowheads="1" noChangeShapeType="1" noTextEdit="1"/>
              </p:cNvSpPr>
              <p:nvPr/>
            </p:nvSpPr>
            <p:spPr>
              <a:xfrm>
                <a:off x="1901482" y="2314372"/>
                <a:ext cx="1569276" cy="523220"/>
              </a:xfrm>
              <a:prstGeom prst="rect">
                <a:avLst/>
              </a:prstGeom>
              <a:blipFill>
                <a:blip r:embed="rId4"/>
                <a:stretch>
                  <a:fillRect b="-2381"/>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173F9A36-4F39-9636-72FA-76DA8575F831}"/>
              </a:ext>
            </a:extLst>
          </p:cNvPr>
          <p:cNvCxnSpPr>
            <a:cxnSpLocks/>
          </p:cNvCxnSpPr>
          <p:nvPr/>
        </p:nvCxnSpPr>
        <p:spPr>
          <a:xfrm>
            <a:off x="4161692" y="3021000"/>
            <a:ext cx="3868616"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DB6DDE76-7627-441B-6DA5-D0941CB02E67}"/>
              </a:ext>
            </a:extLst>
          </p:cNvPr>
          <p:cNvSpPr/>
          <p:nvPr/>
        </p:nvSpPr>
        <p:spPr>
          <a:xfrm>
            <a:off x="3574655" y="1826434"/>
            <a:ext cx="5042689" cy="398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Common random string</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044795-51F0-67A3-8EA8-2CDE5ABE32C0}"/>
                  </a:ext>
                </a:extLst>
              </p:cNvPr>
              <p:cNvSpPr txBox="1"/>
              <p:nvPr/>
            </p:nvSpPr>
            <p:spPr>
              <a:xfrm>
                <a:off x="5856350" y="2469076"/>
                <a:ext cx="47929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𝜋</m:t>
                      </m:r>
                    </m:oMath>
                  </m:oMathPara>
                </a14:m>
                <a:endParaRPr lang="en-US" dirty="0"/>
              </a:p>
            </p:txBody>
          </p:sp>
        </mc:Choice>
        <mc:Fallback xmlns="">
          <p:sp>
            <p:nvSpPr>
              <p:cNvPr id="11" name="TextBox 10">
                <a:extLst>
                  <a:ext uri="{FF2B5EF4-FFF2-40B4-BE49-F238E27FC236}">
                    <a16:creationId xmlns:a16="http://schemas.microsoft.com/office/drawing/2014/main" id="{9F044795-51F0-67A3-8EA8-2CDE5ABE32C0}"/>
                  </a:ext>
                </a:extLst>
              </p:cNvPr>
              <p:cNvSpPr txBox="1">
                <a:spLocks noRot="1" noChangeAspect="1" noMove="1" noResize="1" noEditPoints="1" noAdjustHandles="1" noChangeArrowheads="1" noChangeShapeType="1" noTextEdit="1"/>
              </p:cNvSpPr>
              <p:nvPr/>
            </p:nvSpPr>
            <p:spPr>
              <a:xfrm>
                <a:off x="5856350" y="2469076"/>
                <a:ext cx="479297"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F088A9-D843-EE5D-09FC-FFC98509CC4A}"/>
                  </a:ext>
                </a:extLst>
              </p:cNvPr>
              <p:cNvSpPr txBox="1"/>
              <p:nvPr/>
            </p:nvSpPr>
            <p:spPr>
              <a:xfrm>
                <a:off x="1895888" y="2666950"/>
                <a:ext cx="169995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𝑘</m:t>
                          </m:r>
                        </m:sub>
                      </m:sSub>
                    </m:oMath>
                  </m:oMathPara>
                </a14:m>
                <a:endParaRPr lang="en-US" dirty="0"/>
              </a:p>
            </p:txBody>
          </p:sp>
        </mc:Choice>
        <mc:Fallback xmlns="">
          <p:sp>
            <p:nvSpPr>
              <p:cNvPr id="12" name="TextBox 11">
                <a:extLst>
                  <a:ext uri="{FF2B5EF4-FFF2-40B4-BE49-F238E27FC236}">
                    <a16:creationId xmlns:a16="http://schemas.microsoft.com/office/drawing/2014/main" id="{1BF088A9-D843-EE5D-09FC-FFC98509CC4A}"/>
                  </a:ext>
                </a:extLst>
              </p:cNvPr>
              <p:cNvSpPr txBox="1">
                <a:spLocks noRot="1" noChangeAspect="1" noMove="1" noResize="1" noEditPoints="1" noAdjustHandles="1" noChangeArrowheads="1" noChangeShapeType="1" noTextEdit="1"/>
              </p:cNvSpPr>
              <p:nvPr/>
            </p:nvSpPr>
            <p:spPr>
              <a:xfrm>
                <a:off x="1895888" y="2666950"/>
                <a:ext cx="1699953" cy="523220"/>
              </a:xfrm>
              <a:prstGeom prst="rect">
                <a:avLst/>
              </a:prstGeom>
              <a:blipFill>
                <a:blip r:embed="rId6"/>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B036073-CE7C-21FB-58EA-F5D1FEBE31DB}"/>
                  </a:ext>
                </a:extLst>
              </p:cNvPr>
              <p:cNvSpPr txBox="1"/>
              <p:nvPr/>
            </p:nvSpPr>
            <p:spPr>
              <a:xfrm>
                <a:off x="8596156" y="2456793"/>
                <a:ext cx="15692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𝑘</m:t>
                          </m:r>
                        </m:sub>
                      </m:sSub>
                    </m:oMath>
                  </m:oMathPara>
                </a14:m>
                <a:endParaRPr lang="en-US" dirty="0"/>
              </a:p>
            </p:txBody>
          </p:sp>
        </mc:Choice>
        <mc:Fallback xmlns="">
          <p:sp>
            <p:nvSpPr>
              <p:cNvPr id="13" name="TextBox 12">
                <a:extLst>
                  <a:ext uri="{FF2B5EF4-FFF2-40B4-BE49-F238E27FC236}">
                    <a16:creationId xmlns:a16="http://schemas.microsoft.com/office/drawing/2014/main" id="{FB036073-CE7C-21FB-58EA-F5D1FEBE31DB}"/>
                  </a:ext>
                </a:extLst>
              </p:cNvPr>
              <p:cNvSpPr txBox="1">
                <a:spLocks noRot="1" noChangeAspect="1" noMove="1" noResize="1" noEditPoints="1" noAdjustHandles="1" noChangeArrowheads="1" noChangeShapeType="1" noTextEdit="1"/>
              </p:cNvSpPr>
              <p:nvPr/>
            </p:nvSpPr>
            <p:spPr>
              <a:xfrm>
                <a:off x="8596156" y="2456793"/>
                <a:ext cx="1569276" cy="523220"/>
              </a:xfrm>
              <a:prstGeom prst="rect">
                <a:avLst/>
              </a:prstGeom>
              <a:blipFill>
                <a:blip r:embed="rId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30B788-18F6-1254-502C-0D4AE9F814E1}"/>
                  </a:ext>
                </a:extLst>
              </p:cNvPr>
              <p:cNvSpPr txBox="1"/>
              <p:nvPr/>
            </p:nvSpPr>
            <p:spPr>
              <a:xfrm>
                <a:off x="8630632" y="2897302"/>
                <a:ext cx="49000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BF5700"/>
                          </a:solidFill>
                          <a:latin typeface="Cambria Math" panose="02040503050406030204" pitchFamily="18" charset="0"/>
                        </a:rPr>
                        <m:t>𝑃</m:t>
                      </m:r>
                    </m:oMath>
                  </m:oMathPara>
                </a14:m>
                <a:endParaRPr lang="en-US" dirty="0">
                  <a:solidFill>
                    <a:srgbClr val="BF5700"/>
                  </a:solidFill>
                </a:endParaRPr>
              </a:p>
            </p:txBody>
          </p:sp>
        </mc:Choice>
        <mc:Fallback xmlns="">
          <p:sp>
            <p:nvSpPr>
              <p:cNvPr id="8" name="TextBox 7">
                <a:extLst>
                  <a:ext uri="{FF2B5EF4-FFF2-40B4-BE49-F238E27FC236}">
                    <a16:creationId xmlns:a16="http://schemas.microsoft.com/office/drawing/2014/main" id="{4630B788-18F6-1254-502C-0D4AE9F814E1}"/>
                  </a:ext>
                </a:extLst>
              </p:cNvPr>
              <p:cNvSpPr txBox="1">
                <a:spLocks noRot="1" noChangeAspect="1" noMove="1" noResize="1" noEditPoints="1" noAdjustHandles="1" noChangeArrowheads="1" noChangeShapeType="1" noTextEdit="1"/>
              </p:cNvSpPr>
              <p:nvPr/>
            </p:nvSpPr>
            <p:spPr>
              <a:xfrm>
                <a:off x="8630632" y="2897302"/>
                <a:ext cx="490006"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0CD5E52-AF51-618D-6475-9F53EADDF5F0}"/>
                  </a:ext>
                </a:extLst>
              </p:cNvPr>
              <p:cNvSpPr txBox="1"/>
              <p:nvPr/>
            </p:nvSpPr>
            <p:spPr>
              <a:xfrm>
                <a:off x="1895888" y="3109417"/>
                <a:ext cx="49000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BF5700"/>
                          </a:solidFill>
                          <a:latin typeface="Cambria Math" panose="02040503050406030204" pitchFamily="18" charset="0"/>
                        </a:rPr>
                        <m:t>𝑃</m:t>
                      </m:r>
                    </m:oMath>
                  </m:oMathPara>
                </a14:m>
                <a:endParaRPr lang="en-US" dirty="0">
                  <a:solidFill>
                    <a:srgbClr val="BF5700"/>
                  </a:solidFill>
                </a:endParaRPr>
              </a:p>
            </p:txBody>
          </p:sp>
        </mc:Choice>
        <mc:Fallback xmlns="">
          <p:sp>
            <p:nvSpPr>
              <p:cNvPr id="17" name="TextBox 16">
                <a:extLst>
                  <a:ext uri="{FF2B5EF4-FFF2-40B4-BE49-F238E27FC236}">
                    <a16:creationId xmlns:a16="http://schemas.microsoft.com/office/drawing/2014/main" id="{D0CD5E52-AF51-618D-6475-9F53EADDF5F0}"/>
                  </a:ext>
                </a:extLst>
              </p:cNvPr>
              <p:cNvSpPr txBox="1">
                <a:spLocks noRot="1" noChangeAspect="1" noMove="1" noResize="1" noEditPoints="1" noAdjustHandles="1" noChangeArrowheads="1" noChangeShapeType="1" noTextEdit="1"/>
              </p:cNvSpPr>
              <p:nvPr/>
            </p:nvSpPr>
            <p:spPr>
              <a:xfrm>
                <a:off x="1895888" y="3109417"/>
                <a:ext cx="490006" cy="523220"/>
              </a:xfrm>
              <a:prstGeom prst="rect">
                <a:avLst/>
              </a:prstGeom>
              <a:blipFill>
                <a:blip r:embed="rId9"/>
                <a:stretch>
                  <a:fillRect/>
                </a:stretch>
              </a:blipFill>
            </p:spPr>
            <p:txBody>
              <a:bodyPr/>
              <a:lstStyle/>
              <a:p>
                <a:r>
                  <a:rPr lang="en-US">
                    <a:noFill/>
                  </a:rPr>
                  <a:t> </a:t>
                </a:r>
              </a:p>
            </p:txBody>
          </p:sp>
        </mc:Fallback>
      </mc:AlternateContent>
      <p:pic>
        <p:nvPicPr>
          <p:cNvPr id="18" name="Picture 4" descr="cartoon teacher woman 9415668 PNG">
            <a:extLst>
              <a:ext uri="{FF2B5EF4-FFF2-40B4-BE49-F238E27FC236}">
                <a16:creationId xmlns:a16="http://schemas.microsoft.com/office/drawing/2014/main" id="{E899A99F-391D-F784-B06F-5A90C3B6F0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010135" y="1824785"/>
            <a:ext cx="976360" cy="17872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E3C46AB-7B96-F8F7-E611-E959EB4BC29B}"/>
              </a:ext>
            </a:extLst>
          </p:cNvPr>
          <p:cNvSpPr>
            <a:spLocks noGrp="1"/>
          </p:cNvSpPr>
          <p:nvPr>
            <p:ph type="sldNum" sz="quarter" idx="12"/>
          </p:nvPr>
        </p:nvSpPr>
        <p:spPr/>
        <p:txBody>
          <a:bodyPr/>
          <a:lstStyle/>
          <a:p>
            <a:fld id="{57E20FA2-3170-F043-A30C-F04EE61C13E9}" type="slidenum">
              <a:rPr lang="en-US" smtClean="0"/>
              <a:t>8</a:t>
            </a:fld>
            <a:endParaRPr lang="en-US"/>
          </a:p>
        </p:txBody>
      </p:sp>
    </p:spTree>
    <p:extLst>
      <p:ext uri="{BB962C8B-B14F-4D97-AF65-F5344CB8AC3E}">
        <p14:creationId xmlns:p14="http://schemas.microsoft.com/office/powerpoint/2010/main" val="133577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a16="http://schemas.microsoft.com/office/drawing/2014/main" id="{21C37AAD-D8C3-B678-EE09-A8473E58A986}"/>
              </a:ext>
            </a:extLst>
          </p:cNvPr>
          <p:cNvSpPr/>
          <p:nvPr/>
        </p:nvSpPr>
        <p:spPr>
          <a:xfrm>
            <a:off x="5089489" y="5264023"/>
            <a:ext cx="5652655" cy="393810"/>
          </a:xfrm>
          <a:prstGeom prst="wedgeRoundRectCallout">
            <a:avLst>
              <a:gd name="adj1" fmla="val 508"/>
              <a:gd name="adj2" fmla="val -117195"/>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log-depth or read-once bounded-space</a:t>
            </a:r>
          </a:p>
        </p:txBody>
      </p:sp>
      <p:sp>
        <p:nvSpPr>
          <p:cNvPr id="2" name="Title 1">
            <a:extLst>
              <a:ext uri="{FF2B5EF4-FFF2-40B4-BE49-F238E27FC236}">
                <a16:creationId xmlns:a16="http://schemas.microsoft.com/office/drawing/2014/main" id="{6A8AE8FA-CEF5-33A1-3B74-FE16C90E5DEC}"/>
              </a:ext>
            </a:extLst>
          </p:cNvPr>
          <p:cNvSpPr>
            <a:spLocks noGrp="1"/>
          </p:cNvSpPr>
          <p:nvPr>
            <p:ph type="title"/>
          </p:nvPr>
        </p:nvSpPr>
        <p:spPr/>
        <p:txBody>
          <a:bodyPr/>
          <a:lstStyle/>
          <a:p>
            <a:r>
              <a:rPr lang="en-US" dirty="0"/>
              <a:t>Known Constructions</a:t>
            </a:r>
          </a:p>
        </p:txBody>
      </p:sp>
      <p:sp>
        <p:nvSpPr>
          <p:cNvPr id="3" name="Content Placeholder 2">
            <a:extLst>
              <a:ext uri="{FF2B5EF4-FFF2-40B4-BE49-F238E27FC236}">
                <a16:creationId xmlns:a16="http://schemas.microsoft.com/office/drawing/2014/main" id="{0A52C256-9A89-FC94-C842-79D6397DB424}"/>
              </a:ext>
            </a:extLst>
          </p:cNvPr>
          <p:cNvSpPr>
            <a:spLocks noGrp="1"/>
          </p:cNvSpPr>
          <p:nvPr>
            <p:ph idx="1"/>
          </p:nvPr>
        </p:nvSpPr>
        <p:spPr>
          <a:xfrm>
            <a:off x="838200" y="1455444"/>
            <a:ext cx="10515600" cy="5037431"/>
          </a:xfrm>
        </p:spPr>
        <p:txBody>
          <a:bodyPr/>
          <a:lstStyle/>
          <a:p>
            <a:r>
              <a:rPr lang="en-US" dirty="0"/>
              <a:t>SNARGs trivially imply (monotone-policy) BARGs</a:t>
            </a:r>
          </a:p>
          <a:p>
            <a:pPr lvl="1"/>
            <a:r>
              <a:rPr lang="en-US" dirty="0"/>
              <a:t>So we interested in assumptions that do not imply SNARGs</a:t>
            </a:r>
          </a:p>
          <a:p>
            <a:r>
              <a:rPr lang="en-US" dirty="0"/>
              <a:t>Monotone-policy BARGs are a generalization of BARGs</a:t>
            </a:r>
          </a:p>
          <a:p>
            <a:r>
              <a:rPr lang="en-US" dirty="0"/>
              <a:t>Natural to start from a BARG as a baseline assumption</a:t>
            </a:r>
          </a:p>
          <a:p>
            <a:r>
              <a:rPr lang="en-US" b="1" dirty="0"/>
              <a:t>Previous work:</a:t>
            </a:r>
          </a:p>
          <a:p>
            <a:pPr lvl="1"/>
            <a:r>
              <a:rPr lang="en-US" dirty="0"/>
              <a:t>Regular BARG and FHE give a monotone-policy BARG for all poly-size monotone circuits [BBKLP23]</a:t>
            </a:r>
          </a:p>
          <a:p>
            <a:pPr lvl="1"/>
            <a:r>
              <a:rPr lang="en-US" dirty="0"/>
              <a:t>Regular BARG and only CRH give a </a:t>
            </a:r>
            <a:r>
              <a:rPr lang="en-US" i="1" dirty="0"/>
              <a:t>constrained</a:t>
            </a:r>
            <a:r>
              <a:rPr lang="en-US" dirty="0"/>
              <a:t> monotone-policy BARG [BBKLP23] and concurrent to our work [BCJP24]</a:t>
            </a:r>
          </a:p>
          <a:p>
            <a:r>
              <a:rPr lang="en-US" dirty="0"/>
              <a:t>... and that’s it</a:t>
            </a:r>
          </a:p>
        </p:txBody>
      </p:sp>
      <p:sp>
        <p:nvSpPr>
          <p:cNvPr id="8" name="Rectangle 7">
            <a:extLst>
              <a:ext uri="{FF2B5EF4-FFF2-40B4-BE49-F238E27FC236}">
                <a16:creationId xmlns:a16="http://schemas.microsoft.com/office/drawing/2014/main" id="{D4EDD98F-80BC-B150-EA39-889CCD183C15}"/>
              </a:ext>
            </a:extLst>
          </p:cNvPr>
          <p:cNvSpPr/>
          <p:nvPr/>
        </p:nvSpPr>
        <p:spPr>
          <a:xfrm>
            <a:off x="1333499" y="3809477"/>
            <a:ext cx="9408646" cy="758037"/>
          </a:xfrm>
          <a:prstGeom prst="rect">
            <a:avLst/>
          </a:prstGeom>
          <a:noFill/>
          <a:ln w="38100">
            <a:solidFill>
              <a:srgbClr val="BF5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orizontal Scroll 8">
            <a:extLst>
              <a:ext uri="{FF2B5EF4-FFF2-40B4-BE49-F238E27FC236}">
                <a16:creationId xmlns:a16="http://schemas.microsoft.com/office/drawing/2014/main" id="{4FC611C3-FEEF-5431-E05B-E365981C894E}"/>
              </a:ext>
            </a:extLst>
          </p:cNvPr>
          <p:cNvSpPr/>
          <p:nvPr/>
        </p:nvSpPr>
        <p:spPr>
          <a:xfrm>
            <a:off x="918694" y="5635132"/>
            <a:ext cx="9823450" cy="1333500"/>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From what assumptions can we compile BARGs into general monotone-policy BARGs?</a:t>
            </a:r>
          </a:p>
        </p:txBody>
      </p:sp>
      <p:sp>
        <p:nvSpPr>
          <p:cNvPr id="5" name="Slide Number Placeholder 4">
            <a:extLst>
              <a:ext uri="{FF2B5EF4-FFF2-40B4-BE49-F238E27FC236}">
                <a16:creationId xmlns:a16="http://schemas.microsoft.com/office/drawing/2014/main" id="{76B630B9-35DB-1543-4487-7C9E3647B7DF}"/>
              </a:ext>
            </a:extLst>
          </p:cNvPr>
          <p:cNvSpPr>
            <a:spLocks noGrp="1"/>
          </p:cNvSpPr>
          <p:nvPr>
            <p:ph type="sldNum" sz="quarter" idx="12"/>
          </p:nvPr>
        </p:nvSpPr>
        <p:spPr/>
        <p:txBody>
          <a:bodyPr/>
          <a:lstStyle/>
          <a:p>
            <a:fld id="{57E20FA2-3170-F043-A30C-F04EE61C13E9}" type="slidenum">
              <a:rPr lang="en-US" smtClean="0"/>
              <a:t>9</a:t>
            </a:fld>
            <a:endParaRPr lang="en-US"/>
          </a:p>
        </p:txBody>
      </p:sp>
    </p:spTree>
    <p:extLst>
      <p:ext uri="{BB962C8B-B14F-4D97-AF65-F5344CB8AC3E}">
        <p14:creationId xmlns:p14="http://schemas.microsoft.com/office/powerpoint/2010/main" val="288396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dissolv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nodeType="clickEffect">
                                  <p:stCondLst>
                                    <p:cond delay="0"/>
                                  </p:stCondLst>
                                  <p:childTnLst>
                                    <p:animClr clrSpc="rgb" dir="cw">
                                      <p:cBhvr override="childStyle">
                                        <p:cTn id="44" dur="500" fill="hold"/>
                                        <p:tgtEl>
                                          <p:spTgt spid="3">
                                            <p:txEl>
                                              <p:pRg st="6" end="6"/>
                                            </p:txEl>
                                          </p:spTgt>
                                        </p:tgtEl>
                                        <p:attrNameLst>
                                          <p:attrName>style.color</p:attrName>
                                        </p:attrNameLst>
                                      </p:cBhvr>
                                      <p:to>
                                        <a:srgbClr val="B1B3BC"/>
                                      </p:to>
                                    </p:animClr>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dissolve">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40091</TotalTime>
  <Words>1932</Words>
  <Application>Microsoft Macintosh PowerPoint</Application>
  <PresentationFormat>Widescreen</PresentationFormat>
  <Paragraphs>352</Paragraphs>
  <Slides>28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Cambria Math</vt:lpstr>
      <vt:lpstr>Office Theme</vt:lpstr>
      <vt:lpstr>Monotone-Policy BARGs from BARGs and additively homomorphic encryption</vt:lpstr>
      <vt:lpstr>Non-interactive Batch Arguments (BARGs)</vt:lpstr>
      <vt:lpstr>Somewhere Extractable BARGs</vt:lpstr>
      <vt:lpstr>Importance of BARGs</vt:lpstr>
      <vt:lpstr>Multi-Signatures</vt:lpstr>
      <vt:lpstr>Threshold Multi-Signatures</vt:lpstr>
      <vt:lpstr>Monotone Boolean Circuits</vt:lpstr>
      <vt:lpstr>Monotone-Policy BARGs [BBKLP23]</vt:lpstr>
      <vt:lpstr>Known Constructions</vt:lpstr>
      <vt:lpstr>Our Results</vt:lpstr>
      <vt:lpstr>Back to signatures...</vt:lpstr>
      <vt:lpstr>PowerPoint Presentation</vt:lpstr>
      <vt:lpstr>PowerPoint Presentation</vt:lpstr>
      <vt:lpstr>Our Additional Results</vt:lpstr>
      <vt:lpstr>Today: monotone-policy BARGs from (BARGs and)  additively homomorphic encryption</vt:lpstr>
      <vt:lpstr>Soundness: Previous Work [BBKLP23]</vt:lpstr>
      <vt:lpstr>Soundness: Our Work</vt:lpstr>
      <vt:lpstr>Conclusions</vt:lpstr>
      <vt:lpstr>Open questions</vt:lpstr>
      <vt:lpstr>PowerPoint Presentation</vt:lpstr>
      <vt:lpstr>Generic Construction for Monotone-Policy BARGs</vt:lpstr>
      <vt:lpstr>Hash &amp; BARG: Soundness</vt:lpstr>
      <vt:lpstr>Hash &amp; BARG: Soundness</vt:lpstr>
      <vt:lpstr>How we use Zero-Fixing Hash</vt:lpstr>
      <vt:lpstr>Soundness: Our Work</vt:lpstr>
      <vt:lpstr>Constructing Zero-Fixing Hash</vt:lpstr>
      <vt:lpstr>ZFH Construction: Overview</vt:lpstr>
      <vt:lpstr>ZFH Construction: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Monotone BARGs from BARGs and additively homomorphic encryption</dc:title>
  <dc:creator>Nassar, Shafik</dc:creator>
  <cp:lastModifiedBy>Nassar, Shafik</cp:lastModifiedBy>
  <cp:revision>25</cp:revision>
  <dcterms:created xsi:type="dcterms:W3CDTF">2024-05-10T16:10:09Z</dcterms:created>
  <dcterms:modified xsi:type="dcterms:W3CDTF">2024-12-03T14:48:55Z</dcterms:modified>
</cp:coreProperties>
</file>