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mbria Math" panose="02040503050406030204" pitchFamily="18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7C46E-CF2E-4607-9E4E-BB14725C6DB8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39C7A-71CD-42DD-AADD-235785E8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89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139C7A-71CD-42DD-AADD-235785E8E7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1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F1DD-C694-6DFF-DE81-98378AD9F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AD29B-7F7B-CBCC-C911-964FBBE8E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C71D6-BEC9-B390-9B78-D246A9F6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B49-57C9-429A-B69E-BE8EE6A2D2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35F22-5D2D-1DD5-E4B3-12B7A271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E8B99-3E52-4782-20DB-F442921D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D945-9D89-4966-A06B-D458C9B1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9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7C95-0EB8-E6F1-D8CD-7FFE6A447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AA50B-2E6E-9D95-316D-57F859269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A3498-10AB-CD7E-54FD-E3F37B72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B49-57C9-429A-B69E-BE8EE6A2D2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83945-5BE9-B909-C87E-E9FF4A5D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BCB00-8451-5EE5-9486-537C4EA8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D945-9D89-4966-A06B-D458C9B1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4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0FE47D-AEDA-A550-D705-29A9BEE38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7DAC7-0602-248E-EE36-A463BD060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E6FA-704B-40F7-795D-667D13FE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B49-57C9-429A-B69E-BE8EE6A2D2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7D8B5-ED5F-0ECE-F84A-F8532FDB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E59A8-8020-FEDC-4238-FC4A4D0E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D945-9D89-4966-A06B-D458C9B1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5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A90F-17D8-C768-08F3-7DEC0B68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D41AA-743B-6AEC-2B16-8F8DC925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5EDB7-9FFC-934E-2EA2-94B496FD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B49-57C9-429A-B69E-BE8EE6A2D2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C2782-F26E-835D-D267-FEAAAE02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24F31-9FD7-BF77-36C0-F4B9F399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D945-9D89-4966-A06B-D458C9B1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9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685A-58E7-4EF3-9806-721F880B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ED842-B1B5-FE51-EE80-B7E6358FF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04BD1-4A2D-F4B6-D439-AC5FBED4A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B49-57C9-429A-B69E-BE8EE6A2D2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78C46-09A4-9D1F-7F7C-41D5F3B6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9B47-F314-3DA3-3D39-7A35EA1DA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D945-9D89-4966-A06B-D458C9B1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4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2A0F-30D9-C821-77DA-C08F6229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64CF8-4DA0-2AC9-8DD6-2CC5C0C96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C6E41-E0D8-0215-F5E3-1B741128D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783B3-4A11-FEA2-A946-E34DA598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B49-57C9-429A-B69E-BE8EE6A2D2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E0ECC-0814-AA2E-91F2-BB0EBA42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54E71-2C83-C136-D590-F567EA44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D945-9D89-4966-A06B-D458C9B1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F555-9842-FEBE-7C3A-FDAF73F2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630A8-2FC4-7538-0A90-6A49AFCC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72493-3030-7D11-E949-29FA1F567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5D01B-D34A-061C-88B9-866AC0E26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D96ED-0215-C6A4-1216-D4D5B41DE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827065-29B9-A544-D4F4-D8E4E7DC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B49-57C9-429A-B69E-BE8EE6A2D2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7FD2D-8120-079E-8527-3C2C76F36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5F176-7C59-615A-4B12-6B37763C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D945-9D89-4966-A06B-D458C9B1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3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B4EC-B727-827B-89E0-E7FDE699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E2BE2-F6A9-CE89-E5C9-84D014F9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B49-57C9-429A-B69E-BE8EE6A2D2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B19B25-8921-B5B9-DDA1-D605D2CB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33157-E1D3-4E8C-D823-1D93DEBA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D945-9D89-4966-A06B-D458C9B1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4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DF60D-9CD0-A684-5A5B-1645CCB0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B49-57C9-429A-B69E-BE8EE6A2D2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60A45-B268-DEEB-67EA-58CA8FD2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D5F9B-16F9-20CF-A090-EBDE42ED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D945-9D89-4966-A06B-D458C9B1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6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9F04-ED8C-930B-1713-764A0342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B60D6-7A52-5ED5-9C51-C5477DDF8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EF9DC-7C8B-BCBC-3E2F-FDB15E39D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95108-B02E-5797-36AB-8A7C137B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B49-57C9-429A-B69E-BE8EE6A2D2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B3D35-33B6-AA1A-1193-BC8F0528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68988-6008-023E-7567-3DAF48BA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D945-9D89-4966-A06B-D458C9B1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9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9AF1-37D3-1300-FF08-590ACCAB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33F8D-ACD2-487C-019F-512C4704D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87C4F-71F6-D3AD-DE39-CAA6F8014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EDD45-84CD-C390-2FFA-6F48CB41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B6B49-57C9-429A-B69E-BE8EE6A2D2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197E6-2645-456F-943E-54F7EA63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1301C-3332-D93A-6923-FCB8C6AF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D945-9D89-4966-A06B-D458C9B1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3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C2680-67EE-FC5C-1B54-3F993765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92207-85BD-C602-8AF1-C57FC458E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79586-0458-208D-8FD4-9082A07C1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1B6B49-57C9-429A-B69E-BE8EE6A2D26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6BB8D-C290-E86E-283B-D2D58F39A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46A6D-DC5B-54D2-0BA9-0F8FCCB33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56D945-9D89-4966-A06B-D458C9B1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green-tick-approved-button-check-156618/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B35A-6F31-4BC8-35A1-C4ABCE9C6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07378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Adaptively Secure </a:t>
            </a:r>
            <a:br>
              <a:rPr lang="en-US" dirty="0"/>
            </a:br>
            <a:r>
              <a:rPr lang="en-US" dirty="0"/>
              <a:t>Attribute-Based Encryption </a:t>
            </a:r>
            <a:br>
              <a:rPr lang="en-US" dirty="0"/>
            </a:br>
            <a:r>
              <a:rPr lang="en-US" dirty="0"/>
              <a:t>from Witness Encryption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A9ACC-561E-FC6C-2E42-CBDBBA9A8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837" y="426476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Brent Waters    and     </a:t>
            </a:r>
            <a:r>
              <a:rPr lang="en-US" sz="2800" u="sng" dirty="0"/>
              <a:t>Daniel Wichs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9019A-7CAE-4347-AF24-A01334894839}"/>
              </a:ext>
            </a:extLst>
          </p:cNvPr>
          <p:cNvSpPr txBox="1"/>
          <p:nvPr/>
        </p:nvSpPr>
        <p:spPr>
          <a:xfrm>
            <a:off x="3816990" y="4962430"/>
            <a:ext cx="155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UT Austin</a:t>
            </a:r>
          </a:p>
          <a:p>
            <a:pPr algn="ctr"/>
            <a:r>
              <a:rPr lang="en-US" dirty="0"/>
              <a:t>NTT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45CAB-799B-2D36-A9BC-8DC3BB171512}"/>
              </a:ext>
            </a:extLst>
          </p:cNvPr>
          <p:cNvSpPr txBox="1"/>
          <p:nvPr/>
        </p:nvSpPr>
        <p:spPr>
          <a:xfrm>
            <a:off x="7242123" y="4962429"/>
            <a:ext cx="155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Northeastern</a:t>
            </a:r>
          </a:p>
          <a:p>
            <a:pPr algn="ctr"/>
            <a:r>
              <a:rPr lang="en-US" dirty="0"/>
              <a:t>NTT Research</a:t>
            </a:r>
          </a:p>
        </p:txBody>
      </p:sp>
    </p:spTree>
    <p:extLst>
      <p:ext uri="{BB962C8B-B14F-4D97-AF65-F5344CB8AC3E}">
        <p14:creationId xmlns:p14="http://schemas.microsoft.com/office/powerpoint/2010/main" val="3776260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16B7F-C86B-9080-61F3-A3F98AED9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5901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CA68-142F-9CDC-DB3E-40A5DF63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Attribute-Based Encryption (ABE)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47B6F-13CC-7E0D-7BAB-AEB60B30D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0144" y="1653650"/>
                <a:ext cx="1126291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Fine-grain control over which </a:t>
                </a:r>
                <a:r>
                  <a:rPr lang="en-US" i="1" dirty="0"/>
                  <a:t>keys</a:t>
                </a:r>
                <a:r>
                  <a:rPr lang="en-US" dirty="0"/>
                  <a:t> can decrypt which </a:t>
                </a:r>
                <a:r>
                  <a:rPr lang="en-US" i="1" dirty="0"/>
                  <a:t>ciphertexts</a:t>
                </a:r>
                <a:r>
                  <a:rPr lang="en-US" dirty="0"/>
                  <a:t>. </a:t>
                </a:r>
              </a:p>
              <a:p>
                <a:r>
                  <a:rPr lang="en-US" sz="2400" dirty="0"/>
                  <a:t>User keys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baseline="-25000" dirty="0"/>
                  <a:t>  </a:t>
                </a:r>
                <a:r>
                  <a:rPr lang="en-US" sz="2400" dirty="0"/>
                  <a:t>for policy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Ciphertexts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𝑐𝑡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baseline="-25000" dirty="0"/>
                  <a:t> </a:t>
                </a:r>
                <a:r>
                  <a:rPr lang="en-US" sz="2400" dirty="0"/>
                  <a:t>for attribute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Decryption works if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747B6F-13CC-7E0D-7BAB-AEB60B30D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0144" y="1653650"/>
                <a:ext cx="11262919" cy="4351338"/>
              </a:xfrm>
              <a:blipFill>
                <a:blip r:embed="rId3"/>
                <a:stretch>
                  <a:fillRect l="-1082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iconlibrary.iconshock.com/wp-content/uploads/2008/10/alice_256.jpg">
            <a:extLst>
              <a:ext uri="{FF2B5EF4-FFF2-40B4-BE49-F238E27FC236}">
                <a16:creationId xmlns:a16="http://schemas.microsoft.com/office/drawing/2014/main" id="{3DBB1874-64C2-9BC1-7E6E-C02BAAE9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01" y="4686055"/>
            <a:ext cx="935032" cy="11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s://encrypted-tbn3.gstatic.com/images?q=tbn:ANd9GcSRoJblC7gZo6LVPNnJ-9PTS0ivFVMUVbOYWggxnyWgybZquE070Q">
            <a:extLst>
              <a:ext uri="{FF2B5EF4-FFF2-40B4-BE49-F238E27FC236}">
                <a16:creationId xmlns:a16="http://schemas.microsoft.com/office/drawing/2014/main" id="{BBA302BF-D447-EA76-DEF9-EF120F45E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374" y="4792629"/>
            <a:ext cx="65620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Judge female with solid fill">
            <a:extLst>
              <a:ext uri="{FF2B5EF4-FFF2-40B4-BE49-F238E27FC236}">
                <a16:creationId xmlns:a16="http://schemas.microsoft.com/office/drawing/2014/main" id="{0B604AE1-7E41-0EDA-8EB5-1CA1248A5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0921" y="2681694"/>
            <a:ext cx="1017864" cy="101786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8B8ADD-47DD-A21C-71D9-4606A8D54B37}"/>
              </a:ext>
            </a:extLst>
          </p:cNvPr>
          <p:cNvCxnSpPr>
            <a:cxnSpLocks/>
          </p:cNvCxnSpPr>
          <p:nvPr/>
        </p:nvCxnSpPr>
        <p:spPr>
          <a:xfrm>
            <a:off x="6996419" y="3703740"/>
            <a:ext cx="0" cy="1300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DB7687-7F2C-A5AA-6B07-89A9E80DE98F}"/>
              </a:ext>
            </a:extLst>
          </p:cNvPr>
          <p:cNvSpPr txBox="1"/>
          <p:nvPr/>
        </p:nvSpPr>
        <p:spPr>
          <a:xfrm>
            <a:off x="6680467" y="3836204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MPK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0599E210-36AC-2A7B-ED32-6AA98CFAB151}"/>
              </a:ext>
            </a:extLst>
          </p:cNvPr>
          <p:cNvSpPr/>
          <p:nvPr/>
        </p:nvSpPr>
        <p:spPr>
          <a:xfrm>
            <a:off x="7227116" y="2502011"/>
            <a:ext cx="1359016" cy="406866"/>
          </a:xfrm>
          <a:prstGeom prst="cloudCallout">
            <a:avLst>
              <a:gd name="adj1" fmla="val -47685"/>
              <a:gd name="adj2" fmla="val 5940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MSK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79E2C2-83A3-2425-408B-4F43952AD5B3}"/>
              </a:ext>
            </a:extLst>
          </p:cNvPr>
          <p:cNvCxnSpPr>
            <a:cxnSpLocks/>
          </p:cNvCxnSpPr>
          <p:nvPr/>
        </p:nvCxnSpPr>
        <p:spPr>
          <a:xfrm>
            <a:off x="7583648" y="3414319"/>
            <a:ext cx="2441197" cy="921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707B53-58AE-DCD2-52D0-7E547EFE0E05}"/>
                  </a:ext>
                </a:extLst>
              </p:cNvPr>
              <p:cNvSpPr txBox="1"/>
              <p:nvPr/>
            </p:nvSpPr>
            <p:spPr>
              <a:xfrm>
                <a:off x="8066013" y="3155340"/>
                <a:ext cx="35766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en-US" sz="2400" i="1" baseline="-25000" dirty="0" err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𝐾𝑒𝑦𝐺𝑒𝑛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𝑀𝑆𝐾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707B53-58AE-DCD2-52D0-7E547EFE0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013" y="3155340"/>
                <a:ext cx="3576620" cy="461665"/>
              </a:xfrm>
              <a:prstGeom prst="rect">
                <a:avLst/>
              </a:prstGeom>
              <a:blipFill>
                <a:blip r:embed="rId8"/>
                <a:stretch>
                  <a:fillRect r="-170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C47756-1C82-9392-DC0A-12ED7A99163D}"/>
              </a:ext>
            </a:extLst>
          </p:cNvPr>
          <p:cNvCxnSpPr>
            <a:cxnSpLocks/>
          </p:cNvCxnSpPr>
          <p:nvPr/>
        </p:nvCxnSpPr>
        <p:spPr>
          <a:xfrm>
            <a:off x="5359957" y="5406257"/>
            <a:ext cx="35919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8549A3-76DD-E7AE-ACFB-24E3A3578E50}"/>
                  </a:ext>
                </a:extLst>
              </p:cNvPr>
              <p:cNvSpPr txBox="1"/>
              <p:nvPr/>
            </p:nvSpPr>
            <p:spPr>
              <a:xfrm>
                <a:off x="5491127" y="4867591"/>
                <a:ext cx="33752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sz="2400" i="1" baseline="-25000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𝑀𝑃𝐾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8549A3-76DD-E7AE-ACFB-24E3A3578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127" y="4867591"/>
                <a:ext cx="3375283" cy="461665"/>
              </a:xfrm>
              <a:prstGeom prst="rect">
                <a:avLst/>
              </a:prstGeom>
              <a:blipFill>
                <a:blip r:embed="rId9"/>
                <a:stretch>
                  <a:fillRect r="-18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24EF96-A31E-AB21-3323-C060FE1DD425}"/>
                  </a:ext>
                </a:extLst>
              </p:cNvPr>
              <p:cNvSpPr txBox="1"/>
              <p:nvPr/>
            </p:nvSpPr>
            <p:spPr>
              <a:xfrm>
                <a:off x="9826655" y="4333508"/>
                <a:ext cx="7141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𝑠𝑘</m:t>
                      </m:r>
                      <m:r>
                        <a:rPr kumimoji="0" lang="en-US" sz="2400" b="0" i="1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B24EF96-A31E-AB21-3323-C060FE1DD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655" y="4333508"/>
                <a:ext cx="714112" cy="461665"/>
              </a:xfrm>
              <a:prstGeom prst="rect">
                <a:avLst/>
              </a:prstGeom>
              <a:blipFill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7792E6-13DB-6E63-CBC3-3F28A16F36E8}"/>
                  </a:ext>
                </a:extLst>
              </p:cNvPr>
              <p:cNvSpPr txBox="1"/>
              <p:nvPr/>
            </p:nvSpPr>
            <p:spPr>
              <a:xfrm>
                <a:off x="8716659" y="5835952"/>
                <a:ext cx="27956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𝐷𝑒𝑐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𝑠𝑘</m:t>
                          </m:r>
                          <m:r>
                            <a:rPr kumimoji="0" lang="en-US" sz="2400" b="0" i="1" u="none" strike="noStrike" kern="1200" cap="none" spc="0" normalizeH="0" baseline="-2500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-2500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lang="en-US" sz="24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 err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sz="2400" i="1" baseline="-25000" dirty="0" err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7792E6-13DB-6E63-CBC3-3F28A16F3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659" y="5835952"/>
                <a:ext cx="2795637" cy="461665"/>
              </a:xfrm>
              <a:prstGeom prst="rect">
                <a:avLst/>
              </a:prstGeom>
              <a:blipFill>
                <a:blip r:embed="rId1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9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/>
      <p:bldP spid="26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9FFDF-1C55-432B-6617-172B5EEC4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6A9A8-BD3A-E396-5A32-F5E0A7AD3A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79029" cy="4351338"/>
              </a:xfrm>
            </p:spPr>
            <p:txBody>
              <a:bodyPr/>
              <a:lstStyle/>
              <a:p>
                <a:r>
                  <a:rPr lang="en-US" dirty="0"/>
                  <a:t>Adversary sees MPK,  many keys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, and ciphertext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it does not learn anything about the encrypted message.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Adaptive security</a:t>
                </a:r>
                <a:r>
                  <a:rPr lang="en-US" dirty="0"/>
                  <a:t>:  Adversary can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 fully adaptively.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Selective security</a:t>
                </a:r>
                <a:r>
                  <a:rPr lang="en-US" dirty="0"/>
                  <a:t>:  Adversary chooses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at the very beginning.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6A9A8-BD3A-E396-5A32-F5E0A7AD3A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79029" cy="4351338"/>
              </a:xfrm>
              <a:blipFill>
                <a:blip r:embed="rId2"/>
                <a:stretch>
                  <a:fillRect l="-92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4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270528F-A8FE-A685-CBA3-13BB8F9A14F4}"/>
              </a:ext>
            </a:extLst>
          </p:cNvPr>
          <p:cNvSpPr/>
          <p:nvPr/>
        </p:nvSpPr>
        <p:spPr>
          <a:xfrm>
            <a:off x="79695" y="3494015"/>
            <a:ext cx="12080147" cy="10947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AA34D-3695-6809-9050-990BBBB4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ABE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88F4DF-B616-B8C6-AED9-D17C5C71872A}"/>
              </a:ext>
            </a:extLst>
          </p:cNvPr>
          <p:cNvSpPr txBox="1"/>
          <p:nvPr/>
        </p:nvSpPr>
        <p:spPr>
          <a:xfrm>
            <a:off x="2055295" y="2529177"/>
            <a:ext cx="1988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Bilinear Maps</a:t>
            </a:r>
          </a:p>
          <a:p>
            <a:pPr algn="ctr"/>
            <a:r>
              <a:rPr lang="en-US" sz="2400" dirty="0"/>
              <a:t>(NC1 Only)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93888-68DE-91BE-D1A1-5F5F2A0440A4}"/>
              </a:ext>
            </a:extLst>
          </p:cNvPr>
          <p:cNvSpPr txBox="1"/>
          <p:nvPr/>
        </p:nvSpPr>
        <p:spPr>
          <a:xfrm>
            <a:off x="5532769" y="2529177"/>
            <a:ext cx="77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LWE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E4C96-A2EE-1F3D-A159-253641EC3603}"/>
              </a:ext>
            </a:extLst>
          </p:cNvPr>
          <p:cNvSpPr txBox="1"/>
          <p:nvPr/>
        </p:nvSpPr>
        <p:spPr>
          <a:xfrm>
            <a:off x="7551702" y="2529177"/>
            <a:ext cx="276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Witness Encryption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C8B653-DE8A-5589-9C12-F32FFDCF01C5}"/>
              </a:ext>
            </a:extLst>
          </p:cNvPr>
          <p:cNvSpPr txBox="1"/>
          <p:nvPr/>
        </p:nvSpPr>
        <p:spPr>
          <a:xfrm>
            <a:off x="10884890" y="2529177"/>
            <a:ext cx="4844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iO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B2EAA3-0991-55E9-4DAA-9558416BD4B0}"/>
              </a:ext>
            </a:extLst>
          </p:cNvPr>
          <p:cNvSpPr txBox="1"/>
          <p:nvPr/>
        </p:nvSpPr>
        <p:spPr>
          <a:xfrm>
            <a:off x="1521548" y="3802175"/>
            <a:ext cx="2958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[SW05, GPSW06]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8C716-8E88-67B6-AF19-7BF872BB647E}"/>
              </a:ext>
            </a:extLst>
          </p:cNvPr>
          <p:cNvSpPr txBox="1"/>
          <p:nvPr/>
        </p:nvSpPr>
        <p:spPr>
          <a:xfrm>
            <a:off x="4233549" y="3802175"/>
            <a:ext cx="3369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[GVW13, BGG+14]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4A93CB-04FA-85E6-AE33-1B7B2A9CA7DA}"/>
              </a:ext>
            </a:extLst>
          </p:cNvPr>
          <p:cNvSpPr txBox="1"/>
          <p:nvPr/>
        </p:nvSpPr>
        <p:spPr>
          <a:xfrm>
            <a:off x="8134505" y="3802175"/>
            <a:ext cx="1594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[GGSW13]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47CE3B-1D46-8420-D35B-51B15A502F0E}"/>
              </a:ext>
            </a:extLst>
          </p:cNvPr>
          <p:cNvSpPr txBox="1"/>
          <p:nvPr/>
        </p:nvSpPr>
        <p:spPr>
          <a:xfrm>
            <a:off x="32158" y="3810563"/>
            <a:ext cx="157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Selective: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C6E2E2-7DF4-8E0A-D8B7-48AC3C51055B}"/>
              </a:ext>
            </a:extLst>
          </p:cNvPr>
          <p:cNvSpPr/>
          <p:nvPr/>
        </p:nvSpPr>
        <p:spPr>
          <a:xfrm>
            <a:off x="79695" y="4616119"/>
            <a:ext cx="12080147" cy="1094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8E3464-49B1-89A3-97E0-005C1688CC71}"/>
              </a:ext>
            </a:extLst>
          </p:cNvPr>
          <p:cNvSpPr txBox="1"/>
          <p:nvPr/>
        </p:nvSpPr>
        <p:spPr>
          <a:xfrm>
            <a:off x="32158" y="4932667"/>
            <a:ext cx="151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Adaptive: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D50A13-7AAA-3F86-81D1-31664C71A64C}"/>
              </a:ext>
            </a:extLst>
          </p:cNvPr>
          <p:cNvSpPr txBox="1"/>
          <p:nvPr/>
        </p:nvSpPr>
        <p:spPr>
          <a:xfrm>
            <a:off x="2244559" y="4932666"/>
            <a:ext cx="1512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[LOS+10]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E7E1E1-DDF2-CA60-7849-FA71D7665CEE}"/>
              </a:ext>
            </a:extLst>
          </p:cNvPr>
          <p:cNvSpPr txBox="1"/>
          <p:nvPr/>
        </p:nvSpPr>
        <p:spPr>
          <a:xfrm>
            <a:off x="10371030" y="4751920"/>
            <a:ext cx="1512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[Wat15]</a:t>
            </a:r>
          </a:p>
          <a:p>
            <a:pPr algn="ctr"/>
            <a:r>
              <a:rPr lang="en-US" sz="2400" dirty="0"/>
              <a:t>[ABSV15]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86192F-92D1-7FBE-0867-57ABEAFF9E48}"/>
              </a:ext>
            </a:extLst>
          </p:cNvPr>
          <p:cNvSpPr txBox="1"/>
          <p:nvPr/>
        </p:nvSpPr>
        <p:spPr>
          <a:xfrm>
            <a:off x="5697777" y="487111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9F28AC-C820-496A-7D49-AA17A0B6CEEA}"/>
              </a:ext>
            </a:extLst>
          </p:cNvPr>
          <p:cNvSpPr txBox="1"/>
          <p:nvPr/>
        </p:nvSpPr>
        <p:spPr>
          <a:xfrm>
            <a:off x="8793292" y="4871111"/>
            <a:ext cx="300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</a:p>
        </p:txBody>
      </p:sp>
      <p:pic>
        <p:nvPicPr>
          <p:cNvPr id="49" name="Picture 48" descr="A close up of a hammer&#10;&#10;Description automatically generated">
            <a:extLst>
              <a:ext uri="{FF2B5EF4-FFF2-40B4-BE49-F238E27FC236}">
                <a16:creationId xmlns:a16="http://schemas.microsoft.com/office/drawing/2014/main" id="{05404D48-614C-2733-C3B9-13B47E124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40" y="1613974"/>
            <a:ext cx="754856" cy="754856"/>
          </a:xfrm>
          <a:prstGeom prst="rect">
            <a:avLst/>
          </a:prstGeom>
        </p:spPr>
      </p:pic>
      <p:pic>
        <p:nvPicPr>
          <p:cNvPr id="51" name="Picture 50" descr="A hammer with a wooden handle&#10;&#10;Description automatically generated">
            <a:extLst>
              <a:ext uri="{FF2B5EF4-FFF2-40B4-BE49-F238E27FC236}">
                <a16:creationId xmlns:a16="http://schemas.microsoft.com/office/drawing/2014/main" id="{41849B07-5B6D-F5FF-95D3-42C4E9A0E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055" y="1602426"/>
            <a:ext cx="754856" cy="754856"/>
          </a:xfrm>
          <a:prstGeom prst="rect">
            <a:avLst/>
          </a:prstGeom>
        </p:spPr>
      </p:pic>
      <p:pic>
        <p:nvPicPr>
          <p:cNvPr id="8" name="Picture 7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00B8783E-C25B-801A-A228-30B36126C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32185" y="4688962"/>
            <a:ext cx="614319" cy="607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6A9550-516C-763B-E68D-8FC6FE91B483}"/>
              </a:ext>
            </a:extLst>
          </p:cNvPr>
          <p:cNvSpPr txBox="1"/>
          <p:nvPr/>
        </p:nvSpPr>
        <p:spPr>
          <a:xfrm>
            <a:off x="8312455" y="5152088"/>
            <a:ext cx="156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[this work]</a:t>
            </a:r>
          </a:p>
        </p:txBody>
      </p:sp>
    </p:spTree>
    <p:extLst>
      <p:ext uri="{BB962C8B-B14F-4D97-AF65-F5344CB8AC3E}">
        <p14:creationId xmlns:p14="http://schemas.microsoft.com/office/powerpoint/2010/main" val="125724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/>
      <p:bldP spid="5" grpId="0"/>
      <p:bldP spid="6" grpId="0"/>
      <p:bldP spid="7" grpId="0"/>
      <p:bldP spid="17" grpId="0"/>
      <p:bldP spid="21" grpId="0"/>
      <p:bldP spid="25" grpId="0"/>
      <p:bldP spid="27" grpId="0"/>
      <p:bldP spid="28" grpId="0" animBg="1"/>
      <p:bldP spid="29" grpId="0"/>
      <p:bldP spid="33" grpId="0"/>
      <p:bldP spid="35" grpId="0"/>
      <p:bldP spid="36" grpId="0"/>
      <p:bldP spid="3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2C94-5F25-DC81-59CE-0CD95EE9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1722-64DE-F51C-CC82-FE91A0FB6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3804" cy="4351338"/>
          </a:xfrm>
        </p:spPr>
        <p:txBody>
          <a:bodyPr/>
          <a:lstStyle/>
          <a:p>
            <a:r>
              <a:rPr lang="en-US" dirty="0"/>
              <a:t>Adaptive ABE for Circuits from Witness Encryption (WE)</a:t>
            </a:r>
          </a:p>
          <a:p>
            <a:pPr marL="0" indent="0">
              <a:buNone/>
            </a:pPr>
            <a:r>
              <a:rPr lang="en-US" dirty="0"/>
              <a:t>   + statistically sound NIZKs (e.g., </a:t>
            </a:r>
            <a:r>
              <a:rPr lang="en-US" i="1" dirty="0"/>
              <a:t>Factoring</a:t>
            </a:r>
            <a:r>
              <a:rPr lang="en-US" dirty="0"/>
              <a:t> or </a:t>
            </a:r>
            <a:r>
              <a:rPr lang="en-US" i="1" dirty="0"/>
              <a:t>LWE</a:t>
            </a:r>
            <a:r>
              <a:rPr lang="en-US" dirty="0"/>
              <a:t> or </a:t>
            </a:r>
            <a:r>
              <a:rPr lang="en-US" i="1" dirty="0"/>
              <a:t>Sub-Exp DDH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+ one-way functions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Why do we care about WE vs </a:t>
            </a:r>
            <a:r>
              <a:rPr lang="en-US" dirty="0" err="1"/>
              <a:t>iO</a:t>
            </a:r>
            <a:r>
              <a:rPr lang="en-US" dirty="0"/>
              <a:t>? Both are heavy hammers!</a:t>
            </a:r>
          </a:p>
          <a:p>
            <a:pPr lvl="1"/>
            <a:r>
              <a:rPr lang="en-US" dirty="0"/>
              <a:t>Witness Encryption is less of a heavy hammer than </a:t>
            </a:r>
            <a:r>
              <a:rPr lang="en-US" dirty="0" err="1"/>
              <a:t>iO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More candidate constructions e.g., from evasive LWE.</a:t>
            </a:r>
          </a:p>
          <a:p>
            <a:pPr lvl="1"/>
            <a:r>
              <a:rPr lang="en-US" dirty="0"/>
              <a:t>Forces us  to develop new ideas. May be independently useful.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3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60F8-2A4B-ACD8-234D-CE88B911D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2802" cy="1325563"/>
          </a:xfrm>
        </p:spPr>
        <p:txBody>
          <a:bodyPr/>
          <a:lstStyle/>
          <a:p>
            <a:r>
              <a:rPr lang="en-US" dirty="0"/>
              <a:t>Main Tool: Functional Tag System (from OWFs)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222E58-344B-EC1F-B066-4F7C43A0FB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1125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Can generate function tags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i="1" dirty="0"/>
                  <a:t>  </a:t>
                </a:r>
                <a:r>
                  <a:rPr lang="en-US" dirty="0"/>
                  <a:t>and input tags</a:t>
                </a:r>
                <a:r>
                  <a:rPr lang="en-US" b="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2 ways:</a:t>
                </a:r>
              </a:p>
              <a:p>
                <a:pPr lvl="1"/>
                <a:r>
                  <a:rPr lang="en-US" i="1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Dummy</a:t>
                </a:r>
                <a:r>
                  <a:rPr lang="en-US" dirty="0"/>
                  <a:t>  (independent):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𝐷𝐹𝑢𝑛𝑇𝑎𝑔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𝐷𝐼𝑛𝑇𝑎𝑔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  </a:t>
                </a:r>
                <a:endParaRPr lang="en-US" dirty="0"/>
              </a:p>
              <a:p>
                <a:pPr lvl="1"/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Smart</a:t>
                </a:r>
                <a:r>
                  <a:rPr lang="en-US" dirty="0"/>
                  <a:t>      (keyed):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𝑆𝐹𝑢𝑛𝑇𝑎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𝑆𝐼𝑛𝑇𝑎𝑔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There is a public test  </a:t>
                </a:r>
                <a:r>
                  <a:rPr lang="en-US" dirty="0">
                    <a:solidFill>
                      <a:srgbClr val="0070C0"/>
                    </a:solidFill>
                  </a:rPr>
                  <a:t>Trigger(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</a:t>
                </a:r>
              </a:p>
              <a:p>
                <a:pPr lvl="1"/>
                <a:r>
                  <a:rPr lang="en-US" dirty="0"/>
                  <a:t>Dummy tags trigger with negligible probability.</a:t>
                </a:r>
              </a:p>
              <a:p>
                <a:pPr lvl="1"/>
                <a:r>
                  <a:rPr lang="en-US" dirty="0"/>
                  <a:t>Smart tags generated using common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 trigger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A fully adaptive adversary that gets a single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many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 cannot tell whether tags are dummy or smart as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222E58-344B-EC1F-B066-4F7C43A0F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11250" cy="4351338"/>
              </a:xfrm>
              <a:blipFill>
                <a:blip r:embed="rId2"/>
                <a:stretch>
                  <a:fillRect l="-997" t="-280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505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DBAB4-4BC5-F021-4C8B-8BB0D8CE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 from WE via Functional Tag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AC6B15-64E5-288A-44AF-13012BF8DA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057" y="2144406"/>
                <a:ext cx="12082943" cy="440879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MPK, MSK are  verification/signing key of  “constrained signature” (from NIZKs).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B050"/>
                    </a:solidFill>
                  </a:rPr>
                  <a:t>dummy</a:t>
                </a:r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a signature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:</a:t>
                </a:r>
                <a:r>
                  <a:rPr lang="en-US" i="1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B050"/>
                    </a:solidFill>
                  </a:rPr>
                  <a:t>dummy</a:t>
                </a:r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𝑊𝐸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witness encryption of message  </a:t>
                </a:r>
                <a:r>
                  <a:rPr lang="en-US" dirty="0" err="1"/>
                  <a:t>w.r.t.</a:t>
                </a:r>
                <a:r>
                  <a:rPr lang="en-US" dirty="0"/>
                  <a:t>  statement  </a:t>
                </a:r>
                <a:r>
                  <a:rPr lang="en-US" dirty="0">
                    <a:solidFill>
                      <a:srgbClr val="0070C0"/>
                    </a:solidFill>
                  </a:rPr>
                  <a:t>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is a good sig,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Trigger(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)=0.</a:t>
                </a:r>
              </a:p>
              <a:p>
                <a:pPr lvl="3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 idea:</a:t>
                </a:r>
              </a:p>
              <a:p>
                <a:r>
                  <a:rPr lang="en-US" dirty="0"/>
                  <a:t>Switch </a:t>
                </a:r>
                <a:r>
                  <a:rPr lang="en-US" dirty="0">
                    <a:solidFill>
                      <a:srgbClr val="00B050"/>
                    </a:solidFill>
                  </a:rPr>
                  <a:t>dummy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rgbClr val="FF0000"/>
                    </a:solidFill>
                  </a:rPr>
                  <a:t>smart</a:t>
                </a:r>
                <a:r>
                  <a:rPr lang="en-US" dirty="0"/>
                  <a:t> tags. Indistinguishable by tag system security. </a:t>
                </a:r>
              </a:p>
              <a:p>
                <a:r>
                  <a:rPr lang="en-US" dirty="0"/>
                  <a:t>Constrain signature scheme so valid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only exist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smart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Witness encryption statement is false so message is hidden.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AC6B15-64E5-288A-44AF-13012BF8DA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057" y="2144406"/>
                <a:ext cx="12082943" cy="4408794"/>
              </a:xfrm>
              <a:blipFill>
                <a:blip r:embed="rId2"/>
                <a:stretch>
                  <a:fillRect l="-908" t="-2075" r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94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8447-5C01-A24E-F5BD-454C2E3C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Tag System from OWFs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F11DC-9E03-9211-9EA2-FC5683192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825624"/>
                <a:ext cx="11938000" cy="488844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Use </a:t>
                </a:r>
                <a:r>
                  <a:rPr lang="en-US" i="1" dirty="0"/>
                  <a:t>blind garbled circuits 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[BLSV18]</a:t>
                </a:r>
                <a:r>
                  <a:rPr lang="en-US" dirty="0"/>
                  <a:t>:  Garbled circuits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i="1" dirty="0"/>
                  <a:t>  </a:t>
                </a:r>
                <a:r>
                  <a:rPr lang="en-US" dirty="0"/>
                  <a:t>and a garbled input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look uniformly random as long as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random</a:t>
                </a:r>
                <a:r>
                  <a:rPr lang="en-US" i="1" dirty="0"/>
                  <a:t>.  </a:t>
                </a:r>
                <a:endParaRPr lang="en-US" dirty="0"/>
              </a:p>
              <a:p>
                <a:pPr marL="0" indent="0">
                  <a:buNone/>
                </a:pPr>
                <a:endParaRPr lang="en-US" sz="2100" dirty="0"/>
              </a:p>
              <a:p>
                <a:r>
                  <a:rPr lang="en-US" dirty="0"/>
                  <a:t>Function tag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i="1" dirty="0"/>
                  <a:t>  </a:t>
                </a:r>
                <a:r>
                  <a:rPr lang="en-US" dirty="0"/>
                  <a:t>contains garbled circuit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i="1" dirty="0"/>
                  <a:t>.</a:t>
                </a:r>
              </a:p>
              <a:p>
                <a:r>
                  <a:rPr lang="en-US" dirty="0"/>
                  <a:t>Input tag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 contains a garbled input.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Trigger(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  </a:t>
                </a:r>
                <a:r>
                  <a:rPr lang="en-US" dirty="0" err="1"/>
                  <a:t>iff</a:t>
                </a:r>
                <a:r>
                  <a:rPr lang="en-US" dirty="0"/>
                  <a:t>  </a:t>
                </a:r>
                <a:r>
                  <a:rPr lang="en-US" dirty="0">
                    <a:solidFill>
                      <a:srgbClr val="0070C0"/>
                    </a:solidFill>
                  </a:rPr>
                  <a:t>Eval(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</a:t>
                </a:r>
                <a:r>
                  <a:rPr lang="en-US" b="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Smart tags: </a:t>
                </a:r>
                <a:r>
                  <a:rPr lang="en-US" dirty="0"/>
                  <a:t>real garbled inputs/circuits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else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Dummy tags:</a:t>
                </a:r>
                <a:r>
                  <a:rPr lang="en-US" dirty="0"/>
                  <a:t> uniformly random.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Issue: Garbled circuits only provide semi-adaptive security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chosen before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Use techniques from adaptive garbled circuits </a:t>
                </a:r>
                <a:r>
                  <a:rPr lang="en-US" dirty="0">
                    <a:solidFill>
                      <a:srgbClr val="C00000"/>
                    </a:solidFill>
                  </a:rPr>
                  <a:t>[HJO+16] </a:t>
                </a:r>
                <a:r>
                  <a:rPr lang="en-US" dirty="0"/>
                  <a:t>to solve this.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F11DC-9E03-9211-9EA2-FC5683192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825624"/>
                <a:ext cx="11938000" cy="4888443"/>
              </a:xfrm>
              <a:blipFill>
                <a:blip r:embed="rId2"/>
                <a:stretch>
                  <a:fillRect l="-817" t="-2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3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4D3B0-0066-0D44-E11A-BC8E6797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FDC0A-563F-C377-F175-B0656AC72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Can we make the scheme succinct? </a:t>
            </a:r>
          </a:p>
          <a:p>
            <a:pPr marL="0" indent="0">
              <a:buNone/>
            </a:pPr>
            <a:r>
              <a:rPr lang="en-US" i="1" dirty="0"/>
              <a:t>   Encryption time  &lt;&lt;  circuit-size(f)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these technique be useful for adaptive ABE without WE?  </a:t>
            </a:r>
          </a:p>
        </p:txBody>
      </p:sp>
    </p:spTree>
    <p:extLst>
      <p:ext uri="{BB962C8B-B14F-4D97-AF65-F5344CB8AC3E}">
        <p14:creationId xmlns:p14="http://schemas.microsoft.com/office/powerpoint/2010/main" val="333329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8617</TotalTime>
  <Words>704</Words>
  <Application>Microsoft Office PowerPoint</Application>
  <PresentationFormat>Widescreen</PresentationFormat>
  <Paragraphs>94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Aptos</vt:lpstr>
      <vt:lpstr>Cambria Math</vt:lpstr>
      <vt:lpstr>Aptos Display</vt:lpstr>
      <vt:lpstr>Office Theme</vt:lpstr>
      <vt:lpstr>Adaptively Secure  Attribute-Based Encryption  from Witness Encryption</vt:lpstr>
      <vt:lpstr>Attribute-Based Encryption (ABE)</vt:lpstr>
      <vt:lpstr>ABE Security</vt:lpstr>
      <vt:lpstr>A Brief History of ABE</vt:lpstr>
      <vt:lpstr>Our Results</vt:lpstr>
      <vt:lpstr>Main Tool: Functional Tag System (from OWFs)</vt:lpstr>
      <vt:lpstr>ABE from WE via Functional Tag System</vt:lpstr>
      <vt:lpstr>Functional Tag System from OWFs</vt:lpstr>
      <vt:lpstr>Open Problem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Wichs</dc:creator>
  <cp:lastModifiedBy>Daniel Wichs</cp:lastModifiedBy>
  <cp:revision>23</cp:revision>
  <dcterms:created xsi:type="dcterms:W3CDTF">2024-11-26T15:03:32Z</dcterms:created>
  <dcterms:modified xsi:type="dcterms:W3CDTF">2024-12-04T06:44:06Z</dcterms:modified>
</cp:coreProperties>
</file>