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84" r:id="rId3"/>
    <p:sldId id="285" r:id="rId4"/>
    <p:sldId id="257"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1" r:id="rId20"/>
    <p:sldId id="300" r:id="rId21"/>
    <p:sldId id="302" r:id="rId22"/>
    <p:sldId id="303" r:id="rId23"/>
    <p:sldId id="304" r:id="rId24"/>
    <p:sldId id="30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p:restoredTop sz="81431"/>
  </p:normalViewPr>
  <p:slideViewPr>
    <p:cSldViewPr snapToGrid="0">
      <p:cViewPr varScale="1">
        <p:scale>
          <a:sx n="91" d="100"/>
          <a:sy n="91" d="100"/>
        </p:scale>
        <p:origin x="1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FEBD60-31C0-254B-951A-7A199D5000F1}" type="datetimeFigureOut">
              <a:rPr lang="en-US" smtClean="0"/>
              <a:t>12/4/24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0903F2-CC2D-2749-9DC3-89E5CB5A31E7}" type="slidenum">
              <a:rPr lang="en-US" smtClean="0"/>
              <a:t>‹#›</a:t>
            </a:fld>
            <a:endParaRPr lang="en-US"/>
          </a:p>
        </p:txBody>
      </p:sp>
    </p:spTree>
    <p:extLst>
      <p:ext uri="{BB962C8B-B14F-4D97-AF65-F5344CB8AC3E}">
        <p14:creationId xmlns:p14="http://schemas.microsoft.com/office/powerpoint/2010/main" val="336143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Let me recall secure computation.</a:t>
            </a:r>
          </a:p>
          <a:p>
            <a:endParaRPr lang="en-US" i="0" dirty="0"/>
          </a:p>
          <a:p>
            <a:r>
              <a:rPr lang="en-US" i="0" dirty="0"/>
              <a:t>We have n parties and each party has its own private input denoted by </a:t>
            </a:r>
            <a:r>
              <a:rPr lang="en-US" i="0" dirty="0" err="1"/>
              <a:t>x_i</a:t>
            </a:r>
            <a:r>
              <a:rPr lang="en-US" i="0" dirty="0"/>
              <a:t>. The parties have a description of a function f and the parties want to learn the output of the function applied on their private inputs.</a:t>
            </a:r>
          </a:p>
          <a:p>
            <a:endParaRPr lang="en-US" i="0" dirty="0"/>
          </a:p>
          <a:p>
            <a:r>
              <a:rPr lang="en-US" i="0" dirty="0"/>
              <a:t>For this purpose, the parties exchange messages with each other and this message exchange could happen over multiple rounds.</a:t>
            </a:r>
          </a:p>
          <a:p>
            <a:endParaRPr lang="en-US" i="0" dirty="0"/>
          </a:p>
          <a:p>
            <a:r>
              <a:rPr lang="en-US" i="0" dirty="0"/>
              <a:t>We require that at the end of the message exchange, all the parties to be able to learn the output of f on their private inputs. This is the correctness requirement.</a:t>
            </a:r>
          </a:p>
        </p:txBody>
      </p:sp>
      <p:sp>
        <p:nvSpPr>
          <p:cNvPr id="4" name="Slide Number Placeholder 3"/>
          <p:cNvSpPr>
            <a:spLocks noGrp="1"/>
          </p:cNvSpPr>
          <p:nvPr>
            <p:ph type="sldNum" sz="quarter" idx="10"/>
          </p:nvPr>
        </p:nvSpPr>
        <p:spPr/>
        <p:txBody>
          <a:bodyPr/>
          <a:lstStyle/>
          <a:p>
            <a:fld id="{AA0F9848-8AAC-6F4E-8D5D-C5B32C68164A}" type="slidenum">
              <a:rPr lang="en-US" smtClean="0"/>
              <a:t>2</a:t>
            </a:fld>
            <a:endParaRPr lang="en-US"/>
          </a:p>
        </p:txBody>
      </p:sp>
    </p:spTree>
    <p:extLst>
      <p:ext uri="{BB962C8B-B14F-4D97-AF65-F5344CB8AC3E}">
        <p14:creationId xmlns:p14="http://schemas.microsoft.com/office/powerpoint/2010/main" val="1151785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give the main idea behind the negative result.</a:t>
            </a:r>
          </a:p>
        </p:txBody>
      </p:sp>
      <p:sp>
        <p:nvSpPr>
          <p:cNvPr id="4" name="Slide Number Placeholder 3"/>
          <p:cNvSpPr>
            <a:spLocks noGrp="1"/>
          </p:cNvSpPr>
          <p:nvPr>
            <p:ph type="sldNum" sz="quarter" idx="5"/>
          </p:nvPr>
        </p:nvSpPr>
        <p:spPr/>
        <p:txBody>
          <a:bodyPr/>
          <a:lstStyle/>
          <a:p>
            <a:fld id="{2A0903F2-CC2D-2749-9DC3-89E5CB5A31E7}" type="slidenum">
              <a:rPr lang="en-US" smtClean="0"/>
              <a:t>11</a:t>
            </a:fld>
            <a:endParaRPr lang="en-US"/>
          </a:p>
        </p:txBody>
      </p:sp>
    </p:spTree>
    <p:extLst>
      <p:ext uri="{BB962C8B-B14F-4D97-AF65-F5344CB8AC3E}">
        <p14:creationId xmlns:p14="http://schemas.microsoft.com/office/powerpoint/2010/main" val="2317744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first describe the functionality which we show cannot be computed with parallel calls to 2-ary function.</a:t>
            </a:r>
          </a:p>
          <a:p>
            <a:endParaRPr lang="en-US" dirty="0"/>
          </a:p>
          <a:p>
            <a:r>
              <a:rPr lang="en-US" dirty="0"/>
              <a:t>It is a three-party functionality. The private inputs are elements from Z_3 and the function checks if x_1+x_2+x_3 = 0 over Z_3. In the paper, we show how to modify the function to computing a degree-2 function.</a:t>
            </a:r>
          </a:p>
        </p:txBody>
      </p:sp>
      <p:sp>
        <p:nvSpPr>
          <p:cNvPr id="4" name="Slide Number Placeholder 3"/>
          <p:cNvSpPr>
            <a:spLocks noGrp="1"/>
          </p:cNvSpPr>
          <p:nvPr>
            <p:ph type="sldNum" sz="quarter" idx="5"/>
          </p:nvPr>
        </p:nvSpPr>
        <p:spPr/>
        <p:txBody>
          <a:bodyPr/>
          <a:lstStyle/>
          <a:p>
            <a:fld id="{2A0903F2-CC2D-2749-9DC3-89E5CB5A31E7}" type="slidenum">
              <a:rPr lang="en-US" smtClean="0"/>
              <a:t>12</a:t>
            </a:fld>
            <a:endParaRPr lang="en-US"/>
          </a:p>
        </p:txBody>
      </p:sp>
    </p:spTree>
    <p:extLst>
      <p:ext uri="{BB962C8B-B14F-4D97-AF65-F5344CB8AC3E}">
        <p14:creationId xmlns:p14="http://schemas.microsoft.com/office/powerpoint/2010/main" val="1458715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for the sake of contradiction that there exists a protocol for computing the given function f with parallel calls to 2-ary functions. Let us denote the 2-ary functions by g_1,2, g_2,3, and g_1,3.</a:t>
            </a:r>
          </a:p>
          <a:p>
            <a:endParaRPr lang="en-US" dirty="0"/>
          </a:p>
          <a:p>
            <a:endParaRPr lang="en-US" dirty="0"/>
          </a:p>
        </p:txBody>
      </p:sp>
      <p:sp>
        <p:nvSpPr>
          <p:cNvPr id="4" name="Slide Number Placeholder 3"/>
          <p:cNvSpPr>
            <a:spLocks noGrp="1"/>
          </p:cNvSpPr>
          <p:nvPr>
            <p:ph type="sldNum" sz="quarter" idx="5"/>
          </p:nvPr>
        </p:nvSpPr>
        <p:spPr/>
        <p:txBody>
          <a:bodyPr/>
          <a:lstStyle/>
          <a:p>
            <a:fld id="{2A0903F2-CC2D-2749-9DC3-89E5CB5A31E7}" type="slidenum">
              <a:rPr lang="en-US" smtClean="0"/>
              <a:t>13</a:t>
            </a:fld>
            <a:endParaRPr lang="en-US"/>
          </a:p>
        </p:txBody>
      </p:sp>
    </p:spTree>
    <p:extLst>
      <p:ext uri="{BB962C8B-B14F-4D97-AF65-F5344CB8AC3E}">
        <p14:creationId xmlns:p14="http://schemas.microsoft.com/office/powerpoint/2010/main" val="4258365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adversary that is corrupting parties 1 and 2. This adversary behaves honestly when interacting with the oracles g_2,3 and g_{1,3}. The first key observation is that for any z in the range of g_{1,2}, the output of Dec is f(x_1,x_2,x_3) or \bot. If not, this adversary can be used to distinguish between the real and ideal worlds.</a:t>
            </a:r>
          </a:p>
          <a:p>
            <a:endParaRPr lang="en-US" dirty="0"/>
          </a:p>
        </p:txBody>
      </p:sp>
      <p:sp>
        <p:nvSpPr>
          <p:cNvPr id="4" name="Slide Number Placeholder 3"/>
          <p:cNvSpPr>
            <a:spLocks noGrp="1"/>
          </p:cNvSpPr>
          <p:nvPr>
            <p:ph type="sldNum" sz="quarter" idx="5"/>
          </p:nvPr>
        </p:nvSpPr>
        <p:spPr/>
        <p:txBody>
          <a:bodyPr/>
          <a:lstStyle/>
          <a:p>
            <a:fld id="{2A0903F2-CC2D-2749-9DC3-89E5CB5A31E7}" type="slidenum">
              <a:rPr lang="en-US" smtClean="0"/>
              <a:t>14</a:t>
            </a:fld>
            <a:endParaRPr lang="en-US"/>
          </a:p>
        </p:txBody>
      </p:sp>
    </p:spTree>
    <p:extLst>
      <p:ext uri="{BB962C8B-B14F-4D97-AF65-F5344CB8AC3E}">
        <p14:creationId xmlns:p14="http://schemas.microsoft.com/office/powerpoint/2010/main" val="1202805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consider another adversary that is corrupting P_1 and P_3. This adversary behaves honestly when interacting with oracles g_1,2 and g_2,3. Via a symmetric argument, for any z in the range of g_{1,3}, it follows that the output of Dec is f(x_1,x_2,x_3) or \bot. </a:t>
            </a:r>
          </a:p>
        </p:txBody>
      </p:sp>
      <p:sp>
        <p:nvSpPr>
          <p:cNvPr id="4" name="Slide Number Placeholder 3"/>
          <p:cNvSpPr>
            <a:spLocks noGrp="1"/>
          </p:cNvSpPr>
          <p:nvPr>
            <p:ph type="sldNum" sz="quarter" idx="5"/>
          </p:nvPr>
        </p:nvSpPr>
        <p:spPr/>
        <p:txBody>
          <a:bodyPr/>
          <a:lstStyle/>
          <a:p>
            <a:fld id="{2A0903F2-CC2D-2749-9DC3-89E5CB5A31E7}" type="slidenum">
              <a:rPr lang="en-US" smtClean="0"/>
              <a:t>15</a:t>
            </a:fld>
            <a:endParaRPr lang="en-US"/>
          </a:p>
        </p:txBody>
      </p:sp>
    </p:spTree>
    <p:extLst>
      <p:ext uri="{BB962C8B-B14F-4D97-AF65-F5344CB8AC3E}">
        <p14:creationId xmlns:p14="http://schemas.microsoft.com/office/powerpoint/2010/main" val="485520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an adversary that is corrupting just P_1. This adversary behaves honestly using input x_1 when interacting with g_{1,2} but uses x_1+1 as its input when interacting with g_{1,3}. We now claim that this adversary can break the security of this protocol. This adversary finds a z in the range of g_{1,2} such that the o/p of the decoder is not \bot. By the previous claims, it follows that this output is f(x_1+1,x_2,x_3). Similarly, it finds a z in the range of g_{1,3} such that the output of the decoder is not \bot. By previous claims, it follows that this output is f(x_1,x_2,x_3). Thus, this adversary breaks the security of the protocol.</a:t>
            </a:r>
          </a:p>
        </p:txBody>
      </p:sp>
      <p:sp>
        <p:nvSpPr>
          <p:cNvPr id="4" name="Slide Number Placeholder 3"/>
          <p:cNvSpPr>
            <a:spLocks noGrp="1"/>
          </p:cNvSpPr>
          <p:nvPr>
            <p:ph type="sldNum" sz="quarter" idx="5"/>
          </p:nvPr>
        </p:nvSpPr>
        <p:spPr/>
        <p:txBody>
          <a:bodyPr/>
          <a:lstStyle/>
          <a:p>
            <a:fld id="{2A0903F2-CC2D-2749-9DC3-89E5CB5A31E7}" type="slidenum">
              <a:rPr lang="en-US" smtClean="0"/>
              <a:t>16</a:t>
            </a:fld>
            <a:endParaRPr lang="en-US"/>
          </a:p>
        </p:txBody>
      </p:sp>
    </p:spTree>
    <p:extLst>
      <p:ext uri="{BB962C8B-B14F-4D97-AF65-F5344CB8AC3E}">
        <p14:creationId xmlns:p14="http://schemas.microsoft.com/office/powerpoint/2010/main" val="3713631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now look at our positive result.</a:t>
            </a:r>
          </a:p>
          <a:p>
            <a:endParaRPr lang="en-US" dirty="0"/>
          </a:p>
          <a:p>
            <a:r>
              <a:rPr lang="en-US" dirty="0"/>
              <a:t>At a high-level, the impossibility result crucially relied on the adversary submitting inconsistent inputs to two different oracles. To overcome this, we need to somehow ensure that the corrupt party does not send inconsistent inputs.</a:t>
            </a:r>
          </a:p>
        </p:txBody>
      </p:sp>
      <p:sp>
        <p:nvSpPr>
          <p:cNvPr id="4" name="Slide Number Placeholder 3"/>
          <p:cNvSpPr>
            <a:spLocks noGrp="1"/>
          </p:cNvSpPr>
          <p:nvPr>
            <p:ph type="sldNum" sz="quarter" idx="5"/>
          </p:nvPr>
        </p:nvSpPr>
        <p:spPr/>
        <p:txBody>
          <a:bodyPr/>
          <a:lstStyle/>
          <a:p>
            <a:fld id="{2A0903F2-CC2D-2749-9DC3-89E5CB5A31E7}" type="slidenum">
              <a:rPr lang="en-US" smtClean="0"/>
              <a:t>17</a:t>
            </a:fld>
            <a:endParaRPr lang="en-US"/>
          </a:p>
        </p:txBody>
      </p:sp>
    </p:spTree>
    <p:extLst>
      <p:ext uri="{BB962C8B-B14F-4D97-AF65-F5344CB8AC3E}">
        <p14:creationId xmlns:p14="http://schemas.microsoft.com/office/powerpoint/2010/main" val="3997773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purpose, we design a special purpose CDS protocol. If P_1 uses inconsistent inputs, we want the output of g_{2,3} to be erased from adversary’s view. </a:t>
            </a:r>
          </a:p>
        </p:txBody>
      </p:sp>
      <p:sp>
        <p:nvSpPr>
          <p:cNvPr id="4" name="Slide Number Placeholder 3"/>
          <p:cNvSpPr>
            <a:spLocks noGrp="1"/>
          </p:cNvSpPr>
          <p:nvPr>
            <p:ph type="sldNum" sz="quarter" idx="5"/>
          </p:nvPr>
        </p:nvSpPr>
        <p:spPr/>
        <p:txBody>
          <a:bodyPr/>
          <a:lstStyle/>
          <a:p>
            <a:fld id="{2A0903F2-CC2D-2749-9DC3-89E5CB5A31E7}" type="slidenum">
              <a:rPr lang="en-US" smtClean="0"/>
              <a:t>18</a:t>
            </a:fld>
            <a:endParaRPr lang="en-US"/>
          </a:p>
        </p:txBody>
      </p:sp>
    </p:spTree>
    <p:extLst>
      <p:ext uri="{BB962C8B-B14F-4D97-AF65-F5344CB8AC3E}">
        <p14:creationId xmlns:p14="http://schemas.microsoft.com/office/powerpoint/2010/main" val="3561638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do this, we augment g_{1,2} and g_{1,3} as follows. P_1 now sends a random degree-2 polynomial p_1 with constant term being x_1 to g_{1,2}. It is supposed to send the same polynomial to g_1,3. P_2 sends a random non-zero field element \alpha_1 to g_1,2 and similarly, P_3 sends a random field element \alpha_2 to g_1,3. g_{1,2} outputs p_1(\alpha_1) and g_{1,3} outputs p_2(\alpha_2). Note that since a and b are randomly chosen p_1(\alpha_1) and p_2(\alpha_2) give no information about x_1.</a:t>
            </a:r>
          </a:p>
          <a:p>
            <a:endParaRPr lang="en-US" dirty="0"/>
          </a:p>
          <a:p>
            <a:r>
              <a:rPr lang="en-US" dirty="0"/>
              <a:t>Additionally, if p_1 \</a:t>
            </a:r>
            <a:r>
              <a:rPr lang="en-US" dirty="0" err="1"/>
              <a:t>neq</a:t>
            </a:r>
            <a:r>
              <a:rPr lang="en-US" dirty="0"/>
              <a:t> p_2, there exists a non-zero \alpha such that p_1(\alpha) \</a:t>
            </a:r>
            <a:r>
              <a:rPr lang="en-US" dirty="0" err="1"/>
              <a:t>neq</a:t>
            </a:r>
            <a:r>
              <a:rPr lang="en-US" dirty="0"/>
              <a:t> p_2(\alpha)</a:t>
            </a:r>
          </a:p>
        </p:txBody>
      </p:sp>
      <p:sp>
        <p:nvSpPr>
          <p:cNvPr id="4" name="Slide Number Placeholder 3"/>
          <p:cNvSpPr>
            <a:spLocks noGrp="1"/>
          </p:cNvSpPr>
          <p:nvPr>
            <p:ph type="sldNum" sz="quarter" idx="5"/>
          </p:nvPr>
        </p:nvSpPr>
        <p:spPr/>
        <p:txBody>
          <a:bodyPr/>
          <a:lstStyle/>
          <a:p>
            <a:fld id="{2A0903F2-CC2D-2749-9DC3-89E5CB5A31E7}" type="slidenum">
              <a:rPr lang="en-US" smtClean="0"/>
              <a:t>19</a:t>
            </a:fld>
            <a:endParaRPr lang="en-US"/>
          </a:p>
        </p:txBody>
      </p:sp>
    </p:spTree>
    <p:extLst>
      <p:ext uri="{BB962C8B-B14F-4D97-AF65-F5344CB8AC3E}">
        <p14:creationId xmlns:p14="http://schemas.microsoft.com/office/powerpoint/2010/main" val="208864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\alpha_1,\alpha_2 were uniformly chosen, we have with probability 1/9 that \alpha_1=\alpha_2=\alpha.</a:t>
            </a:r>
          </a:p>
          <a:p>
            <a:endParaRPr lang="en-US" dirty="0"/>
          </a:p>
          <a:p>
            <a:r>
              <a:rPr lang="en-US" dirty="0"/>
              <a:t>This allows us to detect with constant probability that if P_1 is cheating when sending inputs to g_1,2 and g_1,3.</a:t>
            </a:r>
          </a:p>
          <a:p>
            <a:endParaRPr lang="en-US" dirty="0"/>
          </a:p>
          <a:p>
            <a:r>
              <a:rPr lang="en-US" dirty="0"/>
              <a:t>However, we are not quite done as we have still not erased the output of g_2,3 from adversary’s view. We have only detected if the adversary has cheated.</a:t>
            </a:r>
          </a:p>
        </p:txBody>
      </p:sp>
      <p:sp>
        <p:nvSpPr>
          <p:cNvPr id="4" name="Slide Number Placeholder 3"/>
          <p:cNvSpPr>
            <a:spLocks noGrp="1"/>
          </p:cNvSpPr>
          <p:nvPr>
            <p:ph type="sldNum" sz="quarter" idx="5"/>
          </p:nvPr>
        </p:nvSpPr>
        <p:spPr/>
        <p:txBody>
          <a:bodyPr/>
          <a:lstStyle/>
          <a:p>
            <a:fld id="{2A0903F2-CC2D-2749-9DC3-89E5CB5A31E7}" type="slidenum">
              <a:rPr lang="en-US" smtClean="0"/>
              <a:t>20</a:t>
            </a:fld>
            <a:endParaRPr lang="en-US"/>
          </a:p>
        </p:txBody>
      </p:sp>
    </p:spTree>
    <p:extLst>
      <p:ext uri="{BB962C8B-B14F-4D97-AF65-F5344CB8AC3E}">
        <p14:creationId xmlns:p14="http://schemas.microsoft.com/office/powerpoint/2010/main" val="3928177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charset="0"/>
              <a:buNone/>
              <a:tabLst/>
              <a:defRPr/>
            </a:pPr>
            <a:r>
              <a:rPr lang="en-US" i="0" dirty="0"/>
              <a:t>The second property is the security which requires that even if an arbitrary subset of the parties get corrupted by an adversary, the corrupted parties should not be able to anything else about the private inputs of the uncorrupted parties except the output of the function. </a:t>
            </a:r>
          </a:p>
        </p:txBody>
      </p:sp>
      <p:sp>
        <p:nvSpPr>
          <p:cNvPr id="4" name="Slide Number Placeholder 3"/>
          <p:cNvSpPr>
            <a:spLocks noGrp="1"/>
          </p:cNvSpPr>
          <p:nvPr>
            <p:ph type="sldNum" sz="quarter" idx="10"/>
          </p:nvPr>
        </p:nvSpPr>
        <p:spPr/>
        <p:txBody>
          <a:bodyPr/>
          <a:lstStyle/>
          <a:p>
            <a:fld id="{AA0F9848-8AAC-6F4E-8D5D-C5B32C68164A}" type="slidenum">
              <a:rPr lang="en-US" smtClean="0"/>
              <a:t>3</a:t>
            </a:fld>
            <a:endParaRPr lang="en-US"/>
          </a:p>
        </p:txBody>
      </p:sp>
    </p:spTree>
    <p:extLst>
      <p:ext uri="{BB962C8B-B14F-4D97-AF65-F5344CB8AC3E}">
        <p14:creationId xmlns:p14="http://schemas.microsoft.com/office/powerpoint/2010/main" val="2168035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additionally erase the output of g_2,3 from adversary’s view, we ask P_2 to send a bunch of random masks \</a:t>
            </a:r>
            <a:r>
              <a:rPr lang="en-US" dirty="0" err="1"/>
              <a:t>theta_p</a:t>
            </a:r>
            <a:r>
              <a:rPr lang="en-US" dirty="0"/>
              <a:t> for every possible degree-2 polynomial over Z_4. </a:t>
            </a:r>
            <a:r>
              <a:rPr lang="en-US" dirty="0" err="1"/>
              <a:t>Simiarly</a:t>
            </a:r>
            <a:r>
              <a:rPr lang="en-US" dirty="0"/>
              <a:t>, P_3 sends a bunch of random pads \</a:t>
            </a:r>
            <a:r>
              <a:rPr lang="en-US" dirty="0" err="1"/>
              <a:t>phi_p</a:t>
            </a:r>
            <a:r>
              <a:rPr lang="en-US" dirty="0"/>
              <a:t> for every possible degree-2 polynomial over Z_4. g_{1,2} outputs \</a:t>
            </a:r>
            <a:r>
              <a:rPr lang="en-US" dirty="0" err="1"/>
              <a:t>theta_p</a:t>
            </a:r>
            <a:r>
              <a:rPr lang="en-US" dirty="0"/>
              <a:t> for every p such that p(\alpha_1)= p_1(\alpha_1). Similarly, g_1,3 outputs \</a:t>
            </a:r>
            <a:r>
              <a:rPr lang="en-US" dirty="0" err="1"/>
              <a:t>phi_p</a:t>
            </a:r>
            <a:r>
              <a:rPr lang="en-US" dirty="0"/>
              <a:t> for every p such that p(\alpha_2) = p_2(\alpha_2)</a:t>
            </a:r>
          </a:p>
        </p:txBody>
      </p:sp>
      <p:sp>
        <p:nvSpPr>
          <p:cNvPr id="4" name="Slide Number Placeholder 3"/>
          <p:cNvSpPr>
            <a:spLocks noGrp="1"/>
          </p:cNvSpPr>
          <p:nvPr>
            <p:ph type="sldNum" sz="quarter" idx="5"/>
          </p:nvPr>
        </p:nvSpPr>
        <p:spPr/>
        <p:txBody>
          <a:bodyPr/>
          <a:lstStyle/>
          <a:p>
            <a:fld id="{2A0903F2-CC2D-2749-9DC3-89E5CB5A31E7}" type="slidenum">
              <a:rPr lang="en-US" smtClean="0"/>
              <a:t>21</a:t>
            </a:fld>
            <a:endParaRPr lang="en-US"/>
          </a:p>
        </p:txBody>
      </p:sp>
    </p:spTree>
    <p:extLst>
      <p:ext uri="{BB962C8B-B14F-4D97-AF65-F5344CB8AC3E}">
        <p14:creationId xmlns:p14="http://schemas.microsoft.com/office/powerpoint/2010/main" val="1651546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additionally modify the output of g_{2,3} to be masked with \</a:t>
            </a:r>
            <a:r>
              <a:rPr lang="en-US" dirty="0" err="1"/>
              <a:t>theta_p</a:t>
            </a:r>
            <a:r>
              <a:rPr lang="en-US" dirty="0"/>
              <a:t> and \</a:t>
            </a:r>
            <a:r>
              <a:rPr lang="en-US" dirty="0" err="1"/>
              <a:t>phi_p</a:t>
            </a:r>
            <a:r>
              <a:rPr lang="en-US" dirty="0"/>
              <a:t> for every p. Note that if P_1 is not cheating, there is at least one p such that \</a:t>
            </a:r>
            <a:r>
              <a:rPr lang="en-US" dirty="0" err="1"/>
              <a:t>theta_p</a:t>
            </a:r>
            <a:r>
              <a:rPr lang="en-US" dirty="0"/>
              <a:t> and \</a:t>
            </a:r>
            <a:r>
              <a:rPr lang="en-US" dirty="0" err="1"/>
              <a:t>phi_p</a:t>
            </a:r>
            <a:r>
              <a:rPr lang="en-US" dirty="0"/>
              <a:t> are revealed. Further, this does not reveal any information about x_1 because only p_1(\alpha_1) and p_2(\alpha_2) are leaked.</a:t>
            </a:r>
          </a:p>
          <a:p>
            <a:endParaRPr lang="en-US" dirty="0"/>
          </a:p>
          <a:p>
            <a:r>
              <a:rPr lang="en-US" dirty="0"/>
              <a:t>If p_1 \</a:t>
            </a:r>
            <a:r>
              <a:rPr lang="en-US" dirty="0" err="1"/>
              <a:t>neq</a:t>
            </a:r>
            <a:r>
              <a:rPr lang="en-US" dirty="0"/>
              <a:t> p_2, then with probability 1/9, \alpha_1 = \alpha_2 = differing \alpha and in that case, there is no polynomial p such that both \</a:t>
            </a:r>
            <a:r>
              <a:rPr lang="en-US" dirty="0" err="1"/>
              <a:t>theta_p</a:t>
            </a:r>
            <a:r>
              <a:rPr lang="en-US" dirty="0"/>
              <a:t> and \</a:t>
            </a:r>
            <a:r>
              <a:rPr lang="en-US" dirty="0" err="1"/>
              <a:t>phi_p</a:t>
            </a:r>
            <a:r>
              <a:rPr lang="en-US" dirty="0"/>
              <a:t> are leaked and hence, g_2,3 is erased.</a:t>
            </a:r>
          </a:p>
        </p:txBody>
      </p:sp>
      <p:sp>
        <p:nvSpPr>
          <p:cNvPr id="4" name="Slide Number Placeholder 3"/>
          <p:cNvSpPr>
            <a:spLocks noGrp="1"/>
          </p:cNvSpPr>
          <p:nvPr>
            <p:ph type="sldNum" sz="quarter" idx="5"/>
          </p:nvPr>
        </p:nvSpPr>
        <p:spPr/>
        <p:txBody>
          <a:bodyPr/>
          <a:lstStyle/>
          <a:p>
            <a:fld id="{2A0903F2-CC2D-2749-9DC3-89E5CB5A31E7}" type="slidenum">
              <a:rPr lang="en-US" smtClean="0"/>
              <a:t>22</a:t>
            </a:fld>
            <a:endParaRPr lang="en-US"/>
          </a:p>
        </p:txBody>
      </p:sp>
    </p:spTree>
    <p:extLst>
      <p:ext uri="{BB962C8B-B14F-4D97-AF65-F5344CB8AC3E}">
        <p14:creationId xmlns:p14="http://schemas.microsoft.com/office/powerpoint/2010/main" val="3703522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Randomized encodings is a key tool used in the construction of secure computation protocols. At a high-level, it allows us to reduce the task of securely computing an arbitrary function f to</a:t>
            </a:r>
          </a:p>
        </p:txBody>
      </p:sp>
      <p:sp>
        <p:nvSpPr>
          <p:cNvPr id="4" name="Slide Number Placeholder 3"/>
          <p:cNvSpPr>
            <a:spLocks noGrp="1"/>
          </p:cNvSpPr>
          <p:nvPr>
            <p:ph type="sldNum" sz="quarter" idx="5"/>
          </p:nvPr>
        </p:nvSpPr>
        <p:spPr/>
        <p:txBody>
          <a:bodyPr/>
          <a:lstStyle/>
          <a:p>
            <a:fld id="{2A0903F2-CC2D-2749-9DC3-89E5CB5A31E7}" type="slidenum">
              <a:rPr lang="en-US" smtClean="0"/>
              <a:t>4</a:t>
            </a:fld>
            <a:endParaRPr lang="en-US"/>
          </a:p>
        </p:txBody>
      </p:sp>
    </p:spTree>
    <p:extLst>
      <p:ext uri="{BB962C8B-B14F-4D97-AF65-F5344CB8AC3E}">
        <p14:creationId xmlns:p14="http://schemas.microsoft.com/office/powerpoint/2010/main" val="1078670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Securely computing a related function g. Here, we want g to be simpler than f. </a:t>
            </a:r>
          </a:p>
        </p:txBody>
      </p:sp>
      <p:sp>
        <p:nvSpPr>
          <p:cNvPr id="4" name="Slide Number Placeholder 3"/>
          <p:cNvSpPr>
            <a:spLocks noGrp="1"/>
          </p:cNvSpPr>
          <p:nvPr>
            <p:ph type="sldNum" sz="quarter" idx="5"/>
          </p:nvPr>
        </p:nvSpPr>
        <p:spPr/>
        <p:txBody>
          <a:bodyPr/>
          <a:lstStyle/>
          <a:p>
            <a:fld id="{2A0903F2-CC2D-2749-9DC3-89E5CB5A31E7}" type="slidenum">
              <a:rPr lang="en-US" smtClean="0"/>
              <a:t>5</a:t>
            </a:fld>
            <a:endParaRPr lang="en-US"/>
          </a:p>
        </p:txBody>
      </p:sp>
    </p:spTree>
    <p:extLst>
      <p:ext uri="{BB962C8B-B14F-4D97-AF65-F5344CB8AC3E}">
        <p14:creationId xmlns:p14="http://schemas.microsoft.com/office/powerpoint/2010/main" val="22225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works equated simplicity with functions with constant degree. This has been instrumental in constructing constant round protocols for securely computing arbitrary functions.</a:t>
            </a:r>
          </a:p>
        </p:txBody>
      </p:sp>
      <p:sp>
        <p:nvSpPr>
          <p:cNvPr id="4" name="Slide Number Placeholder 3"/>
          <p:cNvSpPr>
            <a:spLocks noGrp="1"/>
          </p:cNvSpPr>
          <p:nvPr>
            <p:ph type="sldNum" sz="quarter" idx="5"/>
          </p:nvPr>
        </p:nvSpPr>
        <p:spPr/>
        <p:txBody>
          <a:bodyPr/>
          <a:lstStyle/>
          <a:p>
            <a:fld id="{2A0903F2-CC2D-2749-9DC3-89E5CB5A31E7}" type="slidenum">
              <a:rPr lang="en-US" smtClean="0"/>
              <a:t>6</a:t>
            </a:fld>
            <a:endParaRPr lang="en-US"/>
          </a:p>
        </p:txBody>
      </p:sp>
    </p:spTree>
    <p:extLst>
      <p:ext uri="{BB962C8B-B14F-4D97-AF65-F5344CB8AC3E}">
        <p14:creationId xmlns:p14="http://schemas.microsoft.com/office/powerpoint/2010/main" val="927734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long sequence of works have reduced the degree of g to be 2.</a:t>
            </a:r>
          </a:p>
          <a:p>
            <a:endParaRPr lang="en-US" dirty="0"/>
          </a:p>
          <a:p>
            <a:r>
              <a:rPr lang="en-US" dirty="0"/>
              <a:t>This reduction has been abstracted as multiparty randomized encoding in a work of Applebaum et al.</a:t>
            </a:r>
          </a:p>
        </p:txBody>
      </p:sp>
      <p:sp>
        <p:nvSpPr>
          <p:cNvPr id="4" name="Slide Number Placeholder 3"/>
          <p:cNvSpPr>
            <a:spLocks noGrp="1"/>
          </p:cNvSpPr>
          <p:nvPr>
            <p:ph type="sldNum" sz="quarter" idx="5"/>
          </p:nvPr>
        </p:nvSpPr>
        <p:spPr/>
        <p:txBody>
          <a:bodyPr/>
          <a:lstStyle/>
          <a:p>
            <a:fld id="{2A0903F2-CC2D-2749-9DC3-89E5CB5A31E7}" type="slidenum">
              <a:rPr lang="en-US" smtClean="0"/>
              <a:t>7</a:t>
            </a:fld>
            <a:endParaRPr lang="en-US"/>
          </a:p>
        </p:txBody>
      </p:sp>
    </p:spTree>
    <p:extLst>
      <p:ext uri="{BB962C8B-B14F-4D97-AF65-F5344CB8AC3E}">
        <p14:creationId xmlns:p14="http://schemas.microsoft.com/office/powerpoint/2010/main" val="1730709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work, we consider a different notion of simplicity. We require g to be a function with constant input and output locality. This is nearly the best that one could hope for and the key question we want to answer here is that is it possible to reduce securely computing any function to securely computing functions with constant input and output locality.</a:t>
            </a:r>
          </a:p>
        </p:txBody>
      </p:sp>
      <p:sp>
        <p:nvSpPr>
          <p:cNvPr id="4" name="Slide Number Placeholder 3"/>
          <p:cNvSpPr>
            <a:spLocks noGrp="1"/>
          </p:cNvSpPr>
          <p:nvPr>
            <p:ph type="sldNum" sz="quarter" idx="5"/>
          </p:nvPr>
        </p:nvSpPr>
        <p:spPr/>
        <p:txBody>
          <a:bodyPr/>
          <a:lstStyle/>
          <a:p>
            <a:fld id="{2A0903F2-CC2D-2749-9DC3-89E5CB5A31E7}" type="slidenum">
              <a:rPr lang="en-US" smtClean="0"/>
              <a:t>8</a:t>
            </a:fld>
            <a:endParaRPr lang="en-US"/>
          </a:p>
        </p:txBody>
      </p:sp>
    </p:spTree>
    <p:extLst>
      <p:ext uri="{BB962C8B-B14F-4D97-AF65-F5344CB8AC3E}">
        <p14:creationId xmlns:p14="http://schemas.microsoft.com/office/powerpoint/2010/main" val="2202804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Towards resolving this question, we consider an extremely simple model of secure computation. We call this model as parallel calls to 2-ary functions.</a:t>
            </a:r>
          </a:p>
          <a:p>
            <a:endParaRPr lang="en-US" dirty="0"/>
          </a:p>
          <a:p>
            <a:r>
              <a:rPr lang="en-US" dirty="0"/>
              <a:t>Specifically, there is an encode algorithm that maps the parties private inputs to a sequence of n shares.</a:t>
            </a:r>
          </a:p>
          <a:p>
            <a:endParaRPr lang="en-US" dirty="0"/>
          </a:p>
          <a:p>
            <a:r>
              <a:rPr lang="en-US" dirty="0"/>
              <a:t>The 2-ary function between </a:t>
            </a:r>
            <a:r>
              <a:rPr lang="en-US" dirty="0" err="1"/>
              <a:t>I,j</a:t>
            </a:r>
            <a:r>
              <a:rPr lang="en-US" dirty="0"/>
              <a:t> takes in the j-</a:t>
            </a:r>
            <a:r>
              <a:rPr lang="en-US" dirty="0" err="1"/>
              <a:t>th</a:t>
            </a:r>
            <a:r>
              <a:rPr lang="en-US" dirty="0"/>
              <a:t> share of party I and the </a:t>
            </a:r>
            <a:r>
              <a:rPr lang="en-US" dirty="0" err="1"/>
              <a:t>i-th</a:t>
            </a:r>
            <a:r>
              <a:rPr lang="en-US" dirty="0"/>
              <a:t> share of party j and outputs y_{</a:t>
            </a:r>
            <a:r>
              <a:rPr lang="en-US" dirty="0" err="1"/>
              <a:t>I,j</a:t>
            </a:r>
            <a:r>
              <a:rPr lang="en-US" dirty="0"/>
              <a:t>}.</a:t>
            </a:r>
          </a:p>
          <a:p>
            <a:endParaRPr lang="en-US" dirty="0"/>
          </a:p>
          <a:p>
            <a:r>
              <a:rPr lang="en-US" dirty="0"/>
              <a:t>The decode function takes in all y_{</a:t>
            </a:r>
            <a:r>
              <a:rPr lang="en-US" dirty="0" err="1"/>
              <a:t>I,j</a:t>
            </a:r>
            <a:r>
              <a:rPr lang="en-US" dirty="0"/>
              <a:t>} between every pair (</a:t>
            </a:r>
            <a:r>
              <a:rPr lang="en-US" dirty="0" err="1"/>
              <a:t>I,j</a:t>
            </a:r>
            <a:r>
              <a:rPr lang="en-US" dirty="0"/>
              <a:t>) and computes the output of the function f.</a:t>
            </a:r>
          </a:p>
          <a:p>
            <a:endParaRPr lang="en-US" dirty="0"/>
          </a:p>
          <a:p>
            <a:r>
              <a:rPr lang="en-US" dirty="0"/>
              <a:t>This model is interesting because any protocol in this model can be converted into one where we make calls to a function with constant input and output locality.</a:t>
            </a:r>
          </a:p>
          <a:p>
            <a:endParaRPr lang="en-US" dirty="0"/>
          </a:p>
          <a:p>
            <a:r>
              <a:rPr lang="en-US" dirty="0"/>
              <a:t>Furthermore, It is not too hard to see that in the semi-honest setting constant arity is equivalent to constant degree. Specifically, we can compute each monomial and combine them to get the output.</a:t>
            </a:r>
          </a:p>
          <a:p>
            <a:endParaRPr lang="en-US" dirty="0"/>
          </a:p>
          <a:p>
            <a:r>
              <a:rPr lang="en-US" dirty="0"/>
              <a:t>The key question we want to answer in this work is constant arity equivalent to constant degree in the malicious setting.</a:t>
            </a:r>
          </a:p>
        </p:txBody>
      </p:sp>
      <p:sp>
        <p:nvSpPr>
          <p:cNvPr id="4" name="Slide Number Placeholder 3"/>
          <p:cNvSpPr>
            <a:spLocks noGrp="1"/>
          </p:cNvSpPr>
          <p:nvPr>
            <p:ph type="sldNum" sz="quarter" idx="5"/>
          </p:nvPr>
        </p:nvSpPr>
        <p:spPr/>
        <p:txBody>
          <a:bodyPr/>
          <a:lstStyle/>
          <a:p>
            <a:fld id="{2A0903F2-CC2D-2749-9DC3-89E5CB5A31E7}" type="slidenum">
              <a:rPr lang="en-US" smtClean="0"/>
              <a:t>9</a:t>
            </a:fld>
            <a:endParaRPr lang="en-US"/>
          </a:p>
        </p:txBody>
      </p:sp>
    </p:spTree>
    <p:extLst>
      <p:ext uri="{BB962C8B-B14F-4D97-AF65-F5344CB8AC3E}">
        <p14:creationId xmlns:p14="http://schemas.microsoft.com/office/powerpoint/2010/main" val="3216208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show that it is not the case.</a:t>
            </a:r>
          </a:p>
          <a:p>
            <a:endParaRPr lang="en-US" dirty="0"/>
          </a:p>
          <a:p>
            <a:r>
              <a:rPr lang="en-US" dirty="0"/>
              <a:t>We show that there exists a degree-2 function that cannot be securely computed with parallel calls to 2-ary functions against malicious adversaries.</a:t>
            </a:r>
          </a:p>
          <a:p>
            <a:endParaRPr lang="en-US" dirty="0"/>
          </a:p>
          <a:p>
            <a:r>
              <a:rPr lang="en-US" dirty="0"/>
              <a:t>We show that this negative result can be overcome if we relax the security requirement to privacy with knowledge of output. </a:t>
            </a:r>
            <a:r>
              <a:rPr lang="en-US" dirty="0" err="1"/>
              <a:t>PwKO</a:t>
            </a:r>
            <a:r>
              <a:rPr lang="en-US" dirty="0"/>
              <a:t> guarantees that the adversarial party can force the honest parties to output an arbitrary value after learning the output from the ideal functionality.</a:t>
            </a:r>
          </a:p>
        </p:txBody>
      </p:sp>
      <p:sp>
        <p:nvSpPr>
          <p:cNvPr id="4" name="Slide Number Placeholder 3"/>
          <p:cNvSpPr>
            <a:spLocks noGrp="1"/>
          </p:cNvSpPr>
          <p:nvPr>
            <p:ph type="sldNum" sz="quarter" idx="5"/>
          </p:nvPr>
        </p:nvSpPr>
        <p:spPr/>
        <p:txBody>
          <a:bodyPr/>
          <a:lstStyle/>
          <a:p>
            <a:fld id="{2A0903F2-CC2D-2749-9DC3-89E5CB5A31E7}" type="slidenum">
              <a:rPr lang="en-US" smtClean="0"/>
              <a:t>10</a:t>
            </a:fld>
            <a:endParaRPr lang="en-US"/>
          </a:p>
        </p:txBody>
      </p:sp>
    </p:spTree>
    <p:extLst>
      <p:ext uri="{BB962C8B-B14F-4D97-AF65-F5344CB8AC3E}">
        <p14:creationId xmlns:p14="http://schemas.microsoft.com/office/powerpoint/2010/main" val="311788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F6AE-B161-072C-6F5E-65024D7A96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D21341-6C3B-7C59-F378-C747C3CA20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723CD7-6EA2-59C6-DDEB-C7006D546B80}"/>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A543103D-B67F-39CD-977C-BAB5F1CDB4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71A259-1230-7E35-09D9-88B3000DD947}"/>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428008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9651-AA2A-C92C-91EF-86CEA9DE76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649B54-14BC-E8DE-327D-178AFDDBE7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35540-454B-FD01-95EF-E0C19EFEE44A}"/>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DAC74E1D-3C59-2663-6AAE-6D16EB0F9A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A3981-441E-F19C-A595-F812DE23CE42}"/>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2368714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98A5B3-5C0C-27B9-FEBF-C5C7FA971B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F2A5B2-70B8-C7BC-F3A7-FA6839E177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8A21B5-E31F-C813-7F21-5B05D715329B}"/>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08B003CE-28DD-54CD-C460-D869D012E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8B469-051B-626C-12AA-BAF246A0B64D}"/>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407361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7AFDD-FC28-3DB6-9D3C-436D3EE198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AE0A7D-D64A-E6F0-BB67-104DD80A1B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398447-7F17-BE21-0240-A054FDF1133D}"/>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C0BC726B-3E73-AA8A-73DB-9D2D30498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9FCD6-FEC5-3043-8F4B-DBE6C14DDC12}"/>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216997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3F96B-5E19-840D-EF17-53B28A5D9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E4C0CF-00F7-EE76-4B1C-0B815B6BE4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A1B1A6-FF7A-F1A4-1578-EA3DA84A6294}"/>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A5E81C39-1682-97BB-63A4-BE074E37E7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E4004D-B3E0-274B-69F5-75B35FBDF211}"/>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345492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04D7-426A-CFD0-108F-64BD76EE54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F14588-17C8-AA70-11C9-150D707C9B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EE477C-B4E0-3667-6187-716B0722B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30D223-E6BE-9695-E927-F67D2CD09E19}"/>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6" name="Footer Placeholder 5">
            <a:extLst>
              <a:ext uri="{FF2B5EF4-FFF2-40B4-BE49-F238E27FC236}">
                <a16:creationId xmlns:a16="http://schemas.microsoft.com/office/drawing/2014/main" id="{7BA2E34B-725D-6F0E-D989-8FB091DC33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45E671-C234-5E0C-23C3-14F6785538FA}"/>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93686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E9DD-6B36-1A5B-3CF1-2CA77AD78F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9C98E0-F8C3-2A91-51B3-EB91026E15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07F84-AF8A-E84C-7A6D-E8D499D617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10C8C7-D6AA-31F2-7DA1-F58CC03BEE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3B6755-ABDD-22CA-92D7-27FF0E56F4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37F8C0-C2DB-E2FE-5782-6D3ADDE97632}"/>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8" name="Footer Placeholder 7">
            <a:extLst>
              <a:ext uri="{FF2B5EF4-FFF2-40B4-BE49-F238E27FC236}">
                <a16:creationId xmlns:a16="http://schemas.microsoft.com/office/drawing/2014/main" id="{3ED7B1FB-8C1D-1BE2-6327-5B1C14E263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F9D82B-D202-D493-05F3-00D8FD521DA3}"/>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1799441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EC1BE-0E70-C8D4-E681-412741B4D6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C1A524-D90A-5237-3D6E-906947BB2571}"/>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4" name="Footer Placeholder 3">
            <a:extLst>
              <a:ext uri="{FF2B5EF4-FFF2-40B4-BE49-F238E27FC236}">
                <a16:creationId xmlns:a16="http://schemas.microsoft.com/office/drawing/2014/main" id="{AE67620D-12EE-4603-451C-EB5483414A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1DE3F3-4208-FE96-77CE-A5EFB3A27D63}"/>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369673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69A2D5-6419-C7CF-F9C1-846562FFB1FE}"/>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3" name="Footer Placeholder 2">
            <a:extLst>
              <a:ext uri="{FF2B5EF4-FFF2-40B4-BE49-F238E27FC236}">
                <a16:creationId xmlns:a16="http://schemas.microsoft.com/office/drawing/2014/main" id="{D738E36A-DA26-5898-8B1F-6D4EF21460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C249E8-4CDB-6A1F-F256-5EC466DBE9B5}"/>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331444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657A4-0BD5-B73B-66DB-B7C2D77740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ABC3B4-59EF-33FF-36A9-971CFD23A6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C6E418-FBEC-F4F3-4E20-5AE9AEBAB5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C34D73-26AF-E3FD-2F2C-B1C268E152D2}"/>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6" name="Footer Placeholder 5">
            <a:extLst>
              <a:ext uri="{FF2B5EF4-FFF2-40B4-BE49-F238E27FC236}">
                <a16:creationId xmlns:a16="http://schemas.microsoft.com/office/drawing/2014/main" id="{C6F0E8B1-245F-280B-4D2A-B66978361A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06755-4CBE-B977-D654-4E3BEC905FFE}"/>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417978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A8B30-7DB0-0A14-8FDC-3099874D5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4BA955-8447-CB2C-02CF-B65B06FA8C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CEF2EF-3A00-9F15-5986-FED1EA45B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C69420-CB2C-08DF-4239-43DA0520484B}"/>
              </a:ext>
            </a:extLst>
          </p:cNvPr>
          <p:cNvSpPr>
            <a:spLocks noGrp="1"/>
          </p:cNvSpPr>
          <p:nvPr>
            <p:ph type="dt" sz="half" idx="10"/>
          </p:nvPr>
        </p:nvSpPr>
        <p:spPr/>
        <p:txBody>
          <a:bodyPr/>
          <a:lstStyle/>
          <a:p>
            <a:fld id="{6D58BC3F-47C1-9B42-ACC6-1FE75D965EE9}" type="datetimeFigureOut">
              <a:rPr lang="en-US" smtClean="0"/>
              <a:t>12/4/24</a:t>
            </a:fld>
            <a:endParaRPr lang="en-US"/>
          </a:p>
        </p:txBody>
      </p:sp>
      <p:sp>
        <p:nvSpPr>
          <p:cNvPr id="6" name="Footer Placeholder 5">
            <a:extLst>
              <a:ext uri="{FF2B5EF4-FFF2-40B4-BE49-F238E27FC236}">
                <a16:creationId xmlns:a16="http://schemas.microsoft.com/office/drawing/2014/main" id="{4CE278FD-055F-9F03-8343-1222F4A92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C6D32E-B074-88D2-F41B-DFD8A282B6A4}"/>
              </a:ext>
            </a:extLst>
          </p:cNvPr>
          <p:cNvSpPr>
            <a:spLocks noGrp="1"/>
          </p:cNvSpPr>
          <p:nvPr>
            <p:ph type="sldNum" sz="quarter" idx="12"/>
          </p:nvPr>
        </p:nvSpPr>
        <p:spPr/>
        <p:txBody>
          <a:bodyPr/>
          <a:lstStyle/>
          <a:p>
            <a:fld id="{BFD4A775-B66B-4B4F-B7B8-917C2CD517A9}" type="slidenum">
              <a:rPr lang="en-US" smtClean="0"/>
              <a:t>‹#›</a:t>
            </a:fld>
            <a:endParaRPr lang="en-US"/>
          </a:p>
        </p:txBody>
      </p:sp>
    </p:spTree>
    <p:extLst>
      <p:ext uri="{BB962C8B-B14F-4D97-AF65-F5344CB8AC3E}">
        <p14:creationId xmlns:p14="http://schemas.microsoft.com/office/powerpoint/2010/main" val="2334476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263EA1-6308-1608-90A5-D0DC15C92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CED429-689C-B9DC-721F-C0F8F12E66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5ADEC9-254D-5F7F-88B4-D998AA28E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58BC3F-47C1-9B42-ACC6-1FE75D965EE9}" type="datetimeFigureOut">
              <a:rPr lang="en-US" smtClean="0"/>
              <a:t>12/4/24</a:t>
            </a:fld>
            <a:endParaRPr lang="en-US"/>
          </a:p>
        </p:txBody>
      </p:sp>
      <p:sp>
        <p:nvSpPr>
          <p:cNvPr id="5" name="Footer Placeholder 4">
            <a:extLst>
              <a:ext uri="{FF2B5EF4-FFF2-40B4-BE49-F238E27FC236}">
                <a16:creationId xmlns:a16="http://schemas.microsoft.com/office/drawing/2014/main" id="{1B26076A-2B75-4A92-F497-7E5F3545A7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6032E4-EB8E-4F00-BB28-67E56EDA2A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D4A775-B66B-4B4F-B7B8-917C2CD517A9}" type="slidenum">
              <a:rPr lang="en-US" smtClean="0"/>
              <a:t>‹#›</a:t>
            </a:fld>
            <a:endParaRPr lang="en-US"/>
          </a:p>
        </p:txBody>
      </p:sp>
    </p:spTree>
    <p:extLst>
      <p:ext uri="{BB962C8B-B14F-4D97-AF65-F5344CB8AC3E}">
        <p14:creationId xmlns:p14="http://schemas.microsoft.com/office/powerpoint/2010/main" val="2927335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tiff"/><Relationship Id="rId7"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0.png"/></Relationships>
</file>

<file path=ppt/slides/_rels/slide13.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1.tiff"/><Relationship Id="rId7"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0.png"/><Relationship Id="rId9" Type="http://schemas.openxmlformats.org/officeDocument/2006/relationships/image" Target="../media/image33.png"/></Relationships>
</file>

<file path=ppt/slides/_rels/slide14.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1.tiff"/><Relationship Id="rId7"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10" Type="http://schemas.openxmlformats.org/officeDocument/2006/relationships/image" Target="../media/image34.png"/><Relationship Id="rId4" Type="http://schemas.openxmlformats.org/officeDocument/2006/relationships/image" Target="../media/image270.png"/><Relationship Id="rId9" Type="http://schemas.openxmlformats.org/officeDocument/2006/relationships/image" Target="../media/image33.png"/></Relationships>
</file>

<file path=ppt/slides/_rels/slide15.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1.tiff"/><Relationship Id="rId7" Type="http://schemas.openxmlformats.org/officeDocument/2006/relationships/image" Target="../media/image3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10" Type="http://schemas.openxmlformats.org/officeDocument/2006/relationships/image" Target="../media/image35.png"/><Relationship Id="rId4" Type="http://schemas.openxmlformats.org/officeDocument/2006/relationships/image" Target="../media/image270.png"/><Relationship Id="rId9" Type="http://schemas.openxmlformats.org/officeDocument/2006/relationships/image" Target="../media/image33.png"/></Relationships>
</file>

<file path=ppt/slides/_rels/slide16.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40.png"/><Relationship Id="rId3" Type="http://schemas.openxmlformats.org/officeDocument/2006/relationships/image" Target="../media/image1.tiff"/><Relationship Id="rId7" Type="http://schemas.openxmlformats.org/officeDocument/2006/relationships/image" Target="../media/image31.png"/><Relationship Id="rId12" Type="http://schemas.openxmlformats.org/officeDocument/2006/relationships/image" Target="../media/image3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38.png"/><Relationship Id="rId5" Type="http://schemas.openxmlformats.org/officeDocument/2006/relationships/image" Target="../media/image28.png"/><Relationship Id="rId10" Type="http://schemas.openxmlformats.org/officeDocument/2006/relationships/image" Target="../media/image37.png"/><Relationship Id="rId4" Type="http://schemas.openxmlformats.org/officeDocument/2006/relationships/image" Target="../media/image36.png"/><Relationship Id="rId9" Type="http://schemas.openxmlformats.org/officeDocument/2006/relationships/image" Target="../media/image3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1.tiff"/><Relationship Id="rId7" Type="http://schemas.openxmlformats.org/officeDocument/2006/relationships/image" Target="../media/image44.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19.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3" Type="http://schemas.openxmlformats.org/officeDocument/2006/relationships/image" Target="../media/image1.tiff"/><Relationship Id="rId7" Type="http://schemas.openxmlformats.org/officeDocument/2006/relationships/image" Target="../media/image44.png"/><Relationship Id="rId12" Type="http://schemas.openxmlformats.org/officeDocument/2006/relationships/image" Target="../media/image5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49.png"/><Relationship Id="rId5" Type="http://schemas.openxmlformats.org/officeDocument/2006/relationships/image" Target="../media/image43.png"/><Relationship Id="rId10" Type="http://schemas.openxmlformats.org/officeDocument/2006/relationships/image" Target="../media/image48.png"/><Relationship Id="rId4" Type="http://schemas.openxmlformats.org/officeDocument/2006/relationships/image" Target="../media/image41.png"/><Relationship Id="rId9" Type="http://schemas.openxmlformats.org/officeDocument/2006/relationships/image" Target="../media/image47.png"/><Relationship Id="rId14" Type="http://schemas.openxmlformats.org/officeDocument/2006/relationships/image" Target="../media/image52.png"/></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tiff"/><Relationship Id="rId7" Type="http://schemas.openxmlformats.org/officeDocument/2006/relationships/image" Target="../media/image18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70.png"/><Relationship Id="rId11" Type="http://schemas.openxmlformats.org/officeDocument/2006/relationships/image" Target="../media/image22.png"/><Relationship Id="rId5" Type="http://schemas.openxmlformats.org/officeDocument/2006/relationships/image" Target="../media/image160.png"/><Relationship Id="rId10" Type="http://schemas.openxmlformats.org/officeDocument/2006/relationships/image" Target="../media/image21.png"/><Relationship Id="rId4" Type="http://schemas.openxmlformats.org/officeDocument/2006/relationships/image" Target="../media/image150.png"/><Relationship Id="rId9" Type="http://schemas.openxmlformats.org/officeDocument/2006/relationships/image" Target="../media/image20.png"/></Relationships>
</file>

<file path=ppt/slides/_rels/slide20.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3" Type="http://schemas.openxmlformats.org/officeDocument/2006/relationships/image" Target="../media/image1.tiff"/><Relationship Id="rId7" Type="http://schemas.openxmlformats.org/officeDocument/2006/relationships/image" Target="../media/image44.png"/><Relationship Id="rId12" Type="http://schemas.openxmlformats.org/officeDocument/2006/relationships/image" Target="../media/image50.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49.png"/><Relationship Id="rId5" Type="http://schemas.openxmlformats.org/officeDocument/2006/relationships/image" Target="../media/image43.png"/><Relationship Id="rId15" Type="http://schemas.openxmlformats.org/officeDocument/2006/relationships/image" Target="../media/image55.png"/><Relationship Id="rId10" Type="http://schemas.openxmlformats.org/officeDocument/2006/relationships/image" Target="../media/image48.png"/><Relationship Id="rId4" Type="http://schemas.openxmlformats.org/officeDocument/2006/relationships/image" Target="../media/image53.png"/><Relationship Id="rId9" Type="http://schemas.openxmlformats.org/officeDocument/2006/relationships/image" Target="../media/image47.png"/><Relationship Id="rId14" Type="http://schemas.openxmlformats.org/officeDocument/2006/relationships/image" Target="../media/image54.png"/></Relationships>
</file>

<file path=ppt/slides/_rels/slide21.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9.png"/><Relationship Id="rId3" Type="http://schemas.openxmlformats.org/officeDocument/2006/relationships/image" Target="../media/image1.tiff"/><Relationship Id="rId7" Type="http://schemas.openxmlformats.org/officeDocument/2006/relationships/image" Target="../media/image44.png"/><Relationship Id="rId12" Type="http://schemas.openxmlformats.org/officeDocument/2006/relationships/image" Target="../media/image5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57.png"/><Relationship Id="rId5" Type="http://schemas.openxmlformats.org/officeDocument/2006/relationships/image" Target="../media/image43.png"/><Relationship Id="rId10" Type="http://schemas.openxmlformats.org/officeDocument/2006/relationships/image" Target="../media/image56.png"/><Relationship Id="rId4" Type="http://schemas.openxmlformats.org/officeDocument/2006/relationships/image" Target="../media/image53.png"/><Relationship Id="rId9" Type="http://schemas.openxmlformats.org/officeDocument/2006/relationships/image" Target="../media/image47.png"/></Relationships>
</file>

<file path=ppt/slides/_rels/slide22.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27.png"/><Relationship Id="rId3" Type="http://schemas.openxmlformats.org/officeDocument/2006/relationships/image" Target="../media/image1.tiff"/><Relationship Id="rId7" Type="http://schemas.openxmlformats.org/officeDocument/2006/relationships/image" Target="../media/image44.png"/><Relationship Id="rId12" Type="http://schemas.openxmlformats.org/officeDocument/2006/relationships/image" Target="../media/image5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0.png"/><Relationship Id="rId11" Type="http://schemas.openxmlformats.org/officeDocument/2006/relationships/image" Target="../media/image57.png"/><Relationship Id="rId5" Type="http://schemas.openxmlformats.org/officeDocument/2006/relationships/image" Target="../media/image43.png"/><Relationship Id="rId10" Type="http://schemas.openxmlformats.org/officeDocument/2006/relationships/image" Target="../media/image56.png"/><Relationship Id="rId4" Type="http://schemas.openxmlformats.org/officeDocument/2006/relationships/image" Target="../media/image53.png"/><Relationship Id="rId9" Type="http://schemas.openxmlformats.org/officeDocument/2006/relationships/image" Target="../media/image47.png"/><Relationship Id="rId14" Type="http://schemas.openxmlformats.org/officeDocument/2006/relationships/image" Target="../media/image6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tiff"/><Relationship Id="rId7" Type="http://schemas.openxmlformats.org/officeDocument/2006/relationships/image" Target="../media/image18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70.png"/><Relationship Id="rId11" Type="http://schemas.openxmlformats.org/officeDocument/2006/relationships/image" Target="../media/image22.png"/><Relationship Id="rId5" Type="http://schemas.openxmlformats.org/officeDocument/2006/relationships/image" Target="../media/image160.png"/><Relationship Id="rId10" Type="http://schemas.openxmlformats.org/officeDocument/2006/relationships/image" Target="../media/image23.png"/><Relationship Id="rId4" Type="http://schemas.openxmlformats.org/officeDocument/2006/relationships/image" Target="../media/image150.png"/><Relationship Id="rId9" Type="http://schemas.openxmlformats.org/officeDocument/2006/relationships/image" Target="../media/image20.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tiff"/><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tiff"/><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tiff"/><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tiff"/><Relationship Id="rId7" Type="http://schemas.openxmlformats.org/officeDocument/2006/relationships/image" Target="../media/image13.png"/><Relationship Id="rId12"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tiff"/><Relationship Id="rId7" Type="http://schemas.openxmlformats.org/officeDocument/2006/relationships/image" Target="../media/image13.png"/><Relationship Id="rId12"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D750C-4F8F-D11C-DBB7-A7EDDD474CBB}"/>
              </a:ext>
            </a:extLst>
          </p:cNvPr>
          <p:cNvSpPr>
            <a:spLocks noGrp="1"/>
          </p:cNvSpPr>
          <p:nvPr>
            <p:ph type="ctrTitle"/>
          </p:nvPr>
        </p:nvSpPr>
        <p:spPr/>
        <p:txBody>
          <a:bodyPr>
            <a:normAutofit fontScale="90000"/>
          </a:bodyPr>
          <a:lstStyle/>
          <a:p>
            <a:r>
              <a:rPr lang="en-US" dirty="0"/>
              <a:t>Secure Computation with Parallel Calls to 2-ary Functions</a:t>
            </a:r>
          </a:p>
        </p:txBody>
      </p:sp>
      <p:sp>
        <p:nvSpPr>
          <p:cNvPr id="3" name="Subtitle 2">
            <a:extLst>
              <a:ext uri="{FF2B5EF4-FFF2-40B4-BE49-F238E27FC236}">
                <a16:creationId xmlns:a16="http://schemas.microsoft.com/office/drawing/2014/main" id="{3F630803-B59A-DB76-57A1-554F4DE69311}"/>
              </a:ext>
            </a:extLst>
          </p:cNvPr>
          <p:cNvSpPr>
            <a:spLocks noGrp="1"/>
          </p:cNvSpPr>
          <p:nvPr>
            <p:ph type="subTitle" idx="1"/>
          </p:nvPr>
        </p:nvSpPr>
        <p:spPr>
          <a:xfrm>
            <a:off x="1524000" y="4079875"/>
            <a:ext cx="9144000" cy="1655762"/>
          </a:xfrm>
        </p:spPr>
        <p:txBody>
          <a:bodyPr/>
          <a:lstStyle/>
          <a:p>
            <a:r>
              <a:rPr lang="en-US" dirty="0"/>
              <a:t>Varun Narayanan, UCLA</a:t>
            </a:r>
          </a:p>
          <a:p>
            <a:r>
              <a:rPr lang="en-US" dirty="0"/>
              <a:t>Shubham Vivek Pawar, Royal Holloway</a:t>
            </a:r>
          </a:p>
          <a:p>
            <a:r>
              <a:rPr lang="en-US" b="1" dirty="0"/>
              <a:t>Akshayaram Srinivasan, University of Toronto</a:t>
            </a:r>
          </a:p>
        </p:txBody>
      </p:sp>
    </p:spTree>
    <p:extLst>
      <p:ext uri="{BB962C8B-B14F-4D97-AF65-F5344CB8AC3E}">
        <p14:creationId xmlns:p14="http://schemas.microsoft.com/office/powerpoint/2010/main" val="4009282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F70B-D7C4-52A4-D673-3754247B770C}"/>
              </a:ext>
            </a:extLst>
          </p:cNvPr>
          <p:cNvSpPr>
            <a:spLocks noGrp="1"/>
          </p:cNvSpPr>
          <p:nvPr>
            <p:ph type="title"/>
          </p:nvPr>
        </p:nvSpPr>
        <p:spPr/>
        <p:txBody>
          <a:bodyPr/>
          <a:lstStyle/>
          <a:p>
            <a:r>
              <a:rPr lang="en-US" dirty="0"/>
              <a:t>Our Main Results</a:t>
            </a:r>
          </a:p>
        </p:txBody>
      </p:sp>
      <p:sp>
        <p:nvSpPr>
          <p:cNvPr id="3" name="Content Placeholder 2">
            <a:extLst>
              <a:ext uri="{FF2B5EF4-FFF2-40B4-BE49-F238E27FC236}">
                <a16:creationId xmlns:a16="http://schemas.microsoft.com/office/drawing/2014/main" id="{10037A43-147F-1BC0-E3A6-3DEE24819F46}"/>
              </a:ext>
            </a:extLst>
          </p:cNvPr>
          <p:cNvSpPr>
            <a:spLocks noGrp="1"/>
          </p:cNvSpPr>
          <p:nvPr>
            <p:ph idx="1"/>
          </p:nvPr>
        </p:nvSpPr>
        <p:spPr>
          <a:xfrm>
            <a:off x="838200" y="1825625"/>
            <a:ext cx="10789118" cy="1325563"/>
          </a:xfrm>
          <a:solidFill>
            <a:schemeClr val="accent2">
              <a:lumMod val="20000"/>
              <a:lumOff val="80000"/>
            </a:schemeClr>
          </a:solidFill>
          <a:ln>
            <a:solidFill>
              <a:schemeClr val="accent1">
                <a:shade val="15000"/>
              </a:schemeClr>
            </a:solidFill>
          </a:ln>
        </p:spPr>
        <p:txBody>
          <a:bodyPr>
            <a:normAutofit/>
          </a:bodyPr>
          <a:lstStyle/>
          <a:p>
            <a:pPr marL="0" indent="0">
              <a:buNone/>
            </a:pPr>
            <a:r>
              <a:rPr lang="en-US" b="1" dirty="0"/>
              <a:t>Theorem:  </a:t>
            </a:r>
            <a:r>
              <a:rPr lang="en-US" dirty="0"/>
              <a:t>There exists a degree-2 function that cannot be securely computed against malicious adversaries with parallel calls to 2-ary functions.</a:t>
            </a:r>
            <a:endParaRPr lang="en-US" b="1" dirty="0"/>
          </a:p>
        </p:txBody>
      </p:sp>
      <p:sp>
        <p:nvSpPr>
          <p:cNvPr id="4" name="Content Placeholder 2">
            <a:extLst>
              <a:ext uri="{FF2B5EF4-FFF2-40B4-BE49-F238E27FC236}">
                <a16:creationId xmlns:a16="http://schemas.microsoft.com/office/drawing/2014/main" id="{2578C816-7929-BC8B-E2D3-D9A6D8F14D59}"/>
              </a:ext>
            </a:extLst>
          </p:cNvPr>
          <p:cNvSpPr txBox="1">
            <a:spLocks/>
          </p:cNvSpPr>
          <p:nvPr/>
        </p:nvSpPr>
        <p:spPr>
          <a:xfrm>
            <a:off x="838200" y="3600991"/>
            <a:ext cx="10789118" cy="1325563"/>
          </a:xfrm>
          <a:prstGeom prst="rect">
            <a:avLst/>
          </a:prstGeom>
          <a:solidFill>
            <a:schemeClr val="accent6">
              <a:lumMod val="20000"/>
              <a:lumOff val="80000"/>
            </a:schemeClr>
          </a:solidFill>
          <a:ln>
            <a:solidFill>
              <a:schemeClr val="accent1">
                <a:shade val="1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Theorem:  </a:t>
            </a:r>
            <a:r>
              <a:rPr lang="en-US" dirty="0"/>
              <a:t>Every degree-2 function can be securely computed against malicious adversaries with </a:t>
            </a:r>
            <a:r>
              <a:rPr lang="en-US" dirty="0" err="1"/>
              <a:t>PwKO</a:t>
            </a:r>
            <a:r>
              <a:rPr lang="en-US" dirty="0"/>
              <a:t> by making parallel calls to 2-ary functions.</a:t>
            </a:r>
            <a:endParaRPr lang="en-US" b="1" dirty="0"/>
          </a:p>
        </p:txBody>
      </p:sp>
      <p:sp>
        <p:nvSpPr>
          <p:cNvPr id="5" name="Content Placeholder 2">
            <a:extLst>
              <a:ext uri="{FF2B5EF4-FFF2-40B4-BE49-F238E27FC236}">
                <a16:creationId xmlns:a16="http://schemas.microsoft.com/office/drawing/2014/main" id="{1D14121D-1F5F-BBFF-4232-8D0B7FB51AF3}"/>
              </a:ext>
            </a:extLst>
          </p:cNvPr>
          <p:cNvSpPr txBox="1">
            <a:spLocks/>
          </p:cNvSpPr>
          <p:nvPr/>
        </p:nvSpPr>
        <p:spPr>
          <a:xfrm>
            <a:off x="838200" y="5167312"/>
            <a:ext cx="10789118" cy="1325563"/>
          </a:xfrm>
          <a:prstGeom prst="rect">
            <a:avLst/>
          </a:prstGeom>
          <a:solidFill>
            <a:schemeClr val="accent6">
              <a:lumMod val="20000"/>
              <a:lumOff val="80000"/>
            </a:schemeClr>
          </a:solidFill>
          <a:ln>
            <a:solidFill>
              <a:schemeClr val="accent1">
                <a:shade val="1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Theorem:  </a:t>
            </a:r>
            <a:r>
              <a:rPr lang="en-US" dirty="0"/>
              <a:t>Assume oblivious transfer. Then, every function can be securely computed against malicious adversaries by making parallel calls to 2-ary functions.</a:t>
            </a:r>
            <a:endParaRPr lang="en-US" b="1" dirty="0"/>
          </a:p>
        </p:txBody>
      </p:sp>
    </p:spTree>
    <p:extLst>
      <p:ext uri="{BB962C8B-B14F-4D97-AF65-F5344CB8AC3E}">
        <p14:creationId xmlns:p14="http://schemas.microsoft.com/office/powerpoint/2010/main" val="124853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DF96-CB7C-E447-1419-057769AFE71D}"/>
              </a:ext>
            </a:extLst>
          </p:cNvPr>
          <p:cNvSpPr>
            <a:spLocks noGrp="1"/>
          </p:cNvSpPr>
          <p:nvPr>
            <p:ph type="title"/>
          </p:nvPr>
        </p:nvSpPr>
        <p:spPr>
          <a:xfrm>
            <a:off x="838200" y="2578936"/>
            <a:ext cx="10515600" cy="1325563"/>
          </a:xfrm>
        </p:spPr>
        <p:txBody>
          <a:bodyPr/>
          <a:lstStyle/>
          <a:p>
            <a:pPr algn="ctr"/>
            <a:r>
              <a:rPr lang="en-US" b="1" dirty="0"/>
              <a:t>Negative Result</a:t>
            </a:r>
          </a:p>
        </p:txBody>
      </p:sp>
    </p:spTree>
    <p:extLst>
      <p:ext uri="{BB962C8B-B14F-4D97-AF65-F5344CB8AC3E}">
        <p14:creationId xmlns:p14="http://schemas.microsoft.com/office/powerpoint/2010/main" val="367440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B1E2-5BC7-D946-E4BA-2C05CF97578D}"/>
              </a:ext>
            </a:extLst>
          </p:cNvPr>
          <p:cNvSpPr>
            <a:spLocks noGrp="1"/>
          </p:cNvSpPr>
          <p:nvPr>
            <p:ph type="title"/>
          </p:nvPr>
        </p:nvSpPr>
        <p:spPr/>
        <p:txBody>
          <a:bodyPr/>
          <a:lstStyle/>
          <a:p>
            <a:r>
              <a:rPr lang="en-US" dirty="0"/>
              <a:t>Functionality</a:t>
            </a:r>
          </a:p>
        </p:txBody>
      </p:sp>
      <p:pic>
        <p:nvPicPr>
          <p:cNvPr id="4" name="Picture 3">
            <a:extLst>
              <a:ext uri="{FF2B5EF4-FFF2-40B4-BE49-F238E27FC236}">
                <a16:creationId xmlns:a16="http://schemas.microsoft.com/office/drawing/2014/main" id="{849F7536-E494-84D9-BD15-7DD7FBD9079F}"/>
              </a:ext>
            </a:extLst>
          </p:cNvPr>
          <p:cNvPicPr>
            <a:picLocks noChangeAspect="1"/>
          </p:cNvPicPr>
          <p:nvPr/>
        </p:nvPicPr>
        <p:blipFill>
          <a:blip r:embed="rId3"/>
          <a:stretch>
            <a:fillRect/>
          </a:stretch>
        </p:blipFill>
        <p:spPr>
          <a:xfrm>
            <a:off x="5436924" y="1418632"/>
            <a:ext cx="1318152" cy="1318152"/>
          </a:xfrm>
          <a:prstGeom prst="rect">
            <a:avLst/>
          </a:prstGeom>
        </p:spPr>
      </p:pic>
      <p:pic>
        <p:nvPicPr>
          <p:cNvPr id="5" name="Picture 4">
            <a:extLst>
              <a:ext uri="{FF2B5EF4-FFF2-40B4-BE49-F238E27FC236}">
                <a16:creationId xmlns:a16="http://schemas.microsoft.com/office/drawing/2014/main" id="{1FD44AA1-A91B-F973-063B-611573A9D293}"/>
              </a:ext>
            </a:extLst>
          </p:cNvPr>
          <p:cNvPicPr>
            <a:picLocks noChangeAspect="1"/>
          </p:cNvPicPr>
          <p:nvPr/>
        </p:nvPicPr>
        <p:blipFill>
          <a:blip r:embed="rId3"/>
          <a:stretch>
            <a:fillRect/>
          </a:stretch>
        </p:blipFill>
        <p:spPr>
          <a:xfrm>
            <a:off x="7718331" y="3947827"/>
            <a:ext cx="1318152" cy="1318152"/>
          </a:xfrm>
          <a:prstGeom prst="rect">
            <a:avLst/>
          </a:prstGeom>
        </p:spPr>
      </p:pic>
      <p:pic>
        <p:nvPicPr>
          <p:cNvPr id="6" name="Picture 5">
            <a:extLst>
              <a:ext uri="{FF2B5EF4-FFF2-40B4-BE49-F238E27FC236}">
                <a16:creationId xmlns:a16="http://schemas.microsoft.com/office/drawing/2014/main" id="{EC93BE9B-2CE9-F66B-0834-93CAE6C5DD40}"/>
              </a:ext>
            </a:extLst>
          </p:cNvPr>
          <p:cNvPicPr>
            <a:picLocks noChangeAspect="1"/>
          </p:cNvPicPr>
          <p:nvPr/>
        </p:nvPicPr>
        <p:blipFill>
          <a:blip r:embed="rId3"/>
          <a:stretch>
            <a:fillRect/>
          </a:stretch>
        </p:blipFill>
        <p:spPr>
          <a:xfrm>
            <a:off x="3155519" y="3947827"/>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5A1593D-52B8-B2F1-679C-97E1DB46A87F}"/>
                  </a:ext>
                </a:extLst>
              </p:cNvPr>
              <p:cNvSpPr txBox="1"/>
              <p:nvPr/>
            </p:nvSpPr>
            <p:spPr>
              <a:xfrm>
                <a:off x="5564773" y="952024"/>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65A1593D-52B8-B2F1-679C-97E1DB46A87F}"/>
                  </a:ext>
                </a:extLst>
              </p:cNvPr>
              <p:cNvSpPr txBox="1">
                <a:spLocks noRot="1" noChangeAspect="1" noMove="1" noResize="1" noEditPoints="1" noAdjustHandles="1" noChangeArrowheads="1" noChangeShapeType="1" noTextEdit="1"/>
              </p:cNvSpPr>
              <p:nvPr/>
            </p:nvSpPr>
            <p:spPr>
              <a:xfrm>
                <a:off x="5564773" y="952024"/>
                <a:ext cx="1318152" cy="7386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E67B9DC-B5D4-9D49-79CA-A41BF8744F9A}"/>
                  </a:ext>
                </a:extLst>
              </p:cNvPr>
              <p:cNvSpPr txBox="1"/>
              <p:nvPr/>
            </p:nvSpPr>
            <p:spPr>
              <a:xfrm>
                <a:off x="3043662" y="5506791"/>
                <a:ext cx="1541865"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8" name="TextBox 7">
                <a:extLst>
                  <a:ext uri="{FF2B5EF4-FFF2-40B4-BE49-F238E27FC236}">
                    <a16:creationId xmlns:a16="http://schemas.microsoft.com/office/drawing/2014/main" id="{CE67B9DC-B5D4-9D49-79CA-A41BF8744F9A}"/>
                  </a:ext>
                </a:extLst>
              </p:cNvPr>
              <p:cNvSpPr txBox="1">
                <a:spLocks noRot="1" noChangeAspect="1" noMove="1" noResize="1" noEditPoints="1" noAdjustHandles="1" noChangeArrowheads="1" noChangeShapeType="1" noTextEdit="1"/>
              </p:cNvSpPr>
              <p:nvPr/>
            </p:nvSpPr>
            <p:spPr>
              <a:xfrm>
                <a:off x="3043662" y="5506791"/>
                <a:ext cx="1541865" cy="73866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7EFB743-9FF0-765A-9164-4D56D3068F8B}"/>
                  </a:ext>
                </a:extLst>
              </p:cNvPr>
              <p:cNvSpPr txBox="1"/>
              <p:nvPr/>
            </p:nvSpPr>
            <p:spPr>
              <a:xfrm>
                <a:off x="7719193" y="5506791"/>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9" name="TextBox 8">
                <a:extLst>
                  <a:ext uri="{FF2B5EF4-FFF2-40B4-BE49-F238E27FC236}">
                    <a16:creationId xmlns:a16="http://schemas.microsoft.com/office/drawing/2014/main" id="{97EFB743-9FF0-765A-9164-4D56D3068F8B}"/>
                  </a:ext>
                </a:extLst>
              </p:cNvPr>
              <p:cNvSpPr txBox="1">
                <a:spLocks noRot="1" noChangeAspect="1" noMove="1" noResize="1" noEditPoints="1" noAdjustHandles="1" noChangeArrowheads="1" noChangeShapeType="1" noTextEdit="1"/>
              </p:cNvSpPr>
              <p:nvPr/>
            </p:nvSpPr>
            <p:spPr>
              <a:xfrm>
                <a:off x="7719193" y="5506791"/>
                <a:ext cx="1318152" cy="73866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304086B3-4634-0CB0-82F2-CD031D1BA496}"/>
                  </a:ext>
                </a:extLst>
              </p:cNvPr>
              <p:cNvSpPr txBox="1"/>
              <p:nvPr/>
            </p:nvSpPr>
            <p:spPr>
              <a:xfrm>
                <a:off x="4305496" y="3245350"/>
                <a:ext cx="3836706" cy="461665"/>
              </a:xfrm>
              <a:prstGeom prst="rect">
                <a:avLst/>
              </a:prstGeom>
              <a:solidFill>
                <a:schemeClr val="bg1"/>
              </a:solidFill>
              <a:ln>
                <a:solidFill>
                  <a:schemeClr val="accent1">
                    <a:shade val="15000"/>
                  </a:schemeClr>
                </a:solidFill>
              </a:ln>
            </p:spPr>
            <p:txBody>
              <a:bodyPr wrap="square" rtlCol="0">
                <a:spAutoFit/>
              </a:bodyPr>
              <a:lstStyle/>
              <a:p>
                <a:r>
                  <a:rPr lang="en-US" sz="2400" dirty="0"/>
                  <a:t>Checks if </a:t>
                </a: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=0</m:t>
                    </m:r>
                  </m:oMath>
                </a14:m>
                <a:endParaRPr lang="en-US" sz="2400" dirty="0"/>
              </a:p>
            </p:txBody>
          </p:sp>
        </mc:Choice>
        <mc:Fallback xmlns="">
          <p:sp>
            <p:nvSpPr>
              <p:cNvPr id="10" name="TextBox 9">
                <a:extLst>
                  <a:ext uri="{FF2B5EF4-FFF2-40B4-BE49-F238E27FC236}">
                    <a16:creationId xmlns:a16="http://schemas.microsoft.com/office/drawing/2014/main" id="{304086B3-4634-0CB0-82F2-CD031D1BA496}"/>
                  </a:ext>
                </a:extLst>
              </p:cNvPr>
              <p:cNvSpPr txBox="1">
                <a:spLocks noRot="1" noChangeAspect="1" noMove="1" noResize="1" noEditPoints="1" noAdjustHandles="1" noChangeArrowheads="1" noChangeShapeType="1" noTextEdit="1"/>
              </p:cNvSpPr>
              <p:nvPr/>
            </p:nvSpPr>
            <p:spPr>
              <a:xfrm>
                <a:off x="4305496" y="3245350"/>
                <a:ext cx="3836706" cy="461665"/>
              </a:xfrm>
              <a:prstGeom prst="rect">
                <a:avLst/>
              </a:prstGeom>
              <a:blipFill>
                <a:blip r:embed="rId7"/>
                <a:stretch>
                  <a:fillRect l="-2303" t="-7692" b="-25641"/>
                </a:stretch>
              </a:blipFill>
              <a:ln>
                <a:solidFill>
                  <a:schemeClr val="accent1">
                    <a:shade val="15000"/>
                  </a:schemeClr>
                </a:solidFill>
              </a:ln>
            </p:spPr>
            <p:txBody>
              <a:bodyPr/>
              <a:lstStyle/>
              <a:p>
                <a:r>
                  <a:rPr lang="en-US">
                    <a:noFill/>
                  </a:rPr>
                  <a:t> </a:t>
                </a:r>
              </a:p>
            </p:txBody>
          </p:sp>
        </mc:Fallback>
      </mc:AlternateContent>
      <p:sp>
        <p:nvSpPr>
          <p:cNvPr id="11" name="Oval Callout 10">
            <a:extLst>
              <a:ext uri="{FF2B5EF4-FFF2-40B4-BE49-F238E27FC236}">
                <a16:creationId xmlns:a16="http://schemas.microsoft.com/office/drawing/2014/main" id="{E124A440-49E2-BDE8-F592-1FB98B6EB664}"/>
              </a:ext>
            </a:extLst>
          </p:cNvPr>
          <p:cNvSpPr/>
          <p:nvPr/>
        </p:nvSpPr>
        <p:spPr>
          <a:xfrm>
            <a:off x="7567619" y="1069784"/>
            <a:ext cx="3850106" cy="1520791"/>
          </a:xfrm>
          <a:prstGeom prst="wedgeEllipseCallout">
            <a:avLst>
              <a:gd name="adj1" fmla="val -53083"/>
              <a:gd name="adj2" fmla="val 56804"/>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This can be expressed as a degree-2 polynomial over binary</a:t>
            </a:r>
          </a:p>
        </p:txBody>
      </p:sp>
    </p:spTree>
    <p:extLst>
      <p:ext uri="{BB962C8B-B14F-4D97-AF65-F5344CB8AC3E}">
        <p14:creationId xmlns:p14="http://schemas.microsoft.com/office/powerpoint/2010/main" val="125873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44B27-6036-66E4-C2F2-4DE50CF15322}"/>
              </a:ext>
            </a:extLst>
          </p:cNvPr>
          <p:cNvSpPr>
            <a:spLocks noGrp="1"/>
          </p:cNvSpPr>
          <p:nvPr>
            <p:ph type="title"/>
          </p:nvPr>
        </p:nvSpPr>
        <p:spPr/>
        <p:txBody>
          <a:bodyPr/>
          <a:lstStyle/>
          <a:p>
            <a:r>
              <a:rPr lang="en-US" dirty="0"/>
              <a:t>Impossibility Result</a:t>
            </a:r>
          </a:p>
        </p:txBody>
      </p:sp>
      <p:pic>
        <p:nvPicPr>
          <p:cNvPr id="4" name="Picture 3">
            <a:extLst>
              <a:ext uri="{FF2B5EF4-FFF2-40B4-BE49-F238E27FC236}">
                <a16:creationId xmlns:a16="http://schemas.microsoft.com/office/drawing/2014/main" id="{2B88A985-84E3-696D-678A-69579066098F}"/>
              </a:ext>
            </a:extLst>
          </p:cNvPr>
          <p:cNvPicPr>
            <a:picLocks noChangeAspect="1"/>
          </p:cNvPicPr>
          <p:nvPr/>
        </p:nvPicPr>
        <p:blipFill>
          <a:blip r:embed="rId3"/>
          <a:stretch>
            <a:fillRect/>
          </a:stretch>
        </p:blipFill>
        <p:spPr>
          <a:xfrm>
            <a:off x="5436924" y="1418632"/>
            <a:ext cx="1318152" cy="1318152"/>
          </a:xfrm>
          <a:prstGeom prst="rect">
            <a:avLst/>
          </a:prstGeom>
        </p:spPr>
      </p:pic>
      <p:pic>
        <p:nvPicPr>
          <p:cNvPr id="5" name="Picture 4">
            <a:extLst>
              <a:ext uri="{FF2B5EF4-FFF2-40B4-BE49-F238E27FC236}">
                <a16:creationId xmlns:a16="http://schemas.microsoft.com/office/drawing/2014/main" id="{780645DC-F8B8-A770-8F8F-F6ED1DFE7AA6}"/>
              </a:ext>
            </a:extLst>
          </p:cNvPr>
          <p:cNvPicPr>
            <a:picLocks noChangeAspect="1"/>
          </p:cNvPicPr>
          <p:nvPr/>
        </p:nvPicPr>
        <p:blipFill>
          <a:blip r:embed="rId3"/>
          <a:stretch>
            <a:fillRect/>
          </a:stretch>
        </p:blipFill>
        <p:spPr>
          <a:xfrm>
            <a:off x="7718331" y="3947827"/>
            <a:ext cx="1318152" cy="1318152"/>
          </a:xfrm>
          <a:prstGeom prst="rect">
            <a:avLst/>
          </a:prstGeom>
        </p:spPr>
      </p:pic>
      <p:pic>
        <p:nvPicPr>
          <p:cNvPr id="6" name="Picture 5">
            <a:extLst>
              <a:ext uri="{FF2B5EF4-FFF2-40B4-BE49-F238E27FC236}">
                <a16:creationId xmlns:a16="http://schemas.microsoft.com/office/drawing/2014/main" id="{19022646-1AC2-F6BF-944B-5508365FD11D}"/>
              </a:ext>
            </a:extLst>
          </p:cNvPr>
          <p:cNvPicPr>
            <a:picLocks noChangeAspect="1"/>
          </p:cNvPicPr>
          <p:nvPr/>
        </p:nvPicPr>
        <p:blipFill>
          <a:blip r:embed="rId3"/>
          <a:stretch>
            <a:fillRect/>
          </a:stretch>
        </p:blipFill>
        <p:spPr>
          <a:xfrm>
            <a:off x="3155519" y="3947827"/>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D8BA213-EEAE-3FB3-5583-7A425C56D302}"/>
                  </a:ext>
                </a:extLst>
              </p:cNvPr>
              <p:cNvSpPr txBox="1"/>
              <p:nvPr/>
            </p:nvSpPr>
            <p:spPr>
              <a:xfrm>
                <a:off x="5564773" y="952024"/>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FD8BA213-EEAE-3FB3-5583-7A425C56D302}"/>
                  </a:ext>
                </a:extLst>
              </p:cNvPr>
              <p:cNvSpPr txBox="1">
                <a:spLocks noRot="1" noChangeAspect="1" noMove="1" noResize="1" noEditPoints="1" noAdjustHandles="1" noChangeArrowheads="1" noChangeShapeType="1" noTextEdit="1"/>
              </p:cNvSpPr>
              <p:nvPr/>
            </p:nvSpPr>
            <p:spPr>
              <a:xfrm>
                <a:off x="5564773" y="952024"/>
                <a:ext cx="1318152" cy="7386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3C48A0A3-444B-9DA7-306E-1F267D0B5531}"/>
                  </a:ext>
                </a:extLst>
              </p:cNvPr>
              <p:cNvSpPr txBox="1"/>
              <p:nvPr/>
            </p:nvSpPr>
            <p:spPr>
              <a:xfrm>
                <a:off x="3043662" y="5506791"/>
                <a:ext cx="1541865"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8" name="TextBox 7">
                <a:extLst>
                  <a:ext uri="{FF2B5EF4-FFF2-40B4-BE49-F238E27FC236}">
                    <a16:creationId xmlns:a16="http://schemas.microsoft.com/office/drawing/2014/main" id="{3C48A0A3-444B-9DA7-306E-1F267D0B5531}"/>
                  </a:ext>
                </a:extLst>
              </p:cNvPr>
              <p:cNvSpPr txBox="1">
                <a:spLocks noRot="1" noChangeAspect="1" noMove="1" noResize="1" noEditPoints="1" noAdjustHandles="1" noChangeArrowheads="1" noChangeShapeType="1" noTextEdit="1"/>
              </p:cNvSpPr>
              <p:nvPr/>
            </p:nvSpPr>
            <p:spPr>
              <a:xfrm>
                <a:off x="3043662" y="5506791"/>
                <a:ext cx="1541865" cy="73866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2DF0BB9-9813-79AA-757A-ED6EC2B4F38D}"/>
                  </a:ext>
                </a:extLst>
              </p:cNvPr>
              <p:cNvSpPr txBox="1"/>
              <p:nvPr/>
            </p:nvSpPr>
            <p:spPr>
              <a:xfrm>
                <a:off x="7719193" y="5506791"/>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9" name="TextBox 8">
                <a:extLst>
                  <a:ext uri="{FF2B5EF4-FFF2-40B4-BE49-F238E27FC236}">
                    <a16:creationId xmlns:a16="http://schemas.microsoft.com/office/drawing/2014/main" id="{F2DF0BB9-9813-79AA-757A-ED6EC2B4F38D}"/>
                  </a:ext>
                </a:extLst>
              </p:cNvPr>
              <p:cNvSpPr txBox="1">
                <a:spLocks noRot="1" noChangeAspect="1" noMove="1" noResize="1" noEditPoints="1" noAdjustHandles="1" noChangeArrowheads="1" noChangeShapeType="1" noTextEdit="1"/>
              </p:cNvSpPr>
              <p:nvPr/>
            </p:nvSpPr>
            <p:spPr>
              <a:xfrm>
                <a:off x="7719193" y="5506791"/>
                <a:ext cx="1318152" cy="738664"/>
              </a:xfrm>
              <a:prstGeom prst="rect">
                <a:avLst/>
              </a:prstGeom>
              <a:blipFill>
                <a:blip r:embed="rId6"/>
                <a:stretch>
                  <a:fillRect/>
                </a:stretch>
              </a:blipFill>
            </p:spPr>
            <p:txBody>
              <a:bodyPr/>
              <a:lstStyle/>
              <a:p>
                <a:r>
                  <a:rPr lang="en-US">
                    <a:noFill/>
                  </a:rPr>
                  <a:t> </a:t>
                </a:r>
              </a:p>
            </p:txBody>
          </p:sp>
        </mc:Fallback>
      </mc:AlternateContent>
      <p:cxnSp>
        <p:nvCxnSpPr>
          <p:cNvPr id="11" name="Straight Connector 10">
            <a:extLst>
              <a:ext uri="{FF2B5EF4-FFF2-40B4-BE49-F238E27FC236}">
                <a16:creationId xmlns:a16="http://schemas.microsoft.com/office/drawing/2014/main" id="{66F38687-2118-C425-5997-26C9E97F3067}"/>
              </a:ext>
            </a:extLst>
          </p:cNvPr>
          <p:cNvCxnSpPr/>
          <p:nvPr/>
        </p:nvCxnSpPr>
        <p:spPr>
          <a:xfrm flipV="1">
            <a:off x="4473671" y="2736784"/>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405EA990-6787-29AA-3E0E-07F55C759674}"/>
              </a:ext>
            </a:extLst>
          </p:cNvPr>
          <p:cNvCxnSpPr>
            <a:cxnSpLocks/>
          </p:cNvCxnSpPr>
          <p:nvPr/>
        </p:nvCxnSpPr>
        <p:spPr>
          <a:xfrm>
            <a:off x="6755076" y="2661250"/>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6C105502-2413-444A-B24E-FBEB4EEBBE37}"/>
              </a:ext>
            </a:extLst>
          </p:cNvPr>
          <p:cNvCxnSpPr>
            <a:cxnSpLocks/>
          </p:cNvCxnSpPr>
          <p:nvPr/>
        </p:nvCxnSpPr>
        <p:spPr>
          <a:xfrm flipV="1">
            <a:off x="5164950" y="4687196"/>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E2467DB-E610-8229-E6C9-EE0D823B34B8}"/>
                  </a:ext>
                </a:extLst>
              </p:cNvPr>
              <p:cNvSpPr txBox="1"/>
              <p:nvPr/>
            </p:nvSpPr>
            <p:spPr>
              <a:xfrm>
                <a:off x="3701070" y="288032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9" name="TextBox 18">
                <a:extLst>
                  <a:ext uri="{FF2B5EF4-FFF2-40B4-BE49-F238E27FC236}">
                    <a16:creationId xmlns:a16="http://schemas.microsoft.com/office/drawing/2014/main" id="{FE2467DB-E610-8229-E6C9-EE0D823B34B8}"/>
                  </a:ext>
                </a:extLst>
              </p:cNvPr>
              <p:cNvSpPr txBox="1">
                <a:spLocks noRot="1" noChangeAspect="1" noMove="1" noResize="1" noEditPoints="1" noAdjustHandles="1" noChangeArrowheads="1" noChangeShapeType="1" noTextEdit="1"/>
              </p:cNvSpPr>
              <p:nvPr/>
            </p:nvSpPr>
            <p:spPr>
              <a:xfrm>
                <a:off x="3701070" y="2880320"/>
                <a:ext cx="1318152" cy="477888"/>
              </a:xfrm>
              <a:prstGeom prst="rect">
                <a:avLst/>
              </a:prstGeom>
              <a:blipFill>
                <a:blip r:embed="rId7"/>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A747FC22-677F-9F63-77F5-FEAFB0C954AB}"/>
                  </a:ext>
                </a:extLst>
              </p:cNvPr>
              <p:cNvSpPr txBox="1"/>
              <p:nvPr/>
            </p:nvSpPr>
            <p:spPr>
              <a:xfrm>
                <a:off x="5564773" y="4956088"/>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20" name="TextBox 19">
                <a:extLst>
                  <a:ext uri="{FF2B5EF4-FFF2-40B4-BE49-F238E27FC236}">
                    <a16:creationId xmlns:a16="http://schemas.microsoft.com/office/drawing/2014/main" id="{A747FC22-677F-9F63-77F5-FEAFB0C954AB}"/>
                  </a:ext>
                </a:extLst>
              </p:cNvPr>
              <p:cNvSpPr txBox="1">
                <a:spLocks noRot="1" noChangeAspect="1" noMove="1" noResize="1" noEditPoints="1" noAdjustHandles="1" noChangeArrowheads="1" noChangeShapeType="1" noTextEdit="1"/>
              </p:cNvSpPr>
              <p:nvPr/>
            </p:nvSpPr>
            <p:spPr>
              <a:xfrm>
                <a:off x="5564773" y="4956088"/>
                <a:ext cx="1318152" cy="477888"/>
              </a:xfrm>
              <a:prstGeom prst="rect">
                <a:avLst/>
              </a:prstGeom>
              <a:blipFill>
                <a:blip r:embed="rId8"/>
                <a:stretch>
                  <a:fillRect b="-78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751D333A-2337-0ACD-E7DC-BCAF845D5844}"/>
                  </a:ext>
                </a:extLst>
              </p:cNvPr>
              <p:cNvSpPr txBox="1"/>
              <p:nvPr/>
            </p:nvSpPr>
            <p:spPr>
              <a:xfrm>
                <a:off x="7468971" y="2864417"/>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21" name="TextBox 20">
                <a:extLst>
                  <a:ext uri="{FF2B5EF4-FFF2-40B4-BE49-F238E27FC236}">
                    <a16:creationId xmlns:a16="http://schemas.microsoft.com/office/drawing/2014/main" id="{751D333A-2337-0ACD-E7DC-BCAF845D5844}"/>
                  </a:ext>
                </a:extLst>
              </p:cNvPr>
              <p:cNvSpPr txBox="1">
                <a:spLocks noRot="1" noChangeAspect="1" noMove="1" noResize="1" noEditPoints="1" noAdjustHandles="1" noChangeArrowheads="1" noChangeShapeType="1" noTextEdit="1"/>
              </p:cNvSpPr>
              <p:nvPr/>
            </p:nvSpPr>
            <p:spPr>
              <a:xfrm>
                <a:off x="7468971" y="2864417"/>
                <a:ext cx="1318152" cy="477888"/>
              </a:xfrm>
              <a:prstGeom prst="rect">
                <a:avLst/>
              </a:prstGeom>
              <a:blipFill>
                <a:blip r:embed="rId9"/>
                <a:stretch>
                  <a:fillRect b="-5128"/>
                </a:stretch>
              </a:blipFill>
            </p:spPr>
            <p:txBody>
              <a:bodyPr/>
              <a:lstStyle/>
              <a:p>
                <a:r>
                  <a:rPr lang="en-US">
                    <a:noFill/>
                  </a:rPr>
                  <a:t> </a:t>
                </a:r>
              </a:p>
            </p:txBody>
          </p:sp>
        </mc:Fallback>
      </mc:AlternateContent>
    </p:spTree>
    <p:extLst>
      <p:ext uri="{BB962C8B-B14F-4D97-AF65-F5344CB8AC3E}">
        <p14:creationId xmlns:p14="http://schemas.microsoft.com/office/powerpoint/2010/main" val="121117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11E06-CFC0-C5B5-CD40-0CC4D4A26C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B4C1B7-B57A-23C1-D4F1-047280F5332B}"/>
              </a:ext>
            </a:extLst>
          </p:cNvPr>
          <p:cNvSpPr>
            <a:spLocks noGrp="1"/>
          </p:cNvSpPr>
          <p:nvPr>
            <p:ph type="title"/>
          </p:nvPr>
        </p:nvSpPr>
        <p:spPr/>
        <p:txBody>
          <a:bodyPr/>
          <a:lstStyle/>
          <a:p>
            <a:r>
              <a:rPr lang="en-US" dirty="0"/>
              <a:t>Impossibility Result</a:t>
            </a:r>
          </a:p>
        </p:txBody>
      </p:sp>
      <p:pic>
        <p:nvPicPr>
          <p:cNvPr id="4" name="Picture 3">
            <a:extLst>
              <a:ext uri="{FF2B5EF4-FFF2-40B4-BE49-F238E27FC236}">
                <a16:creationId xmlns:a16="http://schemas.microsoft.com/office/drawing/2014/main" id="{198077D0-C560-7353-4366-1BC389E94F4A}"/>
              </a:ext>
            </a:extLst>
          </p:cNvPr>
          <p:cNvPicPr>
            <a:picLocks noChangeAspect="1"/>
          </p:cNvPicPr>
          <p:nvPr/>
        </p:nvPicPr>
        <p:blipFill>
          <a:blip r:embed="rId3"/>
          <a:stretch>
            <a:fillRect/>
          </a:stretch>
        </p:blipFill>
        <p:spPr>
          <a:xfrm>
            <a:off x="5436924" y="1418632"/>
            <a:ext cx="1318152" cy="1318152"/>
          </a:xfrm>
          <a:prstGeom prst="rect">
            <a:avLst/>
          </a:prstGeom>
        </p:spPr>
      </p:pic>
      <p:pic>
        <p:nvPicPr>
          <p:cNvPr id="5" name="Picture 4">
            <a:extLst>
              <a:ext uri="{FF2B5EF4-FFF2-40B4-BE49-F238E27FC236}">
                <a16:creationId xmlns:a16="http://schemas.microsoft.com/office/drawing/2014/main" id="{31FA4611-4CEE-9BD4-AAD2-5E9811F00E45}"/>
              </a:ext>
            </a:extLst>
          </p:cNvPr>
          <p:cNvPicPr>
            <a:picLocks noChangeAspect="1"/>
          </p:cNvPicPr>
          <p:nvPr/>
        </p:nvPicPr>
        <p:blipFill>
          <a:blip r:embed="rId3"/>
          <a:stretch>
            <a:fillRect/>
          </a:stretch>
        </p:blipFill>
        <p:spPr>
          <a:xfrm>
            <a:off x="7718331" y="3947827"/>
            <a:ext cx="1318152" cy="1318152"/>
          </a:xfrm>
          <a:prstGeom prst="rect">
            <a:avLst/>
          </a:prstGeom>
        </p:spPr>
      </p:pic>
      <p:pic>
        <p:nvPicPr>
          <p:cNvPr id="6" name="Picture 5">
            <a:extLst>
              <a:ext uri="{FF2B5EF4-FFF2-40B4-BE49-F238E27FC236}">
                <a16:creationId xmlns:a16="http://schemas.microsoft.com/office/drawing/2014/main" id="{D0172525-698D-00E9-C8E0-8AC5F40EEE0A}"/>
              </a:ext>
            </a:extLst>
          </p:cNvPr>
          <p:cNvPicPr>
            <a:picLocks noChangeAspect="1"/>
          </p:cNvPicPr>
          <p:nvPr/>
        </p:nvPicPr>
        <p:blipFill>
          <a:blip r:embed="rId3"/>
          <a:stretch>
            <a:fillRect/>
          </a:stretch>
        </p:blipFill>
        <p:spPr>
          <a:xfrm>
            <a:off x="3155519" y="3947827"/>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4E75CD9-3DE1-B459-1855-E011CE12B52F}"/>
                  </a:ext>
                </a:extLst>
              </p:cNvPr>
              <p:cNvSpPr txBox="1"/>
              <p:nvPr/>
            </p:nvSpPr>
            <p:spPr>
              <a:xfrm>
                <a:off x="5564773" y="952024"/>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04E75CD9-3DE1-B459-1855-E011CE12B52F}"/>
                  </a:ext>
                </a:extLst>
              </p:cNvPr>
              <p:cNvSpPr txBox="1">
                <a:spLocks noRot="1" noChangeAspect="1" noMove="1" noResize="1" noEditPoints="1" noAdjustHandles="1" noChangeArrowheads="1" noChangeShapeType="1" noTextEdit="1"/>
              </p:cNvSpPr>
              <p:nvPr/>
            </p:nvSpPr>
            <p:spPr>
              <a:xfrm>
                <a:off x="5564773" y="952024"/>
                <a:ext cx="1318152" cy="7386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BB4A489-9C6E-65B1-D28A-EFF4FB7AB4D1}"/>
                  </a:ext>
                </a:extLst>
              </p:cNvPr>
              <p:cNvSpPr txBox="1"/>
              <p:nvPr/>
            </p:nvSpPr>
            <p:spPr>
              <a:xfrm>
                <a:off x="3043662" y="5506791"/>
                <a:ext cx="1541865"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8" name="TextBox 7">
                <a:extLst>
                  <a:ext uri="{FF2B5EF4-FFF2-40B4-BE49-F238E27FC236}">
                    <a16:creationId xmlns:a16="http://schemas.microsoft.com/office/drawing/2014/main" id="{BBB4A489-9C6E-65B1-D28A-EFF4FB7AB4D1}"/>
                  </a:ext>
                </a:extLst>
              </p:cNvPr>
              <p:cNvSpPr txBox="1">
                <a:spLocks noRot="1" noChangeAspect="1" noMove="1" noResize="1" noEditPoints="1" noAdjustHandles="1" noChangeArrowheads="1" noChangeShapeType="1" noTextEdit="1"/>
              </p:cNvSpPr>
              <p:nvPr/>
            </p:nvSpPr>
            <p:spPr>
              <a:xfrm>
                <a:off x="3043662" y="5506791"/>
                <a:ext cx="1541865" cy="73866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F87B315-405D-ABCD-1CDA-3F20489C736E}"/>
                  </a:ext>
                </a:extLst>
              </p:cNvPr>
              <p:cNvSpPr txBox="1"/>
              <p:nvPr/>
            </p:nvSpPr>
            <p:spPr>
              <a:xfrm>
                <a:off x="7719193" y="5506791"/>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9" name="TextBox 8">
                <a:extLst>
                  <a:ext uri="{FF2B5EF4-FFF2-40B4-BE49-F238E27FC236}">
                    <a16:creationId xmlns:a16="http://schemas.microsoft.com/office/drawing/2014/main" id="{FF87B315-405D-ABCD-1CDA-3F20489C736E}"/>
                  </a:ext>
                </a:extLst>
              </p:cNvPr>
              <p:cNvSpPr txBox="1">
                <a:spLocks noRot="1" noChangeAspect="1" noMove="1" noResize="1" noEditPoints="1" noAdjustHandles="1" noChangeArrowheads="1" noChangeShapeType="1" noTextEdit="1"/>
              </p:cNvSpPr>
              <p:nvPr/>
            </p:nvSpPr>
            <p:spPr>
              <a:xfrm>
                <a:off x="7719193" y="5506791"/>
                <a:ext cx="1318152" cy="738664"/>
              </a:xfrm>
              <a:prstGeom prst="rect">
                <a:avLst/>
              </a:prstGeom>
              <a:blipFill>
                <a:blip r:embed="rId6"/>
                <a:stretch>
                  <a:fillRect/>
                </a:stretch>
              </a:blipFill>
            </p:spPr>
            <p:txBody>
              <a:bodyPr/>
              <a:lstStyle/>
              <a:p>
                <a:r>
                  <a:rPr lang="en-US">
                    <a:noFill/>
                  </a:rPr>
                  <a:t> </a:t>
                </a:r>
              </a:p>
            </p:txBody>
          </p:sp>
        </mc:Fallback>
      </mc:AlternateContent>
      <p:cxnSp>
        <p:nvCxnSpPr>
          <p:cNvPr id="11" name="Straight Connector 10">
            <a:extLst>
              <a:ext uri="{FF2B5EF4-FFF2-40B4-BE49-F238E27FC236}">
                <a16:creationId xmlns:a16="http://schemas.microsoft.com/office/drawing/2014/main" id="{499FCA9A-7C48-59F9-5F27-B383059E3539}"/>
              </a:ext>
            </a:extLst>
          </p:cNvPr>
          <p:cNvCxnSpPr/>
          <p:nvPr/>
        </p:nvCxnSpPr>
        <p:spPr>
          <a:xfrm flipV="1">
            <a:off x="4473671" y="2736784"/>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78702E52-20E7-6856-F1C3-5EA3AB7503CD}"/>
              </a:ext>
            </a:extLst>
          </p:cNvPr>
          <p:cNvCxnSpPr>
            <a:cxnSpLocks/>
          </p:cNvCxnSpPr>
          <p:nvPr/>
        </p:nvCxnSpPr>
        <p:spPr>
          <a:xfrm>
            <a:off x="6755076" y="2661250"/>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B7C9902-3510-A9C0-F61B-24FBF7A75CD6}"/>
              </a:ext>
            </a:extLst>
          </p:cNvPr>
          <p:cNvCxnSpPr>
            <a:cxnSpLocks/>
          </p:cNvCxnSpPr>
          <p:nvPr/>
        </p:nvCxnSpPr>
        <p:spPr>
          <a:xfrm flipV="1">
            <a:off x="5164950" y="4687196"/>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351CED1E-3B57-9904-1585-1CA6BB90BAFE}"/>
                  </a:ext>
                </a:extLst>
              </p:cNvPr>
              <p:cNvSpPr txBox="1"/>
              <p:nvPr/>
            </p:nvSpPr>
            <p:spPr>
              <a:xfrm>
                <a:off x="3701070" y="288032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9" name="TextBox 18">
                <a:extLst>
                  <a:ext uri="{FF2B5EF4-FFF2-40B4-BE49-F238E27FC236}">
                    <a16:creationId xmlns:a16="http://schemas.microsoft.com/office/drawing/2014/main" id="{351CED1E-3B57-9904-1585-1CA6BB90BAFE}"/>
                  </a:ext>
                </a:extLst>
              </p:cNvPr>
              <p:cNvSpPr txBox="1">
                <a:spLocks noRot="1" noChangeAspect="1" noMove="1" noResize="1" noEditPoints="1" noAdjustHandles="1" noChangeArrowheads="1" noChangeShapeType="1" noTextEdit="1"/>
              </p:cNvSpPr>
              <p:nvPr/>
            </p:nvSpPr>
            <p:spPr>
              <a:xfrm>
                <a:off x="3701070" y="2880320"/>
                <a:ext cx="1318152" cy="477888"/>
              </a:xfrm>
              <a:prstGeom prst="rect">
                <a:avLst/>
              </a:prstGeom>
              <a:blipFill>
                <a:blip r:embed="rId7"/>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E6E111D6-27E1-085D-6E74-E40154C734C4}"/>
                  </a:ext>
                </a:extLst>
              </p:cNvPr>
              <p:cNvSpPr txBox="1"/>
              <p:nvPr/>
            </p:nvSpPr>
            <p:spPr>
              <a:xfrm>
                <a:off x="5564773" y="4956088"/>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20" name="TextBox 19">
                <a:extLst>
                  <a:ext uri="{FF2B5EF4-FFF2-40B4-BE49-F238E27FC236}">
                    <a16:creationId xmlns:a16="http://schemas.microsoft.com/office/drawing/2014/main" id="{E6E111D6-27E1-085D-6E74-E40154C734C4}"/>
                  </a:ext>
                </a:extLst>
              </p:cNvPr>
              <p:cNvSpPr txBox="1">
                <a:spLocks noRot="1" noChangeAspect="1" noMove="1" noResize="1" noEditPoints="1" noAdjustHandles="1" noChangeArrowheads="1" noChangeShapeType="1" noTextEdit="1"/>
              </p:cNvSpPr>
              <p:nvPr/>
            </p:nvSpPr>
            <p:spPr>
              <a:xfrm>
                <a:off x="5564773" y="4956088"/>
                <a:ext cx="1318152" cy="477888"/>
              </a:xfrm>
              <a:prstGeom prst="rect">
                <a:avLst/>
              </a:prstGeom>
              <a:blipFill>
                <a:blip r:embed="rId8"/>
                <a:stretch>
                  <a:fillRect b="-78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460CD9EA-E078-C0CE-D972-93B40DE394F2}"/>
                  </a:ext>
                </a:extLst>
              </p:cNvPr>
              <p:cNvSpPr txBox="1"/>
              <p:nvPr/>
            </p:nvSpPr>
            <p:spPr>
              <a:xfrm>
                <a:off x="7468971" y="2864417"/>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21" name="TextBox 20">
                <a:extLst>
                  <a:ext uri="{FF2B5EF4-FFF2-40B4-BE49-F238E27FC236}">
                    <a16:creationId xmlns:a16="http://schemas.microsoft.com/office/drawing/2014/main" id="{460CD9EA-E078-C0CE-D972-93B40DE394F2}"/>
                  </a:ext>
                </a:extLst>
              </p:cNvPr>
              <p:cNvSpPr txBox="1">
                <a:spLocks noRot="1" noChangeAspect="1" noMove="1" noResize="1" noEditPoints="1" noAdjustHandles="1" noChangeArrowheads="1" noChangeShapeType="1" noTextEdit="1"/>
              </p:cNvSpPr>
              <p:nvPr/>
            </p:nvSpPr>
            <p:spPr>
              <a:xfrm>
                <a:off x="7468971" y="2864417"/>
                <a:ext cx="1318152" cy="477888"/>
              </a:xfrm>
              <a:prstGeom prst="rect">
                <a:avLst/>
              </a:prstGeom>
              <a:blipFill>
                <a:blip r:embed="rId9"/>
                <a:stretch>
                  <a:fillRect b="-5128"/>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EB3D605C-378F-9135-484E-2855D4CB1341}"/>
              </a:ext>
            </a:extLst>
          </p:cNvPr>
          <p:cNvSpPr/>
          <p:nvPr/>
        </p:nvSpPr>
        <p:spPr>
          <a:xfrm rot="19101828">
            <a:off x="1815466" y="2456102"/>
            <a:ext cx="6143405" cy="2001305"/>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B42997A-B3BB-33B8-63F6-930C9857128A}"/>
                  </a:ext>
                </a:extLst>
              </p:cNvPr>
              <p:cNvSpPr txBox="1"/>
              <p:nvPr/>
            </p:nvSpPr>
            <p:spPr>
              <a:xfrm>
                <a:off x="8377407" y="1576556"/>
                <a:ext cx="3322523" cy="1055289"/>
              </a:xfrm>
              <a:prstGeom prst="rect">
                <a:avLst/>
              </a:prstGeom>
              <a:noFill/>
              <a:ln>
                <a:solidFill>
                  <a:schemeClr val="tx1"/>
                </a:solidFill>
              </a:ln>
            </p:spPr>
            <p:txBody>
              <a:bodyPr wrap="square" rtlCol="0">
                <a:spAutoFit/>
              </a:bodyPr>
              <a:lstStyle/>
              <a:p>
                <a:r>
                  <a:rPr lang="en-US" sz="2000" dirty="0"/>
                  <a:t>For any </a:t>
                </a:r>
                <a14:m>
                  <m:oMath xmlns:m="http://schemas.openxmlformats.org/officeDocument/2006/math">
                    <m:r>
                      <a:rPr lang="en-CA" sz="2000" b="0" i="1" smtClean="0">
                        <a:latin typeface="Cambria Math" panose="02040503050406030204" pitchFamily="18" charset="0"/>
                      </a:rPr>
                      <m:t>𝑧</m:t>
                    </m:r>
                    <m:r>
                      <a:rPr lang="en-CA" sz="2000" b="0" i="1" smtClean="0">
                        <a:latin typeface="Cambria Math" panose="02040503050406030204" pitchFamily="18" charset="0"/>
                      </a:rPr>
                      <m:t>∈</m:t>
                    </m:r>
                    <m:r>
                      <a:rPr lang="en-CA" sz="2000" b="0" i="1" smtClean="0">
                        <a:latin typeface="Cambria Math" panose="02040503050406030204" pitchFamily="18" charset="0"/>
                      </a:rPr>
                      <m:t>𝑅𝑎𝑛𝑔𝑒</m:t>
                    </m:r>
                    <m:d>
                      <m:dPr>
                        <m:ctrlPr>
                          <a:rPr lang="en-CA" sz="2000" b="0" i="1" smtClean="0">
                            <a:latin typeface="Cambria Math" panose="02040503050406030204" pitchFamily="18" charset="0"/>
                          </a:rPr>
                        </m:ctrlPr>
                      </m:dPr>
                      <m:e>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𝑔</m:t>
                            </m:r>
                          </m:e>
                          <m:sub>
                            <m:r>
                              <a:rPr lang="en-CA" sz="2000" b="0" i="1" smtClean="0">
                                <a:latin typeface="Cambria Math" panose="02040503050406030204" pitchFamily="18" charset="0"/>
                              </a:rPr>
                              <m:t>1,2</m:t>
                            </m:r>
                          </m:sub>
                        </m:sSub>
                      </m:e>
                    </m:d>
                  </m:oMath>
                </a14:m>
                <a:r>
                  <a:rPr lang="en-US" sz="2000" dirty="0"/>
                  <a:t>, the output of </a:t>
                </a:r>
                <a14:m>
                  <m:oMath xmlns:m="http://schemas.openxmlformats.org/officeDocument/2006/math">
                    <m:r>
                      <a:rPr lang="en-CA" sz="2000" b="0" i="1" smtClean="0">
                        <a:latin typeface="Cambria Math" panose="02040503050406030204" pitchFamily="18" charset="0"/>
                      </a:rPr>
                      <m:t>𝐷𝑒𝑐</m:t>
                    </m:r>
                  </m:oMath>
                </a14:m>
                <a:r>
                  <a:rPr lang="en-US" sz="2000" dirty="0"/>
                  <a:t> is </a:t>
                </a:r>
                <a14:m>
                  <m:oMath xmlns:m="http://schemas.openxmlformats.org/officeDocument/2006/math">
                    <m:r>
                      <a:rPr lang="en-CA" sz="2000" b="0" i="1" smtClean="0">
                        <a:latin typeface="Cambria Math" panose="02040503050406030204" pitchFamily="18" charset="0"/>
                      </a:rPr>
                      <m:t>𝑓</m:t>
                    </m:r>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1</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2</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3</m:t>
                        </m:r>
                      </m:sub>
                    </m:sSub>
                    <m:r>
                      <a:rPr lang="en-CA" sz="2000" b="0" i="1" smtClean="0">
                        <a:latin typeface="Cambria Math" panose="02040503050406030204" pitchFamily="18" charset="0"/>
                      </a:rPr>
                      <m:t>)</m:t>
                    </m:r>
                  </m:oMath>
                </a14:m>
                <a:r>
                  <a:rPr lang="en-US" sz="2000" dirty="0"/>
                  <a:t> or </a:t>
                </a:r>
                <a14:m>
                  <m:oMath xmlns:m="http://schemas.openxmlformats.org/officeDocument/2006/math">
                    <m:r>
                      <a:rPr lang="en-CA" sz="2000" b="0" i="1" smtClean="0">
                        <a:latin typeface="Cambria Math" panose="02040503050406030204" pitchFamily="18" charset="0"/>
                      </a:rPr>
                      <m:t>⊥</m:t>
                    </m:r>
                  </m:oMath>
                </a14:m>
                <a:r>
                  <a:rPr lang="en-US" sz="2000" dirty="0"/>
                  <a:t>.</a:t>
                </a:r>
              </a:p>
            </p:txBody>
          </p:sp>
        </mc:Choice>
        <mc:Fallback xmlns="">
          <p:sp>
            <p:nvSpPr>
              <p:cNvPr id="10" name="TextBox 9">
                <a:extLst>
                  <a:ext uri="{FF2B5EF4-FFF2-40B4-BE49-F238E27FC236}">
                    <a16:creationId xmlns:a16="http://schemas.microsoft.com/office/drawing/2014/main" id="{5B42997A-B3BB-33B8-63F6-930C9857128A}"/>
                  </a:ext>
                </a:extLst>
              </p:cNvPr>
              <p:cNvSpPr txBox="1">
                <a:spLocks noRot="1" noChangeAspect="1" noMove="1" noResize="1" noEditPoints="1" noAdjustHandles="1" noChangeArrowheads="1" noChangeShapeType="1" noTextEdit="1"/>
              </p:cNvSpPr>
              <p:nvPr/>
            </p:nvSpPr>
            <p:spPr>
              <a:xfrm>
                <a:off x="8377407" y="1576556"/>
                <a:ext cx="3322523" cy="1055289"/>
              </a:xfrm>
              <a:prstGeom prst="rect">
                <a:avLst/>
              </a:prstGeom>
              <a:blipFill>
                <a:blip r:embed="rId10"/>
                <a:stretch>
                  <a:fillRect l="-1901" r="-3042" b="-10588"/>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57503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50896-54FE-A28B-4D84-BB7C30643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87DE9-2DD3-8520-A09E-18DEDCAB5E7B}"/>
              </a:ext>
            </a:extLst>
          </p:cNvPr>
          <p:cNvSpPr>
            <a:spLocks noGrp="1"/>
          </p:cNvSpPr>
          <p:nvPr>
            <p:ph type="title"/>
          </p:nvPr>
        </p:nvSpPr>
        <p:spPr/>
        <p:txBody>
          <a:bodyPr/>
          <a:lstStyle/>
          <a:p>
            <a:r>
              <a:rPr lang="en-US" dirty="0"/>
              <a:t>Impossibility Result</a:t>
            </a:r>
          </a:p>
        </p:txBody>
      </p:sp>
      <p:pic>
        <p:nvPicPr>
          <p:cNvPr id="4" name="Picture 3">
            <a:extLst>
              <a:ext uri="{FF2B5EF4-FFF2-40B4-BE49-F238E27FC236}">
                <a16:creationId xmlns:a16="http://schemas.microsoft.com/office/drawing/2014/main" id="{07A13701-7957-9A2C-E86A-97BDED7ECDC4}"/>
              </a:ext>
            </a:extLst>
          </p:cNvPr>
          <p:cNvPicPr>
            <a:picLocks noChangeAspect="1"/>
          </p:cNvPicPr>
          <p:nvPr/>
        </p:nvPicPr>
        <p:blipFill>
          <a:blip r:embed="rId3"/>
          <a:stretch>
            <a:fillRect/>
          </a:stretch>
        </p:blipFill>
        <p:spPr>
          <a:xfrm>
            <a:off x="5436924" y="1418632"/>
            <a:ext cx="1318152" cy="1318152"/>
          </a:xfrm>
          <a:prstGeom prst="rect">
            <a:avLst/>
          </a:prstGeom>
        </p:spPr>
      </p:pic>
      <p:pic>
        <p:nvPicPr>
          <p:cNvPr id="5" name="Picture 4">
            <a:extLst>
              <a:ext uri="{FF2B5EF4-FFF2-40B4-BE49-F238E27FC236}">
                <a16:creationId xmlns:a16="http://schemas.microsoft.com/office/drawing/2014/main" id="{42BD7D42-43EB-A310-A9F4-98E00AABBD47}"/>
              </a:ext>
            </a:extLst>
          </p:cNvPr>
          <p:cNvPicPr>
            <a:picLocks noChangeAspect="1"/>
          </p:cNvPicPr>
          <p:nvPr/>
        </p:nvPicPr>
        <p:blipFill>
          <a:blip r:embed="rId3"/>
          <a:stretch>
            <a:fillRect/>
          </a:stretch>
        </p:blipFill>
        <p:spPr>
          <a:xfrm>
            <a:off x="7718331" y="3947827"/>
            <a:ext cx="1318152" cy="1318152"/>
          </a:xfrm>
          <a:prstGeom prst="rect">
            <a:avLst/>
          </a:prstGeom>
        </p:spPr>
      </p:pic>
      <p:pic>
        <p:nvPicPr>
          <p:cNvPr id="6" name="Picture 5">
            <a:extLst>
              <a:ext uri="{FF2B5EF4-FFF2-40B4-BE49-F238E27FC236}">
                <a16:creationId xmlns:a16="http://schemas.microsoft.com/office/drawing/2014/main" id="{6E643966-8358-5386-B750-7832C7B889C3}"/>
              </a:ext>
            </a:extLst>
          </p:cNvPr>
          <p:cNvPicPr>
            <a:picLocks noChangeAspect="1"/>
          </p:cNvPicPr>
          <p:nvPr/>
        </p:nvPicPr>
        <p:blipFill>
          <a:blip r:embed="rId3"/>
          <a:stretch>
            <a:fillRect/>
          </a:stretch>
        </p:blipFill>
        <p:spPr>
          <a:xfrm>
            <a:off x="3155519" y="3947827"/>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19FF6F1-21F4-C6A9-E598-CF7E3B38813D}"/>
                  </a:ext>
                </a:extLst>
              </p:cNvPr>
              <p:cNvSpPr txBox="1"/>
              <p:nvPr/>
            </p:nvSpPr>
            <p:spPr>
              <a:xfrm>
                <a:off x="5564773" y="952024"/>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C19FF6F1-21F4-C6A9-E598-CF7E3B38813D}"/>
                  </a:ext>
                </a:extLst>
              </p:cNvPr>
              <p:cNvSpPr txBox="1">
                <a:spLocks noRot="1" noChangeAspect="1" noMove="1" noResize="1" noEditPoints="1" noAdjustHandles="1" noChangeArrowheads="1" noChangeShapeType="1" noTextEdit="1"/>
              </p:cNvSpPr>
              <p:nvPr/>
            </p:nvSpPr>
            <p:spPr>
              <a:xfrm>
                <a:off x="5564773" y="952024"/>
                <a:ext cx="1318152" cy="7386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5620EB6C-46BD-7F44-D385-CA14FCFE8401}"/>
                  </a:ext>
                </a:extLst>
              </p:cNvPr>
              <p:cNvSpPr txBox="1"/>
              <p:nvPr/>
            </p:nvSpPr>
            <p:spPr>
              <a:xfrm>
                <a:off x="3043662" y="5506791"/>
                <a:ext cx="1541865"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8" name="TextBox 7">
                <a:extLst>
                  <a:ext uri="{FF2B5EF4-FFF2-40B4-BE49-F238E27FC236}">
                    <a16:creationId xmlns:a16="http://schemas.microsoft.com/office/drawing/2014/main" id="{5620EB6C-46BD-7F44-D385-CA14FCFE8401}"/>
                  </a:ext>
                </a:extLst>
              </p:cNvPr>
              <p:cNvSpPr txBox="1">
                <a:spLocks noRot="1" noChangeAspect="1" noMove="1" noResize="1" noEditPoints="1" noAdjustHandles="1" noChangeArrowheads="1" noChangeShapeType="1" noTextEdit="1"/>
              </p:cNvSpPr>
              <p:nvPr/>
            </p:nvSpPr>
            <p:spPr>
              <a:xfrm>
                <a:off x="3043662" y="5506791"/>
                <a:ext cx="1541865" cy="73866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C9B3D325-7AFA-4D58-A8E6-F5DF5BE57D76}"/>
                  </a:ext>
                </a:extLst>
              </p:cNvPr>
              <p:cNvSpPr txBox="1"/>
              <p:nvPr/>
            </p:nvSpPr>
            <p:spPr>
              <a:xfrm>
                <a:off x="7719193" y="5506791"/>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9" name="TextBox 8">
                <a:extLst>
                  <a:ext uri="{FF2B5EF4-FFF2-40B4-BE49-F238E27FC236}">
                    <a16:creationId xmlns:a16="http://schemas.microsoft.com/office/drawing/2014/main" id="{C9B3D325-7AFA-4D58-A8E6-F5DF5BE57D76}"/>
                  </a:ext>
                </a:extLst>
              </p:cNvPr>
              <p:cNvSpPr txBox="1">
                <a:spLocks noRot="1" noChangeAspect="1" noMove="1" noResize="1" noEditPoints="1" noAdjustHandles="1" noChangeArrowheads="1" noChangeShapeType="1" noTextEdit="1"/>
              </p:cNvSpPr>
              <p:nvPr/>
            </p:nvSpPr>
            <p:spPr>
              <a:xfrm>
                <a:off x="7719193" y="5506791"/>
                <a:ext cx="1318152" cy="738664"/>
              </a:xfrm>
              <a:prstGeom prst="rect">
                <a:avLst/>
              </a:prstGeom>
              <a:blipFill>
                <a:blip r:embed="rId6"/>
                <a:stretch>
                  <a:fillRect/>
                </a:stretch>
              </a:blipFill>
            </p:spPr>
            <p:txBody>
              <a:bodyPr/>
              <a:lstStyle/>
              <a:p>
                <a:r>
                  <a:rPr lang="en-US">
                    <a:noFill/>
                  </a:rPr>
                  <a:t> </a:t>
                </a:r>
              </a:p>
            </p:txBody>
          </p:sp>
        </mc:Fallback>
      </mc:AlternateContent>
      <p:cxnSp>
        <p:nvCxnSpPr>
          <p:cNvPr id="11" name="Straight Connector 10">
            <a:extLst>
              <a:ext uri="{FF2B5EF4-FFF2-40B4-BE49-F238E27FC236}">
                <a16:creationId xmlns:a16="http://schemas.microsoft.com/office/drawing/2014/main" id="{E07B7AF5-E3CE-7330-D882-19A5EAC54FDB}"/>
              </a:ext>
            </a:extLst>
          </p:cNvPr>
          <p:cNvCxnSpPr/>
          <p:nvPr/>
        </p:nvCxnSpPr>
        <p:spPr>
          <a:xfrm flipV="1">
            <a:off x="4473671" y="2736784"/>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8E82AFA-3DE7-EE3E-6055-666A2225FFF7}"/>
              </a:ext>
            </a:extLst>
          </p:cNvPr>
          <p:cNvCxnSpPr>
            <a:cxnSpLocks/>
          </p:cNvCxnSpPr>
          <p:nvPr/>
        </p:nvCxnSpPr>
        <p:spPr>
          <a:xfrm>
            <a:off x="6755076" y="2661250"/>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D2257E2B-6443-1031-A331-71EA6C4FE5D1}"/>
              </a:ext>
            </a:extLst>
          </p:cNvPr>
          <p:cNvCxnSpPr>
            <a:cxnSpLocks/>
          </p:cNvCxnSpPr>
          <p:nvPr/>
        </p:nvCxnSpPr>
        <p:spPr>
          <a:xfrm flipV="1">
            <a:off x="5164950" y="4687196"/>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ECA24432-3400-AD61-B39E-65D110E6073E}"/>
                  </a:ext>
                </a:extLst>
              </p:cNvPr>
              <p:cNvSpPr txBox="1"/>
              <p:nvPr/>
            </p:nvSpPr>
            <p:spPr>
              <a:xfrm>
                <a:off x="3701070" y="288032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9" name="TextBox 18">
                <a:extLst>
                  <a:ext uri="{FF2B5EF4-FFF2-40B4-BE49-F238E27FC236}">
                    <a16:creationId xmlns:a16="http://schemas.microsoft.com/office/drawing/2014/main" id="{ECA24432-3400-AD61-B39E-65D110E6073E}"/>
                  </a:ext>
                </a:extLst>
              </p:cNvPr>
              <p:cNvSpPr txBox="1">
                <a:spLocks noRot="1" noChangeAspect="1" noMove="1" noResize="1" noEditPoints="1" noAdjustHandles="1" noChangeArrowheads="1" noChangeShapeType="1" noTextEdit="1"/>
              </p:cNvSpPr>
              <p:nvPr/>
            </p:nvSpPr>
            <p:spPr>
              <a:xfrm>
                <a:off x="3701070" y="2880320"/>
                <a:ext cx="1318152" cy="477888"/>
              </a:xfrm>
              <a:prstGeom prst="rect">
                <a:avLst/>
              </a:prstGeom>
              <a:blipFill>
                <a:blip r:embed="rId7"/>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415A1E1-7041-A07C-2A64-3807B5E42F13}"/>
                  </a:ext>
                </a:extLst>
              </p:cNvPr>
              <p:cNvSpPr txBox="1"/>
              <p:nvPr/>
            </p:nvSpPr>
            <p:spPr>
              <a:xfrm>
                <a:off x="5564773" y="4956088"/>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20" name="TextBox 19">
                <a:extLst>
                  <a:ext uri="{FF2B5EF4-FFF2-40B4-BE49-F238E27FC236}">
                    <a16:creationId xmlns:a16="http://schemas.microsoft.com/office/drawing/2014/main" id="{0415A1E1-7041-A07C-2A64-3807B5E42F13}"/>
                  </a:ext>
                </a:extLst>
              </p:cNvPr>
              <p:cNvSpPr txBox="1">
                <a:spLocks noRot="1" noChangeAspect="1" noMove="1" noResize="1" noEditPoints="1" noAdjustHandles="1" noChangeArrowheads="1" noChangeShapeType="1" noTextEdit="1"/>
              </p:cNvSpPr>
              <p:nvPr/>
            </p:nvSpPr>
            <p:spPr>
              <a:xfrm>
                <a:off x="5564773" y="4956088"/>
                <a:ext cx="1318152" cy="477888"/>
              </a:xfrm>
              <a:prstGeom prst="rect">
                <a:avLst/>
              </a:prstGeom>
              <a:blipFill>
                <a:blip r:embed="rId8"/>
                <a:stretch>
                  <a:fillRect b="-78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331B516F-3E18-632B-B619-AE1CAA8AB9BE}"/>
                  </a:ext>
                </a:extLst>
              </p:cNvPr>
              <p:cNvSpPr txBox="1"/>
              <p:nvPr/>
            </p:nvSpPr>
            <p:spPr>
              <a:xfrm>
                <a:off x="7468971" y="2864417"/>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21" name="TextBox 20">
                <a:extLst>
                  <a:ext uri="{FF2B5EF4-FFF2-40B4-BE49-F238E27FC236}">
                    <a16:creationId xmlns:a16="http://schemas.microsoft.com/office/drawing/2014/main" id="{331B516F-3E18-632B-B619-AE1CAA8AB9BE}"/>
                  </a:ext>
                </a:extLst>
              </p:cNvPr>
              <p:cNvSpPr txBox="1">
                <a:spLocks noRot="1" noChangeAspect="1" noMove="1" noResize="1" noEditPoints="1" noAdjustHandles="1" noChangeArrowheads="1" noChangeShapeType="1" noTextEdit="1"/>
              </p:cNvSpPr>
              <p:nvPr/>
            </p:nvSpPr>
            <p:spPr>
              <a:xfrm>
                <a:off x="7468971" y="2864417"/>
                <a:ext cx="1318152" cy="477888"/>
              </a:xfrm>
              <a:prstGeom prst="rect">
                <a:avLst/>
              </a:prstGeom>
              <a:blipFill>
                <a:blip r:embed="rId9"/>
                <a:stretch>
                  <a:fillRect b="-5128"/>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E6F214E8-CB08-74A7-8A9F-D530D0E7A89A}"/>
              </a:ext>
            </a:extLst>
          </p:cNvPr>
          <p:cNvSpPr/>
          <p:nvPr/>
        </p:nvSpPr>
        <p:spPr>
          <a:xfrm rot="13467670">
            <a:off x="4285340" y="2428346"/>
            <a:ext cx="6143405" cy="2001305"/>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D298ACF-3484-69D2-6A54-2E1CC69C934E}"/>
                  </a:ext>
                </a:extLst>
              </p:cNvPr>
              <p:cNvSpPr txBox="1"/>
              <p:nvPr/>
            </p:nvSpPr>
            <p:spPr>
              <a:xfrm>
                <a:off x="759915" y="1809128"/>
                <a:ext cx="3322523" cy="1055289"/>
              </a:xfrm>
              <a:prstGeom prst="rect">
                <a:avLst/>
              </a:prstGeom>
              <a:noFill/>
              <a:ln>
                <a:solidFill>
                  <a:schemeClr val="tx1"/>
                </a:solidFill>
              </a:ln>
            </p:spPr>
            <p:txBody>
              <a:bodyPr wrap="square" rtlCol="0">
                <a:spAutoFit/>
              </a:bodyPr>
              <a:lstStyle/>
              <a:p>
                <a:r>
                  <a:rPr lang="en-US" sz="2000" dirty="0"/>
                  <a:t>For any </a:t>
                </a:r>
                <a14:m>
                  <m:oMath xmlns:m="http://schemas.openxmlformats.org/officeDocument/2006/math">
                    <m:r>
                      <a:rPr lang="en-CA" sz="2000" b="0" i="1" smtClean="0">
                        <a:latin typeface="Cambria Math" panose="02040503050406030204" pitchFamily="18" charset="0"/>
                      </a:rPr>
                      <m:t>𝑧</m:t>
                    </m:r>
                    <m:r>
                      <a:rPr lang="en-CA" sz="2000" b="0" i="1" smtClean="0">
                        <a:latin typeface="Cambria Math" panose="02040503050406030204" pitchFamily="18" charset="0"/>
                      </a:rPr>
                      <m:t>∈</m:t>
                    </m:r>
                    <m:r>
                      <a:rPr lang="en-CA" sz="2000" b="0" i="1" smtClean="0">
                        <a:latin typeface="Cambria Math" panose="02040503050406030204" pitchFamily="18" charset="0"/>
                      </a:rPr>
                      <m:t>𝑅𝑎𝑛𝑔𝑒</m:t>
                    </m:r>
                    <m:d>
                      <m:dPr>
                        <m:ctrlPr>
                          <a:rPr lang="en-CA" sz="2000" b="0" i="1" smtClean="0">
                            <a:latin typeface="Cambria Math" panose="02040503050406030204" pitchFamily="18" charset="0"/>
                          </a:rPr>
                        </m:ctrlPr>
                      </m:dPr>
                      <m:e>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𝑔</m:t>
                            </m:r>
                          </m:e>
                          <m:sub>
                            <m:r>
                              <a:rPr lang="en-CA" sz="2000" b="0" i="1" smtClean="0">
                                <a:latin typeface="Cambria Math" panose="02040503050406030204" pitchFamily="18" charset="0"/>
                              </a:rPr>
                              <m:t>1,3</m:t>
                            </m:r>
                          </m:sub>
                        </m:sSub>
                      </m:e>
                    </m:d>
                  </m:oMath>
                </a14:m>
                <a:r>
                  <a:rPr lang="en-US" sz="2000" dirty="0"/>
                  <a:t>, the output of </a:t>
                </a:r>
                <a14:m>
                  <m:oMath xmlns:m="http://schemas.openxmlformats.org/officeDocument/2006/math">
                    <m:r>
                      <a:rPr lang="en-CA" sz="2000" b="0" i="1" smtClean="0">
                        <a:latin typeface="Cambria Math" panose="02040503050406030204" pitchFamily="18" charset="0"/>
                      </a:rPr>
                      <m:t>𝐷𝑒𝑐</m:t>
                    </m:r>
                  </m:oMath>
                </a14:m>
                <a:r>
                  <a:rPr lang="en-US" sz="2000" dirty="0"/>
                  <a:t> is </a:t>
                </a:r>
                <a14:m>
                  <m:oMath xmlns:m="http://schemas.openxmlformats.org/officeDocument/2006/math">
                    <m:r>
                      <a:rPr lang="en-CA" sz="2000" b="0" i="1" smtClean="0">
                        <a:latin typeface="Cambria Math" panose="02040503050406030204" pitchFamily="18" charset="0"/>
                      </a:rPr>
                      <m:t>𝑓</m:t>
                    </m:r>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1</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2</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3</m:t>
                        </m:r>
                      </m:sub>
                    </m:sSub>
                    <m:r>
                      <a:rPr lang="en-CA" sz="2000" b="0" i="1" smtClean="0">
                        <a:latin typeface="Cambria Math" panose="02040503050406030204" pitchFamily="18" charset="0"/>
                      </a:rPr>
                      <m:t>)</m:t>
                    </m:r>
                  </m:oMath>
                </a14:m>
                <a:r>
                  <a:rPr lang="en-US" sz="2000" dirty="0"/>
                  <a:t> or </a:t>
                </a:r>
                <a14:m>
                  <m:oMath xmlns:m="http://schemas.openxmlformats.org/officeDocument/2006/math">
                    <m:r>
                      <a:rPr lang="en-CA" sz="2000" b="0" i="1" smtClean="0">
                        <a:latin typeface="Cambria Math" panose="02040503050406030204" pitchFamily="18" charset="0"/>
                      </a:rPr>
                      <m:t>⊥.</m:t>
                    </m:r>
                  </m:oMath>
                </a14:m>
                <a:endParaRPr lang="en-US" sz="2000" dirty="0"/>
              </a:p>
            </p:txBody>
          </p:sp>
        </mc:Choice>
        <mc:Fallback xmlns="">
          <p:sp>
            <p:nvSpPr>
              <p:cNvPr id="10" name="TextBox 9">
                <a:extLst>
                  <a:ext uri="{FF2B5EF4-FFF2-40B4-BE49-F238E27FC236}">
                    <a16:creationId xmlns:a16="http://schemas.microsoft.com/office/drawing/2014/main" id="{CD298ACF-3484-69D2-6A54-2E1CC69C934E}"/>
                  </a:ext>
                </a:extLst>
              </p:cNvPr>
              <p:cNvSpPr txBox="1">
                <a:spLocks noRot="1" noChangeAspect="1" noMove="1" noResize="1" noEditPoints="1" noAdjustHandles="1" noChangeArrowheads="1" noChangeShapeType="1" noTextEdit="1"/>
              </p:cNvSpPr>
              <p:nvPr/>
            </p:nvSpPr>
            <p:spPr>
              <a:xfrm>
                <a:off x="759915" y="1809128"/>
                <a:ext cx="3322523" cy="1055289"/>
              </a:xfrm>
              <a:prstGeom prst="rect">
                <a:avLst/>
              </a:prstGeom>
              <a:blipFill>
                <a:blip r:embed="rId10"/>
                <a:stretch>
                  <a:fillRect l="-1894" r="-2652" b="-9412"/>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75198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1E661-FFC5-5174-A2FF-ACC3ACCA93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FA8A73-5803-9367-FF62-E344D8C92551}"/>
              </a:ext>
            </a:extLst>
          </p:cNvPr>
          <p:cNvSpPr>
            <a:spLocks noGrp="1"/>
          </p:cNvSpPr>
          <p:nvPr>
            <p:ph type="title"/>
          </p:nvPr>
        </p:nvSpPr>
        <p:spPr/>
        <p:txBody>
          <a:bodyPr/>
          <a:lstStyle/>
          <a:p>
            <a:r>
              <a:rPr lang="en-US" dirty="0"/>
              <a:t>Impossibility Result</a:t>
            </a:r>
          </a:p>
        </p:txBody>
      </p:sp>
      <p:pic>
        <p:nvPicPr>
          <p:cNvPr id="4" name="Picture 3">
            <a:extLst>
              <a:ext uri="{FF2B5EF4-FFF2-40B4-BE49-F238E27FC236}">
                <a16:creationId xmlns:a16="http://schemas.microsoft.com/office/drawing/2014/main" id="{293DF763-C223-C6CA-DEA7-39C5FEAA8421}"/>
              </a:ext>
            </a:extLst>
          </p:cNvPr>
          <p:cNvPicPr>
            <a:picLocks noChangeAspect="1"/>
          </p:cNvPicPr>
          <p:nvPr/>
        </p:nvPicPr>
        <p:blipFill>
          <a:blip r:embed="rId3"/>
          <a:stretch>
            <a:fillRect/>
          </a:stretch>
        </p:blipFill>
        <p:spPr>
          <a:xfrm>
            <a:off x="5436924" y="1418632"/>
            <a:ext cx="1318152" cy="1318152"/>
          </a:xfrm>
          <a:prstGeom prst="rect">
            <a:avLst/>
          </a:prstGeom>
        </p:spPr>
      </p:pic>
      <p:pic>
        <p:nvPicPr>
          <p:cNvPr id="5" name="Picture 4">
            <a:extLst>
              <a:ext uri="{FF2B5EF4-FFF2-40B4-BE49-F238E27FC236}">
                <a16:creationId xmlns:a16="http://schemas.microsoft.com/office/drawing/2014/main" id="{AA1149EB-4AFE-A773-2D1A-6DAB930AABE9}"/>
              </a:ext>
            </a:extLst>
          </p:cNvPr>
          <p:cNvPicPr>
            <a:picLocks noChangeAspect="1"/>
          </p:cNvPicPr>
          <p:nvPr/>
        </p:nvPicPr>
        <p:blipFill>
          <a:blip r:embed="rId3"/>
          <a:stretch>
            <a:fillRect/>
          </a:stretch>
        </p:blipFill>
        <p:spPr>
          <a:xfrm>
            <a:off x="7718331" y="3947827"/>
            <a:ext cx="1318152" cy="1318152"/>
          </a:xfrm>
          <a:prstGeom prst="rect">
            <a:avLst/>
          </a:prstGeom>
        </p:spPr>
      </p:pic>
      <p:pic>
        <p:nvPicPr>
          <p:cNvPr id="6" name="Picture 5">
            <a:extLst>
              <a:ext uri="{FF2B5EF4-FFF2-40B4-BE49-F238E27FC236}">
                <a16:creationId xmlns:a16="http://schemas.microsoft.com/office/drawing/2014/main" id="{1A8B9707-AAFE-B381-BF2D-46D5B408CBE3}"/>
              </a:ext>
            </a:extLst>
          </p:cNvPr>
          <p:cNvPicPr>
            <a:picLocks noChangeAspect="1"/>
          </p:cNvPicPr>
          <p:nvPr/>
        </p:nvPicPr>
        <p:blipFill>
          <a:blip r:embed="rId3"/>
          <a:stretch>
            <a:fillRect/>
          </a:stretch>
        </p:blipFill>
        <p:spPr>
          <a:xfrm>
            <a:off x="3155519" y="3947827"/>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84FF99E-EB13-D5EA-9EF9-28126FC9552B}"/>
                  </a:ext>
                </a:extLst>
              </p:cNvPr>
              <p:cNvSpPr txBox="1"/>
              <p:nvPr/>
            </p:nvSpPr>
            <p:spPr>
              <a:xfrm>
                <a:off x="5564773" y="918560"/>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F84FF99E-EB13-D5EA-9EF9-28126FC9552B}"/>
                  </a:ext>
                </a:extLst>
              </p:cNvPr>
              <p:cNvSpPr txBox="1">
                <a:spLocks noRot="1" noChangeAspect="1" noMove="1" noResize="1" noEditPoints="1" noAdjustHandles="1" noChangeArrowheads="1" noChangeShapeType="1" noTextEdit="1"/>
              </p:cNvSpPr>
              <p:nvPr/>
            </p:nvSpPr>
            <p:spPr>
              <a:xfrm>
                <a:off x="5564773" y="918560"/>
                <a:ext cx="1318152" cy="73866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9B7ECA8-C1F2-C304-FB5A-75F0168F3933}"/>
                  </a:ext>
                </a:extLst>
              </p:cNvPr>
              <p:cNvSpPr txBox="1"/>
              <p:nvPr/>
            </p:nvSpPr>
            <p:spPr>
              <a:xfrm>
                <a:off x="3043662" y="5506791"/>
                <a:ext cx="1541865"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8" name="TextBox 7">
                <a:extLst>
                  <a:ext uri="{FF2B5EF4-FFF2-40B4-BE49-F238E27FC236}">
                    <a16:creationId xmlns:a16="http://schemas.microsoft.com/office/drawing/2014/main" id="{29B7ECA8-C1F2-C304-FB5A-75F0168F3933}"/>
                  </a:ext>
                </a:extLst>
              </p:cNvPr>
              <p:cNvSpPr txBox="1">
                <a:spLocks noRot="1" noChangeAspect="1" noMove="1" noResize="1" noEditPoints="1" noAdjustHandles="1" noChangeArrowheads="1" noChangeShapeType="1" noTextEdit="1"/>
              </p:cNvSpPr>
              <p:nvPr/>
            </p:nvSpPr>
            <p:spPr>
              <a:xfrm>
                <a:off x="3043662" y="5506791"/>
                <a:ext cx="1541865" cy="73866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A22D76C-A304-0F96-9FC1-A66CE45D87D3}"/>
                  </a:ext>
                </a:extLst>
              </p:cNvPr>
              <p:cNvSpPr txBox="1"/>
              <p:nvPr/>
            </p:nvSpPr>
            <p:spPr>
              <a:xfrm>
                <a:off x="7719193" y="5506791"/>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9" name="TextBox 8">
                <a:extLst>
                  <a:ext uri="{FF2B5EF4-FFF2-40B4-BE49-F238E27FC236}">
                    <a16:creationId xmlns:a16="http://schemas.microsoft.com/office/drawing/2014/main" id="{DA22D76C-A304-0F96-9FC1-A66CE45D87D3}"/>
                  </a:ext>
                </a:extLst>
              </p:cNvPr>
              <p:cNvSpPr txBox="1">
                <a:spLocks noRot="1" noChangeAspect="1" noMove="1" noResize="1" noEditPoints="1" noAdjustHandles="1" noChangeArrowheads="1" noChangeShapeType="1" noTextEdit="1"/>
              </p:cNvSpPr>
              <p:nvPr/>
            </p:nvSpPr>
            <p:spPr>
              <a:xfrm>
                <a:off x="7719193" y="5506791"/>
                <a:ext cx="1318152" cy="738664"/>
              </a:xfrm>
              <a:prstGeom prst="rect">
                <a:avLst/>
              </a:prstGeom>
              <a:blipFill>
                <a:blip r:embed="rId6"/>
                <a:stretch>
                  <a:fillRect/>
                </a:stretch>
              </a:blipFill>
            </p:spPr>
            <p:txBody>
              <a:bodyPr/>
              <a:lstStyle/>
              <a:p>
                <a:r>
                  <a:rPr lang="en-US">
                    <a:noFill/>
                  </a:rPr>
                  <a:t> </a:t>
                </a:r>
              </a:p>
            </p:txBody>
          </p:sp>
        </mc:Fallback>
      </mc:AlternateContent>
      <p:cxnSp>
        <p:nvCxnSpPr>
          <p:cNvPr id="11" name="Straight Connector 10">
            <a:extLst>
              <a:ext uri="{FF2B5EF4-FFF2-40B4-BE49-F238E27FC236}">
                <a16:creationId xmlns:a16="http://schemas.microsoft.com/office/drawing/2014/main" id="{338EBFA6-9239-38C3-84B4-28018B5CF73E}"/>
              </a:ext>
            </a:extLst>
          </p:cNvPr>
          <p:cNvCxnSpPr/>
          <p:nvPr/>
        </p:nvCxnSpPr>
        <p:spPr>
          <a:xfrm flipV="1">
            <a:off x="4473671" y="2736784"/>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5DA1A193-E740-1A7D-F313-2536E36D3D3C}"/>
              </a:ext>
            </a:extLst>
          </p:cNvPr>
          <p:cNvCxnSpPr>
            <a:cxnSpLocks/>
          </p:cNvCxnSpPr>
          <p:nvPr/>
        </p:nvCxnSpPr>
        <p:spPr>
          <a:xfrm>
            <a:off x="6755076" y="2661250"/>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9B878C2E-11EA-3080-C07D-E9202CDD60DC}"/>
              </a:ext>
            </a:extLst>
          </p:cNvPr>
          <p:cNvCxnSpPr>
            <a:cxnSpLocks/>
          </p:cNvCxnSpPr>
          <p:nvPr/>
        </p:nvCxnSpPr>
        <p:spPr>
          <a:xfrm flipV="1">
            <a:off x="5164950" y="4687196"/>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394339A7-4CA2-9080-BC30-ACAD08B58E7E}"/>
                  </a:ext>
                </a:extLst>
              </p:cNvPr>
              <p:cNvSpPr txBox="1"/>
              <p:nvPr/>
            </p:nvSpPr>
            <p:spPr>
              <a:xfrm>
                <a:off x="3701070" y="288032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9" name="TextBox 18">
                <a:extLst>
                  <a:ext uri="{FF2B5EF4-FFF2-40B4-BE49-F238E27FC236}">
                    <a16:creationId xmlns:a16="http://schemas.microsoft.com/office/drawing/2014/main" id="{394339A7-4CA2-9080-BC30-ACAD08B58E7E}"/>
                  </a:ext>
                </a:extLst>
              </p:cNvPr>
              <p:cNvSpPr txBox="1">
                <a:spLocks noRot="1" noChangeAspect="1" noMove="1" noResize="1" noEditPoints="1" noAdjustHandles="1" noChangeArrowheads="1" noChangeShapeType="1" noTextEdit="1"/>
              </p:cNvSpPr>
              <p:nvPr/>
            </p:nvSpPr>
            <p:spPr>
              <a:xfrm>
                <a:off x="3701070" y="2880320"/>
                <a:ext cx="1318152" cy="477888"/>
              </a:xfrm>
              <a:prstGeom prst="rect">
                <a:avLst/>
              </a:prstGeom>
              <a:blipFill>
                <a:blip r:embed="rId7"/>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9DBA98BA-3496-5EA1-6B1D-7C3262865F5C}"/>
                  </a:ext>
                </a:extLst>
              </p:cNvPr>
              <p:cNvSpPr txBox="1"/>
              <p:nvPr/>
            </p:nvSpPr>
            <p:spPr>
              <a:xfrm>
                <a:off x="5564773" y="4956088"/>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20" name="TextBox 19">
                <a:extLst>
                  <a:ext uri="{FF2B5EF4-FFF2-40B4-BE49-F238E27FC236}">
                    <a16:creationId xmlns:a16="http://schemas.microsoft.com/office/drawing/2014/main" id="{9DBA98BA-3496-5EA1-6B1D-7C3262865F5C}"/>
                  </a:ext>
                </a:extLst>
              </p:cNvPr>
              <p:cNvSpPr txBox="1">
                <a:spLocks noRot="1" noChangeAspect="1" noMove="1" noResize="1" noEditPoints="1" noAdjustHandles="1" noChangeArrowheads="1" noChangeShapeType="1" noTextEdit="1"/>
              </p:cNvSpPr>
              <p:nvPr/>
            </p:nvSpPr>
            <p:spPr>
              <a:xfrm>
                <a:off x="5564773" y="4956088"/>
                <a:ext cx="1318152" cy="477888"/>
              </a:xfrm>
              <a:prstGeom prst="rect">
                <a:avLst/>
              </a:prstGeom>
              <a:blipFill>
                <a:blip r:embed="rId8"/>
                <a:stretch>
                  <a:fillRect b="-78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8A90B9EA-7A1D-98A5-C67E-733CD7A9FF62}"/>
                  </a:ext>
                </a:extLst>
              </p:cNvPr>
              <p:cNvSpPr txBox="1"/>
              <p:nvPr/>
            </p:nvSpPr>
            <p:spPr>
              <a:xfrm>
                <a:off x="7468971" y="2864417"/>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21" name="TextBox 20">
                <a:extLst>
                  <a:ext uri="{FF2B5EF4-FFF2-40B4-BE49-F238E27FC236}">
                    <a16:creationId xmlns:a16="http://schemas.microsoft.com/office/drawing/2014/main" id="{8A90B9EA-7A1D-98A5-C67E-733CD7A9FF62}"/>
                  </a:ext>
                </a:extLst>
              </p:cNvPr>
              <p:cNvSpPr txBox="1">
                <a:spLocks noRot="1" noChangeAspect="1" noMove="1" noResize="1" noEditPoints="1" noAdjustHandles="1" noChangeArrowheads="1" noChangeShapeType="1" noTextEdit="1"/>
              </p:cNvSpPr>
              <p:nvPr/>
            </p:nvSpPr>
            <p:spPr>
              <a:xfrm>
                <a:off x="7468971" y="2864417"/>
                <a:ext cx="1318152" cy="477888"/>
              </a:xfrm>
              <a:prstGeom prst="rect">
                <a:avLst/>
              </a:prstGeom>
              <a:blipFill>
                <a:blip r:embed="rId9"/>
                <a:stretch>
                  <a:fillRect b="-5128"/>
                </a:stretch>
              </a:blipFill>
            </p:spPr>
            <p:txBody>
              <a:bodyPr/>
              <a:lstStyle/>
              <a:p>
                <a:r>
                  <a:rPr lang="en-US">
                    <a:noFill/>
                  </a:rPr>
                  <a:t> </a:t>
                </a:r>
              </a:p>
            </p:txBody>
          </p:sp>
        </mc:Fallback>
      </mc:AlternateContent>
      <p:sp>
        <p:nvSpPr>
          <p:cNvPr id="12" name="Oval 11">
            <a:extLst>
              <a:ext uri="{FF2B5EF4-FFF2-40B4-BE49-F238E27FC236}">
                <a16:creationId xmlns:a16="http://schemas.microsoft.com/office/drawing/2014/main" id="{CCACE41C-1C60-544D-BB82-3FE4C9D7577A}"/>
              </a:ext>
            </a:extLst>
          </p:cNvPr>
          <p:cNvSpPr/>
          <p:nvPr/>
        </p:nvSpPr>
        <p:spPr>
          <a:xfrm>
            <a:off x="5263972" y="1378783"/>
            <a:ext cx="1848051" cy="166990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ECA37D15-7AD4-A999-1687-E1F86C0E9D11}"/>
              </a:ext>
            </a:extLst>
          </p:cNvPr>
          <p:cNvCxnSpPr/>
          <p:nvPr/>
        </p:nvCxnSpPr>
        <p:spPr>
          <a:xfrm flipH="1">
            <a:off x="4585527" y="2213736"/>
            <a:ext cx="579423" cy="65068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AA51E9B2-F15C-988C-3F2D-9D455A141E6F}"/>
                  </a:ext>
                </a:extLst>
              </p:cNvPr>
              <p:cNvSpPr txBox="1"/>
              <p:nvPr/>
            </p:nvSpPr>
            <p:spPr>
              <a:xfrm>
                <a:off x="3273956" y="1767014"/>
                <a:ext cx="1777774" cy="830997"/>
              </a:xfrm>
              <a:prstGeom prst="rect">
                <a:avLst/>
              </a:prstGeom>
              <a:noFill/>
            </p:spPr>
            <p:txBody>
              <a:bodyPr wrap="square" rtlCol="0">
                <a:spAutoFit/>
              </a:bodyPr>
              <a:lstStyle/>
              <a:p>
                <a:r>
                  <a:rPr lang="en-CA" sz="2400" dirty="0">
                    <a:latin typeface="Cambria Math" panose="02040503050406030204" pitchFamily="18" charset="0"/>
                  </a:rPr>
                  <a:t>Encoding of</a:t>
                </a:r>
                <a:endParaRPr lang="en-CA" sz="2400" b="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oMath>
                  </m:oMathPara>
                </a14:m>
                <a:endParaRPr lang="en-US" dirty="0"/>
              </a:p>
            </p:txBody>
          </p:sp>
        </mc:Choice>
        <mc:Fallback xmlns="">
          <p:sp>
            <p:nvSpPr>
              <p:cNvPr id="16" name="TextBox 15">
                <a:extLst>
                  <a:ext uri="{FF2B5EF4-FFF2-40B4-BE49-F238E27FC236}">
                    <a16:creationId xmlns:a16="http://schemas.microsoft.com/office/drawing/2014/main" id="{AA51E9B2-F15C-988C-3F2D-9D455A141E6F}"/>
                  </a:ext>
                </a:extLst>
              </p:cNvPr>
              <p:cNvSpPr txBox="1">
                <a:spLocks noRot="1" noChangeAspect="1" noMove="1" noResize="1" noEditPoints="1" noAdjustHandles="1" noChangeArrowheads="1" noChangeShapeType="1" noTextEdit="1"/>
              </p:cNvSpPr>
              <p:nvPr/>
            </p:nvSpPr>
            <p:spPr>
              <a:xfrm>
                <a:off x="3273956" y="1767014"/>
                <a:ext cx="1777774" cy="830997"/>
              </a:xfrm>
              <a:prstGeom prst="rect">
                <a:avLst/>
              </a:prstGeom>
              <a:blipFill>
                <a:blip r:embed="rId10"/>
                <a:stretch>
                  <a:fillRect l="-4965" t="-6061" r="-2128"/>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F43F83C8-A65F-462A-C994-31CFEF0A5228}"/>
              </a:ext>
            </a:extLst>
          </p:cNvPr>
          <p:cNvCxnSpPr>
            <a:cxnSpLocks/>
          </p:cNvCxnSpPr>
          <p:nvPr/>
        </p:nvCxnSpPr>
        <p:spPr>
          <a:xfrm>
            <a:off x="7200626" y="2213736"/>
            <a:ext cx="536689" cy="591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0260A63E-1CB4-8E59-055D-10301F2E8589}"/>
                  </a:ext>
                </a:extLst>
              </p:cNvPr>
              <p:cNvSpPr txBox="1"/>
              <p:nvPr/>
            </p:nvSpPr>
            <p:spPr>
              <a:xfrm>
                <a:off x="7356773" y="1697764"/>
                <a:ext cx="1848050" cy="830997"/>
              </a:xfrm>
              <a:prstGeom prst="rect">
                <a:avLst/>
              </a:prstGeom>
              <a:noFill/>
            </p:spPr>
            <p:txBody>
              <a:bodyPr wrap="square" rtlCol="0">
                <a:spAutoFit/>
              </a:bodyPr>
              <a:lstStyle/>
              <a:p>
                <a:r>
                  <a:rPr lang="en-CA" sz="2400" b="0" dirty="0">
                    <a:latin typeface="Cambria Math" panose="02040503050406030204" pitchFamily="18" charset="0"/>
                  </a:rPr>
                  <a:t>Encoding of</a:t>
                </a:r>
              </a:p>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+1</m:t>
                      </m:r>
                    </m:oMath>
                  </m:oMathPara>
                </a14:m>
                <a:endParaRPr lang="en-US" dirty="0"/>
              </a:p>
            </p:txBody>
          </p:sp>
        </mc:Choice>
        <mc:Fallback xmlns="">
          <p:sp>
            <p:nvSpPr>
              <p:cNvPr id="22" name="TextBox 21">
                <a:extLst>
                  <a:ext uri="{FF2B5EF4-FFF2-40B4-BE49-F238E27FC236}">
                    <a16:creationId xmlns:a16="http://schemas.microsoft.com/office/drawing/2014/main" id="{0260A63E-1CB4-8E59-055D-10301F2E8589}"/>
                  </a:ext>
                </a:extLst>
              </p:cNvPr>
              <p:cNvSpPr txBox="1">
                <a:spLocks noRot="1" noChangeAspect="1" noMove="1" noResize="1" noEditPoints="1" noAdjustHandles="1" noChangeArrowheads="1" noChangeShapeType="1" noTextEdit="1"/>
              </p:cNvSpPr>
              <p:nvPr/>
            </p:nvSpPr>
            <p:spPr>
              <a:xfrm>
                <a:off x="7356773" y="1697764"/>
                <a:ext cx="1848050" cy="830997"/>
              </a:xfrm>
              <a:prstGeom prst="rect">
                <a:avLst/>
              </a:prstGeom>
              <a:blipFill>
                <a:blip r:embed="rId11"/>
                <a:stretch>
                  <a:fillRect l="-5479" t="-59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FC6CBF33-251E-55E6-CBCF-765B0A48DBC7}"/>
                  </a:ext>
                </a:extLst>
              </p:cNvPr>
              <p:cNvSpPr txBox="1"/>
              <p:nvPr/>
            </p:nvSpPr>
            <p:spPr>
              <a:xfrm>
                <a:off x="8430175" y="2730539"/>
                <a:ext cx="3713926" cy="1055289"/>
              </a:xfrm>
              <a:prstGeom prst="rect">
                <a:avLst/>
              </a:prstGeom>
              <a:noFill/>
              <a:ln>
                <a:solidFill>
                  <a:schemeClr val="tx1"/>
                </a:solidFill>
              </a:ln>
            </p:spPr>
            <p:txBody>
              <a:bodyPr wrap="square" rtlCol="0">
                <a:spAutoFit/>
              </a:bodyPr>
              <a:lstStyle/>
              <a:p>
                <a:r>
                  <a:rPr lang="en-US" sz="2000" dirty="0"/>
                  <a:t>Find </a:t>
                </a:r>
                <a14:m>
                  <m:oMath xmlns:m="http://schemas.openxmlformats.org/officeDocument/2006/math">
                    <m:r>
                      <a:rPr lang="en-CA" sz="2000" b="0" i="1" smtClean="0">
                        <a:latin typeface="Cambria Math" panose="02040503050406030204" pitchFamily="18" charset="0"/>
                      </a:rPr>
                      <m:t>𝑧</m:t>
                    </m:r>
                    <m:r>
                      <a:rPr lang="en-CA" sz="2000" b="0" i="1" smtClean="0">
                        <a:latin typeface="Cambria Math" panose="02040503050406030204" pitchFamily="18" charset="0"/>
                      </a:rPr>
                      <m:t>∈</m:t>
                    </m:r>
                    <m:r>
                      <a:rPr lang="en-CA" sz="2000" b="0" i="1" smtClean="0">
                        <a:latin typeface="Cambria Math" panose="02040503050406030204" pitchFamily="18" charset="0"/>
                      </a:rPr>
                      <m:t>𝑅𝑎𝑛𝑔𝑒</m:t>
                    </m:r>
                    <m:d>
                      <m:dPr>
                        <m:ctrlPr>
                          <a:rPr lang="en-CA" sz="2000" b="0" i="1" smtClean="0">
                            <a:latin typeface="Cambria Math" panose="02040503050406030204" pitchFamily="18" charset="0"/>
                          </a:rPr>
                        </m:ctrlPr>
                      </m:dPr>
                      <m:e>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𝑔</m:t>
                            </m:r>
                          </m:e>
                          <m:sub>
                            <m:r>
                              <a:rPr lang="en-CA" sz="2000" b="0" i="1" smtClean="0">
                                <a:latin typeface="Cambria Math" panose="02040503050406030204" pitchFamily="18" charset="0"/>
                              </a:rPr>
                              <m:t>1,2</m:t>
                            </m:r>
                          </m:sub>
                        </m:sSub>
                      </m:e>
                    </m:d>
                  </m:oMath>
                </a14:m>
                <a:r>
                  <a:rPr lang="en-US" sz="2000" dirty="0"/>
                  <a:t> </a:t>
                </a:r>
                <a:r>
                  <a:rPr lang="en-CA" sz="2000" dirty="0"/>
                  <a:t>such that the o/p is</a:t>
                </a:r>
                <a:r>
                  <a:rPr lang="en-US" sz="2000" dirty="0"/>
                  <a:t> not </a:t>
                </a:r>
                <a14:m>
                  <m:oMath xmlns:m="http://schemas.openxmlformats.org/officeDocument/2006/math">
                    <m:r>
                      <a:rPr lang="en-CA" sz="2000" b="0" i="1" smtClean="0">
                        <a:latin typeface="Cambria Math" panose="02040503050406030204" pitchFamily="18" charset="0"/>
                      </a:rPr>
                      <m:t>⊥.</m:t>
                    </m:r>
                  </m:oMath>
                </a14:m>
                <a:r>
                  <a:rPr lang="en-US" sz="2000" dirty="0"/>
                  <a:t> It is guaranteed to be </a:t>
                </a:r>
                <a14:m>
                  <m:oMath xmlns:m="http://schemas.openxmlformats.org/officeDocument/2006/math">
                    <m:r>
                      <a:rPr lang="en-CA" sz="2000" b="0" i="1" smtClean="0">
                        <a:latin typeface="Cambria Math" panose="02040503050406030204" pitchFamily="18" charset="0"/>
                      </a:rPr>
                      <m:t>𝑓</m:t>
                    </m:r>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1</m:t>
                        </m:r>
                      </m:sub>
                    </m:sSub>
                    <m:r>
                      <a:rPr lang="en-CA" sz="2000" b="0" i="1" smtClean="0">
                        <a:latin typeface="Cambria Math" panose="02040503050406030204" pitchFamily="18" charset="0"/>
                      </a:rPr>
                      <m:t>+1,</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2</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3</m:t>
                        </m:r>
                      </m:sub>
                    </m:sSub>
                    <m:r>
                      <a:rPr lang="en-CA" sz="2000" b="0" i="1" smtClean="0">
                        <a:latin typeface="Cambria Math" panose="02040503050406030204" pitchFamily="18" charset="0"/>
                      </a:rPr>
                      <m:t>)</m:t>
                    </m:r>
                  </m:oMath>
                </a14:m>
                <a:endParaRPr lang="en-US" sz="2000" dirty="0"/>
              </a:p>
            </p:txBody>
          </p:sp>
        </mc:Choice>
        <mc:Fallback xmlns="">
          <p:sp>
            <p:nvSpPr>
              <p:cNvPr id="24" name="TextBox 23">
                <a:extLst>
                  <a:ext uri="{FF2B5EF4-FFF2-40B4-BE49-F238E27FC236}">
                    <a16:creationId xmlns:a16="http://schemas.microsoft.com/office/drawing/2014/main" id="{FC6CBF33-251E-55E6-CBCF-765B0A48DBC7}"/>
                  </a:ext>
                </a:extLst>
              </p:cNvPr>
              <p:cNvSpPr txBox="1">
                <a:spLocks noRot="1" noChangeAspect="1" noMove="1" noResize="1" noEditPoints="1" noAdjustHandles="1" noChangeArrowheads="1" noChangeShapeType="1" noTextEdit="1"/>
              </p:cNvSpPr>
              <p:nvPr/>
            </p:nvSpPr>
            <p:spPr>
              <a:xfrm>
                <a:off x="8430175" y="2730539"/>
                <a:ext cx="3713926" cy="1055289"/>
              </a:xfrm>
              <a:prstGeom prst="rect">
                <a:avLst/>
              </a:prstGeom>
              <a:blipFill>
                <a:blip r:embed="rId12"/>
                <a:stretch>
                  <a:fillRect l="-1701" r="-340" b="-9412"/>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837EEBC7-BB30-C3BC-CCEE-DF6565C2867D}"/>
                  </a:ext>
                </a:extLst>
              </p:cNvPr>
              <p:cNvSpPr txBox="1"/>
              <p:nvPr/>
            </p:nvSpPr>
            <p:spPr>
              <a:xfrm>
                <a:off x="212525" y="2772132"/>
                <a:ext cx="3713926" cy="1055289"/>
              </a:xfrm>
              <a:prstGeom prst="rect">
                <a:avLst/>
              </a:prstGeom>
              <a:noFill/>
              <a:ln>
                <a:solidFill>
                  <a:schemeClr val="tx1"/>
                </a:solidFill>
              </a:ln>
            </p:spPr>
            <p:txBody>
              <a:bodyPr wrap="square" rtlCol="0">
                <a:spAutoFit/>
              </a:bodyPr>
              <a:lstStyle/>
              <a:p>
                <a:r>
                  <a:rPr lang="en-US" sz="2000" dirty="0"/>
                  <a:t>Find </a:t>
                </a:r>
                <a14:m>
                  <m:oMath xmlns:m="http://schemas.openxmlformats.org/officeDocument/2006/math">
                    <m:r>
                      <a:rPr lang="en-CA" sz="2000" b="0" i="1" smtClean="0">
                        <a:latin typeface="Cambria Math" panose="02040503050406030204" pitchFamily="18" charset="0"/>
                      </a:rPr>
                      <m:t>𝑧</m:t>
                    </m:r>
                    <m:r>
                      <a:rPr lang="en-CA" sz="2000" b="0" i="1" smtClean="0">
                        <a:latin typeface="Cambria Math" panose="02040503050406030204" pitchFamily="18" charset="0"/>
                      </a:rPr>
                      <m:t>∈</m:t>
                    </m:r>
                    <m:r>
                      <a:rPr lang="en-CA" sz="2000" b="0" i="1" smtClean="0">
                        <a:latin typeface="Cambria Math" panose="02040503050406030204" pitchFamily="18" charset="0"/>
                      </a:rPr>
                      <m:t>𝑅𝑎𝑛𝑔𝑒</m:t>
                    </m:r>
                    <m:d>
                      <m:dPr>
                        <m:ctrlPr>
                          <a:rPr lang="en-CA" sz="2000" b="0" i="1" smtClean="0">
                            <a:latin typeface="Cambria Math" panose="02040503050406030204" pitchFamily="18" charset="0"/>
                          </a:rPr>
                        </m:ctrlPr>
                      </m:dPr>
                      <m:e>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𝑔</m:t>
                            </m:r>
                          </m:e>
                          <m:sub>
                            <m:r>
                              <a:rPr lang="en-CA" sz="2000" b="0" i="1" smtClean="0">
                                <a:latin typeface="Cambria Math" panose="02040503050406030204" pitchFamily="18" charset="0"/>
                              </a:rPr>
                              <m:t>1,3</m:t>
                            </m:r>
                          </m:sub>
                        </m:sSub>
                      </m:e>
                    </m:d>
                  </m:oMath>
                </a14:m>
                <a:r>
                  <a:rPr lang="en-US" sz="2000" dirty="0"/>
                  <a:t> </a:t>
                </a:r>
                <a:r>
                  <a:rPr lang="en-CA" sz="2000" dirty="0"/>
                  <a:t>such that the o/p is</a:t>
                </a:r>
                <a:r>
                  <a:rPr lang="en-US" sz="2000" dirty="0"/>
                  <a:t> not </a:t>
                </a:r>
                <a14:m>
                  <m:oMath xmlns:m="http://schemas.openxmlformats.org/officeDocument/2006/math">
                    <m:r>
                      <a:rPr lang="en-CA" sz="2000" b="0" i="1" smtClean="0">
                        <a:latin typeface="Cambria Math" panose="02040503050406030204" pitchFamily="18" charset="0"/>
                      </a:rPr>
                      <m:t>⊥.</m:t>
                    </m:r>
                  </m:oMath>
                </a14:m>
                <a:r>
                  <a:rPr lang="en-US" sz="2000" dirty="0"/>
                  <a:t> It is guaranteed to be </a:t>
                </a:r>
                <a14:m>
                  <m:oMath xmlns:m="http://schemas.openxmlformats.org/officeDocument/2006/math">
                    <m:r>
                      <a:rPr lang="en-CA" sz="2000" b="0" i="1" smtClean="0">
                        <a:latin typeface="Cambria Math" panose="02040503050406030204" pitchFamily="18" charset="0"/>
                      </a:rPr>
                      <m:t>𝑓</m:t>
                    </m:r>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1</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2</m:t>
                        </m:r>
                      </m:sub>
                    </m:sSub>
                    <m:r>
                      <a:rPr lang="en-CA" sz="2000" b="0" i="1" smtClean="0">
                        <a:latin typeface="Cambria Math" panose="02040503050406030204" pitchFamily="18" charset="0"/>
                      </a:rPr>
                      <m:t>,</m:t>
                    </m:r>
                    <m:sSub>
                      <m:sSubPr>
                        <m:ctrlPr>
                          <a:rPr lang="en-CA" sz="2000" b="0" i="1" smtClean="0">
                            <a:latin typeface="Cambria Math" panose="02040503050406030204" pitchFamily="18" charset="0"/>
                          </a:rPr>
                        </m:ctrlPr>
                      </m:sSubPr>
                      <m:e>
                        <m:r>
                          <a:rPr lang="en-CA" sz="2000" b="0" i="1" smtClean="0">
                            <a:latin typeface="Cambria Math" panose="02040503050406030204" pitchFamily="18" charset="0"/>
                          </a:rPr>
                          <m:t>𝑥</m:t>
                        </m:r>
                      </m:e>
                      <m:sub>
                        <m:r>
                          <a:rPr lang="en-CA" sz="2000" b="0" i="1" smtClean="0">
                            <a:latin typeface="Cambria Math" panose="02040503050406030204" pitchFamily="18" charset="0"/>
                          </a:rPr>
                          <m:t>3</m:t>
                        </m:r>
                      </m:sub>
                    </m:sSub>
                    <m:r>
                      <a:rPr lang="en-CA" sz="2000" b="0" i="1" smtClean="0">
                        <a:latin typeface="Cambria Math" panose="02040503050406030204" pitchFamily="18" charset="0"/>
                      </a:rPr>
                      <m:t>)</m:t>
                    </m:r>
                  </m:oMath>
                </a14:m>
                <a:endParaRPr lang="en-US" sz="2000" dirty="0"/>
              </a:p>
            </p:txBody>
          </p:sp>
        </mc:Choice>
        <mc:Fallback xmlns="">
          <p:sp>
            <p:nvSpPr>
              <p:cNvPr id="25" name="TextBox 24">
                <a:extLst>
                  <a:ext uri="{FF2B5EF4-FFF2-40B4-BE49-F238E27FC236}">
                    <a16:creationId xmlns:a16="http://schemas.microsoft.com/office/drawing/2014/main" id="{837EEBC7-BB30-C3BC-CCEE-DF6565C2867D}"/>
                  </a:ext>
                </a:extLst>
              </p:cNvPr>
              <p:cNvSpPr txBox="1">
                <a:spLocks noRot="1" noChangeAspect="1" noMove="1" noResize="1" noEditPoints="1" noAdjustHandles="1" noChangeArrowheads="1" noChangeShapeType="1" noTextEdit="1"/>
              </p:cNvSpPr>
              <p:nvPr/>
            </p:nvSpPr>
            <p:spPr>
              <a:xfrm>
                <a:off x="212525" y="2772132"/>
                <a:ext cx="3713926" cy="1055289"/>
              </a:xfrm>
              <a:prstGeom prst="rect">
                <a:avLst/>
              </a:prstGeom>
              <a:blipFill>
                <a:blip r:embed="rId13"/>
                <a:stretch>
                  <a:fillRect l="-1701" r="-340" b="-10588"/>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342803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2" grpId="0"/>
      <p:bldP spid="24" grpId="0" animBg="1"/>
      <p:bldP spid="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6ED0729-BC64-EFD5-16CA-102ECDBFD790}"/>
              </a:ext>
            </a:extLst>
          </p:cNvPr>
          <p:cNvSpPr>
            <a:spLocks noGrp="1"/>
          </p:cNvSpPr>
          <p:nvPr>
            <p:ph type="title"/>
          </p:nvPr>
        </p:nvSpPr>
        <p:spPr>
          <a:xfrm>
            <a:off x="838200" y="2612254"/>
            <a:ext cx="10515600" cy="1325563"/>
          </a:xfrm>
        </p:spPr>
        <p:txBody>
          <a:bodyPr/>
          <a:lstStyle/>
          <a:p>
            <a:pPr algn="ctr"/>
            <a:r>
              <a:rPr lang="en-US" b="1" dirty="0"/>
              <a:t>Positive Result</a:t>
            </a:r>
          </a:p>
        </p:txBody>
      </p:sp>
      <p:sp>
        <p:nvSpPr>
          <p:cNvPr id="5" name="TextBox 4">
            <a:extLst>
              <a:ext uri="{FF2B5EF4-FFF2-40B4-BE49-F238E27FC236}">
                <a16:creationId xmlns:a16="http://schemas.microsoft.com/office/drawing/2014/main" id="{F0F0A4E1-7250-6D80-F29F-56ED2D01EEC2}"/>
              </a:ext>
            </a:extLst>
          </p:cNvPr>
          <p:cNvSpPr txBox="1"/>
          <p:nvPr/>
        </p:nvSpPr>
        <p:spPr>
          <a:xfrm>
            <a:off x="1528813" y="4706754"/>
            <a:ext cx="9134374" cy="1200329"/>
          </a:xfrm>
          <a:prstGeom prst="rect">
            <a:avLst/>
          </a:prstGeom>
          <a:noFill/>
          <a:ln>
            <a:solidFill>
              <a:schemeClr val="accent1">
                <a:shade val="15000"/>
              </a:schemeClr>
            </a:solidFill>
          </a:ln>
        </p:spPr>
        <p:txBody>
          <a:bodyPr wrap="square" rtlCol="0">
            <a:spAutoFit/>
          </a:bodyPr>
          <a:lstStyle/>
          <a:p>
            <a:pPr algn="ctr"/>
            <a:r>
              <a:rPr lang="en-US" sz="3600" dirty="0"/>
              <a:t>How to ensure that a corrupt party does not send inconsistent inputs?</a:t>
            </a:r>
          </a:p>
        </p:txBody>
      </p:sp>
    </p:spTree>
    <p:extLst>
      <p:ext uri="{BB962C8B-B14F-4D97-AF65-F5344CB8AC3E}">
        <p14:creationId xmlns:p14="http://schemas.microsoft.com/office/powerpoint/2010/main" val="81108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9E566-7C54-81C7-4A6F-0410C3919929}"/>
              </a:ext>
            </a:extLst>
          </p:cNvPr>
          <p:cNvSpPr>
            <a:spLocks noGrp="1"/>
          </p:cNvSpPr>
          <p:nvPr>
            <p:ph type="title"/>
          </p:nvPr>
        </p:nvSpPr>
        <p:spPr/>
        <p:txBody>
          <a:bodyPr/>
          <a:lstStyle/>
          <a:p>
            <a:r>
              <a:rPr lang="en-US" dirty="0"/>
              <a:t>A special CDS protocol</a:t>
            </a:r>
          </a:p>
        </p:txBody>
      </p:sp>
      <p:pic>
        <p:nvPicPr>
          <p:cNvPr id="4" name="Picture 3">
            <a:extLst>
              <a:ext uri="{FF2B5EF4-FFF2-40B4-BE49-F238E27FC236}">
                <a16:creationId xmlns:a16="http://schemas.microsoft.com/office/drawing/2014/main" id="{AA509032-23AE-ABAC-13D8-6111ACFA0A48}"/>
              </a:ext>
            </a:extLst>
          </p:cNvPr>
          <p:cNvPicPr>
            <a:picLocks noChangeAspect="1"/>
          </p:cNvPicPr>
          <p:nvPr/>
        </p:nvPicPr>
        <p:blipFill>
          <a:blip r:embed="rId3"/>
          <a:stretch>
            <a:fillRect/>
          </a:stretch>
        </p:blipFill>
        <p:spPr>
          <a:xfrm>
            <a:off x="5485051" y="1880644"/>
            <a:ext cx="1318152" cy="1318152"/>
          </a:xfrm>
          <a:prstGeom prst="rect">
            <a:avLst/>
          </a:prstGeom>
        </p:spPr>
      </p:pic>
      <p:pic>
        <p:nvPicPr>
          <p:cNvPr id="5" name="Picture 4">
            <a:extLst>
              <a:ext uri="{FF2B5EF4-FFF2-40B4-BE49-F238E27FC236}">
                <a16:creationId xmlns:a16="http://schemas.microsoft.com/office/drawing/2014/main" id="{C1F039D2-498A-439A-0E1E-404DAF170A4A}"/>
              </a:ext>
            </a:extLst>
          </p:cNvPr>
          <p:cNvPicPr>
            <a:picLocks noChangeAspect="1"/>
          </p:cNvPicPr>
          <p:nvPr/>
        </p:nvPicPr>
        <p:blipFill>
          <a:blip r:embed="rId3"/>
          <a:stretch>
            <a:fillRect/>
          </a:stretch>
        </p:blipFill>
        <p:spPr>
          <a:xfrm>
            <a:off x="7766458" y="4409839"/>
            <a:ext cx="1318152" cy="1318152"/>
          </a:xfrm>
          <a:prstGeom prst="rect">
            <a:avLst/>
          </a:prstGeom>
        </p:spPr>
      </p:pic>
      <p:pic>
        <p:nvPicPr>
          <p:cNvPr id="6" name="Picture 5">
            <a:extLst>
              <a:ext uri="{FF2B5EF4-FFF2-40B4-BE49-F238E27FC236}">
                <a16:creationId xmlns:a16="http://schemas.microsoft.com/office/drawing/2014/main" id="{6B80D675-7C81-C570-FF18-B10B64D6868E}"/>
              </a:ext>
            </a:extLst>
          </p:cNvPr>
          <p:cNvPicPr>
            <a:picLocks noChangeAspect="1"/>
          </p:cNvPicPr>
          <p:nvPr/>
        </p:nvPicPr>
        <p:blipFill>
          <a:blip r:embed="rId3"/>
          <a:stretch>
            <a:fillRect/>
          </a:stretch>
        </p:blipFill>
        <p:spPr>
          <a:xfrm>
            <a:off x="3203646" y="4409839"/>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FF59AA0-1316-CE6B-6A7B-B4C1A57962BC}"/>
                  </a:ext>
                </a:extLst>
              </p:cNvPr>
              <p:cNvSpPr txBox="1"/>
              <p:nvPr/>
            </p:nvSpPr>
            <p:spPr>
              <a:xfrm>
                <a:off x="5612900" y="1414036"/>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6FF59AA0-1316-CE6B-6A7B-B4C1A57962BC}"/>
                  </a:ext>
                </a:extLst>
              </p:cNvPr>
              <p:cNvSpPr txBox="1">
                <a:spLocks noRot="1" noChangeAspect="1" noMove="1" noResize="1" noEditPoints="1" noAdjustHandles="1" noChangeArrowheads="1" noChangeShapeType="1" noTextEdit="1"/>
              </p:cNvSpPr>
              <p:nvPr/>
            </p:nvSpPr>
            <p:spPr>
              <a:xfrm>
                <a:off x="5612900" y="1414036"/>
                <a:ext cx="1318152" cy="738664"/>
              </a:xfrm>
              <a:prstGeom prst="rect">
                <a:avLst/>
              </a:prstGeom>
              <a:blipFill>
                <a:blip r:embed="rId4"/>
                <a:stretch>
                  <a:fillRect/>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0358EF11-DFA4-42AF-0151-29E5210F6881}"/>
              </a:ext>
            </a:extLst>
          </p:cNvPr>
          <p:cNvCxnSpPr/>
          <p:nvPr/>
        </p:nvCxnSpPr>
        <p:spPr>
          <a:xfrm flipV="1">
            <a:off x="4521798" y="3198796"/>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F2A5AAEB-AD4E-9071-93CA-567F917719FA}"/>
              </a:ext>
            </a:extLst>
          </p:cNvPr>
          <p:cNvCxnSpPr>
            <a:cxnSpLocks/>
          </p:cNvCxnSpPr>
          <p:nvPr/>
        </p:nvCxnSpPr>
        <p:spPr>
          <a:xfrm>
            <a:off x="6803203" y="3123262"/>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84D8DD3-2BC2-E09E-42B8-420B5696C683}"/>
              </a:ext>
            </a:extLst>
          </p:cNvPr>
          <p:cNvCxnSpPr>
            <a:cxnSpLocks/>
          </p:cNvCxnSpPr>
          <p:nvPr/>
        </p:nvCxnSpPr>
        <p:spPr>
          <a:xfrm flipV="1">
            <a:off x="5213077" y="5149208"/>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2CEFDAC-D1C5-683C-2C3E-7634D38C37F0}"/>
                  </a:ext>
                </a:extLst>
              </p:cNvPr>
              <p:cNvSpPr txBox="1"/>
              <p:nvPr/>
            </p:nvSpPr>
            <p:spPr>
              <a:xfrm>
                <a:off x="5612900" y="541810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12" name="TextBox 11">
                <a:extLst>
                  <a:ext uri="{FF2B5EF4-FFF2-40B4-BE49-F238E27FC236}">
                    <a16:creationId xmlns:a16="http://schemas.microsoft.com/office/drawing/2014/main" id="{32CEFDAC-D1C5-683C-2C3E-7634D38C37F0}"/>
                  </a:ext>
                </a:extLst>
              </p:cNvPr>
              <p:cNvSpPr txBox="1">
                <a:spLocks noRot="1" noChangeAspect="1" noMove="1" noResize="1" noEditPoints="1" noAdjustHandles="1" noChangeArrowheads="1" noChangeShapeType="1" noTextEdit="1"/>
              </p:cNvSpPr>
              <p:nvPr/>
            </p:nvSpPr>
            <p:spPr>
              <a:xfrm>
                <a:off x="5612900" y="5418100"/>
                <a:ext cx="1318152" cy="477888"/>
              </a:xfrm>
              <a:prstGeom prst="rect">
                <a:avLst/>
              </a:prstGeom>
              <a:blipFill>
                <a:blip r:embed="rId5"/>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8FDE1E27-5E6E-BB82-9FBF-3A433D8AE9C6}"/>
                  </a:ext>
                </a:extLst>
              </p:cNvPr>
              <p:cNvSpPr txBox="1"/>
              <p:nvPr/>
            </p:nvSpPr>
            <p:spPr>
              <a:xfrm>
                <a:off x="3749197" y="3342332"/>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36" name="TextBox 35">
                <a:extLst>
                  <a:ext uri="{FF2B5EF4-FFF2-40B4-BE49-F238E27FC236}">
                    <a16:creationId xmlns:a16="http://schemas.microsoft.com/office/drawing/2014/main" id="{8FDE1E27-5E6E-BB82-9FBF-3A433D8AE9C6}"/>
                  </a:ext>
                </a:extLst>
              </p:cNvPr>
              <p:cNvSpPr txBox="1">
                <a:spLocks noRot="1" noChangeAspect="1" noMove="1" noResize="1" noEditPoints="1" noAdjustHandles="1" noChangeArrowheads="1" noChangeShapeType="1" noTextEdit="1"/>
              </p:cNvSpPr>
              <p:nvPr/>
            </p:nvSpPr>
            <p:spPr>
              <a:xfrm>
                <a:off x="3749197" y="3342332"/>
                <a:ext cx="1318152" cy="477888"/>
              </a:xfrm>
              <a:prstGeom prst="rect">
                <a:avLst/>
              </a:prstGeom>
              <a:blipFill>
                <a:blip r:embed="rId6"/>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BC84B0B3-7046-34BB-475F-CEA05BC7EB00}"/>
                  </a:ext>
                </a:extLst>
              </p:cNvPr>
              <p:cNvSpPr txBox="1"/>
              <p:nvPr/>
            </p:nvSpPr>
            <p:spPr>
              <a:xfrm>
                <a:off x="7517098" y="3326429"/>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37" name="TextBox 36">
                <a:extLst>
                  <a:ext uri="{FF2B5EF4-FFF2-40B4-BE49-F238E27FC236}">
                    <a16:creationId xmlns:a16="http://schemas.microsoft.com/office/drawing/2014/main" id="{BC84B0B3-7046-34BB-475F-CEA05BC7EB00}"/>
                  </a:ext>
                </a:extLst>
              </p:cNvPr>
              <p:cNvSpPr txBox="1">
                <a:spLocks noRot="1" noChangeAspect="1" noMove="1" noResize="1" noEditPoints="1" noAdjustHandles="1" noChangeArrowheads="1" noChangeShapeType="1" noTextEdit="1"/>
              </p:cNvSpPr>
              <p:nvPr/>
            </p:nvSpPr>
            <p:spPr>
              <a:xfrm>
                <a:off x="7517098" y="3326429"/>
                <a:ext cx="1318152" cy="477888"/>
              </a:xfrm>
              <a:prstGeom prst="rect">
                <a:avLst/>
              </a:prstGeom>
              <a:blipFill>
                <a:blip r:embed="rId7"/>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Oval Callout 39">
                <a:extLst>
                  <a:ext uri="{FF2B5EF4-FFF2-40B4-BE49-F238E27FC236}">
                    <a16:creationId xmlns:a16="http://schemas.microsoft.com/office/drawing/2014/main" id="{8428EBEE-1BC0-6D6A-B139-ABE8509D745D}"/>
                  </a:ext>
                </a:extLst>
              </p:cNvPr>
              <p:cNvSpPr/>
              <p:nvPr/>
            </p:nvSpPr>
            <p:spPr>
              <a:xfrm>
                <a:off x="8721030" y="3198796"/>
                <a:ext cx="3244660" cy="1357162"/>
              </a:xfrm>
              <a:prstGeom prst="wedgeEllipseCallout">
                <a:avLst>
                  <a:gd name="adj1" fmla="val -35331"/>
                  <a:gd name="adj2" fmla="val 64628"/>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 want the o/p of </a:t>
                </a:r>
                <a14:m>
                  <m:oMath xmlns:m="http://schemas.openxmlformats.org/officeDocument/2006/math">
                    <m:sSub>
                      <m:sSubPr>
                        <m:ctrlPr>
                          <a:rPr lang="en-CA" b="0" i="1" smtClean="0">
                            <a:solidFill>
                              <a:schemeClr val="tx1"/>
                            </a:solidFill>
                            <a:latin typeface="Cambria Math" panose="02040503050406030204" pitchFamily="18" charset="0"/>
                          </a:rPr>
                        </m:ctrlPr>
                      </m:sSubPr>
                      <m:e>
                        <m:r>
                          <a:rPr lang="en-CA" b="0" i="1" smtClean="0">
                            <a:solidFill>
                              <a:schemeClr val="tx1"/>
                            </a:solidFill>
                            <a:latin typeface="Cambria Math" panose="02040503050406030204" pitchFamily="18" charset="0"/>
                          </a:rPr>
                          <m:t>𝑔</m:t>
                        </m:r>
                      </m:e>
                      <m:sub>
                        <m:r>
                          <a:rPr lang="en-CA" b="0" i="1" smtClean="0">
                            <a:solidFill>
                              <a:schemeClr val="tx1"/>
                            </a:solidFill>
                            <a:latin typeface="Cambria Math" panose="02040503050406030204" pitchFamily="18" charset="0"/>
                          </a:rPr>
                          <m:t>2,3</m:t>
                        </m:r>
                      </m:sub>
                    </m:sSub>
                  </m:oMath>
                </a14:m>
                <a:r>
                  <a:rPr lang="en-US" dirty="0">
                    <a:solidFill>
                      <a:schemeClr val="tx1"/>
                    </a:solidFill>
                  </a:rPr>
                  <a:t> to be erased if </a:t>
                </a:r>
                <a14:m>
                  <m:oMath xmlns:m="http://schemas.openxmlformats.org/officeDocument/2006/math">
                    <m:sSub>
                      <m:sSubPr>
                        <m:ctrlPr>
                          <a:rPr lang="en-CA" b="0" i="1" smtClean="0">
                            <a:solidFill>
                              <a:schemeClr val="tx1"/>
                            </a:solidFill>
                            <a:latin typeface="Cambria Math" panose="02040503050406030204" pitchFamily="18" charset="0"/>
                          </a:rPr>
                        </m:ctrlPr>
                      </m:sSubPr>
                      <m:e>
                        <m:r>
                          <a:rPr lang="en-CA" b="0" i="1" smtClean="0">
                            <a:solidFill>
                              <a:schemeClr val="tx1"/>
                            </a:solidFill>
                            <a:latin typeface="Cambria Math" panose="02040503050406030204" pitchFamily="18" charset="0"/>
                          </a:rPr>
                          <m:t>𝑃</m:t>
                        </m:r>
                      </m:e>
                      <m:sub>
                        <m:r>
                          <a:rPr lang="en-CA" b="0" i="1" smtClean="0">
                            <a:solidFill>
                              <a:schemeClr val="tx1"/>
                            </a:solidFill>
                            <a:latin typeface="Cambria Math" panose="02040503050406030204" pitchFamily="18" charset="0"/>
                          </a:rPr>
                          <m:t>1</m:t>
                        </m:r>
                      </m:sub>
                    </m:sSub>
                  </m:oMath>
                </a14:m>
                <a:r>
                  <a:rPr lang="en-US" dirty="0">
                    <a:solidFill>
                      <a:schemeClr val="tx1"/>
                    </a:solidFill>
                  </a:rPr>
                  <a:t> is using inconsistent inputs</a:t>
                </a:r>
              </a:p>
            </p:txBody>
          </p:sp>
        </mc:Choice>
        <mc:Fallback xmlns="">
          <p:sp>
            <p:nvSpPr>
              <p:cNvPr id="40" name="Oval Callout 39">
                <a:extLst>
                  <a:ext uri="{FF2B5EF4-FFF2-40B4-BE49-F238E27FC236}">
                    <a16:creationId xmlns:a16="http://schemas.microsoft.com/office/drawing/2014/main" id="{8428EBEE-1BC0-6D6A-B139-ABE8509D745D}"/>
                  </a:ext>
                </a:extLst>
              </p:cNvPr>
              <p:cNvSpPr>
                <a:spLocks noRot="1" noChangeAspect="1" noMove="1" noResize="1" noEditPoints="1" noAdjustHandles="1" noChangeArrowheads="1" noChangeShapeType="1" noTextEdit="1"/>
              </p:cNvSpPr>
              <p:nvPr/>
            </p:nvSpPr>
            <p:spPr>
              <a:xfrm>
                <a:off x="8721030" y="3198796"/>
                <a:ext cx="3244660" cy="1357162"/>
              </a:xfrm>
              <a:prstGeom prst="wedgeEllipseCallout">
                <a:avLst>
                  <a:gd name="adj1" fmla="val -35331"/>
                  <a:gd name="adj2" fmla="val 64628"/>
                </a:avLst>
              </a:prstGeom>
              <a:blipFill>
                <a:blip r:embed="rId8"/>
                <a:stretch>
                  <a:fillRect/>
                </a:stretch>
              </a:blipFill>
            </p:spPr>
            <p:txBody>
              <a:bodyPr/>
              <a:lstStyle/>
              <a:p>
                <a:r>
                  <a:rPr lang="en-US">
                    <a:noFill/>
                  </a:rPr>
                  <a:t> </a:t>
                </a:r>
              </a:p>
            </p:txBody>
          </p:sp>
        </mc:Fallback>
      </mc:AlternateContent>
      <p:sp>
        <p:nvSpPr>
          <p:cNvPr id="3" name="Oval Callout 2">
            <a:extLst>
              <a:ext uri="{FF2B5EF4-FFF2-40B4-BE49-F238E27FC236}">
                <a16:creationId xmlns:a16="http://schemas.microsoft.com/office/drawing/2014/main" id="{2D225B3A-353C-2777-BF48-FF148C5D7F2E}"/>
              </a:ext>
            </a:extLst>
          </p:cNvPr>
          <p:cNvSpPr/>
          <p:nvPr/>
        </p:nvSpPr>
        <p:spPr>
          <a:xfrm>
            <a:off x="7212920" y="1072895"/>
            <a:ext cx="3244660" cy="1357162"/>
          </a:xfrm>
          <a:prstGeom prst="wedgeEllipseCallout">
            <a:avLst>
              <a:gd name="adj1" fmla="val -35331"/>
              <a:gd name="adj2" fmla="val 64628"/>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See the paper for the details!</a:t>
            </a:r>
            <a:endParaRPr lang="en-US" dirty="0">
              <a:solidFill>
                <a:schemeClr val="tx1"/>
              </a:solidFill>
            </a:endParaRPr>
          </a:p>
        </p:txBody>
      </p:sp>
    </p:spTree>
    <p:extLst>
      <p:ext uri="{BB962C8B-B14F-4D97-AF65-F5344CB8AC3E}">
        <p14:creationId xmlns:p14="http://schemas.microsoft.com/office/powerpoint/2010/main" val="109219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577293B-E356-CD58-1298-A583DB0D43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9536DC-A521-D823-4748-A4852667115E}"/>
              </a:ext>
            </a:extLst>
          </p:cNvPr>
          <p:cNvSpPr>
            <a:spLocks noGrp="1"/>
          </p:cNvSpPr>
          <p:nvPr>
            <p:ph type="title"/>
          </p:nvPr>
        </p:nvSpPr>
        <p:spPr/>
        <p:txBody>
          <a:bodyPr/>
          <a:lstStyle/>
          <a:p>
            <a:r>
              <a:rPr lang="en-US" dirty="0"/>
              <a:t>A special CDS protocol</a:t>
            </a:r>
          </a:p>
        </p:txBody>
      </p:sp>
      <p:pic>
        <p:nvPicPr>
          <p:cNvPr id="4" name="Picture 3">
            <a:extLst>
              <a:ext uri="{FF2B5EF4-FFF2-40B4-BE49-F238E27FC236}">
                <a16:creationId xmlns:a16="http://schemas.microsoft.com/office/drawing/2014/main" id="{CC671A41-E226-A0C0-9F2F-28A1CD6EA2CB}"/>
              </a:ext>
            </a:extLst>
          </p:cNvPr>
          <p:cNvPicPr>
            <a:picLocks noChangeAspect="1"/>
          </p:cNvPicPr>
          <p:nvPr/>
        </p:nvPicPr>
        <p:blipFill>
          <a:blip r:embed="rId3"/>
          <a:stretch>
            <a:fillRect/>
          </a:stretch>
        </p:blipFill>
        <p:spPr>
          <a:xfrm>
            <a:off x="5485051" y="1880644"/>
            <a:ext cx="1318152" cy="1318152"/>
          </a:xfrm>
          <a:prstGeom prst="rect">
            <a:avLst/>
          </a:prstGeom>
        </p:spPr>
      </p:pic>
      <p:pic>
        <p:nvPicPr>
          <p:cNvPr id="5" name="Picture 4">
            <a:extLst>
              <a:ext uri="{FF2B5EF4-FFF2-40B4-BE49-F238E27FC236}">
                <a16:creationId xmlns:a16="http://schemas.microsoft.com/office/drawing/2014/main" id="{B506AA40-3E9F-CA28-B460-6C5DC0EC2D3C}"/>
              </a:ext>
            </a:extLst>
          </p:cNvPr>
          <p:cNvPicPr>
            <a:picLocks noChangeAspect="1"/>
          </p:cNvPicPr>
          <p:nvPr/>
        </p:nvPicPr>
        <p:blipFill>
          <a:blip r:embed="rId3"/>
          <a:stretch>
            <a:fillRect/>
          </a:stretch>
        </p:blipFill>
        <p:spPr>
          <a:xfrm>
            <a:off x="7766458" y="4409839"/>
            <a:ext cx="1318152" cy="1318152"/>
          </a:xfrm>
          <a:prstGeom prst="rect">
            <a:avLst/>
          </a:prstGeom>
        </p:spPr>
      </p:pic>
      <p:pic>
        <p:nvPicPr>
          <p:cNvPr id="6" name="Picture 5">
            <a:extLst>
              <a:ext uri="{FF2B5EF4-FFF2-40B4-BE49-F238E27FC236}">
                <a16:creationId xmlns:a16="http://schemas.microsoft.com/office/drawing/2014/main" id="{AEBA82AA-0976-82F7-0DF8-484EE08D7904}"/>
              </a:ext>
            </a:extLst>
          </p:cNvPr>
          <p:cNvPicPr>
            <a:picLocks noChangeAspect="1"/>
          </p:cNvPicPr>
          <p:nvPr/>
        </p:nvPicPr>
        <p:blipFill>
          <a:blip r:embed="rId3"/>
          <a:stretch>
            <a:fillRect/>
          </a:stretch>
        </p:blipFill>
        <p:spPr>
          <a:xfrm>
            <a:off x="3203646" y="4409839"/>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799B6E0-AE11-96BB-EB6A-16E3329E6163}"/>
                  </a:ext>
                </a:extLst>
              </p:cNvPr>
              <p:cNvSpPr txBox="1"/>
              <p:nvPr/>
            </p:nvSpPr>
            <p:spPr>
              <a:xfrm>
                <a:off x="5612900" y="1414036"/>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4</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C799B6E0-AE11-96BB-EB6A-16E3329E6163}"/>
                  </a:ext>
                </a:extLst>
              </p:cNvPr>
              <p:cNvSpPr txBox="1">
                <a:spLocks noRot="1" noChangeAspect="1" noMove="1" noResize="1" noEditPoints="1" noAdjustHandles="1" noChangeArrowheads="1" noChangeShapeType="1" noTextEdit="1"/>
              </p:cNvSpPr>
              <p:nvPr/>
            </p:nvSpPr>
            <p:spPr>
              <a:xfrm>
                <a:off x="5612900" y="1414036"/>
                <a:ext cx="1318152" cy="738664"/>
              </a:xfrm>
              <a:prstGeom prst="rect">
                <a:avLst/>
              </a:prstGeom>
              <a:blipFill>
                <a:blip r:embed="rId4"/>
                <a:stretch>
                  <a:fillRect/>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A3DC0AF7-124C-70F0-C74B-9172D3C673CE}"/>
              </a:ext>
            </a:extLst>
          </p:cNvPr>
          <p:cNvCxnSpPr/>
          <p:nvPr/>
        </p:nvCxnSpPr>
        <p:spPr>
          <a:xfrm flipV="1">
            <a:off x="4521798" y="3198796"/>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C628847D-E2AD-1F0D-66B3-5C4C9163C398}"/>
              </a:ext>
            </a:extLst>
          </p:cNvPr>
          <p:cNvCxnSpPr>
            <a:cxnSpLocks/>
          </p:cNvCxnSpPr>
          <p:nvPr/>
        </p:nvCxnSpPr>
        <p:spPr>
          <a:xfrm>
            <a:off x="6803203" y="3123262"/>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2A240452-DBEA-39DE-2F87-DC68959F1C76}"/>
              </a:ext>
            </a:extLst>
          </p:cNvPr>
          <p:cNvCxnSpPr>
            <a:cxnSpLocks/>
          </p:cNvCxnSpPr>
          <p:nvPr/>
        </p:nvCxnSpPr>
        <p:spPr>
          <a:xfrm flipV="1">
            <a:off x="5213077" y="5149208"/>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7CBE317-B0C2-A998-A0BE-A5021C493762}"/>
                  </a:ext>
                </a:extLst>
              </p:cNvPr>
              <p:cNvSpPr txBox="1"/>
              <p:nvPr/>
            </p:nvSpPr>
            <p:spPr>
              <a:xfrm>
                <a:off x="3749197" y="3342332"/>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1" name="TextBox 10">
                <a:extLst>
                  <a:ext uri="{FF2B5EF4-FFF2-40B4-BE49-F238E27FC236}">
                    <a16:creationId xmlns:a16="http://schemas.microsoft.com/office/drawing/2014/main" id="{47CBE317-B0C2-A998-A0BE-A5021C493762}"/>
                  </a:ext>
                </a:extLst>
              </p:cNvPr>
              <p:cNvSpPr txBox="1">
                <a:spLocks noRot="1" noChangeAspect="1" noMove="1" noResize="1" noEditPoints="1" noAdjustHandles="1" noChangeArrowheads="1" noChangeShapeType="1" noTextEdit="1"/>
              </p:cNvSpPr>
              <p:nvPr/>
            </p:nvSpPr>
            <p:spPr>
              <a:xfrm>
                <a:off x="3749197" y="3342332"/>
                <a:ext cx="1318152" cy="477888"/>
              </a:xfrm>
              <a:prstGeom prst="rect">
                <a:avLst/>
              </a:prstGeom>
              <a:blipFill>
                <a:blip r:embed="rId5"/>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9E1237F-87B3-D8C2-EF3D-10F36BD105BF}"/>
                  </a:ext>
                </a:extLst>
              </p:cNvPr>
              <p:cNvSpPr txBox="1"/>
              <p:nvPr/>
            </p:nvSpPr>
            <p:spPr>
              <a:xfrm>
                <a:off x="5612900" y="541810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12" name="TextBox 11">
                <a:extLst>
                  <a:ext uri="{FF2B5EF4-FFF2-40B4-BE49-F238E27FC236}">
                    <a16:creationId xmlns:a16="http://schemas.microsoft.com/office/drawing/2014/main" id="{49E1237F-87B3-D8C2-EF3D-10F36BD105BF}"/>
                  </a:ext>
                </a:extLst>
              </p:cNvPr>
              <p:cNvSpPr txBox="1">
                <a:spLocks noRot="1" noChangeAspect="1" noMove="1" noResize="1" noEditPoints="1" noAdjustHandles="1" noChangeArrowheads="1" noChangeShapeType="1" noTextEdit="1"/>
              </p:cNvSpPr>
              <p:nvPr/>
            </p:nvSpPr>
            <p:spPr>
              <a:xfrm>
                <a:off x="5612900" y="5418100"/>
                <a:ext cx="1318152" cy="477888"/>
              </a:xfrm>
              <a:prstGeom prst="rect">
                <a:avLst/>
              </a:prstGeom>
              <a:blipFill>
                <a:blip r:embed="rId6"/>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1EB26733-C996-3FD6-CF85-A5E8E1E6E87C}"/>
                  </a:ext>
                </a:extLst>
              </p:cNvPr>
              <p:cNvSpPr txBox="1"/>
              <p:nvPr/>
            </p:nvSpPr>
            <p:spPr>
              <a:xfrm>
                <a:off x="7517098" y="3326429"/>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13" name="TextBox 12">
                <a:extLst>
                  <a:ext uri="{FF2B5EF4-FFF2-40B4-BE49-F238E27FC236}">
                    <a16:creationId xmlns:a16="http://schemas.microsoft.com/office/drawing/2014/main" id="{1EB26733-C996-3FD6-CF85-A5E8E1E6E87C}"/>
                  </a:ext>
                </a:extLst>
              </p:cNvPr>
              <p:cNvSpPr txBox="1">
                <a:spLocks noRot="1" noChangeAspect="1" noMove="1" noResize="1" noEditPoints="1" noAdjustHandles="1" noChangeArrowheads="1" noChangeShapeType="1" noTextEdit="1"/>
              </p:cNvSpPr>
              <p:nvPr/>
            </p:nvSpPr>
            <p:spPr>
              <a:xfrm>
                <a:off x="7517098" y="3326429"/>
                <a:ext cx="1318152" cy="477888"/>
              </a:xfrm>
              <a:prstGeom prst="rect">
                <a:avLst/>
              </a:prstGeom>
              <a:blipFill>
                <a:blip r:embed="rId7"/>
                <a:stretch>
                  <a:fillRect b="-5263"/>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67273920-713C-8CA6-119C-F493A06613A2}"/>
              </a:ext>
            </a:extLst>
          </p:cNvPr>
          <p:cNvCxnSpPr/>
          <p:nvPr/>
        </p:nvCxnSpPr>
        <p:spPr>
          <a:xfrm flipH="1">
            <a:off x="4585527" y="2213736"/>
            <a:ext cx="579423" cy="65068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39AED35-09B6-5678-7804-50BD308E0FBA}"/>
                  </a:ext>
                </a:extLst>
              </p:cNvPr>
              <p:cNvSpPr txBox="1"/>
              <p:nvPr/>
            </p:nvSpPr>
            <p:spPr>
              <a:xfrm>
                <a:off x="1494935" y="207741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 </m:t>
                      </m:r>
                    </m:oMath>
                  </m:oMathPara>
                </a14:m>
                <a:endParaRPr lang="en-US" dirty="0"/>
              </a:p>
            </p:txBody>
          </p:sp>
        </mc:Choice>
        <mc:Fallback xmlns="">
          <p:sp>
            <p:nvSpPr>
              <p:cNvPr id="15" name="TextBox 14">
                <a:extLst>
                  <a:ext uri="{FF2B5EF4-FFF2-40B4-BE49-F238E27FC236}">
                    <a16:creationId xmlns:a16="http://schemas.microsoft.com/office/drawing/2014/main" id="{E39AED35-09B6-5678-7804-50BD308E0FBA}"/>
                  </a:ext>
                </a:extLst>
              </p:cNvPr>
              <p:cNvSpPr txBox="1">
                <a:spLocks noRot="1" noChangeAspect="1" noMove="1" noResize="1" noEditPoints="1" noAdjustHandles="1" noChangeArrowheads="1" noChangeShapeType="1" noTextEdit="1"/>
              </p:cNvSpPr>
              <p:nvPr/>
            </p:nvSpPr>
            <p:spPr>
              <a:xfrm>
                <a:off x="1494935" y="2077411"/>
                <a:ext cx="3461230" cy="461665"/>
              </a:xfrm>
              <a:prstGeom prst="rect">
                <a:avLst/>
              </a:prstGeom>
              <a:blipFill>
                <a:blip r:embed="rId8"/>
                <a:stretch>
                  <a:fillRect b="-15789"/>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6DF14B95-8997-65ED-93DD-3114658022B0}"/>
              </a:ext>
            </a:extLst>
          </p:cNvPr>
          <p:cNvCxnSpPr>
            <a:cxnSpLocks/>
          </p:cNvCxnSpPr>
          <p:nvPr/>
        </p:nvCxnSpPr>
        <p:spPr>
          <a:xfrm>
            <a:off x="7136824" y="2213736"/>
            <a:ext cx="536689" cy="591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1345C313-F452-2909-950D-42D66981242C}"/>
                  </a:ext>
                </a:extLst>
              </p:cNvPr>
              <p:cNvSpPr txBox="1"/>
              <p:nvPr/>
            </p:nvSpPr>
            <p:spPr>
              <a:xfrm>
                <a:off x="7610709" y="2065377"/>
                <a:ext cx="319846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oMath>
                  </m:oMathPara>
                </a14:m>
                <a:endParaRPr lang="en-US" dirty="0"/>
              </a:p>
            </p:txBody>
          </p:sp>
        </mc:Choice>
        <mc:Fallback xmlns="">
          <p:sp>
            <p:nvSpPr>
              <p:cNvPr id="19" name="TextBox 18">
                <a:extLst>
                  <a:ext uri="{FF2B5EF4-FFF2-40B4-BE49-F238E27FC236}">
                    <a16:creationId xmlns:a16="http://schemas.microsoft.com/office/drawing/2014/main" id="{1345C313-F452-2909-950D-42D66981242C}"/>
                  </a:ext>
                </a:extLst>
              </p:cNvPr>
              <p:cNvSpPr txBox="1">
                <a:spLocks noRot="1" noChangeAspect="1" noMove="1" noResize="1" noEditPoints="1" noAdjustHandles="1" noChangeArrowheads="1" noChangeShapeType="1" noTextEdit="1"/>
              </p:cNvSpPr>
              <p:nvPr/>
            </p:nvSpPr>
            <p:spPr>
              <a:xfrm>
                <a:off x="7610709" y="2065377"/>
                <a:ext cx="3198461" cy="461665"/>
              </a:xfrm>
              <a:prstGeom prst="rect">
                <a:avLst/>
              </a:prstGeom>
              <a:blipFill>
                <a:blip r:embed="rId9"/>
                <a:stretch>
                  <a:fillRect b="-5263"/>
                </a:stretch>
              </a:blipFill>
            </p:spPr>
            <p:txBody>
              <a:bodyPr/>
              <a:lstStyle/>
              <a:p>
                <a:r>
                  <a:rPr lang="en-US">
                    <a:noFill/>
                  </a:rPr>
                  <a:t> </a:t>
                </a:r>
              </a:p>
            </p:txBody>
          </p:sp>
        </mc:Fallback>
      </mc:AlternateContent>
      <p:cxnSp>
        <p:nvCxnSpPr>
          <p:cNvPr id="20" name="Straight Arrow Connector 19">
            <a:extLst>
              <a:ext uri="{FF2B5EF4-FFF2-40B4-BE49-F238E27FC236}">
                <a16:creationId xmlns:a16="http://schemas.microsoft.com/office/drawing/2014/main" id="{48B5627C-1843-F5E2-7A84-7BD55CCCE56E}"/>
              </a:ext>
            </a:extLst>
          </p:cNvPr>
          <p:cNvCxnSpPr>
            <a:cxnSpLocks/>
          </p:cNvCxnSpPr>
          <p:nvPr/>
        </p:nvCxnSpPr>
        <p:spPr>
          <a:xfrm flipV="1">
            <a:off x="3444323" y="3486369"/>
            <a:ext cx="578084" cy="635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00568742-15B6-137B-A420-D84C85B8C600}"/>
                  </a:ext>
                </a:extLst>
              </p:cNvPr>
              <p:cNvSpPr txBox="1"/>
              <p:nvPr/>
            </p:nvSpPr>
            <p:spPr>
              <a:xfrm>
                <a:off x="1494935" y="337163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oMath>
                  </m:oMathPara>
                </a14:m>
                <a:endParaRPr lang="en-US" dirty="0"/>
              </a:p>
            </p:txBody>
          </p:sp>
        </mc:Choice>
        <mc:Fallback xmlns="">
          <p:sp>
            <p:nvSpPr>
              <p:cNvPr id="23" name="TextBox 22">
                <a:extLst>
                  <a:ext uri="{FF2B5EF4-FFF2-40B4-BE49-F238E27FC236}">
                    <a16:creationId xmlns:a16="http://schemas.microsoft.com/office/drawing/2014/main" id="{00568742-15B6-137B-A420-D84C85B8C600}"/>
                  </a:ext>
                </a:extLst>
              </p:cNvPr>
              <p:cNvSpPr txBox="1">
                <a:spLocks noRot="1" noChangeAspect="1" noMove="1" noResize="1" noEditPoints="1" noAdjustHandles="1" noChangeArrowheads="1" noChangeShapeType="1" noTextEdit="1"/>
              </p:cNvSpPr>
              <p:nvPr/>
            </p:nvSpPr>
            <p:spPr>
              <a:xfrm>
                <a:off x="1494935" y="3371631"/>
                <a:ext cx="3461230" cy="461665"/>
              </a:xfrm>
              <a:prstGeom prst="rect">
                <a:avLst/>
              </a:prstGeom>
              <a:blipFill>
                <a:blip r:embed="rId10"/>
                <a:stretch>
                  <a:fillRect/>
                </a:stretch>
              </a:blipFill>
            </p:spPr>
            <p:txBody>
              <a:bodyPr/>
              <a:lstStyle/>
              <a:p>
                <a:r>
                  <a:rPr lang="en-US">
                    <a:noFill/>
                  </a:rPr>
                  <a:t> </a:t>
                </a:r>
              </a:p>
            </p:txBody>
          </p:sp>
        </mc:Fallback>
      </mc:AlternateContent>
      <p:cxnSp>
        <p:nvCxnSpPr>
          <p:cNvPr id="24" name="Straight Arrow Connector 23">
            <a:extLst>
              <a:ext uri="{FF2B5EF4-FFF2-40B4-BE49-F238E27FC236}">
                <a16:creationId xmlns:a16="http://schemas.microsoft.com/office/drawing/2014/main" id="{0A9089F5-22BA-C15C-70C3-15CD1DDB82B5}"/>
              </a:ext>
            </a:extLst>
          </p:cNvPr>
          <p:cNvCxnSpPr>
            <a:cxnSpLocks/>
          </p:cNvCxnSpPr>
          <p:nvPr/>
        </p:nvCxnSpPr>
        <p:spPr>
          <a:xfrm flipH="1" flipV="1">
            <a:off x="8176174" y="3309079"/>
            <a:ext cx="630280" cy="58676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12F58742-08F2-72CE-984D-D9BB46B25CA5}"/>
                  </a:ext>
                </a:extLst>
              </p:cNvPr>
              <p:cNvSpPr txBox="1"/>
              <p:nvPr/>
            </p:nvSpPr>
            <p:spPr>
              <a:xfrm>
                <a:off x="7321611" y="326677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oMath>
                  </m:oMathPara>
                </a14:m>
                <a:endParaRPr lang="en-US" dirty="0"/>
              </a:p>
            </p:txBody>
          </p:sp>
        </mc:Choice>
        <mc:Fallback xmlns="">
          <p:sp>
            <p:nvSpPr>
              <p:cNvPr id="28" name="TextBox 27">
                <a:extLst>
                  <a:ext uri="{FF2B5EF4-FFF2-40B4-BE49-F238E27FC236}">
                    <a16:creationId xmlns:a16="http://schemas.microsoft.com/office/drawing/2014/main" id="{12F58742-08F2-72CE-984D-D9BB46B25CA5}"/>
                  </a:ext>
                </a:extLst>
              </p:cNvPr>
              <p:cNvSpPr txBox="1">
                <a:spLocks noRot="1" noChangeAspect="1" noMove="1" noResize="1" noEditPoints="1" noAdjustHandles="1" noChangeArrowheads="1" noChangeShapeType="1" noTextEdit="1"/>
              </p:cNvSpPr>
              <p:nvPr/>
            </p:nvSpPr>
            <p:spPr>
              <a:xfrm>
                <a:off x="7321611" y="3266771"/>
                <a:ext cx="3461230" cy="461665"/>
              </a:xfrm>
              <a:prstGeom prst="rect">
                <a:avLst/>
              </a:prstGeom>
              <a:blipFill>
                <a:blip r:embed="rId11"/>
                <a:stretch>
                  <a:fillRect/>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A83A56A1-D414-98EC-F71B-259CFF4C22B8}"/>
              </a:ext>
            </a:extLst>
          </p:cNvPr>
          <p:cNvCxnSpPr>
            <a:cxnSpLocks/>
          </p:cNvCxnSpPr>
          <p:nvPr/>
        </p:nvCxnSpPr>
        <p:spPr>
          <a:xfrm flipH="1">
            <a:off x="2492477" y="3033735"/>
            <a:ext cx="1240888"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DAA8486E-CF5E-E4BD-E2AB-8E5316C06E21}"/>
                  </a:ext>
                </a:extLst>
              </p:cNvPr>
              <p:cNvSpPr txBox="1"/>
              <p:nvPr/>
            </p:nvSpPr>
            <p:spPr>
              <a:xfrm>
                <a:off x="37030" y="2766179"/>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oMath>
                  </m:oMathPara>
                </a14:m>
                <a:endParaRPr lang="en-US" dirty="0"/>
              </a:p>
            </p:txBody>
          </p:sp>
        </mc:Choice>
        <mc:Fallback xmlns="">
          <p:sp>
            <p:nvSpPr>
              <p:cNvPr id="31" name="TextBox 30">
                <a:extLst>
                  <a:ext uri="{FF2B5EF4-FFF2-40B4-BE49-F238E27FC236}">
                    <a16:creationId xmlns:a16="http://schemas.microsoft.com/office/drawing/2014/main" id="{DAA8486E-CF5E-E4BD-E2AB-8E5316C06E21}"/>
                  </a:ext>
                </a:extLst>
              </p:cNvPr>
              <p:cNvSpPr txBox="1">
                <a:spLocks noRot="1" noChangeAspect="1" noMove="1" noResize="1" noEditPoints="1" noAdjustHandles="1" noChangeArrowheads="1" noChangeShapeType="1" noTextEdit="1"/>
              </p:cNvSpPr>
              <p:nvPr/>
            </p:nvSpPr>
            <p:spPr>
              <a:xfrm>
                <a:off x="37030" y="2766179"/>
                <a:ext cx="3461230" cy="461665"/>
              </a:xfrm>
              <a:prstGeom prst="rect">
                <a:avLst/>
              </a:prstGeom>
              <a:blipFill>
                <a:blip r:embed="rId12"/>
                <a:stretch>
                  <a:fillRect b="-13158"/>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BCF4D515-A904-00E4-88F0-20E2247D0703}"/>
              </a:ext>
            </a:extLst>
          </p:cNvPr>
          <p:cNvCxnSpPr>
            <a:cxnSpLocks/>
          </p:cNvCxnSpPr>
          <p:nvPr/>
        </p:nvCxnSpPr>
        <p:spPr>
          <a:xfrm>
            <a:off x="8058265" y="2997011"/>
            <a:ext cx="1151674"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EFAFC8E2-C87C-3461-A9BA-50FBD99AAB2A}"/>
                  </a:ext>
                </a:extLst>
              </p:cNvPr>
              <p:cNvSpPr txBox="1"/>
              <p:nvPr/>
            </p:nvSpPr>
            <p:spPr>
              <a:xfrm>
                <a:off x="8340756" y="2698618"/>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oMath>
                  </m:oMathPara>
                </a14:m>
                <a:endParaRPr lang="en-US" dirty="0"/>
              </a:p>
            </p:txBody>
          </p:sp>
        </mc:Choice>
        <mc:Fallback xmlns="">
          <p:sp>
            <p:nvSpPr>
              <p:cNvPr id="33" name="TextBox 32">
                <a:extLst>
                  <a:ext uri="{FF2B5EF4-FFF2-40B4-BE49-F238E27FC236}">
                    <a16:creationId xmlns:a16="http://schemas.microsoft.com/office/drawing/2014/main" id="{EFAFC8E2-C87C-3461-A9BA-50FBD99AAB2A}"/>
                  </a:ext>
                </a:extLst>
              </p:cNvPr>
              <p:cNvSpPr txBox="1">
                <a:spLocks noRot="1" noChangeAspect="1" noMove="1" noResize="1" noEditPoints="1" noAdjustHandles="1" noChangeArrowheads="1" noChangeShapeType="1" noTextEdit="1"/>
              </p:cNvSpPr>
              <p:nvPr/>
            </p:nvSpPr>
            <p:spPr>
              <a:xfrm>
                <a:off x="8340756" y="2698618"/>
                <a:ext cx="3461230" cy="461665"/>
              </a:xfrm>
              <a:prstGeom prst="rect">
                <a:avLst/>
              </a:prstGeom>
              <a:blipFill>
                <a:blip r:embed="rId13"/>
                <a:stretch>
                  <a:fillRect b="-162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9CBD72C9-32A8-9316-CBE3-881D4A54C71C}"/>
                  </a:ext>
                </a:extLst>
              </p:cNvPr>
              <p:cNvSpPr txBox="1"/>
              <p:nvPr/>
            </p:nvSpPr>
            <p:spPr>
              <a:xfrm>
                <a:off x="319047" y="6073701"/>
                <a:ext cx="11482939" cy="461665"/>
              </a:xfrm>
              <a:prstGeom prst="rect">
                <a:avLst/>
              </a:prstGeom>
              <a:noFill/>
            </p:spPr>
            <p:txBody>
              <a:bodyPr wrap="square" rtlCol="0">
                <a:spAutoFit/>
              </a:bodyPr>
              <a:lstStyle/>
              <a:p>
                <a:pPr algn="ctr"/>
                <a:r>
                  <a:rPr lang="en-US" sz="2400" dirty="0"/>
                  <a:t>If </a:t>
                </a: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oMath>
                </a14:m>
                <a:r>
                  <a:rPr lang="en-US" sz="2400" dirty="0"/>
                  <a:t> there exists at least one non-zero </a:t>
                </a:r>
                <a14:m>
                  <m:oMath xmlns:m="http://schemas.openxmlformats.org/officeDocument/2006/math">
                    <m:r>
                      <a:rPr lang="en-CA" sz="2400" b="0" i="1" smtClean="0">
                        <a:latin typeface="Cambria Math" panose="02040503050406030204" pitchFamily="18" charset="0"/>
                      </a:rPr>
                      <m:t>𝛼</m:t>
                    </m:r>
                  </m:oMath>
                </a14:m>
                <a:r>
                  <a:rPr lang="en-US" sz="2400" dirty="0"/>
                  <a:t> such that </a:t>
                </a: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𝛼</m:t>
                        </m:r>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r>
                      <a:rPr lang="en-CA" sz="2400" b="0" i="1" smtClean="0">
                        <a:latin typeface="Cambria Math" panose="02040503050406030204" pitchFamily="18" charset="0"/>
                      </a:rPr>
                      <m:t>𝛼</m:t>
                    </m:r>
                    <m:r>
                      <a:rPr lang="en-CA" sz="2400" b="0" i="1" smtClean="0">
                        <a:latin typeface="Cambria Math" panose="02040503050406030204" pitchFamily="18" charset="0"/>
                      </a:rPr>
                      <m:t>)</m:t>
                    </m:r>
                  </m:oMath>
                </a14:m>
                <a:r>
                  <a:rPr lang="en-US" sz="2400" dirty="0"/>
                  <a:t>. </a:t>
                </a:r>
              </a:p>
            </p:txBody>
          </p:sp>
        </mc:Choice>
        <mc:Fallback xmlns="">
          <p:sp>
            <p:nvSpPr>
              <p:cNvPr id="35" name="TextBox 34">
                <a:extLst>
                  <a:ext uri="{FF2B5EF4-FFF2-40B4-BE49-F238E27FC236}">
                    <a16:creationId xmlns:a16="http://schemas.microsoft.com/office/drawing/2014/main" id="{9CBD72C9-32A8-9316-CBE3-881D4A54C71C}"/>
                  </a:ext>
                </a:extLst>
              </p:cNvPr>
              <p:cNvSpPr txBox="1">
                <a:spLocks noRot="1" noChangeAspect="1" noMove="1" noResize="1" noEditPoints="1" noAdjustHandles="1" noChangeArrowheads="1" noChangeShapeType="1" noTextEdit="1"/>
              </p:cNvSpPr>
              <p:nvPr/>
            </p:nvSpPr>
            <p:spPr>
              <a:xfrm>
                <a:off x="319047" y="6073701"/>
                <a:ext cx="11482939" cy="461665"/>
              </a:xfrm>
              <a:prstGeom prst="rect">
                <a:avLst/>
              </a:prstGeom>
              <a:blipFill>
                <a:blip r:embed="rId14"/>
                <a:stretch>
                  <a:fillRect t="-10811" b="-29730"/>
                </a:stretch>
              </a:blipFill>
            </p:spPr>
            <p:txBody>
              <a:bodyPr/>
              <a:lstStyle/>
              <a:p>
                <a:r>
                  <a:rPr lang="en-US">
                    <a:noFill/>
                  </a:rPr>
                  <a:t> </a:t>
                </a:r>
              </a:p>
            </p:txBody>
          </p:sp>
        </mc:Fallback>
      </mc:AlternateContent>
    </p:spTree>
    <p:extLst>
      <p:ext uri="{BB962C8B-B14F-4D97-AF65-F5344CB8AC3E}">
        <p14:creationId xmlns:p14="http://schemas.microsoft.com/office/powerpoint/2010/main" val="159538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3" grpId="0"/>
      <p:bldP spid="28" grpId="0"/>
      <p:bldP spid="31"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Computation</a:t>
            </a:r>
            <a:br>
              <a:rPr lang="en-US" dirty="0"/>
            </a:br>
            <a:r>
              <a:rPr lang="en-US" sz="2400" dirty="0"/>
              <a:t>[Yao 86, GMW 87]</a:t>
            </a:r>
            <a:endParaRPr lang="en-US" dirty="0"/>
          </a:p>
        </p:txBody>
      </p:sp>
      <p:pic>
        <p:nvPicPr>
          <p:cNvPr id="4" name="Picture 3"/>
          <p:cNvPicPr>
            <a:picLocks noChangeAspect="1"/>
          </p:cNvPicPr>
          <p:nvPr/>
        </p:nvPicPr>
        <p:blipFill>
          <a:blip r:embed="rId3"/>
          <a:stretch>
            <a:fillRect/>
          </a:stretch>
        </p:blipFill>
        <p:spPr>
          <a:xfrm>
            <a:off x="5578318" y="1672589"/>
            <a:ext cx="1318152" cy="1318152"/>
          </a:xfrm>
          <a:prstGeom prst="rect">
            <a:avLst/>
          </a:prstGeom>
        </p:spPr>
      </p:pic>
      <p:pic>
        <p:nvPicPr>
          <p:cNvPr id="5" name="Picture 4"/>
          <p:cNvPicPr>
            <a:picLocks noChangeAspect="1"/>
          </p:cNvPicPr>
          <p:nvPr/>
        </p:nvPicPr>
        <p:blipFill>
          <a:blip r:embed="rId3"/>
          <a:stretch>
            <a:fillRect/>
          </a:stretch>
        </p:blipFill>
        <p:spPr>
          <a:xfrm>
            <a:off x="7395836" y="2609994"/>
            <a:ext cx="1318152" cy="1318152"/>
          </a:xfrm>
          <a:prstGeom prst="rect">
            <a:avLst/>
          </a:prstGeom>
        </p:spPr>
      </p:pic>
      <p:pic>
        <p:nvPicPr>
          <p:cNvPr id="6" name="Picture 5"/>
          <p:cNvPicPr>
            <a:picLocks noChangeAspect="1"/>
          </p:cNvPicPr>
          <p:nvPr/>
        </p:nvPicPr>
        <p:blipFill>
          <a:blip r:embed="rId3"/>
          <a:stretch>
            <a:fillRect/>
          </a:stretch>
        </p:blipFill>
        <p:spPr>
          <a:xfrm>
            <a:off x="7395836" y="4406000"/>
            <a:ext cx="1318152" cy="1318152"/>
          </a:xfrm>
          <a:prstGeom prst="rect">
            <a:avLst/>
          </a:prstGeom>
        </p:spPr>
      </p:pic>
      <p:pic>
        <p:nvPicPr>
          <p:cNvPr id="7" name="Picture 6"/>
          <p:cNvPicPr>
            <a:picLocks noChangeAspect="1"/>
          </p:cNvPicPr>
          <p:nvPr/>
        </p:nvPicPr>
        <p:blipFill>
          <a:blip r:embed="rId3"/>
          <a:stretch>
            <a:fillRect/>
          </a:stretch>
        </p:blipFill>
        <p:spPr>
          <a:xfrm>
            <a:off x="5495657" y="5206583"/>
            <a:ext cx="1318152" cy="1318152"/>
          </a:xfrm>
          <a:prstGeom prst="rect">
            <a:avLst/>
          </a:prstGeom>
        </p:spPr>
      </p:pic>
      <p:pic>
        <p:nvPicPr>
          <p:cNvPr id="8" name="Picture 7"/>
          <p:cNvPicPr>
            <a:picLocks noChangeAspect="1"/>
          </p:cNvPicPr>
          <p:nvPr/>
        </p:nvPicPr>
        <p:blipFill>
          <a:blip r:embed="rId3"/>
          <a:stretch>
            <a:fillRect/>
          </a:stretch>
        </p:blipFill>
        <p:spPr>
          <a:xfrm>
            <a:off x="3595478" y="4406000"/>
            <a:ext cx="1318152" cy="1318152"/>
          </a:xfrm>
          <a:prstGeom prst="rect">
            <a:avLst/>
          </a:prstGeom>
        </p:spPr>
      </p:pic>
      <p:pic>
        <p:nvPicPr>
          <p:cNvPr id="9" name="Picture 8"/>
          <p:cNvPicPr>
            <a:picLocks noChangeAspect="1"/>
          </p:cNvPicPr>
          <p:nvPr/>
        </p:nvPicPr>
        <p:blipFill>
          <a:blip r:embed="rId3"/>
          <a:stretch>
            <a:fillRect/>
          </a:stretch>
        </p:blipFill>
        <p:spPr>
          <a:xfrm>
            <a:off x="3595477" y="2478861"/>
            <a:ext cx="1318152" cy="1318152"/>
          </a:xfrm>
          <a:prstGeom prst="rect">
            <a:avLst/>
          </a:prstGeom>
        </p:spPr>
      </p:pic>
      <p:sp>
        <p:nvSpPr>
          <p:cNvPr id="10" name="TextBox 9"/>
          <p:cNvSpPr txBox="1"/>
          <p:nvPr/>
        </p:nvSpPr>
        <p:spPr>
          <a:xfrm>
            <a:off x="4210117" y="362153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p:cNvSpPr txBox="1"/>
              <p:nvPr/>
            </p:nvSpPr>
            <p:spPr>
              <a:xfrm>
                <a:off x="6242253" y="1438444"/>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1</m:t>
                          </m:r>
                        </m:sub>
                      </m:sSub>
                    </m:oMath>
                  </m:oMathPara>
                </a14:m>
                <a:endParaRPr lang="en-US"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6242253" y="1438444"/>
                <a:ext cx="436145" cy="430887"/>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8750216" y="292249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2</m:t>
                          </m:r>
                        </m:sub>
                      </m:sSub>
                    </m:oMath>
                  </m:oMathPara>
                </a14:m>
                <a:endParaRPr lang="en-US"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8750216" y="2922493"/>
                <a:ext cx="436145" cy="430887"/>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8750215" y="4849632"/>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3</m:t>
                          </m:r>
                        </m:sub>
                      </m:sSub>
                    </m:oMath>
                  </m:oMathPara>
                </a14:m>
                <a:endParaRPr lang="en-US"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8750215" y="4849632"/>
                <a:ext cx="436145" cy="430887"/>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6678398" y="610037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4</m:t>
                          </m:r>
                        </m:sub>
                      </m:sSub>
                    </m:oMath>
                  </m:oMathPara>
                </a14:m>
                <a:endParaRPr lang="en-US"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678398" y="6100373"/>
                <a:ext cx="436145" cy="430887"/>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3104445" y="4794249"/>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5</m:t>
                          </m:r>
                        </m:sub>
                      </m:sSub>
                    </m:oMath>
                  </m:oMathPara>
                </a14:m>
                <a:endParaRPr lang="en-US" sz="28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104445" y="4794249"/>
                <a:ext cx="436145" cy="430887"/>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3104445" y="2811581"/>
                <a:ext cx="45826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𝑛</m:t>
                          </m:r>
                        </m:sub>
                      </m:sSub>
                    </m:oMath>
                  </m:oMathPara>
                </a14:m>
                <a:endParaRPr lang="en-US" sz="2800" dirty="0"/>
              </a:p>
            </p:txBody>
          </p:sp>
        </mc:Choice>
        <mc:Fallback xmlns="">
          <p:sp>
            <p:nvSpPr>
              <p:cNvPr id="16" name="TextBox 15"/>
              <p:cNvSpPr txBox="1">
                <a:spLocks noRot="1" noChangeAspect="1" noMove="1" noResize="1" noEditPoints="1" noAdjustHandles="1" noChangeArrowheads="1" noChangeShapeType="1" noTextEdit="1"/>
              </p:cNvSpPr>
              <p:nvPr/>
            </p:nvSpPr>
            <p:spPr>
              <a:xfrm>
                <a:off x="3104445" y="2811581"/>
                <a:ext cx="458266" cy="430887"/>
              </a:xfrm>
              <a:prstGeom prst="rect">
                <a:avLst/>
              </a:prstGeom>
              <a:blipFill rotWithShape="0">
                <a:blip r:embed="rId9"/>
                <a:stretch>
                  <a:fillRect/>
                </a:stretch>
              </a:blipFill>
            </p:spPr>
            <p:txBody>
              <a:bodyPr/>
              <a:lstStyle/>
              <a:p>
                <a:r>
                  <a:rPr lang="en-US">
                    <a:noFill/>
                  </a:rPr>
                  <a:t> </a:t>
                </a:r>
              </a:p>
            </p:txBody>
          </p:sp>
        </mc:Fallback>
      </mc:AlternateContent>
      <p:cxnSp>
        <p:nvCxnSpPr>
          <p:cNvPr id="18" name="Straight Arrow Connector 17"/>
          <p:cNvCxnSpPr/>
          <p:nvPr/>
        </p:nvCxnSpPr>
        <p:spPr>
          <a:xfrm flipV="1">
            <a:off x="4904446" y="326252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4904445" y="335320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268335" y="304682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96470" y="225268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8587676" y="368949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737372" y="224972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4016057" y="368949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821490" y="548392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896470" y="562936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Rectangle 36"/>
              <p:cNvSpPr/>
              <p:nvPr/>
            </p:nvSpPr>
            <p:spPr>
              <a:xfrm>
                <a:off x="5042929" y="3599702"/>
                <a:ext cx="2516862" cy="954107"/>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Learn</a:t>
                </a:r>
              </a:p>
              <a:p>
                <a:pPr algn="ctr"/>
                <a14:m>
                  <m:oMathPara xmlns:m="http://schemas.openxmlformats.org/officeDocument/2006/math">
                    <m:oMathParaPr>
                      <m:jc m:val="centerGroup"/>
                    </m:oMathParaPr>
                    <m:oMath xmlns:m="http://schemas.openxmlformats.org/officeDocument/2006/math">
                      <m:r>
                        <a:rPr lang="en-US" sz="2800" i="1" dirty="0" smtClean="0">
                          <a:latin typeface="Cambria Math" charset="0"/>
                        </a:rPr>
                        <m:t>𝑓</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37" name="Rectangle 36"/>
              <p:cNvSpPr>
                <a:spLocks noRot="1" noChangeAspect="1" noMove="1" noResize="1" noEditPoints="1" noAdjustHandles="1" noChangeArrowheads="1" noChangeShapeType="1" noTextEdit="1"/>
              </p:cNvSpPr>
              <p:nvPr/>
            </p:nvSpPr>
            <p:spPr>
              <a:xfrm>
                <a:off x="5042929" y="3599702"/>
                <a:ext cx="2516862" cy="954107"/>
              </a:xfrm>
              <a:prstGeom prst="rect">
                <a:avLst/>
              </a:prstGeom>
              <a:blipFill rotWithShape="0">
                <a:blip r:embed="rId10"/>
                <a:stretch>
                  <a:fillRect t="-6329"/>
                </a:stretch>
              </a:blipFill>
              <a:ln>
                <a:solidFill>
                  <a:schemeClr val="tx1"/>
                </a:solidFill>
              </a:ln>
            </p:spPr>
            <p:txBody>
              <a:bodyPr/>
              <a:lstStyle/>
              <a:p>
                <a:r>
                  <a:rPr lang="en-US">
                    <a:noFill/>
                  </a:rPr>
                  <a:t> </a:t>
                </a:r>
              </a:p>
            </p:txBody>
          </p:sp>
        </mc:Fallback>
      </mc:AlternateContent>
      <p:sp>
        <p:nvSpPr>
          <p:cNvPr id="38" name="TextBox 37"/>
          <p:cNvSpPr txBox="1"/>
          <p:nvPr/>
        </p:nvSpPr>
        <p:spPr>
          <a:xfrm>
            <a:off x="838200" y="1956627"/>
            <a:ext cx="3276322" cy="584775"/>
          </a:xfrm>
          <a:prstGeom prst="rect">
            <a:avLst/>
          </a:prstGeom>
          <a:noFill/>
        </p:spPr>
        <p:txBody>
          <a:bodyPr wrap="square" rtlCol="0">
            <a:spAutoFit/>
          </a:bodyPr>
          <a:lstStyle/>
          <a:p>
            <a:r>
              <a:rPr lang="en-US" sz="3200" b="1" dirty="0"/>
              <a:t>Correctness</a:t>
            </a:r>
          </a:p>
        </p:txBody>
      </p:sp>
      <mc:AlternateContent xmlns:mc="http://schemas.openxmlformats.org/markup-compatibility/2006" xmlns:a14="http://schemas.microsoft.com/office/drawing/2010/main">
        <mc:Choice Requires="a14">
          <p:sp>
            <p:nvSpPr>
              <p:cNvPr id="41" name="TextBox 40"/>
              <p:cNvSpPr txBox="1"/>
              <p:nvPr/>
            </p:nvSpPr>
            <p:spPr>
              <a:xfrm>
                <a:off x="8054912" y="1587354"/>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charset="0"/>
                        </a:rPr>
                        <m:t>𝑓</m:t>
                      </m:r>
                      <m:r>
                        <a:rPr lang="en-US" sz="2400" b="0" i="1" smtClean="0">
                          <a:latin typeface="Cambria Math"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oMath>
                  </m:oMathPara>
                </a14:m>
                <a:endParaRPr lang="en-US" sz="2400" dirty="0"/>
              </a:p>
            </p:txBody>
          </p:sp>
        </mc:Choice>
        <mc:Fallback xmlns="">
          <p:sp>
            <p:nvSpPr>
              <p:cNvPr id="41" name="TextBox 40"/>
              <p:cNvSpPr txBox="1">
                <a:spLocks noRot="1" noChangeAspect="1" noMove="1" noResize="1" noEditPoints="1" noAdjustHandles="1" noChangeArrowheads="1" noChangeShapeType="1" noTextEdit="1"/>
              </p:cNvSpPr>
              <p:nvPr/>
            </p:nvSpPr>
            <p:spPr>
              <a:xfrm>
                <a:off x="8054912" y="1587354"/>
                <a:ext cx="2766124" cy="461665"/>
              </a:xfrm>
              <a:prstGeom prst="rect">
                <a:avLst/>
              </a:prstGeom>
              <a:blipFill rotWithShape="0">
                <a:blip r:embed="rId11"/>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160012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37" grpId="0" animBg="1"/>
      <p:bldP spid="38" grpId="0"/>
      <p:bldP spid="41" grpId="0"/>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0E27C5B-2683-8FA6-DBED-9D0137999B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9D206E-1E4A-01BD-582B-7740834821A0}"/>
              </a:ext>
            </a:extLst>
          </p:cNvPr>
          <p:cNvSpPr>
            <a:spLocks noGrp="1"/>
          </p:cNvSpPr>
          <p:nvPr>
            <p:ph type="title"/>
          </p:nvPr>
        </p:nvSpPr>
        <p:spPr/>
        <p:txBody>
          <a:bodyPr/>
          <a:lstStyle/>
          <a:p>
            <a:r>
              <a:rPr lang="en-US" dirty="0"/>
              <a:t>A special CDS protocol</a:t>
            </a:r>
          </a:p>
        </p:txBody>
      </p:sp>
      <p:pic>
        <p:nvPicPr>
          <p:cNvPr id="4" name="Picture 3">
            <a:extLst>
              <a:ext uri="{FF2B5EF4-FFF2-40B4-BE49-F238E27FC236}">
                <a16:creationId xmlns:a16="http://schemas.microsoft.com/office/drawing/2014/main" id="{AF345B80-F720-1CF3-3B98-6565960461FD}"/>
              </a:ext>
            </a:extLst>
          </p:cNvPr>
          <p:cNvPicPr>
            <a:picLocks noChangeAspect="1"/>
          </p:cNvPicPr>
          <p:nvPr/>
        </p:nvPicPr>
        <p:blipFill>
          <a:blip r:embed="rId3"/>
          <a:stretch>
            <a:fillRect/>
          </a:stretch>
        </p:blipFill>
        <p:spPr>
          <a:xfrm>
            <a:off x="5485051" y="1880644"/>
            <a:ext cx="1318152" cy="1318152"/>
          </a:xfrm>
          <a:prstGeom prst="rect">
            <a:avLst/>
          </a:prstGeom>
        </p:spPr>
      </p:pic>
      <p:pic>
        <p:nvPicPr>
          <p:cNvPr id="5" name="Picture 4">
            <a:extLst>
              <a:ext uri="{FF2B5EF4-FFF2-40B4-BE49-F238E27FC236}">
                <a16:creationId xmlns:a16="http://schemas.microsoft.com/office/drawing/2014/main" id="{18A80FE6-B8EE-24DE-AC0A-E223FA3D2067}"/>
              </a:ext>
            </a:extLst>
          </p:cNvPr>
          <p:cNvPicPr>
            <a:picLocks noChangeAspect="1"/>
          </p:cNvPicPr>
          <p:nvPr/>
        </p:nvPicPr>
        <p:blipFill>
          <a:blip r:embed="rId3"/>
          <a:stretch>
            <a:fillRect/>
          </a:stretch>
        </p:blipFill>
        <p:spPr>
          <a:xfrm>
            <a:off x="7766458" y="4409839"/>
            <a:ext cx="1318152" cy="1318152"/>
          </a:xfrm>
          <a:prstGeom prst="rect">
            <a:avLst/>
          </a:prstGeom>
        </p:spPr>
      </p:pic>
      <p:pic>
        <p:nvPicPr>
          <p:cNvPr id="6" name="Picture 5">
            <a:extLst>
              <a:ext uri="{FF2B5EF4-FFF2-40B4-BE49-F238E27FC236}">
                <a16:creationId xmlns:a16="http://schemas.microsoft.com/office/drawing/2014/main" id="{CF2AF4A0-5348-1ADF-A91B-BB55587854E8}"/>
              </a:ext>
            </a:extLst>
          </p:cNvPr>
          <p:cNvPicPr>
            <a:picLocks noChangeAspect="1"/>
          </p:cNvPicPr>
          <p:nvPr/>
        </p:nvPicPr>
        <p:blipFill>
          <a:blip r:embed="rId3"/>
          <a:stretch>
            <a:fillRect/>
          </a:stretch>
        </p:blipFill>
        <p:spPr>
          <a:xfrm>
            <a:off x="3203646" y="4409839"/>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7ACB8BC-C99B-988B-0071-E6FCEE69E125}"/>
                  </a:ext>
                </a:extLst>
              </p:cNvPr>
              <p:cNvSpPr txBox="1"/>
              <p:nvPr/>
            </p:nvSpPr>
            <p:spPr>
              <a:xfrm>
                <a:off x="5612900" y="1414036"/>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3</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47ACB8BC-C99B-988B-0071-E6FCEE69E125}"/>
                  </a:ext>
                </a:extLst>
              </p:cNvPr>
              <p:cNvSpPr txBox="1">
                <a:spLocks noRot="1" noChangeAspect="1" noMove="1" noResize="1" noEditPoints="1" noAdjustHandles="1" noChangeArrowheads="1" noChangeShapeType="1" noTextEdit="1"/>
              </p:cNvSpPr>
              <p:nvPr/>
            </p:nvSpPr>
            <p:spPr>
              <a:xfrm>
                <a:off x="5612900" y="1414036"/>
                <a:ext cx="1318152" cy="738664"/>
              </a:xfrm>
              <a:prstGeom prst="rect">
                <a:avLst/>
              </a:prstGeom>
              <a:blipFill>
                <a:blip r:embed="rId4"/>
                <a:stretch>
                  <a:fillRect/>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5963DB07-C99B-83A4-2431-2CC5FA1F2EB6}"/>
              </a:ext>
            </a:extLst>
          </p:cNvPr>
          <p:cNvCxnSpPr/>
          <p:nvPr/>
        </p:nvCxnSpPr>
        <p:spPr>
          <a:xfrm flipV="1">
            <a:off x="4521798" y="3198796"/>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D4A476B-22AC-852E-0F39-32C6AFA3C6AA}"/>
              </a:ext>
            </a:extLst>
          </p:cNvPr>
          <p:cNvCxnSpPr>
            <a:cxnSpLocks/>
          </p:cNvCxnSpPr>
          <p:nvPr/>
        </p:nvCxnSpPr>
        <p:spPr>
          <a:xfrm>
            <a:off x="6803203" y="3123262"/>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9D59318-1E36-6911-CAE2-13470F565E5E}"/>
              </a:ext>
            </a:extLst>
          </p:cNvPr>
          <p:cNvCxnSpPr>
            <a:cxnSpLocks/>
          </p:cNvCxnSpPr>
          <p:nvPr/>
        </p:nvCxnSpPr>
        <p:spPr>
          <a:xfrm flipV="1">
            <a:off x="5213077" y="5149208"/>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A4678BE-E9C0-FBC3-1B9F-881D647689E5}"/>
                  </a:ext>
                </a:extLst>
              </p:cNvPr>
              <p:cNvSpPr txBox="1"/>
              <p:nvPr/>
            </p:nvSpPr>
            <p:spPr>
              <a:xfrm>
                <a:off x="3749197" y="3342332"/>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1" name="TextBox 10">
                <a:extLst>
                  <a:ext uri="{FF2B5EF4-FFF2-40B4-BE49-F238E27FC236}">
                    <a16:creationId xmlns:a16="http://schemas.microsoft.com/office/drawing/2014/main" id="{3A4678BE-E9C0-FBC3-1B9F-881D647689E5}"/>
                  </a:ext>
                </a:extLst>
              </p:cNvPr>
              <p:cNvSpPr txBox="1">
                <a:spLocks noRot="1" noChangeAspect="1" noMove="1" noResize="1" noEditPoints="1" noAdjustHandles="1" noChangeArrowheads="1" noChangeShapeType="1" noTextEdit="1"/>
              </p:cNvSpPr>
              <p:nvPr/>
            </p:nvSpPr>
            <p:spPr>
              <a:xfrm>
                <a:off x="3749197" y="3342332"/>
                <a:ext cx="1318152" cy="477888"/>
              </a:xfrm>
              <a:prstGeom prst="rect">
                <a:avLst/>
              </a:prstGeom>
              <a:blipFill>
                <a:blip r:embed="rId5"/>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09B1B38-74F9-AD5F-AD13-ABAF7D8CAE6C}"/>
                  </a:ext>
                </a:extLst>
              </p:cNvPr>
              <p:cNvSpPr txBox="1"/>
              <p:nvPr/>
            </p:nvSpPr>
            <p:spPr>
              <a:xfrm>
                <a:off x="5612900" y="541810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12" name="TextBox 11">
                <a:extLst>
                  <a:ext uri="{FF2B5EF4-FFF2-40B4-BE49-F238E27FC236}">
                    <a16:creationId xmlns:a16="http://schemas.microsoft.com/office/drawing/2014/main" id="{909B1B38-74F9-AD5F-AD13-ABAF7D8CAE6C}"/>
                  </a:ext>
                </a:extLst>
              </p:cNvPr>
              <p:cNvSpPr txBox="1">
                <a:spLocks noRot="1" noChangeAspect="1" noMove="1" noResize="1" noEditPoints="1" noAdjustHandles="1" noChangeArrowheads="1" noChangeShapeType="1" noTextEdit="1"/>
              </p:cNvSpPr>
              <p:nvPr/>
            </p:nvSpPr>
            <p:spPr>
              <a:xfrm>
                <a:off x="5612900" y="5418100"/>
                <a:ext cx="1318152" cy="477888"/>
              </a:xfrm>
              <a:prstGeom prst="rect">
                <a:avLst/>
              </a:prstGeom>
              <a:blipFill>
                <a:blip r:embed="rId6"/>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B49EBAA-0951-A31C-715E-7ED257633350}"/>
                  </a:ext>
                </a:extLst>
              </p:cNvPr>
              <p:cNvSpPr txBox="1"/>
              <p:nvPr/>
            </p:nvSpPr>
            <p:spPr>
              <a:xfrm>
                <a:off x="7517098" y="3326429"/>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13" name="TextBox 12">
                <a:extLst>
                  <a:ext uri="{FF2B5EF4-FFF2-40B4-BE49-F238E27FC236}">
                    <a16:creationId xmlns:a16="http://schemas.microsoft.com/office/drawing/2014/main" id="{0B49EBAA-0951-A31C-715E-7ED257633350}"/>
                  </a:ext>
                </a:extLst>
              </p:cNvPr>
              <p:cNvSpPr txBox="1">
                <a:spLocks noRot="1" noChangeAspect="1" noMove="1" noResize="1" noEditPoints="1" noAdjustHandles="1" noChangeArrowheads="1" noChangeShapeType="1" noTextEdit="1"/>
              </p:cNvSpPr>
              <p:nvPr/>
            </p:nvSpPr>
            <p:spPr>
              <a:xfrm>
                <a:off x="7517098" y="3326429"/>
                <a:ext cx="1318152" cy="477888"/>
              </a:xfrm>
              <a:prstGeom prst="rect">
                <a:avLst/>
              </a:prstGeom>
              <a:blipFill>
                <a:blip r:embed="rId7"/>
                <a:stretch>
                  <a:fillRect b="-5263"/>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1DE7B48E-3A50-9E9C-BE9C-D11CFC63878B}"/>
              </a:ext>
            </a:extLst>
          </p:cNvPr>
          <p:cNvCxnSpPr/>
          <p:nvPr/>
        </p:nvCxnSpPr>
        <p:spPr>
          <a:xfrm flipH="1">
            <a:off x="4585527" y="2213736"/>
            <a:ext cx="579423" cy="65068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34D6A5F-1227-204C-71FE-4407CC11BCCC}"/>
                  </a:ext>
                </a:extLst>
              </p:cNvPr>
              <p:cNvSpPr txBox="1"/>
              <p:nvPr/>
            </p:nvSpPr>
            <p:spPr>
              <a:xfrm>
                <a:off x="1494935" y="207741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 </m:t>
                      </m:r>
                    </m:oMath>
                  </m:oMathPara>
                </a14:m>
                <a:endParaRPr lang="en-US" dirty="0"/>
              </a:p>
            </p:txBody>
          </p:sp>
        </mc:Choice>
        <mc:Fallback xmlns="">
          <p:sp>
            <p:nvSpPr>
              <p:cNvPr id="15" name="TextBox 14">
                <a:extLst>
                  <a:ext uri="{FF2B5EF4-FFF2-40B4-BE49-F238E27FC236}">
                    <a16:creationId xmlns:a16="http://schemas.microsoft.com/office/drawing/2014/main" id="{E34D6A5F-1227-204C-71FE-4407CC11BCCC}"/>
                  </a:ext>
                </a:extLst>
              </p:cNvPr>
              <p:cNvSpPr txBox="1">
                <a:spLocks noRot="1" noChangeAspect="1" noMove="1" noResize="1" noEditPoints="1" noAdjustHandles="1" noChangeArrowheads="1" noChangeShapeType="1" noTextEdit="1"/>
              </p:cNvSpPr>
              <p:nvPr/>
            </p:nvSpPr>
            <p:spPr>
              <a:xfrm>
                <a:off x="1494935" y="2077411"/>
                <a:ext cx="3461230" cy="461665"/>
              </a:xfrm>
              <a:prstGeom prst="rect">
                <a:avLst/>
              </a:prstGeom>
              <a:blipFill>
                <a:blip r:embed="rId8"/>
                <a:stretch>
                  <a:fillRect b="-15789"/>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C6F506A3-B3B9-678B-3B22-7BFDE8B946EC}"/>
              </a:ext>
            </a:extLst>
          </p:cNvPr>
          <p:cNvCxnSpPr>
            <a:cxnSpLocks/>
          </p:cNvCxnSpPr>
          <p:nvPr/>
        </p:nvCxnSpPr>
        <p:spPr>
          <a:xfrm>
            <a:off x="7136824" y="2213736"/>
            <a:ext cx="536689" cy="591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9F6DA837-DF6D-E87D-F936-949BF1D9BE05}"/>
                  </a:ext>
                </a:extLst>
              </p:cNvPr>
              <p:cNvSpPr txBox="1"/>
              <p:nvPr/>
            </p:nvSpPr>
            <p:spPr>
              <a:xfrm>
                <a:off x="7610709" y="2065377"/>
                <a:ext cx="319846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oMath>
                  </m:oMathPara>
                </a14:m>
                <a:endParaRPr lang="en-US" dirty="0"/>
              </a:p>
            </p:txBody>
          </p:sp>
        </mc:Choice>
        <mc:Fallback xmlns="">
          <p:sp>
            <p:nvSpPr>
              <p:cNvPr id="19" name="TextBox 18">
                <a:extLst>
                  <a:ext uri="{FF2B5EF4-FFF2-40B4-BE49-F238E27FC236}">
                    <a16:creationId xmlns:a16="http://schemas.microsoft.com/office/drawing/2014/main" id="{9F6DA837-DF6D-E87D-F936-949BF1D9BE05}"/>
                  </a:ext>
                </a:extLst>
              </p:cNvPr>
              <p:cNvSpPr txBox="1">
                <a:spLocks noRot="1" noChangeAspect="1" noMove="1" noResize="1" noEditPoints="1" noAdjustHandles="1" noChangeArrowheads="1" noChangeShapeType="1" noTextEdit="1"/>
              </p:cNvSpPr>
              <p:nvPr/>
            </p:nvSpPr>
            <p:spPr>
              <a:xfrm>
                <a:off x="7610709" y="2065377"/>
                <a:ext cx="3198461" cy="461665"/>
              </a:xfrm>
              <a:prstGeom prst="rect">
                <a:avLst/>
              </a:prstGeom>
              <a:blipFill>
                <a:blip r:embed="rId9"/>
                <a:stretch>
                  <a:fillRect b="-5263"/>
                </a:stretch>
              </a:blipFill>
            </p:spPr>
            <p:txBody>
              <a:bodyPr/>
              <a:lstStyle/>
              <a:p>
                <a:r>
                  <a:rPr lang="en-US">
                    <a:noFill/>
                  </a:rPr>
                  <a:t> </a:t>
                </a:r>
              </a:p>
            </p:txBody>
          </p:sp>
        </mc:Fallback>
      </mc:AlternateContent>
      <p:cxnSp>
        <p:nvCxnSpPr>
          <p:cNvPr id="20" name="Straight Arrow Connector 19">
            <a:extLst>
              <a:ext uri="{FF2B5EF4-FFF2-40B4-BE49-F238E27FC236}">
                <a16:creationId xmlns:a16="http://schemas.microsoft.com/office/drawing/2014/main" id="{A3EB273C-9F9F-7611-E9B3-3ED0FC84FE7F}"/>
              </a:ext>
            </a:extLst>
          </p:cNvPr>
          <p:cNvCxnSpPr>
            <a:cxnSpLocks/>
          </p:cNvCxnSpPr>
          <p:nvPr/>
        </p:nvCxnSpPr>
        <p:spPr>
          <a:xfrm flipV="1">
            <a:off x="3444323" y="3486369"/>
            <a:ext cx="578084" cy="635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1C96A9-CAC9-DADB-0AA5-9F0D21B4EA19}"/>
                  </a:ext>
                </a:extLst>
              </p:cNvPr>
              <p:cNvSpPr txBox="1"/>
              <p:nvPr/>
            </p:nvSpPr>
            <p:spPr>
              <a:xfrm>
                <a:off x="1494935" y="337163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oMath>
                  </m:oMathPara>
                </a14:m>
                <a:endParaRPr lang="en-US" dirty="0"/>
              </a:p>
            </p:txBody>
          </p:sp>
        </mc:Choice>
        <mc:Fallback xmlns="">
          <p:sp>
            <p:nvSpPr>
              <p:cNvPr id="23" name="TextBox 22">
                <a:extLst>
                  <a:ext uri="{FF2B5EF4-FFF2-40B4-BE49-F238E27FC236}">
                    <a16:creationId xmlns:a16="http://schemas.microsoft.com/office/drawing/2014/main" id="{EE1C96A9-CAC9-DADB-0AA5-9F0D21B4EA19}"/>
                  </a:ext>
                </a:extLst>
              </p:cNvPr>
              <p:cNvSpPr txBox="1">
                <a:spLocks noRot="1" noChangeAspect="1" noMove="1" noResize="1" noEditPoints="1" noAdjustHandles="1" noChangeArrowheads="1" noChangeShapeType="1" noTextEdit="1"/>
              </p:cNvSpPr>
              <p:nvPr/>
            </p:nvSpPr>
            <p:spPr>
              <a:xfrm>
                <a:off x="1494935" y="3371631"/>
                <a:ext cx="3461230" cy="461665"/>
              </a:xfrm>
              <a:prstGeom prst="rect">
                <a:avLst/>
              </a:prstGeom>
              <a:blipFill>
                <a:blip r:embed="rId10"/>
                <a:stretch>
                  <a:fillRect/>
                </a:stretch>
              </a:blipFill>
            </p:spPr>
            <p:txBody>
              <a:bodyPr/>
              <a:lstStyle/>
              <a:p>
                <a:r>
                  <a:rPr lang="en-US">
                    <a:noFill/>
                  </a:rPr>
                  <a:t> </a:t>
                </a:r>
              </a:p>
            </p:txBody>
          </p:sp>
        </mc:Fallback>
      </mc:AlternateContent>
      <p:cxnSp>
        <p:nvCxnSpPr>
          <p:cNvPr id="24" name="Straight Arrow Connector 23">
            <a:extLst>
              <a:ext uri="{FF2B5EF4-FFF2-40B4-BE49-F238E27FC236}">
                <a16:creationId xmlns:a16="http://schemas.microsoft.com/office/drawing/2014/main" id="{AEC2B862-F59B-FAF4-F46E-F0BA1153EF57}"/>
              </a:ext>
            </a:extLst>
          </p:cNvPr>
          <p:cNvCxnSpPr>
            <a:cxnSpLocks/>
          </p:cNvCxnSpPr>
          <p:nvPr/>
        </p:nvCxnSpPr>
        <p:spPr>
          <a:xfrm flipH="1" flipV="1">
            <a:off x="8176174" y="3309079"/>
            <a:ext cx="630280" cy="58676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B29F61E-5BB0-4572-1D86-A7356274853C}"/>
                  </a:ext>
                </a:extLst>
              </p:cNvPr>
              <p:cNvSpPr txBox="1"/>
              <p:nvPr/>
            </p:nvSpPr>
            <p:spPr>
              <a:xfrm>
                <a:off x="7321611" y="326677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oMath>
                  </m:oMathPara>
                </a14:m>
                <a:endParaRPr lang="en-US" dirty="0"/>
              </a:p>
            </p:txBody>
          </p:sp>
        </mc:Choice>
        <mc:Fallback xmlns="">
          <p:sp>
            <p:nvSpPr>
              <p:cNvPr id="28" name="TextBox 27">
                <a:extLst>
                  <a:ext uri="{FF2B5EF4-FFF2-40B4-BE49-F238E27FC236}">
                    <a16:creationId xmlns:a16="http://schemas.microsoft.com/office/drawing/2014/main" id="{2B29F61E-5BB0-4572-1D86-A7356274853C}"/>
                  </a:ext>
                </a:extLst>
              </p:cNvPr>
              <p:cNvSpPr txBox="1">
                <a:spLocks noRot="1" noChangeAspect="1" noMove="1" noResize="1" noEditPoints="1" noAdjustHandles="1" noChangeArrowheads="1" noChangeShapeType="1" noTextEdit="1"/>
              </p:cNvSpPr>
              <p:nvPr/>
            </p:nvSpPr>
            <p:spPr>
              <a:xfrm>
                <a:off x="7321611" y="3266771"/>
                <a:ext cx="3461230" cy="461665"/>
              </a:xfrm>
              <a:prstGeom prst="rect">
                <a:avLst/>
              </a:prstGeom>
              <a:blipFill>
                <a:blip r:embed="rId11"/>
                <a:stretch>
                  <a:fillRect/>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55FC0440-0A07-16D4-BA9E-ED35243CC3D3}"/>
              </a:ext>
            </a:extLst>
          </p:cNvPr>
          <p:cNvCxnSpPr>
            <a:cxnSpLocks/>
          </p:cNvCxnSpPr>
          <p:nvPr/>
        </p:nvCxnSpPr>
        <p:spPr>
          <a:xfrm flipH="1">
            <a:off x="2492477" y="3033735"/>
            <a:ext cx="1240888"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E7665786-6F4A-9F74-36D9-0E104C3F03AD}"/>
                  </a:ext>
                </a:extLst>
              </p:cNvPr>
              <p:cNvSpPr txBox="1"/>
              <p:nvPr/>
            </p:nvSpPr>
            <p:spPr>
              <a:xfrm>
                <a:off x="37030" y="2766179"/>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oMath>
                  </m:oMathPara>
                </a14:m>
                <a:endParaRPr lang="en-US" dirty="0"/>
              </a:p>
            </p:txBody>
          </p:sp>
        </mc:Choice>
        <mc:Fallback xmlns="">
          <p:sp>
            <p:nvSpPr>
              <p:cNvPr id="31" name="TextBox 30">
                <a:extLst>
                  <a:ext uri="{FF2B5EF4-FFF2-40B4-BE49-F238E27FC236}">
                    <a16:creationId xmlns:a16="http://schemas.microsoft.com/office/drawing/2014/main" id="{E7665786-6F4A-9F74-36D9-0E104C3F03AD}"/>
                  </a:ext>
                </a:extLst>
              </p:cNvPr>
              <p:cNvSpPr txBox="1">
                <a:spLocks noRot="1" noChangeAspect="1" noMove="1" noResize="1" noEditPoints="1" noAdjustHandles="1" noChangeArrowheads="1" noChangeShapeType="1" noTextEdit="1"/>
              </p:cNvSpPr>
              <p:nvPr/>
            </p:nvSpPr>
            <p:spPr>
              <a:xfrm>
                <a:off x="37030" y="2766179"/>
                <a:ext cx="3461230" cy="461665"/>
              </a:xfrm>
              <a:prstGeom prst="rect">
                <a:avLst/>
              </a:prstGeom>
              <a:blipFill>
                <a:blip r:embed="rId12"/>
                <a:stretch>
                  <a:fillRect b="-13158"/>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0CD2FB77-4200-0B87-7C07-004DAE8DC979}"/>
              </a:ext>
            </a:extLst>
          </p:cNvPr>
          <p:cNvCxnSpPr>
            <a:cxnSpLocks/>
          </p:cNvCxnSpPr>
          <p:nvPr/>
        </p:nvCxnSpPr>
        <p:spPr>
          <a:xfrm>
            <a:off x="8058265" y="2997011"/>
            <a:ext cx="1151674"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92046945-CBF3-741B-7D28-55768B8CFB1F}"/>
                  </a:ext>
                </a:extLst>
              </p:cNvPr>
              <p:cNvSpPr txBox="1"/>
              <p:nvPr/>
            </p:nvSpPr>
            <p:spPr>
              <a:xfrm>
                <a:off x="8340756" y="2698618"/>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oMath>
                  </m:oMathPara>
                </a14:m>
                <a:endParaRPr lang="en-US" dirty="0"/>
              </a:p>
            </p:txBody>
          </p:sp>
        </mc:Choice>
        <mc:Fallback xmlns="">
          <p:sp>
            <p:nvSpPr>
              <p:cNvPr id="33" name="TextBox 32">
                <a:extLst>
                  <a:ext uri="{FF2B5EF4-FFF2-40B4-BE49-F238E27FC236}">
                    <a16:creationId xmlns:a16="http://schemas.microsoft.com/office/drawing/2014/main" id="{92046945-CBF3-741B-7D28-55768B8CFB1F}"/>
                  </a:ext>
                </a:extLst>
              </p:cNvPr>
              <p:cNvSpPr txBox="1">
                <a:spLocks noRot="1" noChangeAspect="1" noMove="1" noResize="1" noEditPoints="1" noAdjustHandles="1" noChangeArrowheads="1" noChangeShapeType="1" noTextEdit="1"/>
              </p:cNvSpPr>
              <p:nvPr/>
            </p:nvSpPr>
            <p:spPr>
              <a:xfrm>
                <a:off x="8340756" y="2698618"/>
                <a:ext cx="3461230" cy="461665"/>
              </a:xfrm>
              <a:prstGeom prst="rect">
                <a:avLst/>
              </a:prstGeom>
              <a:blipFill>
                <a:blip r:embed="rId13"/>
                <a:stretch>
                  <a:fillRect b="-162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F8510381-5A6B-2F00-E218-47083D2990B0}"/>
                  </a:ext>
                </a:extLst>
              </p:cNvPr>
              <p:cNvSpPr txBox="1"/>
              <p:nvPr/>
            </p:nvSpPr>
            <p:spPr>
              <a:xfrm>
                <a:off x="319047" y="6073701"/>
                <a:ext cx="11482939" cy="461665"/>
              </a:xfrm>
              <a:prstGeom prst="rect">
                <a:avLst/>
              </a:prstGeom>
              <a:noFill/>
            </p:spPr>
            <p:txBody>
              <a:bodyPr wrap="square" rtlCol="0">
                <a:spAutoFit/>
              </a:bodyPr>
              <a:lstStyle/>
              <a:p>
                <a:pPr algn="ctr"/>
                <a:r>
                  <a:rPr lang="en-CA" sz="2400" dirty="0"/>
                  <a:t>With probability 1/9, we have </a:t>
                </a: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r>
                      <a:rPr lang="en-CA" sz="2400" b="0" i="1" smtClean="0">
                        <a:latin typeface="Cambria Math" panose="02040503050406030204" pitchFamily="18" charset="0"/>
                      </a:rPr>
                      <m:t>𝛼</m:t>
                    </m:r>
                  </m:oMath>
                </a14:m>
                <a:r>
                  <a:rPr lang="en-US" sz="2400" dirty="0"/>
                  <a:t>.</a:t>
                </a:r>
              </a:p>
            </p:txBody>
          </p:sp>
        </mc:Choice>
        <mc:Fallback xmlns="">
          <p:sp>
            <p:nvSpPr>
              <p:cNvPr id="35" name="TextBox 34">
                <a:extLst>
                  <a:ext uri="{FF2B5EF4-FFF2-40B4-BE49-F238E27FC236}">
                    <a16:creationId xmlns:a16="http://schemas.microsoft.com/office/drawing/2014/main" id="{F8510381-5A6B-2F00-E218-47083D2990B0}"/>
                  </a:ext>
                </a:extLst>
              </p:cNvPr>
              <p:cNvSpPr txBox="1">
                <a:spLocks noRot="1" noChangeAspect="1" noMove="1" noResize="1" noEditPoints="1" noAdjustHandles="1" noChangeArrowheads="1" noChangeShapeType="1" noTextEdit="1"/>
              </p:cNvSpPr>
              <p:nvPr/>
            </p:nvSpPr>
            <p:spPr>
              <a:xfrm>
                <a:off x="319047" y="6073701"/>
                <a:ext cx="11482939" cy="461665"/>
              </a:xfrm>
              <a:prstGeom prst="rect">
                <a:avLst/>
              </a:prstGeom>
              <a:blipFill>
                <a:blip r:embed="rId14"/>
                <a:stretch>
                  <a:fillRect t="-10811" b="-297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Oval Callout 15">
                <a:extLst>
                  <a:ext uri="{FF2B5EF4-FFF2-40B4-BE49-F238E27FC236}">
                    <a16:creationId xmlns:a16="http://schemas.microsoft.com/office/drawing/2014/main" id="{7591A1B7-82F6-1992-64BF-536AA10A178E}"/>
                  </a:ext>
                </a:extLst>
              </p:cNvPr>
              <p:cNvSpPr/>
              <p:nvPr/>
            </p:nvSpPr>
            <p:spPr>
              <a:xfrm>
                <a:off x="8857560" y="3654334"/>
                <a:ext cx="3244660" cy="1357162"/>
              </a:xfrm>
              <a:prstGeom prst="wedgeEllipseCallout">
                <a:avLst>
                  <a:gd name="adj1" fmla="val -35331"/>
                  <a:gd name="adj2" fmla="val 64628"/>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We have still not erased the output of </a:t>
                </a:r>
                <a14:m>
                  <m:oMath xmlns:m="http://schemas.openxmlformats.org/officeDocument/2006/math">
                    <m:sSub>
                      <m:sSubPr>
                        <m:ctrlPr>
                          <a:rPr lang="en-CA" b="0" i="1" smtClean="0">
                            <a:solidFill>
                              <a:schemeClr val="tx1"/>
                            </a:solidFill>
                            <a:latin typeface="Cambria Math" panose="02040503050406030204" pitchFamily="18" charset="0"/>
                          </a:rPr>
                        </m:ctrlPr>
                      </m:sSubPr>
                      <m:e>
                        <m:r>
                          <a:rPr lang="en-CA" b="0" i="1" smtClean="0">
                            <a:solidFill>
                              <a:schemeClr val="tx1"/>
                            </a:solidFill>
                            <a:latin typeface="Cambria Math" panose="02040503050406030204" pitchFamily="18" charset="0"/>
                          </a:rPr>
                          <m:t>𝑔</m:t>
                        </m:r>
                      </m:e>
                      <m:sub>
                        <m:r>
                          <a:rPr lang="en-CA" b="0" i="1" smtClean="0">
                            <a:solidFill>
                              <a:schemeClr val="tx1"/>
                            </a:solidFill>
                            <a:latin typeface="Cambria Math" panose="02040503050406030204" pitchFamily="18" charset="0"/>
                          </a:rPr>
                          <m:t>2,3</m:t>
                        </m:r>
                      </m:sub>
                    </m:sSub>
                  </m:oMath>
                </a14:m>
                <a:endParaRPr lang="en-US" dirty="0">
                  <a:solidFill>
                    <a:schemeClr val="tx1"/>
                  </a:solidFill>
                </a:endParaRPr>
              </a:p>
            </p:txBody>
          </p:sp>
        </mc:Choice>
        <mc:Fallback xmlns="">
          <p:sp>
            <p:nvSpPr>
              <p:cNvPr id="16" name="Oval Callout 15">
                <a:extLst>
                  <a:ext uri="{FF2B5EF4-FFF2-40B4-BE49-F238E27FC236}">
                    <a16:creationId xmlns:a16="http://schemas.microsoft.com/office/drawing/2014/main" id="{7591A1B7-82F6-1992-64BF-536AA10A178E}"/>
                  </a:ext>
                </a:extLst>
              </p:cNvPr>
              <p:cNvSpPr>
                <a:spLocks noRot="1" noChangeAspect="1" noMove="1" noResize="1" noEditPoints="1" noAdjustHandles="1" noChangeArrowheads="1" noChangeShapeType="1" noTextEdit="1"/>
              </p:cNvSpPr>
              <p:nvPr/>
            </p:nvSpPr>
            <p:spPr>
              <a:xfrm>
                <a:off x="8857560" y="3654334"/>
                <a:ext cx="3244660" cy="1357162"/>
              </a:xfrm>
              <a:prstGeom prst="wedgeEllipseCallout">
                <a:avLst>
                  <a:gd name="adj1" fmla="val -35331"/>
                  <a:gd name="adj2" fmla="val 64628"/>
                </a:avLst>
              </a:prstGeom>
              <a:blipFill>
                <a:blip r:embed="rId1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7206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36497BA-4907-BB9B-448A-C3CB692F7A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E22F81-AD3E-FFFC-741A-EE1353904E19}"/>
              </a:ext>
            </a:extLst>
          </p:cNvPr>
          <p:cNvSpPr>
            <a:spLocks noGrp="1"/>
          </p:cNvSpPr>
          <p:nvPr>
            <p:ph type="title"/>
          </p:nvPr>
        </p:nvSpPr>
        <p:spPr/>
        <p:txBody>
          <a:bodyPr/>
          <a:lstStyle/>
          <a:p>
            <a:r>
              <a:rPr lang="en-US" dirty="0"/>
              <a:t>A special CDS protocol</a:t>
            </a:r>
          </a:p>
        </p:txBody>
      </p:sp>
      <p:pic>
        <p:nvPicPr>
          <p:cNvPr id="4" name="Picture 3">
            <a:extLst>
              <a:ext uri="{FF2B5EF4-FFF2-40B4-BE49-F238E27FC236}">
                <a16:creationId xmlns:a16="http://schemas.microsoft.com/office/drawing/2014/main" id="{69FDBFC8-E52A-D27C-9AE3-673BB0F69005}"/>
              </a:ext>
            </a:extLst>
          </p:cNvPr>
          <p:cNvPicPr>
            <a:picLocks noChangeAspect="1"/>
          </p:cNvPicPr>
          <p:nvPr/>
        </p:nvPicPr>
        <p:blipFill>
          <a:blip r:embed="rId3"/>
          <a:stretch>
            <a:fillRect/>
          </a:stretch>
        </p:blipFill>
        <p:spPr>
          <a:xfrm>
            <a:off x="5485051" y="1880644"/>
            <a:ext cx="1318152" cy="1318152"/>
          </a:xfrm>
          <a:prstGeom prst="rect">
            <a:avLst/>
          </a:prstGeom>
        </p:spPr>
      </p:pic>
      <p:pic>
        <p:nvPicPr>
          <p:cNvPr id="5" name="Picture 4">
            <a:extLst>
              <a:ext uri="{FF2B5EF4-FFF2-40B4-BE49-F238E27FC236}">
                <a16:creationId xmlns:a16="http://schemas.microsoft.com/office/drawing/2014/main" id="{911B7607-E613-50ED-9E6A-6CA636782CBC}"/>
              </a:ext>
            </a:extLst>
          </p:cNvPr>
          <p:cNvPicPr>
            <a:picLocks noChangeAspect="1"/>
          </p:cNvPicPr>
          <p:nvPr/>
        </p:nvPicPr>
        <p:blipFill>
          <a:blip r:embed="rId3"/>
          <a:stretch>
            <a:fillRect/>
          </a:stretch>
        </p:blipFill>
        <p:spPr>
          <a:xfrm>
            <a:off x="7766458" y="4409839"/>
            <a:ext cx="1318152" cy="1318152"/>
          </a:xfrm>
          <a:prstGeom prst="rect">
            <a:avLst/>
          </a:prstGeom>
        </p:spPr>
      </p:pic>
      <p:pic>
        <p:nvPicPr>
          <p:cNvPr id="6" name="Picture 5">
            <a:extLst>
              <a:ext uri="{FF2B5EF4-FFF2-40B4-BE49-F238E27FC236}">
                <a16:creationId xmlns:a16="http://schemas.microsoft.com/office/drawing/2014/main" id="{0B5026E5-5D38-4603-FFFC-A514CBA5D076}"/>
              </a:ext>
            </a:extLst>
          </p:cNvPr>
          <p:cNvPicPr>
            <a:picLocks noChangeAspect="1"/>
          </p:cNvPicPr>
          <p:nvPr/>
        </p:nvPicPr>
        <p:blipFill>
          <a:blip r:embed="rId3"/>
          <a:stretch>
            <a:fillRect/>
          </a:stretch>
        </p:blipFill>
        <p:spPr>
          <a:xfrm>
            <a:off x="3203646" y="4409839"/>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6722FFB-F25E-6FA8-8989-2A9675FFB722}"/>
                  </a:ext>
                </a:extLst>
              </p:cNvPr>
              <p:cNvSpPr txBox="1"/>
              <p:nvPr/>
            </p:nvSpPr>
            <p:spPr>
              <a:xfrm>
                <a:off x="5612900" y="1414036"/>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3</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76722FFB-F25E-6FA8-8989-2A9675FFB722}"/>
                  </a:ext>
                </a:extLst>
              </p:cNvPr>
              <p:cNvSpPr txBox="1">
                <a:spLocks noRot="1" noChangeAspect="1" noMove="1" noResize="1" noEditPoints="1" noAdjustHandles="1" noChangeArrowheads="1" noChangeShapeType="1" noTextEdit="1"/>
              </p:cNvSpPr>
              <p:nvPr/>
            </p:nvSpPr>
            <p:spPr>
              <a:xfrm>
                <a:off x="5612900" y="1414036"/>
                <a:ext cx="1318152" cy="738664"/>
              </a:xfrm>
              <a:prstGeom prst="rect">
                <a:avLst/>
              </a:prstGeom>
              <a:blipFill>
                <a:blip r:embed="rId4"/>
                <a:stretch>
                  <a:fillRect/>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E6D361C0-1B73-5E8F-6F5A-6012ED9CDBD0}"/>
              </a:ext>
            </a:extLst>
          </p:cNvPr>
          <p:cNvCxnSpPr/>
          <p:nvPr/>
        </p:nvCxnSpPr>
        <p:spPr>
          <a:xfrm flipV="1">
            <a:off x="4521798" y="3198796"/>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9311C6F-B04A-1BE2-8175-CC07508FA200}"/>
              </a:ext>
            </a:extLst>
          </p:cNvPr>
          <p:cNvCxnSpPr>
            <a:cxnSpLocks/>
          </p:cNvCxnSpPr>
          <p:nvPr/>
        </p:nvCxnSpPr>
        <p:spPr>
          <a:xfrm>
            <a:off x="6803203" y="3123262"/>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E2C40DAE-F2DC-2093-23C7-123257646230}"/>
              </a:ext>
            </a:extLst>
          </p:cNvPr>
          <p:cNvCxnSpPr>
            <a:cxnSpLocks/>
          </p:cNvCxnSpPr>
          <p:nvPr/>
        </p:nvCxnSpPr>
        <p:spPr>
          <a:xfrm flipV="1">
            <a:off x="5213077" y="5149208"/>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7C28DC3-352B-DEAB-7CD9-BD42E8516AE6}"/>
                  </a:ext>
                </a:extLst>
              </p:cNvPr>
              <p:cNvSpPr txBox="1"/>
              <p:nvPr/>
            </p:nvSpPr>
            <p:spPr>
              <a:xfrm>
                <a:off x="3749197" y="3342332"/>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1" name="TextBox 10">
                <a:extLst>
                  <a:ext uri="{FF2B5EF4-FFF2-40B4-BE49-F238E27FC236}">
                    <a16:creationId xmlns:a16="http://schemas.microsoft.com/office/drawing/2014/main" id="{77C28DC3-352B-DEAB-7CD9-BD42E8516AE6}"/>
                  </a:ext>
                </a:extLst>
              </p:cNvPr>
              <p:cNvSpPr txBox="1">
                <a:spLocks noRot="1" noChangeAspect="1" noMove="1" noResize="1" noEditPoints="1" noAdjustHandles="1" noChangeArrowheads="1" noChangeShapeType="1" noTextEdit="1"/>
              </p:cNvSpPr>
              <p:nvPr/>
            </p:nvSpPr>
            <p:spPr>
              <a:xfrm>
                <a:off x="3749197" y="3342332"/>
                <a:ext cx="1318152" cy="477888"/>
              </a:xfrm>
              <a:prstGeom prst="rect">
                <a:avLst/>
              </a:prstGeom>
              <a:blipFill>
                <a:blip r:embed="rId5"/>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796108E-0F17-359B-3927-3E2022D83F0C}"/>
                  </a:ext>
                </a:extLst>
              </p:cNvPr>
              <p:cNvSpPr txBox="1"/>
              <p:nvPr/>
            </p:nvSpPr>
            <p:spPr>
              <a:xfrm>
                <a:off x="5612900" y="5418100"/>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m:oMathPara>
                </a14:m>
                <a:endParaRPr lang="en-US" dirty="0"/>
              </a:p>
            </p:txBody>
          </p:sp>
        </mc:Choice>
        <mc:Fallback xmlns="">
          <p:sp>
            <p:nvSpPr>
              <p:cNvPr id="12" name="TextBox 11">
                <a:extLst>
                  <a:ext uri="{FF2B5EF4-FFF2-40B4-BE49-F238E27FC236}">
                    <a16:creationId xmlns:a16="http://schemas.microsoft.com/office/drawing/2014/main" id="{A796108E-0F17-359B-3927-3E2022D83F0C}"/>
                  </a:ext>
                </a:extLst>
              </p:cNvPr>
              <p:cNvSpPr txBox="1">
                <a:spLocks noRot="1" noChangeAspect="1" noMove="1" noResize="1" noEditPoints="1" noAdjustHandles="1" noChangeArrowheads="1" noChangeShapeType="1" noTextEdit="1"/>
              </p:cNvSpPr>
              <p:nvPr/>
            </p:nvSpPr>
            <p:spPr>
              <a:xfrm>
                <a:off x="5612900" y="5418100"/>
                <a:ext cx="1318152" cy="477888"/>
              </a:xfrm>
              <a:prstGeom prst="rect">
                <a:avLst/>
              </a:prstGeom>
              <a:blipFill>
                <a:blip r:embed="rId6"/>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53C431D-FB9C-AC7F-BBF3-885DE4A09BD6}"/>
                  </a:ext>
                </a:extLst>
              </p:cNvPr>
              <p:cNvSpPr txBox="1"/>
              <p:nvPr/>
            </p:nvSpPr>
            <p:spPr>
              <a:xfrm>
                <a:off x="7517098" y="3326429"/>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13" name="TextBox 12">
                <a:extLst>
                  <a:ext uri="{FF2B5EF4-FFF2-40B4-BE49-F238E27FC236}">
                    <a16:creationId xmlns:a16="http://schemas.microsoft.com/office/drawing/2014/main" id="{053C431D-FB9C-AC7F-BBF3-885DE4A09BD6}"/>
                  </a:ext>
                </a:extLst>
              </p:cNvPr>
              <p:cNvSpPr txBox="1">
                <a:spLocks noRot="1" noChangeAspect="1" noMove="1" noResize="1" noEditPoints="1" noAdjustHandles="1" noChangeArrowheads="1" noChangeShapeType="1" noTextEdit="1"/>
              </p:cNvSpPr>
              <p:nvPr/>
            </p:nvSpPr>
            <p:spPr>
              <a:xfrm>
                <a:off x="7517098" y="3326429"/>
                <a:ext cx="1318152" cy="477888"/>
              </a:xfrm>
              <a:prstGeom prst="rect">
                <a:avLst/>
              </a:prstGeom>
              <a:blipFill>
                <a:blip r:embed="rId7"/>
                <a:stretch>
                  <a:fillRect b="-5263"/>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5DF681C7-ED0A-4EF4-F816-9E7099EEF6B8}"/>
              </a:ext>
            </a:extLst>
          </p:cNvPr>
          <p:cNvCxnSpPr/>
          <p:nvPr/>
        </p:nvCxnSpPr>
        <p:spPr>
          <a:xfrm flipH="1">
            <a:off x="4585527" y="2213736"/>
            <a:ext cx="579423" cy="65068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BD0296E-A9FB-748E-B21E-80DF9BD3227B}"/>
                  </a:ext>
                </a:extLst>
              </p:cNvPr>
              <p:cNvSpPr txBox="1"/>
              <p:nvPr/>
            </p:nvSpPr>
            <p:spPr>
              <a:xfrm>
                <a:off x="1494935" y="207741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 </m:t>
                      </m:r>
                    </m:oMath>
                  </m:oMathPara>
                </a14:m>
                <a:endParaRPr lang="en-US" dirty="0"/>
              </a:p>
            </p:txBody>
          </p:sp>
        </mc:Choice>
        <mc:Fallback xmlns="">
          <p:sp>
            <p:nvSpPr>
              <p:cNvPr id="15" name="TextBox 14">
                <a:extLst>
                  <a:ext uri="{FF2B5EF4-FFF2-40B4-BE49-F238E27FC236}">
                    <a16:creationId xmlns:a16="http://schemas.microsoft.com/office/drawing/2014/main" id="{3BD0296E-A9FB-748E-B21E-80DF9BD3227B}"/>
                  </a:ext>
                </a:extLst>
              </p:cNvPr>
              <p:cNvSpPr txBox="1">
                <a:spLocks noRot="1" noChangeAspect="1" noMove="1" noResize="1" noEditPoints="1" noAdjustHandles="1" noChangeArrowheads="1" noChangeShapeType="1" noTextEdit="1"/>
              </p:cNvSpPr>
              <p:nvPr/>
            </p:nvSpPr>
            <p:spPr>
              <a:xfrm>
                <a:off x="1494935" y="2077411"/>
                <a:ext cx="3461230" cy="461665"/>
              </a:xfrm>
              <a:prstGeom prst="rect">
                <a:avLst/>
              </a:prstGeom>
              <a:blipFill>
                <a:blip r:embed="rId8"/>
                <a:stretch>
                  <a:fillRect b="-15789"/>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7404FC5F-1879-ECA9-BDDD-36B8A91A668E}"/>
              </a:ext>
            </a:extLst>
          </p:cNvPr>
          <p:cNvCxnSpPr>
            <a:cxnSpLocks/>
          </p:cNvCxnSpPr>
          <p:nvPr/>
        </p:nvCxnSpPr>
        <p:spPr>
          <a:xfrm>
            <a:off x="7136824" y="2213736"/>
            <a:ext cx="536689" cy="591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306FE72-5C2B-FF39-14EB-E58A8D705A4F}"/>
                  </a:ext>
                </a:extLst>
              </p:cNvPr>
              <p:cNvSpPr txBox="1"/>
              <p:nvPr/>
            </p:nvSpPr>
            <p:spPr>
              <a:xfrm>
                <a:off x="7610709" y="2065377"/>
                <a:ext cx="319846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oMath>
                  </m:oMathPara>
                </a14:m>
                <a:endParaRPr lang="en-US" dirty="0"/>
              </a:p>
            </p:txBody>
          </p:sp>
        </mc:Choice>
        <mc:Fallback xmlns="">
          <p:sp>
            <p:nvSpPr>
              <p:cNvPr id="19" name="TextBox 18">
                <a:extLst>
                  <a:ext uri="{FF2B5EF4-FFF2-40B4-BE49-F238E27FC236}">
                    <a16:creationId xmlns:a16="http://schemas.microsoft.com/office/drawing/2014/main" id="{D306FE72-5C2B-FF39-14EB-E58A8D705A4F}"/>
                  </a:ext>
                </a:extLst>
              </p:cNvPr>
              <p:cNvSpPr txBox="1">
                <a:spLocks noRot="1" noChangeAspect="1" noMove="1" noResize="1" noEditPoints="1" noAdjustHandles="1" noChangeArrowheads="1" noChangeShapeType="1" noTextEdit="1"/>
              </p:cNvSpPr>
              <p:nvPr/>
            </p:nvSpPr>
            <p:spPr>
              <a:xfrm>
                <a:off x="7610709" y="2065377"/>
                <a:ext cx="3198461" cy="461665"/>
              </a:xfrm>
              <a:prstGeom prst="rect">
                <a:avLst/>
              </a:prstGeom>
              <a:blipFill>
                <a:blip r:embed="rId9"/>
                <a:stretch>
                  <a:fillRect b="-5263"/>
                </a:stretch>
              </a:blipFill>
            </p:spPr>
            <p:txBody>
              <a:bodyPr/>
              <a:lstStyle/>
              <a:p>
                <a:r>
                  <a:rPr lang="en-US">
                    <a:noFill/>
                  </a:rPr>
                  <a:t> </a:t>
                </a:r>
              </a:p>
            </p:txBody>
          </p:sp>
        </mc:Fallback>
      </mc:AlternateContent>
      <p:cxnSp>
        <p:nvCxnSpPr>
          <p:cNvPr id="20" name="Straight Arrow Connector 19">
            <a:extLst>
              <a:ext uri="{FF2B5EF4-FFF2-40B4-BE49-F238E27FC236}">
                <a16:creationId xmlns:a16="http://schemas.microsoft.com/office/drawing/2014/main" id="{29F14BED-0A79-AF5F-ACD0-53B507553010}"/>
              </a:ext>
            </a:extLst>
          </p:cNvPr>
          <p:cNvCxnSpPr>
            <a:cxnSpLocks/>
          </p:cNvCxnSpPr>
          <p:nvPr/>
        </p:nvCxnSpPr>
        <p:spPr>
          <a:xfrm flipV="1">
            <a:off x="3444323" y="3486369"/>
            <a:ext cx="578084" cy="635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161A80E-A559-BFC2-2039-EDEC5312D4D4}"/>
                  </a:ext>
                </a:extLst>
              </p:cNvPr>
              <p:cNvSpPr txBox="1"/>
              <p:nvPr/>
            </p:nvSpPr>
            <p:spPr>
              <a:xfrm>
                <a:off x="1494935" y="3371631"/>
                <a:ext cx="3461230" cy="4901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m:t>
                          </m:r>
                          <m:r>
                            <a:rPr lang="en-CA" sz="2400" b="0" i="1" smtClean="0">
                              <a:latin typeface="Cambria Math" panose="02040503050406030204" pitchFamily="18" charset="0"/>
                            </a:rPr>
                            <m:t>𝜃</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oMath>
                  </m:oMathPara>
                </a14:m>
                <a:endParaRPr lang="en-US" dirty="0"/>
              </a:p>
            </p:txBody>
          </p:sp>
        </mc:Choice>
        <mc:Fallback xmlns="">
          <p:sp>
            <p:nvSpPr>
              <p:cNvPr id="23" name="TextBox 22">
                <a:extLst>
                  <a:ext uri="{FF2B5EF4-FFF2-40B4-BE49-F238E27FC236}">
                    <a16:creationId xmlns:a16="http://schemas.microsoft.com/office/drawing/2014/main" id="{A161A80E-A559-BFC2-2039-EDEC5312D4D4}"/>
                  </a:ext>
                </a:extLst>
              </p:cNvPr>
              <p:cNvSpPr txBox="1">
                <a:spLocks noRot="1" noChangeAspect="1" noMove="1" noResize="1" noEditPoints="1" noAdjustHandles="1" noChangeArrowheads="1" noChangeShapeType="1" noTextEdit="1"/>
              </p:cNvSpPr>
              <p:nvPr/>
            </p:nvSpPr>
            <p:spPr>
              <a:xfrm>
                <a:off x="1494935" y="3371631"/>
                <a:ext cx="3461230" cy="490199"/>
              </a:xfrm>
              <a:prstGeom prst="rect">
                <a:avLst/>
              </a:prstGeom>
              <a:blipFill>
                <a:blip r:embed="rId10"/>
                <a:stretch>
                  <a:fillRect b="-10000"/>
                </a:stretch>
              </a:blipFill>
            </p:spPr>
            <p:txBody>
              <a:bodyPr/>
              <a:lstStyle/>
              <a:p>
                <a:r>
                  <a:rPr lang="en-US">
                    <a:noFill/>
                  </a:rPr>
                  <a:t> </a:t>
                </a:r>
              </a:p>
            </p:txBody>
          </p:sp>
        </mc:Fallback>
      </mc:AlternateContent>
      <p:cxnSp>
        <p:nvCxnSpPr>
          <p:cNvPr id="24" name="Straight Arrow Connector 23">
            <a:extLst>
              <a:ext uri="{FF2B5EF4-FFF2-40B4-BE49-F238E27FC236}">
                <a16:creationId xmlns:a16="http://schemas.microsoft.com/office/drawing/2014/main" id="{6CB61FFB-7459-7F2C-CFE3-F8BA3B8DC6A4}"/>
              </a:ext>
            </a:extLst>
          </p:cNvPr>
          <p:cNvCxnSpPr>
            <a:cxnSpLocks/>
          </p:cNvCxnSpPr>
          <p:nvPr/>
        </p:nvCxnSpPr>
        <p:spPr>
          <a:xfrm flipH="1" flipV="1">
            <a:off x="8176174" y="3309079"/>
            <a:ext cx="630280" cy="58676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E9771DDE-3F6A-4D1E-E32E-4E74F58935EC}"/>
                  </a:ext>
                </a:extLst>
              </p:cNvPr>
              <p:cNvSpPr txBox="1"/>
              <p:nvPr/>
            </p:nvSpPr>
            <p:spPr>
              <a:xfrm>
                <a:off x="7321611" y="3266771"/>
                <a:ext cx="3461230" cy="4901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𝜙</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oMath>
                  </m:oMathPara>
                </a14:m>
                <a:endParaRPr lang="en-US" dirty="0"/>
              </a:p>
            </p:txBody>
          </p:sp>
        </mc:Choice>
        <mc:Fallback xmlns="">
          <p:sp>
            <p:nvSpPr>
              <p:cNvPr id="28" name="TextBox 27">
                <a:extLst>
                  <a:ext uri="{FF2B5EF4-FFF2-40B4-BE49-F238E27FC236}">
                    <a16:creationId xmlns:a16="http://schemas.microsoft.com/office/drawing/2014/main" id="{E9771DDE-3F6A-4D1E-E32E-4E74F58935EC}"/>
                  </a:ext>
                </a:extLst>
              </p:cNvPr>
              <p:cNvSpPr txBox="1">
                <a:spLocks noRot="1" noChangeAspect="1" noMove="1" noResize="1" noEditPoints="1" noAdjustHandles="1" noChangeArrowheads="1" noChangeShapeType="1" noTextEdit="1"/>
              </p:cNvSpPr>
              <p:nvPr/>
            </p:nvSpPr>
            <p:spPr>
              <a:xfrm>
                <a:off x="7321611" y="3266771"/>
                <a:ext cx="3461230" cy="490199"/>
              </a:xfrm>
              <a:prstGeom prst="rect">
                <a:avLst/>
              </a:prstGeom>
              <a:blipFill>
                <a:blip r:embed="rId11"/>
                <a:stretch>
                  <a:fillRect b="-10256"/>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56AA37DA-55E4-3F47-7DB7-A01E2EB66130}"/>
              </a:ext>
            </a:extLst>
          </p:cNvPr>
          <p:cNvCxnSpPr>
            <a:cxnSpLocks/>
          </p:cNvCxnSpPr>
          <p:nvPr/>
        </p:nvCxnSpPr>
        <p:spPr>
          <a:xfrm flipH="1">
            <a:off x="2879058" y="2998788"/>
            <a:ext cx="1240888"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8638C0D1-E1AC-F6D7-64FE-84EDE2E8F557}"/>
                  </a:ext>
                </a:extLst>
              </p:cNvPr>
              <p:cNvSpPr txBox="1"/>
              <p:nvPr/>
            </p:nvSpPr>
            <p:spPr>
              <a:xfrm>
                <a:off x="38272" y="2763373"/>
                <a:ext cx="3461230" cy="61343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d>
                            <m:dPr>
                              <m:begChr m:val="{"/>
                              <m:endChr m:val="}"/>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𝜃</m:t>
                                  </m:r>
                                </m:e>
                                <m:sub>
                                  <m:r>
                                    <a:rPr lang="en-CA" sz="2400" b="0" i="1" smtClean="0">
                                      <a:latin typeface="Cambria Math" panose="02040503050406030204" pitchFamily="18" charset="0"/>
                                    </a:rPr>
                                    <m:t>𝑝</m:t>
                                  </m:r>
                                </m:sub>
                              </m:sSub>
                            </m:e>
                          </m:d>
                        </m:e>
                        <m:sub>
                          <m:r>
                            <a:rPr lang="en-CA" sz="2400" b="0" i="1" smtClean="0">
                              <a:latin typeface="Cambria Math" panose="02040503050406030204" pitchFamily="18" charset="0"/>
                            </a:rPr>
                            <m:t>𝑝</m:t>
                          </m:r>
                          <m:r>
                            <a:rPr lang="en-CA" sz="2400" b="0" i="1" smtClean="0">
                              <a:latin typeface="Cambria Math" panose="02040503050406030204" pitchFamily="18" charset="0"/>
                            </a:rPr>
                            <m:t>:</m:t>
                          </m:r>
                          <m:r>
                            <a:rPr lang="en-CA" sz="2400" b="0" i="1" smtClean="0">
                              <a:latin typeface="Cambria Math" panose="02040503050406030204" pitchFamily="18" charset="0"/>
                            </a:rPr>
                            <m:t>𝑝</m:t>
                          </m:r>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ub>
                      </m:sSub>
                    </m:oMath>
                  </m:oMathPara>
                </a14:m>
                <a:endParaRPr lang="en-US" dirty="0"/>
              </a:p>
            </p:txBody>
          </p:sp>
        </mc:Choice>
        <mc:Fallback xmlns="">
          <p:sp>
            <p:nvSpPr>
              <p:cNvPr id="31" name="TextBox 30">
                <a:extLst>
                  <a:ext uri="{FF2B5EF4-FFF2-40B4-BE49-F238E27FC236}">
                    <a16:creationId xmlns:a16="http://schemas.microsoft.com/office/drawing/2014/main" id="{8638C0D1-E1AC-F6D7-64FE-84EDE2E8F557}"/>
                  </a:ext>
                </a:extLst>
              </p:cNvPr>
              <p:cNvSpPr txBox="1">
                <a:spLocks noRot="1" noChangeAspect="1" noMove="1" noResize="1" noEditPoints="1" noAdjustHandles="1" noChangeArrowheads="1" noChangeShapeType="1" noTextEdit="1"/>
              </p:cNvSpPr>
              <p:nvPr/>
            </p:nvSpPr>
            <p:spPr>
              <a:xfrm>
                <a:off x="38272" y="2763373"/>
                <a:ext cx="3461230" cy="613438"/>
              </a:xfrm>
              <a:prstGeom prst="rect">
                <a:avLst/>
              </a:prstGeom>
              <a:blipFill>
                <a:blip r:embed="rId12"/>
                <a:stretch>
                  <a:fillRect b="-10204"/>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381E4650-E8DF-04C3-D7F0-51C588FDB3B6}"/>
              </a:ext>
            </a:extLst>
          </p:cNvPr>
          <p:cNvCxnSpPr>
            <a:cxnSpLocks/>
          </p:cNvCxnSpPr>
          <p:nvPr/>
        </p:nvCxnSpPr>
        <p:spPr>
          <a:xfrm>
            <a:off x="8058265" y="2997011"/>
            <a:ext cx="1151674"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81074C08-8624-3D87-D36A-AC36863037DD}"/>
                  </a:ext>
                </a:extLst>
              </p:cNvPr>
              <p:cNvSpPr txBox="1"/>
              <p:nvPr/>
            </p:nvSpPr>
            <p:spPr>
              <a:xfrm>
                <a:off x="8769501" y="2683162"/>
                <a:ext cx="3461230" cy="61343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d>
                            <m:dPr>
                              <m:begChr m:val="{"/>
                              <m:endChr m:val="}"/>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𝜙</m:t>
                                  </m:r>
                                </m:e>
                                <m:sub>
                                  <m:r>
                                    <a:rPr lang="en-CA" sz="2400" b="0" i="1" smtClean="0">
                                      <a:latin typeface="Cambria Math" panose="02040503050406030204" pitchFamily="18" charset="0"/>
                                    </a:rPr>
                                    <m:t>𝑝</m:t>
                                  </m:r>
                                </m:sub>
                              </m:sSub>
                            </m:e>
                          </m:d>
                        </m:e>
                        <m:sub>
                          <m:r>
                            <a:rPr lang="en-CA" sz="2400" b="0" i="1" smtClean="0">
                              <a:latin typeface="Cambria Math" panose="02040503050406030204" pitchFamily="18" charset="0"/>
                            </a:rPr>
                            <m:t>𝑝</m:t>
                          </m:r>
                          <m:r>
                            <a:rPr lang="en-CA" sz="2400" b="0" i="1" smtClean="0">
                              <a:latin typeface="Cambria Math" panose="02040503050406030204" pitchFamily="18" charset="0"/>
                            </a:rPr>
                            <m:t>:</m:t>
                          </m:r>
                          <m:r>
                            <a:rPr lang="en-CA" sz="2400" b="0" i="1" smtClean="0">
                              <a:latin typeface="Cambria Math" panose="02040503050406030204" pitchFamily="18" charset="0"/>
                            </a:rPr>
                            <m:t>𝑝</m:t>
                          </m:r>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ub>
                      </m:sSub>
                    </m:oMath>
                  </m:oMathPara>
                </a14:m>
                <a:endParaRPr lang="en-US" sz="2400" dirty="0"/>
              </a:p>
            </p:txBody>
          </p:sp>
        </mc:Choice>
        <mc:Fallback xmlns="">
          <p:sp>
            <p:nvSpPr>
              <p:cNvPr id="33" name="TextBox 32">
                <a:extLst>
                  <a:ext uri="{FF2B5EF4-FFF2-40B4-BE49-F238E27FC236}">
                    <a16:creationId xmlns:a16="http://schemas.microsoft.com/office/drawing/2014/main" id="{81074C08-8624-3D87-D36A-AC36863037DD}"/>
                  </a:ext>
                </a:extLst>
              </p:cNvPr>
              <p:cNvSpPr txBox="1">
                <a:spLocks noRot="1" noChangeAspect="1" noMove="1" noResize="1" noEditPoints="1" noAdjustHandles="1" noChangeArrowheads="1" noChangeShapeType="1" noTextEdit="1"/>
              </p:cNvSpPr>
              <p:nvPr/>
            </p:nvSpPr>
            <p:spPr>
              <a:xfrm>
                <a:off x="8769501" y="2683162"/>
                <a:ext cx="3461230" cy="613438"/>
              </a:xfrm>
              <a:prstGeom prst="rect">
                <a:avLst/>
              </a:prstGeom>
              <a:blipFill>
                <a:blip r:embed="rId13"/>
                <a:stretch>
                  <a:fillRect b="-8163"/>
                </a:stretch>
              </a:blipFill>
            </p:spPr>
            <p:txBody>
              <a:bodyPr/>
              <a:lstStyle/>
              <a:p>
                <a:r>
                  <a:rPr lang="en-US">
                    <a:noFill/>
                  </a:rPr>
                  <a:t> </a:t>
                </a:r>
              </a:p>
            </p:txBody>
          </p:sp>
        </mc:Fallback>
      </mc:AlternateContent>
    </p:spTree>
    <p:extLst>
      <p:ext uri="{BB962C8B-B14F-4D97-AF65-F5344CB8AC3E}">
        <p14:creationId xmlns:p14="http://schemas.microsoft.com/office/powerpoint/2010/main" val="144170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31" grpId="0"/>
      <p:bldP spid="33" grpId="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B9C3031-8097-D7BC-0D74-08B0606D24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8288AD-F52E-A9ED-32DF-7EC7C5BE59FF}"/>
              </a:ext>
            </a:extLst>
          </p:cNvPr>
          <p:cNvSpPr>
            <a:spLocks noGrp="1"/>
          </p:cNvSpPr>
          <p:nvPr>
            <p:ph type="title"/>
          </p:nvPr>
        </p:nvSpPr>
        <p:spPr/>
        <p:txBody>
          <a:bodyPr/>
          <a:lstStyle/>
          <a:p>
            <a:r>
              <a:rPr lang="en-US" dirty="0"/>
              <a:t>A special CDS protocol</a:t>
            </a:r>
          </a:p>
        </p:txBody>
      </p:sp>
      <p:pic>
        <p:nvPicPr>
          <p:cNvPr id="4" name="Picture 3">
            <a:extLst>
              <a:ext uri="{FF2B5EF4-FFF2-40B4-BE49-F238E27FC236}">
                <a16:creationId xmlns:a16="http://schemas.microsoft.com/office/drawing/2014/main" id="{E35E9067-7746-976A-0E84-86906261B944}"/>
              </a:ext>
            </a:extLst>
          </p:cNvPr>
          <p:cNvPicPr>
            <a:picLocks noChangeAspect="1"/>
          </p:cNvPicPr>
          <p:nvPr/>
        </p:nvPicPr>
        <p:blipFill>
          <a:blip r:embed="rId3"/>
          <a:stretch>
            <a:fillRect/>
          </a:stretch>
        </p:blipFill>
        <p:spPr>
          <a:xfrm>
            <a:off x="5485051" y="1880644"/>
            <a:ext cx="1318152" cy="1318152"/>
          </a:xfrm>
          <a:prstGeom prst="rect">
            <a:avLst/>
          </a:prstGeom>
        </p:spPr>
      </p:pic>
      <p:pic>
        <p:nvPicPr>
          <p:cNvPr id="5" name="Picture 4">
            <a:extLst>
              <a:ext uri="{FF2B5EF4-FFF2-40B4-BE49-F238E27FC236}">
                <a16:creationId xmlns:a16="http://schemas.microsoft.com/office/drawing/2014/main" id="{D079EDB7-A102-9BF5-6A13-FFB6BC0EE519}"/>
              </a:ext>
            </a:extLst>
          </p:cNvPr>
          <p:cNvPicPr>
            <a:picLocks noChangeAspect="1"/>
          </p:cNvPicPr>
          <p:nvPr/>
        </p:nvPicPr>
        <p:blipFill>
          <a:blip r:embed="rId3"/>
          <a:stretch>
            <a:fillRect/>
          </a:stretch>
        </p:blipFill>
        <p:spPr>
          <a:xfrm>
            <a:off x="7766458" y="4409839"/>
            <a:ext cx="1318152" cy="1318152"/>
          </a:xfrm>
          <a:prstGeom prst="rect">
            <a:avLst/>
          </a:prstGeom>
        </p:spPr>
      </p:pic>
      <p:pic>
        <p:nvPicPr>
          <p:cNvPr id="6" name="Picture 5">
            <a:extLst>
              <a:ext uri="{FF2B5EF4-FFF2-40B4-BE49-F238E27FC236}">
                <a16:creationId xmlns:a16="http://schemas.microsoft.com/office/drawing/2014/main" id="{EE745EAE-73A2-BCCE-BBE1-1E40BEBE3D1B}"/>
              </a:ext>
            </a:extLst>
          </p:cNvPr>
          <p:cNvPicPr>
            <a:picLocks noChangeAspect="1"/>
          </p:cNvPicPr>
          <p:nvPr/>
        </p:nvPicPr>
        <p:blipFill>
          <a:blip r:embed="rId3"/>
          <a:stretch>
            <a:fillRect/>
          </a:stretch>
        </p:blipFill>
        <p:spPr>
          <a:xfrm>
            <a:off x="3203646" y="4409839"/>
            <a:ext cx="1318152" cy="131815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3797F44-2FFB-4BB2-E59B-4F5AD789A389}"/>
                  </a:ext>
                </a:extLst>
              </p:cNvPr>
              <p:cNvSpPr txBox="1"/>
              <p:nvPr/>
            </p:nvSpPr>
            <p:spPr>
              <a:xfrm>
                <a:off x="5612900" y="1414036"/>
                <a:ext cx="1318152" cy="738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𝑍</m:t>
                          </m:r>
                        </m:e>
                        <m:sub>
                          <m:r>
                            <a:rPr lang="en-CA" sz="2400" b="0" i="1" smtClean="0">
                              <a:latin typeface="Cambria Math" panose="02040503050406030204" pitchFamily="18" charset="0"/>
                            </a:rPr>
                            <m:t>3</m:t>
                          </m:r>
                        </m:sub>
                      </m:sSub>
                    </m:oMath>
                  </m:oMathPara>
                </a14:m>
                <a:endParaRPr lang="en-CA" sz="2400" b="0" dirty="0"/>
              </a:p>
              <a:p>
                <a:endParaRPr lang="en-US" dirty="0"/>
              </a:p>
            </p:txBody>
          </p:sp>
        </mc:Choice>
        <mc:Fallback xmlns="">
          <p:sp>
            <p:nvSpPr>
              <p:cNvPr id="7" name="TextBox 6">
                <a:extLst>
                  <a:ext uri="{FF2B5EF4-FFF2-40B4-BE49-F238E27FC236}">
                    <a16:creationId xmlns:a16="http://schemas.microsoft.com/office/drawing/2014/main" id="{63797F44-2FFB-4BB2-E59B-4F5AD789A389}"/>
                  </a:ext>
                </a:extLst>
              </p:cNvPr>
              <p:cNvSpPr txBox="1">
                <a:spLocks noRot="1" noChangeAspect="1" noMove="1" noResize="1" noEditPoints="1" noAdjustHandles="1" noChangeArrowheads="1" noChangeShapeType="1" noTextEdit="1"/>
              </p:cNvSpPr>
              <p:nvPr/>
            </p:nvSpPr>
            <p:spPr>
              <a:xfrm>
                <a:off x="5612900" y="1414036"/>
                <a:ext cx="1318152" cy="738664"/>
              </a:xfrm>
              <a:prstGeom prst="rect">
                <a:avLst/>
              </a:prstGeom>
              <a:blipFill>
                <a:blip r:embed="rId4"/>
                <a:stretch>
                  <a:fillRect/>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4432DB39-A6B9-0FBA-4BA3-9E9C014E0199}"/>
              </a:ext>
            </a:extLst>
          </p:cNvPr>
          <p:cNvCxnSpPr/>
          <p:nvPr/>
        </p:nvCxnSpPr>
        <p:spPr>
          <a:xfrm flipV="1">
            <a:off x="4521798" y="3198796"/>
            <a:ext cx="1091102" cy="1211043"/>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31CA85A6-4CC7-22E3-8117-FCD1F3463E64}"/>
              </a:ext>
            </a:extLst>
          </p:cNvPr>
          <p:cNvCxnSpPr>
            <a:cxnSpLocks/>
          </p:cNvCxnSpPr>
          <p:nvPr/>
        </p:nvCxnSpPr>
        <p:spPr>
          <a:xfrm>
            <a:off x="6803203" y="3123262"/>
            <a:ext cx="1203932" cy="1286577"/>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FCCECF12-8FF6-56A7-6EAF-ECAEF8782694}"/>
              </a:ext>
            </a:extLst>
          </p:cNvPr>
          <p:cNvCxnSpPr>
            <a:cxnSpLocks/>
          </p:cNvCxnSpPr>
          <p:nvPr/>
        </p:nvCxnSpPr>
        <p:spPr>
          <a:xfrm flipV="1">
            <a:off x="5213077" y="5149208"/>
            <a:ext cx="2117797" cy="741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42A770B-3AF4-CFFC-AFB0-C22684F632A9}"/>
                  </a:ext>
                </a:extLst>
              </p:cNvPr>
              <p:cNvSpPr txBox="1"/>
              <p:nvPr/>
            </p:nvSpPr>
            <p:spPr>
              <a:xfrm>
                <a:off x="3749197" y="3342332"/>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1,2</m:t>
                          </m:r>
                        </m:sub>
                      </m:sSub>
                    </m:oMath>
                  </m:oMathPara>
                </a14:m>
                <a:endParaRPr lang="en-US" dirty="0"/>
              </a:p>
            </p:txBody>
          </p:sp>
        </mc:Choice>
        <mc:Fallback xmlns="">
          <p:sp>
            <p:nvSpPr>
              <p:cNvPr id="11" name="TextBox 10">
                <a:extLst>
                  <a:ext uri="{FF2B5EF4-FFF2-40B4-BE49-F238E27FC236}">
                    <a16:creationId xmlns:a16="http://schemas.microsoft.com/office/drawing/2014/main" id="{942A770B-3AF4-CFFC-AFB0-C22684F632A9}"/>
                  </a:ext>
                </a:extLst>
              </p:cNvPr>
              <p:cNvSpPr txBox="1">
                <a:spLocks noRot="1" noChangeAspect="1" noMove="1" noResize="1" noEditPoints="1" noAdjustHandles="1" noChangeArrowheads="1" noChangeShapeType="1" noTextEdit="1"/>
              </p:cNvSpPr>
              <p:nvPr/>
            </p:nvSpPr>
            <p:spPr>
              <a:xfrm>
                <a:off x="3749197" y="3342332"/>
                <a:ext cx="1318152" cy="477888"/>
              </a:xfrm>
              <a:prstGeom prst="rect">
                <a:avLst/>
              </a:prstGeom>
              <a:blipFill>
                <a:blip r:embed="rId5"/>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2E6DAF6-49A3-75D2-6EE3-185D10A24EED}"/>
                  </a:ext>
                </a:extLst>
              </p:cNvPr>
              <p:cNvSpPr txBox="1"/>
              <p:nvPr/>
            </p:nvSpPr>
            <p:spPr>
              <a:xfrm>
                <a:off x="5067349" y="5385728"/>
                <a:ext cx="2381860" cy="4901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m:t>
                          </m:r>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𝜃</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𝜙</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oMath>
                  </m:oMathPara>
                </a14:m>
                <a:endParaRPr lang="en-US" dirty="0"/>
              </a:p>
            </p:txBody>
          </p:sp>
        </mc:Choice>
        <mc:Fallback xmlns="">
          <p:sp>
            <p:nvSpPr>
              <p:cNvPr id="12" name="TextBox 11">
                <a:extLst>
                  <a:ext uri="{FF2B5EF4-FFF2-40B4-BE49-F238E27FC236}">
                    <a16:creationId xmlns:a16="http://schemas.microsoft.com/office/drawing/2014/main" id="{E2E6DAF6-49A3-75D2-6EE3-185D10A24EED}"/>
                  </a:ext>
                </a:extLst>
              </p:cNvPr>
              <p:cNvSpPr txBox="1">
                <a:spLocks noRot="1" noChangeAspect="1" noMove="1" noResize="1" noEditPoints="1" noAdjustHandles="1" noChangeArrowheads="1" noChangeShapeType="1" noTextEdit="1"/>
              </p:cNvSpPr>
              <p:nvPr/>
            </p:nvSpPr>
            <p:spPr>
              <a:xfrm>
                <a:off x="5067349" y="5385728"/>
                <a:ext cx="2381860" cy="490199"/>
              </a:xfrm>
              <a:prstGeom prst="rect">
                <a:avLst/>
              </a:prstGeom>
              <a:blipFill>
                <a:blip r:embed="rId6"/>
                <a:stretch>
                  <a:fillRect b="-1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E2225EF-34F5-FAD5-AC55-8AE6463E7D39}"/>
                  </a:ext>
                </a:extLst>
              </p:cNvPr>
              <p:cNvSpPr txBox="1"/>
              <p:nvPr/>
            </p:nvSpPr>
            <p:spPr>
              <a:xfrm>
                <a:off x="7517098" y="3326429"/>
                <a:ext cx="1318152" cy="47788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1,3</m:t>
                          </m:r>
                        </m:sub>
                      </m:sSub>
                    </m:oMath>
                  </m:oMathPara>
                </a14:m>
                <a:endParaRPr lang="en-US" dirty="0"/>
              </a:p>
            </p:txBody>
          </p:sp>
        </mc:Choice>
        <mc:Fallback xmlns="">
          <p:sp>
            <p:nvSpPr>
              <p:cNvPr id="13" name="TextBox 12">
                <a:extLst>
                  <a:ext uri="{FF2B5EF4-FFF2-40B4-BE49-F238E27FC236}">
                    <a16:creationId xmlns:a16="http://schemas.microsoft.com/office/drawing/2014/main" id="{DE2225EF-34F5-FAD5-AC55-8AE6463E7D39}"/>
                  </a:ext>
                </a:extLst>
              </p:cNvPr>
              <p:cNvSpPr txBox="1">
                <a:spLocks noRot="1" noChangeAspect="1" noMove="1" noResize="1" noEditPoints="1" noAdjustHandles="1" noChangeArrowheads="1" noChangeShapeType="1" noTextEdit="1"/>
              </p:cNvSpPr>
              <p:nvPr/>
            </p:nvSpPr>
            <p:spPr>
              <a:xfrm>
                <a:off x="7517098" y="3326429"/>
                <a:ext cx="1318152" cy="477888"/>
              </a:xfrm>
              <a:prstGeom prst="rect">
                <a:avLst/>
              </a:prstGeom>
              <a:blipFill>
                <a:blip r:embed="rId7"/>
                <a:stretch>
                  <a:fillRect b="-5263"/>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48FB47DD-82F2-1A3F-BC53-72E02172DBEC}"/>
              </a:ext>
            </a:extLst>
          </p:cNvPr>
          <p:cNvCxnSpPr/>
          <p:nvPr/>
        </p:nvCxnSpPr>
        <p:spPr>
          <a:xfrm flipH="1">
            <a:off x="4585527" y="2213736"/>
            <a:ext cx="579423" cy="65068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25A4A0A2-0AD6-3277-1ED0-DA68E8548692}"/>
                  </a:ext>
                </a:extLst>
              </p:cNvPr>
              <p:cNvSpPr txBox="1"/>
              <p:nvPr/>
            </p:nvSpPr>
            <p:spPr>
              <a:xfrm>
                <a:off x="1494935" y="2077411"/>
                <a:ext cx="346123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 </m:t>
                      </m:r>
                    </m:oMath>
                  </m:oMathPara>
                </a14:m>
                <a:endParaRPr lang="en-US" dirty="0"/>
              </a:p>
            </p:txBody>
          </p:sp>
        </mc:Choice>
        <mc:Fallback xmlns="">
          <p:sp>
            <p:nvSpPr>
              <p:cNvPr id="15" name="TextBox 14">
                <a:extLst>
                  <a:ext uri="{FF2B5EF4-FFF2-40B4-BE49-F238E27FC236}">
                    <a16:creationId xmlns:a16="http://schemas.microsoft.com/office/drawing/2014/main" id="{25A4A0A2-0AD6-3277-1ED0-DA68E8548692}"/>
                  </a:ext>
                </a:extLst>
              </p:cNvPr>
              <p:cNvSpPr txBox="1">
                <a:spLocks noRot="1" noChangeAspect="1" noMove="1" noResize="1" noEditPoints="1" noAdjustHandles="1" noChangeArrowheads="1" noChangeShapeType="1" noTextEdit="1"/>
              </p:cNvSpPr>
              <p:nvPr/>
            </p:nvSpPr>
            <p:spPr>
              <a:xfrm>
                <a:off x="1494935" y="2077411"/>
                <a:ext cx="3461230" cy="461665"/>
              </a:xfrm>
              <a:prstGeom prst="rect">
                <a:avLst/>
              </a:prstGeom>
              <a:blipFill>
                <a:blip r:embed="rId8"/>
                <a:stretch>
                  <a:fillRect b="-15789"/>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1C3CCC10-F8EC-8C7E-CB57-7BDD6263D9DD}"/>
              </a:ext>
            </a:extLst>
          </p:cNvPr>
          <p:cNvCxnSpPr>
            <a:cxnSpLocks/>
          </p:cNvCxnSpPr>
          <p:nvPr/>
        </p:nvCxnSpPr>
        <p:spPr>
          <a:xfrm>
            <a:off x="7136824" y="2213736"/>
            <a:ext cx="536689" cy="591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040B550A-2744-A564-4F0D-648F5521F315}"/>
                  </a:ext>
                </a:extLst>
              </p:cNvPr>
              <p:cNvSpPr txBox="1"/>
              <p:nvPr/>
            </p:nvSpPr>
            <p:spPr>
              <a:xfrm>
                <a:off x="7610709" y="2065377"/>
                <a:ext cx="319846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d>
                        <m:dPr>
                          <m:ctrlPr>
                            <a:rPr lang="en-CA" sz="2400" b="0" i="1" smtClean="0">
                              <a:latin typeface="Cambria Math" panose="02040503050406030204" pitchFamily="18" charset="0"/>
                            </a:rPr>
                          </m:ctrlPr>
                        </m:dPr>
                        <m:e>
                          <m:r>
                            <a:rPr lang="en-CA" sz="2400" b="0" i="1" smtClean="0">
                              <a:latin typeface="Cambria Math" panose="02040503050406030204" pitchFamily="18" charset="0"/>
                            </a:rPr>
                            <m:t>𝑥</m:t>
                          </m:r>
                        </m:e>
                      </m:d>
                      <m:r>
                        <a:rPr lang="en-CA" sz="2400" b="0" i="1" smtClean="0">
                          <a:latin typeface="Cambria Math" panose="02040503050406030204" pitchFamily="18" charset="0"/>
                        </a:rPr>
                        <m:t>=</m:t>
                      </m:r>
                      <m:r>
                        <a:rPr lang="en-CA" sz="2400" b="0" i="1" smtClean="0">
                          <a:latin typeface="Cambria Math" panose="02040503050406030204" pitchFamily="18" charset="0"/>
                        </a:rPr>
                        <m:t>𝑎</m:t>
                      </m:r>
                      <m:sSup>
                        <m:sSupPr>
                          <m:ctrlPr>
                            <a:rPr lang="en-CA" sz="2400" b="0" i="1" smtClean="0">
                              <a:latin typeface="Cambria Math" panose="02040503050406030204" pitchFamily="18" charset="0"/>
                            </a:rPr>
                          </m:ctrlPr>
                        </m:sSupPr>
                        <m:e>
                          <m:r>
                            <a:rPr lang="en-CA" sz="2400" b="0" i="1" smtClean="0">
                              <a:latin typeface="Cambria Math" panose="02040503050406030204" pitchFamily="18" charset="0"/>
                            </a:rPr>
                            <m:t>𝑥</m:t>
                          </m:r>
                        </m:e>
                        <m:sup>
                          <m:r>
                            <a:rPr lang="en-CA" sz="2400" b="0" i="1" smtClean="0">
                              <a:latin typeface="Cambria Math" panose="02040503050406030204" pitchFamily="18" charset="0"/>
                            </a:rPr>
                            <m:t>2</m:t>
                          </m:r>
                        </m:sup>
                      </m:sSup>
                      <m:r>
                        <a:rPr lang="en-CA" sz="2400" b="0" i="1" smtClean="0">
                          <a:latin typeface="Cambria Math" panose="02040503050406030204" pitchFamily="18" charset="0"/>
                        </a:rPr>
                        <m:t>+</m:t>
                      </m:r>
                      <m:r>
                        <a:rPr lang="en-CA" sz="2400" b="0" i="1" smtClean="0">
                          <a:latin typeface="Cambria Math" panose="02040503050406030204" pitchFamily="18" charset="0"/>
                        </a:rPr>
                        <m:t>𝑏𝑥</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oMath>
                  </m:oMathPara>
                </a14:m>
                <a:endParaRPr lang="en-US" dirty="0"/>
              </a:p>
            </p:txBody>
          </p:sp>
        </mc:Choice>
        <mc:Fallback xmlns="">
          <p:sp>
            <p:nvSpPr>
              <p:cNvPr id="19" name="TextBox 18">
                <a:extLst>
                  <a:ext uri="{FF2B5EF4-FFF2-40B4-BE49-F238E27FC236}">
                    <a16:creationId xmlns:a16="http://schemas.microsoft.com/office/drawing/2014/main" id="{040B550A-2744-A564-4F0D-648F5521F315}"/>
                  </a:ext>
                </a:extLst>
              </p:cNvPr>
              <p:cNvSpPr txBox="1">
                <a:spLocks noRot="1" noChangeAspect="1" noMove="1" noResize="1" noEditPoints="1" noAdjustHandles="1" noChangeArrowheads="1" noChangeShapeType="1" noTextEdit="1"/>
              </p:cNvSpPr>
              <p:nvPr/>
            </p:nvSpPr>
            <p:spPr>
              <a:xfrm>
                <a:off x="7610709" y="2065377"/>
                <a:ext cx="3198461" cy="461665"/>
              </a:xfrm>
              <a:prstGeom prst="rect">
                <a:avLst/>
              </a:prstGeom>
              <a:blipFill>
                <a:blip r:embed="rId9"/>
                <a:stretch>
                  <a:fillRect b="-5263"/>
                </a:stretch>
              </a:blipFill>
            </p:spPr>
            <p:txBody>
              <a:bodyPr/>
              <a:lstStyle/>
              <a:p>
                <a:r>
                  <a:rPr lang="en-US">
                    <a:noFill/>
                  </a:rPr>
                  <a:t> </a:t>
                </a:r>
              </a:p>
            </p:txBody>
          </p:sp>
        </mc:Fallback>
      </mc:AlternateContent>
      <p:cxnSp>
        <p:nvCxnSpPr>
          <p:cNvPr id="20" name="Straight Arrow Connector 19">
            <a:extLst>
              <a:ext uri="{FF2B5EF4-FFF2-40B4-BE49-F238E27FC236}">
                <a16:creationId xmlns:a16="http://schemas.microsoft.com/office/drawing/2014/main" id="{75508779-0A90-8049-25AE-ECD1E1D97854}"/>
              </a:ext>
            </a:extLst>
          </p:cNvPr>
          <p:cNvCxnSpPr>
            <a:cxnSpLocks/>
          </p:cNvCxnSpPr>
          <p:nvPr/>
        </p:nvCxnSpPr>
        <p:spPr>
          <a:xfrm flipV="1">
            <a:off x="3444323" y="3486369"/>
            <a:ext cx="578084" cy="635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FCAEC39D-5387-BDA2-693D-6E3EDA02ACF0}"/>
                  </a:ext>
                </a:extLst>
              </p:cNvPr>
              <p:cNvSpPr txBox="1"/>
              <p:nvPr/>
            </p:nvSpPr>
            <p:spPr>
              <a:xfrm>
                <a:off x="1494935" y="3371631"/>
                <a:ext cx="3461230" cy="4901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m:t>
                          </m:r>
                          <m:r>
                            <a:rPr lang="en-CA" sz="2400" b="0" i="1" smtClean="0">
                              <a:latin typeface="Cambria Math" panose="02040503050406030204" pitchFamily="18" charset="0"/>
                            </a:rPr>
                            <m:t>𝜃</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oMath>
                  </m:oMathPara>
                </a14:m>
                <a:endParaRPr lang="en-US" dirty="0"/>
              </a:p>
            </p:txBody>
          </p:sp>
        </mc:Choice>
        <mc:Fallback xmlns="">
          <p:sp>
            <p:nvSpPr>
              <p:cNvPr id="23" name="TextBox 22">
                <a:extLst>
                  <a:ext uri="{FF2B5EF4-FFF2-40B4-BE49-F238E27FC236}">
                    <a16:creationId xmlns:a16="http://schemas.microsoft.com/office/drawing/2014/main" id="{FCAEC39D-5387-BDA2-693D-6E3EDA02ACF0}"/>
                  </a:ext>
                </a:extLst>
              </p:cNvPr>
              <p:cNvSpPr txBox="1">
                <a:spLocks noRot="1" noChangeAspect="1" noMove="1" noResize="1" noEditPoints="1" noAdjustHandles="1" noChangeArrowheads="1" noChangeShapeType="1" noTextEdit="1"/>
              </p:cNvSpPr>
              <p:nvPr/>
            </p:nvSpPr>
            <p:spPr>
              <a:xfrm>
                <a:off x="1494935" y="3371631"/>
                <a:ext cx="3461230" cy="490199"/>
              </a:xfrm>
              <a:prstGeom prst="rect">
                <a:avLst/>
              </a:prstGeom>
              <a:blipFill>
                <a:blip r:embed="rId10"/>
                <a:stretch>
                  <a:fillRect b="-10000"/>
                </a:stretch>
              </a:blipFill>
            </p:spPr>
            <p:txBody>
              <a:bodyPr/>
              <a:lstStyle/>
              <a:p>
                <a:r>
                  <a:rPr lang="en-US">
                    <a:noFill/>
                  </a:rPr>
                  <a:t> </a:t>
                </a:r>
              </a:p>
            </p:txBody>
          </p:sp>
        </mc:Fallback>
      </mc:AlternateContent>
      <p:cxnSp>
        <p:nvCxnSpPr>
          <p:cNvPr id="24" name="Straight Arrow Connector 23">
            <a:extLst>
              <a:ext uri="{FF2B5EF4-FFF2-40B4-BE49-F238E27FC236}">
                <a16:creationId xmlns:a16="http://schemas.microsoft.com/office/drawing/2014/main" id="{292626D2-106C-89ED-B11E-811A261D70B2}"/>
              </a:ext>
            </a:extLst>
          </p:cNvPr>
          <p:cNvCxnSpPr>
            <a:cxnSpLocks/>
          </p:cNvCxnSpPr>
          <p:nvPr/>
        </p:nvCxnSpPr>
        <p:spPr>
          <a:xfrm flipH="1" flipV="1">
            <a:off x="8176174" y="3309079"/>
            <a:ext cx="630280" cy="58676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F42ECA62-59AA-7B43-C97D-C6330430E46E}"/>
                  </a:ext>
                </a:extLst>
              </p:cNvPr>
              <p:cNvSpPr txBox="1"/>
              <p:nvPr/>
            </p:nvSpPr>
            <p:spPr>
              <a:xfrm>
                <a:off x="7321611" y="3266771"/>
                <a:ext cx="3461230" cy="4901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𝜙</m:t>
                          </m:r>
                        </m:e>
                        <m:sub>
                          <m:r>
                            <a:rPr lang="en-CA" sz="2400" b="0" i="1" smtClean="0">
                              <a:latin typeface="Cambria Math" panose="02040503050406030204" pitchFamily="18" charset="0"/>
                            </a:rPr>
                            <m:t>𝑝</m:t>
                          </m:r>
                        </m:sub>
                      </m:sSub>
                      <m:r>
                        <a:rPr lang="en-CA" sz="2400" b="0" i="1" smtClean="0">
                          <a:latin typeface="Cambria Math" panose="02040503050406030204" pitchFamily="18" charset="0"/>
                        </a:rPr>
                        <m:t>}</m:t>
                      </m:r>
                    </m:oMath>
                  </m:oMathPara>
                </a14:m>
                <a:endParaRPr lang="en-US" dirty="0"/>
              </a:p>
            </p:txBody>
          </p:sp>
        </mc:Choice>
        <mc:Fallback xmlns="">
          <p:sp>
            <p:nvSpPr>
              <p:cNvPr id="28" name="TextBox 27">
                <a:extLst>
                  <a:ext uri="{FF2B5EF4-FFF2-40B4-BE49-F238E27FC236}">
                    <a16:creationId xmlns:a16="http://schemas.microsoft.com/office/drawing/2014/main" id="{F42ECA62-59AA-7B43-C97D-C6330430E46E}"/>
                  </a:ext>
                </a:extLst>
              </p:cNvPr>
              <p:cNvSpPr txBox="1">
                <a:spLocks noRot="1" noChangeAspect="1" noMove="1" noResize="1" noEditPoints="1" noAdjustHandles="1" noChangeArrowheads="1" noChangeShapeType="1" noTextEdit="1"/>
              </p:cNvSpPr>
              <p:nvPr/>
            </p:nvSpPr>
            <p:spPr>
              <a:xfrm>
                <a:off x="7321611" y="3266771"/>
                <a:ext cx="3461230" cy="490199"/>
              </a:xfrm>
              <a:prstGeom prst="rect">
                <a:avLst/>
              </a:prstGeom>
              <a:blipFill>
                <a:blip r:embed="rId11"/>
                <a:stretch>
                  <a:fillRect b="-10256"/>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D0B88CFB-9832-59D5-DCA9-B8FDC9F23F9A}"/>
              </a:ext>
            </a:extLst>
          </p:cNvPr>
          <p:cNvCxnSpPr>
            <a:cxnSpLocks/>
          </p:cNvCxnSpPr>
          <p:nvPr/>
        </p:nvCxnSpPr>
        <p:spPr>
          <a:xfrm flipH="1">
            <a:off x="2879058" y="2998788"/>
            <a:ext cx="1240888"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B8512FC4-C415-1C66-C649-080EA8160110}"/>
                  </a:ext>
                </a:extLst>
              </p:cNvPr>
              <p:cNvSpPr txBox="1"/>
              <p:nvPr/>
            </p:nvSpPr>
            <p:spPr>
              <a:xfrm>
                <a:off x="38272" y="2763373"/>
                <a:ext cx="3461230" cy="61343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d>
                            <m:dPr>
                              <m:begChr m:val="{"/>
                              <m:endChr m:val="}"/>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𝜃</m:t>
                                  </m:r>
                                </m:e>
                                <m:sub>
                                  <m:r>
                                    <a:rPr lang="en-CA" sz="2400" b="0" i="1" smtClean="0">
                                      <a:latin typeface="Cambria Math" panose="02040503050406030204" pitchFamily="18" charset="0"/>
                                    </a:rPr>
                                    <m:t>𝑝</m:t>
                                  </m:r>
                                </m:sub>
                              </m:sSub>
                            </m:e>
                          </m:d>
                        </m:e>
                        <m:sub>
                          <m:r>
                            <a:rPr lang="en-CA" sz="2400" b="0" i="1" smtClean="0">
                              <a:latin typeface="Cambria Math" panose="02040503050406030204" pitchFamily="18" charset="0"/>
                            </a:rPr>
                            <m:t>𝑝</m:t>
                          </m:r>
                          <m:r>
                            <a:rPr lang="en-CA" sz="2400" b="0" i="1" smtClean="0">
                              <a:latin typeface="Cambria Math" panose="02040503050406030204" pitchFamily="18" charset="0"/>
                            </a:rPr>
                            <m:t>:</m:t>
                          </m:r>
                          <m:r>
                            <a:rPr lang="en-CA" sz="2400" b="0" i="1" smtClean="0">
                              <a:latin typeface="Cambria Math" panose="02040503050406030204" pitchFamily="18" charset="0"/>
                            </a:rPr>
                            <m:t>𝑝</m:t>
                          </m:r>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ub>
                      </m:sSub>
                    </m:oMath>
                  </m:oMathPara>
                </a14:m>
                <a:endParaRPr lang="en-US" dirty="0"/>
              </a:p>
            </p:txBody>
          </p:sp>
        </mc:Choice>
        <mc:Fallback xmlns="">
          <p:sp>
            <p:nvSpPr>
              <p:cNvPr id="31" name="TextBox 30">
                <a:extLst>
                  <a:ext uri="{FF2B5EF4-FFF2-40B4-BE49-F238E27FC236}">
                    <a16:creationId xmlns:a16="http://schemas.microsoft.com/office/drawing/2014/main" id="{B8512FC4-C415-1C66-C649-080EA8160110}"/>
                  </a:ext>
                </a:extLst>
              </p:cNvPr>
              <p:cNvSpPr txBox="1">
                <a:spLocks noRot="1" noChangeAspect="1" noMove="1" noResize="1" noEditPoints="1" noAdjustHandles="1" noChangeArrowheads="1" noChangeShapeType="1" noTextEdit="1"/>
              </p:cNvSpPr>
              <p:nvPr/>
            </p:nvSpPr>
            <p:spPr>
              <a:xfrm>
                <a:off x="38272" y="2763373"/>
                <a:ext cx="3461230" cy="613438"/>
              </a:xfrm>
              <a:prstGeom prst="rect">
                <a:avLst/>
              </a:prstGeom>
              <a:blipFill>
                <a:blip r:embed="rId12"/>
                <a:stretch>
                  <a:fillRect b="-10204"/>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1D739975-E9AD-0DBA-A0D9-6E65C077883F}"/>
              </a:ext>
            </a:extLst>
          </p:cNvPr>
          <p:cNvCxnSpPr>
            <a:cxnSpLocks/>
          </p:cNvCxnSpPr>
          <p:nvPr/>
        </p:nvCxnSpPr>
        <p:spPr>
          <a:xfrm>
            <a:off x="8058265" y="2997011"/>
            <a:ext cx="1151674"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F04C6633-38A7-2C3F-F1D8-41047CB528DC}"/>
                  </a:ext>
                </a:extLst>
              </p:cNvPr>
              <p:cNvSpPr txBox="1"/>
              <p:nvPr/>
            </p:nvSpPr>
            <p:spPr>
              <a:xfrm>
                <a:off x="8769501" y="2683162"/>
                <a:ext cx="3461230" cy="61343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CA" sz="2400" b="0" i="1" smtClean="0">
                              <a:latin typeface="Cambria Math" panose="02040503050406030204" pitchFamily="18" charset="0"/>
                            </a:rPr>
                          </m:ctrlPr>
                        </m:sSubPr>
                        <m:e>
                          <m:d>
                            <m:dPr>
                              <m:begChr m:val="{"/>
                              <m:endChr m:val="}"/>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𝜙</m:t>
                                  </m:r>
                                </m:e>
                                <m:sub>
                                  <m:r>
                                    <a:rPr lang="en-CA" sz="2400" b="0" i="1" smtClean="0">
                                      <a:latin typeface="Cambria Math" panose="02040503050406030204" pitchFamily="18" charset="0"/>
                                    </a:rPr>
                                    <m:t>𝑝</m:t>
                                  </m:r>
                                </m:sub>
                              </m:sSub>
                            </m:e>
                          </m:d>
                        </m:e>
                        <m:sub>
                          <m:r>
                            <a:rPr lang="en-CA" sz="2400" b="0" i="1" smtClean="0">
                              <a:latin typeface="Cambria Math" panose="02040503050406030204" pitchFamily="18" charset="0"/>
                            </a:rPr>
                            <m:t>𝑝</m:t>
                          </m:r>
                          <m:r>
                            <a:rPr lang="en-CA" sz="2400" b="0" i="1" smtClean="0">
                              <a:latin typeface="Cambria Math" panose="02040503050406030204" pitchFamily="18" charset="0"/>
                            </a:rPr>
                            <m:t>:</m:t>
                          </m:r>
                          <m:r>
                            <a:rPr lang="en-CA" sz="2400" b="0" i="1" smtClean="0">
                              <a:latin typeface="Cambria Math" panose="02040503050406030204" pitchFamily="18" charset="0"/>
                            </a:rPr>
                            <m:t>𝑝</m:t>
                          </m:r>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𝑞</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𝛼</m:t>
                              </m:r>
                            </m:e>
                            <m:sub>
                              <m:r>
                                <a:rPr lang="en-CA" sz="2400" b="0" i="1" smtClean="0">
                                  <a:latin typeface="Cambria Math" panose="02040503050406030204" pitchFamily="18" charset="0"/>
                                </a:rPr>
                                <m:t>2</m:t>
                              </m:r>
                            </m:sub>
                          </m:sSub>
                          <m:r>
                            <a:rPr lang="en-CA" sz="2400" b="0" i="1" smtClean="0">
                              <a:latin typeface="Cambria Math" panose="02040503050406030204" pitchFamily="18" charset="0"/>
                            </a:rPr>
                            <m:t>)</m:t>
                          </m:r>
                        </m:sub>
                      </m:sSub>
                    </m:oMath>
                  </m:oMathPara>
                </a14:m>
                <a:endParaRPr lang="en-US" sz="2400" dirty="0"/>
              </a:p>
            </p:txBody>
          </p:sp>
        </mc:Choice>
        <mc:Fallback xmlns="">
          <p:sp>
            <p:nvSpPr>
              <p:cNvPr id="33" name="TextBox 32">
                <a:extLst>
                  <a:ext uri="{FF2B5EF4-FFF2-40B4-BE49-F238E27FC236}">
                    <a16:creationId xmlns:a16="http://schemas.microsoft.com/office/drawing/2014/main" id="{F04C6633-38A7-2C3F-F1D8-41047CB528DC}"/>
                  </a:ext>
                </a:extLst>
              </p:cNvPr>
              <p:cNvSpPr txBox="1">
                <a:spLocks noRot="1" noChangeAspect="1" noMove="1" noResize="1" noEditPoints="1" noAdjustHandles="1" noChangeArrowheads="1" noChangeShapeType="1" noTextEdit="1"/>
              </p:cNvSpPr>
              <p:nvPr/>
            </p:nvSpPr>
            <p:spPr>
              <a:xfrm>
                <a:off x="8769501" y="2683162"/>
                <a:ext cx="3461230" cy="613438"/>
              </a:xfrm>
              <a:prstGeom prst="rect">
                <a:avLst/>
              </a:prstGeom>
              <a:blipFill>
                <a:blip r:embed="rId13"/>
                <a:stretch>
                  <a:fillRect b="-81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95A00C0-4D97-756C-F17A-67AC570ACB87}"/>
                  </a:ext>
                </a:extLst>
              </p:cNvPr>
              <p:cNvSpPr txBox="1"/>
              <p:nvPr/>
            </p:nvSpPr>
            <p:spPr>
              <a:xfrm>
                <a:off x="319047" y="6073701"/>
                <a:ext cx="11482939" cy="477888"/>
              </a:xfrm>
              <a:prstGeom prst="rect">
                <a:avLst/>
              </a:prstGeom>
              <a:noFill/>
            </p:spPr>
            <p:txBody>
              <a:bodyPr wrap="square" rtlCol="0">
                <a:spAutoFit/>
              </a:bodyPr>
              <a:lstStyle/>
              <a:p>
                <a:pPr algn="ctr"/>
                <a:r>
                  <a:rPr lang="en-CA" sz="2400" dirty="0"/>
                  <a:t>With probability 1/9, o/p of </a:t>
                </a: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2,3</m:t>
                        </m:r>
                      </m:sub>
                    </m:sSub>
                  </m:oMath>
                </a14:m>
                <a:r>
                  <a:rPr lang="en-US" sz="2400" dirty="0"/>
                  <a:t> is erased</a:t>
                </a:r>
              </a:p>
            </p:txBody>
          </p:sp>
        </mc:Choice>
        <mc:Fallback xmlns="">
          <p:sp>
            <p:nvSpPr>
              <p:cNvPr id="3" name="TextBox 2">
                <a:extLst>
                  <a:ext uri="{FF2B5EF4-FFF2-40B4-BE49-F238E27FC236}">
                    <a16:creationId xmlns:a16="http://schemas.microsoft.com/office/drawing/2014/main" id="{D95A00C0-4D97-756C-F17A-67AC570ACB87}"/>
                  </a:ext>
                </a:extLst>
              </p:cNvPr>
              <p:cNvSpPr txBox="1">
                <a:spLocks noRot="1" noChangeAspect="1" noMove="1" noResize="1" noEditPoints="1" noAdjustHandles="1" noChangeArrowheads="1" noChangeShapeType="1" noTextEdit="1"/>
              </p:cNvSpPr>
              <p:nvPr/>
            </p:nvSpPr>
            <p:spPr>
              <a:xfrm>
                <a:off x="319047" y="6073701"/>
                <a:ext cx="11482939" cy="477888"/>
              </a:xfrm>
              <a:prstGeom prst="rect">
                <a:avLst/>
              </a:prstGeom>
              <a:blipFill>
                <a:blip r:embed="rId14"/>
                <a:stretch>
                  <a:fillRect t="-7895" b="-28947"/>
                </a:stretch>
              </a:blipFill>
            </p:spPr>
            <p:txBody>
              <a:bodyPr/>
              <a:lstStyle/>
              <a:p>
                <a:r>
                  <a:rPr lang="en-US">
                    <a:noFill/>
                  </a:rPr>
                  <a:t> </a:t>
                </a:r>
              </a:p>
            </p:txBody>
          </p:sp>
        </mc:Fallback>
      </mc:AlternateContent>
    </p:spTree>
    <p:extLst>
      <p:ext uri="{BB962C8B-B14F-4D97-AF65-F5344CB8AC3E}">
        <p14:creationId xmlns:p14="http://schemas.microsoft.com/office/powerpoint/2010/main" val="9850774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356A0-40B4-9A06-F91F-A20E656604A5}"/>
              </a:ext>
            </a:extLst>
          </p:cNvPr>
          <p:cNvSpPr>
            <a:spLocks noGrp="1"/>
          </p:cNvSpPr>
          <p:nvPr>
            <p:ph type="title"/>
          </p:nvPr>
        </p:nvSpPr>
        <p:spPr/>
        <p:txBody>
          <a:bodyPr/>
          <a:lstStyle/>
          <a:p>
            <a:r>
              <a:rPr lang="en-US" dirty="0"/>
              <a:t>Other Results</a:t>
            </a:r>
          </a:p>
        </p:txBody>
      </p:sp>
      <p:sp>
        <p:nvSpPr>
          <p:cNvPr id="3" name="Content Placeholder 2">
            <a:extLst>
              <a:ext uri="{FF2B5EF4-FFF2-40B4-BE49-F238E27FC236}">
                <a16:creationId xmlns:a16="http://schemas.microsoft.com/office/drawing/2014/main" id="{F4DAF4FB-992F-E52D-6E40-35E9FBEF5AC4}"/>
              </a:ext>
            </a:extLst>
          </p:cNvPr>
          <p:cNvSpPr>
            <a:spLocks noGrp="1"/>
          </p:cNvSpPr>
          <p:nvPr>
            <p:ph idx="1"/>
          </p:nvPr>
        </p:nvSpPr>
        <p:spPr/>
        <p:txBody>
          <a:bodyPr/>
          <a:lstStyle/>
          <a:p>
            <a:r>
              <a:rPr lang="en-US" dirty="0"/>
              <a:t>Assuming one-way functions, we can compute any function with standard security against malicious adversaries with parallel calls to 3-ary functions.</a:t>
            </a:r>
          </a:p>
          <a:p>
            <a:r>
              <a:rPr lang="en-US" dirty="0"/>
              <a:t>Assuming one-way functions, in the honest majority setting, we can compute any function with standard security against malicious adversaries with parallel calls to 2-ary functions.</a:t>
            </a:r>
          </a:p>
          <a:p>
            <a:endParaRPr lang="en-US" dirty="0"/>
          </a:p>
        </p:txBody>
      </p:sp>
    </p:spTree>
    <p:extLst>
      <p:ext uri="{BB962C8B-B14F-4D97-AF65-F5344CB8AC3E}">
        <p14:creationId xmlns:p14="http://schemas.microsoft.com/office/powerpoint/2010/main" val="23914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98AAB-31AA-AB98-5529-DDB2FAE26F6D}"/>
              </a:ext>
            </a:extLst>
          </p:cNvPr>
          <p:cNvSpPr>
            <a:spLocks noGrp="1"/>
          </p:cNvSpPr>
          <p:nvPr>
            <p:ph type="title"/>
          </p:nvPr>
        </p:nvSpPr>
        <p:spPr>
          <a:xfrm>
            <a:off x="838200" y="2766218"/>
            <a:ext cx="10515600" cy="1325563"/>
          </a:xfrm>
        </p:spPr>
        <p:txBody>
          <a:bodyPr/>
          <a:lstStyle/>
          <a:p>
            <a:pPr algn="ctr"/>
            <a:r>
              <a:rPr lang="en-US" sz="6000" b="1" dirty="0"/>
              <a:t>Thank you!</a:t>
            </a:r>
            <a:br>
              <a:rPr lang="en-US" b="1" dirty="0"/>
            </a:br>
            <a:r>
              <a:rPr lang="en-US" sz="2800" dirty="0"/>
              <a:t>https://</a:t>
            </a:r>
            <a:r>
              <a:rPr lang="en-US" sz="2800" dirty="0" err="1"/>
              <a:t>eprint.iacr.org</a:t>
            </a:r>
            <a:r>
              <a:rPr lang="en-US" sz="2800" dirty="0"/>
              <a:t>/2024/1701</a:t>
            </a:r>
          </a:p>
        </p:txBody>
      </p:sp>
    </p:spTree>
    <p:extLst>
      <p:ext uri="{BB962C8B-B14F-4D97-AF65-F5344CB8AC3E}">
        <p14:creationId xmlns:p14="http://schemas.microsoft.com/office/powerpoint/2010/main" val="1945687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Computation</a:t>
            </a:r>
            <a:br>
              <a:rPr lang="en-US" dirty="0"/>
            </a:br>
            <a:r>
              <a:rPr lang="en-US" sz="2400" dirty="0"/>
              <a:t>[Yao 86, GMW 87]</a:t>
            </a:r>
            <a:endParaRPr lang="en-US" dirty="0"/>
          </a:p>
        </p:txBody>
      </p:sp>
      <p:pic>
        <p:nvPicPr>
          <p:cNvPr id="4" name="Picture 3"/>
          <p:cNvPicPr>
            <a:picLocks noChangeAspect="1"/>
          </p:cNvPicPr>
          <p:nvPr/>
        </p:nvPicPr>
        <p:blipFill>
          <a:blip r:embed="rId3"/>
          <a:stretch>
            <a:fillRect/>
          </a:stretch>
        </p:blipFill>
        <p:spPr>
          <a:xfrm>
            <a:off x="5578318" y="1672589"/>
            <a:ext cx="1318152" cy="1318152"/>
          </a:xfrm>
          <a:prstGeom prst="rect">
            <a:avLst/>
          </a:prstGeom>
        </p:spPr>
      </p:pic>
      <p:pic>
        <p:nvPicPr>
          <p:cNvPr id="5" name="Picture 4"/>
          <p:cNvPicPr>
            <a:picLocks noChangeAspect="1"/>
          </p:cNvPicPr>
          <p:nvPr/>
        </p:nvPicPr>
        <p:blipFill>
          <a:blip r:embed="rId3"/>
          <a:stretch>
            <a:fillRect/>
          </a:stretch>
        </p:blipFill>
        <p:spPr>
          <a:xfrm>
            <a:off x="7395836" y="2609994"/>
            <a:ext cx="1318152" cy="1318152"/>
          </a:xfrm>
          <a:prstGeom prst="rect">
            <a:avLst/>
          </a:prstGeom>
        </p:spPr>
      </p:pic>
      <p:pic>
        <p:nvPicPr>
          <p:cNvPr id="6" name="Picture 5"/>
          <p:cNvPicPr>
            <a:picLocks noChangeAspect="1"/>
          </p:cNvPicPr>
          <p:nvPr/>
        </p:nvPicPr>
        <p:blipFill>
          <a:blip r:embed="rId3"/>
          <a:stretch>
            <a:fillRect/>
          </a:stretch>
        </p:blipFill>
        <p:spPr>
          <a:xfrm>
            <a:off x="7395836" y="4406000"/>
            <a:ext cx="1318152" cy="1318152"/>
          </a:xfrm>
          <a:prstGeom prst="rect">
            <a:avLst/>
          </a:prstGeom>
        </p:spPr>
      </p:pic>
      <p:pic>
        <p:nvPicPr>
          <p:cNvPr id="7" name="Picture 6"/>
          <p:cNvPicPr>
            <a:picLocks noChangeAspect="1"/>
          </p:cNvPicPr>
          <p:nvPr/>
        </p:nvPicPr>
        <p:blipFill>
          <a:blip r:embed="rId3"/>
          <a:stretch>
            <a:fillRect/>
          </a:stretch>
        </p:blipFill>
        <p:spPr>
          <a:xfrm>
            <a:off x="5495657" y="5206583"/>
            <a:ext cx="1318152" cy="1318152"/>
          </a:xfrm>
          <a:prstGeom prst="rect">
            <a:avLst/>
          </a:prstGeom>
        </p:spPr>
      </p:pic>
      <p:pic>
        <p:nvPicPr>
          <p:cNvPr id="8" name="Picture 7"/>
          <p:cNvPicPr>
            <a:picLocks noChangeAspect="1"/>
          </p:cNvPicPr>
          <p:nvPr/>
        </p:nvPicPr>
        <p:blipFill>
          <a:blip r:embed="rId3"/>
          <a:stretch>
            <a:fillRect/>
          </a:stretch>
        </p:blipFill>
        <p:spPr>
          <a:xfrm>
            <a:off x="3595478" y="4406000"/>
            <a:ext cx="1318152" cy="1318152"/>
          </a:xfrm>
          <a:prstGeom prst="rect">
            <a:avLst/>
          </a:prstGeom>
        </p:spPr>
      </p:pic>
      <p:pic>
        <p:nvPicPr>
          <p:cNvPr id="9" name="Picture 8"/>
          <p:cNvPicPr>
            <a:picLocks noChangeAspect="1"/>
          </p:cNvPicPr>
          <p:nvPr/>
        </p:nvPicPr>
        <p:blipFill>
          <a:blip r:embed="rId3"/>
          <a:stretch>
            <a:fillRect/>
          </a:stretch>
        </p:blipFill>
        <p:spPr>
          <a:xfrm>
            <a:off x="3595477" y="2478861"/>
            <a:ext cx="1318152" cy="1318152"/>
          </a:xfrm>
          <a:prstGeom prst="rect">
            <a:avLst/>
          </a:prstGeom>
        </p:spPr>
      </p:pic>
      <p:sp>
        <p:nvSpPr>
          <p:cNvPr id="10" name="TextBox 9"/>
          <p:cNvSpPr txBox="1"/>
          <p:nvPr/>
        </p:nvSpPr>
        <p:spPr>
          <a:xfrm>
            <a:off x="4210117" y="362153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p:cNvSpPr txBox="1"/>
              <p:nvPr/>
            </p:nvSpPr>
            <p:spPr>
              <a:xfrm>
                <a:off x="6242253" y="1438444"/>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1</m:t>
                          </m:r>
                        </m:sub>
                      </m:sSub>
                    </m:oMath>
                  </m:oMathPara>
                </a14:m>
                <a:endParaRPr lang="en-US"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6242253" y="1438444"/>
                <a:ext cx="436145" cy="430887"/>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8750216" y="292249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2</m:t>
                          </m:r>
                        </m:sub>
                      </m:sSub>
                    </m:oMath>
                  </m:oMathPara>
                </a14:m>
                <a:endParaRPr lang="en-US"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8750216" y="2922493"/>
                <a:ext cx="436145" cy="430887"/>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8750215" y="4849632"/>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3</m:t>
                          </m:r>
                        </m:sub>
                      </m:sSub>
                    </m:oMath>
                  </m:oMathPara>
                </a14:m>
                <a:endParaRPr lang="en-US"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8750215" y="4849632"/>
                <a:ext cx="436145" cy="430887"/>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6678398" y="610037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4</m:t>
                          </m:r>
                        </m:sub>
                      </m:sSub>
                    </m:oMath>
                  </m:oMathPara>
                </a14:m>
                <a:endParaRPr lang="en-US"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678398" y="6100373"/>
                <a:ext cx="436145" cy="430887"/>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3104445" y="4794249"/>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5</m:t>
                          </m:r>
                        </m:sub>
                      </m:sSub>
                    </m:oMath>
                  </m:oMathPara>
                </a14:m>
                <a:endParaRPr lang="en-US" sz="28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104445" y="4794249"/>
                <a:ext cx="436145" cy="430887"/>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3104445" y="2811581"/>
                <a:ext cx="45826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𝑛</m:t>
                          </m:r>
                        </m:sub>
                      </m:sSub>
                    </m:oMath>
                  </m:oMathPara>
                </a14:m>
                <a:endParaRPr lang="en-US" sz="2800" dirty="0"/>
              </a:p>
            </p:txBody>
          </p:sp>
        </mc:Choice>
        <mc:Fallback xmlns="">
          <p:sp>
            <p:nvSpPr>
              <p:cNvPr id="16" name="TextBox 15"/>
              <p:cNvSpPr txBox="1">
                <a:spLocks noRot="1" noChangeAspect="1" noMove="1" noResize="1" noEditPoints="1" noAdjustHandles="1" noChangeArrowheads="1" noChangeShapeType="1" noTextEdit="1"/>
              </p:cNvSpPr>
              <p:nvPr/>
            </p:nvSpPr>
            <p:spPr>
              <a:xfrm>
                <a:off x="3104445" y="2811581"/>
                <a:ext cx="458266" cy="430887"/>
              </a:xfrm>
              <a:prstGeom prst="rect">
                <a:avLst/>
              </a:prstGeom>
              <a:blipFill rotWithShape="0">
                <a:blip r:embed="rId9"/>
                <a:stretch>
                  <a:fillRect/>
                </a:stretch>
              </a:blipFill>
            </p:spPr>
            <p:txBody>
              <a:bodyPr/>
              <a:lstStyle/>
              <a:p>
                <a:r>
                  <a:rPr lang="en-US">
                    <a:noFill/>
                  </a:rPr>
                  <a:t> </a:t>
                </a:r>
              </a:p>
            </p:txBody>
          </p:sp>
        </mc:Fallback>
      </mc:AlternateContent>
      <p:cxnSp>
        <p:nvCxnSpPr>
          <p:cNvPr id="18" name="Straight Arrow Connector 17"/>
          <p:cNvCxnSpPr/>
          <p:nvPr/>
        </p:nvCxnSpPr>
        <p:spPr>
          <a:xfrm flipV="1">
            <a:off x="4904446" y="326252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4904445" y="335320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268335" y="304682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96470" y="225268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8587676" y="368949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737372" y="224972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4016057" y="368949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821490" y="548392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896470" y="562936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38200" y="1956627"/>
            <a:ext cx="3276322" cy="584775"/>
          </a:xfrm>
          <a:prstGeom prst="rect">
            <a:avLst/>
          </a:prstGeom>
          <a:noFill/>
        </p:spPr>
        <p:txBody>
          <a:bodyPr wrap="square" rtlCol="0">
            <a:spAutoFit/>
          </a:bodyPr>
          <a:lstStyle/>
          <a:p>
            <a:r>
              <a:rPr lang="en-US" sz="3200" b="1" dirty="0"/>
              <a:t>Correctness</a:t>
            </a:r>
          </a:p>
        </p:txBody>
      </p:sp>
      <p:sp>
        <p:nvSpPr>
          <p:cNvPr id="28" name="Oval 27"/>
          <p:cNvSpPr/>
          <p:nvPr/>
        </p:nvSpPr>
        <p:spPr>
          <a:xfrm>
            <a:off x="3525340" y="2506252"/>
            <a:ext cx="1561228" cy="1523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370030" y="2577108"/>
            <a:ext cx="1561228" cy="1523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550286" y="4465970"/>
            <a:ext cx="1561228" cy="1523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838200" y="2481858"/>
            <a:ext cx="3276322" cy="584775"/>
          </a:xfrm>
          <a:prstGeom prst="rect">
            <a:avLst/>
          </a:prstGeom>
          <a:noFill/>
        </p:spPr>
        <p:txBody>
          <a:bodyPr wrap="square" rtlCol="0">
            <a:spAutoFit/>
          </a:bodyPr>
          <a:lstStyle/>
          <a:p>
            <a:r>
              <a:rPr lang="en-US" sz="3200" b="1"/>
              <a:t>Security</a:t>
            </a:r>
            <a:endParaRPr lang="en-US" sz="3200" b="1" dirty="0"/>
          </a:p>
        </p:txBody>
      </p:sp>
      <mc:AlternateContent xmlns:mc="http://schemas.openxmlformats.org/markup-compatibility/2006" xmlns:a14="http://schemas.microsoft.com/office/drawing/2010/main">
        <mc:Choice Requires="a14">
          <p:sp>
            <p:nvSpPr>
              <p:cNvPr id="33" name="TextBox 32"/>
              <p:cNvSpPr txBox="1"/>
              <p:nvPr/>
            </p:nvSpPr>
            <p:spPr>
              <a:xfrm>
                <a:off x="5086675" y="3674542"/>
                <a:ext cx="2311155" cy="1015663"/>
              </a:xfrm>
              <a:prstGeom prst="rect">
                <a:avLst/>
              </a:prstGeom>
              <a:solidFill>
                <a:schemeClr val="accent5">
                  <a:lumMod val="20000"/>
                  <a:lumOff val="80000"/>
                </a:schemeClr>
              </a:solidFill>
              <a:ln>
                <a:solidFill>
                  <a:schemeClr val="tx1"/>
                </a:solidFill>
              </a:ln>
              <a:effectLst>
                <a:outerShdw blurRad="177800" dist="25400" dir="5400000" sx="96000" sy="96000" algn="ctr" rotWithShape="0">
                  <a:schemeClr val="accent6">
                    <a:lumMod val="20000"/>
                    <a:lumOff val="80000"/>
                    <a:alpha val="71000"/>
                  </a:schemeClr>
                </a:outerShdw>
              </a:effectLst>
            </p:spPr>
            <p:txBody>
              <a:bodyPr wrap="square" rtlCol="0">
                <a:spAutoFit/>
              </a:bodyPr>
              <a:lstStyle/>
              <a:p>
                <a:pPr algn="ctr"/>
                <a:r>
                  <a:rPr lang="en-US" sz="2000" dirty="0"/>
                  <a:t>Not learn anything about other inputs except </a:t>
                </a:r>
                <a14:m>
                  <m:oMath xmlns:m="http://schemas.openxmlformats.org/officeDocument/2006/math">
                    <m:r>
                      <a:rPr lang="en-US" sz="2000" i="1" dirty="0" smtClean="0">
                        <a:latin typeface="Cambria Math" charset="0"/>
                      </a:rPr>
                      <m:t>𝑓</m:t>
                    </m:r>
                    <m:r>
                      <a:rPr lang="en-US" sz="2000" i="1" dirty="0" smtClean="0">
                        <a:latin typeface="Cambria Math" charset="0"/>
                      </a:rPr>
                      <m:t>(</m:t>
                    </m:r>
                    <m:sSub>
                      <m:sSubPr>
                        <m:ctrlPr>
                          <a:rPr lang="en-US" sz="2000" i="1" dirty="0" smtClean="0">
                            <a:latin typeface="Cambria Math" panose="02040503050406030204" pitchFamily="18" charset="0"/>
                          </a:rPr>
                        </m:ctrlPr>
                      </m:sSubPr>
                      <m:e>
                        <m:r>
                          <a:rPr lang="en-US" sz="2000" i="1" dirty="0" smtClean="0">
                            <a:latin typeface="Cambria Math" charset="0"/>
                          </a:rPr>
                          <m:t>𝑥</m:t>
                        </m:r>
                      </m:e>
                      <m:sub>
                        <m:r>
                          <a:rPr lang="en-US" sz="2000" i="1" dirty="0" smtClean="0">
                            <a:latin typeface="Cambria Math" charset="0"/>
                          </a:rPr>
                          <m:t>1</m:t>
                        </m:r>
                      </m:sub>
                    </m:sSub>
                    <m:r>
                      <a:rPr lang="en-US" sz="2000" b="0" i="1" dirty="0" smtClean="0">
                        <a:latin typeface="Cambria Math" charset="0"/>
                      </a:rPr>
                      <m:t>,</m:t>
                    </m:r>
                    <m:r>
                      <a:rPr lang="mr-IN" sz="2000" i="1" dirty="0" smtClean="0">
                        <a:latin typeface="Cambria Math" charset="0"/>
                      </a:rPr>
                      <m:t>…</m:t>
                    </m:r>
                    <m:r>
                      <a:rPr lang="en-US" sz="2000" i="1" dirty="0" smtClean="0">
                        <a:latin typeface="Cambria Math" charset="0"/>
                      </a:rPr>
                      <m:t>,</m:t>
                    </m:r>
                    <m:sSub>
                      <m:sSubPr>
                        <m:ctrlPr>
                          <a:rPr lang="en-US" sz="2000" i="1" dirty="0" err="1" smtClean="0">
                            <a:latin typeface="Cambria Math" panose="02040503050406030204" pitchFamily="18" charset="0"/>
                          </a:rPr>
                        </m:ctrlPr>
                      </m:sSubPr>
                      <m:e>
                        <m:r>
                          <a:rPr lang="en-US" sz="2000" i="1" dirty="0" err="1" smtClean="0">
                            <a:latin typeface="Cambria Math" charset="0"/>
                          </a:rPr>
                          <m:t>𝑥</m:t>
                        </m:r>
                      </m:e>
                      <m:sub>
                        <m:r>
                          <a:rPr lang="en-US" sz="2000" b="0" i="1" dirty="0" smtClean="0">
                            <a:latin typeface="Cambria Math" charset="0"/>
                          </a:rPr>
                          <m:t>𝑛</m:t>
                        </m:r>
                      </m:sub>
                    </m:sSub>
                    <m:r>
                      <a:rPr lang="en-US" sz="2000" i="1" dirty="0" smtClean="0">
                        <a:latin typeface="Cambria Math" charset="0"/>
                      </a:rPr>
                      <m:t>)</m:t>
                    </m:r>
                  </m:oMath>
                </a14:m>
                <a:endParaRPr lang="en-US" sz="2000" b="1" dirty="0"/>
              </a:p>
            </p:txBody>
          </p:sp>
        </mc:Choice>
        <mc:Fallback xmlns="">
          <p:sp>
            <p:nvSpPr>
              <p:cNvPr id="33" name="TextBox 32"/>
              <p:cNvSpPr txBox="1">
                <a:spLocks noRot="1" noChangeAspect="1" noMove="1" noResize="1" noEditPoints="1" noAdjustHandles="1" noChangeArrowheads="1" noChangeShapeType="1" noTextEdit="1"/>
              </p:cNvSpPr>
              <p:nvPr/>
            </p:nvSpPr>
            <p:spPr>
              <a:xfrm>
                <a:off x="5086675" y="3674542"/>
                <a:ext cx="2311155" cy="1015663"/>
              </a:xfrm>
              <a:prstGeom prst="rect">
                <a:avLst/>
              </a:prstGeom>
              <a:blipFill rotWithShape="0">
                <a:blip r:embed="rId10"/>
                <a:stretch>
                  <a:fillRect/>
                </a:stretch>
              </a:blipFill>
              <a:ln>
                <a:solidFill>
                  <a:schemeClr val="tx1"/>
                </a:solidFill>
              </a:ln>
              <a:effectLst>
                <a:outerShdw blurRad="177800" dist="25400" dir="5400000" sx="96000" sy="96000" algn="ctr" rotWithShape="0">
                  <a:schemeClr val="accent6">
                    <a:lumMod val="20000"/>
                    <a:lumOff val="80000"/>
                    <a:alpha val="71000"/>
                  </a:schemeClr>
                </a:outerShdw>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8054912" y="1587354"/>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charset="0"/>
                        </a:rPr>
                        <m:t>𝑓</m:t>
                      </m:r>
                      <m:r>
                        <a:rPr lang="en-US" sz="2400" b="0" i="1" smtClean="0">
                          <a:latin typeface="Cambria Math"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oMath>
                  </m:oMathPara>
                </a14:m>
                <a:endParaRPr lang="en-US" sz="2400" dirty="0"/>
              </a:p>
            </p:txBody>
          </p:sp>
        </mc:Choice>
        <mc:Fallback xmlns="">
          <p:sp>
            <p:nvSpPr>
              <p:cNvPr id="39" name="TextBox 38"/>
              <p:cNvSpPr txBox="1">
                <a:spLocks noRot="1" noChangeAspect="1" noMove="1" noResize="1" noEditPoints="1" noAdjustHandles="1" noChangeArrowheads="1" noChangeShapeType="1" noTextEdit="1"/>
              </p:cNvSpPr>
              <p:nvPr/>
            </p:nvSpPr>
            <p:spPr>
              <a:xfrm>
                <a:off x="8054912" y="1587354"/>
                <a:ext cx="2766124" cy="461665"/>
              </a:xfrm>
              <a:prstGeom prst="rect">
                <a:avLst/>
              </a:prstGeom>
              <a:blipFill rotWithShape="0">
                <a:blip r:embed="rId11"/>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31233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E646-EC40-38FC-B711-2796B59459EC}"/>
              </a:ext>
            </a:extLst>
          </p:cNvPr>
          <p:cNvSpPr>
            <a:spLocks noGrp="1"/>
          </p:cNvSpPr>
          <p:nvPr>
            <p:ph type="title"/>
          </p:nvPr>
        </p:nvSpPr>
        <p:spPr/>
        <p:txBody>
          <a:bodyPr/>
          <a:lstStyle/>
          <a:p>
            <a:r>
              <a:rPr lang="en-US" dirty="0"/>
              <a:t>Randomized Encodings</a:t>
            </a:r>
            <a:br>
              <a:rPr lang="en-US" dirty="0"/>
            </a:br>
            <a:r>
              <a:rPr lang="en-US" sz="2400" dirty="0"/>
              <a:t>[Yao 86, </a:t>
            </a:r>
            <a:r>
              <a:rPr lang="en-US" sz="2400" dirty="0" err="1"/>
              <a:t>Ishai-Kushilevitz</a:t>
            </a:r>
            <a:r>
              <a:rPr lang="en-US" sz="2400" dirty="0"/>
              <a:t> 00, Applebaum-</a:t>
            </a:r>
            <a:r>
              <a:rPr lang="en-US" sz="2400" dirty="0" err="1"/>
              <a:t>Ishai</a:t>
            </a:r>
            <a:r>
              <a:rPr lang="en-US" sz="2400" dirty="0"/>
              <a:t>-</a:t>
            </a:r>
            <a:r>
              <a:rPr lang="en-US" sz="2400" dirty="0" err="1"/>
              <a:t>Kushilevitz</a:t>
            </a:r>
            <a:r>
              <a:rPr lang="en-US" sz="2400" dirty="0"/>
              <a:t> 04]</a:t>
            </a:r>
            <a:endParaRPr lang="en-US" dirty="0"/>
          </a:p>
        </p:txBody>
      </p:sp>
      <p:pic>
        <p:nvPicPr>
          <p:cNvPr id="4" name="Picture 3">
            <a:extLst>
              <a:ext uri="{FF2B5EF4-FFF2-40B4-BE49-F238E27FC236}">
                <a16:creationId xmlns:a16="http://schemas.microsoft.com/office/drawing/2014/main" id="{AD827111-264D-D0B5-C55A-17F7FF9DBF06}"/>
              </a:ext>
            </a:extLst>
          </p:cNvPr>
          <p:cNvPicPr>
            <a:picLocks noChangeAspect="1"/>
          </p:cNvPicPr>
          <p:nvPr/>
        </p:nvPicPr>
        <p:blipFill>
          <a:blip r:embed="rId3"/>
          <a:stretch>
            <a:fillRect/>
          </a:stretch>
        </p:blipFill>
        <p:spPr>
          <a:xfrm>
            <a:off x="5321240" y="1832519"/>
            <a:ext cx="1318152" cy="1318152"/>
          </a:xfrm>
          <a:prstGeom prst="rect">
            <a:avLst/>
          </a:prstGeom>
        </p:spPr>
      </p:pic>
      <p:pic>
        <p:nvPicPr>
          <p:cNvPr id="5" name="Picture 4">
            <a:extLst>
              <a:ext uri="{FF2B5EF4-FFF2-40B4-BE49-F238E27FC236}">
                <a16:creationId xmlns:a16="http://schemas.microsoft.com/office/drawing/2014/main" id="{37CD2123-4216-AFD4-0B16-4474DF6C4F16}"/>
              </a:ext>
            </a:extLst>
          </p:cNvPr>
          <p:cNvPicPr>
            <a:picLocks noChangeAspect="1"/>
          </p:cNvPicPr>
          <p:nvPr/>
        </p:nvPicPr>
        <p:blipFill>
          <a:blip r:embed="rId3"/>
          <a:stretch>
            <a:fillRect/>
          </a:stretch>
        </p:blipFill>
        <p:spPr>
          <a:xfrm>
            <a:off x="7138758" y="2769924"/>
            <a:ext cx="1318152" cy="1318152"/>
          </a:xfrm>
          <a:prstGeom prst="rect">
            <a:avLst/>
          </a:prstGeom>
        </p:spPr>
      </p:pic>
      <p:pic>
        <p:nvPicPr>
          <p:cNvPr id="6" name="Picture 5">
            <a:extLst>
              <a:ext uri="{FF2B5EF4-FFF2-40B4-BE49-F238E27FC236}">
                <a16:creationId xmlns:a16="http://schemas.microsoft.com/office/drawing/2014/main" id="{F72C3F30-5152-6E4A-1C56-7B3E8C5163C8}"/>
              </a:ext>
            </a:extLst>
          </p:cNvPr>
          <p:cNvPicPr>
            <a:picLocks noChangeAspect="1"/>
          </p:cNvPicPr>
          <p:nvPr/>
        </p:nvPicPr>
        <p:blipFill>
          <a:blip r:embed="rId3"/>
          <a:stretch>
            <a:fillRect/>
          </a:stretch>
        </p:blipFill>
        <p:spPr>
          <a:xfrm>
            <a:off x="7138758" y="4565930"/>
            <a:ext cx="1318152" cy="1318152"/>
          </a:xfrm>
          <a:prstGeom prst="rect">
            <a:avLst/>
          </a:prstGeom>
        </p:spPr>
      </p:pic>
      <p:pic>
        <p:nvPicPr>
          <p:cNvPr id="7" name="Picture 6">
            <a:extLst>
              <a:ext uri="{FF2B5EF4-FFF2-40B4-BE49-F238E27FC236}">
                <a16:creationId xmlns:a16="http://schemas.microsoft.com/office/drawing/2014/main" id="{17F42D20-2F68-4CFB-B8E5-65D07A126C09}"/>
              </a:ext>
            </a:extLst>
          </p:cNvPr>
          <p:cNvPicPr>
            <a:picLocks noChangeAspect="1"/>
          </p:cNvPicPr>
          <p:nvPr/>
        </p:nvPicPr>
        <p:blipFill>
          <a:blip r:embed="rId3"/>
          <a:stretch>
            <a:fillRect/>
          </a:stretch>
        </p:blipFill>
        <p:spPr>
          <a:xfrm>
            <a:off x="5238579" y="5366513"/>
            <a:ext cx="1318152" cy="1318152"/>
          </a:xfrm>
          <a:prstGeom prst="rect">
            <a:avLst/>
          </a:prstGeom>
        </p:spPr>
      </p:pic>
      <p:pic>
        <p:nvPicPr>
          <p:cNvPr id="8" name="Picture 7">
            <a:extLst>
              <a:ext uri="{FF2B5EF4-FFF2-40B4-BE49-F238E27FC236}">
                <a16:creationId xmlns:a16="http://schemas.microsoft.com/office/drawing/2014/main" id="{2CC29878-D6B5-6B06-A2F3-528698C55E0E}"/>
              </a:ext>
            </a:extLst>
          </p:cNvPr>
          <p:cNvPicPr>
            <a:picLocks noChangeAspect="1"/>
          </p:cNvPicPr>
          <p:nvPr/>
        </p:nvPicPr>
        <p:blipFill>
          <a:blip r:embed="rId3"/>
          <a:stretch>
            <a:fillRect/>
          </a:stretch>
        </p:blipFill>
        <p:spPr>
          <a:xfrm>
            <a:off x="3338400" y="4565930"/>
            <a:ext cx="1318152" cy="1318152"/>
          </a:xfrm>
          <a:prstGeom prst="rect">
            <a:avLst/>
          </a:prstGeom>
        </p:spPr>
      </p:pic>
      <p:pic>
        <p:nvPicPr>
          <p:cNvPr id="9" name="Picture 8">
            <a:extLst>
              <a:ext uri="{FF2B5EF4-FFF2-40B4-BE49-F238E27FC236}">
                <a16:creationId xmlns:a16="http://schemas.microsoft.com/office/drawing/2014/main" id="{FF4A7415-2B2C-CCD0-10DB-18B2B4FD1615}"/>
              </a:ext>
            </a:extLst>
          </p:cNvPr>
          <p:cNvPicPr>
            <a:picLocks noChangeAspect="1"/>
          </p:cNvPicPr>
          <p:nvPr/>
        </p:nvPicPr>
        <p:blipFill>
          <a:blip r:embed="rId3"/>
          <a:stretch>
            <a:fillRect/>
          </a:stretch>
        </p:blipFill>
        <p:spPr>
          <a:xfrm>
            <a:off x="3338399" y="2638791"/>
            <a:ext cx="1318152" cy="1318152"/>
          </a:xfrm>
          <a:prstGeom prst="rect">
            <a:avLst/>
          </a:prstGeom>
        </p:spPr>
      </p:pic>
      <p:sp>
        <p:nvSpPr>
          <p:cNvPr id="10" name="TextBox 9">
            <a:extLst>
              <a:ext uri="{FF2B5EF4-FFF2-40B4-BE49-F238E27FC236}">
                <a16:creationId xmlns:a16="http://schemas.microsoft.com/office/drawing/2014/main" id="{47B3BBA6-A4E0-125F-8B0F-F4109AC882C4}"/>
              </a:ext>
            </a:extLst>
          </p:cNvPr>
          <p:cNvSpPr txBox="1">
            <a:spLocks noChangeAspect="1"/>
          </p:cNvSpPr>
          <p:nvPr/>
        </p:nvSpPr>
        <p:spPr>
          <a:xfrm>
            <a:off x="3953039" y="378146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5BEF8F8-F8BF-CE95-25F9-9A914576E870}"/>
                  </a:ext>
                </a:extLst>
              </p:cNvPr>
              <p:cNvSpPr txBox="1"/>
              <p:nvPr/>
            </p:nvSpPr>
            <p:spPr>
              <a:xfrm>
                <a:off x="5985175" y="1598374"/>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1</m:t>
                          </m:r>
                        </m:sub>
                      </m:sSub>
                    </m:oMath>
                  </m:oMathPara>
                </a14:m>
                <a:endParaRPr lang="en-US" sz="2800" dirty="0"/>
              </a:p>
            </p:txBody>
          </p:sp>
        </mc:Choice>
        <mc:Fallback xmlns="">
          <p:sp>
            <p:nvSpPr>
              <p:cNvPr id="11" name="TextBox 10">
                <a:extLst>
                  <a:ext uri="{FF2B5EF4-FFF2-40B4-BE49-F238E27FC236}">
                    <a16:creationId xmlns:a16="http://schemas.microsoft.com/office/drawing/2014/main" id="{65BEF8F8-F8BF-CE95-25F9-9A914576E870}"/>
                  </a:ext>
                </a:extLst>
              </p:cNvPr>
              <p:cNvSpPr txBox="1">
                <a:spLocks noRot="1" noChangeAspect="1" noMove="1" noResize="1" noEditPoints="1" noAdjustHandles="1" noChangeArrowheads="1" noChangeShapeType="1" noTextEdit="1"/>
              </p:cNvSpPr>
              <p:nvPr/>
            </p:nvSpPr>
            <p:spPr>
              <a:xfrm>
                <a:off x="5985175" y="1598374"/>
                <a:ext cx="436145" cy="430887"/>
              </a:xfrm>
              <a:prstGeom prst="rect">
                <a:avLst/>
              </a:prstGeom>
              <a:blipFill>
                <a:blip r:embed="rId4"/>
                <a:stretch>
                  <a:fillRect l="-8571" r="-5714"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B6423D1-82D8-7FCD-9F0E-18F5292B679B}"/>
                  </a:ext>
                </a:extLst>
              </p:cNvPr>
              <p:cNvSpPr txBox="1">
                <a:spLocks noChangeAspect="1"/>
              </p:cNvSpPr>
              <p:nvPr/>
            </p:nvSpPr>
            <p:spPr>
              <a:xfrm>
                <a:off x="8493138" y="308242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2</m:t>
                          </m:r>
                        </m:sub>
                      </m:sSub>
                    </m:oMath>
                  </m:oMathPara>
                </a14:m>
                <a:endParaRPr lang="en-US" sz="2800" dirty="0"/>
              </a:p>
            </p:txBody>
          </p:sp>
        </mc:Choice>
        <mc:Fallback xmlns="">
          <p:sp>
            <p:nvSpPr>
              <p:cNvPr id="12" name="TextBox 11">
                <a:extLst>
                  <a:ext uri="{FF2B5EF4-FFF2-40B4-BE49-F238E27FC236}">
                    <a16:creationId xmlns:a16="http://schemas.microsoft.com/office/drawing/2014/main" id="{EB6423D1-82D8-7FCD-9F0E-18F5292B679B}"/>
                  </a:ext>
                </a:extLst>
              </p:cNvPr>
              <p:cNvSpPr txBox="1">
                <a:spLocks noRot="1" noChangeAspect="1" noMove="1" noResize="1" noEditPoints="1" noAdjustHandles="1" noChangeArrowheads="1" noChangeShapeType="1" noTextEdit="1"/>
              </p:cNvSpPr>
              <p:nvPr/>
            </p:nvSpPr>
            <p:spPr>
              <a:xfrm>
                <a:off x="8493138" y="3082423"/>
                <a:ext cx="436145" cy="430887"/>
              </a:xfrm>
              <a:prstGeom prst="rect">
                <a:avLst/>
              </a:prstGeom>
              <a:blipFill>
                <a:blip r:embed="rId5"/>
                <a:stretch>
                  <a:fillRect l="-8333" r="-5556"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FB8AAAE2-2F05-EB6E-3EE6-ECEDA3262284}"/>
                  </a:ext>
                </a:extLst>
              </p:cNvPr>
              <p:cNvSpPr txBox="1">
                <a:spLocks noChangeAspect="1"/>
              </p:cNvSpPr>
              <p:nvPr/>
            </p:nvSpPr>
            <p:spPr>
              <a:xfrm>
                <a:off x="8493137" y="5009562"/>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3</m:t>
                          </m:r>
                        </m:sub>
                      </m:sSub>
                    </m:oMath>
                  </m:oMathPara>
                </a14:m>
                <a:endParaRPr lang="en-US" sz="2800" dirty="0"/>
              </a:p>
            </p:txBody>
          </p:sp>
        </mc:Choice>
        <mc:Fallback xmlns="">
          <p:sp>
            <p:nvSpPr>
              <p:cNvPr id="13" name="TextBox 12">
                <a:extLst>
                  <a:ext uri="{FF2B5EF4-FFF2-40B4-BE49-F238E27FC236}">
                    <a16:creationId xmlns:a16="http://schemas.microsoft.com/office/drawing/2014/main" id="{FB8AAAE2-2F05-EB6E-3EE6-ECEDA3262284}"/>
                  </a:ext>
                </a:extLst>
              </p:cNvPr>
              <p:cNvSpPr txBox="1">
                <a:spLocks noRot="1" noChangeAspect="1" noMove="1" noResize="1" noEditPoints="1" noAdjustHandles="1" noChangeArrowheads="1" noChangeShapeType="1" noTextEdit="1"/>
              </p:cNvSpPr>
              <p:nvPr/>
            </p:nvSpPr>
            <p:spPr>
              <a:xfrm>
                <a:off x="8493137" y="5009562"/>
                <a:ext cx="436145" cy="430887"/>
              </a:xfrm>
              <a:prstGeom prst="rect">
                <a:avLst/>
              </a:prstGeom>
              <a:blipFill>
                <a:blip r:embed="rId6"/>
                <a:stretch>
                  <a:fillRect l="-8333" r="-5556" b="-1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66B0D237-7774-B17C-DBED-524A9AD362B6}"/>
                  </a:ext>
                </a:extLst>
              </p:cNvPr>
              <p:cNvSpPr txBox="1">
                <a:spLocks noChangeAspect="1"/>
              </p:cNvSpPr>
              <p:nvPr/>
            </p:nvSpPr>
            <p:spPr>
              <a:xfrm>
                <a:off x="6421320" y="6260303"/>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4</m:t>
                          </m:r>
                        </m:sub>
                      </m:sSub>
                    </m:oMath>
                  </m:oMathPara>
                </a14:m>
                <a:endParaRPr lang="en-US" sz="2800" dirty="0"/>
              </a:p>
            </p:txBody>
          </p:sp>
        </mc:Choice>
        <mc:Fallback xmlns="">
          <p:sp>
            <p:nvSpPr>
              <p:cNvPr id="14" name="TextBox 13">
                <a:extLst>
                  <a:ext uri="{FF2B5EF4-FFF2-40B4-BE49-F238E27FC236}">
                    <a16:creationId xmlns:a16="http://schemas.microsoft.com/office/drawing/2014/main" id="{66B0D237-7774-B17C-DBED-524A9AD362B6}"/>
                  </a:ext>
                </a:extLst>
              </p:cNvPr>
              <p:cNvSpPr txBox="1">
                <a:spLocks noRot="1" noChangeAspect="1" noMove="1" noResize="1" noEditPoints="1" noAdjustHandles="1" noChangeArrowheads="1" noChangeShapeType="1" noTextEdit="1"/>
              </p:cNvSpPr>
              <p:nvPr/>
            </p:nvSpPr>
            <p:spPr>
              <a:xfrm>
                <a:off x="6421320" y="6260303"/>
                <a:ext cx="436145" cy="430887"/>
              </a:xfrm>
              <a:prstGeom prst="rect">
                <a:avLst/>
              </a:prstGeom>
              <a:blipFill>
                <a:blip r:embed="rId7"/>
                <a:stretch>
                  <a:fillRect l="-8571" r="-5714"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D60DEA1A-9D42-638A-6517-998D8B5F7951}"/>
                  </a:ext>
                </a:extLst>
              </p:cNvPr>
              <p:cNvSpPr txBox="1">
                <a:spLocks noChangeAspect="1"/>
              </p:cNvSpPr>
              <p:nvPr/>
            </p:nvSpPr>
            <p:spPr>
              <a:xfrm>
                <a:off x="2847367" y="4954179"/>
                <a:ext cx="43614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5</m:t>
                          </m:r>
                        </m:sub>
                      </m:sSub>
                    </m:oMath>
                  </m:oMathPara>
                </a14:m>
                <a:endParaRPr lang="en-US" sz="2800" dirty="0"/>
              </a:p>
            </p:txBody>
          </p:sp>
        </mc:Choice>
        <mc:Fallback xmlns="">
          <p:sp>
            <p:nvSpPr>
              <p:cNvPr id="15" name="TextBox 14">
                <a:extLst>
                  <a:ext uri="{FF2B5EF4-FFF2-40B4-BE49-F238E27FC236}">
                    <a16:creationId xmlns:a16="http://schemas.microsoft.com/office/drawing/2014/main" id="{D60DEA1A-9D42-638A-6517-998D8B5F7951}"/>
                  </a:ext>
                </a:extLst>
              </p:cNvPr>
              <p:cNvSpPr txBox="1">
                <a:spLocks noRot="1" noChangeAspect="1" noMove="1" noResize="1" noEditPoints="1" noAdjustHandles="1" noChangeArrowheads="1" noChangeShapeType="1" noTextEdit="1"/>
              </p:cNvSpPr>
              <p:nvPr/>
            </p:nvSpPr>
            <p:spPr>
              <a:xfrm>
                <a:off x="2847367" y="4954179"/>
                <a:ext cx="436145" cy="430887"/>
              </a:xfrm>
              <a:prstGeom prst="rect">
                <a:avLst/>
              </a:prstGeom>
              <a:blipFill>
                <a:blip r:embed="rId8"/>
                <a:stretch>
                  <a:fillRect l="-11429" r="-5714"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B2B4CF4C-1CA1-DF9D-B3F5-47A2403751A7}"/>
                  </a:ext>
                </a:extLst>
              </p:cNvPr>
              <p:cNvSpPr txBox="1">
                <a:spLocks noChangeAspect="1"/>
              </p:cNvSpPr>
              <p:nvPr/>
            </p:nvSpPr>
            <p:spPr>
              <a:xfrm>
                <a:off x="2847367" y="2971511"/>
                <a:ext cx="45826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e>
                        <m:sub>
                          <m:r>
                            <a:rPr lang="en-US" sz="2800" b="0" i="1" smtClean="0">
                              <a:latin typeface="Cambria Math" charset="0"/>
                            </a:rPr>
                            <m:t>𝑛</m:t>
                          </m:r>
                        </m:sub>
                      </m:sSub>
                    </m:oMath>
                  </m:oMathPara>
                </a14:m>
                <a:endParaRPr lang="en-US" sz="2800" dirty="0"/>
              </a:p>
            </p:txBody>
          </p:sp>
        </mc:Choice>
        <mc:Fallback xmlns="">
          <p:sp>
            <p:nvSpPr>
              <p:cNvPr id="16" name="TextBox 15">
                <a:extLst>
                  <a:ext uri="{FF2B5EF4-FFF2-40B4-BE49-F238E27FC236}">
                    <a16:creationId xmlns:a16="http://schemas.microsoft.com/office/drawing/2014/main" id="{B2B4CF4C-1CA1-DF9D-B3F5-47A2403751A7}"/>
                  </a:ext>
                </a:extLst>
              </p:cNvPr>
              <p:cNvSpPr txBox="1">
                <a:spLocks noRot="1" noChangeAspect="1" noMove="1" noResize="1" noEditPoints="1" noAdjustHandles="1" noChangeArrowheads="1" noChangeShapeType="1" noTextEdit="1"/>
              </p:cNvSpPr>
              <p:nvPr/>
            </p:nvSpPr>
            <p:spPr>
              <a:xfrm>
                <a:off x="2847367" y="2971511"/>
                <a:ext cx="458266" cy="430887"/>
              </a:xfrm>
              <a:prstGeom prst="rect">
                <a:avLst/>
              </a:prstGeom>
              <a:blipFill>
                <a:blip r:embed="rId9"/>
                <a:stretch>
                  <a:fillRect l="-10811" b="-857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1E509593-8636-E360-FD83-3729572FCFED}"/>
              </a:ext>
            </a:extLst>
          </p:cNvPr>
          <p:cNvCxnSpPr>
            <a:cxnSpLocks noChangeAspect="1"/>
          </p:cNvCxnSpPr>
          <p:nvPr/>
        </p:nvCxnSpPr>
        <p:spPr>
          <a:xfrm flipV="1">
            <a:off x="4647368" y="342245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64EDFD1-F9FC-4AFC-BB3F-46405B91068C}"/>
              </a:ext>
            </a:extLst>
          </p:cNvPr>
          <p:cNvCxnSpPr>
            <a:cxnSpLocks noChangeAspect="1"/>
          </p:cNvCxnSpPr>
          <p:nvPr/>
        </p:nvCxnSpPr>
        <p:spPr>
          <a:xfrm flipH="1" flipV="1">
            <a:off x="4647367" y="351313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B177739-D1C8-634B-A8A2-CF16EF156B56}"/>
              </a:ext>
            </a:extLst>
          </p:cNvPr>
          <p:cNvCxnSpPr>
            <a:cxnSpLocks noChangeAspect="1"/>
          </p:cNvCxnSpPr>
          <p:nvPr/>
        </p:nvCxnSpPr>
        <p:spPr>
          <a:xfrm>
            <a:off x="6011257" y="320675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0F7495A-B000-5F71-9B50-95EA9B3412E8}"/>
              </a:ext>
            </a:extLst>
          </p:cNvPr>
          <p:cNvCxnSpPr>
            <a:cxnSpLocks noChangeAspect="1"/>
          </p:cNvCxnSpPr>
          <p:nvPr/>
        </p:nvCxnSpPr>
        <p:spPr>
          <a:xfrm>
            <a:off x="6639392" y="241261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E9C1C4B-FC33-6B3C-8392-0703B0CDDBE5}"/>
              </a:ext>
            </a:extLst>
          </p:cNvPr>
          <p:cNvCxnSpPr>
            <a:cxnSpLocks noChangeAspect="1"/>
          </p:cNvCxnSpPr>
          <p:nvPr/>
        </p:nvCxnSpPr>
        <p:spPr>
          <a:xfrm>
            <a:off x="8330598" y="384942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3CFDA440-D202-D57E-41DB-90036D348852}"/>
              </a:ext>
            </a:extLst>
          </p:cNvPr>
          <p:cNvCxnSpPr>
            <a:cxnSpLocks noChangeAspect="1"/>
          </p:cNvCxnSpPr>
          <p:nvPr/>
        </p:nvCxnSpPr>
        <p:spPr>
          <a:xfrm flipV="1">
            <a:off x="4480294" y="240965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C20474D-ECC0-F93B-294A-CB1B62BE40C3}"/>
              </a:ext>
            </a:extLst>
          </p:cNvPr>
          <p:cNvCxnSpPr>
            <a:cxnSpLocks noChangeAspect="1"/>
          </p:cNvCxnSpPr>
          <p:nvPr/>
        </p:nvCxnSpPr>
        <p:spPr>
          <a:xfrm flipH="1" flipV="1">
            <a:off x="3758979" y="384942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0FF5FC1-5136-991C-3D45-F0A4D65B9963}"/>
              </a:ext>
            </a:extLst>
          </p:cNvPr>
          <p:cNvCxnSpPr>
            <a:cxnSpLocks noChangeAspect="1"/>
          </p:cNvCxnSpPr>
          <p:nvPr/>
        </p:nvCxnSpPr>
        <p:spPr>
          <a:xfrm>
            <a:off x="4564412" y="564385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B4D8C5F-C325-BC7F-A663-EE6E85F9660B}"/>
              </a:ext>
            </a:extLst>
          </p:cNvPr>
          <p:cNvCxnSpPr>
            <a:cxnSpLocks noChangeAspect="1"/>
          </p:cNvCxnSpPr>
          <p:nvPr/>
        </p:nvCxnSpPr>
        <p:spPr>
          <a:xfrm flipV="1">
            <a:off x="6639392" y="578929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C1BCC283-FED0-2E27-8349-08974A2772C1}"/>
                  </a:ext>
                </a:extLst>
              </p:cNvPr>
              <p:cNvSpPr>
                <a:spLocks noChangeAspect="1"/>
              </p:cNvSpPr>
              <p:nvPr/>
            </p:nvSpPr>
            <p:spPr>
              <a:xfrm>
                <a:off x="4785851" y="3569184"/>
                <a:ext cx="2516862" cy="1384995"/>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Securely compute</a:t>
                </a:r>
              </a:p>
              <a:p>
                <a:pPr algn="ctr"/>
                <a14:m>
                  <m:oMathPara xmlns:m="http://schemas.openxmlformats.org/officeDocument/2006/math">
                    <m:oMathParaPr>
                      <m:jc m:val="centerGroup"/>
                    </m:oMathParaPr>
                    <m:oMath xmlns:m="http://schemas.openxmlformats.org/officeDocument/2006/math">
                      <m:r>
                        <a:rPr lang="en-US" sz="2800" i="1" dirty="0" smtClean="0">
                          <a:latin typeface="Cambria Math" charset="0"/>
                        </a:rPr>
                        <m:t>𝑓</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26" name="Rectangle 25">
                <a:extLst>
                  <a:ext uri="{FF2B5EF4-FFF2-40B4-BE49-F238E27FC236}">
                    <a16:creationId xmlns:a16="http://schemas.microsoft.com/office/drawing/2014/main" id="{C1BCC283-FED0-2E27-8349-08974A2772C1}"/>
                  </a:ext>
                </a:extLst>
              </p:cNvPr>
              <p:cNvSpPr>
                <a:spLocks noRot="1" noChangeAspect="1" noMove="1" noResize="1" noEditPoints="1" noAdjustHandles="1" noChangeArrowheads="1" noChangeShapeType="1" noTextEdit="1"/>
              </p:cNvSpPr>
              <p:nvPr/>
            </p:nvSpPr>
            <p:spPr>
              <a:xfrm>
                <a:off x="4785851" y="3569184"/>
                <a:ext cx="2516862" cy="1384995"/>
              </a:xfrm>
              <a:prstGeom prst="rect">
                <a:avLst/>
              </a:prstGeom>
              <a:blipFill>
                <a:blip r:embed="rId10"/>
                <a:stretch>
                  <a:fillRect t="-3604" b="-5405"/>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8F53AA8E-6D8D-1052-7C62-1BC23574CB94}"/>
                  </a:ext>
                </a:extLst>
              </p:cNvPr>
              <p:cNvSpPr txBox="1">
                <a:spLocks noChangeAspect="1"/>
              </p:cNvSpPr>
              <p:nvPr/>
            </p:nvSpPr>
            <p:spPr>
              <a:xfrm>
                <a:off x="2682537" y="1810773"/>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charset="0"/>
                        </a:rPr>
                        <m:t>𝑓</m:t>
                      </m:r>
                      <m:r>
                        <a:rPr lang="en-US" sz="2400" b="0" i="1" smtClean="0">
                          <a:latin typeface="Cambria Math"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oMath>
                  </m:oMathPara>
                </a14:m>
                <a:endParaRPr lang="en-US" sz="2400" dirty="0"/>
              </a:p>
            </p:txBody>
          </p:sp>
        </mc:Choice>
        <mc:Fallback xmlns="">
          <p:sp>
            <p:nvSpPr>
              <p:cNvPr id="27" name="TextBox 26">
                <a:extLst>
                  <a:ext uri="{FF2B5EF4-FFF2-40B4-BE49-F238E27FC236}">
                    <a16:creationId xmlns:a16="http://schemas.microsoft.com/office/drawing/2014/main" id="{8F53AA8E-6D8D-1052-7C62-1BC23574CB94}"/>
                  </a:ext>
                </a:extLst>
              </p:cNvPr>
              <p:cNvSpPr txBox="1">
                <a:spLocks noRot="1" noChangeAspect="1" noMove="1" noResize="1" noEditPoints="1" noAdjustHandles="1" noChangeArrowheads="1" noChangeShapeType="1" noTextEdit="1"/>
              </p:cNvSpPr>
              <p:nvPr/>
            </p:nvSpPr>
            <p:spPr>
              <a:xfrm>
                <a:off x="2682537" y="1810773"/>
                <a:ext cx="2766124" cy="461665"/>
              </a:xfrm>
              <a:prstGeom prst="rect">
                <a:avLst/>
              </a:prstGeom>
              <a:blipFill>
                <a:blip r:embed="rId11"/>
                <a:stretch>
                  <a:fillRect b="-13158"/>
                </a:stretch>
              </a:blipFill>
            </p:spPr>
            <p:txBody>
              <a:bodyPr/>
              <a:lstStyle/>
              <a:p>
                <a:r>
                  <a:rPr lang="en-US">
                    <a:noFill/>
                  </a:rPr>
                  <a:t> </a:t>
                </a:r>
              </a:p>
            </p:txBody>
          </p:sp>
        </mc:Fallback>
      </mc:AlternateContent>
    </p:spTree>
    <p:extLst>
      <p:ext uri="{BB962C8B-B14F-4D97-AF65-F5344CB8AC3E}">
        <p14:creationId xmlns:p14="http://schemas.microsoft.com/office/powerpoint/2010/main" val="77671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26" grpId="0" animBg="1"/>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3B01F-4667-CB43-2F8C-97BD7746C8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A0D5D5-A6D7-4E5C-610A-93B92BDF6A81}"/>
              </a:ext>
            </a:extLst>
          </p:cNvPr>
          <p:cNvSpPr>
            <a:spLocks noGrp="1"/>
          </p:cNvSpPr>
          <p:nvPr>
            <p:ph type="title"/>
          </p:nvPr>
        </p:nvSpPr>
        <p:spPr/>
        <p:txBody>
          <a:bodyPr/>
          <a:lstStyle/>
          <a:p>
            <a:r>
              <a:rPr lang="en-US" dirty="0"/>
              <a:t>Randomized Encodings</a:t>
            </a:r>
            <a:br>
              <a:rPr lang="en-US" dirty="0"/>
            </a:br>
            <a:r>
              <a:rPr lang="en-US" sz="2400" dirty="0"/>
              <a:t>[Yao 86, </a:t>
            </a:r>
            <a:r>
              <a:rPr lang="en-US" sz="2400" dirty="0" err="1"/>
              <a:t>Ishai-Kushilevitz</a:t>
            </a:r>
            <a:r>
              <a:rPr lang="en-US" sz="2400" dirty="0"/>
              <a:t> 00, Applebaum-</a:t>
            </a:r>
            <a:r>
              <a:rPr lang="en-US" sz="2400" dirty="0" err="1"/>
              <a:t>Ishai</a:t>
            </a:r>
            <a:r>
              <a:rPr lang="en-US" sz="2400" dirty="0"/>
              <a:t>-</a:t>
            </a:r>
            <a:r>
              <a:rPr lang="en-US" sz="2400" dirty="0" err="1"/>
              <a:t>Kushilevitz</a:t>
            </a:r>
            <a:r>
              <a:rPr lang="en-US" sz="2400" dirty="0"/>
              <a:t> 04]</a:t>
            </a:r>
            <a:endParaRPr lang="en-US" dirty="0"/>
          </a:p>
        </p:txBody>
      </p:sp>
      <p:pic>
        <p:nvPicPr>
          <p:cNvPr id="4" name="Picture 3">
            <a:extLst>
              <a:ext uri="{FF2B5EF4-FFF2-40B4-BE49-F238E27FC236}">
                <a16:creationId xmlns:a16="http://schemas.microsoft.com/office/drawing/2014/main" id="{1FB47EE7-4D3B-1878-EE29-0BF767F04531}"/>
              </a:ext>
            </a:extLst>
          </p:cNvPr>
          <p:cNvPicPr>
            <a:picLocks noChangeAspect="1"/>
          </p:cNvPicPr>
          <p:nvPr/>
        </p:nvPicPr>
        <p:blipFill>
          <a:blip r:embed="rId3"/>
          <a:stretch>
            <a:fillRect/>
          </a:stretch>
        </p:blipFill>
        <p:spPr>
          <a:xfrm>
            <a:off x="5321240" y="1832519"/>
            <a:ext cx="1318152" cy="1318152"/>
          </a:xfrm>
          <a:prstGeom prst="rect">
            <a:avLst/>
          </a:prstGeom>
        </p:spPr>
      </p:pic>
      <p:pic>
        <p:nvPicPr>
          <p:cNvPr id="5" name="Picture 4">
            <a:extLst>
              <a:ext uri="{FF2B5EF4-FFF2-40B4-BE49-F238E27FC236}">
                <a16:creationId xmlns:a16="http://schemas.microsoft.com/office/drawing/2014/main" id="{20818043-0E93-ED4C-B528-3BE244F83C79}"/>
              </a:ext>
            </a:extLst>
          </p:cNvPr>
          <p:cNvPicPr>
            <a:picLocks noChangeAspect="1"/>
          </p:cNvPicPr>
          <p:nvPr/>
        </p:nvPicPr>
        <p:blipFill>
          <a:blip r:embed="rId3"/>
          <a:stretch>
            <a:fillRect/>
          </a:stretch>
        </p:blipFill>
        <p:spPr>
          <a:xfrm>
            <a:off x="7138758" y="2769924"/>
            <a:ext cx="1318152" cy="1318152"/>
          </a:xfrm>
          <a:prstGeom prst="rect">
            <a:avLst/>
          </a:prstGeom>
        </p:spPr>
      </p:pic>
      <p:pic>
        <p:nvPicPr>
          <p:cNvPr id="6" name="Picture 5">
            <a:extLst>
              <a:ext uri="{FF2B5EF4-FFF2-40B4-BE49-F238E27FC236}">
                <a16:creationId xmlns:a16="http://schemas.microsoft.com/office/drawing/2014/main" id="{C8B6E629-068A-D79F-5CA5-832BC9F28096}"/>
              </a:ext>
            </a:extLst>
          </p:cNvPr>
          <p:cNvPicPr>
            <a:picLocks noChangeAspect="1"/>
          </p:cNvPicPr>
          <p:nvPr/>
        </p:nvPicPr>
        <p:blipFill>
          <a:blip r:embed="rId3"/>
          <a:stretch>
            <a:fillRect/>
          </a:stretch>
        </p:blipFill>
        <p:spPr>
          <a:xfrm>
            <a:off x="7138758" y="4565930"/>
            <a:ext cx="1318152" cy="1318152"/>
          </a:xfrm>
          <a:prstGeom prst="rect">
            <a:avLst/>
          </a:prstGeom>
        </p:spPr>
      </p:pic>
      <p:pic>
        <p:nvPicPr>
          <p:cNvPr id="7" name="Picture 6">
            <a:extLst>
              <a:ext uri="{FF2B5EF4-FFF2-40B4-BE49-F238E27FC236}">
                <a16:creationId xmlns:a16="http://schemas.microsoft.com/office/drawing/2014/main" id="{07A137F7-AD57-3EF2-F96D-CBD600836919}"/>
              </a:ext>
            </a:extLst>
          </p:cNvPr>
          <p:cNvPicPr>
            <a:picLocks noChangeAspect="1"/>
          </p:cNvPicPr>
          <p:nvPr/>
        </p:nvPicPr>
        <p:blipFill>
          <a:blip r:embed="rId3"/>
          <a:stretch>
            <a:fillRect/>
          </a:stretch>
        </p:blipFill>
        <p:spPr>
          <a:xfrm>
            <a:off x="5238579" y="5366513"/>
            <a:ext cx="1318152" cy="1318152"/>
          </a:xfrm>
          <a:prstGeom prst="rect">
            <a:avLst/>
          </a:prstGeom>
        </p:spPr>
      </p:pic>
      <p:pic>
        <p:nvPicPr>
          <p:cNvPr id="8" name="Picture 7">
            <a:extLst>
              <a:ext uri="{FF2B5EF4-FFF2-40B4-BE49-F238E27FC236}">
                <a16:creationId xmlns:a16="http://schemas.microsoft.com/office/drawing/2014/main" id="{985FD915-0B2E-0718-9711-718F01F08CE0}"/>
              </a:ext>
            </a:extLst>
          </p:cNvPr>
          <p:cNvPicPr>
            <a:picLocks noChangeAspect="1"/>
          </p:cNvPicPr>
          <p:nvPr/>
        </p:nvPicPr>
        <p:blipFill>
          <a:blip r:embed="rId3"/>
          <a:stretch>
            <a:fillRect/>
          </a:stretch>
        </p:blipFill>
        <p:spPr>
          <a:xfrm>
            <a:off x="3338400" y="4565930"/>
            <a:ext cx="1318152" cy="1318152"/>
          </a:xfrm>
          <a:prstGeom prst="rect">
            <a:avLst/>
          </a:prstGeom>
        </p:spPr>
      </p:pic>
      <p:pic>
        <p:nvPicPr>
          <p:cNvPr id="9" name="Picture 8">
            <a:extLst>
              <a:ext uri="{FF2B5EF4-FFF2-40B4-BE49-F238E27FC236}">
                <a16:creationId xmlns:a16="http://schemas.microsoft.com/office/drawing/2014/main" id="{7B5D882A-B3D6-C1E8-F49F-EFF713B2BF8F}"/>
              </a:ext>
            </a:extLst>
          </p:cNvPr>
          <p:cNvPicPr>
            <a:picLocks noChangeAspect="1"/>
          </p:cNvPicPr>
          <p:nvPr/>
        </p:nvPicPr>
        <p:blipFill>
          <a:blip r:embed="rId3"/>
          <a:stretch>
            <a:fillRect/>
          </a:stretch>
        </p:blipFill>
        <p:spPr>
          <a:xfrm>
            <a:off x="3338399" y="2638791"/>
            <a:ext cx="1318152" cy="1318152"/>
          </a:xfrm>
          <a:prstGeom prst="rect">
            <a:avLst/>
          </a:prstGeom>
        </p:spPr>
      </p:pic>
      <p:sp>
        <p:nvSpPr>
          <p:cNvPr id="10" name="TextBox 9">
            <a:extLst>
              <a:ext uri="{FF2B5EF4-FFF2-40B4-BE49-F238E27FC236}">
                <a16:creationId xmlns:a16="http://schemas.microsoft.com/office/drawing/2014/main" id="{A22F801F-CC49-21D8-5E29-DFBB1F393F0F}"/>
              </a:ext>
            </a:extLst>
          </p:cNvPr>
          <p:cNvSpPr txBox="1">
            <a:spLocks noChangeAspect="1"/>
          </p:cNvSpPr>
          <p:nvPr/>
        </p:nvSpPr>
        <p:spPr>
          <a:xfrm>
            <a:off x="3953039" y="378146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F7E545D-D013-7335-F2E3-7D970487D19B}"/>
                  </a:ext>
                </a:extLst>
              </p:cNvPr>
              <p:cNvSpPr txBox="1"/>
              <p:nvPr/>
            </p:nvSpPr>
            <p:spPr>
              <a:xfrm>
                <a:off x="5985175" y="1598374"/>
                <a:ext cx="5163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1</m:t>
                          </m:r>
                        </m:sub>
                      </m:sSub>
                    </m:oMath>
                  </m:oMathPara>
                </a14:m>
                <a:endParaRPr lang="en-US" sz="2800" dirty="0"/>
              </a:p>
            </p:txBody>
          </p:sp>
        </mc:Choice>
        <mc:Fallback xmlns="">
          <p:sp>
            <p:nvSpPr>
              <p:cNvPr id="11" name="TextBox 10">
                <a:extLst>
                  <a:ext uri="{FF2B5EF4-FFF2-40B4-BE49-F238E27FC236}">
                    <a16:creationId xmlns:a16="http://schemas.microsoft.com/office/drawing/2014/main" id="{2F7E545D-D013-7335-F2E3-7D970487D19B}"/>
                  </a:ext>
                </a:extLst>
              </p:cNvPr>
              <p:cNvSpPr txBox="1">
                <a:spLocks noRot="1" noChangeAspect="1" noMove="1" noResize="1" noEditPoints="1" noAdjustHandles="1" noChangeArrowheads="1" noChangeShapeType="1" noTextEdit="1"/>
              </p:cNvSpPr>
              <p:nvPr/>
            </p:nvSpPr>
            <p:spPr>
              <a:xfrm>
                <a:off x="5985175" y="1598374"/>
                <a:ext cx="516360" cy="430887"/>
              </a:xfrm>
              <a:prstGeom prst="rect">
                <a:avLst/>
              </a:prstGeom>
              <a:blipFill>
                <a:blip r:embed="rId4"/>
                <a:stretch>
                  <a:fillRect l="-9524" r="-4762"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106C690-EE60-5578-6416-FF2097636849}"/>
                  </a:ext>
                </a:extLst>
              </p:cNvPr>
              <p:cNvSpPr txBox="1">
                <a:spLocks noChangeAspect="1"/>
              </p:cNvSpPr>
              <p:nvPr/>
            </p:nvSpPr>
            <p:spPr>
              <a:xfrm>
                <a:off x="8493138" y="308242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2</m:t>
                          </m:r>
                        </m:sub>
                      </m:sSub>
                    </m:oMath>
                  </m:oMathPara>
                </a14:m>
                <a:endParaRPr lang="en-US" sz="2800" dirty="0"/>
              </a:p>
            </p:txBody>
          </p:sp>
        </mc:Choice>
        <mc:Fallback xmlns="">
          <p:sp>
            <p:nvSpPr>
              <p:cNvPr id="12" name="TextBox 11">
                <a:extLst>
                  <a:ext uri="{FF2B5EF4-FFF2-40B4-BE49-F238E27FC236}">
                    <a16:creationId xmlns:a16="http://schemas.microsoft.com/office/drawing/2014/main" id="{0106C690-EE60-5578-6416-FF2097636849}"/>
                  </a:ext>
                </a:extLst>
              </p:cNvPr>
              <p:cNvSpPr txBox="1">
                <a:spLocks noRot="1" noChangeAspect="1" noMove="1" noResize="1" noEditPoints="1" noAdjustHandles="1" noChangeArrowheads="1" noChangeShapeType="1" noTextEdit="1"/>
              </p:cNvSpPr>
              <p:nvPr/>
            </p:nvSpPr>
            <p:spPr>
              <a:xfrm>
                <a:off x="8493138" y="3082423"/>
                <a:ext cx="524631" cy="430887"/>
              </a:xfrm>
              <a:prstGeom prst="rect">
                <a:avLst/>
              </a:prstGeom>
              <a:blipFill>
                <a:blip r:embed="rId5"/>
                <a:stretch>
                  <a:fillRect l="-7143" r="-7143"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168C7ED8-6829-8661-7A88-35DDDF38E051}"/>
                  </a:ext>
                </a:extLst>
              </p:cNvPr>
              <p:cNvSpPr txBox="1">
                <a:spLocks noChangeAspect="1"/>
              </p:cNvSpPr>
              <p:nvPr/>
            </p:nvSpPr>
            <p:spPr>
              <a:xfrm>
                <a:off x="8493137" y="5009562"/>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3</m:t>
                          </m:r>
                        </m:sub>
                      </m:sSub>
                    </m:oMath>
                  </m:oMathPara>
                </a14:m>
                <a:endParaRPr lang="en-US" sz="2800" dirty="0"/>
              </a:p>
            </p:txBody>
          </p:sp>
        </mc:Choice>
        <mc:Fallback xmlns="">
          <p:sp>
            <p:nvSpPr>
              <p:cNvPr id="13" name="TextBox 12">
                <a:extLst>
                  <a:ext uri="{FF2B5EF4-FFF2-40B4-BE49-F238E27FC236}">
                    <a16:creationId xmlns:a16="http://schemas.microsoft.com/office/drawing/2014/main" id="{168C7ED8-6829-8661-7A88-35DDDF38E051}"/>
                  </a:ext>
                </a:extLst>
              </p:cNvPr>
              <p:cNvSpPr txBox="1">
                <a:spLocks noRot="1" noChangeAspect="1" noMove="1" noResize="1" noEditPoints="1" noAdjustHandles="1" noChangeArrowheads="1" noChangeShapeType="1" noTextEdit="1"/>
              </p:cNvSpPr>
              <p:nvPr/>
            </p:nvSpPr>
            <p:spPr>
              <a:xfrm>
                <a:off x="8493137" y="5009562"/>
                <a:ext cx="524631" cy="430887"/>
              </a:xfrm>
              <a:prstGeom prst="rect">
                <a:avLst/>
              </a:prstGeom>
              <a:blipFill>
                <a:blip r:embed="rId6"/>
                <a:stretch>
                  <a:fillRect l="-7143" r="-7143" b="-1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9E5F40A0-0F4C-2D9F-FFD8-0B6A47445998}"/>
                  </a:ext>
                </a:extLst>
              </p:cNvPr>
              <p:cNvSpPr txBox="1">
                <a:spLocks noChangeAspect="1"/>
              </p:cNvSpPr>
              <p:nvPr/>
            </p:nvSpPr>
            <p:spPr>
              <a:xfrm>
                <a:off x="6421320" y="626030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4</m:t>
                          </m:r>
                        </m:sub>
                      </m:sSub>
                    </m:oMath>
                  </m:oMathPara>
                </a14:m>
                <a:endParaRPr lang="en-US" sz="2800" dirty="0"/>
              </a:p>
            </p:txBody>
          </p:sp>
        </mc:Choice>
        <mc:Fallback xmlns="">
          <p:sp>
            <p:nvSpPr>
              <p:cNvPr id="14" name="TextBox 13">
                <a:extLst>
                  <a:ext uri="{FF2B5EF4-FFF2-40B4-BE49-F238E27FC236}">
                    <a16:creationId xmlns:a16="http://schemas.microsoft.com/office/drawing/2014/main" id="{9E5F40A0-0F4C-2D9F-FFD8-0B6A47445998}"/>
                  </a:ext>
                </a:extLst>
              </p:cNvPr>
              <p:cNvSpPr txBox="1">
                <a:spLocks noRot="1" noChangeAspect="1" noMove="1" noResize="1" noEditPoints="1" noAdjustHandles="1" noChangeArrowheads="1" noChangeShapeType="1" noTextEdit="1"/>
              </p:cNvSpPr>
              <p:nvPr/>
            </p:nvSpPr>
            <p:spPr>
              <a:xfrm>
                <a:off x="6421320" y="6260303"/>
                <a:ext cx="524631" cy="430887"/>
              </a:xfrm>
              <a:prstGeom prst="rect">
                <a:avLst/>
              </a:prstGeom>
              <a:blipFill>
                <a:blip r:embed="rId7"/>
                <a:stretch>
                  <a:fillRect l="-7143" r="-7143"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A8B34C20-FB56-6F50-ECB0-3CEF20A29440}"/>
                  </a:ext>
                </a:extLst>
              </p:cNvPr>
              <p:cNvSpPr txBox="1">
                <a:spLocks noChangeAspect="1"/>
              </p:cNvSpPr>
              <p:nvPr/>
            </p:nvSpPr>
            <p:spPr>
              <a:xfrm>
                <a:off x="2847367" y="4954179"/>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5</m:t>
                          </m:r>
                        </m:sub>
                      </m:sSub>
                    </m:oMath>
                  </m:oMathPara>
                </a14:m>
                <a:endParaRPr lang="en-US" sz="2800" dirty="0"/>
              </a:p>
            </p:txBody>
          </p:sp>
        </mc:Choice>
        <mc:Fallback xmlns="">
          <p:sp>
            <p:nvSpPr>
              <p:cNvPr id="15" name="TextBox 14">
                <a:extLst>
                  <a:ext uri="{FF2B5EF4-FFF2-40B4-BE49-F238E27FC236}">
                    <a16:creationId xmlns:a16="http://schemas.microsoft.com/office/drawing/2014/main" id="{A8B34C20-FB56-6F50-ECB0-3CEF20A29440}"/>
                  </a:ext>
                </a:extLst>
              </p:cNvPr>
              <p:cNvSpPr txBox="1">
                <a:spLocks noRot="1" noChangeAspect="1" noMove="1" noResize="1" noEditPoints="1" noAdjustHandles="1" noChangeArrowheads="1" noChangeShapeType="1" noTextEdit="1"/>
              </p:cNvSpPr>
              <p:nvPr/>
            </p:nvSpPr>
            <p:spPr>
              <a:xfrm>
                <a:off x="2847367" y="4954179"/>
                <a:ext cx="524631" cy="430887"/>
              </a:xfrm>
              <a:prstGeom prst="rect">
                <a:avLst/>
              </a:prstGeom>
              <a:blipFill>
                <a:blip r:embed="rId8"/>
                <a:stretch>
                  <a:fillRect l="-9524" t="-2941" r="-4762"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37AA20E6-9CDA-E7D8-B772-5E00F41D3B15}"/>
                  </a:ext>
                </a:extLst>
              </p:cNvPr>
              <p:cNvSpPr txBox="1">
                <a:spLocks noChangeAspect="1"/>
              </p:cNvSpPr>
              <p:nvPr/>
            </p:nvSpPr>
            <p:spPr>
              <a:xfrm>
                <a:off x="2847367" y="2971511"/>
                <a:ext cx="54675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𝑛</m:t>
                          </m:r>
                        </m:sub>
                      </m:sSub>
                    </m:oMath>
                  </m:oMathPara>
                </a14:m>
                <a:endParaRPr lang="en-US" sz="2800" dirty="0"/>
              </a:p>
            </p:txBody>
          </p:sp>
        </mc:Choice>
        <mc:Fallback xmlns="">
          <p:sp>
            <p:nvSpPr>
              <p:cNvPr id="16" name="TextBox 15">
                <a:extLst>
                  <a:ext uri="{FF2B5EF4-FFF2-40B4-BE49-F238E27FC236}">
                    <a16:creationId xmlns:a16="http://schemas.microsoft.com/office/drawing/2014/main" id="{37AA20E6-9CDA-E7D8-B772-5E00F41D3B15}"/>
                  </a:ext>
                </a:extLst>
              </p:cNvPr>
              <p:cNvSpPr txBox="1">
                <a:spLocks noRot="1" noChangeAspect="1" noMove="1" noResize="1" noEditPoints="1" noAdjustHandles="1" noChangeArrowheads="1" noChangeShapeType="1" noTextEdit="1"/>
              </p:cNvSpPr>
              <p:nvPr/>
            </p:nvSpPr>
            <p:spPr>
              <a:xfrm>
                <a:off x="2847367" y="2971511"/>
                <a:ext cx="546753" cy="430887"/>
              </a:xfrm>
              <a:prstGeom prst="rect">
                <a:avLst/>
              </a:prstGeom>
              <a:blipFill>
                <a:blip r:embed="rId9"/>
                <a:stretch>
                  <a:fillRect l="-9091" b="-857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A47EB673-6F0F-5D23-FE52-1A8026434981}"/>
              </a:ext>
            </a:extLst>
          </p:cNvPr>
          <p:cNvCxnSpPr>
            <a:cxnSpLocks noChangeAspect="1"/>
          </p:cNvCxnSpPr>
          <p:nvPr/>
        </p:nvCxnSpPr>
        <p:spPr>
          <a:xfrm flipV="1">
            <a:off x="4647368" y="342245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C254B8C-EB12-A894-51DD-24B40EC77D20}"/>
              </a:ext>
            </a:extLst>
          </p:cNvPr>
          <p:cNvCxnSpPr>
            <a:cxnSpLocks noChangeAspect="1"/>
          </p:cNvCxnSpPr>
          <p:nvPr/>
        </p:nvCxnSpPr>
        <p:spPr>
          <a:xfrm flipH="1" flipV="1">
            <a:off x="4647367" y="351313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075F04A-672D-A084-09C2-6239850601CB}"/>
              </a:ext>
            </a:extLst>
          </p:cNvPr>
          <p:cNvCxnSpPr>
            <a:cxnSpLocks noChangeAspect="1"/>
          </p:cNvCxnSpPr>
          <p:nvPr/>
        </p:nvCxnSpPr>
        <p:spPr>
          <a:xfrm>
            <a:off x="6011257" y="320675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AADB4E0-FC98-E8F8-4C7F-2335A32DFE63}"/>
              </a:ext>
            </a:extLst>
          </p:cNvPr>
          <p:cNvCxnSpPr>
            <a:cxnSpLocks noChangeAspect="1"/>
          </p:cNvCxnSpPr>
          <p:nvPr/>
        </p:nvCxnSpPr>
        <p:spPr>
          <a:xfrm>
            <a:off x="6639392" y="241261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6B72BAE-6352-E393-238F-3C6487278132}"/>
              </a:ext>
            </a:extLst>
          </p:cNvPr>
          <p:cNvCxnSpPr>
            <a:cxnSpLocks noChangeAspect="1"/>
          </p:cNvCxnSpPr>
          <p:nvPr/>
        </p:nvCxnSpPr>
        <p:spPr>
          <a:xfrm>
            <a:off x="8330598" y="384942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2152320B-1159-FE90-E4A8-B0338D50CDAE}"/>
              </a:ext>
            </a:extLst>
          </p:cNvPr>
          <p:cNvCxnSpPr>
            <a:cxnSpLocks noChangeAspect="1"/>
          </p:cNvCxnSpPr>
          <p:nvPr/>
        </p:nvCxnSpPr>
        <p:spPr>
          <a:xfrm flipV="1">
            <a:off x="4480294" y="240965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375D49A-6118-BF7F-C012-6DADB9142CA5}"/>
              </a:ext>
            </a:extLst>
          </p:cNvPr>
          <p:cNvCxnSpPr>
            <a:cxnSpLocks noChangeAspect="1"/>
          </p:cNvCxnSpPr>
          <p:nvPr/>
        </p:nvCxnSpPr>
        <p:spPr>
          <a:xfrm flipH="1" flipV="1">
            <a:off x="3758979" y="384942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CC61F9B-F42C-42A5-81BF-5CCE9650AF33}"/>
              </a:ext>
            </a:extLst>
          </p:cNvPr>
          <p:cNvCxnSpPr>
            <a:cxnSpLocks noChangeAspect="1"/>
          </p:cNvCxnSpPr>
          <p:nvPr/>
        </p:nvCxnSpPr>
        <p:spPr>
          <a:xfrm>
            <a:off x="4564412" y="564385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5964195-AD98-86EB-F1B4-CCD38A05C8C0}"/>
              </a:ext>
            </a:extLst>
          </p:cNvPr>
          <p:cNvCxnSpPr>
            <a:cxnSpLocks noChangeAspect="1"/>
          </p:cNvCxnSpPr>
          <p:nvPr/>
        </p:nvCxnSpPr>
        <p:spPr>
          <a:xfrm flipV="1">
            <a:off x="6639392" y="578929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CC08846E-C395-5AA7-0847-B6CB72BAC245}"/>
                  </a:ext>
                </a:extLst>
              </p:cNvPr>
              <p:cNvSpPr>
                <a:spLocks noChangeAspect="1"/>
              </p:cNvSpPr>
              <p:nvPr/>
            </p:nvSpPr>
            <p:spPr>
              <a:xfrm>
                <a:off x="4785851" y="3569184"/>
                <a:ext cx="2516862" cy="1384995"/>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Securely compute</a:t>
                </a:r>
              </a:p>
              <a:p>
                <a:pPr algn="ctr"/>
                <a14:m>
                  <m:oMathPara xmlns:m="http://schemas.openxmlformats.org/officeDocument/2006/math">
                    <m:oMathParaPr>
                      <m:jc m:val="centerGroup"/>
                    </m:oMathParaPr>
                    <m:oMath xmlns:m="http://schemas.openxmlformats.org/officeDocument/2006/math">
                      <m:r>
                        <a:rPr lang="en-CA" sz="2800" b="0" i="1" dirty="0" smtClean="0">
                          <a:latin typeface="Cambria Math" panose="02040503050406030204" pitchFamily="18" charset="0"/>
                        </a:rPr>
                        <m:t>𝑔</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26" name="Rectangle 25">
                <a:extLst>
                  <a:ext uri="{FF2B5EF4-FFF2-40B4-BE49-F238E27FC236}">
                    <a16:creationId xmlns:a16="http://schemas.microsoft.com/office/drawing/2014/main" id="{CC08846E-C395-5AA7-0847-B6CB72BAC245}"/>
                  </a:ext>
                </a:extLst>
              </p:cNvPr>
              <p:cNvSpPr>
                <a:spLocks noRot="1" noChangeAspect="1" noMove="1" noResize="1" noEditPoints="1" noAdjustHandles="1" noChangeArrowheads="1" noChangeShapeType="1" noTextEdit="1"/>
              </p:cNvSpPr>
              <p:nvPr/>
            </p:nvSpPr>
            <p:spPr>
              <a:xfrm>
                <a:off x="4785851" y="3569184"/>
                <a:ext cx="2516862" cy="1384995"/>
              </a:xfrm>
              <a:prstGeom prst="rect">
                <a:avLst/>
              </a:prstGeom>
              <a:blipFill>
                <a:blip r:embed="rId10"/>
                <a:stretch>
                  <a:fillRect t="-3604" b="-5405"/>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3825E63-E708-F880-0CEF-C70F0EA635BA}"/>
                  </a:ext>
                </a:extLst>
              </p:cNvPr>
              <p:cNvSpPr txBox="1">
                <a:spLocks noChangeAspect="1"/>
              </p:cNvSpPr>
              <p:nvPr/>
            </p:nvSpPr>
            <p:spPr>
              <a:xfrm>
                <a:off x="2682537" y="1810773"/>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CA" sz="2400" b="0" i="1" smtClean="0">
                          <a:latin typeface="Cambria Math" panose="02040503050406030204" pitchFamily="18" charset="0"/>
                        </a:rPr>
                        <m:t>𝑔</m:t>
                      </m:r>
                      <m:r>
                        <a:rPr lang="en-CA" sz="2400" b="0" i="1" smtClean="0">
                          <a:latin typeface="Cambria Math" panose="02040503050406030204" pitchFamily="18"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r>
                            <a:rPr lang="en-CA" sz="2400" b="0" i="1" smtClean="0">
                              <a:latin typeface="Cambria Math" panose="02040503050406030204" pitchFamily="18" charset="0"/>
                              <a:ea typeface="Cambria Math" charset="0"/>
                              <a:cs typeface="Cambria Math" charset="0"/>
                            </a:rPr>
                            <m:t>′</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r>
                        <a:rPr lang="en-CA" sz="2400" b="0" i="1" smtClean="0">
                          <a:latin typeface="Cambria Math" panose="02040503050406030204" pitchFamily="18" charset="0"/>
                          <a:ea typeface="Cambria Math" charset="0"/>
                          <a:cs typeface="Cambria Math" charset="0"/>
                        </a:rPr>
                        <m:t>′</m:t>
                      </m:r>
                    </m:oMath>
                  </m:oMathPara>
                </a14:m>
                <a:endParaRPr lang="en-US" sz="2400" dirty="0"/>
              </a:p>
            </p:txBody>
          </p:sp>
        </mc:Choice>
        <mc:Fallback xmlns="">
          <p:sp>
            <p:nvSpPr>
              <p:cNvPr id="27" name="TextBox 26">
                <a:extLst>
                  <a:ext uri="{FF2B5EF4-FFF2-40B4-BE49-F238E27FC236}">
                    <a16:creationId xmlns:a16="http://schemas.microsoft.com/office/drawing/2014/main" id="{A3825E63-E708-F880-0CEF-C70F0EA635BA}"/>
                  </a:ext>
                </a:extLst>
              </p:cNvPr>
              <p:cNvSpPr txBox="1">
                <a:spLocks noRot="1" noChangeAspect="1" noMove="1" noResize="1" noEditPoints="1" noAdjustHandles="1" noChangeArrowheads="1" noChangeShapeType="1" noTextEdit="1"/>
              </p:cNvSpPr>
              <p:nvPr/>
            </p:nvSpPr>
            <p:spPr>
              <a:xfrm>
                <a:off x="2682537" y="1810773"/>
                <a:ext cx="2766124" cy="461665"/>
              </a:xfrm>
              <a:prstGeom prst="rect">
                <a:avLst/>
              </a:prstGeom>
              <a:blipFill>
                <a:blip r:embed="rId11"/>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Oval Callout 2">
                <a:extLst>
                  <a:ext uri="{FF2B5EF4-FFF2-40B4-BE49-F238E27FC236}">
                    <a16:creationId xmlns:a16="http://schemas.microsoft.com/office/drawing/2014/main" id="{390BA745-FEE2-90D4-4DB8-DB7081D231C4}"/>
                  </a:ext>
                </a:extLst>
              </p:cNvPr>
              <p:cNvSpPr/>
              <p:nvPr/>
            </p:nvSpPr>
            <p:spPr>
              <a:xfrm>
                <a:off x="7819687" y="1580225"/>
                <a:ext cx="4070627" cy="1149263"/>
              </a:xfrm>
              <a:prstGeom prst="wedgeEllipseCallout">
                <a:avLst>
                  <a:gd name="adj1" fmla="val -27839"/>
                  <a:gd name="adj2" fmla="val 7540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CA" sz="2400" b="0" i="1" smtClean="0">
                        <a:solidFill>
                          <a:schemeClr val="tx1"/>
                        </a:solidFill>
                        <a:latin typeface="Cambria Math" panose="02040503050406030204" pitchFamily="18" charset="0"/>
                      </a:rPr>
                      <m:t>𝑔</m:t>
                    </m:r>
                  </m:oMath>
                </a14:m>
                <a:r>
                  <a:rPr lang="en-US" sz="2400" dirty="0">
                    <a:solidFill>
                      <a:schemeClr val="tx1"/>
                    </a:solidFill>
                  </a:rPr>
                  <a:t> is “simpler” than </a:t>
                </a:r>
                <a14:m>
                  <m:oMath xmlns:m="http://schemas.openxmlformats.org/officeDocument/2006/math">
                    <m:r>
                      <a:rPr lang="en-CA" sz="2400" b="0" i="1" smtClean="0">
                        <a:solidFill>
                          <a:schemeClr val="tx1"/>
                        </a:solidFill>
                        <a:latin typeface="Cambria Math" panose="02040503050406030204" pitchFamily="18" charset="0"/>
                      </a:rPr>
                      <m:t>𝑓</m:t>
                    </m:r>
                  </m:oMath>
                </a14:m>
                <a:endParaRPr lang="en-US" sz="2400" dirty="0">
                  <a:solidFill>
                    <a:schemeClr val="tx1"/>
                  </a:solidFill>
                </a:endParaRPr>
              </a:p>
            </p:txBody>
          </p:sp>
        </mc:Choice>
        <mc:Fallback xmlns="">
          <p:sp>
            <p:nvSpPr>
              <p:cNvPr id="3" name="Oval Callout 2">
                <a:extLst>
                  <a:ext uri="{FF2B5EF4-FFF2-40B4-BE49-F238E27FC236}">
                    <a16:creationId xmlns:a16="http://schemas.microsoft.com/office/drawing/2014/main" id="{390BA745-FEE2-90D4-4DB8-DB7081D231C4}"/>
                  </a:ext>
                </a:extLst>
              </p:cNvPr>
              <p:cNvSpPr>
                <a:spLocks noRot="1" noChangeAspect="1" noMove="1" noResize="1" noEditPoints="1" noAdjustHandles="1" noChangeArrowheads="1" noChangeShapeType="1" noTextEdit="1"/>
              </p:cNvSpPr>
              <p:nvPr/>
            </p:nvSpPr>
            <p:spPr>
              <a:xfrm>
                <a:off x="7819687" y="1580225"/>
                <a:ext cx="4070627" cy="1149263"/>
              </a:xfrm>
              <a:prstGeom prst="wedgeEllipseCallout">
                <a:avLst>
                  <a:gd name="adj1" fmla="val -27839"/>
                  <a:gd name="adj2" fmla="val 75402"/>
                </a:avLst>
              </a:prstGeom>
              <a:blipFill>
                <a:blip r:embed="rId12"/>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41904736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685E2-6367-C0BF-6351-15B043A077AE}"/>
              </a:ext>
            </a:extLst>
          </p:cNvPr>
          <p:cNvSpPr>
            <a:spLocks noGrp="1"/>
          </p:cNvSpPr>
          <p:nvPr>
            <p:ph type="title"/>
          </p:nvPr>
        </p:nvSpPr>
        <p:spPr/>
        <p:txBody>
          <a:bodyPr/>
          <a:lstStyle/>
          <a:p>
            <a:r>
              <a:rPr lang="en-US" dirty="0"/>
              <a:t>What is the measure of simplicity?</a:t>
            </a:r>
          </a:p>
        </p:txBody>
      </p:sp>
      <p:pic>
        <p:nvPicPr>
          <p:cNvPr id="4" name="Picture 3">
            <a:extLst>
              <a:ext uri="{FF2B5EF4-FFF2-40B4-BE49-F238E27FC236}">
                <a16:creationId xmlns:a16="http://schemas.microsoft.com/office/drawing/2014/main" id="{115D2190-ABDE-176F-4AA9-4F6768EC7569}"/>
              </a:ext>
            </a:extLst>
          </p:cNvPr>
          <p:cNvPicPr>
            <a:picLocks noChangeAspect="1"/>
          </p:cNvPicPr>
          <p:nvPr/>
        </p:nvPicPr>
        <p:blipFill>
          <a:blip r:embed="rId3"/>
          <a:stretch>
            <a:fillRect/>
          </a:stretch>
        </p:blipFill>
        <p:spPr>
          <a:xfrm>
            <a:off x="5321240" y="1832519"/>
            <a:ext cx="1318152" cy="1318152"/>
          </a:xfrm>
          <a:prstGeom prst="rect">
            <a:avLst/>
          </a:prstGeom>
        </p:spPr>
      </p:pic>
      <p:pic>
        <p:nvPicPr>
          <p:cNvPr id="5" name="Picture 4">
            <a:extLst>
              <a:ext uri="{FF2B5EF4-FFF2-40B4-BE49-F238E27FC236}">
                <a16:creationId xmlns:a16="http://schemas.microsoft.com/office/drawing/2014/main" id="{1D24EE0D-013B-44E4-533E-CEE2F5018BFF}"/>
              </a:ext>
            </a:extLst>
          </p:cNvPr>
          <p:cNvPicPr>
            <a:picLocks noChangeAspect="1"/>
          </p:cNvPicPr>
          <p:nvPr/>
        </p:nvPicPr>
        <p:blipFill>
          <a:blip r:embed="rId3"/>
          <a:stretch>
            <a:fillRect/>
          </a:stretch>
        </p:blipFill>
        <p:spPr>
          <a:xfrm>
            <a:off x="7138758" y="2769924"/>
            <a:ext cx="1318152" cy="1318152"/>
          </a:xfrm>
          <a:prstGeom prst="rect">
            <a:avLst/>
          </a:prstGeom>
        </p:spPr>
      </p:pic>
      <p:pic>
        <p:nvPicPr>
          <p:cNvPr id="6" name="Picture 5">
            <a:extLst>
              <a:ext uri="{FF2B5EF4-FFF2-40B4-BE49-F238E27FC236}">
                <a16:creationId xmlns:a16="http://schemas.microsoft.com/office/drawing/2014/main" id="{DCD29162-409E-F441-22C6-67E2E09A7407}"/>
              </a:ext>
            </a:extLst>
          </p:cNvPr>
          <p:cNvPicPr>
            <a:picLocks noChangeAspect="1"/>
          </p:cNvPicPr>
          <p:nvPr/>
        </p:nvPicPr>
        <p:blipFill>
          <a:blip r:embed="rId3"/>
          <a:stretch>
            <a:fillRect/>
          </a:stretch>
        </p:blipFill>
        <p:spPr>
          <a:xfrm>
            <a:off x="7138758" y="4565930"/>
            <a:ext cx="1318152" cy="1318152"/>
          </a:xfrm>
          <a:prstGeom prst="rect">
            <a:avLst/>
          </a:prstGeom>
        </p:spPr>
      </p:pic>
      <p:pic>
        <p:nvPicPr>
          <p:cNvPr id="7" name="Picture 6">
            <a:extLst>
              <a:ext uri="{FF2B5EF4-FFF2-40B4-BE49-F238E27FC236}">
                <a16:creationId xmlns:a16="http://schemas.microsoft.com/office/drawing/2014/main" id="{C03B89F9-23B4-15AD-61DA-CE21CC1E9393}"/>
              </a:ext>
            </a:extLst>
          </p:cNvPr>
          <p:cNvPicPr>
            <a:picLocks noChangeAspect="1"/>
          </p:cNvPicPr>
          <p:nvPr/>
        </p:nvPicPr>
        <p:blipFill>
          <a:blip r:embed="rId3"/>
          <a:stretch>
            <a:fillRect/>
          </a:stretch>
        </p:blipFill>
        <p:spPr>
          <a:xfrm>
            <a:off x="5238579" y="5366513"/>
            <a:ext cx="1318152" cy="1318152"/>
          </a:xfrm>
          <a:prstGeom prst="rect">
            <a:avLst/>
          </a:prstGeom>
        </p:spPr>
      </p:pic>
      <p:pic>
        <p:nvPicPr>
          <p:cNvPr id="8" name="Picture 7">
            <a:extLst>
              <a:ext uri="{FF2B5EF4-FFF2-40B4-BE49-F238E27FC236}">
                <a16:creationId xmlns:a16="http://schemas.microsoft.com/office/drawing/2014/main" id="{E7FF2132-7ABC-88BD-0682-D12D1C627BFC}"/>
              </a:ext>
            </a:extLst>
          </p:cNvPr>
          <p:cNvPicPr>
            <a:picLocks noChangeAspect="1"/>
          </p:cNvPicPr>
          <p:nvPr/>
        </p:nvPicPr>
        <p:blipFill>
          <a:blip r:embed="rId3"/>
          <a:stretch>
            <a:fillRect/>
          </a:stretch>
        </p:blipFill>
        <p:spPr>
          <a:xfrm>
            <a:off x="3338400" y="4565930"/>
            <a:ext cx="1318152" cy="1318152"/>
          </a:xfrm>
          <a:prstGeom prst="rect">
            <a:avLst/>
          </a:prstGeom>
        </p:spPr>
      </p:pic>
      <p:pic>
        <p:nvPicPr>
          <p:cNvPr id="9" name="Picture 8">
            <a:extLst>
              <a:ext uri="{FF2B5EF4-FFF2-40B4-BE49-F238E27FC236}">
                <a16:creationId xmlns:a16="http://schemas.microsoft.com/office/drawing/2014/main" id="{16C7F7BF-67E0-8D95-2847-0259018F5147}"/>
              </a:ext>
            </a:extLst>
          </p:cNvPr>
          <p:cNvPicPr>
            <a:picLocks noChangeAspect="1"/>
          </p:cNvPicPr>
          <p:nvPr/>
        </p:nvPicPr>
        <p:blipFill>
          <a:blip r:embed="rId3"/>
          <a:stretch>
            <a:fillRect/>
          </a:stretch>
        </p:blipFill>
        <p:spPr>
          <a:xfrm>
            <a:off x="3338399" y="2638791"/>
            <a:ext cx="1318152" cy="1318152"/>
          </a:xfrm>
          <a:prstGeom prst="rect">
            <a:avLst/>
          </a:prstGeom>
        </p:spPr>
      </p:pic>
      <p:sp>
        <p:nvSpPr>
          <p:cNvPr id="10" name="TextBox 9">
            <a:extLst>
              <a:ext uri="{FF2B5EF4-FFF2-40B4-BE49-F238E27FC236}">
                <a16:creationId xmlns:a16="http://schemas.microsoft.com/office/drawing/2014/main" id="{2058F1F8-5858-7E66-14EC-D990221A4DE3}"/>
              </a:ext>
            </a:extLst>
          </p:cNvPr>
          <p:cNvSpPr txBox="1">
            <a:spLocks noChangeAspect="1"/>
          </p:cNvSpPr>
          <p:nvPr/>
        </p:nvSpPr>
        <p:spPr>
          <a:xfrm>
            <a:off x="3953039" y="378146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6A7CCF2-5D69-EF11-BC6B-28CB31056021}"/>
                  </a:ext>
                </a:extLst>
              </p:cNvPr>
              <p:cNvSpPr txBox="1"/>
              <p:nvPr/>
            </p:nvSpPr>
            <p:spPr>
              <a:xfrm>
                <a:off x="5985175" y="1598374"/>
                <a:ext cx="5163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1</m:t>
                          </m:r>
                        </m:sub>
                      </m:sSub>
                    </m:oMath>
                  </m:oMathPara>
                </a14:m>
                <a:endParaRPr lang="en-US" sz="2800" dirty="0"/>
              </a:p>
            </p:txBody>
          </p:sp>
        </mc:Choice>
        <mc:Fallback xmlns="">
          <p:sp>
            <p:nvSpPr>
              <p:cNvPr id="11" name="TextBox 10">
                <a:extLst>
                  <a:ext uri="{FF2B5EF4-FFF2-40B4-BE49-F238E27FC236}">
                    <a16:creationId xmlns:a16="http://schemas.microsoft.com/office/drawing/2014/main" id="{16A7CCF2-5D69-EF11-BC6B-28CB31056021}"/>
                  </a:ext>
                </a:extLst>
              </p:cNvPr>
              <p:cNvSpPr txBox="1">
                <a:spLocks noRot="1" noChangeAspect="1" noMove="1" noResize="1" noEditPoints="1" noAdjustHandles="1" noChangeArrowheads="1" noChangeShapeType="1" noTextEdit="1"/>
              </p:cNvSpPr>
              <p:nvPr/>
            </p:nvSpPr>
            <p:spPr>
              <a:xfrm>
                <a:off x="5985175" y="1598374"/>
                <a:ext cx="516360" cy="430887"/>
              </a:xfrm>
              <a:prstGeom prst="rect">
                <a:avLst/>
              </a:prstGeom>
              <a:blipFill>
                <a:blip r:embed="rId4"/>
                <a:stretch>
                  <a:fillRect l="-9524" r="-4762"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78E467D9-5EF8-01C6-644F-2A7D1388F102}"/>
                  </a:ext>
                </a:extLst>
              </p:cNvPr>
              <p:cNvSpPr txBox="1">
                <a:spLocks noChangeAspect="1"/>
              </p:cNvSpPr>
              <p:nvPr/>
            </p:nvSpPr>
            <p:spPr>
              <a:xfrm>
                <a:off x="8493138" y="308242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2</m:t>
                          </m:r>
                        </m:sub>
                      </m:sSub>
                    </m:oMath>
                  </m:oMathPara>
                </a14:m>
                <a:endParaRPr lang="en-US" sz="2800" dirty="0"/>
              </a:p>
            </p:txBody>
          </p:sp>
        </mc:Choice>
        <mc:Fallback xmlns="">
          <p:sp>
            <p:nvSpPr>
              <p:cNvPr id="12" name="TextBox 11">
                <a:extLst>
                  <a:ext uri="{FF2B5EF4-FFF2-40B4-BE49-F238E27FC236}">
                    <a16:creationId xmlns:a16="http://schemas.microsoft.com/office/drawing/2014/main" id="{78E467D9-5EF8-01C6-644F-2A7D1388F102}"/>
                  </a:ext>
                </a:extLst>
              </p:cNvPr>
              <p:cNvSpPr txBox="1">
                <a:spLocks noRot="1" noChangeAspect="1" noMove="1" noResize="1" noEditPoints="1" noAdjustHandles="1" noChangeArrowheads="1" noChangeShapeType="1" noTextEdit="1"/>
              </p:cNvSpPr>
              <p:nvPr/>
            </p:nvSpPr>
            <p:spPr>
              <a:xfrm>
                <a:off x="8493138" y="3082423"/>
                <a:ext cx="524631" cy="430887"/>
              </a:xfrm>
              <a:prstGeom prst="rect">
                <a:avLst/>
              </a:prstGeom>
              <a:blipFill>
                <a:blip r:embed="rId5"/>
                <a:stretch>
                  <a:fillRect l="-7143" r="-7143"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619C92F-7EF8-507C-5484-401AF8807F3D}"/>
                  </a:ext>
                </a:extLst>
              </p:cNvPr>
              <p:cNvSpPr txBox="1">
                <a:spLocks noChangeAspect="1"/>
              </p:cNvSpPr>
              <p:nvPr/>
            </p:nvSpPr>
            <p:spPr>
              <a:xfrm>
                <a:off x="8493137" y="5009562"/>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3</m:t>
                          </m:r>
                        </m:sub>
                      </m:sSub>
                    </m:oMath>
                  </m:oMathPara>
                </a14:m>
                <a:endParaRPr lang="en-US" sz="2800" dirty="0"/>
              </a:p>
            </p:txBody>
          </p:sp>
        </mc:Choice>
        <mc:Fallback xmlns="">
          <p:sp>
            <p:nvSpPr>
              <p:cNvPr id="13" name="TextBox 12">
                <a:extLst>
                  <a:ext uri="{FF2B5EF4-FFF2-40B4-BE49-F238E27FC236}">
                    <a16:creationId xmlns:a16="http://schemas.microsoft.com/office/drawing/2014/main" id="{9619C92F-7EF8-507C-5484-401AF8807F3D}"/>
                  </a:ext>
                </a:extLst>
              </p:cNvPr>
              <p:cNvSpPr txBox="1">
                <a:spLocks noRot="1" noChangeAspect="1" noMove="1" noResize="1" noEditPoints="1" noAdjustHandles="1" noChangeArrowheads="1" noChangeShapeType="1" noTextEdit="1"/>
              </p:cNvSpPr>
              <p:nvPr/>
            </p:nvSpPr>
            <p:spPr>
              <a:xfrm>
                <a:off x="8493137" y="5009562"/>
                <a:ext cx="524631" cy="430887"/>
              </a:xfrm>
              <a:prstGeom prst="rect">
                <a:avLst/>
              </a:prstGeom>
              <a:blipFill>
                <a:blip r:embed="rId6"/>
                <a:stretch>
                  <a:fillRect l="-7143" r="-7143" b="-1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94D539DF-3293-62A5-E560-FD3BE2B4F529}"/>
                  </a:ext>
                </a:extLst>
              </p:cNvPr>
              <p:cNvSpPr txBox="1">
                <a:spLocks noChangeAspect="1"/>
              </p:cNvSpPr>
              <p:nvPr/>
            </p:nvSpPr>
            <p:spPr>
              <a:xfrm>
                <a:off x="6421320" y="626030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4</m:t>
                          </m:r>
                        </m:sub>
                      </m:sSub>
                    </m:oMath>
                  </m:oMathPara>
                </a14:m>
                <a:endParaRPr lang="en-US" sz="2800" dirty="0"/>
              </a:p>
            </p:txBody>
          </p:sp>
        </mc:Choice>
        <mc:Fallback xmlns="">
          <p:sp>
            <p:nvSpPr>
              <p:cNvPr id="14" name="TextBox 13">
                <a:extLst>
                  <a:ext uri="{FF2B5EF4-FFF2-40B4-BE49-F238E27FC236}">
                    <a16:creationId xmlns:a16="http://schemas.microsoft.com/office/drawing/2014/main" id="{94D539DF-3293-62A5-E560-FD3BE2B4F529}"/>
                  </a:ext>
                </a:extLst>
              </p:cNvPr>
              <p:cNvSpPr txBox="1">
                <a:spLocks noRot="1" noChangeAspect="1" noMove="1" noResize="1" noEditPoints="1" noAdjustHandles="1" noChangeArrowheads="1" noChangeShapeType="1" noTextEdit="1"/>
              </p:cNvSpPr>
              <p:nvPr/>
            </p:nvSpPr>
            <p:spPr>
              <a:xfrm>
                <a:off x="6421320" y="6260303"/>
                <a:ext cx="524631" cy="430887"/>
              </a:xfrm>
              <a:prstGeom prst="rect">
                <a:avLst/>
              </a:prstGeom>
              <a:blipFill>
                <a:blip r:embed="rId7"/>
                <a:stretch>
                  <a:fillRect l="-7143" r="-7143"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FD4894F-0EB4-2C38-D1BD-BC1E350233C1}"/>
                  </a:ext>
                </a:extLst>
              </p:cNvPr>
              <p:cNvSpPr txBox="1">
                <a:spLocks noChangeAspect="1"/>
              </p:cNvSpPr>
              <p:nvPr/>
            </p:nvSpPr>
            <p:spPr>
              <a:xfrm>
                <a:off x="2847367" y="4954179"/>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5</m:t>
                          </m:r>
                        </m:sub>
                      </m:sSub>
                    </m:oMath>
                  </m:oMathPara>
                </a14:m>
                <a:endParaRPr lang="en-US" sz="2800" dirty="0"/>
              </a:p>
            </p:txBody>
          </p:sp>
        </mc:Choice>
        <mc:Fallback xmlns="">
          <p:sp>
            <p:nvSpPr>
              <p:cNvPr id="15" name="TextBox 14">
                <a:extLst>
                  <a:ext uri="{FF2B5EF4-FFF2-40B4-BE49-F238E27FC236}">
                    <a16:creationId xmlns:a16="http://schemas.microsoft.com/office/drawing/2014/main" id="{EFD4894F-0EB4-2C38-D1BD-BC1E350233C1}"/>
                  </a:ext>
                </a:extLst>
              </p:cNvPr>
              <p:cNvSpPr txBox="1">
                <a:spLocks noRot="1" noChangeAspect="1" noMove="1" noResize="1" noEditPoints="1" noAdjustHandles="1" noChangeArrowheads="1" noChangeShapeType="1" noTextEdit="1"/>
              </p:cNvSpPr>
              <p:nvPr/>
            </p:nvSpPr>
            <p:spPr>
              <a:xfrm>
                <a:off x="2847367" y="4954179"/>
                <a:ext cx="524631" cy="430887"/>
              </a:xfrm>
              <a:prstGeom prst="rect">
                <a:avLst/>
              </a:prstGeom>
              <a:blipFill>
                <a:blip r:embed="rId8"/>
                <a:stretch>
                  <a:fillRect l="-9524" t="-2941" r="-4762"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19AB714B-ED17-B1D3-2C6B-C12A499DBBC8}"/>
                  </a:ext>
                </a:extLst>
              </p:cNvPr>
              <p:cNvSpPr txBox="1">
                <a:spLocks noChangeAspect="1"/>
              </p:cNvSpPr>
              <p:nvPr/>
            </p:nvSpPr>
            <p:spPr>
              <a:xfrm>
                <a:off x="2847367" y="2971511"/>
                <a:ext cx="54675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𝑛</m:t>
                          </m:r>
                        </m:sub>
                      </m:sSub>
                    </m:oMath>
                  </m:oMathPara>
                </a14:m>
                <a:endParaRPr lang="en-US" sz="2800" dirty="0"/>
              </a:p>
            </p:txBody>
          </p:sp>
        </mc:Choice>
        <mc:Fallback xmlns="">
          <p:sp>
            <p:nvSpPr>
              <p:cNvPr id="16" name="TextBox 15">
                <a:extLst>
                  <a:ext uri="{FF2B5EF4-FFF2-40B4-BE49-F238E27FC236}">
                    <a16:creationId xmlns:a16="http://schemas.microsoft.com/office/drawing/2014/main" id="{19AB714B-ED17-B1D3-2C6B-C12A499DBBC8}"/>
                  </a:ext>
                </a:extLst>
              </p:cNvPr>
              <p:cNvSpPr txBox="1">
                <a:spLocks noRot="1" noChangeAspect="1" noMove="1" noResize="1" noEditPoints="1" noAdjustHandles="1" noChangeArrowheads="1" noChangeShapeType="1" noTextEdit="1"/>
              </p:cNvSpPr>
              <p:nvPr/>
            </p:nvSpPr>
            <p:spPr>
              <a:xfrm>
                <a:off x="2847367" y="2971511"/>
                <a:ext cx="546753" cy="430887"/>
              </a:xfrm>
              <a:prstGeom prst="rect">
                <a:avLst/>
              </a:prstGeom>
              <a:blipFill>
                <a:blip r:embed="rId9"/>
                <a:stretch>
                  <a:fillRect l="-9091" b="-857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AA6604EC-AE4F-12C4-30E6-423819879CDA}"/>
              </a:ext>
            </a:extLst>
          </p:cNvPr>
          <p:cNvCxnSpPr>
            <a:cxnSpLocks noChangeAspect="1"/>
          </p:cNvCxnSpPr>
          <p:nvPr/>
        </p:nvCxnSpPr>
        <p:spPr>
          <a:xfrm flipV="1">
            <a:off x="4647368" y="342245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970E92F-B8AF-BE84-7C73-9ABC1FB7F95F}"/>
              </a:ext>
            </a:extLst>
          </p:cNvPr>
          <p:cNvCxnSpPr>
            <a:cxnSpLocks noChangeAspect="1"/>
          </p:cNvCxnSpPr>
          <p:nvPr/>
        </p:nvCxnSpPr>
        <p:spPr>
          <a:xfrm flipH="1" flipV="1">
            <a:off x="4647367" y="351313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48A9A12-482A-6312-9F09-BB3A2C7D0D12}"/>
              </a:ext>
            </a:extLst>
          </p:cNvPr>
          <p:cNvCxnSpPr>
            <a:cxnSpLocks noChangeAspect="1"/>
          </p:cNvCxnSpPr>
          <p:nvPr/>
        </p:nvCxnSpPr>
        <p:spPr>
          <a:xfrm>
            <a:off x="6011257" y="320675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ABCDEE0-72F7-C1D9-56E4-70088F3860A2}"/>
              </a:ext>
            </a:extLst>
          </p:cNvPr>
          <p:cNvCxnSpPr>
            <a:cxnSpLocks noChangeAspect="1"/>
          </p:cNvCxnSpPr>
          <p:nvPr/>
        </p:nvCxnSpPr>
        <p:spPr>
          <a:xfrm>
            <a:off x="6639392" y="241261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68EDEF7-68D4-3615-0DE2-EBDEA8C4C51D}"/>
              </a:ext>
            </a:extLst>
          </p:cNvPr>
          <p:cNvCxnSpPr>
            <a:cxnSpLocks noChangeAspect="1"/>
          </p:cNvCxnSpPr>
          <p:nvPr/>
        </p:nvCxnSpPr>
        <p:spPr>
          <a:xfrm>
            <a:off x="8330598" y="384942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2814348-7FBB-9FEC-66AB-CA374F0FC82D}"/>
              </a:ext>
            </a:extLst>
          </p:cNvPr>
          <p:cNvCxnSpPr>
            <a:cxnSpLocks noChangeAspect="1"/>
          </p:cNvCxnSpPr>
          <p:nvPr/>
        </p:nvCxnSpPr>
        <p:spPr>
          <a:xfrm flipV="1">
            <a:off x="4480294" y="240965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29281C6-EFDC-7CC5-A921-2A7A3E8FBF13}"/>
              </a:ext>
            </a:extLst>
          </p:cNvPr>
          <p:cNvCxnSpPr>
            <a:cxnSpLocks noChangeAspect="1"/>
          </p:cNvCxnSpPr>
          <p:nvPr/>
        </p:nvCxnSpPr>
        <p:spPr>
          <a:xfrm flipH="1" flipV="1">
            <a:off x="3758979" y="384942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B48EDF9-8229-A97F-0E73-40EFE468212C}"/>
              </a:ext>
            </a:extLst>
          </p:cNvPr>
          <p:cNvCxnSpPr>
            <a:cxnSpLocks noChangeAspect="1"/>
          </p:cNvCxnSpPr>
          <p:nvPr/>
        </p:nvCxnSpPr>
        <p:spPr>
          <a:xfrm>
            <a:off x="4564412" y="564385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A671CCD-3122-4E4A-D93C-892EC7A6CB2F}"/>
              </a:ext>
            </a:extLst>
          </p:cNvPr>
          <p:cNvCxnSpPr>
            <a:cxnSpLocks noChangeAspect="1"/>
          </p:cNvCxnSpPr>
          <p:nvPr/>
        </p:nvCxnSpPr>
        <p:spPr>
          <a:xfrm flipV="1">
            <a:off x="6639392" y="578929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B865C35D-FEBC-73B9-AC6E-155DED9D9CB5}"/>
                  </a:ext>
                </a:extLst>
              </p:cNvPr>
              <p:cNvSpPr>
                <a:spLocks noChangeAspect="1"/>
              </p:cNvSpPr>
              <p:nvPr/>
            </p:nvSpPr>
            <p:spPr>
              <a:xfrm>
                <a:off x="4785851" y="3569184"/>
                <a:ext cx="2516862" cy="1384995"/>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Securely compute</a:t>
                </a:r>
              </a:p>
              <a:p>
                <a:pPr algn="ctr"/>
                <a14:m>
                  <m:oMathPara xmlns:m="http://schemas.openxmlformats.org/officeDocument/2006/math">
                    <m:oMathParaPr>
                      <m:jc m:val="centerGroup"/>
                    </m:oMathParaPr>
                    <m:oMath xmlns:m="http://schemas.openxmlformats.org/officeDocument/2006/math">
                      <m:r>
                        <a:rPr lang="en-CA" sz="2800" b="0" i="1" dirty="0" smtClean="0">
                          <a:latin typeface="Cambria Math" panose="02040503050406030204" pitchFamily="18" charset="0"/>
                        </a:rPr>
                        <m:t>𝑔</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26" name="Rectangle 25">
                <a:extLst>
                  <a:ext uri="{FF2B5EF4-FFF2-40B4-BE49-F238E27FC236}">
                    <a16:creationId xmlns:a16="http://schemas.microsoft.com/office/drawing/2014/main" id="{B865C35D-FEBC-73B9-AC6E-155DED9D9CB5}"/>
                  </a:ext>
                </a:extLst>
              </p:cNvPr>
              <p:cNvSpPr>
                <a:spLocks noRot="1" noChangeAspect="1" noMove="1" noResize="1" noEditPoints="1" noAdjustHandles="1" noChangeArrowheads="1" noChangeShapeType="1" noTextEdit="1"/>
              </p:cNvSpPr>
              <p:nvPr/>
            </p:nvSpPr>
            <p:spPr>
              <a:xfrm>
                <a:off x="4785851" y="3569184"/>
                <a:ext cx="2516862" cy="1384995"/>
              </a:xfrm>
              <a:prstGeom prst="rect">
                <a:avLst/>
              </a:prstGeom>
              <a:blipFill>
                <a:blip r:embed="rId10"/>
                <a:stretch>
                  <a:fillRect t="-3604" b="-5405"/>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1255D0A-D105-B6A9-0604-169C17E964C2}"/>
                  </a:ext>
                </a:extLst>
              </p:cNvPr>
              <p:cNvSpPr txBox="1">
                <a:spLocks noChangeAspect="1"/>
              </p:cNvSpPr>
              <p:nvPr/>
            </p:nvSpPr>
            <p:spPr>
              <a:xfrm>
                <a:off x="2682537" y="1810773"/>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CA" sz="2400" b="0" i="1" smtClean="0">
                          <a:latin typeface="Cambria Math" panose="02040503050406030204" pitchFamily="18" charset="0"/>
                        </a:rPr>
                        <m:t>𝑔</m:t>
                      </m:r>
                      <m:r>
                        <a:rPr lang="en-CA" sz="2400" b="0" i="1" smtClean="0">
                          <a:latin typeface="Cambria Math" panose="02040503050406030204" pitchFamily="18"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r>
                            <a:rPr lang="en-CA" sz="2400" b="0" i="1" smtClean="0">
                              <a:latin typeface="Cambria Math" panose="02040503050406030204" pitchFamily="18" charset="0"/>
                              <a:ea typeface="Cambria Math" charset="0"/>
                              <a:cs typeface="Cambria Math" charset="0"/>
                            </a:rPr>
                            <m:t>′</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r>
                        <a:rPr lang="en-CA" sz="2400" b="0" i="1" smtClean="0">
                          <a:latin typeface="Cambria Math" panose="02040503050406030204" pitchFamily="18" charset="0"/>
                          <a:ea typeface="Cambria Math" charset="0"/>
                          <a:cs typeface="Cambria Math" charset="0"/>
                        </a:rPr>
                        <m:t>′</m:t>
                      </m:r>
                    </m:oMath>
                  </m:oMathPara>
                </a14:m>
                <a:endParaRPr lang="en-US" sz="2400" dirty="0"/>
              </a:p>
            </p:txBody>
          </p:sp>
        </mc:Choice>
        <mc:Fallback xmlns="">
          <p:sp>
            <p:nvSpPr>
              <p:cNvPr id="27" name="TextBox 26">
                <a:extLst>
                  <a:ext uri="{FF2B5EF4-FFF2-40B4-BE49-F238E27FC236}">
                    <a16:creationId xmlns:a16="http://schemas.microsoft.com/office/drawing/2014/main" id="{41255D0A-D105-B6A9-0604-169C17E964C2}"/>
                  </a:ext>
                </a:extLst>
              </p:cNvPr>
              <p:cNvSpPr txBox="1">
                <a:spLocks noRot="1" noChangeAspect="1" noMove="1" noResize="1" noEditPoints="1" noAdjustHandles="1" noChangeArrowheads="1" noChangeShapeType="1" noTextEdit="1"/>
              </p:cNvSpPr>
              <p:nvPr/>
            </p:nvSpPr>
            <p:spPr>
              <a:xfrm>
                <a:off x="2682537" y="1810773"/>
                <a:ext cx="2766124" cy="461665"/>
              </a:xfrm>
              <a:prstGeom prst="rect">
                <a:avLst/>
              </a:prstGeom>
              <a:blipFill>
                <a:blip r:embed="rId11"/>
                <a:stretch>
                  <a:fillRect b="-5263"/>
                </a:stretch>
              </a:blipFill>
            </p:spPr>
            <p:txBody>
              <a:bodyPr/>
              <a:lstStyle/>
              <a:p>
                <a:r>
                  <a:rPr lang="en-US">
                    <a:noFill/>
                  </a:rPr>
                  <a:t> </a:t>
                </a:r>
              </a:p>
            </p:txBody>
          </p:sp>
        </mc:Fallback>
      </mc:AlternateContent>
      <p:sp>
        <p:nvSpPr>
          <p:cNvPr id="28" name="Oval Callout 27">
            <a:extLst>
              <a:ext uri="{FF2B5EF4-FFF2-40B4-BE49-F238E27FC236}">
                <a16:creationId xmlns:a16="http://schemas.microsoft.com/office/drawing/2014/main" id="{471858E5-14B0-B756-2CDF-C0416E8A2360}"/>
              </a:ext>
            </a:extLst>
          </p:cNvPr>
          <p:cNvSpPr/>
          <p:nvPr/>
        </p:nvSpPr>
        <p:spPr>
          <a:xfrm>
            <a:off x="7556499" y="1491915"/>
            <a:ext cx="4333816" cy="1237573"/>
          </a:xfrm>
          <a:prstGeom prst="wedgeEllipseCallout">
            <a:avLst>
              <a:gd name="adj1" fmla="val -27839"/>
              <a:gd name="adj2" fmla="val 75402"/>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Previous works equated simplicity with constant degree</a:t>
            </a:r>
          </a:p>
        </p:txBody>
      </p:sp>
    </p:spTree>
    <p:extLst>
      <p:ext uri="{BB962C8B-B14F-4D97-AF65-F5344CB8AC3E}">
        <p14:creationId xmlns:p14="http://schemas.microsoft.com/office/powerpoint/2010/main" val="2394028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18103-CE2C-B989-C3C9-A67404754D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9DF9B5-D8EB-0A61-571E-DB1E605D392D}"/>
              </a:ext>
            </a:extLst>
          </p:cNvPr>
          <p:cNvSpPr>
            <a:spLocks noGrp="1"/>
          </p:cNvSpPr>
          <p:nvPr>
            <p:ph type="title"/>
          </p:nvPr>
        </p:nvSpPr>
        <p:spPr/>
        <p:txBody>
          <a:bodyPr/>
          <a:lstStyle/>
          <a:p>
            <a:r>
              <a:rPr lang="en-US" dirty="0"/>
              <a:t>What is the measure of simplicity?</a:t>
            </a:r>
          </a:p>
        </p:txBody>
      </p:sp>
      <p:pic>
        <p:nvPicPr>
          <p:cNvPr id="4" name="Picture 3">
            <a:extLst>
              <a:ext uri="{FF2B5EF4-FFF2-40B4-BE49-F238E27FC236}">
                <a16:creationId xmlns:a16="http://schemas.microsoft.com/office/drawing/2014/main" id="{AD1F3778-7427-1BC0-161C-C2F57A2E529A}"/>
              </a:ext>
            </a:extLst>
          </p:cNvPr>
          <p:cNvPicPr>
            <a:picLocks noChangeAspect="1"/>
          </p:cNvPicPr>
          <p:nvPr/>
        </p:nvPicPr>
        <p:blipFill>
          <a:blip r:embed="rId3"/>
          <a:stretch>
            <a:fillRect/>
          </a:stretch>
        </p:blipFill>
        <p:spPr>
          <a:xfrm>
            <a:off x="5321240" y="1832519"/>
            <a:ext cx="1318152" cy="1318152"/>
          </a:xfrm>
          <a:prstGeom prst="rect">
            <a:avLst/>
          </a:prstGeom>
        </p:spPr>
      </p:pic>
      <p:pic>
        <p:nvPicPr>
          <p:cNvPr id="5" name="Picture 4">
            <a:extLst>
              <a:ext uri="{FF2B5EF4-FFF2-40B4-BE49-F238E27FC236}">
                <a16:creationId xmlns:a16="http://schemas.microsoft.com/office/drawing/2014/main" id="{93E0EABB-1F9E-DFE0-930B-8F415AE6EFD0}"/>
              </a:ext>
            </a:extLst>
          </p:cNvPr>
          <p:cNvPicPr>
            <a:picLocks noChangeAspect="1"/>
          </p:cNvPicPr>
          <p:nvPr/>
        </p:nvPicPr>
        <p:blipFill>
          <a:blip r:embed="rId3"/>
          <a:stretch>
            <a:fillRect/>
          </a:stretch>
        </p:blipFill>
        <p:spPr>
          <a:xfrm>
            <a:off x="7138758" y="2769924"/>
            <a:ext cx="1318152" cy="1318152"/>
          </a:xfrm>
          <a:prstGeom prst="rect">
            <a:avLst/>
          </a:prstGeom>
        </p:spPr>
      </p:pic>
      <p:pic>
        <p:nvPicPr>
          <p:cNvPr id="6" name="Picture 5">
            <a:extLst>
              <a:ext uri="{FF2B5EF4-FFF2-40B4-BE49-F238E27FC236}">
                <a16:creationId xmlns:a16="http://schemas.microsoft.com/office/drawing/2014/main" id="{BE589EB9-F7D5-0201-3ADD-ADD3CFCA94FE}"/>
              </a:ext>
            </a:extLst>
          </p:cNvPr>
          <p:cNvPicPr>
            <a:picLocks noChangeAspect="1"/>
          </p:cNvPicPr>
          <p:nvPr/>
        </p:nvPicPr>
        <p:blipFill>
          <a:blip r:embed="rId3"/>
          <a:stretch>
            <a:fillRect/>
          </a:stretch>
        </p:blipFill>
        <p:spPr>
          <a:xfrm>
            <a:off x="7138758" y="4565930"/>
            <a:ext cx="1318152" cy="1318152"/>
          </a:xfrm>
          <a:prstGeom prst="rect">
            <a:avLst/>
          </a:prstGeom>
        </p:spPr>
      </p:pic>
      <p:pic>
        <p:nvPicPr>
          <p:cNvPr id="7" name="Picture 6">
            <a:extLst>
              <a:ext uri="{FF2B5EF4-FFF2-40B4-BE49-F238E27FC236}">
                <a16:creationId xmlns:a16="http://schemas.microsoft.com/office/drawing/2014/main" id="{D07FDD09-8570-F044-03E4-2FCB5200E1E9}"/>
              </a:ext>
            </a:extLst>
          </p:cNvPr>
          <p:cNvPicPr>
            <a:picLocks noChangeAspect="1"/>
          </p:cNvPicPr>
          <p:nvPr/>
        </p:nvPicPr>
        <p:blipFill>
          <a:blip r:embed="rId3"/>
          <a:stretch>
            <a:fillRect/>
          </a:stretch>
        </p:blipFill>
        <p:spPr>
          <a:xfrm>
            <a:off x="5238579" y="5366513"/>
            <a:ext cx="1318152" cy="1318152"/>
          </a:xfrm>
          <a:prstGeom prst="rect">
            <a:avLst/>
          </a:prstGeom>
        </p:spPr>
      </p:pic>
      <p:pic>
        <p:nvPicPr>
          <p:cNvPr id="8" name="Picture 7">
            <a:extLst>
              <a:ext uri="{FF2B5EF4-FFF2-40B4-BE49-F238E27FC236}">
                <a16:creationId xmlns:a16="http://schemas.microsoft.com/office/drawing/2014/main" id="{DE8BE28F-3BAA-5BBF-5F54-8276BB1F9816}"/>
              </a:ext>
            </a:extLst>
          </p:cNvPr>
          <p:cNvPicPr>
            <a:picLocks noChangeAspect="1"/>
          </p:cNvPicPr>
          <p:nvPr/>
        </p:nvPicPr>
        <p:blipFill>
          <a:blip r:embed="rId3"/>
          <a:stretch>
            <a:fillRect/>
          </a:stretch>
        </p:blipFill>
        <p:spPr>
          <a:xfrm>
            <a:off x="3338400" y="4565930"/>
            <a:ext cx="1318152" cy="1318152"/>
          </a:xfrm>
          <a:prstGeom prst="rect">
            <a:avLst/>
          </a:prstGeom>
        </p:spPr>
      </p:pic>
      <p:pic>
        <p:nvPicPr>
          <p:cNvPr id="9" name="Picture 8">
            <a:extLst>
              <a:ext uri="{FF2B5EF4-FFF2-40B4-BE49-F238E27FC236}">
                <a16:creationId xmlns:a16="http://schemas.microsoft.com/office/drawing/2014/main" id="{CBD50FB9-A513-2028-A3AE-FFD5774B84BC}"/>
              </a:ext>
            </a:extLst>
          </p:cNvPr>
          <p:cNvPicPr>
            <a:picLocks noChangeAspect="1"/>
          </p:cNvPicPr>
          <p:nvPr/>
        </p:nvPicPr>
        <p:blipFill>
          <a:blip r:embed="rId3"/>
          <a:stretch>
            <a:fillRect/>
          </a:stretch>
        </p:blipFill>
        <p:spPr>
          <a:xfrm>
            <a:off x="3338399" y="2638791"/>
            <a:ext cx="1318152" cy="1318152"/>
          </a:xfrm>
          <a:prstGeom prst="rect">
            <a:avLst/>
          </a:prstGeom>
        </p:spPr>
      </p:pic>
      <p:sp>
        <p:nvSpPr>
          <p:cNvPr id="10" name="TextBox 9">
            <a:extLst>
              <a:ext uri="{FF2B5EF4-FFF2-40B4-BE49-F238E27FC236}">
                <a16:creationId xmlns:a16="http://schemas.microsoft.com/office/drawing/2014/main" id="{21CCD8F6-46C9-766E-158E-0E491F2767D0}"/>
              </a:ext>
            </a:extLst>
          </p:cNvPr>
          <p:cNvSpPr txBox="1">
            <a:spLocks noChangeAspect="1"/>
          </p:cNvSpPr>
          <p:nvPr/>
        </p:nvSpPr>
        <p:spPr>
          <a:xfrm>
            <a:off x="3953039" y="378146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CE00413-B20F-D4EC-FF2D-A0A9478F35FB}"/>
                  </a:ext>
                </a:extLst>
              </p:cNvPr>
              <p:cNvSpPr txBox="1"/>
              <p:nvPr/>
            </p:nvSpPr>
            <p:spPr>
              <a:xfrm>
                <a:off x="5985175" y="1598374"/>
                <a:ext cx="5163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1</m:t>
                          </m:r>
                        </m:sub>
                      </m:sSub>
                    </m:oMath>
                  </m:oMathPara>
                </a14:m>
                <a:endParaRPr lang="en-US" sz="2800" dirty="0"/>
              </a:p>
            </p:txBody>
          </p:sp>
        </mc:Choice>
        <mc:Fallback xmlns="">
          <p:sp>
            <p:nvSpPr>
              <p:cNvPr id="11" name="TextBox 10">
                <a:extLst>
                  <a:ext uri="{FF2B5EF4-FFF2-40B4-BE49-F238E27FC236}">
                    <a16:creationId xmlns:a16="http://schemas.microsoft.com/office/drawing/2014/main" id="{0CE00413-B20F-D4EC-FF2D-A0A9478F35FB}"/>
                  </a:ext>
                </a:extLst>
              </p:cNvPr>
              <p:cNvSpPr txBox="1">
                <a:spLocks noRot="1" noChangeAspect="1" noMove="1" noResize="1" noEditPoints="1" noAdjustHandles="1" noChangeArrowheads="1" noChangeShapeType="1" noTextEdit="1"/>
              </p:cNvSpPr>
              <p:nvPr/>
            </p:nvSpPr>
            <p:spPr>
              <a:xfrm>
                <a:off x="5985175" y="1598374"/>
                <a:ext cx="516360" cy="430887"/>
              </a:xfrm>
              <a:prstGeom prst="rect">
                <a:avLst/>
              </a:prstGeom>
              <a:blipFill>
                <a:blip r:embed="rId4"/>
                <a:stretch>
                  <a:fillRect l="-9524" r="-4762"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BC73C8C-FCB4-A8A8-FF84-6226823540D0}"/>
                  </a:ext>
                </a:extLst>
              </p:cNvPr>
              <p:cNvSpPr txBox="1">
                <a:spLocks noChangeAspect="1"/>
              </p:cNvSpPr>
              <p:nvPr/>
            </p:nvSpPr>
            <p:spPr>
              <a:xfrm>
                <a:off x="8493138" y="308242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2</m:t>
                          </m:r>
                        </m:sub>
                      </m:sSub>
                    </m:oMath>
                  </m:oMathPara>
                </a14:m>
                <a:endParaRPr lang="en-US" sz="2800" dirty="0"/>
              </a:p>
            </p:txBody>
          </p:sp>
        </mc:Choice>
        <mc:Fallback xmlns="">
          <p:sp>
            <p:nvSpPr>
              <p:cNvPr id="12" name="TextBox 11">
                <a:extLst>
                  <a:ext uri="{FF2B5EF4-FFF2-40B4-BE49-F238E27FC236}">
                    <a16:creationId xmlns:a16="http://schemas.microsoft.com/office/drawing/2014/main" id="{CBC73C8C-FCB4-A8A8-FF84-6226823540D0}"/>
                  </a:ext>
                </a:extLst>
              </p:cNvPr>
              <p:cNvSpPr txBox="1">
                <a:spLocks noRot="1" noChangeAspect="1" noMove="1" noResize="1" noEditPoints="1" noAdjustHandles="1" noChangeArrowheads="1" noChangeShapeType="1" noTextEdit="1"/>
              </p:cNvSpPr>
              <p:nvPr/>
            </p:nvSpPr>
            <p:spPr>
              <a:xfrm>
                <a:off x="8493138" y="3082423"/>
                <a:ext cx="524631" cy="430887"/>
              </a:xfrm>
              <a:prstGeom prst="rect">
                <a:avLst/>
              </a:prstGeom>
              <a:blipFill>
                <a:blip r:embed="rId5"/>
                <a:stretch>
                  <a:fillRect l="-7143" r="-7143"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9C95FCE-545E-1BC9-3C5D-DE141F423B73}"/>
                  </a:ext>
                </a:extLst>
              </p:cNvPr>
              <p:cNvSpPr txBox="1">
                <a:spLocks noChangeAspect="1"/>
              </p:cNvSpPr>
              <p:nvPr/>
            </p:nvSpPr>
            <p:spPr>
              <a:xfrm>
                <a:off x="8493137" y="5009562"/>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3</m:t>
                          </m:r>
                        </m:sub>
                      </m:sSub>
                    </m:oMath>
                  </m:oMathPara>
                </a14:m>
                <a:endParaRPr lang="en-US" sz="2800" dirty="0"/>
              </a:p>
            </p:txBody>
          </p:sp>
        </mc:Choice>
        <mc:Fallback xmlns="">
          <p:sp>
            <p:nvSpPr>
              <p:cNvPr id="13" name="TextBox 12">
                <a:extLst>
                  <a:ext uri="{FF2B5EF4-FFF2-40B4-BE49-F238E27FC236}">
                    <a16:creationId xmlns:a16="http://schemas.microsoft.com/office/drawing/2014/main" id="{E9C95FCE-545E-1BC9-3C5D-DE141F423B73}"/>
                  </a:ext>
                </a:extLst>
              </p:cNvPr>
              <p:cNvSpPr txBox="1">
                <a:spLocks noRot="1" noChangeAspect="1" noMove="1" noResize="1" noEditPoints="1" noAdjustHandles="1" noChangeArrowheads="1" noChangeShapeType="1" noTextEdit="1"/>
              </p:cNvSpPr>
              <p:nvPr/>
            </p:nvSpPr>
            <p:spPr>
              <a:xfrm>
                <a:off x="8493137" y="5009562"/>
                <a:ext cx="524631" cy="430887"/>
              </a:xfrm>
              <a:prstGeom prst="rect">
                <a:avLst/>
              </a:prstGeom>
              <a:blipFill>
                <a:blip r:embed="rId6"/>
                <a:stretch>
                  <a:fillRect l="-7143" r="-7143" b="-1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4F150E31-6152-1538-CEFA-E768D8D265CD}"/>
                  </a:ext>
                </a:extLst>
              </p:cNvPr>
              <p:cNvSpPr txBox="1">
                <a:spLocks noChangeAspect="1"/>
              </p:cNvSpPr>
              <p:nvPr/>
            </p:nvSpPr>
            <p:spPr>
              <a:xfrm>
                <a:off x="6421320" y="626030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4</m:t>
                          </m:r>
                        </m:sub>
                      </m:sSub>
                    </m:oMath>
                  </m:oMathPara>
                </a14:m>
                <a:endParaRPr lang="en-US" sz="2800" dirty="0"/>
              </a:p>
            </p:txBody>
          </p:sp>
        </mc:Choice>
        <mc:Fallback xmlns="">
          <p:sp>
            <p:nvSpPr>
              <p:cNvPr id="14" name="TextBox 13">
                <a:extLst>
                  <a:ext uri="{FF2B5EF4-FFF2-40B4-BE49-F238E27FC236}">
                    <a16:creationId xmlns:a16="http://schemas.microsoft.com/office/drawing/2014/main" id="{4F150E31-6152-1538-CEFA-E768D8D265CD}"/>
                  </a:ext>
                </a:extLst>
              </p:cNvPr>
              <p:cNvSpPr txBox="1">
                <a:spLocks noRot="1" noChangeAspect="1" noMove="1" noResize="1" noEditPoints="1" noAdjustHandles="1" noChangeArrowheads="1" noChangeShapeType="1" noTextEdit="1"/>
              </p:cNvSpPr>
              <p:nvPr/>
            </p:nvSpPr>
            <p:spPr>
              <a:xfrm>
                <a:off x="6421320" y="6260303"/>
                <a:ext cx="524631" cy="430887"/>
              </a:xfrm>
              <a:prstGeom prst="rect">
                <a:avLst/>
              </a:prstGeom>
              <a:blipFill>
                <a:blip r:embed="rId7"/>
                <a:stretch>
                  <a:fillRect l="-7143" r="-7143"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4E69C4BF-69A0-4D4D-B0FB-CBBE76F15CAA}"/>
                  </a:ext>
                </a:extLst>
              </p:cNvPr>
              <p:cNvSpPr txBox="1">
                <a:spLocks noChangeAspect="1"/>
              </p:cNvSpPr>
              <p:nvPr/>
            </p:nvSpPr>
            <p:spPr>
              <a:xfrm>
                <a:off x="2847367" y="4954179"/>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5</m:t>
                          </m:r>
                        </m:sub>
                      </m:sSub>
                    </m:oMath>
                  </m:oMathPara>
                </a14:m>
                <a:endParaRPr lang="en-US" sz="2800" dirty="0"/>
              </a:p>
            </p:txBody>
          </p:sp>
        </mc:Choice>
        <mc:Fallback xmlns="">
          <p:sp>
            <p:nvSpPr>
              <p:cNvPr id="15" name="TextBox 14">
                <a:extLst>
                  <a:ext uri="{FF2B5EF4-FFF2-40B4-BE49-F238E27FC236}">
                    <a16:creationId xmlns:a16="http://schemas.microsoft.com/office/drawing/2014/main" id="{4E69C4BF-69A0-4D4D-B0FB-CBBE76F15CAA}"/>
                  </a:ext>
                </a:extLst>
              </p:cNvPr>
              <p:cNvSpPr txBox="1">
                <a:spLocks noRot="1" noChangeAspect="1" noMove="1" noResize="1" noEditPoints="1" noAdjustHandles="1" noChangeArrowheads="1" noChangeShapeType="1" noTextEdit="1"/>
              </p:cNvSpPr>
              <p:nvPr/>
            </p:nvSpPr>
            <p:spPr>
              <a:xfrm>
                <a:off x="2847367" y="4954179"/>
                <a:ext cx="524631" cy="430887"/>
              </a:xfrm>
              <a:prstGeom prst="rect">
                <a:avLst/>
              </a:prstGeom>
              <a:blipFill>
                <a:blip r:embed="rId8"/>
                <a:stretch>
                  <a:fillRect l="-9524" t="-2941" r="-4762"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E31D5621-859B-02E1-EAEB-587F9E00D271}"/>
                  </a:ext>
                </a:extLst>
              </p:cNvPr>
              <p:cNvSpPr txBox="1">
                <a:spLocks noChangeAspect="1"/>
              </p:cNvSpPr>
              <p:nvPr/>
            </p:nvSpPr>
            <p:spPr>
              <a:xfrm>
                <a:off x="2847367" y="2971511"/>
                <a:ext cx="54675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𝑛</m:t>
                          </m:r>
                        </m:sub>
                      </m:sSub>
                    </m:oMath>
                  </m:oMathPara>
                </a14:m>
                <a:endParaRPr lang="en-US" sz="2800" dirty="0"/>
              </a:p>
            </p:txBody>
          </p:sp>
        </mc:Choice>
        <mc:Fallback xmlns="">
          <p:sp>
            <p:nvSpPr>
              <p:cNvPr id="16" name="TextBox 15">
                <a:extLst>
                  <a:ext uri="{FF2B5EF4-FFF2-40B4-BE49-F238E27FC236}">
                    <a16:creationId xmlns:a16="http://schemas.microsoft.com/office/drawing/2014/main" id="{E31D5621-859B-02E1-EAEB-587F9E00D271}"/>
                  </a:ext>
                </a:extLst>
              </p:cNvPr>
              <p:cNvSpPr txBox="1">
                <a:spLocks noRot="1" noChangeAspect="1" noMove="1" noResize="1" noEditPoints="1" noAdjustHandles="1" noChangeArrowheads="1" noChangeShapeType="1" noTextEdit="1"/>
              </p:cNvSpPr>
              <p:nvPr/>
            </p:nvSpPr>
            <p:spPr>
              <a:xfrm>
                <a:off x="2847367" y="2971511"/>
                <a:ext cx="546753" cy="430887"/>
              </a:xfrm>
              <a:prstGeom prst="rect">
                <a:avLst/>
              </a:prstGeom>
              <a:blipFill>
                <a:blip r:embed="rId9"/>
                <a:stretch>
                  <a:fillRect l="-9091" b="-857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35C5743A-C7C1-F479-1CD9-E73BFFFA136A}"/>
              </a:ext>
            </a:extLst>
          </p:cNvPr>
          <p:cNvCxnSpPr>
            <a:cxnSpLocks noChangeAspect="1"/>
          </p:cNvCxnSpPr>
          <p:nvPr/>
        </p:nvCxnSpPr>
        <p:spPr>
          <a:xfrm flipV="1">
            <a:off x="4647368" y="342245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F24E56F-C485-D6CB-F364-D4E805C9A85E}"/>
              </a:ext>
            </a:extLst>
          </p:cNvPr>
          <p:cNvCxnSpPr>
            <a:cxnSpLocks noChangeAspect="1"/>
          </p:cNvCxnSpPr>
          <p:nvPr/>
        </p:nvCxnSpPr>
        <p:spPr>
          <a:xfrm flipH="1" flipV="1">
            <a:off x="4647367" y="351313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EA2E92B-3AA9-67DD-DFC5-A184B9264493}"/>
              </a:ext>
            </a:extLst>
          </p:cNvPr>
          <p:cNvCxnSpPr>
            <a:cxnSpLocks noChangeAspect="1"/>
          </p:cNvCxnSpPr>
          <p:nvPr/>
        </p:nvCxnSpPr>
        <p:spPr>
          <a:xfrm>
            <a:off x="6011257" y="320675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F7E46C0-D26F-E8A9-92B7-F2BF517E61BA}"/>
              </a:ext>
            </a:extLst>
          </p:cNvPr>
          <p:cNvCxnSpPr>
            <a:cxnSpLocks noChangeAspect="1"/>
          </p:cNvCxnSpPr>
          <p:nvPr/>
        </p:nvCxnSpPr>
        <p:spPr>
          <a:xfrm>
            <a:off x="6639392" y="241261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F31FFC0-E0C8-7710-C429-EC880AF1F845}"/>
              </a:ext>
            </a:extLst>
          </p:cNvPr>
          <p:cNvCxnSpPr>
            <a:cxnSpLocks noChangeAspect="1"/>
          </p:cNvCxnSpPr>
          <p:nvPr/>
        </p:nvCxnSpPr>
        <p:spPr>
          <a:xfrm>
            <a:off x="8330598" y="384942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5A15930-2F5D-4119-52DF-D5AF614C4D7C}"/>
              </a:ext>
            </a:extLst>
          </p:cNvPr>
          <p:cNvCxnSpPr>
            <a:cxnSpLocks noChangeAspect="1"/>
          </p:cNvCxnSpPr>
          <p:nvPr/>
        </p:nvCxnSpPr>
        <p:spPr>
          <a:xfrm flipV="1">
            <a:off x="4480294" y="240965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789388A-30B4-25F6-EE01-35171BDB7A18}"/>
              </a:ext>
            </a:extLst>
          </p:cNvPr>
          <p:cNvCxnSpPr>
            <a:cxnSpLocks noChangeAspect="1"/>
          </p:cNvCxnSpPr>
          <p:nvPr/>
        </p:nvCxnSpPr>
        <p:spPr>
          <a:xfrm flipH="1" flipV="1">
            <a:off x="3758979" y="384942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90B7EE0-1119-4F01-6D2F-631D0D073EA7}"/>
              </a:ext>
            </a:extLst>
          </p:cNvPr>
          <p:cNvCxnSpPr>
            <a:cxnSpLocks noChangeAspect="1"/>
          </p:cNvCxnSpPr>
          <p:nvPr/>
        </p:nvCxnSpPr>
        <p:spPr>
          <a:xfrm>
            <a:off x="4564412" y="564385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2149B1C-E072-567A-3B96-68BED8F7AD81}"/>
              </a:ext>
            </a:extLst>
          </p:cNvPr>
          <p:cNvCxnSpPr>
            <a:cxnSpLocks noChangeAspect="1"/>
          </p:cNvCxnSpPr>
          <p:nvPr/>
        </p:nvCxnSpPr>
        <p:spPr>
          <a:xfrm flipV="1">
            <a:off x="6639392" y="578929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FDCCC09C-8597-314A-EC63-7D052F4BBCA0}"/>
                  </a:ext>
                </a:extLst>
              </p:cNvPr>
              <p:cNvSpPr>
                <a:spLocks noChangeAspect="1"/>
              </p:cNvSpPr>
              <p:nvPr/>
            </p:nvSpPr>
            <p:spPr>
              <a:xfrm>
                <a:off x="4785851" y="3569184"/>
                <a:ext cx="2516862" cy="1384995"/>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Securely compute</a:t>
                </a:r>
              </a:p>
              <a:p>
                <a:pPr algn="ctr"/>
                <a14:m>
                  <m:oMathPara xmlns:m="http://schemas.openxmlformats.org/officeDocument/2006/math">
                    <m:oMathParaPr>
                      <m:jc m:val="centerGroup"/>
                    </m:oMathParaPr>
                    <m:oMath xmlns:m="http://schemas.openxmlformats.org/officeDocument/2006/math">
                      <m:r>
                        <a:rPr lang="en-CA" sz="2800" b="0" i="1" dirty="0" smtClean="0">
                          <a:latin typeface="Cambria Math" panose="02040503050406030204" pitchFamily="18" charset="0"/>
                        </a:rPr>
                        <m:t>𝑔</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26" name="Rectangle 25">
                <a:extLst>
                  <a:ext uri="{FF2B5EF4-FFF2-40B4-BE49-F238E27FC236}">
                    <a16:creationId xmlns:a16="http://schemas.microsoft.com/office/drawing/2014/main" id="{FDCCC09C-8597-314A-EC63-7D052F4BBCA0}"/>
                  </a:ext>
                </a:extLst>
              </p:cNvPr>
              <p:cNvSpPr>
                <a:spLocks noRot="1" noChangeAspect="1" noMove="1" noResize="1" noEditPoints="1" noAdjustHandles="1" noChangeArrowheads="1" noChangeShapeType="1" noTextEdit="1"/>
              </p:cNvSpPr>
              <p:nvPr/>
            </p:nvSpPr>
            <p:spPr>
              <a:xfrm>
                <a:off x="4785851" y="3569184"/>
                <a:ext cx="2516862" cy="1384995"/>
              </a:xfrm>
              <a:prstGeom prst="rect">
                <a:avLst/>
              </a:prstGeom>
              <a:blipFill>
                <a:blip r:embed="rId10"/>
                <a:stretch>
                  <a:fillRect t="-3604" b="-5405"/>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5A2B41D7-3B7F-E20F-95B0-E83FC97A832D}"/>
                  </a:ext>
                </a:extLst>
              </p:cNvPr>
              <p:cNvSpPr txBox="1">
                <a:spLocks noChangeAspect="1"/>
              </p:cNvSpPr>
              <p:nvPr/>
            </p:nvSpPr>
            <p:spPr>
              <a:xfrm>
                <a:off x="2682537" y="1810773"/>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CA" sz="2400" b="0" i="1" smtClean="0">
                          <a:latin typeface="Cambria Math" panose="02040503050406030204" pitchFamily="18" charset="0"/>
                        </a:rPr>
                        <m:t>𝑔</m:t>
                      </m:r>
                      <m:r>
                        <a:rPr lang="en-CA" sz="2400" b="0" i="1" smtClean="0">
                          <a:latin typeface="Cambria Math" panose="02040503050406030204" pitchFamily="18"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r>
                            <a:rPr lang="en-CA" sz="2400" b="0" i="1" smtClean="0">
                              <a:latin typeface="Cambria Math" panose="02040503050406030204" pitchFamily="18" charset="0"/>
                              <a:ea typeface="Cambria Math" charset="0"/>
                              <a:cs typeface="Cambria Math" charset="0"/>
                            </a:rPr>
                            <m:t>′</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r>
                        <a:rPr lang="en-CA" sz="2400" b="0" i="1" smtClean="0">
                          <a:latin typeface="Cambria Math" panose="02040503050406030204" pitchFamily="18" charset="0"/>
                          <a:ea typeface="Cambria Math" charset="0"/>
                          <a:cs typeface="Cambria Math" charset="0"/>
                        </a:rPr>
                        <m:t>′</m:t>
                      </m:r>
                    </m:oMath>
                  </m:oMathPara>
                </a14:m>
                <a:endParaRPr lang="en-US" sz="2400" dirty="0"/>
              </a:p>
            </p:txBody>
          </p:sp>
        </mc:Choice>
        <mc:Fallback xmlns="">
          <p:sp>
            <p:nvSpPr>
              <p:cNvPr id="27" name="TextBox 26">
                <a:extLst>
                  <a:ext uri="{FF2B5EF4-FFF2-40B4-BE49-F238E27FC236}">
                    <a16:creationId xmlns:a16="http://schemas.microsoft.com/office/drawing/2014/main" id="{5A2B41D7-3B7F-E20F-95B0-E83FC97A832D}"/>
                  </a:ext>
                </a:extLst>
              </p:cNvPr>
              <p:cNvSpPr txBox="1">
                <a:spLocks noRot="1" noChangeAspect="1" noMove="1" noResize="1" noEditPoints="1" noAdjustHandles="1" noChangeArrowheads="1" noChangeShapeType="1" noTextEdit="1"/>
              </p:cNvSpPr>
              <p:nvPr/>
            </p:nvSpPr>
            <p:spPr>
              <a:xfrm>
                <a:off x="2682537" y="1810773"/>
                <a:ext cx="2766124" cy="461665"/>
              </a:xfrm>
              <a:prstGeom prst="rect">
                <a:avLst/>
              </a:prstGeom>
              <a:blipFill>
                <a:blip r:embed="rId11"/>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Oval Callout 27">
                <a:extLst>
                  <a:ext uri="{FF2B5EF4-FFF2-40B4-BE49-F238E27FC236}">
                    <a16:creationId xmlns:a16="http://schemas.microsoft.com/office/drawing/2014/main" id="{405A2E1C-0D27-3BF0-8B27-74B56D16E7B8}"/>
                  </a:ext>
                </a:extLst>
              </p:cNvPr>
              <p:cNvSpPr/>
              <p:nvPr/>
            </p:nvSpPr>
            <p:spPr>
              <a:xfrm>
                <a:off x="7957544" y="1264571"/>
                <a:ext cx="3792016" cy="1512826"/>
              </a:xfrm>
              <a:prstGeom prst="wedgeEllipseCallout">
                <a:avLst>
                  <a:gd name="adj1" fmla="val -43231"/>
                  <a:gd name="adj2" fmla="val 59333"/>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CA" sz="2000" b="0" i="1" dirty="0" smtClean="0">
                        <a:solidFill>
                          <a:schemeClr val="tx1"/>
                        </a:solidFill>
                        <a:latin typeface="Cambria Math" panose="02040503050406030204" pitchFamily="18" charset="0"/>
                      </a:rPr>
                      <m:t>𝑔</m:t>
                    </m:r>
                  </m:oMath>
                </a14:m>
                <a:r>
                  <a:rPr lang="en-US" sz="2000" dirty="0">
                    <a:solidFill>
                      <a:schemeClr val="tx1"/>
                    </a:solidFill>
                  </a:rPr>
                  <a:t> can be a degree-2 function</a:t>
                </a:r>
              </a:p>
              <a:p>
                <a:pPr algn="ctr"/>
                <a:r>
                  <a:rPr lang="en-US" sz="2000" dirty="0">
                    <a:solidFill>
                      <a:schemeClr val="tx1"/>
                    </a:solidFill>
                  </a:rPr>
                  <a:t>[BL18, G</a:t>
                </a:r>
                <a:r>
                  <a:rPr lang="en-US" sz="2000" dirty="0">
                    <a:solidFill>
                      <a:srgbClr val="FF0000"/>
                    </a:solidFill>
                  </a:rPr>
                  <a:t>S </a:t>
                </a:r>
                <a:r>
                  <a:rPr lang="en-US" sz="2000" dirty="0">
                    <a:solidFill>
                      <a:schemeClr val="tx1"/>
                    </a:solidFill>
                  </a:rPr>
                  <a:t>18]</a:t>
                </a:r>
              </a:p>
            </p:txBody>
          </p:sp>
        </mc:Choice>
        <mc:Fallback xmlns="">
          <p:sp>
            <p:nvSpPr>
              <p:cNvPr id="28" name="Oval Callout 27">
                <a:extLst>
                  <a:ext uri="{FF2B5EF4-FFF2-40B4-BE49-F238E27FC236}">
                    <a16:creationId xmlns:a16="http://schemas.microsoft.com/office/drawing/2014/main" id="{405A2E1C-0D27-3BF0-8B27-74B56D16E7B8}"/>
                  </a:ext>
                </a:extLst>
              </p:cNvPr>
              <p:cNvSpPr>
                <a:spLocks noRot="1" noChangeAspect="1" noMove="1" noResize="1" noEditPoints="1" noAdjustHandles="1" noChangeArrowheads="1" noChangeShapeType="1" noTextEdit="1"/>
              </p:cNvSpPr>
              <p:nvPr/>
            </p:nvSpPr>
            <p:spPr>
              <a:xfrm>
                <a:off x="7957544" y="1264571"/>
                <a:ext cx="3792016" cy="1512826"/>
              </a:xfrm>
              <a:prstGeom prst="wedgeEllipseCallout">
                <a:avLst>
                  <a:gd name="adj1" fmla="val -43231"/>
                  <a:gd name="adj2" fmla="val 59333"/>
                </a:avLst>
              </a:prstGeom>
              <a:blipFill>
                <a:blip r:embed="rId12"/>
                <a:stretch>
                  <a:fillRect/>
                </a:stretch>
              </a:blipFill>
              <a:ln>
                <a:solidFill>
                  <a:schemeClr val="tx1"/>
                </a:solidFill>
              </a:ln>
            </p:spPr>
            <p:txBody>
              <a:bodyPr/>
              <a:lstStyle/>
              <a:p>
                <a:r>
                  <a:rPr lang="en-US">
                    <a:noFill/>
                  </a:rPr>
                  <a:t> </a:t>
                </a:r>
              </a:p>
            </p:txBody>
          </p:sp>
        </mc:Fallback>
      </mc:AlternateContent>
      <p:sp>
        <p:nvSpPr>
          <p:cNvPr id="3" name="Oval Callout 2">
            <a:extLst>
              <a:ext uri="{FF2B5EF4-FFF2-40B4-BE49-F238E27FC236}">
                <a16:creationId xmlns:a16="http://schemas.microsoft.com/office/drawing/2014/main" id="{5C45B0E2-FD65-2D1B-6331-D44307C856B7}"/>
              </a:ext>
            </a:extLst>
          </p:cNvPr>
          <p:cNvSpPr/>
          <p:nvPr/>
        </p:nvSpPr>
        <p:spPr>
          <a:xfrm>
            <a:off x="8537880" y="3584014"/>
            <a:ext cx="3615435" cy="1164657"/>
          </a:xfrm>
          <a:prstGeom prst="wedgeEllipseCallout">
            <a:avLst>
              <a:gd name="adj1" fmla="val -50592"/>
              <a:gd name="adj2" fmla="val 36306"/>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Abstracted as MPRE</a:t>
            </a:r>
          </a:p>
          <a:p>
            <a:pPr algn="ctr"/>
            <a:r>
              <a:rPr lang="en-US" sz="2000" dirty="0">
                <a:solidFill>
                  <a:schemeClr val="tx1"/>
                </a:solidFill>
              </a:rPr>
              <a:t>[ABT 18]</a:t>
            </a:r>
          </a:p>
        </p:txBody>
      </p:sp>
    </p:spTree>
    <p:extLst>
      <p:ext uri="{BB962C8B-B14F-4D97-AF65-F5344CB8AC3E}">
        <p14:creationId xmlns:p14="http://schemas.microsoft.com/office/powerpoint/2010/main" val="254846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71222-E671-6F25-3CC2-69F16FD4952B}"/>
              </a:ext>
            </a:extLst>
          </p:cNvPr>
          <p:cNvSpPr>
            <a:spLocks noGrp="1"/>
          </p:cNvSpPr>
          <p:nvPr>
            <p:ph type="title"/>
          </p:nvPr>
        </p:nvSpPr>
        <p:spPr/>
        <p:txBody>
          <a:bodyPr/>
          <a:lstStyle/>
          <a:p>
            <a:r>
              <a:rPr lang="en-US" dirty="0"/>
              <a:t>Our Notion of Simplicity</a:t>
            </a:r>
          </a:p>
        </p:txBody>
      </p:sp>
      <p:pic>
        <p:nvPicPr>
          <p:cNvPr id="4" name="Picture 3">
            <a:extLst>
              <a:ext uri="{FF2B5EF4-FFF2-40B4-BE49-F238E27FC236}">
                <a16:creationId xmlns:a16="http://schemas.microsoft.com/office/drawing/2014/main" id="{65D586C0-A921-8780-A215-80F60E8C0B5E}"/>
              </a:ext>
            </a:extLst>
          </p:cNvPr>
          <p:cNvPicPr>
            <a:picLocks noChangeAspect="1"/>
          </p:cNvPicPr>
          <p:nvPr/>
        </p:nvPicPr>
        <p:blipFill>
          <a:blip r:embed="rId3"/>
          <a:stretch>
            <a:fillRect/>
          </a:stretch>
        </p:blipFill>
        <p:spPr>
          <a:xfrm>
            <a:off x="5321240" y="1832519"/>
            <a:ext cx="1318152" cy="1318152"/>
          </a:xfrm>
          <a:prstGeom prst="rect">
            <a:avLst/>
          </a:prstGeom>
        </p:spPr>
      </p:pic>
      <p:pic>
        <p:nvPicPr>
          <p:cNvPr id="5" name="Picture 4">
            <a:extLst>
              <a:ext uri="{FF2B5EF4-FFF2-40B4-BE49-F238E27FC236}">
                <a16:creationId xmlns:a16="http://schemas.microsoft.com/office/drawing/2014/main" id="{539A63E7-0173-4840-621F-B79C4568AEA8}"/>
              </a:ext>
            </a:extLst>
          </p:cNvPr>
          <p:cNvPicPr>
            <a:picLocks noChangeAspect="1"/>
          </p:cNvPicPr>
          <p:nvPr/>
        </p:nvPicPr>
        <p:blipFill>
          <a:blip r:embed="rId3"/>
          <a:stretch>
            <a:fillRect/>
          </a:stretch>
        </p:blipFill>
        <p:spPr>
          <a:xfrm>
            <a:off x="7138758" y="2769924"/>
            <a:ext cx="1318152" cy="1318152"/>
          </a:xfrm>
          <a:prstGeom prst="rect">
            <a:avLst/>
          </a:prstGeom>
        </p:spPr>
      </p:pic>
      <p:pic>
        <p:nvPicPr>
          <p:cNvPr id="6" name="Picture 5">
            <a:extLst>
              <a:ext uri="{FF2B5EF4-FFF2-40B4-BE49-F238E27FC236}">
                <a16:creationId xmlns:a16="http://schemas.microsoft.com/office/drawing/2014/main" id="{DA4A43FA-236A-320A-8AA9-7EFEBA4A10D8}"/>
              </a:ext>
            </a:extLst>
          </p:cNvPr>
          <p:cNvPicPr>
            <a:picLocks noChangeAspect="1"/>
          </p:cNvPicPr>
          <p:nvPr/>
        </p:nvPicPr>
        <p:blipFill>
          <a:blip r:embed="rId3"/>
          <a:stretch>
            <a:fillRect/>
          </a:stretch>
        </p:blipFill>
        <p:spPr>
          <a:xfrm>
            <a:off x="7138758" y="4565930"/>
            <a:ext cx="1318152" cy="1318152"/>
          </a:xfrm>
          <a:prstGeom prst="rect">
            <a:avLst/>
          </a:prstGeom>
        </p:spPr>
      </p:pic>
      <p:pic>
        <p:nvPicPr>
          <p:cNvPr id="7" name="Picture 6">
            <a:extLst>
              <a:ext uri="{FF2B5EF4-FFF2-40B4-BE49-F238E27FC236}">
                <a16:creationId xmlns:a16="http://schemas.microsoft.com/office/drawing/2014/main" id="{E49D3EA6-10D9-8E4C-19C7-BA7A46F7FD89}"/>
              </a:ext>
            </a:extLst>
          </p:cNvPr>
          <p:cNvPicPr>
            <a:picLocks noChangeAspect="1"/>
          </p:cNvPicPr>
          <p:nvPr/>
        </p:nvPicPr>
        <p:blipFill>
          <a:blip r:embed="rId3"/>
          <a:stretch>
            <a:fillRect/>
          </a:stretch>
        </p:blipFill>
        <p:spPr>
          <a:xfrm>
            <a:off x="5238579" y="5366513"/>
            <a:ext cx="1318152" cy="1318152"/>
          </a:xfrm>
          <a:prstGeom prst="rect">
            <a:avLst/>
          </a:prstGeom>
        </p:spPr>
      </p:pic>
      <p:pic>
        <p:nvPicPr>
          <p:cNvPr id="8" name="Picture 7">
            <a:extLst>
              <a:ext uri="{FF2B5EF4-FFF2-40B4-BE49-F238E27FC236}">
                <a16:creationId xmlns:a16="http://schemas.microsoft.com/office/drawing/2014/main" id="{EA5D1C54-1C78-DF73-2168-C238BB73C497}"/>
              </a:ext>
            </a:extLst>
          </p:cNvPr>
          <p:cNvPicPr>
            <a:picLocks noChangeAspect="1"/>
          </p:cNvPicPr>
          <p:nvPr/>
        </p:nvPicPr>
        <p:blipFill>
          <a:blip r:embed="rId3"/>
          <a:stretch>
            <a:fillRect/>
          </a:stretch>
        </p:blipFill>
        <p:spPr>
          <a:xfrm>
            <a:off x="3338400" y="4565930"/>
            <a:ext cx="1318152" cy="1318152"/>
          </a:xfrm>
          <a:prstGeom prst="rect">
            <a:avLst/>
          </a:prstGeom>
        </p:spPr>
      </p:pic>
      <p:pic>
        <p:nvPicPr>
          <p:cNvPr id="9" name="Picture 8">
            <a:extLst>
              <a:ext uri="{FF2B5EF4-FFF2-40B4-BE49-F238E27FC236}">
                <a16:creationId xmlns:a16="http://schemas.microsoft.com/office/drawing/2014/main" id="{BB113F59-80DC-74F1-E9CD-C859F0A15FFF}"/>
              </a:ext>
            </a:extLst>
          </p:cNvPr>
          <p:cNvPicPr>
            <a:picLocks noChangeAspect="1"/>
          </p:cNvPicPr>
          <p:nvPr/>
        </p:nvPicPr>
        <p:blipFill>
          <a:blip r:embed="rId3"/>
          <a:stretch>
            <a:fillRect/>
          </a:stretch>
        </p:blipFill>
        <p:spPr>
          <a:xfrm>
            <a:off x="3338399" y="2638791"/>
            <a:ext cx="1318152" cy="1318152"/>
          </a:xfrm>
          <a:prstGeom prst="rect">
            <a:avLst/>
          </a:prstGeom>
        </p:spPr>
      </p:pic>
      <p:sp>
        <p:nvSpPr>
          <p:cNvPr id="10" name="TextBox 9">
            <a:extLst>
              <a:ext uri="{FF2B5EF4-FFF2-40B4-BE49-F238E27FC236}">
                <a16:creationId xmlns:a16="http://schemas.microsoft.com/office/drawing/2014/main" id="{BC1A4EA1-983D-C309-8550-5AF2AC31770D}"/>
              </a:ext>
            </a:extLst>
          </p:cNvPr>
          <p:cNvSpPr txBox="1">
            <a:spLocks noChangeAspect="1"/>
          </p:cNvSpPr>
          <p:nvPr/>
        </p:nvSpPr>
        <p:spPr>
          <a:xfrm>
            <a:off x="3953039" y="3781460"/>
            <a:ext cx="749249" cy="1452398"/>
          </a:xfrm>
          <a:prstGeom prst="rect">
            <a:avLst/>
          </a:prstGeom>
          <a:noFill/>
        </p:spPr>
        <p:txBody>
          <a:bodyPr wrap="square" rtlCol="0">
            <a:spAutoFit/>
          </a:bodyPr>
          <a:lstStyle/>
          <a:p>
            <a:r>
              <a:rPr lang="en-US" dirty="0"/>
              <a:t>.</a:t>
            </a:r>
          </a:p>
          <a:p>
            <a:r>
              <a:rPr lang="en-US" dirty="0"/>
              <a:t>.</a:t>
            </a:r>
          </a:p>
          <a:p>
            <a:r>
              <a:rPr lang="en-US" dirty="0"/>
              <a:t>.</a:t>
            </a:r>
          </a:p>
          <a:p>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CD28CFD-E9EA-C4CC-8B84-DD4D360E8295}"/>
                  </a:ext>
                </a:extLst>
              </p:cNvPr>
              <p:cNvSpPr txBox="1"/>
              <p:nvPr/>
            </p:nvSpPr>
            <p:spPr>
              <a:xfrm>
                <a:off x="5985175" y="1598374"/>
                <a:ext cx="5163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1</m:t>
                          </m:r>
                        </m:sub>
                      </m:sSub>
                    </m:oMath>
                  </m:oMathPara>
                </a14:m>
                <a:endParaRPr lang="en-US" sz="2800" dirty="0"/>
              </a:p>
            </p:txBody>
          </p:sp>
        </mc:Choice>
        <mc:Fallback xmlns="">
          <p:sp>
            <p:nvSpPr>
              <p:cNvPr id="11" name="TextBox 10">
                <a:extLst>
                  <a:ext uri="{FF2B5EF4-FFF2-40B4-BE49-F238E27FC236}">
                    <a16:creationId xmlns:a16="http://schemas.microsoft.com/office/drawing/2014/main" id="{5CD28CFD-E9EA-C4CC-8B84-DD4D360E8295}"/>
                  </a:ext>
                </a:extLst>
              </p:cNvPr>
              <p:cNvSpPr txBox="1">
                <a:spLocks noRot="1" noChangeAspect="1" noMove="1" noResize="1" noEditPoints="1" noAdjustHandles="1" noChangeArrowheads="1" noChangeShapeType="1" noTextEdit="1"/>
              </p:cNvSpPr>
              <p:nvPr/>
            </p:nvSpPr>
            <p:spPr>
              <a:xfrm>
                <a:off x="5985175" y="1598374"/>
                <a:ext cx="516360" cy="430887"/>
              </a:xfrm>
              <a:prstGeom prst="rect">
                <a:avLst/>
              </a:prstGeom>
              <a:blipFill>
                <a:blip r:embed="rId4"/>
                <a:stretch>
                  <a:fillRect l="-9524" r="-4762"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FFB43C0-64A9-470B-6DA8-0CCDBC021B6C}"/>
                  </a:ext>
                </a:extLst>
              </p:cNvPr>
              <p:cNvSpPr txBox="1">
                <a:spLocks noChangeAspect="1"/>
              </p:cNvSpPr>
              <p:nvPr/>
            </p:nvSpPr>
            <p:spPr>
              <a:xfrm>
                <a:off x="8493138" y="308242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2</m:t>
                          </m:r>
                        </m:sub>
                      </m:sSub>
                    </m:oMath>
                  </m:oMathPara>
                </a14:m>
                <a:endParaRPr lang="en-US" sz="2800" dirty="0"/>
              </a:p>
            </p:txBody>
          </p:sp>
        </mc:Choice>
        <mc:Fallback xmlns="">
          <p:sp>
            <p:nvSpPr>
              <p:cNvPr id="12" name="TextBox 11">
                <a:extLst>
                  <a:ext uri="{FF2B5EF4-FFF2-40B4-BE49-F238E27FC236}">
                    <a16:creationId xmlns:a16="http://schemas.microsoft.com/office/drawing/2014/main" id="{3FFB43C0-64A9-470B-6DA8-0CCDBC021B6C}"/>
                  </a:ext>
                </a:extLst>
              </p:cNvPr>
              <p:cNvSpPr txBox="1">
                <a:spLocks noRot="1" noChangeAspect="1" noMove="1" noResize="1" noEditPoints="1" noAdjustHandles="1" noChangeArrowheads="1" noChangeShapeType="1" noTextEdit="1"/>
              </p:cNvSpPr>
              <p:nvPr/>
            </p:nvSpPr>
            <p:spPr>
              <a:xfrm>
                <a:off x="8493138" y="3082423"/>
                <a:ext cx="524631" cy="430887"/>
              </a:xfrm>
              <a:prstGeom prst="rect">
                <a:avLst/>
              </a:prstGeom>
              <a:blipFill>
                <a:blip r:embed="rId5"/>
                <a:stretch>
                  <a:fillRect l="-7143" r="-7143" b="-1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D067290-3CBB-7418-0362-F8FD2DF8A017}"/>
                  </a:ext>
                </a:extLst>
              </p:cNvPr>
              <p:cNvSpPr txBox="1">
                <a:spLocks noChangeAspect="1"/>
              </p:cNvSpPr>
              <p:nvPr/>
            </p:nvSpPr>
            <p:spPr>
              <a:xfrm>
                <a:off x="8493137" y="5009562"/>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3</m:t>
                          </m:r>
                        </m:sub>
                      </m:sSub>
                    </m:oMath>
                  </m:oMathPara>
                </a14:m>
                <a:endParaRPr lang="en-US" sz="2800" dirty="0"/>
              </a:p>
            </p:txBody>
          </p:sp>
        </mc:Choice>
        <mc:Fallback xmlns="">
          <p:sp>
            <p:nvSpPr>
              <p:cNvPr id="13" name="TextBox 12">
                <a:extLst>
                  <a:ext uri="{FF2B5EF4-FFF2-40B4-BE49-F238E27FC236}">
                    <a16:creationId xmlns:a16="http://schemas.microsoft.com/office/drawing/2014/main" id="{CD067290-3CBB-7418-0362-F8FD2DF8A017}"/>
                  </a:ext>
                </a:extLst>
              </p:cNvPr>
              <p:cNvSpPr txBox="1">
                <a:spLocks noRot="1" noChangeAspect="1" noMove="1" noResize="1" noEditPoints="1" noAdjustHandles="1" noChangeArrowheads="1" noChangeShapeType="1" noTextEdit="1"/>
              </p:cNvSpPr>
              <p:nvPr/>
            </p:nvSpPr>
            <p:spPr>
              <a:xfrm>
                <a:off x="8493137" y="5009562"/>
                <a:ext cx="524631" cy="430887"/>
              </a:xfrm>
              <a:prstGeom prst="rect">
                <a:avLst/>
              </a:prstGeom>
              <a:blipFill>
                <a:blip r:embed="rId6"/>
                <a:stretch>
                  <a:fillRect l="-7143" r="-7143" b="-1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E580C33-AEA3-D47E-56FD-645C9F43EB7C}"/>
                  </a:ext>
                </a:extLst>
              </p:cNvPr>
              <p:cNvSpPr txBox="1">
                <a:spLocks noChangeAspect="1"/>
              </p:cNvSpPr>
              <p:nvPr/>
            </p:nvSpPr>
            <p:spPr>
              <a:xfrm>
                <a:off x="6421320" y="6260303"/>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4</m:t>
                          </m:r>
                        </m:sub>
                      </m:sSub>
                    </m:oMath>
                  </m:oMathPara>
                </a14:m>
                <a:endParaRPr lang="en-US" sz="2800" dirty="0"/>
              </a:p>
            </p:txBody>
          </p:sp>
        </mc:Choice>
        <mc:Fallback xmlns="">
          <p:sp>
            <p:nvSpPr>
              <p:cNvPr id="14" name="TextBox 13">
                <a:extLst>
                  <a:ext uri="{FF2B5EF4-FFF2-40B4-BE49-F238E27FC236}">
                    <a16:creationId xmlns:a16="http://schemas.microsoft.com/office/drawing/2014/main" id="{3E580C33-AEA3-D47E-56FD-645C9F43EB7C}"/>
                  </a:ext>
                </a:extLst>
              </p:cNvPr>
              <p:cNvSpPr txBox="1">
                <a:spLocks noRot="1" noChangeAspect="1" noMove="1" noResize="1" noEditPoints="1" noAdjustHandles="1" noChangeArrowheads="1" noChangeShapeType="1" noTextEdit="1"/>
              </p:cNvSpPr>
              <p:nvPr/>
            </p:nvSpPr>
            <p:spPr>
              <a:xfrm>
                <a:off x="6421320" y="6260303"/>
                <a:ext cx="524631" cy="430887"/>
              </a:xfrm>
              <a:prstGeom prst="rect">
                <a:avLst/>
              </a:prstGeom>
              <a:blipFill>
                <a:blip r:embed="rId7"/>
                <a:stretch>
                  <a:fillRect l="-7143" r="-7143"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B665CCA-4332-BB4C-80AD-76CFA6A85BA7}"/>
                  </a:ext>
                </a:extLst>
              </p:cNvPr>
              <p:cNvSpPr txBox="1">
                <a:spLocks noChangeAspect="1"/>
              </p:cNvSpPr>
              <p:nvPr/>
            </p:nvSpPr>
            <p:spPr>
              <a:xfrm>
                <a:off x="2847367" y="4954179"/>
                <a:ext cx="52463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5</m:t>
                          </m:r>
                        </m:sub>
                      </m:sSub>
                    </m:oMath>
                  </m:oMathPara>
                </a14:m>
                <a:endParaRPr lang="en-US" sz="2800" dirty="0"/>
              </a:p>
            </p:txBody>
          </p:sp>
        </mc:Choice>
        <mc:Fallback xmlns="">
          <p:sp>
            <p:nvSpPr>
              <p:cNvPr id="15" name="TextBox 14">
                <a:extLst>
                  <a:ext uri="{FF2B5EF4-FFF2-40B4-BE49-F238E27FC236}">
                    <a16:creationId xmlns:a16="http://schemas.microsoft.com/office/drawing/2014/main" id="{7B665CCA-4332-BB4C-80AD-76CFA6A85BA7}"/>
                  </a:ext>
                </a:extLst>
              </p:cNvPr>
              <p:cNvSpPr txBox="1">
                <a:spLocks noRot="1" noChangeAspect="1" noMove="1" noResize="1" noEditPoints="1" noAdjustHandles="1" noChangeArrowheads="1" noChangeShapeType="1" noTextEdit="1"/>
              </p:cNvSpPr>
              <p:nvPr/>
            </p:nvSpPr>
            <p:spPr>
              <a:xfrm>
                <a:off x="2847367" y="4954179"/>
                <a:ext cx="524631" cy="430887"/>
              </a:xfrm>
              <a:prstGeom prst="rect">
                <a:avLst/>
              </a:prstGeom>
              <a:blipFill>
                <a:blip r:embed="rId8"/>
                <a:stretch>
                  <a:fillRect l="-9524" t="-2941" r="-4762"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8A7B675-049A-ABDC-E7AB-BB3C2FA24A8B}"/>
                  </a:ext>
                </a:extLst>
              </p:cNvPr>
              <p:cNvSpPr txBox="1">
                <a:spLocks noChangeAspect="1"/>
              </p:cNvSpPr>
              <p:nvPr/>
            </p:nvSpPr>
            <p:spPr>
              <a:xfrm>
                <a:off x="2847367" y="2971511"/>
                <a:ext cx="54675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charset="0"/>
                            </a:rPr>
                            <m:t>𝑥</m:t>
                          </m:r>
                          <m:r>
                            <a:rPr lang="en-CA" sz="2800" b="0" i="1" smtClean="0">
                              <a:latin typeface="Cambria Math" panose="02040503050406030204" pitchFamily="18" charset="0"/>
                            </a:rPr>
                            <m:t>′</m:t>
                          </m:r>
                        </m:e>
                        <m:sub>
                          <m:r>
                            <a:rPr lang="en-US" sz="2800" b="0" i="1" smtClean="0">
                              <a:latin typeface="Cambria Math" charset="0"/>
                            </a:rPr>
                            <m:t>𝑛</m:t>
                          </m:r>
                        </m:sub>
                      </m:sSub>
                    </m:oMath>
                  </m:oMathPara>
                </a14:m>
                <a:endParaRPr lang="en-US" sz="2800" dirty="0"/>
              </a:p>
            </p:txBody>
          </p:sp>
        </mc:Choice>
        <mc:Fallback xmlns="">
          <p:sp>
            <p:nvSpPr>
              <p:cNvPr id="16" name="TextBox 15">
                <a:extLst>
                  <a:ext uri="{FF2B5EF4-FFF2-40B4-BE49-F238E27FC236}">
                    <a16:creationId xmlns:a16="http://schemas.microsoft.com/office/drawing/2014/main" id="{98A7B675-049A-ABDC-E7AB-BB3C2FA24A8B}"/>
                  </a:ext>
                </a:extLst>
              </p:cNvPr>
              <p:cNvSpPr txBox="1">
                <a:spLocks noRot="1" noChangeAspect="1" noMove="1" noResize="1" noEditPoints="1" noAdjustHandles="1" noChangeArrowheads="1" noChangeShapeType="1" noTextEdit="1"/>
              </p:cNvSpPr>
              <p:nvPr/>
            </p:nvSpPr>
            <p:spPr>
              <a:xfrm>
                <a:off x="2847367" y="2971511"/>
                <a:ext cx="546753" cy="430887"/>
              </a:xfrm>
              <a:prstGeom prst="rect">
                <a:avLst/>
              </a:prstGeom>
              <a:blipFill>
                <a:blip r:embed="rId9"/>
                <a:stretch>
                  <a:fillRect l="-9091" b="-857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01F1CE68-9C33-C537-B60B-F83E34DF01C7}"/>
              </a:ext>
            </a:extLst>
          </p:cNvPr>
          <p:cNvCxnSpPr>
            <a:cxnSpLocks noChangeAspect="1"/>
          </p:cNvCxnSpPr>
          <p:nvPr/>
        </p:nvCxnSpPr>
        <p:spPr>
          <a:xfrm flipV="1">
            <a:off x="4647368" y="3422453"/>
            <a:ext cx="2592189" cy="16563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70479E8-F4C6-1B7B-99B3-265115E0E0E1}"/>
              </a:ext>
            </a:extLst>
          </p:cNvPr>
          <p:cNvCxnSpPr>
            <a:cxnSpLocks noChangeAspect="1"/>
          </p:cNvCxnSpPr>
          <p:nvPr/>
        </p:nvCxnSpPr>
        <p:spPr>
          <a:xfrm flipH="1" flipV="1">
            <a:off x="4647367" y="3513131"/>
            <a:ext cx="2909131" cy="146671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64B3474-0BC8-CB7E-66BE-7982AAEBCF9E}"/>
              </a:ext>
            </a:extLst>
          </p:cNvPr>
          <p:cNvCxnSpPr>
            <a:cxnSpLocks noChangeAspect="1"/>
          </p:cNvCxnSpPr>
          <p:nvPr/>
        </p:nvCxnSpPr>
        <p:spPr>
          <a:xfrm>
            <a:off x="6011257" y="3206752"/>
            <a:ext cx="3179" cy="22778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BDCC718-3107-58CF-A40D-6D8EB56FD125}"/>
              </a:ext>
            </a:extLst>
          </p:cNvPr>
          <p:cNvCxnSpPr>
            <a:cxnSpLocks noChangeAspect="1"/>
          </p:cNvCxnSpPr>
          <p:nvPr/>
        </p:nvCxnSpPr>
        <p:spPr>
          <a:xfrm>
            <a:off x="6639392" y="2412616"/>
            <a:ext cx="820806" cy="48917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1C1D935-C5D2-25CB-DA9D-75F443917941}"/>
              </a:ext>
            </a:extLst>
          </p:cNvPr>
          <p:cNvCxnSpPr>
            <a:cxnSpLocks noChangeAspect="1"/>
          </p:cNvCxnSpPr>
          <p:nvPr/>
        </p:nvCxnSpPr>
        <p:spPr>
          <a:xfrm>
            <a:off x="8330598" y="3849425"/>
            <a:ext cx="0" cy="87232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18FFC55-65AE-66B3-0376-FD635240FE86}"/>
              </a:ext>
            </a:extLst>
          </p:cNvPr>
          <p:cNvCxnSpPr>
            <a:cxnSpLocks noChangeAspect="1"/>
          </p:cNvCxnSpPr>
          <p:nvPr/>
        </p:nvCxnSpPr>
        <p:spPr>
          <a:xfrm flipV="1">
            <a:off x="4480294" y="2409652"/>
            <a:ext cx="904924" cy="4153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2BE1935-2163-341D-1637-1B19D210B9C8}"/>
              </a:ext>
            </a:extLst>
          </p:cNvPr>
          <p:cNvCxnSpPr>
            <a:cxnSpLocks noChangeAspect="1"/>
          </p:cNvCxnSpPr>
          <p:nvPr/>
        </p:nvCxnSpPr>
        <p:spPr>
          <a:xfrm flipH="1" flipV="1">
            <a:off x="3758979" y="3849425"/>
            <a:ext cx="2" cy="8956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C5E7CFC-3EB1-A401-8256-675FDCB815EB}"/>
              </a:ext>
            </a:extLst>
          </p:cNvPr>
          <p:cNvCxnSpPr>
            <a:cxnSpLocks noChangeAspect="1"/>
          </p:cNvCxnSpPr>
          <p:nvPr/>
        </p:nvCxnSpPr>
        <p:spPr>
          <a:xfrm>
            <a:off x="4564412" y="5643856"/>
            <a:ext cx="820806" cy="29087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EBCEBF8E-28F7-8099-014A-5C583CB18C48}"/>
              </a:ext>
            </a:extLst>
          </p:cNvPr>
          <p:cNvCxnSpPr>
            <a:cxnSpLocks noChangeAspect="1"/>
          </p:cNvCxnSpPr>
          <p:nvPr/>
        </p:nvCxnSpPr>
        <p:spPr>
          <a:xfrm flipV="1">
            <a:off x="6639392" y="5789294"/>
            <a:ext cx="820806" cy="32239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B7966153-5DD0-AC71-16F8-2ECFE9B38E74}"/>
                  </a:ext>
                </a:extLst>
              </p:cNvPr>
              <p:cNvSpPr>
                <a:spLocks noChangeAspect="1"/>
              </p:cNvSpPr>
              <p:nvPr/>
            </p:nvSpPr>
            <p:spPr>
              <a:xfrm>
                <a:off x="4785851" y="3569184"/>
                <a:ext cx="2516862" cy="1384995"/>
              </a:xfrm>
              <a:prstGeom prst="rect">
                <a:avLst/>
              </a:prstGeom>
              <a:solidFill>
                <a:schemeClr val="accent5">
                  <a:lumMod val="20000"/>
                  <a:lumOff val="80000"/>
                </a:schemeClr>
              </a:solidFill>
              <a:ln>
                <a:solidFill>
                  <a:schemeClr val="tx1"/>
                </a:solidFill>
              </a:ln>
            </p:spPr>
            <p:txBody>
              <a:bodyPr wrap="square">
                <a:spAutoFit/>
              </a:bodyPr>
              <a:lstStyle/>
              <a:p>
                <a:pPr algn="ctr"/>
                <a:r>
                  <a:rPr lang="en-US" sz="2800" dirty="0">
                    <a:latin typeface="Cambria Math" charset="0"/>
                  </a:rPr>
                  <a:t>Securely compute</a:t>
                </a:r>
              </a:p>
              <a:p>
                <a:pPr algn="ctr"/>
                <a14:m>
                  <m:oMathPara xmlns:m="http://schemas.openxmlformats.org/officeDocument/2006/math">
                    <m:oMathParaPr>
                      <m:jc m:val="centerGroup"/>
                    </m:oMathParaPr>
                    <m:oMath xmlns:m="http://schemas.openxmlformats.org/officeDocument/2006/math">
                      <m:r>
                        <a:rPr lang="en-CA" sz="2800" b="0" i="1" dirty="0" smtClean="0">
                          <a:latin typeface="Cambria Math" panose="02040503050406030204" pitchFamily="18" charset="0"/>
                        </a:rPr>
                        <m:t>𝑔</m:t>
                      </m:r>
                      <m:r>
                        <a:rPr lang="en-US" sz="2800" i="1" dirty="0" smtClean="0">
                          <a:latin typeface="Cambria Math" charset="0"/>
                        </a:rPr>
                        <m:t>(</m:t>
                      </m:r>
                      <m:sSub>
                        <m:sSubPr>
                          <m:ctrlPr>
                            <a:rPr lang="en-US" sz="2800" b="0" i="1" dirty="0" smtClean="0">
                              <a:latin typeface="Cambria Math" panose="02040503050406030204" pitchFamily="18" charset="0"/>
                            </a:rPr>
                          </m:ctrlPr>
                        </m:sSubPr>
                        <m:e>
                          <m:r>
                            <a:rPr lang="en-US" sz="280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1</m:t>
                          </m:r>
                        </m:sub>
                      </m:sSub>
                      <m:r>
                        <a:rPr lang="en-US" sz="2800" b="0" i="1" dirty="0" smtClean="0">
                          <a:latin typeface="Cambria Math" charset="0"/>
                        </a:rPr>
                        <m:t>,…,</m:t>
                      </m:r>
                      <m:sSub>
                        <m:sSubPr>
                          <m:ctrlPr>
                            <a:rPr lang="en-US" sz="2800" b="0" i="1" dirty="0" smtClean="0">
                              <a:latin typeface="Cambria Math" panose="02040503050406030204" pitchFamily="18" charset="0"/>
                            </a:rPr>
                          </m:ctrlPr>
                        </m:sSubPr>
                        <m:e>
                          <m:r>
                            <a:rPr lang="en-US" sz="2800" b="0" i="1" dirty="0" smtClean="0">
                              <a:latin typeface="Cambria Math" charset="0"/>
                            </a:rPr>
                            <m:t>𝑥</m:t>
                          </m:r>
                          <m:r>
                            <a:rPr lang="en-CA" sz="2800" b="0" i="1" dirty="0" smtClean="0">
                              <a:latin typeface="Cambria Math" panose="02040503050406030204" pitchFamily="18" charset="0"/>
                            </a:rPr>
                            <m:t>′</m:t>
                          </m:r>
                        </m:e>
                        <m:sub>
                          <m:r>
                            <a:rPr lang="en-US" sz="2800" b="0" i="1" dirty="0" smtClean="0">
                              <a:latin typeface="Cambria Math" charset="0"/>
                            </a:rPr>
                            <m:t>𝑛</m:t>
                          </m:r>
                        </m:sub>
                      </m:sSub>
                      <m:r>
                        <a:rPr lang="en-US" sz="2800" b="0" i="1" dirty="0" smtClean="0">
                          <a:latin typeface="Cambria Math" charset="0"/>
                        </a:rPr>
                        <m:t>)</m:t>
                      </m:r>
                    </m:oMath>
                  </m:oMathPara>
                </a14:m>
                <a:endParaRPr lang="en-US" sz="2800" b="1" dirty="0"/>
              </a:p>
            </p:txBody>
          </p:sp>
        </mc:Choice>
        <mc:Fallback xmlns="">
          <p:sp>
            <p:nvSpPr>
              <p:cNvPr id="26" name="Rectangle 25">
                <a:extLst>
                  <a:ext uri="{FF2B5EF4-FFF2-40B4-BE49-F238E27FC236}">
                    <a16:creationId xmlns:a16="http://schemas.microsoft.com/office/drawing/2014/main" id="{B7966153-5DD0-AC71-16F8-2ECFE9B38E74}"/>
                  </a:ext>
                </a:extLst>
              </p:cNvPr>
              <p:cNvSpPr>
                <a:spLocks noRot="1" noChangeAspect="1" noMove="1" noResize="1" noEditPoints="1" noAdjustHandles="1" noChangeArrowheads="1" noChangeShapeType="1" noTextEdit="1"/>
              </p:cNvSpPr>
              <p:nvPr/>
            </p:nvSpPr>
            <p:spPr>
              <a:xfrm>
                <a:off x="4785851" y="3569184"/>
                <a:ext cx="2516862" cy="1384995"/>
              </a:xfrm>
              <a:prstGeom prst="rect">
                <a:avLst/>
              </a:prstGeom>
              <a:blipFill>
                <a:blip r:embed="rId10"/>
                <a:stretch>
                  <a:fillRect t="-3604" b="-5405"/>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4E54366-A36D-9885-D753-7459E4EFB0DD}"/>
                  </a:ext>
                </a:extLst>
              </p:cNvPr>
              <p:cNvSpPr txBox="1">
                <a:spLocks noChangeAspect="1"/>
              </p:cNvSpPr>
              <p:nvPr/>
            </p:nvSpPr>
            <p:spPr>
              <a:xfrm>
                <a:off x="2682537" y="1810773"/>
                <a:ext cx="276612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CA" sz="2400" b="0" i="1" smtClean="0">
                          <a:latin typeface="Cambria Math" panose="02040503050406030204" pitchFamily="18" charset="0"/>
                        </a:rPr>
                        <m:t>𝑔</m:t>
                      </m:r>
                      <m:r>
                        <a:rPr lang="en-CA" sz="2400" b="0" i="1" smtClean="0">
                          <a:latin typeface="Cambria Math" panose="02040503050406030204" pitchFamily="18" charset="0"/>
                        </a:rPr>
                        <m:t>:</m:t>
                      </m:r>
                      <m:sSup>
                        <m:sSupPr>
                          <m:ctrlPr>
                            <a:rPr lang="en-US" sz="2400" b="0" i="1" smtClean="0">
                              <a:latin typeface="Cambria Math" panose="02040503050406030204" pitchFamily="18" charset="0"/>
                              <a:ea typeface="Cambria Math" charset="0"/>
                              <a:cs typeface="Cambria Math" charset="0"/>
                            </a:rPr>
                          </m:ctrlPr>
                        </m:sSupPr>
                        <m:e>
                          <m:r>
                            <a:rPr lang="en-US" sz="2400" b="0" i="1" smtClean="0">
                              <a:latin typeface="Cambria Math" charset="0"/>
                              <a:ea typeface="Cambria Math" charset="0"/>
                              <a:cs typeface="Cambria Math" charset="0"/>
                            </a:rPr>
                            <m:t>𝕏</m:t>
                          </m:r>
                          <m:r>
                            <a:rPr lang="en-CA" sz="2400" b="0" i="1" smtClean="0">
                              <a:latin typeface="Cambria Math" panose="02040503050406030204" pitchFamily="18" charset="0"/>
                              <a:ea typeface="Cambria Math" charset="0"/>
                              <a:cs typeface="Cambria Math" charset="0"/>
                            </a:rPr>
                            <m:t>′</m:t>
                          </m:r>
                        </m:e>
                        <m:sup>
                          <m:r>
                            <a:rPr lang="en-US" sz="2400" b="0" i="1" smtClean="0">
                              <a:latin typeface="Cambria Math" charset="0"/>
                              <a:ea typeface="Cambria Math" charset="0"/>
                              <a:cs typeface="Cambria Math" charset="0"/>
                            </a:rPr>
                            <m:t>𝑛</m:t>
                          </m:r>
                        </m:sup>
                      </m:sSup>
                      <m:r>
                        <a:rPr lang="en-US" sz="2400" b="0" i="1" smtClean="0">
                          <a:latin typeface="Cambria Math" charset="0"/>
                          <a:ea typeface="Cambria Math" charset="0"/>
                          <a:cs typeface="Cambria Math" charset="0"/>
                        </a:rPr>
                        <m:t>→</m:t>
                      </m:r>
                      <m:r>
                        <a:rPr lang="en-US" sz="2400" b="0" i="1" smtClean="0">
                          <a:latin typeface="Cambria Math" charset="0"/>
                          <a:ea typeface="Cambria Math" charset="0"/>
                          <a:cs typeface="Cambria Math" charset="0"/>
                        </a:rPr>
                        <m:t>𝕐</m:t>
                      </m:r>
                      <m:r>
                        <a:rPr lang="en-CA" sz="2400" b="0" i="1" smtClean="0">
                          <a:latin typeface="Cambria Math" panose="02040503050406030204" pitchFamily="18" charset="0"/>
                          <a:ea typeface="Cambria Math" charset="0"/>
                          <a:cs typeface="Cambria Math" charset="0"/>
                        </a:rPr>
                        <m:t>′</m:t>
                      </m:r>
                    </m:oMath>
                  </m:oMathPara>
                </a14:m>
                <a:endParaRPr lang="en-US" sz="2400" dirty="0"/>
              </a:p>
            </p:txBody>
          </p:sp>
        </mc:Choice>
        <mc:Fallback xmlns="">
          <p:sp>
            <p:nvSpPr>
              <p:cNvPr id="27" name="TextBox 26">
                <a:extLst>
                  <a:ext uri="{FF2B5EF4-FFF2-40B4-BE49-F238E27FC236}">
                    <a16:creationId xmlns:a16="http://schemas.microsoft.com/office/drawing/2014/main" id="{24E54366-A36D-9885-D753-7459E4EFB0DD}"/>
                  </a:ext>
                </a:extLst>
              </p:cNvPr>
              <p:cNvSpPr txBox="1">
                <a:spLocks noRot="1" noChangeAspect="1" noMove="1" noResize="1" noEditPoints="1" noAdjustHandles="1" noChangeArrowheads="1" noChangeShapeType="1" noTextEdit="1"/>
              </p:cNvSpPr>
              <p:nvPr/>
            </p:nvSpPr>
            <p:spPr>
              <a:xfrm>
                <a:off x="2682537" y="1810773"/>
                <a:ext cx="2766124" cy="461665"/>
              </a:xfrm>
              <a:prstGeom prst="rect">
                <a:avLst/>
              </a:prstGeom>
              <a:blipFill>
                <a:blip r:embed="rId11"/>
                <a:stretch>
                  <a:fillRect b="-5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Oval Callout 27">
                <a:extLst>
                  <a:ext uri="{FF2B5EF4-FFF2-40B4-BE49-F238E27FC236}">
                    <a16:creationId xmlns:a16="http://schemas.microsoft.com/office/drawing/2014/main" id="{05719D8F-3D34-86C2-BCE7-245E591773A4}"/>
                  </a:ext>
                </a:extLst>
              </p:cNvPr>
              <p:cNvSpPr/>
              <p:nvPr/>
            </p:nvSpPr>
            <p:spPr>
              <a:xfrm>
                <a:off x="7556498" y="1426551"/>
                <a:ext cx="3445177" cy="1143318"/>
              </a:xfrm>
              <a:prstGeom prst="wedgeEllipseCallout">
                <a:avLst>
                  <a:gd name="adj1" fmla="val -27839"/>
                  <a:gd name="adj2" fmla="val 75402"/>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CA" sz="2000" b="0" i="1" dirty="0" smtClean="0">
                        <a:solidFill>
                          <a:schemeClr val="tx1"/>
                        </a:solidFill>
                        <a:latin typeface="Cambria Math" panose="02040503050406030204" pitchFamily="18" charset="0"/>
                      </a:rPr>
                      <m:t>𝑔</m:t>
                    </m:r>
                  </m:oMath>
                </a14:m>
                <a:r>
                  <a:rPr lang="en-US" sz="2000" dirty="0">
                    <a:solidFill>
                      <a:schemeClr val="tx1"/>
                    </a:solidFill>
                  </a:rPr>
                  <a:t> is a function with constant input and output locality. </a:t>
                </a:r>
              </a:p>
            </p:txBody>
          </p:sp>
        </mc:Choice>
        <mc:Fallback xmlns="">
          <p:sp>
            <p:nvSpPr>
              <p:cNvPr id="28" name="Oval Callout 27">
                <a:extLst>
                  <a:ext uri="{FF2B5EF4-FFF2-40B4-BE49-F238E27FC236}">
                    <a16:creationId xmlns:a16="http://schemas.microsoft.com/office/drawing/2014/main" id="{05719D8F-3D34-86C2-BCE7-245E591773A4}"/>
                  </a:ext>
                </a:extLst>
              </p:cNvPr>
              <p:cNvSpPr>
                <a:spLocks noRot="1" noChangeAspect="1" noMove="1" noResize="1" noEditPoints="1" noAdjustHandles="1" noChangeArrowheads="1" noChangeShapeType="1" noTextEdit="1"/>
              </p:cNvSpPr>
              <p:nvPr/>
            </p:nvSpPr>
            <p:spPr>
              <a:xfrm>
                <a:off x="7556498" y="1426551"/>
                <a:ext cx="3445177" cy="1143318"/>
              </a:xfrm>
              <a:prstGeom prst="wedgeEllipseCallout">
                <a:avLst>
                  <a:gd name="adj1" fmla="val -27839"/>
                  <a:gd name="adj2" fmla="val 75402"/>
                </a:avLst>
              </a:prstGeom>
              <a:blipFill>
                <a:blip r:embed="rId12"/>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418708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A4E1D-2579-0B13-66CD-7909FE82F6A3}"/>
              </a:ext>
            </a:extLst>
          </p:cNvPr>
          <p:cNvSpPr>
            <a:spLocks noGrp="1"/>
          </p:cNvSpPr>
          <p:nvPr>
            <p:ph type="title"/>
          </p:nvPr>
        </p:nvSpPr>
        <p:spPr/>
        <p:txBody>
          <a:bodyPr/>
          <a:lstStyle/>
          <a:p>
            <a:r>
              <a:rPr lang="en-US" dirty="0"/>
              <a:t>Our Model : Parallel Calls to 2-ary Functions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C0F0FF5-48C3-1B76-0E8B-57CF38EB851B}"/>
                  </a:ext>
                </a:extLst>
              </p:cNvPr>
              <p:cNvSpPr txBox="1"/>
              <p:nvPr/>
            </p:nvSpPr>
            <p:spPr>
              <a:xfrm>
                <a:off x="3682467" y="2117558"/>
                <a:ext cx="4793380" cy="1488677"/>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r>
                      <a:rPr lang="en-CA" sz="2400" b="0" i="1" smtClean="0">
                        <a:latin typeface="Cambria Math" panose="02040503050406030204" pitchFamily="18" charset="0"/>
                      </a:rPr>
                      <m:t>𝐸𝑛𝑐</m:t>
                    </m:r>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𝑥</m:t>
                            </m:r>
                          </m:e>
                          <m:sub>
                            <m:r>
                              <a:rPr lang="en-CA" sz="2400" b="0" i="1" smtClean="0">
                                <a:latin typeface="Cambria Math" panose="02040503050406030204" pitchFamily="18" charset="0"/>
                              </a:rPr>
                              <m:t>𝑖</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𝑟</m:t>
                            </m:r>
                          </m:e>
                          <m:sub>
                            <m:r>
                              <a:rPr lang="en-CA" sz="2400" b="0" i="1" smtClean="0">
                                <a:latin typeface="Cambria Math" panose="02040503050406030204" pitchFamily="18" charset="0"/>
                              </a:rPr>
                              <m:t>𝑖</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𝑖</m:t>
                        </m:r>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𝑛</m:t>
                        </m:r>
                      </m:sub>
                    </m:sSub>
                    <m:r>
                      <a:rPr lang="en-CA" sz="2400" b="0" i="1" smtClean="0">
                        <a:latin typeface="Cambria Math" panose="02040503050406030204" pitchFamily="18" charset="0"/>
                      </a:rPr>
                      <m:t>)</m:t>
                    </m:r>
                  </m:oMath>
                </a14:m>
                <a:endParaRPr lang="en-US" sz="2400" dirty="0"/>
              </a:p>
              <a:p>
                <a:pPr marL="285750" indent="-285750">
                  <a:buFont typeface="Arial" panose="020B0604020202020204" pitchFamily="34" charset="0"/>
                  <a:buChar char="•"/>
                </a:pPr>
                <a14:m>
                  <m:oMath xmlns:m="http://schemas.openxmlformats.org/officeDocument/2006/math">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𝑔</m:t>
                        </m:r>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𝑗</m:t>
                        </m:r>
                      </m:sub>
                    </m:sSub>
                    <m:d>
                      <m:dPr>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𝑗</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𝑗</m:t>
                            </m:r>
                            <m:r>
                              <a:rPr lang="en-CA" sz="2400" b="0" i="1" smtClean="0">
                                <a:latin typeface="Cambria Math" panose="02040503050406030204" pitchFamily="18" charset="0"/>
                              </a:rPr>
                              <m:t>,</m:t>
                            </m:r>
                            <m:r>
                              <a:rPr lang="en-CA" sz="2400" b="0" i="1" smtClean="0">
                                <a:latin typeface="Cambria Math" panose="02040503050406030204" pitchFamily="18" charset="0"/>
                              </a:rPr>
                              <m:t>𝑖</m:t>
                            </m:r>
                          </m:sub>
                        </m:sSub>
                      </m:e>
                    </m:d>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𝑦</m:t>
                        </m:r>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𝑗</m:t>
                        </m:r>
                      </m:sub>
                    </m:sSub>
                  </m:oMath>
                </a14:m>
                <a:endParaRPr lang="en-US" sz="2400" dirty="0"/>
              </a:p>
              <a:p>
                <a:pPr marL="285750" indent="-285750">
                  <a:buFont typeface="Arial" panose="020B0604020202020204" pitchFamily="34" charset="0"/>
                  <a:buChar char="•"/>
                </a:pPr>
                <a14:m>
                  <m:oMath xmlns:m="http://schemas.openxmlformats.org/officeDocument/2006/math">
                    <m:r>
                      <a:rPr lang="en-CA" sz="2400" b="0" i="1" smtClean="0">
                        <a:latin typeface="Cambria Math" panose="02040503050406030204" pitchFamily="18" charset="0"/>
                      </a:rPr>
                      <m:t>𝐷𝑒𝑐</m:t>
                    </m:r>
                    <m:d>
                      <m:dPr>
                        <m:ctrlPr>
                          <a:rPr lang="en-CA" sz="2400" b="0" i="1" smtClean="0">
                            <a:latin typeface="Cambria Math" panose="02040503050406030204" pitchFamily="18" charset="0"/>
                          </a:rPr>
                        </m:ctrlPr>
                      </m:dPr>
                      <m:e>
                        <m:r>
                          <a:rPr lang="en-CA" sz="2400" b="0" i="1" smtClean="0">
                            <a:latin typeface="Cambria Math" panose="02040503050406030204" pitchFamily="18" charset="0"/>
                          </a:rPr>
                          <m:t> </m:t>
                        </m:r>
                        <m:sSub>
                          <m:sSubPr>
                            <m:ctrlPr>
                              <a:rPr lang="en-CA" sz="2400" b="0" i="1" smtClean="0">
                                <a:latin typeface="Cambria Math" panose="02040503050406030204" pitchFamily="18" charset="0"/>
                              </a:rPr>
                            </m:ctrlPr>
                          </m:sSubPr>
                          <m:e>
                            <m:d>
                              <m:dPr>
                                <m:begChr m:val="{"/>
                                <m:endChr m:val="}"/>
                                <m:ctrlPr>
                                  <a:rPr lang="en-CA" sz="2400" b="0" i="1" smtClean="0">
                                    <a:latin typeface="Cambria Math" panose="02040503050406030204" pitchFamily="18" charset="0"/>
                                  </a:rPr>
                                </m:ctrlPr>
                              </m:dPr>
                              <m:e>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𝑦</m:t>
                                    </m:r>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𝑗</m:t>
                                    </m:r>
                                  </m:sub>
                                </m:sSub>
                              </m:e>
                            </m:d>
                          </m:e>
                          <m:sub>
                            <m:r>
                              <a:rPr lang="en-CA" sz="2400" b="0" i="1" smtClean="0">
                                <a:latin typeface="Cambria Math" panose="02040503050406030204" pitchFamily="18" charset="0"/>
                              </a:rPr>
                              <m:t>𝑖</m:t>
                            </m:r>
                            <m:r>
                              <a:rPr lang="en-CA" sz="2400" b="0" i="1" smtClean="0">
                                <a:latin typeface="Cambria Math" panose="02040503050406030204" pitchFamily="18" charset="0"/>
                              </a:rPr>
                              <m:t>,</m:t>
                            </m:r>
                            <m:r>
                              <a:rPr lang="en-CA" sz="2400" b="0" i="1" smtClean="0">
                                <a:latin typeface="Cambria Math" panose="02040503050406030204" pitchFamily="18" charset="0"/>
                              </a:rPr>
                              <m:t>𝑗</m:t>
                            </m:r>
                            <m:r>
                              <a:rPr lang="en-CA" sz="2400" b="0" i="1" smtClean="0">
                                <a:latin typeface="Cambria Math" panose="02040503050406030204" pitchFamily="18" charset="0"/>
                              </a:rPr>
                              <m:t>∈</m:t>
                            </m:r>
                            <m:d>
                              <m:dPr>
                                <m:begChr m:val="["/>
                                <m:endChr m:val="]"/>
                                <m:ctrlPr>
                                  <a:rPr lang="en-CA" sz="2400" b="0" i="1" smtClean="0">
                                    <a:latin typeface="Cambria Math" panose="02040503050406030204" pitchFamily="18" charset="0"/>
                                  </a:rPr>
                                </m:ctrlPr>
                              </m:dPr>
                              <m:e>
                                <m:r>
                                  <a:rPr lang="en-CA" sz="2400" b="0" i="1" smtClean="0">
                                    <a:latin typeface="Cambria Math" panose="02040503050406030204" pitchFamily="18" charset="0"/>
                                  </a:rPr>
                                  <m:t>𝑛</m:t>
                                </m:r>
                              </m:e>
                            </m:d>
                          </m:sub>
                        </m:sSub>
                      </m:e>
                    </m:d>
                    <m:r>
                      <a:rPr lang="en-CA" sz="2400" b="0" i="1" smtClean="0">
                        <a:latin typeface="Cambria Math" panose="02040503050406030204" pitchFamily="18" charset="0"/>
                      </a:rPr>
                      <m:t>→</m:t>
                    </m:r>
                    <m:r>
                      <a:rPr lang="en-CA" sz="2400" b="0" i="1" smtClean="0">
                        <a:latin typeface="Cambria Math" panose="02040503050406030204" pitchFamily="18" charset="0"/>
                      </a:rPr>
                      <m:t>𝑓</m:t>
                    </m:r>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1</m:t>
                        </m:r>
                      </m:sub>
                    </m:sSub>
                    <m:r>
                      <a:rPr lang="en-CA" sz="2400" b="0" i="1" smtClean="0">
                        <a:latin typeface="Cambria Math" panose="02040503050406030204" pitchFamily="18" charset="0"/>
                      </a:rPr>
                      <m:t>,…,</m:t>
                    </m:r>
                    <m:sSub>
                      <m:sSubPr>
                        <m:ctrlPr>
                          <a:rPr lang="en-CA" sz="2400" b="0" i="1" smtClean="0">
                            <a:latin typeface="Cambria Math" panose="02040503050406030204" pitchFamily="18" charset="0"/>
                          </a:rPr>
                        </m:ctrlPr>
                      </m:sSubPr>
                      <m:e>
                        <m:r>
                          <a:rPr lang="en-CA" sz="2400" b="0" i="1" smtClean="0">
                            <a:latin typeface="Cambria Math" panose="02040503050406030204" pitchFamily="18" charset="0"/>
                          </a:rPr>
                          <m:t>𝑥</m:t>
                        </m:r>
                      </m:e>
                      <m:sub>
                        <m:r>
                          <a:rPr lang="en-CA" sz="2400" b="0" i="1" smtClean="0">
                            <a:latin typeface="Cambria Math" panose="02040503050406030204" pitchFamily="18" charset="0"/>
                          </a:rPr>
                          <m:t>𝑛</m:t>
                        </m:r>
                      </m:sub>
                    </m:sSub>
                    <m:r>
                      <a:rPr lang="en-CA" sz="2400" b="0" i="1" smtClean="0">
                        <a:latin typeface="Cambria Math" panose="02040503050406030204" pitchFamily="18" charset="0"/>
                      </a:rPr>
                      <m:t>)</m:t>
                    </m:r>
                  </m:oMath>
                </a14:m>
                <a:endParaRPr lang="en-US" sz="2400" dirty="0"/>
              </a:p>
            </p:txBody>
          </p:sp>
        </mc:Choice>
        <mc:Fallback xmlns="">
          <p:sp>
            <p:nvSpPr>
              <p:cNvPr id="5" name="TextBox 4">
                <a:extLst>
                  <a:ext uri="{FF2B5EF4-FFF2-40B4-BE49-F238E27FC236}">
                    <a16:creationId xmlns:a16="http://schemas.microsoft.com/office/drawing/2014/main" id="{8C0F0FF5-48C3-1B76-0E8B-57CF38EB851B}"/>
                  </a:ext>
                </a:extLst>
              </p:cNvPr>
              <p:cNvSpPr txBox="1">
                <a:spLocks noRot="1" noChangeAspect="1" noMove="1" noResize="1" noEditPoints="1" noAdjustHandles="1" noChangeArrowheads="1" noChangeShapeType="1" noTextEdit="1"/>
              </p:cNvSpPr>
              <p:nvPr/>
            </p:nvSpPr>
            <p:spPr>
              <a:xfrm>
                <a:off x="3682467" y="2117558"/>
                <a:ext cx="4793380" cy="1488677"/>
              </a:xfrm>
              <a:prstGeom prst="rect">
                <a:avLst/>
              </a:prstGeom>
              <a:blipFill>
                <a:blip r:embed="rId3"/>
                <a:stretch>
                  <a:fillRect l="-1583" t="-1681" b="-1681"/>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3ADDC8A5-C490-8A12-05F1-8DC8B46E3298}"/>
              </a:ext>
            </a:extLst>
          </p:cNvPr>
          <p:cNvSpPr/>
          <p:nvPr/>
        </p:nvSpPr>
        <p:spPr>
          <a:xfrm>
            <a:off x="3577391" y="2043748"/>
            <a:ext cx="4898456" cy="163629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a:extLst>
              <a:ext uri="{FF2B5EF4-FFF2-40B4-BE49-F238E27FC236}">
                <a16:creationId xmlns:a16="http://schemas.microsoft.com/office/drawing/2014/main" id="{F120A309-A711-E7C4-1EA8-F177683729CB}"/>
              </a:ext>
            </a:extLst>
          </p:cNvPr>
          <p:cNvSpPr/>
          <p:nvPr/>
        </p:nvSpPr>
        <p:spPr>
          <a:xfrm>
            <a:off x="8614610" y="1357161"/>
            <a:ext cx="3311091" cy="3144501"/>
          </a:xfrm>
          <a:prstGeom prst="wedgeEllipseCallout">
            <a:avLst>
              <a:gd name="adj1" fmla="val -38075"/>
              <a:gd name="adj2" fmla="val 31889"/>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In the semi-honest setting, we can compute any degree-2 function with parallel calls to 2-ary functions.</a:t>
            </a:r>
          </a:p>
        </p:txBody>
      </p:sp>
      <p:sp>
        <p:nvSpPr>
          <p:cNvPr id="8" name="TextBox 7">
            <a:extLst>
              <a:ext uri="{FF2B5EF4-FFF2-40B4-BE49-F238E27FC236}">
                <a16:creationId xmlns:a16="http://schemas.microsoft.com/office/drawing/2014/main" id="{5E451A12-8334-BF48-3844-156ECDC56F2E}"/>
              </a:ext>
            </a:extLst>
          </p:cNvPr>
          <p:cNvSpPr txBox="1"/>
          <p:nvPr/>
        </p:nvSpPr>
        <p:spPr>
          <a:xfrm>
            <a:off x="1528813" y="4968004"/>
            <a:ext cx="9134374" cy="1200329"/>
          </a:xfrm>
          <a:prstGeom prst="rect">
            <a:avLst/>
          </a:prstGeom>
          <a:noFill/>
          <a:ln>
            <a:solidFill>
              <a:schemeClr val="accent1">
                <a:shade val="15000"/>
              </a:schemeClr>
            </a:solidFill>
          </a:ln>
        </p:spPr>
        <p:txBody>
          <a:bodyPr wrap="square" rtlCol="0">
            <a:spAutoFit/>
          </a:bodyPr>
          <a:lstStyle/>
          <a:p>
            <a:pPr algn="ctr"/>
            <a:r>
              <a:rPr lang="en-US" sz="3600" b="1" dirty="0"/>
              <a:t>Is it complete against malicious adversaries?</a:t>
            </a:r>
          </a:p>
        </p:txBody>
      </p:sp>
      <p:sp>
        <p:nvSpPr>
          <p:cNvPr id="3" name="Oval Callout 2">
            <a:extLst>
              <a:ext uri="{FF2B5EF4-FFF2-40B4-BE49-F238E27FC236}">
                <a16:creationId xmlns:a16="http://schemas.microsoft.com/office/drawing/2014/main" id="{104A414F-C76D-2562-CACB-B51EDBB47176}"/>
              </a:ext>
            </a:extLst>
          </p:cNvPr>
          <p:cNvSpPr/>
          <p:nvPr/>
        </p:nvSpPr>
        <p:spPr>
          <a:xfrm>
            <a:off x="129142" y="1357161"/>
            <a:ext cx="3309486" cy="3257783"/>
          </a:xfrm>
          <a:prstGeom prst="wedgeEllipseCallout">
            <a:avLst>
              <a:gd name="adj1" fmla="val 36946"/>
              <a:gd name="adj2" fmla="val 33613"/>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We can convert any </a:t>
            </a:r>
            <a:r>
              <a:rPr lang="en-CA" sz="2000" dirty="0">
                <a:solidFill>
                  <a:schemeClr val="tx1"/>
                </a:solidFill>
              </a:rPr>
              <a:t>protocol in this model</a:t>
            </a:r>
            <a:r>
              <a:rPr lang="en-US" sz="2000" dirty="0">
                <a:solidFill>
                  <a:schemeClr val="tx1"/>
                </a:solidFill>
              </a:rPr>
              <a:t> to one making calls to a function with constant input and output locality.</a:t>
            </a:r>
          </a:p>
          <a:p>
            <a:pPr algn="ctr"/>
            <a:r>
              <a:rPr lang="en-US" sz="2000" dirty="0">
                <a:solidFill>
                  <a:schemeClr val="tx1"/>
                </a:solidFill>
              </a:rPr>
              <a:t>[BL18,G</a:t>
            </a:r>
            <a:r>
              <a:rPr lang="en-US" sz="2000" b="1" dirty="0">
                <a:solidFill>
                  <a:srgbClr val="FF0000"/>
                </a:solidFill>
              </a:rPr>
              <a:t>S</a:t>
            </a:r>
            <a:r>
              <a:rPr lang="en-US" sz="2000" dirty="0">
                <a:solidFill>
                  <a:schemeClr val="tx1"/>
                </a:solidFill>
              </a:rPr>
              <a:t>18]</a:t>
            </a:r>
          </a:p>
        </p:txBody>
      </p:sp>
    </p:spTree>
    <p:extLst>
      <p:ext uri="{BB962C8B-B14F-4D97-AF65-F5344CB8AC3E}">
        <p14:creationId xmlns:p14="http://schemas.microsoft.com/office/powerpoint/2010/main" val="58673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651</TotalTime>
  <Words>2691</Words>
  <Application>Microsoft Macintosh PowerPoint</Application>
  <PresentationFormat>Widescreen</PresentationFormat>
  <Paragraphs>298</Paragraphs>
  <Slides>24</Slides>
  <Notes>21</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Arial</vt:lpstr>
      <vt:lpstr>Cambria Math</vt:lpstr>
      <vt:lpstr>Office Theme</vt:lpstr>
      <vt:lpstr>Secure Computation with Parallel Calls to 2-ary Functions</vt:lpstr>
      <vt:lpstr>Secure Computation [Yao 86, GMW 87]</vt:lpstr>
      <vt:lpstr>Secure Computation [Yao 86, GMW 87]</vt:lpstr>
      <vt:lpstr>Randomized Encodings [Yao 86, Ishai-Kushilevitz 00, Applebaum-Ishai-Kushilevitz 04]</vt:lpstr>
      <vt:lpstr>Randomized Encodings [Yao 86, Ishai-Kushilevitz 00, Applebaum-Ishai-Kushilevitz 04]</vt:lpstr>
      <vt:lpstr>What is the measure of simplicity?</vt:lpstr>
      <vt:lpstr>What is the measure of simplicity?</vt:lpstr>
      <vt:lpstr>Our Notion of Simplicity</vt:lpstr>
      <vt:lpstr>Our Model : Parallel Calls to 2-ary Functions</vt:lpstr>
      <vt:lpstr>Our Main Results</vt:lpstr>
      <vt:lpstr>Negative Result</vt:lpstr>
      <vt:lpstr>Functionality</vt:lpstr>
      <vt:lpstr>Impossibility Result</vt:lpstr>
      <vt:lpstr>Impossibility Result</vt:lpstr>
      <vt:lpstr>Impossibility Result</vt:lpstr>
      <vt:lpstr>Impossibility Result</vt:lpstr>
      <vt:lpstr>Positive Result</vt:lpstr>
      <vt:lpstr>A special CDS protocol</vt:lpstr>
      <vt:lpstr>A special CDS protocol</vt:lpstr>
      <vt:lpstr>A special CDS protocol</vt:lpstr>
      <vt:lpstr>A special CDS protocol</vt:lpstr>
      <vt:lpstr>A special CDS protocol</vt:lpstr>
      <vt:lpstr>Other Results</vt:lpstr>
      <vt:lpstr>Thank you! https://eprint.iacr.org/2024/1701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Akshayaram Srinivasan</dc:creator>
  <cp:lastModifiedBy>Akshayaram Srinivasan</cp:lastModifiedBy>
  <cp:revision>114</cp:revision>
  <dcterms:created xsi:type="dcterms:W3CDTF">2024-11-25T15:08:21Z</dcterms:created>
  <dcterms:modified xsi:type="dcterms:W3CDTF">2024-12-04T22:32:59Z</dcterms:modified>
</cp:coreProperties>
</file>