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01600" cap="flat">
              <a:solidFill>
                <a:srgbClr val="000000"/>
              </a:solidFill>
              <a:prstDash val="solid"/>
              <a:round/>
            </a:ln>
          </a:top>
          <a:bottom>
            <a:ln w="508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508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1016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508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74"/>
    <p:restoredTop sz="94676"/>
  </p:normalViewPr>
  <p:slideViewPr>
    <p:cSldViewPr snapToGrid="0">
      <p:cViewPr varScale="1">
        <p:scale>
          <a:sx n="46" d="100"/>
          <a:sy n="46" d="100"/>
        </p:scale>
        <p:origin x="216" y="6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828800" latinLnBrk="0">
      <a:defRPr sz="2400">
        <a:latin typeface="+mn-lt"/>
        <a:ea typeface="+mn-ea"/>
        <a:cs typeface="+mn-cs"/>
        <a:sym typeface="Calibri"/>
      </a:defRPr>
    </a:lvl1pPr>
    <a:lvl2pPr indent="228600" defTabSz="1828800" latinLnBrk="0">
      <a:defRPr sz="2400">
        <a:latin typeface="+mn-lt"/>
        <a:ea typeface="+mn-ea"/>
        <a:cs typeface="+mn-cs"/>
        <a:sym typeface="Calibri"/>
      </a:defRPr>
    </a:lvl2pPr>
    <a:lvl3pPr indent="457200" defTabSz="1828800" latinLnBrk="0">
      <a:defRPr sz="2400">
        <a:latin typeface="+mn-lt"/>
        <a:ea typeface="+mn-ea"/>
        <a:cs typeface="+mn-cs"/>
        <a:sym typeface="Calibri"/>
      </a:defRPr>
    </a:lvl3pPr>
    <a:lvl4pPr indent="685800" defTabSz="1828800" latinLnBrk="0">
      <a:defRPr sz="2400">
        <a:latin typeface="+mn-lt"/>
        <a:ea typeface="+mn-ea"/>
        <a:cs typeface="+mn-cs"/>
        <a:sym typeface="Calibri"/>
      </a:defRPr>
    </a:lvl4pPr>
    <a:lvl5pPr indent="914400" defTabSz="1828800" latinLnBrk="0">
      <a:defRPr sz="2400">
        <a:latin typeface="+mn-lt"/>
        <a:ea typeface="+mn-ea"/>
        <a:cs typeface="+mn-cs"/>
        <a:sym typeface="Calibri"/>
      </a:defRPr>
    </a:lvl5pPr>
    <a:lvl6pPr indent="1143000" defTabSz="1828800" latinLnBrk="0">
      <a:defRPr sz="2400">
        <a:latin typeface="+mn-lt"/>
        <a:ea typeface="+mn-ea"/>
        <a:cs typeface="+mn-cs"/>
        <a:sym typeface="Calibri"/>
      </a:defRPr>
    </a:lvl6pPr>
    <a:lvl7pPr indent="1371600" defTabSz="1828800" latinLnBrk="0">
      <a:defRPr sz="2400">
        <a:latin typeface="+mn-lt"/>
        <a:ea typeface="+mn-ea"/>
        <a:cs typeface="+mn-cs"/>
        <a:sym typeface="Calibri"/>
      </a:defRPr>
    </a:lvl7pPr>
    <a:lvl8pPr indent="1600200" defTabSz="1828800" latinLnBrk="0">
      <a:defRPr sz="2400">
        <a:latin typeface="+mn-lt"/>
        <a:ea typeface="+mn-ea"/>
        <a:cs typeface="+mn-cs"/>
        <a:sym typeface="Calibri"/>
      </a:defRPr>
    </a:lvl8pPr>
    <a:lvl9pPr indent="1828800" defTabSz="1828800" latinLnBrk="0">
      <a:defRPr sz="24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3048000" y="2244725"/>
            <a:ext cx="18288000" cy="4775201"/>
          </a:xfrm>
          <a:prstGeom prst="rect">
            <a:avLst/>
          </a:prstGeom>
        </p:spPr>
        <p:txBody>
          <a:bodyPr anchor="b"/>
          <a:lstStyle>
            <a:lvl1pPr algn="ctr">
              <a:defRPr sz="12000" b="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048000" y="7204075"/>
            <a:ext cx="18288000" cy="3311525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4800"/>
            </a:lvl1pPr>
            <a:lvl2pPr marL="0" indent="457200" algn="ctr">
              <a:buSzTx/>
              <a:buFontTx/>
              <a:buNone/>
              <a:defRPr sz="4800"/>
            </a:lvl2pPr>
            <a:lvl3pPr marL="0" indent="914400" algn="ctr">
              <a:buSzTx/>
              <a:buFontTx/>
              <a:buNone/>
              <a:defRPr sz="4800"/>
            </a:lvl3pPr>
            <a:lvl4pPr marL="0" indent="1371600" algn="ctr">
              <a:buSzTx/>
              <a:buFontTx/>
              <a:buNone/>
              <a:defRPr sz="4800"/>
            </a:lvl4pPr>
            <a:lvl5pPr marL="0" indent="1828800" algn="ctr">
              <a:buSzTx/>
              <a:buFontTx/>
              <a:buNone/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1663700" y="3419476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 b="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63700" y="9178925"/>
            <a:ext cx="21031200" cy="3000375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48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48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48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48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48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1679575" y="730250"/>
            <a:ext cx="21031201" cy="265112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79575" y="3362326"/>
            <a:ext cx="10315576" cy="1647825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4800" b="1"/>
            </a:lvl1pPr>
            <a:lvl2pPr marL="0" indent="457200">
              <a:buSzTx/>
              <a:buFontTx/>
              <a:buNone/>
              <a:defRPr sz="4800" b="1"/>
            </a:lvl2pPr>
            <a:lvl3pPr marL="0" indent="914400">
              <a:buSzTx/>
              <a:buFontTx/>
              <a:buNone/>
              <a:defRPr sz="4800" b="1"/>
            </a:lvl3pPr>
            <a:lvl4pPr marL="0" indent="1371600">
              <a:buSzTx/>
              <a:buFontTx/>
              <a:buNone/>
              <a:defRPr sz="4800" b="1"/>
            </a:lvl4pPr>
            <a:lvl5pPr marL="0" indent="1828800">
              <a:buSzTx/>
              <a:buFontTx/>
              <a:buNone/>
              <a:defRPr sz="48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12344400" y="3362326"/>
            <a:ext cx="10366376" cy="1647825"/>
          </a:xfrm>
          <a:prstGeom prst="rect">
            <a:avLst/>
          </a:prstGeom>
          <a:ln w="12700"/>
        </p:spPr>
        <p:txBody>
          <a:bodyPr anchor="b"/>
          <a:lstStyle/>
          <a:p>
            <a:pPr marL="0" indent="0">
              <a:buSzTx/>
              <a:buFontTx/>
              <a:buNone/>
              <a:defRPr sz="4800" b="1"/>
            </a:pPr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1679575" y="914400"/>
            <a:ext cx="7864476" cy="3200400"/>
          </a:xfrm>
          <a:prstGeom prst="rect">
            <a:avLst/>
          </a:prstGeom>
        </p:spPr>
        <p:txBody>
          <a:bodyPr anchor="b"/>
          <a:lstStyle>
            <a:lvl1pPr>
              <a:defRPr sz="6400" b="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0366375" y="1974850"/>
            <a:ext cx="12344401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 marL="979714" indent="-522514">
              <a:defRPr sz="6400"/>
            </a:lvl2pPr>
            <a:lvl3pPr marL="1524000" indent="-609600">
              <a:defRPr sz="6400"/>
            </a:lvl3pPr>
            <a:lvl4pPr marL="2103120" indent="-731520">
              <a:defRPr sz="6400"/>
            </a:lvl4pPr>
            <a:lvl5pPr marL="2560320" indent="-731520">
              <a:defRPr sz="6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1679575" y="4114800"/>
            <a:ext cx="7864475" cy="7623176"/>
          </a:xfrm>
          <a:prstGeom prst="rect">
            <a:avLst/>
          </a:prstGeom>
          <a:ln w="12700"/>
        </p:spPr>
        <p:txBody>
          <a:bodyPr/>
          <a:lstStyle/>
          <a:p>
            <a:pPr marL="0" indent="0">
              <a:buSzTx/>
              <a:buFontTx/>
              <a:buNone/>
              <a:defRPr sz="3200"/>
            </a:pPr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1679575" y="914400"/>
            <a:ext cx="7864476" cy="3200400"/>
          </a:xfrm>
          <a:prstGeom prst="rect">
            <a:avLst/>
          </a:prstGeom>
        </p:spPr>
        <p:txBody>
          <a:bodyPr anchor="b"/>
          <a:lstStyle>
            <a:lvl1pPr>
              <a:defRPr sz="6400" b="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10366375" y="1974850"/>
            <a:ext cx="12344401" cy="9747250"/>
          </a:xfrm>
          <a:prstGeom prst="rect">
            <a:avLst/>
          </a:prstGeom>
          <a:ln w="12700"/>
        </p:spPr>
        <p:txBody>
          <a:bodyPr tIns="45719" bIns="4571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79575" y="4114800"/>
            <a:ext cx="7864476" cy="7623176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3200"/>
            </a:lvl1pPr>
            <a:lvl2pPr marL="0" indent="457200">
              <a:buSzTx/>
              <a:buFontTx/>
              <a:buNone/>
              <a:defRPr sz="3200"/>
            </a:lvl2pPr>
            <a:lvl3pPr marL="0" indent="914400">
              <a:buSzTx/>
              <a:buFontTx/>
              <a:buNone/>
              <a:defRPr sz="3200"/>
            </a:lvl3pPr>
            <a:lvl4pPr marL="0" indent="1371600">
              <a:buSzTx/>
              <a:buFontTx/>
              <a:buNone/>
              <a:defRPr sz="3200"/>
            </a:lvl4pPr>
            <a:lvl5pPr marL="0" indent="1828800">
              <a:buSzTx/>
              <a:buFont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676400" y="730250"/>
            <a:ext cx="21031200" cy="265112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91439" bIns="9143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91439" bIns="9143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203052" y="12835870"/>
            <a:ext cx="504548" cy="483910"/>
          </a:xfrm>
          <a:prstGeom prst="rect">
            <a:avLst/>
          </a:prstGeom>
          <a:ln w="25400">
            <a:miter lim="400000"/>
          </a:ln>
        </p:spPr>
        <p:txBody>
          <a:bodyPr wrap="none" tIns="91439" bIns="91439" anchor="ctr">
            <a:spAutoFit/>
          </a:bodyPr>
          <a:lstStyle>
            <a:lvl1pPr algn="r">
              <a:defRPr sz="24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1" i="0" u="none" strike="noStrike" cap="none" spc="0" baseline="0">
          <a:solidFill>
            <a:srgbClr val="000000"/>
          </a:solidFill>
          <a:uFillTx/>
          <a:latin typeface="Carlito"/>
          <a:ea typeface="Carlito"/>
          <a:cs typeface="Carlito"/>
          <a:sym typeface="Carlito"/>
        </a:defRPr>
      </a:lvl1pPr>
      <a:lvl2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1" i="0" u="none" strike="noStrike" cap="none" spc="0" baseline="0">
          <a:solidFill>
            <a:srgbClr val="000000"/>
          </a:solidFill>
          <a:uFillTx/>
          <a:latin typeface="Carlito"/>
          <a:ea typeface="Carlito"/>
          <a:cs typeface="Carlito"/>
          <a:sym typeface="Carlito"/>
        </a:defRPr>
      </a:lvl2pPr>
      <a:lvl3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1" i="0" u="none" strike="noStrike" cap="none" spc="0" baseline="0">
          <a:solidFill>
            <a:srgbClr val="000000"/>
          </a:solidFill>
          <a:uFillTx/>
          <a:latin typeface="Carlito"/>
          <a:ea typeface="Carlito"/>
          <a:cs typeface="Carlito"/>
          <a:sym typeface="Carlito"/>
        </a:defRPr>
      </a:lvl3pPr>
      <a:lvl4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1" i="0" u="none" strike="noStrike" cap="none" spc="0" baseline="0">
          <a:solidFill>
            <a:srgbClr val="000000"/>
          </a:solidFill>
          <a:uFillTx/>
          <a:latin typeface="Carlito"/>
          <a:ea typeface="Carlito"/>
          <a:cs typeface="Carlito"/>
          <a:sym typeface="Carlito"/>
        </a:defRPr>
      </a:lvl4pPr>
      <a:lvl5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1" i="0" u="none" strike="noStrike" cap="none" spc="0" baseline="0">
          <a:solidFill>
            <a:srgbClr val="000000"/>
          </a:solidFill>
          <a:uFillTx/>
          <a:latin typeface="Carlito"/>
          <a:ea typeface="Carlito"/>
          <a:cs typeface="Carlito"/>
          <a:sym typeface="Carlito"/>
        </a:defRPr>
      </a:lvl5pPr>
      <a:lvl6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1" i="0" u="none" strike="noStrike" cap="none" spc="0" baseline="0">
          <a:solidFill>
            <a:srgbClr val="000000"/>
          </a:solidFill>
          <a:uFillTx/>
          <a:latin typeface="Carlito"/>
          <a:ea typeface="Carlito"/>
          <a:cs typeface="Carlito"/>
          <a:sym typeface="Carlito"/>
        </a:defRPr>
      </a:lvl6pPr>
      <a:lvl7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1" i="0" u="none" strike="noStrike" cap="none" spc="0" baseline="0">
          <a:solidFill>
            <a:srgbClr val="000000"/>
          </a:solidFill>
          <a:uFillTx/>
          <a:latin typeface="Carlito"/>
          <a:ea typeface="Carlito"/>
          <a:cs typeface="Carlito"/>
          <a:sym typeface="Carlito"/>
        </a:defRPr>
      </a:lvl7pPr>
      <a:lvl8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1" i="0" u="none" strike="noStrike" cap="none" spc="0" baseline="0">
          <a:solidFill>
            <a:srgbClr val="000000"/>
          </a:solidFill>
          <a:uFillTx/>
          <a:latin typeface="Carlito"/>
          <a:ea typeface="Carlito"/>
          <a:cs typeface="Carlito"/>
          <a:sym typeface="Carlito"/>
        </a:defRPr>
      </a:lvl8pPr>
      <a:lvl9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1" i="0" u="none" strike="noStrike" cap="none" spc="0" baseline="0">
          <a:solidFill>
            <a:srgbClr val="000000"/>
          </a:solidFill>
          <a:uFillTx/>
          <a:latin typeface="Carlito"/>
          <a:ea typeface="Carlito"/>
          <a:cs typeface="Carlito"/>
          <a:sym typeface="Carlito"/>
        </a:defRPr>
      </a:lvl9pPr>
    </p:titleStyle>
    <p:bodyStyle>
      <a:lvl1pPr marL="457200" marR="0" indent="-457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990600" marR="0" indent="-5334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554479" marR="0" indent="-640079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20828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5400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9972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4544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9116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3688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On One-way Functions, Worst-case Hardness of Time-bounded Kolmogorov complexity, and Computational Depth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1773936">
              <a:defRPr sz="8633">
                <a:latin typeface="+mn-lt"/>
                <a:ea typeface="+mn-ea"/>
                <a:cs typeface="+mn-cs"/>
                <a:sym typeface="Calibri"/>
              </a:defRPr>
            </a:pPr>
            <a:r>
              <a:t>On </a:t>
            </a:r>
            <a:r>
              <a:rPr b="1"/>
              <a:t>One-way Functions</a:t>
            </a:r>
            <a:r>
              <a:t>, </a:t>
            </a:r>
            <a:r>
              <a:rPr b="1">
                <a:solidFill>
                  <a:srgbClr val="0433FF"/>
                </a:solidFill>
              </a:rPr>
              <a:t>Worst-case Hardness of Time-bounded Kolmogorov complexity</a:t>
            </a:r>
            <a:r>
              <a:t>, and </a:t>
            </a:r>
            <a:r>
              <a:rPr b="1">
                <a:solidFill>
                  <a:srgbClr val="FF2600"/>
                </a:solidFill>
              </a:rPr>
              <a:t>Computational Depth</a:t>
            </a:r>
          </a:p>
        </p:txBody>
      </p:sp>
      <p:sp>
        <p:nvSpPr>
          <p:cNvPr id="95" name="Rafael Pass…"/>
          <p:cNvSpPr txBox="1"/>
          <p:nvPr/>
        </p:nvSpPr>
        <p:spPr>
          <a:xfrm>
            <a:off x="12709435" y="8817081"/>
            <a:ext cx="6275448" cy="331152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91439" bIns="91439">
            <a:normAutofit/>
          </a:bodyPr>
          <a:lstStyle/>
          <a:p>
            <a:pPr algn="ctr" defTabSz="1645919">
              <a:lnSpc>
                <a:spcPct val="90000"/>
              </a:lnSpc>
              <a:spcBef>
                <a:spcPts val="1800"/>
              </a:spcBef>
              <a:defRPr sz="4319" b="1"/>
            </a:pPr>
            <a:r>
              <a:t>Rafael Pass</a:t>
            </a:r>
          </a:p>
          <a:p>
            <a:pPr algn="ctr" defTabSz="1645919">
              <a:lnSpc>
                <a:spcPct val="90000"/>
              </a:lnSpc>
              <a:spcBef>
                <a:spcPts val="1800"/>
              </a:spcBef>
              <a:defRPr sz="4319"/>
            </a:pPr>
            <a:r>
              <a:t>Cornell Tech </a:t>
            </a:r>
          </a:p>
          <a:p>
            <a:pPr algn="ctr" defTabSz="1645919">
              <a:lnSpc>
                <a:spcPct val="90000"/>
              </a:lnSpc>
              <a:spcBef>
                <a:spcPts val="1800"/>
              </a:spcBef>
              <a:defRPr sz="4319"/>
            </a:pPr>
            <a:r>
              <a:t>Technion</a:t>
            </a:r>
          </a:p>
          <a:p>
            <a:pPr algn="ctr" defTabSz="1645919">
              <a:lnSpc>
                <a:spcPct val="90000"/>
              </a:lnSpc>
              <a:spcBef>
                <a:spcPts val="1800"/>
              </a:spcBef>
              <a:defRPr sz="4319"/>
            </a:pPr>
            <a:r>
              <a:t>Tel Aviv U.</a:t>
            </a:r>
          </a:p>
        </p:txBody>
      </p:sp>
      <p:sp>
        <p:nvSpPr>
          <p:cNvPr id="96" name="Yanyi Liu…"/>
          <p:cNvSpPr txBox="1"/>
          <p:nvPr/>
        </p:nvSpPr>
        <p:spPr>
          <a:xfrm>
            <a:off x="5684375" y="8817081"/>
            <a:ext cx="6275449" cy="331152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91439" bIns="91439">
            <a:normAutofit/>
          </a:bodyPr>
          <a:lstStyle/>
          <a:p>
            <a:pPr algn="ctr">
              <a:lnSpc>
                <a:spcPct val="90000"/>
              </a:lnSpc>
              <a:spcBef>
                <a:spcPts val="2000"/>
              </a:spcBef>
              <a:defRPr sz="4800"/>
            </a:pPr>
            <a:r>
              <a:t>Yanyi Liu</a:t>
            </a:r>
          </a:p>
          <a:p>
            <a:pPr algn="ctr">
              <a:lnSpc>
                <a:spcPct val="90000"/>
              </a:lnSpc>
              <a:spcBef>
                <a:spcPts val="2000"/>
              </a:spcBef>
              <a:defRPr sz="4800"/>
            </a:pPr>
            <a:r>
              <a:t>Cornell Tech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" name="Shape 202"/>
          <p:cNvGrpSpPr/>
          <p:nvPr/>
        </p:nvGrpSpPr>
        <p:grpSpPr>
          <a:xfrm>
            <a:off x="1472433" y="2272082"/>
            <a:ext cx="21960749" cy="3479948"/>
            <a:chOff x="-12700" y="0"/>
            <a:chExt cx="21960747" cy="3479946"/>
          </a:xfrm>
        </p:grpSpPr>
        <p:sp>
          <p:nvSpPr>
            <p:cNvPr id="149" name="矩形"/>
            <p:cNvSpPr/>
            <p:nvPr/>
          </p:nvSpPr>
          <p:spPr>
            <a:xfrm>
              <a:off x="0" y="0"/>
              <a:ext cx="21948048" cy="275711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7" tIns="121917" rIns="121917" bIns="121917" numCol="1" anchor="t">
              <a:noAutofit/>
            </a:bodyPr>
            <a:lstStyle/>
            <a:p>
              <a:pPr defTabSz="2438400">
                <a:defRPr sz="5200"/>
              </a:pPr>
              <a:endParaRPr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0" name="Which of the following strings is more “random”:…"/>
                <p:cNvSpPr txBox="1"/>
                <p:nvPr/>
              </p:nvSpPr>
              <p:spPr>
                <a:xfrm>
                  <a:off x="-12700" y="0"/>
                  <a:ext cx="21948048" cy="3479947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m="http://schemas.openxmlformats.org/officeDocument/2006/math" xmlns="" val="1"/>
                  </a:ext>
                </a:extLst>
              </p:spPr>
              <p:txBody>
                <a:bodyPr wrap="square" lIns="243797" tIns="243797" rIns="243797" bIns="243797" numCol="1" anchor="t">
                  <a:spAutoFit/>
                </a:bodyPr>
                <a:lstStyle/>
                <a:p>
                  <a:pPr indent="16933" defTabSz="2438400">
                    <a:defRPr sz="5200"/>
                  </a:pPr>
                  <a:r>
                    <a:rPr b="1"/>
                    <a:t>MK</a:t>
                  </a:r>
                  <a:r>
                    <a:rPr b="1" baseline="31999"/>
                    <a:t>t</a:t>
                  </a:r>
                  <a:r>
                    <a:rPr b="1"/>
                    <a:t>P[s]</a:t>
                  </a:r>
                  <a:r>
                    <a:rPr b="1">
                      <a:solidFill>
                        <a:srgbClr val="FF2600"/>
                      </a:solidFill>
                    </a:rPr>
                    <a:t>|</a:t>
                  </a:r>
                  <a:r>
                    <a:rPr b="1" baseline="-5999">
                      <a:solidFill>
                        <a:srgbClr val="FF2600"/>
                      </a:solidFill>
                    </a:rPr>
                    <a:t>Q</a:t>
                  </a:r>
                  <a:r>
                    <a:t>: Given x </a:t>
                  </a:r>
                  <a14:m>
                    <m:oMath xmlns:m="http://schemas.openxmlformats.org/officeDocument/2006/math">
                      <m:r>
                        <a:rPr sz="5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</m:oMath>
                  </a14:m>
                  <a:r>
                    <a:t> {0,1}</a:t>
                  </a:r>
                  <a:r>
                    <a:rPr baseline="31999"/>
                    <a:t>n</a:t>
                  </a:r>
                  <a:r>
                    <a:t>, decide whether</a:t>
                  </a:r>
                </a:p>
                <a:p>
                  <a:pPr marL="891540" lvl="8" indent="-891540" defTabSz="2438400">
                    <a:buSzPct val="100000"/>
                    <a:buFont typeface="Arial"/>
                    <a:buChar char="•"/>
                    <a:defRPr sz="5200"/>
                  </a:pPr>
                  <a:r>
                    <a:rPr b="1">
                      <a:solidFill>
                        <a:srgbClr val="0433FF"/>
                      </a:solidFill>
                    </a:rPr>
                    <a:t>YES</a:t>
                  </a:r>
                  <a:r>
                    <a:rPr>
                      <a:solidFill>
                        <a:srgbClr val="0433FF"/>
                      </a:solidFill>
                    </a:rPr>
                    <a:t>: </a:t>
                  </a:r>
                  <a:r>
                    <a:rPr b="1"/>
                    <a:t>K</a:t>
                  </a:r>
                  <a:r>
                    <a:rPr b="1" baseline="31999"/>
                    <a:t>t</a:t>
                  </a:r>
                  <a:r>
                    <a:rPr b="1"/>
                    <a:t>(x) &lt;= s(n), </a:t>
                  </a:r>
                  <a:r>
                    <a:rPr b="1">
                      <a:solidFill>
                        <a:srgbClr val="FF2600"/>
                      </a:solidFill>
                    </a:rPr>
                    <a:t>x </a:t>
                  </a:r>
                  <a14:m>
                    <m:oMath xmlns:m="http://schemas.openxmlformats.org/officeDocument/2006/math">
                      <m:r>
                        <a:rPr sz="5600" i="1">
                          <a:solidFill>
                            <a:srgbClr val="FF26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</m:oMath>
                  </a14:m>
                  <a:r>
                    <a:rPr b="1">
                      <a:solidFill>
                        <a:srgbClr val="FF2600"/>
                      </a:solidFill>
                    </a:rPr>
                    <a:t> Q</a:t>
                  </a:r>
                </a:p>
                <a:p>
                  <a:pPr marL="897890" indent="-891540" defTabSz="2438400">
                    <a:buSzPct val="100000"/>
                    <a:buFont typeface="Arial"/>
                    <a:buChar char="•"/>
                    <a:defRPr sz="5200"/>
                  </a:pPr>
                  <a:r>
                    <a:rPr b="1">
                      <a:solidFill>
                        <a:srgbClr val="0433FF"/>
                      </a:solidFill>
                    </a:rPr>
                    <a:t>NO</a:t>
                  </a:r>
                  <a:r>
                    <a:rPr>
                      <a:solidFill>
                        <a:srgbClr val="0433FF"/>
                      </a:solidFill>
                    </a:rPr>
                    <a:t>:</a:t>
                  </a:r>
                  <a:r>
                    <a:t> </a:t>
                  </a:r>
                  <a:r>
                    <a:rPr b="1"/>
                    <a:t>K</a:t>
                  </a:r>
                  <a:r>
                    <a:rPr b="1" baseline="31999"/>
                    <a:t>t</a:t>
                  </a:r>
                  <a:r>
                    <a:rPr b="1"/>
                    <a:t>(x) &gt;= n - 1, </a:t>
                  </a:r>
                  <a:r>
                    <a:rPr b="1">
                      <a:solidFill>
                        <a:srgbClr val="FF2600"/>
                      </a:solidFill>
                    </a:rPr>
                    <a:t>x </a:t>
                  </a:r>
                  <a14:m>
                    <m:oMath xmlns:m="http://schemas.openxmlformats.org/officeDocument/2006/math">
                      <m:r>
                        <a:rPr sz="5600" i="1">
                          <a:solidFill>
                            <a:srgbClr val="FF26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</m:oMath>
                  </a14:m>
                  <a:r>
                    <a:rPr b="1">
                      <a:solidFill>
                        <a:srgbClr val="FF2600"/>
                      </a:solidFill>
                    </a:rPr>
                    <a:t> Q</a:t>
                  </a:r>
                  <a:endParaRPr sz="3200"/>
                </a:p>
              </p:txBody>
            </p:sp>
          </mc:Choice>
          <mc:Fallback>
            <p:sp>
              <p:nvSpPr>
                <p:cNvPr id="150" name="Which of the following strings is more “random”:…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2700" y="0"/>
                  <a:ext cx="21948048" cy="3479947"/>
                </a:xfrm>
                <a:prstGeom prst="rect">
                  <a:avLst/>
                </a:prstGeom>
                <a:blipFill>
                  <a:blip r:embed="rId2"/>
                  <a:stretch>
                    <a:fillRect l="-636"/>
                  </a:stretch>
                </a:blipFill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2" name="Title 2"/>
          <p:cNvSpPr txBox="1"/>
          <p:nvPr/>
        </p:nvSpPr>
        <p:spPr>
          <a:xfrm>
            <a:off x="1607053" y="331786"/>
            <a:ext cx="21704206" cy="140836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917" tIns="121917" rIns="121917" bIns="121917">
            <a:spAutoFit/>
          </a:bodyPr>
          <a:lstStyle/>
          <a:p>
            <a:pPr defTabSz="2438400">
              <a:defRPr sz="9200" b="1"/>
            </a:pPr>
            <a:r>
              <a:t>Comp Shallow MK</a:t>
            </a:r>
            <a:r>
              <a:rPr baseline="31999"/>
              <a:t>t</a:t>
            </a:r>
            <a:r>
              <a:t>P:</a:t>
            </a:r>
          </a:p>
        </p:txBody>
      </p:sp>
      <p:sp>
        <p:nvSpPr>
          <p:cNvPr id="153" name="Shape 202"/>
          <p:cNvSpPr/>
          <p:nvPr/>
        </p:nvSpPr>
        <p:spPr>
          <a:xfrm>
            <a:off x="1485133" y="5853482"/>
            <a:ext cx="21948049" cy="275711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121917" tIns="121917" rIns="121917" bIns="121917"/>
          <a:lstStyle/>
          <a:p>
            <a:pPr defTabSz="2438400">
              <a:defRPr sz="5200"/>
            </a:pPr>
            <a:endParaRPr/>
          </a:p>
        </p:txBody>
      </p:sp>
      <p:grpSp>
        <p:nvGrpSpPr>
          <p:cNvPr id="156" name="Shape 202"/>
          <p:cNvGrpSpPr/>
          <p:nvPr/>
        </p:nvGrpSpPr>
        <p:grpSpPr>
          <a:xfrm>
            <a:off x="1472433" y="7479082"/>
            <a:ext cx="21960749" cy="3542243"/>
            <a:chOff x="-12700" y="0"/>
            <a:chExt cx="21960747" cy="3542242"/>
          </a:xfrm>
        </p:grpSpPr>
        <p:sp>
          <p:nvSpPr>
            <p:cNvPr id="154" name="矩形"/>
            <p:cNvSpPr/>
            <p:nvPr/>
          </p:nvSpPr>
          <p:spPr>
            <a:xfrm>
              <a:off x="0" y="0"/>
              <a:ext cx="21948048" cy="275711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7" tIns="121917" rIns="121917" bIns="121917" numCol="1" anchor="t">
              <a:noAutofit/>
            </a:bodyPr>
            <a:lstStyle/>
            <a:p>
              <a:pPr defTabSz="2438400">
                <a:defRPr sz="5200"/>
              </a:pPr>
              <a:endParaRPr/>
            </a:p>
          </p:txBody>
        </p:sp>
        <p:sp>
          <p:nvSpPr>
            <p:cNvPr id="155" name="Which of the following strings is more “random”:…"/>
            <p:cNvSpPr txBox="1"/>
            <p:nvPr/>
          </p:nvSpPr>
          <p:spPr>
            <a:xfrm>
              <a:off x="-12700" y="0"/>
              <a:ext cx="21948048" cy="3542243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43797" tIns="243797" rIns="243797" bIns="243797" numCol="1" anchor="t">
              <a:spAutoFit/>
            </a:bodyPr>
            <a:lstStyle/>
            <a:p>
              <a:pPr indent="16933" defTabSz="2438400">
                <a:defRPr sz="5200"/>
              </a:pPr>
              <a:r>
                <a:rPr b="1"/>
                <a:t>The problem that we will consider:</a:t>
              </a:r>
            </a:p>
            <a:p>
              <a:pPr marL="914823" indent="-891540" defTabSz="2438400">
                <a:buSzPct val="100000"/>
                <a:buFont typeface="Arial"/>
                <a:buChar char="•"/>
                <a:defRPr sz="5200"/>
              </a:pPr>
              <a:r>
                <a:t>In essence, MK</a:t>
              </a:r>
              <a:r>
                <a:rPr baseline="31999"/>
                <a:t>t</a:t>
              </a:r>
              <a:r>
                <a:t>P[s] “conditioned on natural instances”</a:t>
              </a:r>
            </a:p>
            <a:p>
              <a:pPr marL="914823" indent="-891540" defTabSz="2438400">
                <a:buSzPct val="100000"/>
                <a:buFont typeface="Arial"/>
                <a:buChar char="•"/>
                <a:defRPr sz="5200"/>
              </a:pPr>
              <a:r>
                <a:rPr b="1">
                  <a:solidFill>
                    <a:srgbClr val="FF2600"/>
                  </a:solidFill>
                </a:rPr>
                <a:t>Hardness of MK</a:t>
              </a:r>
              <a:r>
                <a:rPr b="1" baseline="31999">
                  <a:solidFill>
                    <a:srgbClr val="FF2600"/>
                  </a:solidFill>
                </a:rPr>
                <a:t>t</a:t>
              </a:r>
              <a:r>
                <a:rPr b="1">
                  <a:solidFill>
                    <a:srgbClr val="FF2600"/>
                  </a:solidFill>
                </a:rPr>
                <a:t>P[s]|</a:t>
              </a:r>
              <a:r>
                <a:rPr b="1" baseline="-5999">
                  <a:solidFill>
                    <a:srgbClr val="FF2600"/>
                  </a:solidFill>
                </a:rPr>
                <a:t>Q</a:t>
              </a:r>
              <a:r>
                <a:rPr b="1">
                  <a:solidFill>
                    <a:srgbClr val="FF2600"/>
                  </a:solidFill>
                </a:rPr>
                <a:t> </a:t>
              </a:r>
              <a:r>
                <a:t>means that any decider must fail to decide </a:t>
              </a:r>
              <a:r>
                <a:rPr b="1"/>
                <a:t>MK</a:t>
              </a:r>
              <a:r>
                <a:rPr b="1" baseline="31999"/>
                <a:t>t</a:t>
              </a:r>
              <a:r>
                <a:rPr b="1"/>
                <a:t>P[s] </a:t>
              </a:r>
              <a:r>
                <a:t>on a computationally shallow (i.e., natural) instance.</a:t>
              </a:r>
            </a:p>
          </p:txBody>
        </p:sp>
      </p:grp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266;p47"/>
          <p:cNvSpPr txBox="1"/>
          <p:nvPr/>
        </p:nvSpPr>
        <p:spPr>
          <a:xfrm>
            <a:off x="1036656" y="618301"/>
            <a:ext cx="21704180" cy="1408259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864" tIns="121864" rIns="121864" bIns="121864">
            <a:spAutoFit/>
          </a:bodyPr>
          <a:lstStyle>
            <a:lvl1pPr defTabSz="2438400">
              <a:defRPr sz="9200" b="1"/>
            </a:lvl1pPr>
          </a:lstStyle>
          <a:p>
            <a:r>
              <a:t>Main Theorem: A OWF-Complete Problem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9" name="Google Shape;267;p47"/>
              <p:cNvSpPr txBox="1"/>
              <p:nvPr/>
            </p:nvSpPr>
            <p:spPr>
              <a:xfrm>
                <a:off x="1036655" y="2638473"/>
                <a:ext cx="22718335" cy="4355916"/>
              </a:xfrm>
              <a:prstGeom prst="rect">
                <a:avLst/>
              </a:prstGeom>
              <a:ln w="254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121864" tIns="121864" rIns="121864" bIns="121864">
                <a:spAutoFit/>
              </a:bodyPr>
              <a:lstStyle/>
              <a:p>
                <a:pPr indent="16933" defTabSz="2438400">
                  <a:defRPr sz="5200" b="1"/>
                </a:pPr>
                <a:r>
                  <a:rPr b="0"/>
                  <a:t>The following are equivalent for every t(n)&gt;1.1n, </a:t>
                </a:r>
                <a14:m>
                  <m:oMath xmlns:m="http://schemas.openxmlformats.org/officeDocument/2006/math">
                    <m:r>
                      <a:rPr sz="5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b="0"/>
                  <a:t> &gt; 0:</a:t>
                </a:r>
              </a:p>
              <a:p>
                <a:pPr marL="1195069" indent="-1188719" defTabSz="2438400">
                  <a:buClr>
                    <a:srgbClr val="000000"/>
                  </a:buClr>
                  <a:buSzPts val="5200"/>
                  <a:buAutoNum type="arabicPeriod"/>
                  <a:defRPr sz="5200" b="1"/>
                </a:pPr>
                <a:r>
                  <a:t>OWFs </a:t>
                </a:r>
                <a:r>
                  <a:rPr b="0"/>
                  <a:t>exist.</a:t>
                </a:r>
              </a:p>
              <a:p>
                <a:pPr marL="1195069" indent="-1188719" defTabSz="2438400">
                  <a:buClr>
                    <a:srgbClr val="000000"/>
                  </a:buClr>
                  <a:buSzPts val="5200"/>
                  <a:buAutoNum type="arabicPeriod"/>
                  <a:defRPr sz="5200" b="1">
                    <a:solidFill>
                      <a:srgbClr val="0432FF"/>
                    </a:solidFill>
                  </a:defRPr>
                </a:pPr>
                <a:r>
                  <a:t>MK</a:t>
                </a:r>
                <a:r>
                  <a:rPr baseline="31999"/>
                  <a:t>t</a:t>
                </a:r>
                <a:r>
                  <a:t>P[n - 2]|</a:t>
                </a:r>
                <a:r>
                  <a:rPr baseline="-5999"/>
                  <a:t>Q</a:t>
                </a:r>
                <a:r>
                  <a:t> </a:t>
                </a:r>
                <a14:m>
                  <m:oMath xmlns:m="http://schemas.openxmlformats.org/officeDocument/2006/math">
                    <m:r>
                      <a:rPr sz="5650" i="1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∉</m:t>
                    </m:r>
                  </m:oMath>
                </a14:m>
                <a:r>
                  <a:t> ioBPP</a:t>
                </a:r>
                <a:r>
                  <a:rPr b="0">
                    <a:solidFill>
                      <a:srgbClr val="000000"/>
                    </a:solidFill>
                  </a:rPr>
                  <a:t>.</a:t>
                </a:r>
              </a:p>
              <a:p>
                <a:pPr marL="1195069" indent="-1188719" defTabSz="2438400">
                  <a:buClr>
                    <a:srgbClr val="000000"/>
                  </a:buClr>
                  <a:buSzPts val="5200"/>
                  <a:buAutoNum type="arabicPeriod"/>
                  <a:defRPr sz="5200" b="1">
                    <a:solidFill>
                      <a:srgbClr val="0432FF"/>
                    </a:solidFill>
                  </a:defRPr>
                </a:pPr>
                <a:r>
                  <a:t>MK</a:t>
                </a:r>
                <a:r>
                  <a:rPr baseline="31999"/>
                  <a:t>t</a:t>
                </a:r>
                <a:r>
                  <a:t>P[ n</a:t>
                </a:r>
                <a14:m>
                  <m:oMath xmlns:m="http://schemas.openxmlformats.org/officeDocument/2006/math">
                    <m:r>
                      <a:rPr sz="56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baseline="31999"/>
                  <a:t> </a:t>
                </a:r>
                <a:r>
                  <a:t>]|</a:t>
                </a:r>
                <a:r>
                  <a:rPr baseline="-5999"/>
                  <a:t>Q</a:t>
                </a:r>
                <a:r>
                  <a:t> </a:t>
                </a:r>
                <a14:m>
                  <m:oMath xmlns:m="http://schemas.openxmlformats.org/officeDocument/2006/math">
                    <m:r>
                      <a:rPr sz="5650" i="1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∉</m:t>
                    </m:r>
                  </m:oMath>
                </a14:m>
                <a:r>
                  <a:t> ioBPP</a:t>
                </a:r>
                <a:r>
                  <a:rPr b="0">
                    <a:solidFill>
                      <a:srgbClr val="000000"/>
                    </a:solidFill>
                  </a:rPr>
                  <a:t>.</a:t>
                </a:r>
                <a:endParaRPr baseline="31230"/>
              </a:p>
            </p:txBody>
          </p:sp>
        </mc:Choice>
        <mc:Fallback>
          <p:sp>
            <p:nvSpPr>
              <p:cNvPr id="159" name="Google Shape;267;p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655" y="2638473"/>
                <a:ext cx="22718335" cy="4355916"/>
              </a:xfrm>
              <a:prstGeom prst="rect">
                <a:avLst/>
              </a:prstGeom>
              <a:blipFill>
                <a:blip r:embed="rId2"/>
                <a:stretch>
                  <a:fillRect l="-1173" t="-872"/>
                </a:stretch>
              </a:blipFill>
              <a:ln w="254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0" name="Google Shape;268;p47"/>
          <p:cNvSpPr/>
          <p:nvPr/>
        </p:nvSpPr>
        <p:spPr>
          <a:xfrm>
            <a:off x="721565" y="2469145"/>
            <a:ext cx="20742214" cy="3996555"/>
          </a:xfrm>
          <a:prstGeom prst="rect">
            <a:avLst/>
          </a:prstGeom>
          <a:ln w="63500">
            <a:solidFill>
              <a:srgbClr val="BA7C2E"/>
            </a:solidFill>
          </a:ln>
        </p:spPr>
        <p:txBody>
          <a:bodyPr lIns="121917" tIns="121917" rIns="121917" bIns="121917" anchor="ctr"/>
          <a:lstStyle/>
          <a:p>
            <a:pPr algn="ctr" defTabSz="2438400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61" name="Google Shape;267;p47"/>
          <p:cNvSpPr txBox="1"/>
          <p:nvPr/>
        </p:nvSpPr>
        <p:spPr>
          <a:xfrm>
            <a:off x="741288" y="7765288"/>
            <a:ext cx="21704180" cy="373429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864" tIns="121864" rIns="121864" bIns="121864">
            <a:spAutoFit/>
          </a:bodyPr>
          <a:lstStyle/>
          <a:p>
            <a:pPr indent="16933" defTabSz="2438400">
              <a:defRPr sz="4600" b="1">
                <a:solidFill>
                  <a:srgbClr val="3145EA"/>
                </a:solidFill>
              </a:defRPr>
            </a:pPr>
            <a:r>
              <a:rPr dirty="0"/>
              <a:t>Remarks:</a:t>
            </a:r>
          </a:p>
          <a:p>
            <a:pPr marL="1225550" indent="-1219200" defTabSz="2438400">
              <a:buClr>
                <a:srgbClr val="000000"/>
              </a:buClr>
              <a:buSzPts val="4600"/>
              <a:buAutoNum type="arabicPeriod"/>
              <a:defRPr sz="4600"/>
            </a:pPr>
            <a:r>
              <a:rPr dirty="0"/>
              <a:t>Uses </a:t>
            </a:r>
            <a:r>
              <a:rPr b="1" dirty="0">
                <a:solidFill>
                  <a:srgbClr val="FF2600"/>
                </a:solidFill>
              </a:rPr>
              <a:t>non-black box techniques: </a:t>
            </a:r>
            <a:r>
              <a:rPr dirty="0"/>
              <a:t>we also prove a </a:t>
            </a:r>
            <a:r>
              <a:rPr b="1" dirty="0"/>
              <a:t>fully BB separation</a:t>
            </a:r>
            <a:r>
              <a:rPr dirty="0"/>
              <a:t>!</a:t>
            </a:r>
          </a:p>
          <a:p>
            <a:pPr marL="1225550" indent="-1219200" defTabSz="2438400">
              <a:buClr>
                <a:srgbClr val="000000"/>
              </a:buClr>
              <a:buSzPts val="4600"/>
              <a:buAutoNum type="arabicPeriod"/>
              <a:defRPr sz="4600"/>
            </a:pPr>
            <a:r>
              <a:rPr dirty="0"/>
              <a:t>But still extends to the </a:t>
            </a:r>
            <a:r>
              <a:rPr b="1" dirty="0"/>
              <a:t>non-uniform setting</a:t>
            </a:r>
            <a:r>
              <a:rPr dirty="0"/>
              <a:t>.</a:t>
            </a:r>
            <a:endParaRPr b="1" dirty="0">
              <a:solidFill>
                <a:srgbClr val="3145EA"/>
              </a:solidFill>
            </a:endParaRPr>
          </a:p>
          <a:p>
            <a:pPr marL="1225550" indent="-1219200" defTabSz="2438400">
              <a:buClr>
                <a:srgbClr val="000000"/>
              </a:buClr>
              <a:buSzPts val="4600"/>
              <a:buAutoNum type="arabicPeriod"/>
              <a:defRPr sz="4600" b="1"/>
            </a:pPr>
            <a:r>
              <a:rPr b="0" dirty="0"/>
              <a:t>Also</a:t>
            </a:r>
            <a:r>
              <a:rPr b="0" dirty="0">
                <a:solidFill>
                  <a:srgbClr val="3145EA"/>
                </a:solidFill>
              </a:rPr>
              <a:t> </a:t>
            </a:r>
            <a:r>
              <a:rPr dirty="0"/>
              <a:t>characterizes quasi/</a:t>
            </a:r>
            <a:r>
              <a:rPr dirty="0" err="1"/>
              <a:t>subexp</a:t>
            </a:r>
            <a:r>
              <a:rPr dirty="0"/>
              <a:t> OWFs</a:t>
            </a:r>
            <a:r>
              <a:rPr b="0" dirty="0"/>
              <a:t>: by switching to a smaller “threshold” </a:t>
            </a:r>
            <a:br>
              <a:rPr b="0" dirty="0"/>
            </a:br>
            <a:r>
              <a:rPr b="0" dirty="0"/>
              <a:t>(and considering “local compression” of K</a:t>
            </a:r>
            <a:r>
              <a:rPr baseline="31999" dirty="0"/>
              <a:t>t</a:t>
            </a:r>
            <a:r>
              <a:rPr b="0" dirty="0"/>
              <a:t>) (a la [LP’22])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63" name="Google Shape;267;p47"/>
              <p:cNvSpPr txBox="1"/>
              <p:nvPr/>
            </p:nvSpPr>
            <p:spPr>
              <a:xfrm>
                <a:off x="1036655" y="2638473"/>
                <a:ext cx="22718335" cy="4355916"/>
              </a:xfrm>
              <a:prstGeom prst="rect">
                <a:avLst/>
              </a:prstGeom>
              <a:ln w="254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121864" tIns="121864" rIns="121864" bIns="121864">
                <a:spAutoFit/>
              </a:bodyPr>
              <a:lstStyle/>
              <a:p>
                <a:pPr indent="16933" defTabSz="2438400">
                  <a:defRPr sz="5200" b="1"/>
                </a:pPr>
                <a:r>
                  <a:rPr b="0"/>
                  <a:t>The following are equivalent for every t(n)&gt;1.1n, </a:t>
                </a:r>
                <a14:m>
                  <m:oMath xmlns:m="http://schemas.openxmlformats.org/officeDocument/2006/math">
                    <m:r>
                      <a:rPr sz="5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b="0"/>
                  <a:t> &gt; 0:</a:t>
                </a:r>
              </a:p>
              <a:p>
                <a:pPr marL="1195069" indent="-1188719" defTabSz="2438400">
                  <a:buClr>
                    <a:srgbClr val="000000"/>
                  </a:buClr>
                  <a:buSzPts val="5200"/>
                  <a:buAutoNum type="arabicPeriod"/>
                  <a:defRPr sz="5200" b="1"/>
                </a:pPr>
                <a:r>
                  <a:t>OWFs </a:t>
                </a:r>
                <a:r>
                  <a:rPr b="0"/>
                  <a:t>exist.</a:t>
                </a:r>
              </a:p>
              <a:p>
                <a:pPr marL="1195069" indent="-1188719" defTabSz="2438400">
                  <a:buClr>
                    <a:srgbClr val="000000"/>
                  </a:buClr>
                  <a:buSzPts val="5200"/>
                  <a:buAutoNum type="arabicPeriod"/>
                  <a:defRPr sz="5200" b="1">
                    <a:solidFill>
                      <a:srgbClr val="0432FF"/>
                    </a:solidFill>
                  </a:defRPr>
                </a:pPr>
                <a:r>
                  <a:t>MK</a:t>
                </a:r>
                <a:r>
                  <a:rPr baseline="31999"/>
                  <a:t>t</a:t>
                </a:r>
                <a:r>
                  <a:t>P[n - 2]|</a:t>
                </a:r>
                <a:r>
                  <a:rPr baseline="-5999"/>
                  <a:t>Q</a:t>
                </a:r>
                <a:r>
                  <a:t> </a:t>
                </a:r>
                <a14:m>
                  <m:oMath xmlns:m="http://schemas.openxmlformats.org/officeDocument/2006/math">
                    <m:r>
                      <a:rPr sz="5650" i="1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∉</m:t>
                    </m:r>
                  </m:oMath>
                </a14:m>
                <a:r>
                  <a:t> ioBPP</a:t>
                </a:r>
                <a:r>
                  <a:rPr b="0">
                    <a:solidFill>
                      <a:srgbClr val="000000"/>
                    </a:solidFill>
                  </a:rPr>
                  <a:t>.</a:t>
                </a:r>
              </a:p>
              <a:p>
                <a:pPr marL="1195069" indent="-1188719" defTabSz="2438400">
                  <a:buClr>
                    <a:srgbClr val="000000"/>
                  </a:buClr>
                  <a:buSzPts val="5200"/>
                  <a:buAutoNum type="arabicPeriod"/>
                  <a:defRPr sz="5200" b="1">
                    <a:solidFill>
                      <a:srgbClr val="0432FF"/>
                    </a:solidFill>
                  </a:defRPr>
                </a:pPr>
                <a:r>
                  <a:t>MK</a:t>
                </a:r>
                <a:r>
                  <a:rPr baseline="31999"/>
                  <a:t>t</a:t>
                </a:r>
                <a:r>
                  <a:t>P[ n</a:t>
                </a:r>
                <a14:m>
                  <m:oMath xmlns:m="http://schemas.openxmlformats.org/officeDocument/2006/math">
                    <m:r>
                      <a:rPr sz="56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baseline="31999"/>
                  <a:t> </a:t>
                </a:r>
                <a:r>
                  <a:t>]|</a:t>
                </a:r>
                <a:r>
                  <a:rPr baseline="-5999"/>
                  <a:t>Q</a:t>
                </a:r>
                <a:r>
                  <a:t> </a:t>
                </a:r>
                <a14:m>
                  <m:oMath xmlns:m="http://schemas.openxmlformats.org/officeDocument/2006/math">
                    <m:r>
                      <a:rPr sz="5650" i="1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∉</m:t>
                    </m:r>
                  </m:oMath>
                </a14:m>
                <a:r>
                  <a:t> ioBPP</a:t>
                </a:r>
                <a:r>
                  <a:rPr b="0">
                    <a:solidFill>
                      <a:srgbClr val="000000"/>
                    </a:solidFill>
                  </a:rPr>
                  <a:t>.</a:t>
                </a:r>
                <a:endParaRPr baseline="31230"/>
              </a:p>
            </p:txBody>
          </p:sp>
        </mc:Choice>
        <mc:Fallback>
          <p:sp>
            <p:nvSpPr>
              <p:cNvPr id="163" name="Google Shape;267;p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655" y="2638473"/>
                <a:ext cx="22718335" cy="4355916"/>
              </a:xfrm>
              <a:prstGeom prst="rect">
                <a:avLst/>
              </a:prstGeom>
              <a:blipFill>
                <a:blip r:embed="rId2"/>
                <a:stretch>
                  <a:fillRect l="-1173" t="-872"/>
                </a:stretch>
              </a:blipFill>
              <a:ln w="254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4" name="Google Shape;268;p47"/>
          <p:cNvSpPr/>
          <p:nvPr/>
        </p:nvSpPr>
        <p:spPr>
          <a:xfrm>
            <a:off x="721565" y="2469145"/>
            <a:ext cx="20742214" cy="3996555"/>
          </a:xfrm>
          <a:prstGeom prst="rect">
            <a:avLst/>
          </a:prstGeom>
          <a:ln w="63500">
            <a:solidFill>
              <a:srgbClr val="BA7C2E"/>
            </a:solidFill>
          </a:ln>
        </p:spPr>
        <p:txBody>
          <a:bodyPr lIns="121917" tIns="121917" rIns="121917" bIns="121917" anchor="ctr"/>
          <a:lstStyle/>
          <a:p>
            <a:pPr algn="ctr" defTabSz="2438400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5" name="Google Shape;267;p47"/>
              <p:cNvSpPr txBox="1"/>
              <p:nvPr/>
            </p:nvSpPr>
            <p:spPr>
              <a:xfrm>
                <a:off x="1036656" y="7606301"/>
                <a:ext cx="21834214" cy="2595922"/>
              </a:xfrm>
              <a:prstGeom prst="rect">
                <a:avLst/>
              </a:prstGeom>
              <a:ln w="254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121864" tIns="121864" rIns="121864" bIns="121864">
                <a:spAutoFit/>
              </a:bodyPr>
              <a:lstStyle/>
              <a:p>
                <a:pPr indent="16933" defTabSz="2438400">
                  <a:defRPr sz="5200"/>
                </a:pPr>
                <a:r>
                  <a:rPr b="1"/>
                  <a:t>THM:</a:t>
                </a:r>
                <a:r>
                  <a:t> Under the </a:t>
                </a:r>
                <a:r>
                  <a:rPr i="1"/>
                  <a:t>Rudich’s Conjecture</a:t>
                </a:r>
                <a:r>
                  <a:t> and standard derandomization assumption, for all sufficiently large t(n): </a:t>
                </a:r>
              </a:p>
              <a:p>
                <a:pPr lvl="1" indent="16933" algn="ctr" defTabSz="2438400">
                  <a:defRPr sz="5200" b="1"/>
                </a:pPr>
                <a:r>
                  <a:t>MK</a:t>
                </a:r>
                <a:r>
                  <a:rPr baseline="31999"/>
                  <a:t>t</a:t>
                </a:r>
                <a:r>
                  <a:t>P[n - 2]|</a:t>
                </a:r>
                <a:r>
                  <a:rPr baseline="-5999"/>
                  <a:t>Q</a:t>
                </a:r>
                <a:r>
                  <a:t> </a:t>
                </a:r>
                <a14:m>
                  <m:oMath xmlns:m="http://schemas.openxmlformats.org/officeDocument/2006/math">
                    <m:r>
                      <a:rPr sz="56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∉</m:t>
                    </m:r>
                  </m:oMath>
                </a14:m>
                <a:r>
                  <a:t> coAM</a:t>
                </a:r>
              </a:p>
            </p:txBody>
          </p:sp>
        </mc:Choice>
        <mc:Fallback>
          <p:sp>
            <p:nvSpPr>
              <p:cNvPr id="165" name="Google Shape;267;p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656" y="7606301"/>
                <a:ext cx="21834214" cy="2595922"/>
              </a:xfrm>
              <a:prstGeom prst="rect">
                <a:avLst/>
              </a:prstGeom>
              <a:blipFill>
                <a:blip r:embed="rId3"/>
                <a:stretch>
                  <a:fillRect l="-1221" t="-3415" b="-13659"/>
                </a:stretch>
              </a:blipFill>
              <a:ln w="254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6" name="Google Shape;266;p47"/>
          <p:cNvSpPr txBox="1"/>
          <p:nvPr/>
        </p:nvSpPr>
        <p:spPr>
          <a:xfrm>
            <a:off x="1036656" y="618301"/>
            <a:ext cx="21704180" cy="1408259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864" tIns="121864" rIns="121864" bIns="121864">
            <a:spAutoFit/>
          </a:bodyPr>
          <a:lstStyle>
            <a:lvl1pPr defTabSz="2438400">
              <a:defRPr sz="9200" b="1"/>
            </a:lvl1pPr>
          </a:lstStyle>
          <a:p>
            <a:r>
              <a:t>Main Theorem: A OWF-Complete Problem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68" name="Google Shape;267;p47"/>
              <p:cNvSpPr txBox="1"/>
              <p:nvPr/>
            </p:nvSpPr>
            <p:spPr>
              <a:xfrm>
                <a:off x="1036655" y="2638473"/>
                <a:ext cx="22718335" cy="4355916"/>
              </a:xfrm>
              <a:prstGeom prst="rect">
                <a:avLst/>
              </a:prstGeom>
              <a:ln w="254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121864" tIns="121864" rIns="121864" bIns="121864">
                <a:spAutoFit/>
              </a:bodyPr>
              <a:lstStyle/>
              <a:p>
                <a:pPr indent="16933" defTabSz="2438400">
                  <a:defRPr sz="5200" b="1"/>
                </a:pPr>
                <a:r>
                  <a:rPr b="0"/>
                  <a:t>The following are equivalent for every t(n)&gt;1.1n, </a:t>
                </a:r>
                <a14:m>
                  <m:oMath xmlns:m="http://schemas.openxmlformats.org/officeDocument/2006/math">
                    <m:r>
                      <a:rPr sz="5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b="0"/>
                  <a:t> &gt; 0:</a:t>
                </a:r>
              </a:p>
              <a:p>
                <a:pPr marL="1195069" indent="-1188719" defTabSz="2438400">
                  <a:buClr>
                    <a:srgbClr val="000000"/>
                  </a:buClr>
                  <a:buSzPts val="5200"/>
                  <a:buAutoNum type="arabicPeriod"/>
                  <a:defRPr sz="5200" b="1"/>
                </a:pPr>
                <a:r>
                  <a:t>OWFs </a:t>
                </a:r>
                <a:r>
                  <a:rPr b="0"/>
                  <a:t>exist.</a:t>
                </a:r>
              </a:p>
              <a:p>
                <a:pPr marL="1195069" indent="-1188719" defTabSz="2438400">
                  <a:buClr>
                    <a:srgbClr val="000000"/>
                  </a:buClr>
                  <a:buSzPts val="5200"/>
                  <a:buAutoNum type="arabicPeriod"/>
                  <a:defRPr sz="5200" b="1">
                    <a:solidFill>
                      <a:srgbClr val="0432FF"/>
                    </a:solidFill>
                  </a:defRPr>
                </a:pPr>
                <a:r>
                  <a:t>MK</a:t>
                </a:r>
                <a:r>
                  <a:rPr baseline="31999"/>
                  <a:t>t</a:t>
                </a:r>
                <a:r>
                  <a:t>P[n - 2]|</a:t>
                </a:r>
                <a:r>
                  <a:rPr baseline="-5999"/>
                  <a:t>Q</a:t>
                </a:r>
                <a:r>
                  <a:t> </a:t>
                </a:r>
                <a14:m>
                  <m:oMath xmlns:m="http://schemas.openxmlformats.org/officeDocument/2006/math">
                    <m:r>
                      <a:rPr sz="5650" i="1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∉</m:t>
                    </m:r>
                  </m:oMath>
                </a14:m>
                <a:r>
                  <a:t> ioBPP</a:t>
                </a:r>
                <a:r>
                  <a:rPr b="0">
                    <a:solidFill>
                      <a:srgbClr val="000000"/>
                    </a:solidFill>
                  </a:rPr>
                  <a:t>.</a:t>
                </a:r>
              </a:p>
              <a:p>
                <a:pPr marL="1195069" indent="-1188719" defTabSz="2438400">
                  <a:buClr>
                    <a:srgbClr val="000000"/>
                  </a:buClr>
                  <a:buSzPts val="5200"/>
                  <a:buAutoNum type="arabicPeriod"/>
                  <a:defRPr sz="5200" b="1">
                    <a:solidFill>
                      <a:srgbClr val="0432FF"/>
                    </a:solidFill>
                  </a:defRPr>
                </a:pPr>
                <a:r>
                  <a:t>MK</a:t>
                </a:r>
                <a:r>
                  <a:rPr baseline="31999"/>
                  <a:t>t</a:t>
                </a:r>
                <a:r>
                  <a:t>P[ n</a:t>
                </a:r>
                <a14:m>
                  <m:oMath xmlns:m="http://schemas.openxmlformats.org/officeDocument/2006/math">
                    <m:r>
                      <a:rPr sz="56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baseline="31999"/>
                  <a:t> </a:t>
                </a:r>
                <a:r>
                  <a:t>]|</a:t>
                </a:r>
                <a:r>
                  <a:rPr baseline="-5999"/>
                  <a:t>Q</a:t>
                </a:r>
                <a:r>
                  <a:t> </a:t>
                </a:r>
                <a14:m>
                  <m:oMath xmlns:m="http://schemas.openxmlformats.org/officeDocument/2006/math">
                    <m:r>
                      <a:rPr sz="5650" i="1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∉</m:t>
                    </m:r>
                  </m:oMath>
                </a14:m>
                <a:r>
                  <a:t> ioBPP</a:t>
                </a:r>
                <a:r>
                  <a:rPr b="0">
                    <a:solidFill>
                      <a:srgbClr val="000000"/>
                    </a:solidFill>
                  </a:rPr>
                  <a:t>.</a:t>
                </a:r>
                <a:endParaRPr baseline="31230"/>
              </a:p>
            </p:txBody>
          </p:sp>
        </mc:Choice>
        <mc:Fallback>
          <p:sp>
            <p:nvSpPr>
              <p:cNvPr id="168" name="Google Shape;267;p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655" y="2638473"/>
                <a:ext cx="22718335" cy="4355916"/>
              </a:xfrm>
              <a:prstGeom prst="rect">
                <a:avLst/>
              </a:prstGeom>
              <a:blipFill>
                <a:blip r:embed="rId2"/>
                <a:stretch>
                  <a:fillRect l="-1173" t="-872"/>
                </a:stretch>
              </a:blipFill>
              <a:ln w="254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9" name="Google Shape;268;p47"/>
          <p:cNvSpPr/>
          <p:nvPr/>
        </p:nvSpPr>
        <p:spPr>
          <a:xfrm>
            <a:off x="721565" y="2469145"/>
            <a:ext cx="20742214" cy="3996555"/>
          </a:xfrm>
          <a:prstGeom prst="rect">
            <a:avLst/>
          </a:prstGeom>
          <a:ln w="63500">
            <a:solidFill>
              <a:srgbClr val="BA7C2E"/>
            </a:solidFill>
          </a:ln>
        </p:spPr>
        <p:txBody>
          <a:bodyPr lIns="121917" tIns="121917" rIns="121917" bIns="121917" anchor="ctr"/>
          <a:lstStyle/>
          <a:p>
            <a:pPr algn="ctr" defTabSz="2438400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70" name="Google Shape;267;p47"/>
          <p:cNvSpPr txBox="1"/>
          <p:nvPr/>
        </p:nvSpPr>
        <p:spPr>
          <a:xfrm>
            <a:off x="741288" y="7638288"/>
            <a:ext cx="21704180" cy="409847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864" tIns="121864" rIns="121864" bIns="121864">
            <a:spAutoFit/>
          </a:bodyPr>
          <a:lstStyle/>
          <a:p>
            <a:pPr indent="16933" defTabSz="2438400">
              <a:defRPr sz="5200" b="1"/>
            </a:pPr>
            <a:r>
              <a:t>Concurrent and independent work [HN’23]: </a:t>
            </a:r>
          </a:p>
          <a:p>
            <a:pPr marL="914823" indent="-891540" defTabSz="2438400">
              <a:buSzPct val="100000"/>
              <a:buFont typeface="Arial"/>
              <a:buChar char="•"/>
              <a:defRPr sz="5200" b="1"/>
            </a:pPr>
            <a:r>
              <a:rPr b="0"/>
              <a:t>Also presents a worst-case characterization of OWF:</a:t>
            </a:r>
          </a:p>
          <a:p>
            <a:pPr marL="914823" indent="-891540" defTabSz="2438400">
              <a:buSzPct val="100000"/>
              <a:buFont typeface="Arial"/>
              <a:buChar char="•"/>
              <a:defRPr sz="5200" b="1"/>
            </a:pPr>
            <a:r>
              <a:rPr b="0"/>
              <a:t>Different problem, but using a related notion of computational depth</a:t>
            </a:r>
          </a:p>
          <a:p>
            <a:pPr marL="914823" indent="-891540" defTabSz="2438400">
              <a:buSzPct val="100000"/>
              <a:buFont typeface="Arial"/>
              <a:buChar char="•"/>
              <a:defRPr sz="5200" b="1"/>
            </a:pPr>
            <a:r>
              <a:rPr b="0"/>
              <a:t>Other differences: only characterizes ioOWF (as opposed to OWFs), not proven in the non-uniform setting.</a:t>
            </a:r>
          </a:p>
        </p:txBody>
      </p:sp>
      <p:sp>
        <p:nvSpPr>
          <p:cNvPr id="171" name="Google Shape;266;p47"/>
          <p:cNvSpPr txBox="1"/>
          <p:nvPr/>
        </p:nvSpPr>
        <p:spPr>
          <a:xfrm>
            <a:off x="1036656" y="618301"/>
            <a:ext cx="21704180" cy="1408259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864" tIns="121864" rIns="121864" bIns="121864">
            <a:spAutoFit/>
          </a:bodyPr>
          <a:lstStyle>
            <a:lvl1pPr defTabSz="2438400">
              <a:defRPr sz="9200" b="1"/>
            </a:lvl1pPr>
          </a:lstStyle>
          <a:p>
            <a:r>
              <a:t>Main Theorem: A OWF-Complete Problem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266;p47"/>
          <p:cNvSpPr txBox="1"/>
          <p:nvPr/>
        </p:nvSpPr>
        <p:spPr>
          <a:xfrm>
            <a:off x="1036656" y="618301"/>
            <a:ext cx="21704180" cy="1408259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864" tIns="121864" rIns="121864" bIns="121864">
            <a:spAutoFit/>
          </a:bodyPr>
          <a:lstStyle>
            <a:lvl1pPr defTabSz="2438400">
              <a:defRPr sz="9200" b="1"/>
            </a:lvl1pPr>
          </a:lstStyle>
          <a:p>
            <a:r>
              <a:t>The Key-idea in a Nut-Shell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4" name="Google Shape;267;p47"/>
              <p:cNvSpPr txBox="1"/>
              <p:nvPr/>
            </p:nvSpPr>
            <p:spPr>
              <a:xfrm>
                <a:off x="1277955" y="2638473"/>
                <a:ext cx="22718335" cy="995722"/>
              </a:xfrm>
              <a:prstGeom prst="rect">
                <a:avLst/>
              </a:prstGeom>
              <a:ln w="254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121864" tIns="121864" rIns="121864" bIns="121864">
                <a:spAutoFit/>
              </a:bodyPr>
              <a:lstStyle/>
              <a:p>
                <a:pPr indent="16933" defTabSz="2438400">
                  <a:defRPr sz="5200" b="1"/>
                </a:pPr>
                <a:r>
                  <a:t>Thm: </a:t>
                </a:r>
                <a:r>
                  <a:rPr b="0"/>
                  <a:t>MK</a:t>
                </a:r>
                <a:r>
                  <a:rPr b="0" baseline="31999"/>
                  <a:t>t</a:t>
                </a:r>
                <a:r>
                  <a:rPr b="0"/>
                  <a:t>P[n - 2]|</a:t>
                </a:r>
                <a:r>
                  <a:rPr b="0" baseline="-5999"/>
                  <a:t>Q</a:t>
                </a:r>
                <a:r>
                  <a:rPr b="0"/>
                  <a:t> </a:t>
                </a:r>
                <a14:m>
                  <m:oMath xmlns:m="http://schemas.openxmlformats.org/officeDocument/2006/math">
                    <m:r>
                      <a:rPr sz="56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∉</m:t>
                    </m:r>
                  </m:oMath>
                </a14:m>
                <a:r>
                  <a:rPr b="0"/>
                  <a:t> ioBPP =&gt; OWFs.</a:t>
                </a:r>
              </a:p>
            </p:txBody>
          </p:sp>
        </mc:Choice>
        <mc:Fallback>
          <p:sp>
            <p:nvSpPr>
              <p:cNvPr id="174" name="Google Shape;267;p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7955" y="2638473"/>
                <a:ext cx="22718335" cy="995722"/>
              </a:xfrm>
              <a:prstGeom prst="rect">
                <a:avLst/>
              </a:prstGeom>
              <a:blipFill>
                <a:blip r:embed="rId2"/>
                <a:stretch>
                  <a:fillRect l="-1117" t="-2500" b="-36250"/>
                </a:stretch>
              </a:blipFill>
              <a:ln w="254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5" name="Google Shape;268;p47"/>
          <p:cNvSpPr/>
          <p:nvPr/>
        </p:nvSpPr>
        <p:spPr>
          <a:xfrm>
            <a:off x="1166065" y="2456445"/>
            <a:ext cx="11728389" cy="1529283"/>
          </a:xfrm>
          <a:prstGeom prst="rect">
            <a:avLst/>
          </a:prstGeom>
          <a:ln w="63500">
            <a:solidFill>
              <a:srgbClr val="BA7C2E"/>
            </a:solidFill>
          </a:ln>
        </p:spPr>
        <p:txBody>
          <a:bodyPr lIns="121917" tIns="121917" rIns="121917" bIns="121917" anchor="ctr"/>
          <a:lstStyle/>
          <a:p>
            <a:pPr algn="ctr" defTabSz="2438400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76" name="Google Shape;267;p47"/>
          <p:cNvSpPr txBox="1"/>
          <p:nvPr/>
        </p:nvSpPr>
        <p:spPr>
          <a:xfrm>
            <a:off x="1036656" y="4415612"/>
            <a:ext cx="24206326" cy="1144917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21864" tIns="121864" rIns="121864" bIns="121864">
            <a:spAutoFit/>
          </a:bodyPr>
          <a:lstStyle/>
          <a:p>
            <a:pPr marL="538301" indent="-521368" defTabSz="2438400">
              <a:buSzPct val="100000"/>
              <a:buChar char="•"/>
              <a:defRPr sz="5200" b="1"/>
            </a:pPr>
            <a:r>
              <a:rPr b="0" dirty="0"/>
              <a:t>By [LP’20], average-case hardness of </a:t>
            </a:r>
            <a:r>
              <a:rPr b="0" dirty="0" err="1"/>
              <a:t>MKtP</a:t>
            </a:r>
            <a:r>
              <a:rPr b="0" dirty="0"/>
              <a:t>[n - 2] over uniform implies OWFs. </a:t>
            </a:r>
          </a:p>
          <a:p>
            <a:pPr marL="538301" indent="-521368" defTabSz="2438400">
              <a:buSzPct val="100000"/>
              <a:buChar char="•"/>
              <a:defRPr sz="5200" b="1"/>
            </a:pPr>
            <a:r>
              <a:rPr b="0" dirty="0"/>
              <a:t>In other words, any OWF inverter can be used to solve </a:t>
            </a:r>
            <a:r>
              <a:rPr b="0" dirty="0" err="1"/>
              <a:t>MKtP</a:t>
            </a:r>
            <a:r>
              <a:rPr b="0" dirty="0"/>
              <a:t>[n - 2] </a:t>
            </a:r>
            <a:br>
              <a:rPr b="0" dirty="0"/>
            </a:br>
            <a:r>
              <a:rPr dirty="0"/>
              <a:t>while failing only on 2</a:t>
            </a:r>
            <a:r>
              <a:rPr baseline="31999" dirty="0"/>
              <a:t>n</a:t>
            </a:r>
            <a:r>
              <a:rPr dirty="0"/>
              <a:t>/n</a:t>
            </a:r>
            <a:r>
              <a:rPr baseline="31999" dirty="0"/>
              <a:t>4</a:t>
            </a:r>
            <a:r>
              <a:rPr dirty="0"/>
              <a:t> instances</a:t>
            </a:r>
            <a:br>
              <a:rPr lang="en-US" dirty="0"/>
            </a:br>
            <a:endParaRPr dirty="0"/>
          </a:p>
          <a:p>
            <a:pPr marL="538301" indent="-521368" defTabSz="2438400">
              <a:buSzPct val="100000"/>
              <a:buChar char="•"/>
              <a:defRPr sz="5200"/>
            </a:pPr>
            <a:r>
              <a:rPr lang="en-US" b="1" dirty="0"/>
              <a:t>Argue: </a:t>
            </a:r>
            <a:r>
              <a:rPr lang="en-US" dirty="0"/>
              <a:t>A</a:t>
            </a:r>
            <a:r>
              <a:rPr dirty="0"/>
              <a:t>ll those instance </a:t>
            </a:r>
            <a:r>
              <a:rPr lang="en-US" dirty="0"/>
              <a:t>must</a:t>
            </a:r>
            <a:r>
              <a:rPr dirty="0"/>
              <a:t> have </a:t>
            </a:r>
            <a:r>
              <a:rPr dirty="0">
                <a:solidFill>
                  <a:srgbClr val="0433FF"/>
                </a:solidFill>
              </a:rPr>
              <a:t>“</a:t>
            </a:r>
            <a:r>
              <a:rPr b="1" dirty="0">
                <a:solidFill>
                  <a:srgbClr val="0433FF"/>
                </a:solidFill>
              </a:rPr>
              <a:t>small” Kolmogorov complexity &lt; n- log n</a:t>
            </a:r>
            <a:r>
              <a:rPr b="1" dirty="0"/>
              <a:t>, </a:t>
            </a:r>
            <a:br>
              <a:rPr lang="en-US" b="1" dirty="0"/>
            </a:br>
            <a:r>
              <a:rPr dirty="0"/>
              <a:t>once we consider a particular A</a:t>
            </a:r>
            <a:r>
              <a:rPr lang="en-US" dirty="0"/>
              <a:t> (which later can be used to show large CD)</a:t>
            </a:r>
          </a:p>
          <a:p>
            <a:pPr marL="16933" defTabSz="2438400">
              <a:buSzPct val="100000"/>
              <a:defRPr sz="5200"/>
            </a:pPr>
            <a:r>
              <a:rPr lang="en-US" dirty="0"/>
              <a:t>   </a:t>
            </a:r>
            <a:r>
              <a:rPr dirty="0"/>
              <a:t>- Fix </a:t>
            </a:r>
            <a:r>
              <a:rPr lang="en-US" dirty="0"/>
              <a:t>some </a:t>
            </a:r>
            <a:r>
              <a:rPr dirty="0"/>
              <a:t>A, randomness of R such that R succeeds with the best probability</a:t>
            </a:r>
          </a:p>
          <a:p>
            <a:pPr lvl="2" indent="474133" defTabSz="2438400">
              <a:defRPr sz="5200"/>
            </a:pPr>
            <a:r>
              <a:rPr dirty="0"/>
              <a:t>- Since there at most there are at most 2</a:t>
            </a:r>
            <a:r>
              <a:rPr baseline="31999" dirty="0"/>
              <a:t>n</a:t>
            </a:r>
            <a:r>
              <a:rPr dirty="0"/>
              <a:t>/n</a:t>
            </a:r>
            <a:r>
              <a:rPr baseline="31999" dirty="0"/>
              <a:t>4 </a:t>
            </a:r>
            <a:r>
              <a:rPr dirty="0"/>
              <a:t>instances, they can be encoded     </a:t>
            </a:r>
            <a:br>
              <a:rPr dirty="0"/>
            </a:br>
            <a:r>
              <a:rPr dirty="0"/>
              <a:t>  </a:t>
            </a:r>
            <a:r>
              <a:rPr lang="en-US" dirty="0"/>
              <a:t>   </a:t>
            </a:r>
            <a:r>
              <a:rPr dirty="0"/>
              <a:t>using log (2</a:t>
            </a:r>
            <a:r>
              <a:rPr baseline="31999" dirty="0"/>
              <a:t>n</a:t>
            </a:r>
            <a:r>
              <a:rPr dirty="0"/>
              <a:t>/n</a:t>
            </a:r>
            <a:r>
              <a:rPr baseline="31999" dirty="0"/>
              <a:t>4</a:t>
            </a:r>
            <a:r>
              <a:rPr dirty="0"/>
              <a:t>) bits = n - 4 log n</a:t>
            </a:r>
            <a:br>
              <a:rPr dirty="0"/>
            </a:br>
            <a:r>
              <a:rPr lang="en-US" dirty="0"/>
              <a:t>   </a:t>
            </a:r>
            <a:r>
              <a:rPr dirty="0"/>
              <a:t>- Need log n extra bits to encode n, and O(1) to write the program that decodes.</a:t>
            </a:r>
          </a:p>
          <a:p>
            <a:pPr lvl="2" indent="474133" defTabSz="2438400">
              <a:defRPr sz="5200"/>
            </a:pPr>
            <a:endParaRPr dirty="0"/>
          </a:p>
          <a:p>
            <a:pPr lvl="2" indent="474133" defTabSz="2438400">
              <a:defRPr sz="5200"/>
            </a:pPr>
            <a:endParaRPr b="1" dirty="0"/>
          </a:p>
          <a:p>
            <a:pPr indent="16933" defTabSz="2438400">
              <a:defRPr sz="5200"/>
            </a:pPr>
            <a:br>
              <a:rPr dirty="0"/>
            </a:b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1" uiExpand="1" build="p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" name="Google Shape;450;p70"/>
          <p:cNvGrpSpPr/>
          <p:nvPr/>
        </p:nvGrpSpPr>
        <p:grpSpPr>
          <a:xfrm>
            <a:off x="17072487" y="1075817"/>
            <a:ext cx="2734652" cy="2666289"/>
            <a:chOff x="0" y="0"/>
            <a:chExt cx="2734650" cy="2666288"/>
          </a:xfrm>
        </p:grpSpPr>
        <p:sp>
          <p:nvSpPr>
            <p:cNvPr id="178" name="Oval"/>
            <p:cNvSpPr/>
            <p:nvPr/>
          </p:nvSpPr>
          <p:spPr>
            <a:xfrm>
              <a:off x="0" y="-1"/>
              <a:ext cx="2734651" cy="2666290"/>
            </a:xfrm>
            <a:prstGeom prst="ellipse">
              <a:avLst/>
            </a:prstGeom>
            <a:noFill/>
            <a:ln w="635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 defTabSz="2438400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79" name="OWF"/>
            <p:cNvSpPr txBox="1"/>
            <p:nvPr/>
          </p:nvSpPr>
          <p:spPr>
            <a:xfrm>
              <a:off x="556279" y="915201"/>
              <a:ext cx="1622092" cy="835884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121866" tIns="121866" rIns="121866" bIns="121866" numCol="1" anchor="ctr">
              <a:spAutoFit/>
            </a:bodyPr>
            <a:lstStyle>
              <a:lvl1pPr algn="ctr" defTabSz="2438400">
                <a:defRPr sz="4200" b="1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OWF</a:t>
              </a:r>
            </a:p>
          </p:txBody>
        </p:sp>
      </p:grpSp>
      <p:grpSp>
        <p:nvGrpSpPr>
          <p:cNvPr id="183" name="Google Shape;452;p70"/>
          <p:cNvGrpSpPr/>
          <p:nvPr/>
        </p:nvGrpSpPr>
        <p:grpSpPr>
          <a:xfrm>
            <a:off x="7853445" y="1039689"/>
            <a:ext cx="2649899" cy="2666289"/>
            <a:chOff x="0" y="0"/>
            <a:chExt cx="2649898" cy="2666288"/>
          </a:xfrm>
        </p:grpSpPr>
        <p:sp>
          <p:nvSpPr>
            <p:cNvPr id="181" name="Oval"/>
            <p:cNvSpPr/>
            <p:nvPr/>
          </p:nvSpPr>
          <p:spPr>
            <a:xfrm>
              <a:off x="-1" y="-1"/>
              <a:ext cx="2649900" cy="2666290"/>
            </a:xfrm>
            <a:prstGeom prst="ellipse">
              <a:avLst/>
            </a:prstGeom>
            <a:noFill/>
            <a:ln w="635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 defTabSz="2438400">
                <a:defRPr sz="3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82" name="MKtP|Q"/>
            <p:cNvSpPr txBox="1"/>
            <p:nvPr/>
          </p:nvSpPr>
          <p:spPr>
            <a:xfrm>
              <a:off x="270769" y="982975"/>
              <a:ext cx="2108361" cy="700339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121866" tIns="121866" rIns="121866" bIns="121866" numCol="1" anchor="ctr">
              <a:spAutoFit/>
            </a:bodyPr>
            <a:lstStyle/>
            <a:p>
              <a:pPr algn="ctr" defTabSz="2438400">
                <a:defRPr sz="3200" b="1">
                  <a:latin typeface="Arial"/>
                  <a:ea typeface="Arial"/>
                  <a:cs typeface="Arial"/>
                  <a:sym typeface="Arial"/>
                </a:defRPr>
              </a:pPr>
              <a:r>
                <a:t>MK</a:t>
              </a:r>
              <a:r>
                <a:rPr baseline="31999"/>
                <a:t>t</a:t>
              </a:r>
              <a:r>
                <a:t>P</a:t>
              </a:r>
              <a:r>
                <a:rPr b="0">
                  <a:solidFill>
                    <a:srgbClr val="FF2600"/>
                  </a:solidFill>
                </a:rPr>
                <a:t>|</a:t>
              </a:r>
              <a:r>
                <a:rPr b="0" baseline="-5999">
                  <a:solidFill>
                    <a:srgbClr val="FF2600"/>
                  </a:solidFill>
                </a:rPr>
                <a:t>Q</a:t>
              </a:r>
            </a:p>
          </p:txBody>
        </p:sp>
      </p:grpSp>
      <p:grpSp>
        <p:nvGrpSpPr>
          <p:cNvPr id="186" name="Google Shape;453;p70"/>
          <p:cNvGrpSpPr/>
          <p:nvPr/>
        </p:nvGrpSpPr>
        <p:grpSpPr>
          <a:xfrm>
            <a:off x="3188573" y="1039689"/>
            <a:ext cx="2734651" cy="2666289"/>
            <a:chOff x="0" y="0"/>
            <a:chExt cx="2734650" cy="2666288"/>
          </a:xfrm>
        </p:grpSpPr>
        <p:sp>
          <p:nvSpPr>
            <p:cNvPr id="184" name="Oval"/>
            <p:cNvSpPr/>
            <p:nvPr/>
          </p:nvSpPr>
          <p:spPr>
            <a:xfrm>
              <a:off x="0" y="-1"/>
              <a:ext cx="2734651" cy="2666290"/>
            </a:xfrm>
            <a:prstGeom prst="ellipse">
              <a:avLst/>
            </a:prstGeom>
            <a:noFill/>
            <a:ln w="635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 defTabSz="2438400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85" name="NP"/>
            <p:cNvSpPr txBox="1"/>
            <p:nvPr/>
          </p:nvSpPr>
          <p:spPr>
            <a:xfrm>
              <a:off x="556279" y="915201"/>
              <a:ext cx="1622092" cy="835884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121866" tIns="121866" rIns="121866" bIns="121866" numCol="1" anchor="ctr">
              <a:spAutoFit/>
            </a:bodyPr>
            <a:lstStyle>
              <a:lvl1pPr algn="ctr" defTabSz="2438400">
                <a:defRPr sz="4200" b="1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NP</a:t>
              </a:r>
            </a:p>
          </p:txBody>
        </p:sp>
      </p:grpSp>
      <p:sp>
        <p:nvSpPr>
          <p:cNvPr id="187" name="Google Shape;454;p70"/>
          <p:cNvSpPr txBox="1"/>
          <p:nvPr/>
        </p:nvSpPr>
        <p:spPr>
          <a:xfrm>
            <a:off x="3023103" y="3901273"/>
            <a:ext cx="3065588" cy="76217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866" tIns="121866" rIns="121866" bIns="121866">
            <a:spAutoFit/>
          </a:bodyPr>
          <a:lstStyle>
            <a:lvl1pPr defTabSz="2438400"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Hard for BPP</a:t>
            </a:r>
          </a:p>
        </p:txBody>
      </p:sp>
      <p:sp>
        <p:nvSpPr>
          <p:cNvPr id="188" name="Google Shape;455;p70"/>
          <p:cNvSpPr txBox="1"/>
          <p:nvPr/>
        </p:nvSpPr>
        <p:spPr>
          <a:xfrm>
            <a:off x="7661210" y="3918126"/>
            <a:ext cx="3065587" cy="76217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866" tIns="121866" rIns="121866" bIns="121866">
            <a:spAutoFit/>
          </a:bodyPr>
          <a:lstStyle>
            <a:lvl1pPr defTabSz="2438400"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Hard for BPP</a:t>
            </a:r>
          </a:p>
        </p:txBody>
      </p:sp>
      <p:grpSp>
        <p:nvGrpSpPr>
          <p:cNvPr id="191" name="Google Shape;459;p70"/>
          <p:cNvGrpSpPr/>
          <p:nvPr/>
        </p:nvGrpSpPr>
        <p:grpSpPr>
          <a:xfrm>
            <a:off x="12420589" y="1039689"/>
            <a:ext cx="2734652" cy="2666289"/>
            <a:chOff x="0" y="0"/>
            <a:chExt cx="2734650" cy="2666288"/>
          </a:xfrm>
        </p:grpSpPr>
        <p:sp>
          <p:nvSpPr>
            <p:cNvPr id="189" name="Oval"/>
            <p:cNvSpPr/>
            <p:nvPr/>
          </p:nvSpPr>
          <p:spPr>
            <a:xfrm>
              <a:off x="0" y="-1"/>
              <a:ext cx="2734651" cy="2666290"/>
            </a:xfrm>
            <a:prstGeom prst="ellipse">
              <a:avLst/>
            </a:prstGeom>
            <a:noFill/>
            <a:ln w="635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 defTabSz="2438400">
                <a:defRPr sz="3200" b="1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90" name="MKtP"/>
            <p:cNvSpPr txBox="1"/>
            <p:nvPr/>
          </p:nvSpPr>
          <p:spPr>
            <a:xfrm>
              <a:off x="556279" y="982973"/>
              <a:ext cx="1622092" cy="700339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121866" tIns="121866" rIns="121866" bIns="121866" numCol="1" anchor="ctr">
              <a:spAutoFit/>
            </a:bodyPr>
            <a:lstStyle/>
            <a:p>
              <a:pPr algn="ctr" defTabSz="2438400">
                <a:defRPr sz="3200" b="1">
                  <a:latin typeface="Arial"/>
                  <a:ea typeface="Arial"/>
                  <a:cs typeface="Arial"/>
                  <a:sym typeface="Arial"/>
                </a:defRPr>
              </a:pPr>
              <a:r>
                <a:t>MK</a:t>
              </a:r>
              <a:r>
                <a:rPr baseline="31999"/>
                <a:t>t</a:t>
              </a:r>
              <a:r>
                <a:t>P</a:t>
              </a:r>
            </a:p>
          </p:txBody>
        </p:sp>
      </p:grpSp>
      <p:sp>
        <p:nvSpPr>
          <p:cNvPr id="192" name="Google Shape;464;p70"/>
          <p:cNvSpPr/>
          <p:nvPr/>
        </p:nvSpPr>
        <p:spPr>
          <a:xfrm>
            <a:off x="15267069" y="2351187"/>
            <a:ext cx="1622206" cy="1"/>
          </a:xfrm>
          <a:prstGeom prst="line">
            <a:avLst/>
          </a:prstGeom>
          <a:ln w="101600">
            <a:solidFill>
              <a:srgbClr val="212121"/>
            </a:solidFill>
            <a:headEnd type="stealth"/>
            <a:tailEnd type="stealth"/>
          </a:ln>
          <a:effectLst>
            <a:outerShdw blurRad="101600" dist="50800" dir="5400000" rotWithShape="0">
              <a:srgbClr val="000000">
                <a:alpha val="34901"/>
              </a:srgbClr>
            </a:outerShdw>
          </a:effectLst>
        </p:spPr>
        <p:txBody>
          <a:bodyPr lIns="121919" tIns="121919" rIns="121919" bIns="121919"/>
          <a:lstStyle/>
          <a:p>
            <a:pPr defTabSz="2438400"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93" name="Google Shape;465;p70"/>
          <p:cNvSpPr txBox="1"/>
          <p:nvPr/>
        </p:nvSpPr>
        <p:spPr>
          <a:xfrm>
            <a:off x="11915286" y="3842979"/>
            <a:ext cx="3745259" cy="76217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866" tIns="121866" rIns="121866" bIns="121866">
            <a:spAutoFit/>
          </a:bodyPr>
          <a:lstStyle>
            <a:lvl1pPr algn="ctr" defTabSz="2438400"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mild-HoA</a:t>
            </a:r>
          </a:p>
        </p:txBody>
      </p:sp>
      <p:sp>
        <p:nvSpPr>
          <p:cNvPr id="194" name="Google Shape;443;p69"/>
          <p:cNvSpPr txBox="1"/>
          <p:nvPr/>
        </p:nvSpPr>
        <p:spPr>
          <a:xfrm>
            <a:off x="797406" y="5616352"/>
            <a:ext cx="22718332" cy="7462493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866" tIns="121866" rIns="121866" bIns="121866">
            <a:spAutoFit/>
          </a:bodyPr>
          <a:lstStyle/>
          <a:p>
            <a:pPr marL="920750" lvl="3" indent="-914400" defTabSz="2438400">
              <a:buClr>
                <a:srgbClr val="000000"/>
              </a:buClr>
              <a:buSzPts val="4800"/>
              <a:buFont typeface="Arial"/>
              <a:buChar char="•"/>
              <a:defRPr sz="4800"/>
            </a:pPr>
            <a:r>
              <a:t>First </a:t>
            </a:r>
            <a:r>
              <a:rPr b="1"/>
              <a:t>OWF-complete problem</a:t>
            </a:r>
            <a:r>
              <a:t>; </a:t>
            </a:r>
            <a:br/>
            <a:r>
              <a:t>same problem but </a:t>
            </a:r>
            <a:r>
              <a:rPr b="1"/>
              <a:t>different thresholds</a:t>
            </a:r>
            <a:r>
              <a:t> &lt;=&gt; </a:t>
            </a:r>
            <a:r>
              <a:rPr b="1"/>
              <a:t>subexp OWF</a:t>
            </a:r>
            <a:br>
              <a:rPr sz="2000" b="1"/>
            </a:br>
            <a:endParaRPr sz="2000"/>
          </a:p>
          <a:p>
            <a:pPr marL="920750" lvl="3" indent="-914400" defTabSz="2438400">
              <a:buClr>
                <a:srgbClr val="000000"/>
              </a:buClr>
              <a:buSzPts val="4800"/>
              <a:buFont typeface="Arial"/>
              <a:buChar char="•"/>
              <a:defRPr sz="4800"/>
            </a:pPr>
            <a:r>
              <a:t>Believed to be </a:t>
            </a:r>
            <a:r>
              <a:rPr b="1"/>
              <a:t>outside of coAM</a:t>
            </a:r>
            <a:r>
              <a:t>, so could plausibly be NP-complete too!</a:t>
            </a:r>
            <a:br/>
            <a:r>
              <a:t>(indeed, a closely related problem McK</a:t>
            </a:r>
            <a:r>
              <a:rPr baseline="31999"/>
              <a:t>t</a:t>
            </a:r>
            <a:r>
              <a:t>P is NP-complete [LP’22])</a:t>
            </a:r>
            <a:endParaRPr sz="2000"/>
          </a:p>
          <a:p>
            <a:pPr marL="920750" lvl="3" indent="-914400" defTabSz="2438400">
              <a:buClr>
                <a:srgbClr val="000000"/>
              </a:buClr>
              <a:buSzPts val="2000"/>
              <a:buFont typeface="Arial"/>
              <a:buChar char="•"/>
              <a:defRPr sz="2000"/>
            </a:pPr>
            <a:endParaRPr sz="2000"/>
          </a:p>
          <a:p>
            <a:pPr marL="920750" lvl="3" indent="-914400" defTabSz="2438400">
              <a:buClr>
                <a:srgbClr val="000000"/>
              </a:buClr>
              <a:buSzPts val="4800"/>
              <a:buFont typeface="Arial"/>
              <a:buChar char="•"/>
              <a:defRPr sz="4800"/>
            </a:pPr>
            <a:r>
              <a:t>Inherently using </a:t>
            </a:r>
            <a:r>
              <a:rPr b="1"/>
              <a:t>non-black-box techniques</a:t>
            </a:r>
          </a:p>
          <a:p>
            <a:pPr marL="920750" lvl="3" indent="-914400" defTabSz="2438400">
              <a:buClr>
                <a:srgbClr val="000000"/>
              </a:buClr>
              <a:buSzPts val="4800"/>
              <a:buFont typeface="Arial"/>
              <a:buChar char="•"/>
              <a:defRPr sz="4800"/>
            </a:pPr>
            <a:endParaRPr b="1"/>
          </a:p>
          <a:p>
            <a:pPr marL="920750" lvl="3" indent="-914400" defTabSz="2438400">
              <a:buClr>
                <a:srgbClr val="000000"/>
              </a:buClr>
              <a:buSzPts val="4800"/>
              <a:buFont typeface="Arial"/>
              <a:buChar char="•"/>
              <a:defRPr sz="4800"/>
            </a:pPr>
            <a:endParaRPr b="1"/>
          </a:p>
          <a:p>
            <a:pPr marL="920750" lvl="3" indent="-914400" defTabSz="2438400">
              <a:buClr>
                <a:srgbClr val="000000"/>
              </a:buClr>
              <a:buSzPts val="4800"/>
              <a:buFont typeface="Arial"/>
              <a:buChar char="•"/>
              <a:defRPr sz="4800"/>
            </a:pPr>
            <a:endParaRPr baseline="31250"/>
          </a:p>
        </p:txBody>
      </p:sp>
      <p:sp>
        <p:nvSpPr>
          <p:cNvPr id="195" name="Google Shape;454;p70"/>
          <p:cNvSpPr txBox="1"/>
          <p:nvPr/>
        </p:nvSpPr>
        <p:spPr>
          <a:xfrm>
            <a:off x="15252293" y="1034371"/>
            <a:ext cx="3065588" cy="762178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866" tIns="121866" rIns="121866" bIns="121866">
            <a:spAutoFit/>
          </a:bodyPr>
          <a:lstStyle>
            <a:lvl1pPr defTabSz="2438400"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[LP’20]</a:t>
            </a:r>
          </a:p>
        </p:txBody>
      </p:sp>
      <p:sp>
        <p:nvSpPr>
          <p:cNvPr id="196" name="直接箭头连接符 14"/>
          <p:cNvSpPr/>
          <p:nvPr/>
        </p:nvSpPr>
        <p:spPr>
          <a:xfrm>
            <a:off x="6106439" y="2565513"/>
            <a:ext cx="1369255" cy="1"/>
          </a:xfrm>
          <a:prstGeom prst="line">
            <a:avLst/>
          </a:prstGeom>
          <a:ln w="101600">
            <a:solidFill>
              <a:srgbClr val="FF0000"/>
            </a:solidFill>
            <a:tailEnd type="triangle"/>
          </a:ln>
          <a:effectLst>
            <a:outerShdw blurRad="101600" dist="50800" dir="5400000" rotWithShape="0">
              <a:srgbClr val="000000">
                <a:alpha val="35000"/>
              </a:srgbClr>
            </a:outerShdw>
          </a:effectLst>
        </p:spPr>
        <p:txBody>
          <a:bodyPr lIns="121919" tIns="121919" rIns="121919" bIns="121919"/>
          <a:lstStyle/>
          <a:p>
            <a:pPr defTabSz="2438400"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97" name="文本框 19"/>
          <p:cNvSpPr txBox="1"/>
          <p:nvPr/>
        </p:nvSpPr>
        <p:spPr>
          <a:xfrm>
            <a:off x="6442234" y="1502913"/>
            <a:ext cx="713741" cy="8788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1919" tIns="121919" rIns="121919" bIns="121919">
            <a:spAutoFit/>
          </a:bodyPr>
          <a:lstStyle>
            <a:lvl1pPr defTabSz="2438400">
              <a:defRPr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r>
              <a:rPr>
                <a:latin typeface="Arial"/>
                <a:ea typeface="Arial"/>
                <a:cs typeface="Arial"/>
                <a:sym typeface="Arial"/>
              </a:rPr>
              <a:t>？</a:t>
            </a:r>
          </a:p>
        </p:txBody>
      </p:sp>
      <p:sp>
        <p:nvSpPr>
          <p:cNvPr id="198" name="Google Shape;464;p70"/>
          <p:cNvSpPr/>
          <p:nvPr/>
        </p:nvSpPr>
        <p:spPr>
          <a:xfrm>
            <a:off x="10623778" y="2386630"/>
            <a:ext cx="1622207" cy="1"/>
          </a:xfrm>
          <a:prstGeom prst="line">
            <a:avLst/>
          </a:prstGeom>
          <a:ln w="101600">
            <a:solidFill>
              <a:srgbClr val="212121"/>
            </a:solidFill>
            <a:headEnd type="stealth"/>
            <a:tailEnd type="stealth"/>
          </a:ln>
          <a:effectLst>
            <a:outerShdw blurRad="101600" dist="50800" dir="5400000" rotWithShape="0">
              <a:srgbClr val="000000">
                <a:alpha val="34901"/>
              </a:srgbClr>
            </a:outerShdw>
          </a:effectLst>
        </p:spPr>
        <p:txBody>
          <a:bodyPr lIns="121919" tIns="121919" rIns="121919" bIns="121919"/>
          <a:lstStyle/>
          <a:p>
            <a:pPr defTabSz="2438400"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99" name="Google Shape;454;p70"/>
          <p:cNvSpPr txBox="1"/>
          <p:nvPr/>
        </p:nvSpPr>
        <p:spPr>
          <a:xfrm>
            <a:off x="10623778" y="977142"/>
            <a:ext cx="3065588" cy="76217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866" tIns="121866" rIns="121866" bIns="121866">
            <a:spAutoFit/>
          </a:bodyPr>
          <a:lstStyle>
            <a:lvl1pPr defTabSz="2438400"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today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0" name="Rectangle 1"/>
              <p:cNvSpPr txBox="1"/>
              <p:nvPr/>
            </p:nvSpPr>
            <p:spPr>
              <a:xfrm>
                <a:off x="817693" y="11259063"/>
                <a:ext cx="16752621" cy="1856959"/>
              </a:xfrm>
              <a:prstGeom prst="rect">
                <a:avLst/>
              </a:prstGeom>
              <a:ln w="76200">
                <a:solidFill>
                  <a:srgbClr val="AA7942"/>
                </a:solidFill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121919" tIns="121919" rIns="121919" bIns="121919">
                <a:spAutoFit/>
              </a:bodyPr>
              <a:lstStyle/>
              <a:p>
                <a:pPr indent="6350" algn="ctr" defTabSz="2438400">
                  <a:defRPr sz="4800" i="1"/>
                </a:pPr>
                <a:r>
                  <a:t>Basing </a:t>
                </a:r>
                <a:r>
                  <a:rPr b="1">
                    <a:solidFill>
                      <a:srgbClr val="0432FF"/>
                    </a:solidFill>
                  </a:rPr>
                  <a:t>OWF on NP </a:t>
                </a:r>
                <a14:m>
                  <m:oMath xmlns:m="http://schemas.openxmlformats.org/officeDocument/2006/math">
                    <m:r>
                      <a:rPr sz="5250" i="1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⊈</m:t>
                    </m:r>
                  </m:oMath>
                </a14:m>
                <a:r>
                  <a:rPr b="1">
                    <a:solidFill>
                      <a:srgbClr val="0432FF"/>
                    </a:solidFill>
                  </a:rPr>
                  <a:t> BPP </a:t>
                </a:r>
                <a:r>
                  <a:t>is </a:t>
                </a:r>
                <a:r>
                  <a:rPr b="1"/>
                  <a:t>equivalent</a:t>
                </a:r>
                <a:r>
                  <a:t> to proving a </a:t>
                </a:r>
              </a:p>
              <a:p>
                <a:pPr indent="6350" algn="ctr" defTabSz="2438400">
                  <a:defRPr sz="4800" b="1" i="1">
                    <a:solidFill>
                      <a:srgbClr val="FF0000"/>
                    </a:solidFill>
                  </a:defRPr>
                </a:pPr>
                <a:r>
                  <a:t>MK</a:t>
                </a:r>
                <a:r>
                  <a:rPr baseline="31999"/>
                  <a:t>t</a:t>
                </a:r>
                <a:r>
                  <a:t>P</a:t>
                </a:r>
                <a:r>
                  <a:rPr b="0">
                    <a:solidFill>
                      <a:srgbClr val="FF2600"/>
                    </a:solidFill>
                  </a:rPr>
                  <a:t>|</a:t>
                </a:r>
                <a:r>
                  <a:rPr b="0" baseline="-5999">
                    <a:solidFill>
                      <a:srgbClr val="FF2600"/>
                    </a:solidFill>
                  </a:rPr>
                  <a:t>Q</a:t>
                </a:r>
                <a:r>
                  <a:t> is NP-complete</a:t>
                </a:r>
              </a:p>
            </p:txBody>
          </p:sp>
        </mc:Choice>
        <mc:Fallback>
          <p:sp>
            <p:nvSpPr>
              <p:cNvPr id="200" name="Rectang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693" y="11259063"/>
                <a:ext cx="16752621" cy="1856959"/>
              </a:xfrm>
              <a:prstGeom prst="rect">
                <a:avLst/>
              </a:prstGeom>
              <a:blipFill>
                <a:blip r:embed="rId2"/>
                <a:stretch>
                  <a:fillRect b="-5195"/>
                </a:stretch>
              </a:blipFill>
              <a:ln w="76200">
                <a:solidFill>
                  <a:srgbClr val="AA7942"/>
                </a:solidFill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1" name="Google Shape;266;p47"/>
          <p:cNvSpPr txBox="1"/>
          <p:nvPr/>
        </p:nvSpPr>
        <p:spPr>
          <a:xfrm>
            <a:off x="18238913" y="11483413"/>
            <a:ext cx="6077729" cy="1408259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864" tIns="121864" rIns="121864" bIns="121864">
            <a:spAutoFit/>
          </a:bodyPr>
          <a:lstStyle>
            <a:lvl1pPr defTabSz="2438400">
              <a:defRPr sz="9200" b="1" i="1"/>
            </a:lvl1pPr>
          </a:lstStyle>
          <a:p>
            <a:r>
              <a:t>Thank you!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Shape 202"/>
          <p:cNvGrpSpPr/>
          <p:nvPr/>
        </p:nvGrpSpPr>
        <p:grpSpPr>
          <a:xfrm>
            <a:off x="1561333" y="1891079"/>
            <a:ext cx="21948049" cy="9568791"/>
            <a:chOff x="0" y="0"/>
            <a:chExt cx="21948047" cy="9568789"/>
          </a:xfrm>
        </p:grpSpPr>
        <p:sp>
          <p:nvSpPr>
            <p:cNvPr id="98" name="矩形"/>
            <p:cNvSpPr/>
            <p:nvPr/>
          </p:nvSpPr>
          <p:spPr>
            <a:xfrm>
              <a:off x="0" y="0"/>
              <a:ext cx="21948049" cy="782917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7" tIns="121917" rIns="121917" bIns="121917" numCol="1" anchor="t">
              <a:noAutofit/>
            </a:bodyPr>
            <a:lstStyle/>
            <a:p>
              <a:pPr defTabSz="2438400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99" name="A function f that is…"/>
            <p:cNvSpPr txBox="1"/>
            <p:nvPr/>
          </p:nvSpPr>
          <p:spPr>
            <a:xfrm>
              <a:off x="0" y="711200"/>
              <a:ext cx="21948049" cy="885759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43797" tIns="243797" rIns="243797" bIns="243797" numCol="1" anchor="t">
              <a:spAutoFit/>
            </a:bodyPr>
            <a:lstStyle/>
            <a:p>
              <a:pPr indent="16933" defTabSz="2438400">
                <a:defRPr sz="5200"/>
              </a:pPr>
              <a:r>
                <a:t>A function </a:t>
              </a:r>
              <a:r>
                <a:rPr b="1">
                  <a:solidFill>
                    <a:srgbClr val="0432FF"/>
                  </a:solidFill>
                </a:rPr>
                <a:t>f</a:t>
              </a:r>
              <a:r>
                <a:t> that is</a:t>
              </a:r>
            </a:p>
            <a:p>
              <a:pPr marL="897890" indent="-891540" defTabSz="2438400">
                <a:buSzPct val="100000"/>
                <a:buFont typeface="Arial"/>
                <a:buChar char="•"/>
                <a:defRPr sz="5200" b="1"/>
              </a:pPr>
              <a:r>
                <a:t>Easy to compute</a:t>
              </a:r>
              <a:r>
                <a:rPr b="0"/>
                <a:t>: can be computed in poly time</a:t>
              </a:r>
            </a:p>
            <a:p>
              <a:pPr marL="897890" indent="-891540" defTabSz="2438400">
                <a:buSzPct val="100000"/>
                <a:buFont typeface="Arial"/>
                <a:buChar char="•"/>
                <a:defRPr sz="5200" b="1"/>
              </a:pPr>
              <a:r>
                <a:t>Hard to invert</a:t>
              </a:r>
              <a:r>
                <a:rPr b="0"/>
                <a:t>: no PPT can invert it</a:t>
              </a:r>
            </a:p>
            <a:p>
              <a:pPr indent="16933" defTabSz="2438400">
                <a:defRPr sz="5200"/>
              </a:pPr>
              <a:endParaRPr b="0"/>
            </a:p>
            <a:p>
              <a:pPr indent="16933" defTabSz="2438400">
                <a:defRPr sz="5200" b="1"/>
              </a:pPr>
              <a:r>
                <a:t>OWF both necessary [IL’89] and sufficient for:</a:t>
              </a:r>
            </a:p>
            <a:p>
              <a:pPr marL="888092" indent="-881742" defTabSz="2438400">
                <a:buSzPct val="100000"/>
                <a:buFont typeface="Arial"/>
                <a:buChar char="•"/>
              </a:pPr>
              <a:r>
                <a:t>Private-key encryption [GM84,HILL99]</a:t>
              </a:r>
            </a:p>
            <a:p>
              <a:pPr marL="888092" indent="-881742" defTabSz="2438400">
                <a:buSzPct val="100000"/>
                <a:buFont typeface="Arial"/>
                <a:buChar char="•"/>
              </a:pPr>
              <a:r>
                <a:t>Pseudorandom generators [Shamir’83,BM’82,Yao’82,GL89,HILL99]</a:t>
              </a:r>
            </a:p>
            <a:p>
              <a:pPr marL="888092" indent="-881742" defTabSz="2438400">
                <a:buSzPct val="100000"/>
                <a:buFont typeface="Arial"/>
                <a:buChar char="•"/>
              </a:pPr>
              <a:r>
                <a:t>Digital signatures [Rompel90]</a:t>
              </a:r>
            </a:p>
            <a:p>
              <a:pPr marL="888092" indent="-881742" defTabSz="2438400">
                <a:buSzPct val="100000"/>
                <a:buFont typeface="Arial"/>
                <a:buChar char="•"/>
              </a:pPr>
              <a:r>
                <a:t>Authentication schemes [FS90]</a:t>
              </a:r>
            </a:p>
            <a:p>
              <a:pPr marL="888092" indent="-881742" defTabSz="2438400">
                <a:buSzPct val="100000"/>
                <a:buFont typeface="Arial"/>
                <a:buChar char="•"/>
              </a:pPr>
              <a:r>
                <a:t>Pseudorandom functions [GGM84]</a:t>
              </a:r>
            </a:p>
            <a:p>
              <a:pPr marL="888092" indent="-881742" defTabSz="2438400">
                <a:buSzPct val="100000"/>
                <a:buFont typeface="Arial"/>
                <a:buChar char="•"/>
              </a:pPr>
              <a:r>
                <a:t>Commitment schemes [Naor90]</a:t>
              </a:r>
            </a:p>
            <a:p>
              <a:pPr marL="888092" indent="-881742" defTabSz="2438400">
                <a:buSzPct val="100000"/>
                <a:buFont typeface="Arial"/>
                <a:buChar char="•"/>
              </a:pPr>
              <a:r>
                <a:t>Coin-tossing [Blum’84]</a:t>
              </a:r>
            </a:p>
            <a:p>
              <a:pPr marL="888092" indent="-881742" defTabSz="2438400">
                <a:buSzPct val="100000"/>
                <a:buFont typeface="Arial"/>
                <a:buChar char="•"/>
              </a:pPr>
              <a:r>
                <a:t>…</a:t>
              </a:r>
            </a:p>
          </p:txBody>
        </p:sp>
      </p:grpSp>
      <p:sp>
        <p:nvSpPr>
          <p:cNvPr id="101" name="Title 2"/>
          <p:cNvSpPr txBox="1"/>
          <p:nvPr/>
        </p:nvSpPr>
        <p:spPr>
          <a:xfrm>
            <a:off x="1339897" y="598083"/>
            <a:ext cx="21704206" cy="131649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917" tIns="121917" rIns="121917" bIns="121917">
            <a:spAutoFit/>
          </a:bodyPr>
          <a:lstStyle>
            <a:lvl1pPr defTabSz="2438400">
              <a:defRPr sz="8400" b="1"/>
            </a:lvl1pPr>
          </a:lstStyle>
          <a:p>
            <a:r>
              <a:t>One-way Functions (OWF) [Diffie-Hellman’76]</a:t>
            </a:r>
          </a:p>
        </p:txBody>
      </p:sp>
      <p:sp>
        <p:nvSpPr>
          <p:cNvPr id="102" name="Rectangle 5"/>
          <p:cNvSpPr txBox="1"/>
          <p:nvPr/>
        </p:nvSpPr>
        <p:spPr>
          <a:xfrm>
            <a:off x="15703967" y="7257205"/>
            <a:ext cx="8989913" cy="247973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917" tIns="121917" rIns="121917" bIns="121917">
            <a:spAutoFit/>
          </a:bodyPr>
          <a:lstStyle/>
          <a:p>
            <a:pPr indent="16933" algn="ctr" defTabSz="2438400">
              <a:defRPr sz="4200" b="1">
                <a:solidFill>
                  <a:srgbClr val="FF0000"/>
                </a:solidFill>
              </a:defRPr>
            </a:pPr>
            <a:r>
              <a:t>Not included:</a:t>
            </a:r>
            <a:r>
              <a:rPr b="0">
                <a:solidFill>
                  <a:srgbClr val="000000"/>
                </a:solidFill>
              </a:rPr>
              <a:t> </a:t>
            </a:r>
          </a:p>
          <a:p>
            <a:pPr indent="16933" algn="ctr" defTabSz="2438400"/>
            <a:r>
              <a:t>public-key encryption [RSA83], </a:t>
            </a:r>
            <a:br/>
            <a:r>
              <a:t>OT [Rabin81], </a:t>
            </a:r>
            <a:br/>
            <a:r>
              <a:t>obfuscation [BGI+01]</a:t>
            </a:r>
          </a:p>
        </p:txBody>
      </p:sp>
      <p:pic>
        <p:nvPicPr>
          <p:cNvPr id="103" name="Screenshot 2024-12-02 at 4.52.15 PM.png" descr="Screenshot 2024-12-02 at 4.52.15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30268" y="2738040"/>
            <a:ext cx="8530268" cy="247973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1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Shape 202"/>
          <p:cNvGrpSpPr/>
          <p:nvPr/>
        </p:nvGrpSpPr>
        <p:grpSpPr>
          <a:xfrm>
            <a:off x="2272035" y="6300160"/>
            <a:ext cx="16843122" cy="2407405"/>
            <a:chOff x="-2" y="0"/>
            <a:chExt cx="16843120" cy="2407403"/>
          </a:xfrm>
        </p:grpSpPr>
        <p:sp>
          <p:nvSpPr>
            <p:cNvPr id="105" name="矩形"/>
            <p:cNvSpPr/>
            <p:nvPr/>
          </p:nvSpPr>
          <p:spPr>
            <a:xfrm>
              <a:off x="-3" y="-1"/>
              <a:ext cx="15807620" cy="240647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7" tIns="121917" rIns="121917" bIns="121917" numCol="1" anchor="t">
              <a:noAutofit/>
            </a:bodyPr>
            <a:lstStyle/>
            <a:p>
              <a:pPr algn="ctr" defTabSz="2438400">
                <a:defRPr sz="6400"/>
              </a:pPr>
              <a:endParaRPr/>
            </a:p>
          </p:txBody>
        </p:sp>
        <p:sp>
          <p:nvSpPr>
            <p:cNvPr id="106" name="Observation: OWF =&gt; NP ⊈ BPP"/>
            <p:cNvSpPr txBox="1"/>
            <p:nvPr/>
          </p:nvSpPr>
          <p:spPr>
            <a:xfrm>
              <a:off x="-3" y="979186"/>
              <a:ext cx="16843121" cy="142821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43797" tIns="243797" rIns="243797" bIns="243797" numCol="1" anchor="t">
              <a:noAutofit/>
            </a:bodyPr>
            <a:lstStyle/>
            <a:p>
              <a:pPr indent="16933" algn="ctr" defTabSz="2438400">
                <a:defRPr sz="6400" b="1"/>
              </a:pPr>
              <a:r>
                <a:t>(Observation: </a:t>
              </a:r>
              <a:r>
                <a:rPr b="0"/>
                <a:t>OWF =&gt; NP </a:t>
              </a:r>
              <a:r>
                <a:rPr b="0">
                  <a:latin typeface="Arial"/>
                  <a:ea typeface="Arial"/>
                  <a:cs typeface="Arial"/>
                  <a:sym typeface="Arial"/>
                </a:rPr>
                <a:t>⊈</a:t>
              </a:r>
              <a:r>
                <a:rPr b="0"/>
                <a:t> BPP)</a:t>
              </a:r>
            </a:p>
          </p:txBody>
        </p:sp>
      </p:grpSp>
      <p:sp>
        <p:nvSpPr>
          <p:cNvPr id="108" name="Rectangle 1"/>
          <p:cNvSpPr txBox="1"/>
          <p:nvPr/>
        </p:nvSpPr>
        <p:spPr>
          <a:xfrm>
            <a:off x="223138" y="3625376"/>
            <a:ext cx="22312124" cy="3163248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917" tIns="121917" rIns="121917" bIns="121917">
            <a:spAutoFit/>
          </a:bodyPr>
          <a:lstStyle/>
          <a:p>
            <a:pPr indent="16933" algn="ctr" defTabSz="2438400">
              <a:defRPr sz="8400" b="1">
                <a:solidFill>
                  <a:srgbClr val="0432FF"/>
                </a:solidFill>
              </a:defRPr>
            </a:pPr>
            <a:r>
              <a:t>“Holy grail” [DH’76] </a:t>
            </a:r>
          </a:p>
          <a:p>
            <a:pPr indent="16933" algn="ctr" defTabSz="2438400">
              <a:defRPr sz="5200" b="1">
                <a:solidFill>
                  <a:srgbClr val="0432FF"/>
                </a:solidFill>
              </a:defRPr>
            </a:pPr>
            <a:endParaRPr/>
          </a:p>
          <a:p>
            <a:pPr indent="16933" algn="ctr" defTabSz="2438400">
              <a:defRPr sz="6400" b="1"/>
            </a:pPr>
            <a:r>
              <a:t>Can we base </a:t>
            </a:r>
            <a:r>
              <a:rPr>
                <a:solidFill>
                  <a:srgbClr val="0433FF"/>
                </a:solidFill>
              </a:rPr>
              <a:t>OWF</a:t>
            </a:r>
            <a:r>
              <a:t> on the </a:t>
            </a:r>
            <a:r>
              <a:rPr>
                <a:solidFill>
                  <a:srgbClr val="FF2600"/>
                </a:solidFill>
              </a:rPr>
              <a:t>worst-case hardness of NP</a:t>
            </a:r>
            <a:r>
              <a:t>?</a:t>
            </a:r>
          </a:p>
        </p:txBody>
      </p:sp>
      <p:pic>
        <p:nvPicPr>
          <p:cNvPr id="109" name="Picture 5" descr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10376" y="3345401"/>
            <a:ext cx="2912537" cy="53170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Shape 202"/>
          <p:cNvGrpSpPr/>
          <p:nvPr/>
        </p:nvGrpSpPr>
        <p:grpSpPr>
          <a:xfrm>
            <a:off x="1339897" y="2531936"/>
            <a:ext cx="22835355" cy="3837064"/>
            <a:chOff x="0" y="-451747"/>
            <a:chExt cx="22835353" cy="3837063"/>
          </a:xfrm>
        </p:grpSpPr>
        <p:sp>
          <p:nvSpPr>
            <p:cNvPr id="111" name="矩形"/>
            <p:cNvSpPr/>
            <p:nvPr/>
          </p:nvSpPr>
          <p:spPr>
            <a:xfrm>
              <a:off x="0" y="0"/>
              <a:ext cx="21507260" cy="338531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7" tIns="121917" rIns="121917" bIns="121917" numCol="1" anchor="t">
              <a:noAutofit/>
            </a:bodyPr>
            <a:lstStyle/>
            <a:p>
              <a:pPr defTabSz="2438400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2" name="A function f that is…"/>
                <p:cNvSpPr txBox="1"/>
                <p:nvPr/>
              </p:nvSpPr>
              <p:spPr>
                <a:xfrm>
                  <a:off x="0" y="-451747"/>
                  <a:ext cx="22835353" cy="3837063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m="http://schemas.openxmlformats.org/officeDocument/2006/math" xmlns="" val="1"/>
                  </a:ext>
                </a:extLst>
              </p:spPr>
              <p:txBody>
                <a:bodyPr wrap="square" lIns="243797" tIns="243797" rIns="243797" bIns="243797" numCol="1" anchor="t">
                  <a:noAutofit/>
                </a:bodyPr>
                <a:lstStyle/>
                <a:p>
                  <a:pPr indent="16933" defTabSz="2438400">
                    <a:defRPr sz="5200"/>
                  </a:pPr>
                  <a:r>
                    <a:rPr b="1" dirty="0"/>
                    <a:t>Positive Results: </a:t>
                  </a:r>
                </a:p>
                <a:p>
                  <a:pPr marL="897890" indent="-891540" defTabSz="2438400">
                    <a:buSzPct val="100000"/>
                    <a:buFont typeface="Arial"/>
                    <a:buChar char="•"/>
                    <a:defRPr sz="5200"/>
                  </a:pPr>
                  <a:r>
                    <a:rPr lang="en-US" dirty="0"/>
                    <a:t>OWF (and more) from </a:t>
                  </a:r>
                  <a:r>
                    <a:rPr lang="en-US" b="1" dirty="0"/>
                    <a:t>worst-case hardness of lattices </a:t>
                  </a:r>
                  <a:r>
                    <a:rPr lang="en-US" dirty="0"/>
                    <a:t>[Ajt’96, AD’97, Reg’04, ..]</a:t>
                  </a:r>
                </a:p>
                <a:p>
                  <a:pPr marL="897890" indent="-891540" defTabSz="2438400">
                    <a:buSzPct val="100000"/>
                    <a:buFont typeface="Arial"/>
                    <a:buChar char="•"/>
                    <a:defRPr sz="5200"/>
                  </a:pPr>
                  <a:r>
                    <a:rPr dirty="0"/>
                    <a:t>But all those </a:t>
                  </a:r>
                  <a:r>
                    <a:rPr b="1" dirty="0">
                      <a:solidFill>
                        <a:srgbClr val="FF2600"/>
                      </a:solidFill>
                    </a:rPr>
                    <a:t>problems are in </a:t>
                  </a:r>
                  <a14:m>
                    <m:oMath xmlns:m="http://schemas.openxmlformats.org/officeDocument/2006/math">
                      <m:r>
                        <a:rPr sz="5600" i="1">
                          <a:solidFill>
                            <a:srgbClr val="FF2600"/>
                          </a:solidFill>
                          <a:latin typeface="Cambria Math" panose="02040503050406030204" pitchFamily="18" charset="0"/>
                        </a:rPr>
                        <m:t>𝐴𝑀</m:t>
                      </m:r>
                      <m:r>
                        <a:rPr sz="5600" i="1">
                          <a:solidFill>
                            <a:srgbClr val="FF2600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sz="5600" i="1">
                          <a:solidFill>
                            <a:srgbClr val="FF2600"/>
                          </a:solidFill>
                          <a:latin typeface="Cambria Math" panose="02040503050406030204" pitchFamily="18" charset="0"/>
                        </a:rPr>
                        <m:t>𝑐𝑜𝐴𝑀</m:t>
                      </m:r>
                    </m:oMath>
                  </a14:m>
                  <a:r>
                    <a:rPr b="1" dirty="0">
                      <a:solidFill>
                        <a:srgbClr val="FF2600"/>
                      </a:solidFill>
                    </a:rPr>
                    <a:t> </a:t>
                  </a:r>
                  <a:r>
                    <a:rPr dirty="0"/>
                    <a:t>[GG’00], and thus </a:t>
                  </a:r>
                  <a:br>
                    <a:rPr lang="en-US" dirty="0"/>
                  </a:br>
                  <a:r>
                    <a:rPr dirty="0"/>
                    <a:t>unlikely to be NP-complete (unless the PH collapses) [BHZ’87]</a:t>
                  </a:r>
                  <a:endParaRPr dirty="0">
                    <a:solidFill>
                      <a:srgbClr val="FF2600"/>
                    </a:solidFill>
                  </a:endParaRPr>
                </a:p>
              </p:txBody>
            </p:sp>
          </mc:Choice>
          <mc:Fallback>
            <p:sp>
              <p:nvSpPr>
                <p:cNvPr id="112" name="A function f that is…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-451747"/>
                  <a:ext cx="22835353" cy="3837063"/>
                </a:xfrm>
                <a:prstGeom prst="rect">
                  <a:avLst/>
                </a:prstGeom>
                <a:blipFill>
                  <a:blip r:embed="rId2"/>
                  <a:stretch>
                    <a:fillRect l="-556" r="-500" b="-660"/>
                  </a:stretch>
                </a:blipFill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6" name="Shape 202"/>
          <p:cNvGrpSpPr/>
          <p:nvPr/>
        </p:nvGrpSpPr>
        <p:grpSpPr>
          <a:xfrm>
            <a:off x="1536841" y="6112982"/>
            <a:ext cx="22638411" cy="4329155"/>
            <a:chOff x="0" y="60621"/>
            <a:chExt cx="22638409" cy="10307889"/>
          </a:xfrm>
        </p:grpSpPr>
        <p:sp>
          <p:nvSpPr>
            <p:cNvPr id="114" name="矩形"/>
            <p:cNvSpPr/>
            <p:nvPr/>
          </p:nvSpPr>
          <p:spPr>
            <a:xfrm>
              <a:off x="0" y="60621"/>
              <a:ext cx="22638409" cy="807543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7" tIns="121917" rIns="121917" bIns="121917" numCol="1" anchor="t">
              <a:noAutofit/>
            </a:bodyPr>
            <a:lstStyle/>
            <a:p>
              <a:pPr defTabSz="2438400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5" name="A function f that is…"/>
                <p:cNvSpPr txBox="1"/>
                <p:nvPr/>
              </p:nvSpPr>
              <p:spPr>
                <a:xfrm>
                  <a:off x="0" y="1232312"/>
                  <a:ext cx="22638409" cy="9136198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m="http://schemas.openxmlformats.org/officeDocument/2006/math" xmlns="" val="1"/>
                  </a:ext>
                </a:extLst>
              </p:spPr>
              <p:txBody>
                <a:bodyPr wrap="square" lIns="243797" tIns="243797" rIns="243797" bIns="243797" numCol="1" anchor="t">
                  <a:noAutofit/>
                </a:bodyPr>
                <a:lstStyle/>
                <a:p>
                  <a:pPr indent="16933" defTabSz="2438400">
                    <a:defRPr sz="5200" b="1"/>
                  </a:pPr>
                  <a:r>
                    <a:rPr dirty="0"/>
                    <a:t>Negative results:</a:t>
                  </a:r>
                </a:p>
                <a:p>
                  <a:pPr marL="1279978" indent="-1273628" defTabSz="2438400">
                    <a:buSzPct val="100000"/>
                    <a:buFont typeface="Arial"/>
                    <a:buChar char="•"/>
                  </a:pPr>
                  <a:r>
                    <a:rPr sz="5200" dirty="0"/>
                    <a:t>Lots of (partial) </a:t>
                  </a:r>
                  <a:r>
                    <a:rPr sz="5200" b="1" dirty="0"/>
                    <a:t>black-box barriers</a:t>
                  </a:r>
                  <a:r>
                    <a:rPr sz="5200" dirty="0"/>
                    <a:t>, indicating that OWF can only be </a:t>
                  </a:r>
                  <a:br>
                    <a:rPr lang="en-US" sz="5200" dirty="0"/>
                  </a:br>
                  <a:r>
                    <a:rPr sz="5200" dirty="0"/>
                    <a:t>based on the worst-case hardness of </a:t>
                  </a:r>
                  <a:r>
                    <a:rPr sz="5200" b="1" dirty="0">
                      <a:solidFill>
                        <a:srgbClr val="FF2600"/>
                      </a:solidFill>
                    </a:rPr>
                    <a:t>problems in </a:t>
                  </a:r>
                  <a14:m>
                    <m:oMath xmlns:m="http://schemas.openxmlformats.org/officeDocument/2006/math">
                      <m:r>
                        <a:rPr sz="5600" i="1">
                          <a:solidFill>
                            <a:srgbClr val="FF2600"/>
                          </a:solidFill>
                          <a:latin typeface="Cambria Math" panose="02040503050406030204" pitchFamily="18" charset="0"/>
                        </a:rPr>
                        <m:t>𝐴𝑀</m:t>
                      </m:r>
                      <m:r>
                        <a:rPr sz="5600" i="1">
                          <a:solidFill>
                            <a:srgbClr val="FF2600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sz="5600" i="1">
                          <a:solidFill>
                            <a:srgbClr val="FF2600"/>
                          </a:solidFill>
                          <a:latin typeface="Cambria Math" panose="02040503050406030204" pitchFamily="18" charset="0"/>
                        </a:rPr>
                        <m:t>𝑐𝑜𝐴𝑀</m:t>
                      </m:r>
                    </m:oMath>
                  </a14:m>
                  <a:r>
                    <a:rPr dirty="0"/>
                    <a:t>, </a:t>
                  </a:r>
                  <a:br>
                    <a:rPr sz="5200" dirty="0"/>
                  </a:br>
                  <a:r>
                    <a:rPr sz="5200" dirty="0"/>
                    <a:t>[Bra’79],[BT’03], [AGGM’06],[P’07],[MX’10]</a:t>
                  </a:r>
                  <a:endParaRPr sz="5200" dirty="0">
                    <a:solidFill>
                      <a:srgbClr val="FF2600"/>
                    </a:solidFill>
                  </a:endParaRPr>
                </a:p>
              </p:txBody>
            </p:sp>
          </mc:Choice>
          <mc:Fallback>
            <p:sp>
              <p:nvSpPr>
                <p:cNvPr id="115" name="A function f that is…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1232312"/>
                  <a:ext cx="22638409" cy="9136198"/>
                </a:xfrm>
                <a:prstGeom prst="rect">
                  <a:avLst/>
                </a:prstGeom>
                <a:blipFill>
                  <a:blip r:embed="rId3"/>
                  <a:stretch>
                    <a:fillRect l="-561" b="-330"/>
                  </a:stretch>
                </a:blipFill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7" name="Title 2"/>
          <p:cNvSpPr txBox="1"/>
          <p:nvPr/>
        </p:nvSpPr>
        <p:spPr>
          <a:xfrm>
            <a:off x="1339897" y="709774"/>
            <a:ext cx="23215088" cy="1585043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21917" tIns="121917" rIns="121917" bIns="121917">
            <a:spAutoFit/>
          </a:bodyPr>
          <a:lstStyle/>
          <a:p>
            <a:pPr lvl="1" indent="0" defTabSz="2438400">
              <a:defRPr sz="8700" b="1"/>
            </a:pPr>
            <a:r>
              <a:rPr dirty="0"/>
              <a:t>Towards OWF from Worst-case Hardness of NP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8" name="OWF from the worst-case hardness of  ?"/>
              <p:cNvSpPr txBox="1"/>
              <p:nvPr/>
            </p:nvSpPr>
            <p:spPr>
              <a:xfrm>
                <a:off x="2337008" y="10977643"/>
                <a:ext cx="19140241" cy="1169549"/>
              </a:xfrm>
              <a:prstGeom prst="rect">
                <a:avLst/>
              </a:prstGeom>
              <a:ln w="114300">
                <a:solidFill>
                  <a:srgbClr val="AA7942"/>
                </a:solidFill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wrap="square" tIns="91439" bIns="91439">
                <a:spAutoFit/>
              </a:bodyPr>
              <a:lstStyle/>
              <a:p>
                <a:pPr indent="16933" algn="ctr" defTabSz="2438400">
                  <a:defRPr sz="6400" b="1" i="1"/>
                </a:pPr>
                <a:r>
                  <a:rPr dirty="0"/>
                  <a:t>OWF from the </a:t>
                </a:r>
                <a:r>
                  <a:rPr dirty="0">
                    <a:solidFill>
                      <a:srgbClr val="0433FF"/>
                    </a:solidFill>
                  </a:rPr>
                  <a:t>worst-case hardness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sz="5650" i="1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Π</m:t>
                    </m:r>
                    <m:r>
                      <a:rPr sz="5650" i="1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∉</m:t>
                    </m:r>
                    <m:r>
                      <a:rPr sz="5650" i="1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𝐴𝑀</m:t>
                    </m:r>
                    <m:r>
                      <a:rPr sz="5650" i="1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∩</m:t>
                    </m:r>
                    <m:r>
                      <a:rPr sz="5650" i="1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𝑐𝑜𝐴𝑀</m:t>
                    </m:r>
                  </m:oMath>
                </a14:m>
                <a:r>
                  <a:rPr dirty="0">
                    <a:solidFill>
                      <a:srgbClr val="0433FF"/>
                    </a:solidFill>
                  </a:rPr>
                  <a:t>?</a:t>
                </a:r>
                <a:endParaRPr sz="5200" dirty="0">
                  <a:solidFill>
                    <a:srgbClr val="0433FF"/>
                  </a:solidFill>
                </a:endParaRPr>
              </a:p>
            </p:txBody>
          </p:sp>
        </mc:Choice>
        <mc:Fallback>
          <p:sp>
            <p:nvSpPr>
              <p:cNvPr id="118" name="OWF from the worst-case hardness of  ?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7008" y="10977643"/>
                <a:ext cx="19140241" cy="1169549"/>
              </a:xfrm>
              <a:prstGeom prst="rect">
                <a:avLst/>
              </a:prstGeom>
              <a:blipFill>
                <a:blip r:embed="rId4"/>
                <a:stretch>
                  <a:fillRect t="-7843" r="-66" b="-25490"/>
                </a:stretch>
              </a:blipFill>
              <a:ln w="114300">
                <a:solidFill>
                  <a:srgbClr val="AA7942"/>
                </a:solidFill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1" animBg="1" advAuto="0"/>
      <p:bldP spid="118" grpId="2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itle 2"/>
          <p:cNvSpPr txBox="1"/>
          <p:nvPr/>
        </p:nvSpPr>
        <p:spPr>
          <a:xfrm>
            <a:off x="1520650" y="1344521"/>
            <a:ext cx="21704207" cy="140836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917" tIns="121917" rIns="121917" bIns="121917">
            <a:spAutoFit/>
          </a:bodyPr>
          <a:lstStyle>
            <a:lvl1pPr defTabSz="2438400">
              <a:defRPr sz="9200" b="1"/>
            </a:lvl1pPr>
          </a:lstStyle>
          <a:p>
            <a:r>
              <a:t>Today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1" name="Rectangle 1"/>
              <p:cNvSpPr txBox="1"/>
              <p:nvPr/>
            </p:nvSpPr>
            <p:spPr>
              <a:xfrm>
                <a:off x="1543719" y="3718893"/>
                <a:ext cx="22159725" cy="2765366"/>
              </a:xfrm>
              <a:prstGeom prst="rect">
                <a:avLst/>
              </a:prstGeom>
              <a:ln w="254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121917" tIns="121917" rIns="121917" bIns="121917">
                <a:spAutoFit/>
              </a:bodyPr>
              <a:lstStyle/>
              <a:p>
                <a:pPr indent="16933" defTabSz="2438400">
                  <a:defRPr sz="5200" b="1"/>
                </a:pPr>
                <a:r>
                  <a:rPr dirty="0" err="1">
                    <a:solidFill>
                      <a:srgbClr val="0433FF"/>
                    </a:solidFill>
                  </a:rPr>
                  <a:t>Thm</a:t>
                </a:r>
                <a:r>
                  <a:rPr dirty="0">
                    <a:solidFill>
                      <a:srgbClr val="0433FF"/>
                    </a:solidFill>
                  </a:rPr>
                  <a:t> 1 [informal]</a:t>
                </a:r>
                <a:r>
                  <a:rPr lang="en-US" dirty="0">
                    <a:solidFill>
                      <a:srgbClr val="0433FF"/>
                    </a:solidFill>
                  </a:rPr>
                  <a:t>:</a:t>
                </a:r>
                <a:r>
                  <a:rPr dirty="0"/>
                  <a:t> </a:t>
                </a:r>
                <a:r>
                  <a:rPr b="0" dirty="0"/>
                  <a:t>OWF equivalent to the </a:t>
                </a:r>
                <a:r>
                  <a:rPr dirty="0"/>
                  <a:t>worst-case hardness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sz="56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dirty="0"/>
                  <a:t>.</a:t>
                </a:r>
              </a:p>
              <a:p>
                <a:pPr indent="16933" defTabSz="2438400">
                  <a:defRPr sz="5200" b="1"/>
                </a:pPr>
                <a:endParaRPr dirty="0"/>
              </a:p>
              <a:p>
                <a:pPr indent="16933" defTabSz="2438400">
                  <a:defRPr sz="5200" b="1"/>
                </a:pPr>
                <a:r>
                  <a:rPr dirty="0" err="1">
                    <a:solidFill>
                      <a:srgbClr val="0433FF"/>
                    </a:solidFill>
                  </a:rPr>
                  <a:t>Thm</a:t>
                </a:r>
                <a:r>
                  <a:rPr dirty="0">
                    <a:solidFill>
                      <a:srgbClr val="0433FF"/>
                    </a:solidFill>
                  </a:rPr>
                  <a:t> 2 [informal]</a:t>
                </a:r>
                <a:r>
                  <a:rPr lang="en-US" dirty="0">
                    <a:solidFill>
                      <a:srgbClr val="0433FF"/>
                    </a:solidFill>
                  </a:rPr>
                  <a:t>:</a:t>
                </a:r>
                <a:r>
                  <a:rPr dirty="0"/>
                  <a:t> </a:t>
                </a:r>
                <a:r>
                  <a:rPr b="0" dirty="0"/>
                  <a:t>Under “standard” assumptions,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sz="56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Π</m:t>
                    </m:r>
                    <m:r>
                      <a:rPr sz="56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∉</m:t>
                    </m:r>
                    <m:r>
                      <a:rPr sz="56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𝐴𝑀</m:t>
                    </m:r>
                    <m:r>
                      <a:rPr sz="56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∩</m:t>
                    </m:r>
                    <m:r>
                      <a:rPr sz="56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𝑐𝑜𝐴𝑀</m:t>
                    </m:r>
                  </m:oMath>
                </a14:m>
                <a:endParaRPr b="0" dirty="0"/>
              </a:p>
            </p:txBody>
          </p:sp>
        </mc:Choice>
        <mc:Fallback>
          <p:sp>
            <p:nvSpPr>
              <p:cNvPr id="121" name="Rectang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3719" y="3718893"/>
                <a:ext cx="22159725" cy="2765366"/>
              </a:xfrm>
              <a:prstGeom prst="rect">
                <a:avLst/>
              </a:prstGeom>
              <a:blipFill>
                <a:blip r:embed="rId2"/>
                <a:stretch>
                  <a:fillRect l="-1145" t="-913" b="-8676"/>
                </a:stretch>
              </a:blipFill>
              <a:ln w="254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2" name="Rectangle 1"/>
              <p:cNvSpPr txBox="1"/>
              <p:nvPr/>
            </p:nvSpPr>
            <p:spPr>
              <a:xfrm>
                <a:off x="1543719" y="7183282"/>
                <a:ext cx="22159725" cy="3383578"/>
              </a:xfrm>
              <a:prstGeom prst="rect">
                <a:avLst/>
              </a:prstGeom>
              <a:ln w="254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121917" tIns="121917" rIns="121917" bIns="121917">
                <a:spAutoFit/>
              </a:bodyPr>
              <a:lstStyle/>
              <a:p>
                <a:pPr indent="16933" defTabSz="2438400">
                  <a:defRPr sz="5200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sz="56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t> = natural variant of </a:t>
                </a:r>
                <a:r>
                  <a:rPr b="1">
                    <a:solidFill>
                      <a:srgbClr val="FF2600"/>
                    </a:solidFill>
                  </a:rPr>
                  <a:t>standard time-bound Kolmogorov complexity problem</a:t>
                </a:r>
              </a:p>
              <a:p>
                <a:pPr indent="16933" defTabSz="2438400">
                  <a:defRPr sz="5200" b="1"/>
                </a:pPr>
                <a:endParaRPr b="1">
                  <a:solidFill>
                    <a:srgbClr val="FF2600"/>
                  </a:solidFill>
                </a:endParaRPr>
              </a:p>
              <a:p>
                <a:pPr indent="16933" defTabSz="2438400">
                  <a:defRPr sz="5200"/>
                </a:pPr>
                <a:r>
                  <a:t>Also: if we change the “threshold” in Pi, the same problem characterizes </a:t>
                </a:r>
                <a:br/>
                <a:r>
                  <a:t>OWF, quasi-poly OWFs, or sub exponential OWFs..</a:t>
                </a:r>
              </a:p>
            </p:txBody>
          </p:sp>
        </mc:Choice>
        <mc:Fallback>
          <p:sp>
            <p:nvSpPr>
              <p:cNvPr id="122" name="Rectang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3719" y="7183282"/>
                <a:ext cx="22159725" cy="3383578"/>
              </a:xfrm>
              <a:prstGeom prst="rect">
                <a:avLst/>
              </a:prstGeom>
              <a:blipFill>
                <a:blip r:embed="rId3"/>
                <a:stretch>
                  <a:fillRect l="-1260" t="-749" b="-10861"/>
                </a:stretch>
              </a:blipFill>
              <a:ln w="254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itle 2"/>
          <p:cNvSpPr txBox="1"/>
          <p:nvPr/>
        </p:nvSpPr>
        <p:spPr>
          <a:xfrm>
            <a:off x="1520650" y="2437340"/>
            <a:ext cx="21704207" cy="140836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917" tIns="121917" rIns="121917" bIns="121917">
            <a:spAutoFit/>
          </a:bodyPr>
          <a:lstStyle>
            <a:lvl1pPr defTabSz="2438400">
              <a:defRPr sz="9200" b="1"/>
            </a:lvl1pPr>
          </a:lstStyle>
          <a:p>
            <a:r>
              <a:t>Theorem [LP’20]</a:t>
            </a:r>
          </a:p>
        </p:txBody>
      </p:sp>
      <p:sp>
        <p:nvSpPr>
          <p:cNvPr id="125" name="Rectangle 1"/>
          <p:cNvSpPr txBox="1"/>
          <p:nvPr/>
        </p:nvSpPr>
        <p:spPr>
          <a:xfrm>
            <a:off x="1543719" y="4811712"/>
            <a:ext cx="22159725" cy="3298483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917" tIns="121917" rIns="121917" bIns="121917">
            <a:spAutoFit/>
          </a:bodyPr>
          <a:lstStyle/>
          <a:p>
            <a:pPr indent="16933" defTabSz="2438400">
              <a:defRPr sz="5200"/>
            </a:pPr>
            <a:r>
              <a:t>For every polynomial t(n)&gt;1.1n:</a:t>
            </a:r>
          </a:p>
          <a:p>
            <a:pPr indent="16933" defTabSz="2438400">
              <a:defRPr sz="5200"/>
            </a:pPr>
            <a:endParaRPr/>
          </a:p>
          <a:p>
            <a:pPr indent="16933" defTabSz="2438400">
              <a:defRPr sz="5200" b="1"/>
            </a:pPr>
            <a:r>
              <a:t>OWFs</a:t>
            </a:r>
            <a:r>
              <a:rPr b="0"/>
              <a:t> exist iff </a:t>
            </a:r>
            <a:r>
              <a:rPr>
                <a:solidFill>
                  <a:srgbClr val="0432FF"/>
                </a:solidFill>
              </a:rPr>
              <a:t>t-bounded Kolmogorov-complexity</a:t>
            </a:r>
            <a:r>
              <a:rPr b="0"/>
              <a:t> is mildly hard-on-average</a:t>
            </a:r>
            <a:br>
              <a:rPr b="0"/>
            </a:br>
            <a:r>
              <a:rPr b="0"/>
              <a:t>w.r.t the </a:t>
            </a:r>
            <a:r>
              <a:rPr>
                <a:solidFill>
                  <a:srgbClr val="FF2600"/>
                </a:solidFill>
              </a:rPr>
              <a:t>uniform distribution</a:t>
            </a:r>
            <a:r>
              <a:rPr b="0"/>
              <a:t>.</a:t>
            </a:r>
          </a:p>
        </p:txBody>
      </p:sp>
      <p:sp>
        <p:nvSpPr>
          <p:cNvPr id="126" name="Rectangle 1"/>
          <p:cNvSpPr txBox="1"/>
          <p:nvPr/>
        </p:nvSpPr>
        <p:spPr>
          <a:xfrm>
            <a:off x="1488301" y="9680416"/>
            <a:ext cx="22159725" cy="94337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917" tIns="121917" rIns="121917" bIns="121917">
            <a:spAutoFit/>
          </a:bodyPr>
          <a:lstStyle/>
          <a:p>
            <a:pPr indent="16933" defTabSz="2438400">
              <a:defRPr sz="5400"/>
            </a:pPr>
            <a:r>
              <a:rPr b="1">
                <a:solidFill>
                  <a:srgbClr val="FF2600"/>
                </a:solidFill>
              </a:rPr>
              <a:t>Today</a:t>
            </a:r>
            <a:r>
              <a:t>: </a:t>
            </a:r>
            <a:r>
              <a:rPr b="1"/>
              <a:t>OWFs from worst-case hardness of Kolmogorov Complexity </a:t>
            </a:r>
          </a:p>
        </p:txBody>
      </p:sp>
      <p:sp>
        <p:nvSpPr>
          <p:cNvPr id="127" name="Rectangle"/>
          <p:cNvSpPr/>
          <p:nvPr/>
        </p:nvSpPr>
        <p:spPr>
          <a:xfrm>
            <a:off x="1367466" y="9347031"/>
            <a:ext cx="19485697" cy="1776402"/>
          </a:xfrm>
          <a:prstGeom prst="rect">
            <a:avLst/>
          </a:prstGeom>
          <a:ln w="127000">
            <a:solidFill>
              <a:srgbClr val="AA7942"/>
            </a:solidFill>
            <a:miter lim="400000"/>
          </a:ln>
        </p:spPr>
        <p:txBody>
          <a:bodyPr tIns="91439" bIns="9143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" name="Shape 202"/>
          <p:cNvGrpSpPr/>
          <p:nvPr/>
        </p:nvGrpSpPr>
        <p:grpSpPr>
          <a:xfrm>
            <a:off x="1485133" y="2272082"/>
            <a:ext cx="21948049" cy="2757116"/>
            <a:chOff x="0" y="0"/>
            <a:chExt cx="21948047" cy="2757114"/>
          </a:xfrm>
        </p:grpSpPr>
        <p:sp>
          <p:nvSpPr>
            <p:cNvPr id="129" name="矩形"/>
            <p:cNvSpPr/>
            <p:nvPr/>
          </p:nvSpPr>
          <p:spPr>
            <a:xfrm>
              <a:off x="0" y="0"/>
              <a:ext cx="21948048" cy="275711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7" tIns="121917" rIns="121917" bIns="121917" numCol="1" anchor="t">
              <a:noAutofit/>
            </a:bodyPr>
            <a:lstStyle/>
            <a:p>
              <a:pPr defTabSz="2438400">
                <a:defRPr sz="5200"/>
              </a:pPr>
              <a:endParaRPr/>
            </a:p>
          </p:txBody>
        </p:sp>
        <p:sp>
          <p:nvSpPr>
            <p:cNvPr id="130" name="Which of the following strings is more “random”:…"/>
            <p:cNvSpPr/>
            <p:nvPr/>
          </p:nvSpPr>
          <p:spPr>
            <a:xfrm>
              <a:off x="0" y="0"/>
              <a:ext cx="21948048" cy="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43797" tIns="243797" rIns="243797" bIns="243797" numCol="1" anchor="t">
              <a:spAutoFit/>
            </a:bodyPr>
            <a:lstStyle/>
            <a:p>
              <a:pPr indent="16933" defTabSz="2438400">
                <a:defRPr sz="5200"/>
              </a:pPr>
              <a:r>
                <a:t>Which of the following strings is more “random”:</a:t>
              </a:r>
            </a:p>
            <a:p>
              <a:pPr marL="897890" indent="-891540" defTabSz="2438400">
                <a:buSzPct val="100000"/>
                <a:buFont typeface="Arial"/>
                <a:buChar char="•"/>
                <a:defRPr sz="5200"/>
              </a:pPr>
              <a:r>
                <a:t>1231231231231231231</a:t>
              </a:r>
            </a:p>
            <a:p>
              <a:pPr marL="897890" indent="-891540" defTabSz="2438400">
                <a:buSzPct val="100000"/>
                <a:buFont typeface="Arial"/>
                <a:buChar char="•"/>
                <a:defRPr sz="5200"/>
              </a:pPr>
              <a:r>
                <a:t>1730544459347394037</a:t>
              </a:r>
              <a:endParaRPr sz="3200"/>
            </a:p>
          </p:txBody>
        </p:sp>
      </p:grpSp>
      <p:sp>
        <p:nvSpPr>
          <p:cNvPr id="132" name="Title 2"/>
          <p:cNvSpPr txBox="1"/>
          <p:nvPr/>
        </p:nvSpPr>
        <p:spPr>
          <a:xfrm>
            <a:off x="1607053" y="331786"/>
            <a:ext cx="21704206" cy="269518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917" tIns="121917" rIns="121917" bIns="121917">
            <a:spAutoFit/>
          </a:bodyPr>
          <a:lstStyle>
            <a:lvl1pPr defTabSz="457200">
              <a:defRPr sz="8600" b="1"/>
            </a:lvl1pPr>
          </a:lstStyle>
          <a:p>
            <a:r>
              <a:t>Kolmogorov Complexity [Sol’64,Kol’65,Cha’69] </a:t>
            </a:r>
            <a:endParaRPr b="0"/>
          </a:p>
        </p:txBody>
      </p:sp>
      <p:sp>
        <p:nvSpPr>
          <p:cNvPr id="133" name="Rectangle 1"/>
          <p:cNvSpPr txBox="1"/>
          <p:nvPr/>
        </p:nvSpPr>
        <p:spPr>
          <a:xfrm>
            <a:off x="1607055" y="5873117"/>
            <a:ext cx="22159725" cy="2498383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917" tIns="121917" rIns="121917" bIns="121917">
            <a:spAutoFit/>
          </a:bodyPr>
          <a:lstStyle/>
          <a:p>
            <a:pPr indent="16933" defTabSz="2438400">
              <a:defRPr sz="5200" b="1">
                <a:solidFill>
                  <a:srgbClr val="0432FF"/>
                </a:solidFill>
              </a:defRPr>
            </a:pPr>
            <a:r>
              <a:t>K(x)</a:t>
            </a:r>
            <a:r>
              <a:rPr b="0">
                <a:solidFill>
                  <a:srgbClr val="000000"/>
                </a:solidFill>
              </a:rPr>
              <a:t>  = length of the shortest program that outputs </a:t>
            </a:r>
            <a:r>
              <a:t>x</a:t>
            </a:r>
          </a:p>
          <a:p>
            <a:pPr indent="16933" defTabSz="2438400">
              <a:defRPr sz="5200" b="1">
                <a:solidFill>
                  <a:srgbClr val="0432FF"/>
                </a:solidFill>
              </a:defRPr>
            </a:pPr>
            <a:r>
              <a:t>K</a:t>
            </a:r>
            <a:r>
              <a:rPr baseline="31230"/>
              <a:t>t</a:t>
            </a:r>
            <a:r>
              <a:t>(x)</a:t>
            </a:r>
            <a:r>
              <a:rPr b="0">
                <a:solidFill>
                  <a:srgbClr val="000000"/>
                </a:solidFill>
              </a:rPr>
              <a:t> = length of the shortest program that outputs </a:t>
            </a:r>
            <a:r>
              <a:rPr>
                <a:solidFill>
                  <a:srgbClr val="000000"/>
                </a:solidFill>
              </a:rPr>
              <a:t>x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 b="0">
                <a:solidFill>
                  <a:srgbClr val="FF0000"/>
                </a:solidFill>
              </a:rPr>
              <a:t>within time </a:t>
            </a:r>
            <a:r>
              <a:rPr>
                <a:solidFill>
                  <a:srgbClr val="FF0000"/>
                </a:solidFill>
              </a:rPr>
              <a:t>t(|x|)</a:t>
            </a:r>
          </a:p>
        </p:txBody>
      </p:sp>
      <p:sp>
        <p:nvSpPr>
          <p:cNvPr id="134" name="TextBox 2"/>
          <p:cNvSpPr txBox="1"/>
          <p:nvPr/>
        </p:nvSpPr>
        <p:spPr>
          <a:xfrm>
            <a:off x="1607052" y="8604728"/>
            <a:ext cx="16055907" cy="356781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1917" tIns="121917" rIns="121917" bIns="121917">
            <a:spAutoFit/>
          </a:bodyPr>
          <a:lstStyle/>
          <a:p>
            <a:pPr defTabSz="2438400">
              <a:defRPr sz="5200"/>
            </a:pPr>
            <a:r>
              <a:t>Can </a:t>
            </a:r>
            <a:r>
              <a:rPr b="1">
                <a:solidFill>
                  <a:srgbClr val="0432FF"/>
                </a:solidFill>
              </a:rPr>
              <a:t>K</a:t>
            </a:r>
            <a:r>
              <a:rPr b="1" baseline="31230">
                <a:solidFill>
                  <a:srgbClr val="0432FF"/>
                </a:solidFill>
              </a:rPr>
              <a:t>t  </a:t>
            </a:r>
            <a:r>
              <a:t>be </a:t>
            </a:r>
            <a:r>
              <a:rPr b="1"/>
              <a:t>efficiently computed </a:t>
            </a:r>
            <a:r>
              <a:t>when </a:t>
            </a:r>
            <a:r>
              <a:rPr b="1">
                <a:solidFill>
                  <a:srgbClr val="0432FF"/>
                </a:solidFill>
              </a:rPr>
              <a:t>t</a:t>
            </a:r>
            <a:r>
              <a:t> is a polynomial?</a:t>
            </a:r>
          </a:p>
          <a:p>
            <a:pPr marL="900112" indent="-900112" defTabSz="2438400">
              <a:buSzPct val="100000"/>
              <a:buFont typeface="Arial"/>
              <a:buChar char="•"/>
              <a:defRPr sz="4200"/>
            </a:pPr>
            <a:r>
              <a:t>Studied in the Soviet Union since 60s [Kol’65,T’84]</a:t>
            </a:r>
          </a:p>
          <a:p>
            <a:pPr marL="900112" indent="-900112" defTabSz="2438400">
              <a:buSzPct val="100000"/>
              <a:buFont typeface="Arial"/>
              <a:buChar char="•"/>
              <a:defRPr sz="4200"/>
            </a:pPr>
            <a:r>
              <a:t>Independently by Hartmanis [83], Sipser [83], Ko [86]</a:t>
            </a:r>
          </a:p>
          <a:p>
            <a:pPr marL="900112" indent="-900112" defTabSz="2438400">
              <a:buSzPct val="100000"/>
              <a:buFont typeface="Arial"/>
              <a:buChar char="•"/>
              <a:defRPr sz="4200"/>
            </a:pPr>
            <a:r>
              <a:t>Closely related to </a:t>
            </a:r>
            <a:r>
              <a:rPr b="1"/>
              <a:t>MCSP </a:t>
            </a:r>
            <a:r>
              <a:t>(Minimum Circuit Size Problem) [T’84,KC’00]</a:t>
            </a:r>
          </a:p>
          <a:p>
            <a:pPr marL="900112" indent="-900112" defTabSz="2438400">
              <a:buSzPct val="100000"/>
              <a:buFont typeface="Arial"/>
              <a:buChar char="•"/>
              <a:defRPr sz="4200" b="1"/>
            </a:pPr>
            <a:r>
              <a:t>Perebor conjecture</a:t>
            </a:r>
            <a:r>
              <a:rPr b="0"/>
              <a:t>: No better algorithm than brute-force!</a:t>
            </a:r>
          </a:p>
        </p:txBody>
      </p:sp>
      <p:pic>
        <p:nvPicPr>
          <p:cNvPr id="135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48909" y="1839636"/>
            <a:ext cx="4158396" cy="41583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" name="Shape 202"/>
          <p:cNvGrpSpPr/>
          <p:nvPr/>
        </p:nvGrpSpPr>
        <p:grpSpPr>
          <a:xfrm>
            <a:off x="1472433" y="2272082"/>
            <a:ext cx="21960749" cy="3355651"/>
            <a:chOff x="-12700" y="0"/>
            <a:chExt cx="21960747" cy="3355649"/>
          </a:xfrm>
        </p:grpSpPr>
        <p:sp>
          <p:nvSpPr>
            <p:cNvPr id="137" name="矩形"/>
            <p:cNvSpPr/>
            <p:nvPr/>
          </p:nvSpPr>
          <p:spPr>
            <a:xfrm>
              <a:off x="0" y="0"/>
              <a:ext cx="21948048" cy="275711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7" tIns="121917" rIns="121917" bIns="121917" numCol="1" anchor="t">
              <a:noAutofit/>
            </a:bodyPr>
            <a:lstStyle/>
            <a:p>
              <a:pPr defTabSz="2438400">
                <a:defRPr sz="5200"/>
              </a:pPr>
              <a:endParaRPr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8" name="Which of the following strings is more “random”:…"/>
                <p:cNvSpPr txBox="1"/>
                <p:nvPr/>
              </p:nvSpPr>
              <p:spPr>
                <a:xfrm>
                  <a:off x="-12700" y="0"/>
                  <a:ext cx="21948048" cy="3355650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m="http://schemas.openxmlformats.org/officeDocument/2006/math" xmlns="" val="1"/>
                  </a:ext>
                </a:extLst>
              </p:spPr>
              <p:txBody>
                <a:bodyPr wrap="square" lIns="243797" tIns="243797" rIns="243797" bIns="243797" numCol="1" anchor="t">
                  <a:spAutoFit/>
                </a:bodyPr>
                <a:lstStyle/>
                <a:p>
                  <a:pPr indent="16933" defTabSz="2438400">
                    <a:defRPr sz="5200"/>
                  </a:pPr>
                  <a:r>
                    <a:rPr b="1"/>
                    <a:t>MK</a:t>
                  </a:r>
                  <a:r>
                    <a:rPr b="1" baseline="31999"/>
                    <a:t>t</a:t>
                  </a:r>
                  <a:r>
                    <a:rPr b="1"/>
                    <a:t>P[s]</a:t>
                  </a:r>
                  <a:r>
                    <a:t>: Given x </a:t>
                  </a:r>
                  <a14:m>
                    <m:oMath xmlns:m="http://schemas.openxmlformats.org/officeDocument/2006/math">
                      <m:r>
                        <a:rPr sz="5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</m:oMath>
                  </a14:m>
                  <a:r>
                    <a:t> {0,1}</a:t>
                  </a:r>
                  <a:r>
                    <a:rPr baseline="31999"/>
                    <a:t>n</a:t>
                  </a:r>
                  <a:r>
                    <a:t>, decide whether</a:t>
                  </a:r>
                </a:p>
                <a:p>
                  <a:pPr marL="891540" lvl="8" indent="-891540" defTabSz="2438400">
                    <a:buSzPct val="100000"/>
                    <a:buFont typeface="Arial"/>
                    <a:buChar char="•"/>
                    <a:defRPr sz="5200"/>
                  </a:pPr>
                  <a:r>
                    <a:rPr b="1">
                      <a:solidFill>
                        <a:srgbClr val="0433FF"/>
                      </a:solidFill>
                    </a:rPr>
                    <a:t>YES</a:t>
                  </a:r>
                  <a:r>
                    <a:rPr>
                      <a:solidFill>
                        <a:srgbClr val="0433FF"/>
                      </a:solidFill>
                    </a:rPr>
                    <a:t>: </a:t>
                  </a:r>
                  <a:r>
                    <a:rPr b="1"/>
                    <a:t>K</a:t>
                  </a:r>
                  <a:r>
                    <a:rPr b="1" baseline="31999"/>
                    <a:t>t</a:t>
                  </a:r>
                  <a:r>
                    <a:rPr b="1"/>
                    <a:t>(x) &lt;= s(n)</a:t>
                  </a:r>
                </a:p>
                <a:p>
                  <a:pPr marL="897890" indent="-891540" defTabSz="2438400">
                    <a:buSzPct val="100000"/>
                    <a:buFont typeface="Arial"/>
                    <a:buChar char="•"/>
                    <a:defRPr sz="5200"/>
                  </a:pPr>
                  <a:r>
                    <a:rPr b="1">
                      <a:solidFill>
                        <a:srgbClr val="0433FF"/>
                      </a:solidFill>
                    </a:rPr>
                    <a:t>NO</a:t>
                  </a:r>
                  <a:r>
                    <a:rPr>
                      <a:solidFill>
                        <a:srgbClr val="0433FF"/>
                      </a:solidFill>
                    </a:rPr>
                    <a:t>:</a:t>
                  </a:r>
                  <a:r>
                    <a:t> </a:t>
                  </a:r>
                  <a:r>
                    <a:rPr b="1"/>
                    <a:t>K</a:t>
                  </a:r>
                  <a:r>
                    <a:rPr b="1" baseline="31999"/>
                    <a:t>t</a:t>
                  </a:r>
                  <a:r>
                    <a:rPr b="1"/>
                    <a:t>(x) &gt;= n - 1</a:t>
                  </a:r>
                  <a:endParaRPr sz="3200"/>
                </a:p>
              </p:txBody>
            </p:sp>
          </mc:Choice>
          <mc:Fallback>
            <p:sp>
              <p:nvSpPr>
                <p:cNvPr id="138" name="Which of the following strings is more “random”:…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2700" y="0"/>
                  <a:ext cx="21948048" cy="3355650"/>
                </a:xfrm>
                <a:prstGeom prst="rect">
                  <a:avLst/>
                </a:prstGeom>
                <a:blipFill>
                  <a:blip r:embed="rId2"/>
                  <a:stretch>
                    <a:fillRect l="-636"/>
                  </a:stretch>
                </a:blipFill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0" name="Title 2"/>
          <p:cNvSpPr txBox="1"/>
          <p:nvPr/>
        </p:nvSpPr>
        <p:spPr>
          <a:xfrm>
            <a:off x="1607053" y="331786"/>
            <a:ext cx="21704206" cy="140836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917" tIns="121917" rIns="121917" bIns="121917">
            <a:spAutoFit/>
          </a:bodyPr>
          <a:lstStyle/>
          <a:p>
            <a:pPr defTabSz="2438400">
              <a:defRPr sz="9200" b="1"/>
            </a:pPr>
            <a:r>
              <a:t>The Minimum K</a:t>
            </a:r>
            <a:r>
              <a:rPr baseline="31999"/>
              <a:t>t</a:t>
            </a:r>
            <a:r>
              <a:t> Problem (MK</a:t>
            </a:r>
            <a:r>
              <a:rPr baseline="31999"/>
              <a:t>t</a:t>
            </a:r>
            <a:r>
              <a:t>P)</a:t>
            </a:r>
          </a:p>
        </p:txBody>
      </p:sp>
      <p:grpSp>
        <p:nvGrpSpPr>
          <p:cNvPr id="143" name="Shape 202"/>
          <p:cNvGrpSpPr/>
          <p:nvPr/>
        </p:nvGrpSpPr>
        <p:grpSpPr>
          <a:xfrm>
            <a:off x="1472433" y="7123482"/>
            <a:ext cx="21960749" cy="2757116"/>
            <a:chOff x="0" y="0"/>
            <a:chExt cx="21960747" cy="2757114"/>
          </a:xfrm>
        </p:grpSpPr>
        <p:sp>
          <p:nvSpPr>
            <p:cNvPr id="141" name="矩形"/>
            <p:cNvSpPr/>
            <p:nvPr/>
          </p:nvSpPr>
          <p:spPr>
            <a:xfrm>
              <a:off x="12700" y="0"/>
              <a:ext cx="21948048" cy="275711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7" tIns="121917" rIns="121917" bIns="121917" numCol="1" anchor="t">
              <a:noAutofit/>
            </a:bodyPr>
            <a:lstStyle/>
            <a:p>
              <a:pPr defTabSz="2438400">
                <a:defRPr sz="5200"/>
              </a:pPr>
              <a:endParaRPr/>
            </a:p>
          </p:txBody>
        </p:sp>
        <p:sp>
          <p:nvSpPr>
            <p:cNvPr id="142" name="Which of the following strings is more “random”:…"/>
            <p:cNvSpPr/>
            <p:nvPr/>
          </p:nvSpPr>
          <p:spPr>
            <a:xfrm>
              <a:off x="0" y="0"/>
              <a:ext cx="21948048" cy="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43797" tIns="243797" rIns="243797" bIns="243797" numCol="1" anchor="t">
              <a:spAutoFit/>
            </a:bodyPr>
            <a:lstStyle/>
            <a:p>
              <a:pPr indent="16933" defTabSz="2438400">
                <a:defRPr sz="5200"/>
              </a:pPr>
              <a:r>
                <a:rPr b="1"/>
                <a:t>Long standing open problem whether NP-complete:</a:t>
              </a:r>
            </a:p>
            <a:p>
              <a:pPr marL="914823" indent="-891540" defTabSz="2438400">
                <a:buSzPct val="100000"/>
                <a:buFont typeface="Arial"/>
                <a:buChar char="•"/>
                <a:defRPr sz="5200"/>
              </a:pPr>
              <a:r>
                <a:t>Lots of recent progress [Ila’20, ILO’20, Ila’21, LP’22, Hir’22, Ila’23]</a:t>
              </a:r>
            </a:p>
            <a:p>
              <a:pPr marL="914823" indent="-891540" defTabSz="2438400">
                <a:buSzPct val="100000"/>
                <a:buFont typeface="Arial"/>
                <a:buChar char="•"/>
                <a:defRPr sz="5200"/>
              </a:pPr>
              <a:r>
                <a:t>Also some barriers…[MP’24] (w.r.t Levin-NP completeness, assuming iO)</a:t>
              </a:r>
            </a:p>
          </p:txBody>
        </p:sp>
      </p:grp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202"/>
          <p:cNvSpPr/>
          <p:nvPr/>
        </p:nvSpPr>
        <p:spPr>
          <a:xfrm>
            <a:off x="1485133" y="2272082"/>
            <a:ext cx="21948049" cy="275711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121917" tIns="121917" rIns="121917" bIns="121917"/>
          <a:lstStyle/>
          <a:p>
            <a:pPr defTabSz="2438400">
              <a:defRPr sz="5200"/>
            </a:pPr>
            <a:endParaRPr/>
          </a:p>
        </p:txBody>
      </p:sp>
      <p:sp>
        <p:nvSpPr>
          <p:cNvPr id="146" name="Title 2"/>
          <p:cNvSpPr txBox="1"/>
          <p:nvPr/>
        </p:nvSpPr>
        <p:spPr>
          <a:xfrm>
            <a:off x="1607053" y="331786"/>
            <a:ext cx="21704206" cy="140836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917" tIns="121917" rIns="121917" bIns="121917">
            <a:spAutoFit/>
          </a:bodyPr>
          <a:lstStyle>
            <a:lvl1pPr defTabSz="2438400">
              <a:defRPr sz="9200" b="1"/>
            </a:lvl1pPr>
          </a:lstStyle>
          <a:p>
            <a:r>
              <a:t>Small Computational Depth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7" name="Rectangle 1"/>
              <p:cNvSpPr txBox="1"/>
              <p:nvPr/>
            </p:nvSpPr>
            <p:spPr>
              <a:xfrm>
                <a:off x="1789517" y="2773994"/>
                <a:ext cx="22159725" cy="5096774"/>
              </a:xfrm>
              <a:prstGeom prst="rect">
                <a:avLst/>
              </a:prstGeom>
              <a:ln w="254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121917" tIns="121917" rIns="121917" bIns="121917">
                <a:spAutoFit/>
              </a:bodyPr>
              <a:lstStyle/>
              <a:p>
                <a:pPr indent="16933" defTabSz="2438400">
                  <a:defRPr sz="5200" b="1"/>
                </a:pPr>
                <a:r>
                  <a:rPr dirty="0">
                    <a:solidFill>
                      <a:srgbClr val="0433FF"/>
                    </a:solidFill>
                  </a:rPr>
                  <a:t>Computational Depth</a:t>
                </a:r>
                <a:r>
                  <a:rPr dirty="0"/>
                  <a:t> [Antunes-Fortnow’09]</a:t>
                </a:r>
              </a:p>
              <a:p>
                <a:pPr lvl="3" indent="16933" algn="ctr" defTabSz="2438400">
                  <a:defRPr sz="5200" b="1"/>
                </a:pPr>
                <a:r>
                  <a:rPr dirty="0" err="1"/>
                  <a:t>CD</a:t>
                </a:r>
                <a:r>
                  <a:rPr baseline="31999" dirty="0" err="1"/>
                  <a:t>t</a:t>
                </a:r>
                <a:r>
                  <a:rPr dirty="0"/>
                  <a:t>(x)  = K</a:t>
                </a:r>
                <a:r>
                  <a:rPr baseline="31999" dirty="0"/>
                  <a:t>t</a:t>
                </a:r>
                <a:r>
                  <a:rPr dirty="0"/>
                  <a:t>(x) - K(x)</a:t>
                </a:r>
              </a:p>
              <a:p>
                <a:pPr indent="16933" defTabSz="2438400">
                  <a:defRPr sz="5200" b="1"/>
                </a:pPr>
                <a:endParaRPr dirty="0"/>
              </a:p>
              <a:p>
                <a:pPr indent="16933" defTabSz="2438400">
                  <a:defRPr sz="5200" b="1"/>
                </a:pPr>
                <a:r>
                  <a:rPr dirty="0">
                    <a:solidFill>
                      <a:srgbClr val="0433FF"/>
                    </a:solidFill>
                  </a:rPr>
                  <a:t>Computational Shallowness:</a:t>
                </a:r>
              </a:p>
              <a:p>
                <a:pPr lvl="3" indent="16933" algn="ctr" defTabSz="2438400">
                  <a:defRPr sz="5200" b="1"/>
                </a:pPr>
                <a:r>
                  <a:rPr dirty="0"/>
                  <a:t>Q = {x </a:t>
                </a:r>
                <a14:m>
                  <m:oMath xmlns:m="http://schemas.openxmlformats.org/officeDocument/2006/math">
                    <m:r>
                      <a:rPr sz="56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dirty="0"/>
                  <a:t> {0, 1}</a:t>
                </a:r>
                <a:r>
                  <a:rPr baseline="31999" dirty="0"/>
                  <a:t>n</a:t>
                </a:r>
                <a:r>
                  <a:rPr dirty="0"/>
                  <a:t> : </a:t>
                </a:r>
                <a:r>
                  <a:rPr dirty="0" err="1"/>
                  <a:t>CD</a:t>
                </a:r>
                <a:r>
                  <a:rPr baseline="31999" dirty="0" err="1"/>
                  <a:t>t</a:t>
                </a:r>
                <a:r>
                  <a:rPr dirty="0"/>
                  <a:t>(x) &lt;= 10 log n}</a:t>
                </a:r>
              </a:p>
              <a:p>
                <a:pPr indent="16933" defTabSz="2438400">
                  <a:defRPr sz="5200"/>
                </a:pPr>
                <a:endParaRPr dirty="0"/>
              </a:p>
            </p:txBody>
          </p:sp>
        </mc:Choice>
        <mc:Fallback>
          <p:sp>
            <p:nvSpPr>
              <p:cNvPr id="147" name="Rectang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9517" y="2773994"/>
                <a:ext cx="22159725" cy="5096774"/>
              </a:xfrm>
              <a:prstGeom prst="rect">
                <a:avLst/>
              </a:prstGeom>
              <a:blipFill>
                <a:blip r:embed="rId2"/>
                <a:stretch>
                  <a:fillRect l="-1203" t="-1493"/>
                </a:stretch>
              </a:blipFill>
              <a:ln w="254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285CFFF9-94E3-4570-40B4-DAA156556431}"/>
              </a:ext>
            </a:extLst>
          </p:cNvPr>
          <p:cNvSpPr txBox="1"/>
          <p:nvPr/>
        </p:nvSpPr>
        <p:spPr>
          <a:xfrm>
            <a:off x="1300974" y="7922637"/>
            <a:ext cx="22316364" cy="5539976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9" tIns="91439" rIns="91439" bIns="91439" numCol="1" spcCol="38100" rtlCol="0" anchor="t">
            <a:spAutoFit/>
          </a:bodyPr>
          <a:lstStyle/>
          <a:p>
            <a:pPr marL="902123" indent="-891540" defTabSz="2438400">
              <a:buSzPct val="100000"/>
              <a:buFont typeface="Arial"/>
              <a:buChar char="•"/>
              <a:defRPr sz="5200"/>
            </a:pPr>
            <a:r>
              <a:rPr lang="en-US" dirty="0"/>
              <a:t>Computational depth is a measure of </a:t>
            </a:r>
            <a:r>
              <a:rPr lang="en-US" b="1" dirty="0"/>
              <a:t>“unnaturally”</a:t>
            </a:r>
            <a:r>
              <a:rPr lang="en-US" dirty="0"/>
              <a:t>.</a:t>
            </a:r>
          </a:p>
          <a:p>
            <a:pPr marL="902123" indent="-891540" defTabSz="2438400">
              <a:buSzPct val="100000"/>
              <a:buFont typeface="Arial"/>
              <a:buChar char="•"/>
              <a:defRPr sz="5200"/>
            </a:pPr>
            <a:r>
              <a:rPr lang="en-US" dirty="0"/>
              <a:t>Random strings are computationally shallow</a:t>
            </a:r>
          </a:p>
          <a:p>
            <a:pPr marL="902123" indent="-891540" defTabSz="2438400">
              <a:buSzPct val="100000"/>
              <a:buFont typeface="Arial"/>
              <a:buChar char="•"/>
              <a:defRPr sz="5200"/>
            </a:pPr>
            <a:r>
              <a:rPr lang="en-US" dirty="0"/>
              <a:t>Computationally hard to find non-shallow instances [Hir’23,Ben’88] </a:t>
            </a:r>
            <a:br>
              <a:rPr lang="en-US" dirty="0"/>
            </a:br>
            <a:r>
              <a:rPr lang="en-US" dirty="0"/>
              <a:t>(assuming </a:t>
            </a:r>
            <a:r>
              <a:rPr lang="en-US" dirty="0" err="1"/>
              <a:t>derandomization</a:t>
            </a:r>
            <a:r>
              <a:rPr lang="en-US" dirty="0"/>
              <a:t> assumptions)</a:t>
            </a:r>
          </a:p>
          <a:p>
            <a:pPr marL="902123" indent="-891540" defTabSz="2438400">
              <a:buSzPct val="100000"/>
              <a:buFont typeface="Arial"/>
              <a:buChar char="•"/>
              <a:defRPr sz="5200"/>
            </a:pPr>
            <a:r>
              <a:rPr lang="en-US" dirty="0"/>
              <a:t>[AF’09]: worst-case to </a:t>
            </a:r>
            <a:r>
              <a:rPr lang="en-US" b="1" i="1" dirty="0"/>
              <a:t>errorless</a:t>
            </a:r>
            <a:r>
              <a:rPr lang="en-US" dirty="0"/>
              <a:t> average-case reduction when restricting to Q! </a:t>
            </a:r>
            <a:br>
              <a:rPr lang="en-US" dirty="0"/>
            </a:br>
            <a:r>
              <a:rPr lang="en-US" dirty="0"/>
              <a:t>(Already known without Q for </a:t>
            </a:r>
            <a:r>
              <a:rPr lang="en-US" dirty="0" err="1"/>
              <a:t>MK</a:t>
            </a:r>
            <a:r>
              <a:rPr lang="en-US" b="1" baseline="31999" dirty="0" err="1"/>
              <a:t>t</a:t>
            </a:r>
            <a:r>
              <a:rPr lang="en-US" dirty="0" err="1"/>
              <a:t>P</a:t>
            </a:r>
            <a:r>
              <a:rPr lang="en-US" dirty="0"/>
              <a:t> [Hir’18])</a:t>
            </a:r>
          </a:p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ctr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t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ctr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t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1301</Words>
  <Application>Microsoft Macintosh PowerPoint</Application>
  <PresentationFormat>Custom</PresentationFormat>
  <Paragraphs>134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Carlito</vt:lpstr>
      <vt:lpstr>Office Theme</vt:lpstr>
      <vt:lpstr>On One-way Functions, Worst-case Hardness of Time-bounded Kolmogorov complexity, and Computational Depth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Rafael N. Pass</cp:lastModifiedBy>
  <cp:revision>2</cp:revision>
  <dcterms:modified xsi:type="dcterms:W3CDTF">2024-12-03T06:33:14Z</dcterms:modified>
</cp:coreProperties>
</file>