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949" r:id="rId3"/>
    <p:sldId id="993" r:id="rId4"/>
    <p:sldId id="703" r:id="rId5"/>
    <p:sldId id="975" r:id="rId6"/>
    <p:sldId id="976" r:id="rId7"/>
    <p:sldId id="986" r:id="rId8"/>
    <p:sldId id="978" r:id="rId9"/>
    <p:sldId id="987" r:id="rId10"/>
    <p:sldId id="994" r:id="rId11"/>
    <p:sldId id="997" r:id="rId12"/>
    <p:sldId id="984" r:id="rId13"/>
    <p:sldId id="996" r:id="rId14"/>
    <p:sldId id="980" r:id="rId15"/>
    <p:sldId id="982" r:id="rId16"/>
    <p:sldId id="991" r:id="rId17"/>
    <p:sldId id="983" r:id="rId18"/>
    <p:sldId id="992" r:id="rId19"/>
    <p:sldId id="985" r:id="rId20"/>
  </p:sldIdLst>
  <p:sldSz cx="12192000" cy="6858000"/>
  <p:notesSz cx="6858000" cy="9144000"/>
  <p:embeddedFontLst>
    <p:embeddedFont>
      <p:font typeface="Cambria Math" panose="02040503050406030204" pitchFamily="18" charset="0"/>
      <p:regular r:id="rId22"/>
    </p:embeddedFont>
    <p:embeddedFont>
      <p:font typeface="Tw Cen MT" panose="020B0602020104020603" pitchFamily="34" charset="77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221D18"/>
    <a:srgbClr val="41719C"/>
    <a:srgbClr val="FF0066"/>
    <a:srgbClr val="004F8B"/>
    <a:srgbClr val="CBD9C2"/>
    <a:srgbClr val="FF6600"/>
    <a:srgbClr val="5489B1"/>
    <a:srgbClr val="FF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C9E505-1B54-4A61-9F50-EC876171A570}" v="2064" dt="2023-07-02T10:55:54.798"/>
    <p1510:client id="{574CDE65-3D16-434D-9B9E-FC131542F0E1}" v="391" dt="2023-07-02T10:36:10.4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62" autoAdjust="0"/>
    <p:restoredTop sz="88134" autoAdjust="0"/>
  </p:normalViewPr>
  <p:slideViewPr>
    <p:cSldViewPr snapToGrid="0">
      <p:cViewPr varScale="1">
        <p:scale>
          <a:sx n="97" d="100"/>
          <a:sy n="97" d="100"/>
        </p:scale>
        <p:origin x="232" y="4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4330" y="4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D8226-39C1-44D1-B05D-9B621D6F50E0}" type="datetimeFigureOut">
              <a:rPr lang="en-US" smtClean="0"/>
              <a:t>12/4/24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6BDE4-3E80-48BE-9666-C6856326E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74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6BDE4-3E80-48BE-9666-C6856326E6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44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FA8C4-B34F-D7C8-BC93-D02F32BA0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9D6409-C9ED-D0A7-CA0E-3089215A46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69EF6D-D945-0025-B285-47D328AFEB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26061-BF25-3B77-1438-D2F517F4B9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6BDE4-3E80-48BE-9666-C6856326E6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62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FD82C-6F7D-CEDB-0666-078A44ECC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1D6BF4-6EB8-4C1F-C0BB-9D75318875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2192A8-4839-399F-F0C4-00EF1A6E0C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252EF-C92C-488E-7434-18D878F687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6BDE4-3E80-48BE-9666-C6856326E6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95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FD329-3794-52EA-F67E-81E2FE864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DDB37A-4432-9E6C-5372-AA3593DA2F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4E4B2B-1EE4-BE27-D2B1-575CB5765E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FE368-6000-3FD7-0DCB-812A027F68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6BDE4-3E80-48BE-9666-C6856326E6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62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ECBD8-49A2-A25A-6110-622AAC93A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59B112-06C3-28D8-B9B7-C045B6BE9D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999C7D-436D-42D2-C4BD-C86F456959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100E0-ABD5-B02A-3BF6-E6ED3CD42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6BDE4-3E80-48BE-9666-C6856326E6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12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79690-14F4-080E-D166-AC36C88FC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1542DE-4DCE-1616-771A-DD28065AF4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221646-01AB-4D71-C2D0-9C7F152229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19CEC-016E-A047-E7DB-ED420F2B52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6BDE4-3E80-48BE-9666-C6856326E6A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58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C9619-F4C6-0462-0ABE-A54FDED20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D74FF2-ED27-E267-166F-C8DE42888F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8F6881-B1AB-F7EE-B863-E10C46F2DD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2545E-811E-158D-FEC1-22EDCDBADF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6BDE4-3E80-48BE-9666-C6856326E6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53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Itakura</a:t>
            </a:r>
            <a:r>
              <a:rPr lang="en-GB" dirty="0"/>
              <a:t> and Nakamura</a:t>
            </a:r>
          </a:p>
          <a:p>
            <a:r>
              <a:rPr lang="en-GB" dirty="0" err="1"/>
              <a:t>Boneh</a:t>
            </a:r>
            <a:r>
              <a:rPr lang="en-GB" dirty="0"/>
              <a:t>, Neven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6BDE4-3E80-48BE-9666-C6856326E6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44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F78A3-D01E-4BAB-709F-82A6B44E7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3D89BD-EB02-FB5C-8B9C-140B2DA56A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F0F41C-2F38-787F-8A0B-59679926AB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8D25A-C02B-E6D2-35AB-471F8BDECF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6BDE4-3E80-48BE-9666-C6856326E6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76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4433D-B3DA-7FEE-3018-A1E1F4E25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8080CD-360B-8D6C-CD5E-54E19E212D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26F7AF-C7E4-FCD8-76B4-C34D98AABE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77FF3-25D4-929A-A143-A2EFB23B8A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6BDE4-3E80-48BE-9666-C6856326E6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97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38B6F-B020-3300-4E5E-341920DA0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84DF09-49FB-5AA8-64F9-067529A3A5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2AF729-984F-380D-4423-5FA4BB2684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ED21D-2B18-C6F2-CE95-EADD94ECA0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6BDE4-3E80-48BE-9666-C6856326E6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75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3F826-83ED-C205-CDC2-E408FD9B8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EA66FF-28B4-0BF1-87EE-76DB96E47E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295EB4-AC60-F954-07AA-54D231A12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C743F-935D-C32A-7951-E6796D0572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6BDE4-3E80-48BE-9666-C6856326E6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56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C601E-C156-ACBF-E0C2-14A5B130D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F62CDA-66AA-865F-5627-83AF52603C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164E7A-E810-0464-340B-8A8C5EE93F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DC839-8A7B-0105-1855-F88E5E86DF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6BDE4-3E80-48BE-9666-C6856326E6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99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98212-66F6-DFE1-5136-6DD13A9E9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8E04E6-EEEE-6ABA-7E01-755C811304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4B8C31-8215-561A-88BB-F4D6E38CDC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8A1A0-E91A-AD3C-47C9-60A0599E1C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6BDE4-3E80-48BE-9666-C6856326E6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4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0CA4-4CBF-480F-9D80-440E779A9C55}" type="datetime1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D33C-CDEB-4733-AA68-9316793C6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9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FDD13-76B2-4616-9C41-0C1026A09DA9}" type="datetime1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D33C-CDEB-4733-AA68-9316793C6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5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F5C2-C9E1-4B63-B798-9FD97DE0E840}" type="datetime1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D33C-CDEB-4733-AA68-9316793C6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69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8E03-92FA-4C39-BF4A-34BBCAC6F5E7}" type="datetime1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D33C-CDEB-4733-AA68-9316793C6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61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2AA5-295A-4FB9-A177-0C35DAD828A4}" type="datetime1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D33C-CDEB-4733-AA68-9316793C6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0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207E-BFC3-464B-A7B3-2713A2FC3F0E}" type="datetime1">
              <a:rPr lang="en-US" smtClean="0"/>
              <a:t>12/4/24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D33C-CDEB-4733-AA68-9316793C6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6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BB61-1B04-49F2-BA2F-DC32126763E1}" type="datetime1">
              <a:rPr lang="en-US" smtClean="0"/>
              <a:t>12/4/24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D33C-CDEB-4733-AA68-9316793C6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3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C373-C21B-4EC8-9977-63A185EAF809}" type="datetime1">
              <a:rPr lang="en-US" smtClean="0"/>
              <a:t>12/4/24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D33C-CDEB-4733-AA68-9316793C6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6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1AE3-F0FF-4B05-B5F7-E1A71971FC38}" type="datetime1">
              <a:rPr lang="en-US" smtClean="0"/>
              <a:t>12/4/24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D33C-CDEB-4733-AA68-9316793C6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F9CF-BD3D-4ED4-9512-F0D741B7C3C2}" type="datetime1">
              <a:rPr lang="en-US" smtClean="0"/>
              <a:t>12/4/24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D33C-CDEB-4733-AA68-9316793C6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44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E084-4198-4841-923E-3B85C969BD0B}" type="datetime1">
              <a:rPr lang="en-US" smtClean="0"/>
              <a:t>12/4/24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D33C-CDEB-4733-AA68-9316793C6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88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CFA29-6BE9-4953-B7D4-43B0159A4BE3}" type="datetime1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AD33C-CDEB-4733-AA68-9316793C6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2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150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image" Target="../media/image4.sv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170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image" Target="../media/image4.sv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0.png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0.png"/><Relationship Id="rId10" Type="http://schemas.openxmlformats.org/officeDocument/2006/relationships/image" Target="../media/image8.png"/><Relationship Id="rId4" Type="http://schemas.openxmlformats.org/officeDocument/2006/relationships/image" Target="../media/image4.sv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image" Target="../media/image4.sv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55035" y="898560"/>
            <a:ext cx="11681927" cy="1463040"/>
          </a:xfrm>
        </p:spPr>
        <p:txBody>
          <a:bodyPr>
            <a:noAutofit/>
          </a:bodyPr>
          <a:lstStyle/>
          <a:p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One-Time to Two-Round Reusable</a:t>
            </a:r>
            <a:b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Multi-Signatures without Nested Forking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663316" y="2751567"/>
            <a:ext cx="4511639" cy="1118151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Eylon Yogev</a:t>
            </a:r>
          </a:p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Bar-Ilan University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292155" y="4060669"/>
            <a:ext cx="7318445" cy="2166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5B9BD5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Joint work with:</a:t>
            </a:r>
          </a:p>
          <a:p>
            <a:pPr>
              <a:buClr>
                <a:srgbClr val="5B9BD5"/>
              </a:buCl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Lior Rotem (</a:t>
            </a:r>
            <a:r>
              <a:rPr lang="en-GB" sz="2800" dirty="0"/>
              <a:t>Stanford University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5B9BD5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Gil Segev (Hebrew University)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50BEE4-193E-C507-9BC5-3D03A9FE6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logo-bar-ilan-university | Israel XP at Bar-Ilan University">
            <a:extLst>
              <a:ext uri="{FF2B5EF4-FFF2-40B4-BE49-F238E27FC236}">
                <a16:creationId xmlns:a16="http://schemas.microsoft.com/office/drawing/2014/main" id="{90E83C5F-AA6D-B21C-3358-5D9F7E360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286" y="2907890"/>
            <a:ext cx="2584618" cy="96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74DED29-218B-FA74-5D7B-43B3AEE07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850" y="4713730"/>
            <a:ext cx="2232949" cy="157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150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7B2AB-8238-A758-86F6-10FE61E2A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892DF325-8621-1270-3AEB-CC461FDB6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647757" y="1692177"/>
            <a:ext cx="1547618" cy="154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8D3BD19A-C8D2-C93B-A063-EAB79C681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94" y="13366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cap="none" dirty="0"/>
              <a:t>One-Time Security</a:t>
            </a:r>
            <a:endParaRPr lang="en-US" sz="4000" dirty="0"/>
          </a:p>
        </p:txBody>
      </p:sp>
      <p:grpSp>
        <p:nvGrpSpPr>
          <p:cNvPr id="17" name="Picture 8">
            <a:extLst>
              <a:ext uri="{FF2B5EF4-FFF2-40B4-BE49-F238E27FC236}">
                <a16:creationId xmlns:a16="http://schemas.microsoft.com/office/drawing/2014/main" id="{8CDAE6E6-FD01-41A2-C33D-C3A85E18D102}"/>
              </a:ext>
            </a:extLst>
          </p:cNvPr>
          <p:cNvGrpSpPr/>
          <p:nvPr/>
        </p:nvGrpSpPr>
        <p:grpSpPr>
          <a:xfrm>
            <a:off x="2835546" y="1344658"/>
            <a:ext cx="1547619" cy="1547619"/>
            <a:chOff x="2835546" y="1344658"/>
            <a:chExt cx="1547619" cy="1547619"/>
          </a:xfrm>
          <a:solidFill>
            <a:srgbClr val="FFFFFF"/>
          </a:solidFill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2D13EFB-1237-431B-BFD0-F683553DC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835546" y="1344658"/>
              <a:ext cx="1547619" cy="1547619"/>
            </a:xfrm>
            <a:custGeom>
              <a:avLst/>
              <a:gdLst>
                <a:gd name="connsiteX0" fmla="*/ -35 w 1547619"/>
                <a:gd name="connsiteY0" fmla="*/ -35 h 1547619"/>
                <a:gd name="connsiteX1" fmla="*/ 1547584 w 1547619"/>
                <a:gd name="connsiteY1" fmla="*/ -35 h 1547619"/>
                <a:gd name="connsiteX2" fmla="*/ 1547584 w 1547619"/>
                <a:gd name="connsiteY2" fmla="*/ 1547584 h 1547619"/>
                <a:gd name="connsiteX3" fmla="*/ -35 w 1547619"/>
                <a:gd name="connsiteY3" fmla="*/ 1547584 h 154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619" h="1547619">
                  <a:moveTo>
                    <a:pt x="-35" y="-35"/>
                  </a:moveTo>
                  <a:lnTo>
                    <a:pt x="1547584" y="-35"/>
                  </a:lnTo>
                  <a:lnTo>
                    <a:pt x="1547584" y="1547584"/>
                  </a:lnTo>
                  <a:lnTo>
                    <a:pt x="-35" y="1547584"/>
                  </a:lnTo>
                  <a:close/>
                </a:path>
              </a:pathLst>
            </a:custGeom>
          </p:spPr>
        </p:pic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77548AA-D1EA-7994-077C-8DB68C2128A8}"/>
                </a:ext>
              </a:extLst>
            </p:cNvPr>
            <p:cNvSpPr/>
            <p:nvPr/>
          </p:nvSpPr>
          <p:spPr>
            <a:xfrm>
              <a:off x="3065597" y="2570205"/>
              <a:ext cx="1104246" cy="83655"/>
            </a:xfrm>
            <a:custGeom>
              <a:avLst/>
              <a:gdLst>
                <a:gd name="connsiteX0" fmla="*/ -957 w 1104246"/>
                <a:gd name="connsiteY0" fmla="*/ -359 h 83655"/>
                <a:gd name="connsiteX1" fmla="*/ 1103289 w 1104246"/>
                <a:gd name="connsiteY1" fmla="*/ -359 h 83655"/>
                <a:gd name="connsiteX2" fmla="*/ 1103289 w 1104246"/>
                <a:gd name="connsiteY2" fmla="*/ 83296 h 83655"/>
                <a:gd name="connsiteX3" fmla="*/ -957 w 1104246"/>
                <a:gd name="connsiteY3" fmla="*/ 83296 h 83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4246" h="83655">
                  <a:moveTo>
                    <a:pt x="-957" y="-359"/>
                  </a:moveTo>
                  <a:lnTo>
                    <a:pt x="1103289" y="-359"/>
                  </a:lnTo>
                  <a:lnTo>
                    <a:pt x="1103289" y="83296"/>
                  </a:lnTo>
                  <a:lnTo>
                    <a:pt x="-957" y="83296"/>
                  </a:lnTo>
                  <a:close/>
                </a:path>
              </a:pathLst>
            </a:custGeom>
            <a:solidFill>
              <a:srgbClr val="FFFFFF"/>
            </a:solidFill>
            <a:ln w="1112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Picture 8">
            <a:extLst>
              <a:ext uri="{FF2B5EF4-FFF2-40B4-BE49-F238E27FC236}">
                <a16:creationId xmlns:a16="http://schemas.microsoft.com/office/drawing/2014/main" id="{62FB7B09-9CF2-92E4-4E2E-403AAEEF13AB}"/>
              </a:ext>
            </a:extLst>
          </p:cNvPr>
          <p:cNvGrpSpPr/>
          <p:nvPr/>
        </p:nvGrpSpPr>
        <p:grpSpPr>
          <a:xfrm>
            <a:off x="978539" y="4605313"/>
            <a:ext cx="1547619" cy="1547619"/>
            <a:chOff x="978539" y="4605313"/>
            <a:chExt cx="1547619" cy="1547619"/>
          </a:xfrm>
          <a:solidFill>
            <a:srgbClr val="FFFFFF"/>
          </a:solidFill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D3636EE-9FA7-EBDC-F5CA-C449F460B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978539" y="4605313"/>
              <a:ext cx="1547619" cy="1547619"/>
            </a:xfrm>
            <a:custGeom>
              <a:avLst/>
              <a:gdLst>
                <a:gd name="connsiteX0" fmla="*/ -35 w 1547619"/>
                <a:gd name="connsiteY0" fmla="*/ -35 h 1547619"/>
                <a:gd name="connsiteX1" fmla="*/ 1547584 w 1547619"/>
                <a:gd name="connsiteY1" fmla="*/ -35 h 1547619"/>
                <a:gd name="connsiteX2" fmla="*/ 1547584 w 1547619"/>
                <a:gd name="connsiteY2" fmla="*/ 1547584 h 1547619"/>
                <a:gd name="connsiteX3" fmla="*/ -35 w 1547619"/>
                <a:gd name="connsiteY3" fmla="*/ 1547584 h 154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619" h="1547619">
                  <a:moveTo>
                    <a:pt x="-35" y="-35"/>
                  </a:moveTo>
                  <a:lnTo>
                    <a:pt x="1547584" y="-35"/>
                  </a:lnTo>
                  <a:lnTo>
                    <a:pt x="1547584" y="1547584"/>
                  </a:lnTo>
                  <a:lnTo>
                    <a:pt x="-35" y="1547584"/>
                  </a:lnTo>
                  <a:close/>
                </a:path>
              </a:pathLst>
            </a:custGeom>
          </p:spPr>
        </p:pic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3C85DE1E-A9A9-08D4-7344-BC82CDEF5890}"/>
                </a:ext>
              </a:extLst>
            </p:cNvPr>
            <p:cNvSpPr/>
            <p:nvPr/>
          </p:nvSpPr>
          <p:spPr>
            <a:xfrm>
              <a:off x="1208590" y="5830860"/>
              <a:ext cx="1104246" cy="83655"/>
            </a:xfrm>
            <a:custGeom>
              <a:avLst/>
              <a:gdLst>
                <a:gd name="connsiteX0" fmla="*/ -957 w 1104246"/>
                <a:gd name="connsiteY0" fmla="*/ -359 h 83655"/>
                <a:gd name="connsiteX1" fmla="*/ 1103289 w 1104246"/>
                <a:gd name="connsiteY1" fmla="*/ -359 h 83655"/>
                <a:gd name="connsiteX2" fmla="*/ 1103289 w 1104246"/>
                <a:gd name="connsiteY2" fmla="*/ 83296 h 83655"/>
                <a:gd name="connsiteX3" fmla="*/ -957 w 1104246"/>
                <a:gd name="connsiteY3" fmla="*/ 83296 h 83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4246" h="83655">
                  <a:moveTo>
                    <a:pt x="-957" y="-359"/>
                  </a:moveTo>
                  <a:lnTo>
                    <a:pt x="1103289" y="-359"/>
                  </a:lnTo>
                  <a:lnTo>
                    <a:pt x="1103289" y="83296"/>
                  </a:lnTo>
                  <a:lnTo>
                    <a:pt x="-957" y="83296"/>
                  </a:lnTo>
                  <a:close/>
                </a:path>
              </a:pathLst>
            </a:custGeom>
            <a:solidFill>
              <a:srgbClr val="FFFFFF"/>
            </a:solidFill>
            <a:ln w="1112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Picture 8">
            <a:extLst>
              <a:ext uri="{FF2B5EF4-FFF2-40B4-BE49-F238E27FC236}">
                <a16:creationId xmlns:a16="http://schemas.microsoft.com/office/drawing/2014/main" id="{4573E9D4-97EA-AE2C-0582-B023CE4D8579}"/>
              </a:ext>
            </a:extLst>
          </p:cNvPr>
          <p:cNvGrpSpPr/>
          <p:nvPr/>
        </p:nvGrpSpPr>
        <p:grpSpPr>
          <a:xfrm>
            <a:off x="5217977" y="2661035"/>
            <a:ext cx="1547619" cy="1547619"/>
            <a:chOff x="5217977" y="2661035"/>
            <a:chExt cx="1547619" cy="1547619"/>
          </a:xfrm>
          <a:solidFill>
            <a:srgbClr val="FFFFFF"/>
          </a:solidFill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522041A-5BB1-8AFE-B031-01F304ECB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5217977" y="2661035"/>
              <a:ext cx="1547619" cy="1547619"/>
            </a:xfrm>
            <a:custGeom>
              <a:avLst/>
              <a:gdLst>
                <a:gd name="connsiteX0" fmla="*/ -35 w 1547619"/>
                <a:gd name="connsiteY0" fmla="*/ -35 h 1547619"/>
                <a:gd name="connsiteX1" fmla="*/ 1547584 w 1547619"/>
                <a:gd name="connsiteY1" fmla="*/ -35 h 1547619"/>
                <a:gd name="connsiteX2" fmla="*/ 1547584 w 1547619"/>
                <a:gd name="connsiteY2" fmla="*/ 1547584 h 1547619"/>
                <a:gd name="connsiteX3" fmla="*/ -35 w 1547619"/>
                <a:gd name="connsiteY3" fmla="*/ 1547584 h 154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619" h="1547619">
                  <a:moveTo>
                    <a:pt x="-35" y="-35"/>
                  </a:moveTo>
                  <a:lnTo>
                    <a:pt x="1547584" y="-35"/>
                  </a:lnTo>
                  <a:lnTo>
                    <a:pt x="1547584" y="1547584"/>
                  </a:lnTo>
                  <a:lnTo>
                    <a:pt x="-35" y="1547584"/>
                  </a:lnTo>
                  <a:close/>
                </a:path>
              </a:pathLst>
            </a:custGeom>
          </p:spPr>
        </p:pic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5FEEBF14-C44D-CD59-5512-FC11611AECB0}"/>
                </a:ext>
              </a:extLst>
            </p:cNvPr>
            <p:cNvSpPr/>
            <p:nvPr/>
          </p:nvSpPr>
          <p:spPr>
            <a:xfrm>
              <a:off x="5448028" y="3886582"/>
              <a:ext cx="1104246" cy="83655"/>
            </a:xfrm>
            <a:custGeom>
              <a:avLst/>
              <a:gdLst>
                <a:gd name="connsiteX0" fmla="*/ -957 w 1104246"/>
                <a:gd name="connsiteY0" fmla="*/ -359 h 83655"/>
                <a:gd name="connsiteX1" fmla="*/ 1103289 w 1104246"/>
                <a:gd name="connsiteY1" fmla="*/ -359 h 83655"/>
                <a:gd name="connsiteX2" fmla="*/ 1103289 w 1104246"/>
                <a:gd name="connsiteY2" fmla="*/ 83296 h 83655"/>
                <a:gd name="connsiteX3" fmla="*/ -957 w 1104246"/>
                <a:gd name="connsiteY3" fmla="*/ 83296 h 83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4246" h="83655">
                  <a:moveTo>
                    <a:pt x="-957" y="-359"/>
                  </a:moveTo>
                  <a:lnTo>
                    <a:pt x="1103289" y="-359"/>
                  </a:lnTo>
                  <a:lnTo>
                    <a:pt x="1103289" y="83296"/>
                  </a:lnTo>
                  <a:lnTo>
                    <a:pt x="-957" y="83296"/>
                  </a:lnTo>
                  <a:close/>
                </a:path>
              </a:pathLst>
            </a:custGeom>
            <a:solidFill>
              <a:srgbClr val="FFFFFF"/>
            </a:solidFill>
            <a:ln w="1112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" name="Picture 8">
            <a:extLst>
              <a:ext uri="{FF2B5EF4-FFF2-40B4-BE49-F238E27FC236}">
                <a16:creationId xmlns:a16="http://schemas.microsoft.com/office/drawing/2014/main" id="{41511DB1-DDAF-BC90-F8CA-8ECF222AC2C1}"/>
              </a:ext>
            </a:extLst>
          </p:cNvPr>
          <p:cNvGrpSpPr/>
          <p:nvPr/>
        </p:nvGrpSpPr>
        <p:grpSpPr>
          <a:xfrm>
            <a:off x="3763954" y="4605313"/>
            <a:ext cx="1547619" cy="1547619"/>
            <a:chOff x="3763954" y="4605313"/>
            <a:chExt cx="1547619" cy="1547619"/>
          </a:xfrm>
          <a:solidFill>
            <a:srgbClr val="FFFFFF"/>
          </a:solidFill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4D971C1-B6C9-6D95-C2D2-0A74606E3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3763954" y="4605313"/>
              <a:ext cx="1547619" cy="1547619"/>
            </a:xfrm>
            <a:custGeom>
              <a:avLst/>
              <a:gdLst>
                <a:gd name="connsiteX0" fmla="*/ -35 w 1547619"/>
                <a:gd name="connsiteY0" fmla="*/ -35 h 1547619"/>
                <a:gd name="connsiteX1" fmla="*/ 1547584 w 1547619"/>
                <a:gd name="connsiteY1" fmla="*/ -35 h 1547619"/>
                <a:gd name="connsiteX2" fmla="*/ 1547584 w 1547619"/>
                <a:gd name="connsiteY2" fmla="*/ 1547584 h 1547619"/>
                <a:gd name="connsiteX3" fmla="*/ -35 w 1547619"/>
                <a:gd name="connsiteY3" fmla="*/ 1547584 h 154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619" h="1547619">
                  <a:moveTo>
                    <a:pt x="-35" y="-35"/>
                  </a:moveTo>
                  <a:lnTo>
                    <a:pt x="1547584" y="-35"/>
                  </a:lnTo>
                  <a:lnTo>
                    <a:pt x="1547584" y="1547584"/>
                  </a:lnTo>
                  <a:lnTo>
                    <a:pt x="-35" y="1547584"/>
                  </a:lnTo>
                  <a:close/>
                </a:path>
              </a:pathLst>
            </a:custGeom>
          </p:spPr>
        </p:pic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56BE864F-2ADE-43C3-E120-1FE0EAF69218}"/>
                </a:ext>
              </a:extLst>
            </p:cNvPr>
            <p:cNvSpPr/>
            <p:nvPr/>
          </p:nvSpPr>
          <p:spPr>
            <a:xfrm>
              <a:off x="3994005" y="5830860"/>
              <a:ext cx="1104246" cy="83655"/>
            </a:xfrm>
            <a:custGeom>
              <a:avLst/>
              <a:gdLst>
                <a:gd name="connsiteX0" fmla="*/ -957 w 1104246"/>
                <a:gd name="connsiteY0" fmla="*/ -359 h 83655"/>
                <a:gd name="connsiteX1" fmla="*/ 1103289 w 1104246"/>
                <a:gd name="connsiteY1" fmla="*/ -359 h 83655"/>
                <a:gd name="connsiteX2" fmla="*/ 1103289 w 1104246"/>
                <a:gd name="connsiteY2" fmla="*/ 83296 h 83655"/>
                <a:gd name="connsiteX3" fmla="*/ -957 w 1104246"/>
                <a:gd name="connsiteY3" fmla="*/ 83296 h 83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4246" h="83655">
                  <a:moveTo>
                    <a:pt x="-957" y="-359"/>
                  </a:moveTo>
                  <a:lnTo>
                    <a:pt x="1103289" y="-359"/>
                  </a:lnTo>
                  <a:lnTo>
                    <a:pt x="1103289" y="83296"/>
                  </a:lnTo>
                  <a:lnTo>
                    <a:pt x="-957" y="83296"/>
                  </a:lnTo>
                  <a:close/>
                </a:path>
              </a:pathLst>
            </a:custGeom>
            <a:solidFill>
              <a:srgbClr val="FFFFFF"/>
            </a:solidFill>
            <a:ln w="1112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76E9D3C-9472-EDC9-8F62-750CA98B83B9}"/>
                  </a:ext>
                </a:extLst>
              </p:cNvPr>
              <p:cNvSpPr txBox="1"/>
              <p:nvPr/>
            </p:nvSpPr>
            <p:spPr>
              <a:xfrm>
                <a:off x="243932" y="3857686"/>
                <a:ext cx="263335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0" dirty="0">
                    <a:solidFill>
                      <a:srgbClr val="0070C0"/>
                    </a:solidFill>
                  </a:rPr>
                  <a:t>Message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94009F6-8FAD-F91A-5708-E096E6C38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32" y="3857686"/>
                <a:ext cx="2633359" cy="400110"/>
              </a:xfrm>
              <a:prstGeom prst="rect">
                <a:avLst/>
              </a:prstGeom>
              <a:blipFill>
                <a:blip r:embed="rId6"/>
                <a:stretch>
                  <a:fillRect l="-2404"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Key - Free security icons">
            <a:extLst>
              <a:ext uri="{FF2B5EF4-FFF2-40B4-BE49-F238E27FC236}">
                <a16:creationId xmlns:a16="http://schemas.microsoft.com/office/drawing/2014/main" id="{4E0974A0-DFE8-B92E-7F5C-8A091FFC3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89" y="1857559"/>
            <a:ext cx="409224" cy="40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Key - Free security icons">
            <a:extLst>
              <a:ext uri="{FF2B5EF4-FFF2-40B4-BE49-F238E27FC236}">
                <a16:creationId xmlns:a16="http://schemas.microsoft.com/office/drawing/2014/main" id="{A045F1AE-1C3E-5ECA-DC9C-98B12971D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61" y="5957546"/>
            <a:ext cx="395648" cy="39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Key - Free security icons">
            <a:extLst>
              <a:ext uri="{FF2B5EF4-FFF2-40B4-BE49-F238E27FC236}">
                <a16:creationId xmlns:a16="http://schemas.microsoft.com/office/drawing/2014/main" id="{8323EB21-ECCE-0413-3CFA-309915FE7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452" y="5861273"/>
            <a:ext cx="491921" cy="49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Key - Free security icons">
            <a:extLst>
              <a:ext uri="{FF2B5EF4-FFF2-40B4-BE49-F238E27FC236}">
                <a16:creationId xmlns:a16="http://schemas.microsoft.com/office/drawing/2014/main" id="{7B09D147-D2E2-4485-AEF9-2D13A69B7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493" y="2730227"/>
            <a:ext cx="437367" cy="43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Key - Free security icons">
            <a:extLst>
              <a:ext uri="{FF2B5EF4-FFF2-40B4-BE49-F238E27FC236}">
                <a16:creationId xmlns:a16="http://schemas.microsoft.com/office/drawing/2014/main" id="{8D6ADE70-1D5B-7C3C-90CE-9C2716560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859" y="1379161"/>
            <a:ext cx="436439" cy="43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DF92600-B280-A428-1156-0C9BC36C51E4}"/>
                  </a:ext>
                </a:extLst>
              </p:cNvPr>
              <p:cNvSpPr txBox="1"/>
              <p:nvPr/>
            </p:nvSpPr>
            <p:spPr>
              <a:xfrm>
                <a:off x="255549" y="3477167"/>
                <a:ext cx="176413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0" dirty="0">
                    <a:solidFill>
                      <a:srgbClr val="0070C0"/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6ADDFD8-ACED-FFE2-CA32-FCA9AD9CC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49" y="3477167"/>
                <a:ext cx="1764132" cy="400110"/>
              </a:xfrm>
              <a:prstGeom prst="rect">
                <a:avLst/>
              </a:prstGeom>
              <a:blipFill>
                <a:blip r:embed="rId8"/>
                <a:stretch>
                  <a:fillRect l="-4317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851EE32-3216-6AAC-9F54-333DF7F27515}"/>
              </a:ext>
            </a:extLst>
          </p:cNvPr>
          <p:cNvCxnSpPr>
            <a:cxnSpLocks/>
          </p:cNvCxnSpPr>
          <p:nvPr/>
        </p:nvCxnSpPr>
        <p:spPr>
          <a:xfrm>
            <a:off x="2100948" y="2928883"/>
            <a:ext cx="3358704" cy="973012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FAE057F-1E70-53C8-38C5-25EA3D440D8C}"/>
              </a:ext>
            </a:extLst>
          </p:cNvPr>
          <p:cNvCxnSpPr>
            <a:cxnSpLocks/>
          </p:cNvCxnSpPr>
          <p:nvPr/>
        </p:nvCxnSpPr>
        <p:spPr>
          <a:xfrm>
            <a:off x="2000585" y="3167594"/>
            <a:ext cx="1978763" cy="1622514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AB289DE-F3B1-4023-D0E8-67DAB0200902}"/>
              </a:ext>
            </a:extLst>
          </p:cNvPr>
          <p:cNvCxnSpPr>
            <a:cxnSpLocks/>
          </p:cNvCxnSpPr>
          <p:nvPr/>
        </p:nvCxnSpPr>
        <p:spPr>
          <a:xfrm>
            <a:off x="1639563" y="3179727"/>
            <a:ext cx="112785" cy="1425587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9C80611-F688-30FC-9B0B-82386C55F201}"/>
              </a:ext>
            </a:extLst>
          </p:cNvPr>
          <p:cNvCxnSpPr>
            <a:cxnSpLocks/>
          </p:cNvCxnSpPr>
          <p:nvPr/>
        </p:nvCxnSpPr>
        <p:spPr>
          <a:xfrm>
            <a:off x="4267101" y="2362818"/>
            <a:ext cx="1192551" cy="816909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C79F133-EAEA-2CC3-034A-E54DCA072BFB}"/>
              </a:ext>
            </a:extLst>
          </p:cNvPr>
          <p:cNvCxnSpPr>
            <a:cxnSpLocks/>
          </p:cNvCxnSpPr>
          <p:nvPr/>
        </p:nvCxnSpPr>
        <p:spPr>
          <a:xfrm>
            <a:off x="2240298" y="5248490"/>
            <a:ext cx="1840808" cy="1020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8EC77AAA-8426-2743-89F9-C97F6CB6A43C}"/>
              </a:ext>
            </a:extLst>
          </p:cNvPr>
          <p:cNvCxnSpPr>
            <a:cxnSpLocks/>
          </p:cNvCxnSpPr>
          <p:nvPr/>
        </p:nvCxnSpPr>
        <p:spPr>
          <a:xfrm>
            <a:off x="3808978" y="2704724"/>
            <a:ext cx="630474" cy="19484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172923DF-D6EA-010D-FAA1-D385119A72BD}"/>
              </a:ext>
            </a:extLst>
          </p:cNvPr>
          <p:cNvCxnSpPr>
            <a:cxnSpLocks/>
          </p:cNvCxnSpPr>
          <p:nvPr/>
        </p:nvCxnSpPr>
        <p:spPr>
          <a:xfrm flipH="1">
            <a:off x="2122552" y="2619613"/>
            <a:ext cx="1366024" cy="2211694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D6ACB8B6-6306-442F-1D5C-68A4D81C9AD1}"/>
              </a:ext>
            </a:extLst>
          </p:cNvPr>
          <p:cNvCxnSpPr>
            <a:cxnSpLocks/>
          </p:cNvCxnSpPr>
          <p:nvPr/>
        </p:nvCxnSpPr>
        <p:spPr>
          <a:xfrm flipV="1">
            <a:off x="4897000" y="3999135"/>
            <a:ext cx="689950" cy="89101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DBBC78E0-B6B5-9C53-90A7-80E4B9C7B0BA}"/>
              </a:ext>
            </a:extLst>
          </p:cNvPr>
          <p:cNvCxnSpPr>
            <a:cxnSpLocks/>
          </p:cNvCxnSpPr>
          <p:nvPr/>
        </p:nvCxnSpPr>
        <p:spPr>
          <a:xfrm flipV="1">
            <a:off x="1869890" y="1943726"/>
            <a:ext cx="1287968" cy="295525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38E81DF8-E660-B9ED-282A-B87430B7C06B}"/>
              </a:ext>
            </a:extLst>
          </p:cNvPr>
          <p:cNvCxnSpPr>
            <a:cxnSpLocks/>
          </p:cNvCxnSpPr>
          <p:nvPr/>
        </p:nvCxnSpPr>
        <p:spPr>
          <a:xfrm flipH="1">
            <a:off x="5926794" y="4234581"/>
            <a:ext cx="3758869" cy="0"/>
          </a:xfrm>
          <a:prstGeom prst="straightConnector1">
            <a:avLst/>
          </a:prstGeom>
          <a:ln w="69850">
            <a:solidFill>
              <a:srgbClr val="C00000"/>
            </a:solidFill>
            <a:headEnd type="arrow" w="lg" len="lg"/>
            <a:tailEnd type="non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551678E5-B2F7-C745-FBD9-6C578CBFEE2F}"/>
                  </a:ext>
                </a:extLst>
              </p:cNvPr>
              <p:cNvSpPr txBox="1"/>
              <p:nvPr/>
            </p:nvSpPr>
            <p:spPr>
              <a:xfrm>
                <a:off x="7784277" y="3495704"/>
                <a:ext cx="58791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9A293309-2B56-CC48-0AD3-4448BB11E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277" y="3495704"/>
                <a:ext cx="587919" cy="646331"/>
              </a:xfrm>
              <a:prstGeom prst="rect">
                <a:avLst/>
              </a:prstGeom>
              <a:blipFill>
                <a:blip r:embed="rId9"/>
                <a:stretch>
                  <a:fillRect l="-2083"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4A6794E5-7CFA-B232-5D98-267B111EC41D}"/>
              </a:ext>
            </a:extLst>
          </p:cNvPr>
          <p:cNvGrpSpPr/>
          <p:nvPr/>
        </p:nvGrpSpPr>
        <p:grpSpPr>
          <a:xfrm>
            <a:off x="9979798" y="3179727"/>
            <a:ext cx="1090406" cy="1740844"/>
            <a:chOff x="3023768" y="2517017"/>
            <a:chExt cx="1090406" cy="1740844"/>
          </a:xfrm>
        </p:grpSpPr>
        <p:pic>
          <p:nvPicPr>
            <p:cNvPr id="146" name="Picture 10" descr="Female Avatar 4 Icons PNG - Free PNG and Icons Downloads">
              <a:extLst>
                <a:ext uri="{FF2B5EF4-FFF2-40B4-BE49-F238E27FC236}">
                  <a16:creationId xmlns:a16="http://schemas.microsoft.com/office/drawing/2014/main" id="{3059BDC1-7B5B-FB21-8F60-46C29DA30E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3768" y="2517017"/>
              <a:ext cx="1090406" cy="1285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C85BC826-D1BE-23DC-56E5-DAB734AFE969}"/>
                </a:ext>
              </a:extLst>
            </p:cNvPr>
            <p:cNvSpPr txBox="1"/>
            <p:nvPr/>
          </p:nvSpPr>
          <p:spPr>
            <a:xfrm>
              <a:off x="3119965" y="3796196"/>
              <a:ext cx="99420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/>
                <a:t>Verify</a:t>
              </a:r>
              <a:endParaRPr lang="he-IL" sz="2800" dirty="0"/>
            </a:p>
          </p:txBody>
        </p:sp>
      </p:grpSp>
      <p:pic>
        <p:nvPicPr>
          <p:cNvPr id="171" name="Picture 10" descr="Female Avatar 4 Icons PNG - Free PNG and Icons Downloads">
            <a:extLst>
              <a:ext uri="{FF2B5EF4-FFF2-40B4-BE49-F238E27FC236}">
                <a16:creationId xmlns:a16="http://schemas.microsoft.com/office/drawing/2014/main" id="{E83E23E4-4A08-8BC6-970D-2DE4F29F6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339" y="552220"/>
            <a:ext cx="857815" cy="101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" name="TextBox 171">
            <a:extLst>
              <a:ext uri="{FF2B5EF4-FFF2-40B4-BE49-F238E27FC236}">
                <a16:creationId xmlns:a16="http://schemas.microsoft.com/office/drawing/2014/main" id="{D0A1CACC-D004-1E11-4722-33E2C64CE72B}"/>
              </a:ext>
            </a:extLst>
          </p:cNvPr>
          <p:cNvSpPr txBox="1"/>
          <p:nvPr/>
        </p:nvSpPr>
        <p:spPr>
          <a:xfrm>
            <a:off x="9145313" y="1499329"/>
            <a:ext cx="165170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/>
              <a:t>Adversary</a:t>
            </a:r>
            <a:endParaRPr lang="he-IL" sz="2400" dirty="0"/>
          </a:p>
        </p:txBody>
      </p:sp>
      <p:pic>
        <p:nvPicPr>
          <p:cNvPr id="173" name="Picture 172" descr="Red horns on a black background&#10;&#10;Description automatically generated">
            <a:extLst>
              <a:ext uri="{FF2B5EF4-FFF2-40B4-BE49-F238E27FC236}">
                <a16:creationId xmlns:a16="http://schemas.microsoft.com/office/drawing/2014/main" id="{7F25A705-84A7-F688-AA44-F0B51058DDA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1" r="64116" b="1"/>
          <a:stretch/>
        </p:blipFill>
        <p:spPr>
          <a:xfrm>
            <a:off x="9453105" y="399515"/>
            <a:ext cx="178281" cy="339182"/>
          </a:xfrm>
          <a:prstGeom prst="rect">
            <a:avLst/>
          </a:prstGeom>
        </p:spPr>
      </p:pic>
      <p:pic>
        <p:nvPicPr>
          <p:cNvPr id="174" name="Picture 173" descr="Red horns on a black background&#10;&#10;Description automatically generated">
            <a:extLst>
              <a:ext uri="{FF2B5EF4-FFF2-40B4-BE49-F238E27FC236}">
                <a16:creationId xmlns:a16="http://schemas.microsoft.com/office/drawing/2014/main" id="{A7D14138-093B-7F66-662D-E6D62C2864F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1" r="64116" b="1"/>
          <a:stretch/>
        </p:blipFill>
        <p:spPr>
          <a:xfrm flipH="1">
            <a:off x="9971164" y="399515"/>
            <a:ext cx="178281" cy="339182"/>
          </a:xfrm>
          <a:prstGeom prst="rect">
            <a:avLst/>
          </a:prstGeom>
        </p:spPr>
      </p:pic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853E7A1D-5FF5-B005-8763-E8C0B004C0D9}"/>
              </a:ext>
            </a:extLst>
          </p:cNvPr>
          <p:cNvCxnSpPr>
            <a:cxnSpLocks/>
          </p:cNvCxnSpPr>
          <p:nvPr/>
        </p:nvCxnSpPr>
        <p:spPr>
          <a:xfrm flipH="1">
            <a:off x="5311572" y="1490241"/>
            <a:ext cx="3643735" cy="1203513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F3463D-6EE2-A1BB-EA56-39989B29FD29}"/>
                  </a:ext>
                </a:extLst>
              </p:cNvPr>
              <p:cNvSpPr txBox="1"/>
              <p:nvPr/>
            </p:nvSpPr>
            <p:spPr>
              <a:xfrm>
                <a:off x="7594931" y="4890145"/>
                <a:ext cx="3758869" cy="5868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0" dirty="0"/>
                  <a:t>KeyAgg(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𝑣𝑘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0307189-1F69-97FB-A7A6-FD7F280A9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931" y="4890145"/>
                <a:ext cx="3758869" cy="586892"/>
              </a:xfrm>
              <a:prstGeom prst="rect">
                <a:avLst/>
              </a:prstGeom>
              <a:blipFill>
                <a:blip r:embed="rId12"/>
                <a:stretch>
                  <a:fillRect l="-3367" b="-27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3B1C774F-8661-6541-C3F6-3BF3C70BF3B8}"/>
              </a:ext>
            </a:extLst>
          </p:cNvPr>
          <p:cNvGrpSpPr/>
          <p:nvPr/>
        </p:nvGrpSpPr>
        <p:grpSpPr>
          <a:xfrm>
            <a:off x="3250385" y="1291588"/>
            <a:ext cx="696340" cy="339182"/>
            <a:chOff x="7924983" y="551915"/>
            <a:chExt cx="696340" cy="339182"/>
          </a:xfrm>
        </p:grpSpPr>
        <p:pic>
          <p:nvPicPr>
            <p:cNvPr id="3" name="Picture 2" descr="Red horns on a black background&#10;&#10;Description automatically generated">
              <a:extLst>
                <a:ext uri="{FF2B5EF4-FFF2-40B4-BE49-F238E27FC236}">
                  <a16:creationId xmlns:a16="http://schemas.microsoft.com/office/drawing/2014/main" id="{2158B141-8CA2-D81A-5715-0503947884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61" r="64116" b="1"/>
            <a:stretch/>
          </p:blipFill>
          <p:spPr>
            <a:xfrm>
              <a:off x="7924983" y="551915"/>
              <a:ext cx="178281" cy="339182"/>
            </a:xfrm>
            <a:prstGeom prst="rect">
              <a:avLst/>
            </a:prstGeom>
          </p:spPr>
        </p:pic>
        <p:pic>
          <p:nvPicPr>
            <p:cNvPr id="4" name="Picture 3" descr="Red horns on a black background&#10;&#10;Description automatically generated">
              <a:extLst>
                <a:ext uri="{FF2B5EF4-FFF2-40B4-BE49-F238E27FC236}">
                  <a16:creationId xmlns:a16="http://schemas.microsoft.com/office/drawing/2014/main" id="{6839138F-9030-7819-AE5F-C95A86791B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61" r="64116" b="1"/>
            <a:stretch/>
          </p:blipFill>
          <p:spPr>
            <a:xfrm flipH="1">
              <a:off x="8443042" y="551915"/>
              <a:ext cx="178281" cy="339182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587CE52-2EC2-2CC0-514B-31664FD987BA}"/>
              </a:ext>
            </a:extLst>
          </p:cNvPr>
          <p:cNvGrpSpPr/>
          <p:nvPr/>
        </p:nvGrpSpPr>
        <p:grpSpPr>
          <a:xfrm>
            <a:off x="5620822" y="2623452"/>
            <a:ext cx="696340" cy="339182"/>
            <a:chOff x="7924983" y="551915"/>
            <a:chExt cx="696340" cy="339182"/>
          </a:xfrm>
        </p:grpSpPr>
        <p:pic>
          <p:nvPicPr>
            <p:cNvPr id="7" name="Picture 6" descr="Red horns on a black background&#10;&#10;Description automatically generated">
              <a:extLst>
                <a:ext uri="{FF2B5EF4-FFF2-40B4-BE49-F238E27FC236}">
                  <a16:creationId xmlns:a16="http://schemas.microsoft.com/office/drawing/2014/main" id="{1EC9168C-FB6C-89D0-D179-749C1E76FE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61" r="64116" b="1"/>
            <a:stretch/>
          </p:blipFill>
          <p:spPr>
            <a:xfrm>
              <a:off x="7924983" y="551915"/>
              <a:ext cx="178281" cy="339182"/>
            </a:xfrm>
            <a:prstGeom prst="rect">
              <a:avLst/>
            </a:prstGeom>
          </p:spPr>
        </p:pic>
        <p:pic>
          <p:nvPicPr>
            <p:cNvPr id="8" name="Picture 7" descr="Red horns on a black background&#10;&#10;Description automatically generated">
              <a:extLst>
                <a:ext uri="{FF2B5EF4-FFF2-40B4-BE49-F238E27FC236}">
                  <a16:creationId xmlns:a16="http://schemas.microsoft.com/office/drawing/2014/main" id="{1CAC5590-0784-5657-7F9B-8F34547A6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61" r="64116" b="1"/>
            <a:stretch/>
          </p:blipFill>
          <p:spPr>
            <a:xfrm flipH="1">
              <a:off x="8443042" y="551915"/>
              <a:ext cx="178281" cy="33918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92CF67F-092F-8EB9-924C-977E31CFA2B1}"/>
              </a:ext>
            </a:extLst>
          </p:cNvPr>
          <p:cNvGrpSpPr/>
          <p:nvPr/>
        </p:nvGrpSpPr>
        <p:grpSpPr>
          <a:xfrm>
            <a:off x="4164785" y="4603200"/>
            <a:ext cx="696340" cy="339182"/>
            <a:chOff x="7924983" y="551915"/>
            <a:chExt cx="696340" cy="339182"/>
          </a:xfrm>
        </p:grpSpPr>
        <p:pic>
          <p:nvPicPr>
            <p:cNvPr id="10" name="Picture 9" descr="Red horns on a black background&#10;&#10;Description automatically generated">
              <a:extLst>
                <a:ext uri="{FF2B5EF4-FFF2-40B4-BE49-F238E27FC236}">
                  <a16:creationId xmlns:a16="http://schemas.microsoft.com/office/drawing/2014/main" id="{CBDA9517-8DF4-5BB1-FC48-7059105F5A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61" r="64116" b="1"/>
            <a:stretch/>
          </p:blipFill>
          <p:spPr>
            <a:xfrm>
              <a:off x="7924983" y="551915"/>
              <a:ext cx="178281" cy="339182"/>
            </a:xfrm>
            <a:prstGeom prst="rect">
              <a:avLst/>
            </a:prstGeom>
          </p:spPr>
        </p:pic>
        <p:pic>
          <p:nvPicPr>
            <p:cNvPr id="11" name="Picture 10" descr="Red horns on a black background&#10;&#10;Description automatically generated">
              <a:extLst>
                <a:ext uri="{FF2B5EF4-FFF2-40B4-BE49-F238E27FC236}">
                  <a16:creationId xmlns:a16="http://schemas.microsoft.com/office/drawing/2014/main" id="{4E245706-1922-8BE6-A12B-E0489EF738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61" r="64116" b="1"/>
            <a:stretch/>
          </p:blipFill>
          <p:spPr>
            <a:xfrm flipH="1">
              <a:off x="8443042" y="551915"/>
              <a:ext cx="178281" cy="339182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81AC6B-8CEA-AC9A-8018-24C473169EA6}"/>
              </a:ext>
            </a:extLst>
          </p:cNvPr>
          <p:cNvGrpSpPr/>
          <p:nvPr/>
        </p:nvGrpSpPr>
        <p:grpSpPr>
          <a:xfrm>
            <a:off x="1384514" y="4590843"/>
            <a:ext cx="696340" cy="339182"/>
            <a:chOff x="7924983" y="551915"/>
            <a:chExt cx="696340" cy="339182"/>
          </a:xfrm>
        </p:grpSpPr>
        <p:pic>
          <p:nvPicPr>
            <p:cNvPr id="13" name="Picture 12" descr="Red horns on a black background&#10;&#10;Description automatically generated">
              <a:extLst>
                <a:ext uri="{FF2B5EF4-FFF2-40B4-BE49-F238E27FC236}">
                  <a16:creationId xmlns:a16="http://schemas.microsoft.com/office/drawing/2014/main" id="{59727EF1-AA88-15AE-F089-6B920CDA45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61" r="64116" b="1"/>
            <a:stretch/>
          </p:blipFill>
          <p:spPr>
            <a:xfrm>
              <a:off x="7924983" y="551915"/>
              <a:ext cx="178281" cy="339182"/>
            </a:xfrm>
            <a:prstGeom prst="rect">
              <a:avLst/>
            </a:prstGeom>
          </p:spPr>
        </p:pic>
        <p:pic>
          <p:nvPicPr>
            <p:cNvPr id="14" name="Picture 13" descr="Red horns on a black background&#10;&#10;Description automatically generated">
              <a:extLst>
                <a:ext uri="{FF2B5EF4-FFF2-40B4-BE49-F238E27FC236}">
                  <a16:creationId xmlns:a16="http://schemas.microsoft.com/office/drawing/2014/main" id="{A073BE35-7B5B-3DDC-1446-86F1318A60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61" r="64116" b="1"/>
            <a:stretch/>
          </p:blipFill>
          <p:spPr>
            <a:xfrm flipH="1">
              <a:off x="8443042" y="551915"/>
              <a:ext cx="178281" cy="339182"/>
            </a:xfrm>
            <a:prstGeom prst="rect">
              <a:avLst/>
            </a:prstGeom>
          </p:spPr>
        </p:pic>
      </p:grpSp>
      <p:sp>
        <p:nvSpPr>
          <p:cNvPr id="15" name="Oval Callout 14">
            <a:extLst>
              <a:ext uri="{FF2B5EF4-FFF2-40B4-BE49-F238E27FC236}">
                <a16:creationId xmlns:a16="http://schemas.microsoft.com/office/drawing/2014/main" id="{94C6FD0C-8505-0069-9AC7-A8BC755BD55B}"/>
              </a:ext>
            </a:extLst>
          </p:cNvPr>
          <p:cNvSpPr/>
          <p:nvPr/>
        </p:nvSpPr>
        <p:spPr>
          <a:xfrm flipH="1">
            <a:off x="7007499" y="357277"/>
            <a:ext cx="1373375" cy="1011144"/>
          </a:xfrm>
          <a:prstGeom prst="wedgeEllipseCallout">
            <a:avLst>
              <a:gd name="adj1" fmla="val 38265"/>
              <a:gd name="adj2" fmla="val 6388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Only once!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9457537-53B2-B129-3F52-651724D20C16}"/>
                  </a:ext>
                </a:extLst>
              </p:cNvPr>
              <p:cNvSpPr txBox="1"/>
              <p:nvPr/>
            </p:nvSpPr>
            <p:spPr>
              <a:xfrm rot="20412195">
                <a:off x="5821237" y="1458383"/>
                <a:ext cx="263335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9457537-53B2-B129-3F52-651724D20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412195">
                <a:off x="5821237" y="1458383"/>
                <a:ext cx="2633359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611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FB97A-05FB-6F58-3BB6-1ED898134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30079EB6-2074-1A94-04A0-B901DA585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647757" y="1692177"/>
            <a:ext cx="1547618" cy="154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6D3818C0-0A6B-2575-FC11-C415D3399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388" y="18028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cap="none" dirty="0"/>
              <a:t>Single-Set Security</a:t>
            </a:r>
            <a:endParaRPr lang="en-US" sz="4000" dirty="0"/>
          </a:p>
        </p:txBody>
      </p:sp>
      <p:grpSp>
        <p:nvGrpSpPr>
          <p:cNvPr id="20" name="Picture 8">
            <a:extLst>
              <a:ext uri="{FF2B5EF4-FFF2-40B4-BE49-F238E27FC236}">
                <a16:creationId xmlns:a16="http://schemas.microsoft.com/office/drawing/2014/main" id="{43747569-00A7-4358-5308-4B1E9994B6EC}"/>
              </a:ext>
            </a:extLst>
          </p:cNvPr>
          <p:cNvGrpSpPr/>
          <p:nvPr/>
        </p:nvGrpSpPr>
        <p:grpSpPr>
          <a:xfrm>
            <a:off x="2835546" y="1344658"/>
            <a:ext cx="1547619" cy="1547619"/>
            <a:chOff x="2835546" y="1344658"/>
            <a:chExt cx="1547619" cy="1547619"/>
          </a:xfrm>
          <a:solidFill>
            <a:srgbClr val="FFFFFF"/>
          </a:solidFill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9071540-FC2F-A163-5F16-42DF7753D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835546" y="1344658"/>
              <a:ext cx="1547619" cy="1547619"/>
            </a:xfrm>
            <a:custGeom>
              <a:avLst/>
              <a:gdLst>
                <a:gd name="connsiteX0" fmla="*/ -35 w 1547619"/>
                <a:gd name="connsiteY0" fmla="*/ -35 h 1547619"/>
                <a:gd name="connsiteX1" fmla="*/ 1547584 w 1547619"/>
                <a:gd name="connsiteY1" fmla="*/ -35 h 1547619"/>
                <a:gd name="connsiteX2" fmla="*/ 1547584 w 1547619"/>
                <a:gd name="connsiteY2" fmla="*/ 1547584 h 1547619"/>
                <a:gd name="connsiteX3" fmla="*/ -35 w 1547619"/>
                <a:gd name="connsiteY3" fmla="*/ 1547584 h 154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619" h="1547619">
                  <a:moveTo>
                    <a:pt x="-35" y="-35"/>
                  </a:moveTo>
                  <a:lnTo>
                    <a:pt x="1547584" y="-35"/>
                  </a:lnTo>
                  <a:lnTo>
                    <a:pt x="1547584" y="1547584"/>
                  </a:lnTo>
                  <a:lnTo>
                    <a:pt x="-35" y="1547584"/>
                  </a:lnTo>
                  <a:close/>
                </a:path>
              </a:pathLst>
            </a:custGeom>
          </p:spPr>
        </p:pic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1768D79-CCE1-12AE-557E-7A667BA0CED3}"/>
                </a:ext>
              </a:extLst>
            </p:cNvPr>
            <p:cNvSpPr/>
            <p:nvPr/>
          </p:nvSpPr>
          <p:spPr>
            <a:xfrm>
              <a:off x="3065597" y="2570205"/>
              <a:ext cx="1104246" cy="83655"/>
            </a:xfrm>
            <a:custGeom>
              <a:avLst/>
              <a:gdLst>
                <a:gd name="connsiteX0" fmla="*/ -957 w 1104246"/>
                <a:gd name="connsiteY0" fmla="*/ -359 h 83655"/>
                <a:gd name="connsiteX1" fmla="*/ 1103289 w 1104246"/>
                <a:gd name="connsiteY1" fmla="*/ -359 h 83655"/>
                <a:gd name="connsiteX2" fmla="*/ 1103289 w 1104246"/>
                <a:gd name="connsiteY2" fmla="*/ 83296 h 83655"/>
                <a:gd name="connsiteX3" fmla="*/ -957 w 1104246"/>
                <a:gd name="connsiteY3" fmla="*/ 83296 h 83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4246" h="83655">
                  <a:moveTo>
                    <a:pt x="-957" y="-359"/>
                  </a:moveTo>
                  <a:lnTo>
                    <a:pt x="1103289" y="-359"/>
                  </a:lnTo>
                  <a:lnTo>
                    <a:pt x="1103289" y="83296"/>
                  </a:lnTo>
                  <a:lnTo>
                    <a:pt x="-957" y="83296"/>
                  </a:lnTo>
                  <a:close/>
                </a:path>
              </a:pathLst>
            </a:custGeom>
            <a:solidFill>
              <a:srgbClr val="FFFFFF"/>
            </a:solidFill>
            <a:ln w="1112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Picture 8">
            <a:extLst>
              <a:ext uri="{FF2B5EF4-FFF2-40B4-BE49-F238E27FC236}">
                <a16:creationId xmlns:a16="http://schemas.microsoft.com/office/drawing/2014/main" id="{E6CBD60A-093C-F45D-3829-88E4C1F04B66}"/>
              </a:ext>
            </a:extLst>
          </p:cNvPr>
          <p:cNvGrpSpPr/>
          <p:nvPr/>
        </p:nvGrpSpPr>
        <p:grpSpPr>
          <a:xfrm>
            <a:off x="978539" y="4605313"/>
            <a:ext cx="1547619" cy="1547619"/>
            <a:chOff x="978539" y="4605313"/>
            <a:chExt cx="1547619" cy="1547619"/>
          </a:xfrm>
          <a:solidFill>
            <a:srgbClr val="FFFFFF"/>
          </a:solidFill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8EBC190-EECC-85DE-E063-F08A3D212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978539" y="4605313"/>
              <a:ext cx="1547619" cy="1547619"/>
            </a:xfrm>
            <a:custGeom>
              <a:avLst/>
              <a:gdLst>
                <a:gd name="connsiteX0" fmla="*/ -35 w 1547619"/>
                <a:gd name="connsiteY0" fmla="*/ -35 h 1547619"/>
                <a:gd name="connsiteX1" fmla="*/ 1547584 w 1547619"/>
                <a:gd name="connsiteY1" fmla="*/ -35 h 1547619"/>
                <a:gd name="connsiteX2" fmla="*/ 1547584 w 1547619"/>
                <a:gd name="connsiteY2" fmla="*/ 1547584 h 1547619"/>
                <a:gd name="connsiteX3" fmla="*/ -35 w 1547619"/>
                <a:gd name="connsiteY3" fmla="*/ 1547584 h 154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619" h="1547619">
                  <a:moveTo>
                    <a:pt x="-35" y="-35"/>
                  </a:moveTo>
                  <a:lnTo>
                    <a:pt x="1547584" y="-35"/>
                  </a:lnTo>
                  <a:lnTo>
                    <a:pt x="1547584" y="1547584"/>
                  </a:lnTo>
                  <a:lnTo>
                    <a:pt x="-35" y="1547584"/>
                  </a:lnTo>
                  <a:close/>
                </a:path>
              </a:pathLst>
            </a:custGeom>
          </p:spPr>
        </p:pic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5AF4031F-9587-F9DB-3531-44347A1CA0DA}"/>
                </a:ext>
              </a:extLst>
            </p:cNvPr>
            <p:cNvSpPr/>
            <p:nvPr/>
          </p:nvSpPr>
          <p:spPr>
            <a:xfrm>
              <a:off x="1208590" y="5830860"/>
              <a:ext cx="1104246" cy="83655"/>
            </a:xfrm>
            <a:custGeom>
              <a:avLst/>
              <a:gdLst>
                <a:gd name="connsiteX0" fmla="*/ -957 w 1104246"/>
                <a:gd name="connsiteY0" fmla="*/ -359 h 83655"/>
                <a:gd name="connsiteX1" fmla="*/ 1103289 w 1104246"/>
                <a:gd name="connsiteY1" fmla="*/ -359 h 83655"/>
                <a:gd name="connsiteX2" fmla="*/ 1103289 w 1104246"/>
                <a:gd name="connsiteY2" fmla="*/ 83296 h 83655"/>
                <a:gd name="connsiteX3" fmla="*/ -957 w 1104246"/>
                <a:gd name="connsiteY3" fmla="*/ 83296 h 83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4246" h="83655">
                  <a:moveTo>
                    <a:pt x="-957" y="-359"/>
                  </a:moveTo>
                  <a:lnTo>
                    <a:pt x="1103289" y="-359"/>
                  </a:lnTo>
                  <a:lnTo>
                    <a:pt x="1103289" y="83296"/>
                  </a:lnTo>
                  <a:lnTo>
                    <a:pt x="-957" y="83296"/>
                  </a:lnTo>
                  <a:close/>
                </a:path>
              </a:pathLst>
            </a:custGeom>
            <a:solidFill>
              <a:srgbClr val="FFFFFF"/>
            </a:solidFill>
            <a:ln w="1112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" name="Picture 8">
            <a:extLst>
              <a:ext uri="{FF2B5EF4-FFF2-40B4-BE49-F238E27FC236}">
                <a16:creationId xmlns:a16="http://schemas.microsoft.com/office/drawing/2014/main" id="{5C9C37FD-3FF1-637D-361E-E96563ECCADE}"/>
              </a:ext>
            </a:extLst>
          </p:cNvPr>
          <p:cNvGrpSpPr/>
          <p:nvPr/>
        </p:nvGrpSpPr>
        <p:grpSpPr>
          <a:xfrm>
            <a:off x="5217977" y="2661035"/>
            <a:ext cx="1547619" cy="1547619"/>
            <a:chOff x="5217977" y="2661035"/>
            <a:chExt cx="1547619" cy="1547619"/>
          </a:xfrm>
          <a:solidFill>
            <a:srgbClr val="FFFFFF"/>
          </a:solidFill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EBB7DB9-2966-EAC6-FBEA-F25C83581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5217977" y="2661035"/>
              <a:ext cx="1547619" cy="1547619"/>
            </a:xfrm>
            <a:custGeom>
              <a:avLst/>
              <a:gdLst>
                <a:gd name="connsiteX0" fmla="*/ -35 w 1547619"/>
                <a:gd name="connsiteY0" fmla="*/ -35 h 1547619"/>
                <a:gd name="connsiteX1" fmla="*/ 1547584 w 1547619"/>
                <a:gd name="connsiteY1" fmla="*/ -35 h 1547619"/>
                <a:gd name="connsiteX2" fmla="*/ 1547584 w 1547619"/>
                <a:gd name="connsiteY2" fmla="*/ 1547584 h 1547619"/>
                <a:gd name="connsiteX3" fmla="*/ -35 w 1547619"/>
                <a:gd name="connsiteY3" fmla="*/ 1547584 h 154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619" h="1547619">
                  <a:moveTo>
                    <a:pt x="-35" y="-35"/>
                  </a:moveTo>
                  <a:lnTo>
                    <a:pt x="1547584" y="-35"/>
                  </a:lnTo>
                  <a:lnTo>
                    <a:pt x="1547584" y="1547584"/>
                  </a:lnTo>
                  <a:lnTo>
                    <a:pt x="-35" y="1547584"/>
                  </a:lnTo>
                  <a:close/>
                </a:path>
              </a:pathLst>
            </a:custGeom>
          </p:spPr>
        </p:pic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B13CAB8A-9498-8ABA-E507-C2E5DFD3D45D}"/>
                </a:ext>
              </a:extLst>
            </p:cNvPr>
            <p:cNvSpPr/>
            <p:nvPr/>
          </p:nvSpPr>
          <p:spPr>
            <a:xfrm>
              <a:off x="5448028" y="3886582"/>
              <a:ext cx="1104246" cy="83655"/>
            </a:xfrm>
            <a:custGeom>
              <a:avLst/>
              <a:gdLst>
                <a:gd name="connsiteX0" fmla="*/ -957 w 1104246"/>
                <a:gd name="connsiteY0" fmla="*/ -359 h 83655"/>
                <a:gd name="connsiteX1" fmla="*/ 1103289 w 1104246"/>
                <a:gd name="connsiteY1" fmla="*/ -359 h 83655"/>
                <a:gd name="connsiteX2" fmla="*/ 1103289 w 1104246"/>
                <a:gd name="connsiteY2" fmla="*/ 83296 h 83655"/>
                <a:gd name="connsiteX3" fmla="*/ -957 w 1104246"/>
                <a:gd name="connsiteY3" fmla="*/ 83296 h 83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4246" h="83655">
                  <a:moveTo>
                    <a:pt x="-957" y="-359"/>
                  </a:moveTo>
                  <a:lnTo>
                    <a:pt x="1103289" y="-359"/>
                  </a:lnTo>
                  <a:lnTo>
                    <a:pt x="1103289" y="83296"/>
                  </a:lnTo>
                  <a:lnTo>
                    <a:pt x="-957" y="83296"/>
                  </a:lnTo>
                  <a:close/>
                </a:path>
              </a:pathLst>
            </a:custGeom>
            <a:solidFill>
              <a:srgbClr val="FFFFFF"/>
            </a:solidFill>
            <a:ln w="1112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Picture 8">
            <a:extLst>
              <a:ext uri="{FF2B5EF4-FFF2-40B4-BE49-F238E27FC236}">
                <a16:creationId xmlns:a16="http://schemas.microsoft.com/office/drawing/2014/main" id="{20DB5869-4F24-7FA0-742B-C9C83504BDC1}"/>
              </a:ext>
            </a:extLst>
          </p:cNvPr>
          <p:cNvGrpSpPr/>
          <p:nvPr/>
        </p:nvGrpSpPr>
        <p:grpSpPr>
          <a:xfrm>
            <a:off x="3763954" y="4605313"/>
            <a:ext cx="1547619" cy="1547619"/>
            <a:chOff x="3763954" y="4605313"/>
            <a:chExt cx="1547619" cy="1547619"/>
          </a:xfrm>
          <a:solidFill>
            <a:srgbClr val="FFFFFF"/>
          </a:solidFill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C57C59A-2CAA-0ACA-0121-42A485B92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3763954" y="4605313"/>
              <a:ext cx="1547619" cy="1547619"/>
            </a:xfrm>
            <a:custGeom>
              <a:avLst/>
              <a:gdLst>
                <a:gd name="connsiteX0" fmla="*/ -35 w 1547619"/>
                <a:gd name="connsiteY0" fmla="*/ -35 h 1547619"/>
                <a:gd name="connsiteX1" fmla="*/ 1547584 w 1547619"/>
                <a:gd name="connsiteY1" fmla="*/ -35 h 1547619"/>
                <a:gd name="connsiteX2" fmla="*/ 1547584 w 1547619"/>
                <a:gd name="connsiteY2" fmla="*/ 1547584 h 1547619"/>
                <a:gd name="connsiteX3" fmla="*/ -35 w 1547619"/>
                <a:gd name="connsiteY3" fmla="*/ 1547584 h 154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619" h="1547619">
                  <a:moveTo>
                    <a:pt x="-35" y="-35"/>
                  </a:moveTo>
                  <a:lnTo>
                    <a:pt x="1547584" y="-35"/>
                  </a:lnTo>
                  <a:lnTo>
                    <a:pt x="1547584" y="1547584"/>
                  </a:lnTo>
                  <a:lnTo>
                    <a:pt x="-35" y="1547584"/>
                  </a:lnTo>
                  <a:close/>
                </a:path>
              </a:pathLst>
            </a:custGeom>
          </p:spPr>
        </p:pic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5E2737E7-E101-7E10-A641-C9FF2958C144}"/>
                </a:ext>
              </a:extLst>
            </p:cNvPr>
            <p:cNvSpPr/>
            <p:nvPr/>
          </p:nvSpPr>
          <p:spPr>
            <a:xfrm>
              <a:off x="3994005" y="5830860"/>
              <a:ext cx="1104246" cy="83655"/>
            </a:xfrm>
            <a:custGeom>
              <a:avLst/>
              <a:gdLst>
                <a:gd name="connsiteX0" fmla="*/ -957 w 1104246"/>
                <a:gd name="connsiteY0" fmla="*/ -359 h 83655"/>
                <a:gd name="connsiteX1" fmla="*/ 1103289 w 1104246"/>
                <a:gd name="connsiteY1" fmla="*/ -359 h 83655"/>
                <a:gd name="connsiteX2" fmla="*/ 1103289 w 1104246"/>
                <a:gd name="connsiteY2" fmla="*/ 83296 h 83655"/>
                <a:gd name="connsiteX3" fmla="*/ -957 w 1104246"/>
                <a:gd name="connsiteY3" fmla="*/ 83296 h 83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4246" h="83655">
                  <a:moveTo>
                    <a:pt x="-957" y="-359"/>
                  </a:moveTo>
                  <a:lnTo>
                    <a:pt x="1103289" y="-359"/>
                  </a:lnTo>
                  <a:lnTo>
                    <a:pt x="1103289" y="83296"/>
                  </a:lnTo>
                  <a:lnTo>
                    <a:pt x="-957" y="83296"/>
                  </a:lnTo>
                  <a:close/>
                </a:path>
              </a:pathLst>
            </a:custGeom>
            <a:solidFill>
              <a:srgbClr val="FFFFFF"/>
            </a:solidFill>
            <a:ln w="1112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59DFED7-E92A-B5FE-E7C9-B7295B43C3D8}"/>
                  </a:ext>
                </a:extLst>
              </p:cNvPr>
              <p:cNvSpPr txBox="1"/>
              <p:nvPr/>
            </p:nvSpPr>
            <p:spPr>
              <a:xfrm>
                <a:off x="243932" y="3857686"/>
                <a:ext cx="263335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0" dirty="0">
                    <a:solidFill>
                      <a:srgbClr val="0070C0"/>
                    </a:solidFill>
                  </a:rPr>
                  <a:t>Message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94009F6-8FAD-F91A-5708-E096E6C38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32" y="3857686"/>
                <a:ext cx="2633359" cy="400110"/>
              </a:xfrm>
              <a:prstGeom prst="rect">
                <a:avLst/>
              </a:prstGeom>
              <a:blipFill>
                <a:blip r:embed="rId6"/>
                <a:stretch>
                  <a:fillRect l="-2404"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Key - Free security icons">
            <a:extLst>
              <a:ext uri="{FF2B5EF4-FFF2-40B4-BE49-F238E27FC236}">
                <a16:creationId xmlns:a16="http://schemas.microsoft.com/office/drawing/2014/main" id="{2B4FA910-5A8C-D806-3295-C380BF0E6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89" y="1857559"/>
            <a:ext cx="409224" cy="40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Key - Free security icons">
            <a:extLst>
              <a:ext uri="{FF2B5EF4-FFF2-40B4-BE49-F238E27FC236}">
                <a16:creationId xmlns:a16="http://schemas.microsoft.com/office/drawing/2014/main" id="{3EF33FB6-E3DA-B313-6B35-972113C6F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61" y="5957546"/>
            <a:ext cx="395648" cy="39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Key - Free security icons">
            <a:extLst>
              <a:ext uri="{FF2B5EF4-FFF2-40B4-BE49-F238E27FC236}">
                <a16:creationId xmlns:a16="http://schemas.microsoft.com/office/drawing/2014/main" id="{336BB7FD-7001-DD50-5973-5AC6A1DA8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452" y="5861273"/>
            <a:ext cx="491921" cy="49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Key - Free security icons">
            <a:extLst>
              <a:ext uri="{FF2B5EF4-FFF2-40B4-BE49-F238E27FC236}">
                <a16:creationId xmlns:a16="http://schemas.microsoft.com/office/drawing/2014/main" id="{C08F9B12-F247-1491-FFD1-598E79A50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493" y="2730227"/>
            <a:ext cx="437367" cy="43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Key - Free security icons">
            <a:extLst>
              <a:ext uri="{FF2B5EF4-FFF2-40B4-BE49-F238E27FC236}">
                <a16:creationId xmlns:a16="http://schemas.microsoft.com/office/drawing/2014/main" id="{CA25D503-3A26-FE6C-7F2F-D4A2AAC01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859" y="1379161"/>
            <a:ext cx="436439" cy="43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3C89401-752C-19F2-0AB0-045761FBF352}"/>
                  </a:ext>
                </a:extLst>
              </p:cNvPr>
              <p:cNvSpPr txBox="1"/>
              <p:nvPr/>
            </p:nvSpPr>
            <p:spPr>
              <a:xfrm>
                <a:off x="255549" y="3477167"/>
                <a:ext cx="176413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0" dirty="0">
                    <a:solidFill>
                      <a:srgbClr val="0070C0"/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6ADDFD8-ACED-FFE2-CA32-FCA9AD9CC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49" y="3477167"/>
                <a:ext cx="1764132" cy="400110"/>
              </a:xfrm>
              <a:prstGeom prst="rect">
                <a:avLst/>
              </a:prstGeom>
              <a:blipFill>
                <a:blip r:embed="rId8"/>
                <a:stretch>
                  <a:fillRect l="-4317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CBAEB8A-31D7-083E-635B-CA0F69CA2714}"/>
              </a:ext>
            </a:extLst>
          </p:cNvPr>
          <p:cNvCxnSpPr>
            <a:cxnSpLocks/>
          </p:cNvCxnSpPr>
          <p:nvPr/>
        </p:nvCxnSpPr>
        <p:spPr>
          <a:xfrm>
            <a:off x="2100948" y="2928883"/>
            <a:ext cx="3358704" cy="973012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E3D3F04-7049-8E08-8FCC-15E4B9E5B7FF}"/>
              </a:ext>
            </a:extLst>
          </p:cNvPr>
          <p:cNvCxnSpPr>
            <a:cxnSpLocks/>
          </p:cNvCxnSpPr>
          <p:nvPr/>
        </p:nvCxnSpPr>
        <p:spPr>
          <a:xfrm>
            <a:off x="2000585" y="3167594"/>
            <a:ext cx="1978763" cy="1622514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2621AB3-11DA-8714-2FA0-69055AB7E391}"/>
              </a:ext>
            </a:extLst>
          </p:cNvPr>
          <p:cNvCxnSpPr>
            <a:cxnSpLocks/>
          </p:cNvCxnSpPr>
          <p:nvPr/>
        </p:nvCxnSpPr>
        <p:spPr>
          <a:xfrm>
            <a:off x="1639563" y="3179727"/>
            <a:ext cx="112785" cy="1425587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F7D0263-7FF2-69FF-9E1D-28A45B280AF1}"/>
              </a:ext>
            </a:extLst>
          </p:cNvPr>
          <p:cNvCxnSpPr>
            <a:cxnSpLocks/>
          </p:cNvCxnSpPr>
          <p:nvPr/>
        </p:nvCxnSpPr>
        <p:spPr>
          <a:xfrm>
            <a:off x="4267101" y="2362818"/>
            <a:ext cx="1192551" cy="816909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1595D74-CA31-3ED3-E856-0D8E7E278ADF}"/>
              </a:ext>
            </a:extLst>
          </p:cNvPr>
          <p:cNvCxnSpPr>
            <a:cxnSpLocks/>
          </p:cNvCxnSpPr>
          <p:nvPr/>
        </p:nvCxnSpPr>
        <p:spPr>
          <a:xfrm>
            <a:off x="2240298" y="5248490"/>
            <a:ext cx="1840808" cy="1020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86906E62-B050-7D84-8B5E-35B391984FB3}"/>
              </a:ext>
            </a:extLst>
          </p:cNvPr>
          <p:cNvCxnSpPr>
            <a:cxnSpLocks/>
          </p:cNvCxnSpPr>
          <p:nvPr/>
        </p:nvCxnSpPr>
        <p:spPr>
          <a:xfrm>
            <a:off x="3808978" y="2704724"/>
            <a:ext cx="630474" cy="19484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3435D4DC-FFD7-A261-69C5-C12F992D5E50}"/>
              </a:ext>
            </a:extLst>
          </p:cNvPr>
          <p:cNvCxnSpPr>
            <a:cxnSpLocks/>
          </p:cNvCxnSpPr>
          <p:nvPr/>
        </p:nvCxnSpPr>
        <p:spPr>
          <a:xfrm flipH="1">
            <a:off x="2122552" y="2619613"/>
            <a:ext cx="1366024" cy="2211694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96CD3B92-AD02-C003-9A87-A5E7E389286B}"/>
              </a:ext>
            </a:extLst>
          </p:cNvPr>
          <p:cNvCxnSpPr>
            <a:cxnSpLocks/>
          </p:cNvCxnSpPr>
          <p:nvPr/>
        </p:nvCxnSpPr>
        <p:spPr>
          <a:xfrm flipV="1">
            <a:off x="4897000" y="3999135"/>
            <a:ext cx="689950" cy="89101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69412EC6-43CF-C662-1009-BE1A10C868C9}"/>
              </a:ext>
            </a:extLst>
          </p:cNvPr>
          <p:cNvCxnSpPr>
            <a:cxnSpLocks/>
          </p:cNvCxnSpPr>
          <p:nvPr/>
        </p:nvCxnSpPr>
        <p:spPr>
          <a:xfrm flipV="1">
            <a:off x="1869890" y="1943726"/>
            <a:ext cx="1287968" cy="295525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74027D63-431A-CB62-1EAD-32D6B20DF6BF}"/>
              </a:ext>
            </a:extLst>
          </p:cNvPr>
          <p:cNvCxnSpPr>
            <a:cxnSpLocks/>
          </p:cNvCxnSpPr>
          <p:nvPr/>
        </p:nvCxnSpPr>
        <p:spPr>
          <a:xfrm flipH="1">
            <a:off x="5926794" y="4234581"/>
            <a:ext cx="3758869" cy="0"/>
          </a:xfrm>
          <a:prstGeom prst="straightConnector1">
            <a:avLst/>
          </a:prstGeom>
          <a:ln w="69850">
            <a:solidFill>
              <a:srgbClr val="C00000"/>
            </a:solidFill>
            <a:headEnd type="arrow" w="lg" len="lg"/>
            <a:tailEnd type="non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E7D21A1B-A673-42F3-91C2-B7C6F2546BAB}"/>
                  </a:ext>
                </a:extLst>
              </p:cNvPr>
              <p:cNvSpPr txBox="1"/>
              <p:nvPr/>
            </p:nvSpPr>
            <p:spPr>
              <a:xfrm>
                <a:off x="7784277" y="3495704"/>
                <a:ext cx="58791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9A293309-2B56-CC48-0AD3-4448BB11E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277" y="3495704"/>
                <a:ext cx="587919" cy="646331"/>
              </a:xfrm>
              <a:prstGeom prst="rect">
                <a:avLst/>
              </a:prstGeom>
              <a:blipFill>
                <a:blip r:embed="rId9"/>
                <a:stretch>
                  <a:fillRect l="-2083"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4E7402BE-C5F0-3E41-2163-4D03FD3D3222}"/>
              </a:ext>
            </a:extLst>
          </p:cNvPr>
          <p:cNvGrpSpPr/>
          <p:nvPr/>
        </p:nvGrpSpPr>
        <p:grpSpPr>
          <a:xfrm>
            <a:off x="9979798" y="3179727"/>
            <a:ext cx="1090406" cy="1740844"/>
            <a:chOff x="3023768" y="2517017"/>
            <a:chExt cx="1090406" cy="1740844"/>
          </a:xfrm>
        </p:grpSpPr>
        <p:pic>
          <p:nvPicPr>
            <p:cNvPr id="146" name="Picture 10" descr="Female Avatar 4 Icons PNG - Free PNG and Icons Downloads">
              <a:extLst>
                <a:ext uri="{FF2B5EF4-FFF2-40B4-BE49-F238E27FC236}">
                  <a16:creationId xmlns:a16="http://schemas.microsoft.com/office/drawing/2014/main" id="{6084D10D-1445-DD5E-2E4B-9F0CD10BBB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3768" y="2517017"/>
              <a:ext cx="1090406" cy="1285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4A4CCF5-743D-7D19-D4B6-52125D6252C2}"/>
                </a:ext>
              </a:extLst>
            </p:cNvPr>
            <p:cNvSpPr txBox="1"/>
            <p:nvPr/>
          </p:nvSpPr>
          <p:spPr>
            <a:xfrm>
              <a:off x="3119965" y="3796196"/>
              <a:ext cx="99420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/>
                <a:t>Verify</a:t>
              </a:r>
              <a:endParaRPr lang="he-IL" sz="2800" dirty="0"/>
            </a:p>
          </p:txBody>
        </p:sp>
      </p:grpSp>
      <p:pic>
        <p:nvPicPr>
          <p:cNvPr id="171" name="Picture 10" descr="Female Avatar 4 Icons PNG - Free PNG and Icons Downloads">
            <a:extLst>
              <a:ext uri="{FF2B5EF4-FFF2-40B4-BE49-F238E27FC236}">
                <a16:creationId xmlns:a16="http://schemas.microsoft.com/office/drawing/2014/main" id="{349F5939-8F72-F6DC-C76E-2A10D5835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339" y="552220"/>
            <a:ext cx="857815" cy="101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" name="TextBox 171">
            <a:extLst>
              <a:ext uri="{FF2B5EF4-FFF2-40B4-BE49-F238E27FC236}">
                <a16:creationId xmlns:a16="http://schemas.microsoft.com/office/drawing/2014/main" id="{26EA5066-0D08-78DF-0048-961503A5C3DB}"/>
              </a:ext>
            </a:extLst>
          </p:cNvPr>
          <p:cNvSpPr txBox="1"/>
          <p:nvPr/>
        </p:nvSpPr>
        <p:spPr>
          <a:xfrm>
            <a:off x="9145313" y="1499329"/>
            <a:ext cx="165170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/>
              <a:t>Adversary</a:t>
            </a:r>
            <a:endParaRPr lang="he-IL" sz="2400" dirty="0"/>
          </a:p>
        </p:txBody>
      </p:sp>
      <p:pic>
        <p:nvPicPr>
          <p:cNvPr id="173" name="Picture 172" descr="Red horns on a black background&#10;&#10;Description automatically generated">
            <a:extLst>
              <a:ext uri="{FF2B5EF4-FFF2-40B4-BE49-F238E27FC236}">
                <a16:creationId xmlns:a16="http://schemas.microsoft.com/office/drawing/2014/main" id="{9F28D89E-F3FD-BDA6-3890-A3E6F08FFA9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1" r="64116" b="1"/>
          <a:stretch/>
        </p:blipFill>
        <p:spPr>
          <a:xfrm>
            <a:off x="9453105" y="399515"/>
            <a:ext cx="178281" cy="339182"/>
          </a:xfrm>
          <a:prstGeom prst="rect">
            <a:avLst/>
          </a:prstGeom>
        </p:spPr>
      </p:pic>
      <p:pic>
        <p:nvPicPr>
          <p:cNvPr id="174" name="Picture 173" descr="Red horns on a black background&#10;&#10;Description automatically generated">
            <a:extLst>
              <a:ext uri="{FF2B5EF4-FFF2-40B4-BE49-F238E27FC236}">
                <a16:creationId xmlns:a16="http://schemas.microsoft.com/office/drawing/2014/main" id="{9925359D-9B96-464E-941F-EFA1EA99551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1" r="64116" b="1"/>
          <a:stretch/>
        </p:blipFill>
        <p:spPr>
          <a:xfrm flipH="1">
            <a:off x="9971164" y="399515"/>
            <a:ext cx="178281" cy="339182"/>
          </a:xfrm>
          <a:prstGeom prst="rect">
            <a:avLst/>
          </a:prstGeom>
        </p:spPr>
      </p:pic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6329AC7F-489F-4846-17B6-1C4C1A757FB0}"/>
              </a:ext>
            </a:extLst>
          </p:cNvPr>
          <p:cNvCxnSpPr>
            <a:cxnSpLocks/>
          </p:cNvCxnSpPr>
          <p:nvPr/>
        </p:nvCxnSpPr>
        <p:spPr>
          <a:xfrm flipH="1">
            <a:off x="5311572" y="1490241"/>
            <a:ext cx="3643735" cy="1203513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FB1141-BA17-6215-AEE2-0F9640610A7C}"/>
                  </a:ext>
                </a:extLst>
              </p:cNvPr>
              <p:cNvSpPr txBox="1"/>
              <p:nvPr/>
            </p:nvSpPr>
            <p:spPr>
              <a:xfrm>
                <a:off x="7594931" y="4890145"/>
                <a:ext cx="3758869" cy="5868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0" dirty="0"/>
                  <a:t>KeyAgg(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𝑣𝑘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0307189-1F69-97FB-A7A6-FD7F280A9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931" y="4890145"/>
                <a:ext cx="3758869" cy="586892"/>
              </a:xfrm>
              <a:prstGeom prst="rect">
                <a:avLst/>
              </a:prstGeom>
              <a:blipFill>
                <a:blip r:embed="rId12"/>
                <a:stretch>
                  <a:fillRect l="-3367" b="-27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93FB3158-79F9-63F1-F83D-E201130DCEE1}"/>
              </a:ext>
            </a:extLst>
          </p:cNvPr>
          <p:cNvGrpSpPr/>
          <p:nvPr/>
        </p:nvGrpSpPr>
        <p:grpSpPr>
          <a:xfrm>
            <a:off x="3250385" y="1291588"/>
            <a:ext cx="696340" cy="339182"/>
            <a:chOff x="7924983" y="551915"/>
            <a:chExt cx="696340" cy="339182"/>
          </a:xfrm>
        </p:grpSpPr>
        <p:pic>
          <p:nvPicPr>
            <p:cNvPr id="3" name="Picture 2" descr="Red horns on a black background&#10;&#10;Description automatically generated">
              <a:extLst>
                <a:ext uri="{FF2B5EF4-FFF2-40B4-BE49-F238E27FC236}">
                  <a16:creationId xmlns:a16="http://schemas.microsoft.com/office/drawing/2014/main" id="{9348CDD7-B7DE-7BA7-B12F-21743F107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61" r="64116" b="1"/>
            <a:stretch/>
          </p:blipFill>
          <p:spPr>
            <a:xfrm>
              <a:off x="7924983" y="551915"/>
              <a:ext cx="178281" cy="339182"/>
            </a:xfrm>
            <a:prstGeom prst="rect">
              <a:avLst/>
            </a:prstGeom>
          </p:spPr>
        </p:pic>
        <p:pic>
          <p:nvPicPr>
            <p:cNvPr id="4" name="Picture 3" descr="Red horns on a black background&#10;&#10;Description automatically generated">
              <a:extLst>
                <a:ext uri="{FF2B5EF4-FFF2-40B4-BE49-F238E27FC236}">
                  <a16:creationId xmlns:a16="http://schemas.microsoft.com/office/drawing/2014/main" id="{91E74C40-0136-9E54-3417-C60C24A6CB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61" r="64116" b="1"/>
            <a:stretch/>
          </p:blipFill>
          <p:spPr>
            <a:xfrm flipH="1">
              <a:off x="8443042" y="551915"/>
              <a:ext cx="178281" cy="339182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F9FFF0F-3FB5-AEAC-D48C-285985E786B0}"/>
              </a:ext>
            </a:extLst>
          </p:cNvPr>
          <p:cNvGrpSpPr/>
          <p:nvPr/>
        </p:nvGrpSpPr>
        <p:grpSpPr>
          <a:xfrm>
            <a:off x="5635239" y="2589048"/>
            <a:ext cx="696340" cy="339182"/>
            <a:chOff x="7924983" y="551915"/>
            <a:chExt cx="696340" cy="339182"/>
          </a:xfrm>
        </p:grpSpPr>
        <p:pic>
          <p:nvPicPr>
            <p:cNvPr id="7" name="Picture 6" descr="Red horns on a black background&#10;&#10;Description automatically generated">
              <a:extLst>
                <a:ext uri="{FF2B5EF4-FFF2-40B4-BE49-F238E27FC236}">
                  <a16:creationId xmlns:a16="http://schemas.microsoft.com/office/drawing/2014/main" id="{15794A00-1101-9B27-F3EF-8E2F146279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61" r="64116" b="1"/>
            <a:stretch/>
          </p:blipFill>
          <p:spPr>
            <a:xfrm>
              <a:off x="7924983" y="551915"/>
              <a:ext cx="178281" cy="339182"/>
            </a:xfrm>
            <a:prstGeom prst="rect">
              <a:avLst/>
            </a:prstGeom>
          </p:spPr>
        </p:pic>
        <p:pic>
          <p:nvPicPr>
            <p:cNvPr id="8" name="Picture 7" descr="Red horns on a black background&#10;&#10;Description automatically generated">
              <a:extLst>
                <a:ext uri="{FF2B5EF4-FFF2-40B4-BE49-F238E27FC236}">
                  <a16:creationId xmlns:a16="http://schemas.microsoft.com/office/drawing/2014/main" id="{78771E41-CB19-BC18-EB65-DD0B05CAC2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61" r="64116" b="1"/>
            <a:stretch/>
          </p:blipFill>
          <p:spPr>
            <a:xfrm flipH="1">
              <a:off x="8443042" y="551915"/>
              <a:ext cx="178281" cy="33918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7EFCCE0-E713-F0D3-0419-51D0DB5220B0}"/>
              </a:ext>
            </a:extLst>
          </p:cNvPr>
          <p:cNvGrpSpPr/>
          <p:nvPr/>
        </p:nvGrpSpPr>
        <p:grpSpPr>
          <a:xfrm>
            <a:off x="4127714" y="4578486"/>
            <a:ext cx="696340" cy="339182"/>
            <a:chOff x="7924983" y="551915"/>
            <a:chExt cx="696340" cy="339182"/>
          </a:xfrm>
        </p:grpSpPr>
        <p:pic>
          <p:nvPicPr>
            <p:cNvPr id="10" name="Picture 9" descr="Red horns on a black background&#10;&#10;Description automatically generated">
              <a:extLst>
                <a:ext uri="{FF2B5EF4-FFF2-40B4-BE49-F238E27FC236}">
                  <a16:creationId xmlns:a16="http://schemas.microsoft.com/office/drawing/2014/main" id="{E62F4A0A-331F-6636-0806-8EAA7F2FA8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61" r="64116" b="1"/>
            <a:stretch/>
          </p:blipFill>
          <p:spPr>
            <a:xfrm>
              <a:off x="7924983" y="551915"/>
              <a:ext cx="178281" cy="339182"/>
            </a:xfrm>
            <a:prstGeom prst="rect">
              <a:avLst/>
            </a:prstGeom>
          </p:spPr>
        </p:pic>
        <p:pic>
          <p:nvPicPr>
            <p:cNvPr id="11" name="Picture 10" descr="Red horns on a black background&#10;&#10;Description automatically generated">
              <a:extLst>
                <a:ext uri="{FF2B5EF4-FFF2-40B4-BE49-F238E27FC236}">
                  <a16:creationId xmlns:a16="http://schemas.microsoft.com/office/drawing/2014/main" id="{2650848D-EE9B-4E28-4663-D2E617EB90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61" r="64116" b="1"/>
            <a:stretch/>
          </p:blipFill>
          <p:spPr>
            <a:xfrm flipH="1">
              <a:off x="8443042" y="551915"/>
              <a:ext cx="178281" cy="339182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D819511-398A-0385-E937-B606C12FD5CD}"/>
              </a:ext>
            </a:extLst>
          </p:cNvPr>
          <p:cNvGrpSpPr/>
          <p:nvPr/>
        </p:nvGrpSpPr>
        <p:grpSpPr>
          <a:xfrm>
            <a:off x="1384514" y="4590843"/>
            <a:ext cx="696340" cy="339182"/>
            <a:chOff x="7924983" y="551915"/>
            <a:chExt cx="696340" cy="339182"/>
          </a:xfrm>
        </p:grpSpPr>
        <p:pic>
          <p:nvPicPr>
            <p:cNvPr id="13" name="Picture 12" descr="Red horns on a black background&#10;&#10;Description automatically generated">
              <a:extLst>
                <a:ext uri="{FF2B5EF4-FFF2-40B4-BE49-F238E27FC236}">
                  <a16:creationId xmlns:a16="http://schemas.microsoft.com/office/drawing/2014/main" id="{7A9D9D5F-A169-6EED-AB98-A2BB6E09EB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61" r="64116" b="1"/>
            <a:stretch/>
          </p:blipFill>
          <p:spPr>
            <a:xfrm>
              <a:off x="7924983" y="551915"/>
              <a:ext cx="178281" cy="339182"/>
            </a:xfrm>
            <a:prstGeom prst="rect">
              <a:avLst/>
            </a:prstGeom>
          </p:spPr>
        </p:pic>
        <p:pic>
          <p:nvPicPr>
            <p:cNvPr id="14" name="Picture 13" descr="Red horns on a black background&#10;&#10;Description automatically generated">
              <a:extLst>
                <a:ext uri="{FF2B5EF4-FFF2-40B4-BE49-F238E27FC236}">
                  <a16:creationId xmlns:a16="http://schemas.microsoft.com/office/drawing/2014/main" id="{67765AA5-753B-B3D0-22DA-6FC4E09A2C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61" r="64116" b="1"/>
            <a:stretch/>
          </p:blipFill>
          <p:spPr>
            <a:xfrm flipH="1">
              <a:off x="8443042" y="551915"/>
              <a:ext cx="178281" cy="33918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0631A61-F2E9-790E-35DE-BACA6BD15CE4}"/>
                  </a:ext>
                </a:extLst>
              </p:cNvPr>
              <p:cNvSpPr txBox="1"/>
              <p:nvPr/>
            </p:nvSpPr>
            <p:spPr>
              <a:xfrm rot="20412195">
                <a:off x="5877389" y="1491130"/>
                <a:ext cx="263335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F9E3A3-BB68-7248-A640-C6A3677D9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412195">
                <a:off x="5877389" y="1491130"/>
                <a:ext cx="2633359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Callout 17">
            <a:extLst>
              <a:ext uri="{FF2B5EF4-FFF2-40B4-BE49-F238E27FC236}">
                <a16:creationId xmlns:a16="http://schemas.microsoft.com/office/drawing/2014/main" id="{80B74D25-9567-EFFD-74E8-0CB899EEFE45}"/>
              </a:ext>
            </a:extLst>
          </p:cNvPr>
          <p:cNvSpPr/>
          <p:nvPr/>
        </p:nvSpPr>
        <p:spPr>
          <a:xfrm flipH="1">
            <a:off x="7234282" y="236428"/>
            <a:ext cx="1373375" cy="1011144"/>
          </a:xfrm>
          <a:prstGeom prst="wedgeEllipseCallout">
            <a:avLst>
              <a:gd name="adj1" fmla="val 19071"/>
              <a:gd name="adj2" fmla="val 59058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Same set!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Callout 18">
            <a:extLst>
              <a:ext uri="{FF2B5EF4-FFF2-40B4-BE49-F238E27FC236}">
                <a16:creationId xmlns:a16="http://schemas.microsoft.com/office/drawing/2014/main" id="{2A82F18E-5673-4C24-5D14-33530379C5B3}"/>
              </a:ext>
            </a:extLst>
          </p:cNvPr>
          <p:cNvSpPr/>
          <p:nvPr/>
        </p:nvSpPr>
        <p:spPr>
          <a:xfrm flipH="1">
            <a:off x="4754784" y="663991"/>
            <a:ext cx="2010809" cy="855501"/>
          </a:xfrm>
          <a:prstGeom prst="wedgeEllipseCallout">
            <a:avLst>
              <a:gd name="adj1" fmla="val -48145"/>
              <a:gd name="adj2" fmla="val 6117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i="0" dirty="0">
                <a:solidFill>
                  <a:prstClr val="black"/>
                </a:solidFill>
                <a:latin typeface="Calibri" panose="020F0502020204030204"/>
              </a:rPr>
              <a:t>Many messages!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63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9881E-0999-B0BD-F20B-B9055566D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>
            <a:extLst>
              <a:ext uri="{FF2B5EF4-FFF2-40B4-BE49-F238E27FC236}">
                <a16:creationId xmlns:a16="http://schemas.microsoft.com/office/drawing/2014/main" id="{BF3B9CD7-6D37-A234-D64F-BEBCE1A47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91" y="23065"/>
            <a:ext cx="9720072" cy="1499616"/>
          </a:xfrm>
        </p:spPr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cap="none" dirty="0"/>
              <a:t>Application</a:t>
            </a:r>
            <a:r>
              <a:rPr lang="en-US" dirty="0"/>
              <a:t>s</a:t>
            </a:r>
            <a:endParaRPr lang="en-US" cap="none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27D0C6-A162-6500-227C-B6EC7FAE6A76}"/>
              </a:ext>
            </a:extLst>
          </p:cNvPr>
          <p:cNvSpPr txBox="1"/>
          <p:nvPr/>
        </p:nvSpPr>
        <p:spPr>
          <a:xfrm>
            <a:off x="504145" y="1109862"/>
            <a:ext cx="11582400" cy="36312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600" dirty="0"/>
              <a:t>Validating one-time transactions (e.g., Bitcoin UTXOs)</a:t>
            </a:r>
          </a:p>
          <a:p>
            <a:pPr marL="742950" lvl="1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600" dirty="0"/>
              <a:t>UTXO is spent after validating one or more signatures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600" dirty="0"/>
              <a:t>Validating standard transactions via </a:t>
            </a:r>
            <a:r>
              <a:rPr lang="en-GB" sz="2600" dirty="0">
                <a:solidFill>
                  <a:srgbClr val="FF0000"/>
                </a:solidFill>
              </a:rPr>
              <a:t>account abstraction</a:t>
            </a:r>
          </a:p>
          <a:p>
            <a:pPr marL="742950" lvl="1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600" dirty="0"/>
              <a:t>Leverage the </a:t>
            </a:r>
            <a:r>
              <a:rPr lang="en-GB" sz="2600" dirty="0">
                <a:solidFill>
                  <a:srgbClr val="FF0000"/>
                </a:solidFill>
              </a:rPr>
              <a:t>blockchain structure </a:t>
            </a:r>
            <a:r>
              <a:rPr lang="en-GB" sz="2600" dirty="0"/>
              <a:t>to get reusability</a:t>
            </a:r>
          </a:p>
          <a:p>
            <a:pPr marL="742950" lvl="1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600" dirty="0"/>
              <a:t>Sign transaction + </a:t>
            </a:r>
            <a:r>
              <a:rPr lang="en-GB" sz="2600" dirty="0">
                <a:solidFill>
                  <a:srgbClr val="FF0000"/>
                </a:solidFill>
              </a:rPr>
              <a:t>newly-generated</a:t>
            </a:r>
            <a:r>
              <a:rPr lang="en-GB" sz="2600" dirty="0"/>
              <a:t> one-time verification key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600" dirty="0"/>
              <a:t>n-out-of-n signing (with not setup)</a:t>
            </a:r>
            <a:endParaRPr lang="en-IL" sz="2600" dirty="0"/>
          </a:p>
        </p:txBody>
      </p:sp>
      <p:pic>
        <p:nvPicPr>
          <p:cNvPr id="4100" name="Picture 4" descr="What Is Blockchain | Money">
            <a:extLst>
              <a:ext uri="{FF2B5EF4-FFF2-40B4-BE49-F238E27FC236}">
                <a16:creationId xmlns:a16="http://schemas.microsoft.com/office/drawing/2014/main" id="{07DD8509-52AF-31C4-6004-242BDE9DD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1" b="31234"/>
          <a:stretch/>
        </p:blipFill>
        <p:spPr bwMode="auto">
          <a:xfrm>
            <a:off x="6262196" y="4632261"/>
            <a:ext cx="4685498" cy="139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92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CF4D3-5EF7-8A26-E593-3D5F95FE3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74262F-E4D5-DB61-C57F-68E4C25CD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036" y="2321243"/>
            <a:ext cx="11681927" cy="146304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9BF0BC-B38A-18AE-505E-F18F13E6F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421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10656-9201-5DA8-ABFA-432172018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F912269-D19D-247A-24D1-7A9DEA0FA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91" y="0"/>
            <a:ext cx="9720072" cy="1499616"/>
          </a:xfrm>
        </p:spPr>
        <p:txBody>
          <a:bodyPr/>
          <a:lstStyle/>
          <a:p>
            <a:r>
              <a:rPr lang="en-US" cap="none" dirty="0"/>
              <a:t>Our Results #1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E71749-6E5F-B2CF-C2A1-1895CC1EFDBA}"/>
              </a:ext>
            </a:extLst>
          </p:cNvPr>
          <p:cNvSpPr txBox="1"/>
          <p:nvPr/>
        </p:nvSpPr>
        <p:spPr>
          <a:xfrm>
            <a:off x="705495" y="1614956"/>
            <a:ext cx="113287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/>
              <a:t>We construct a </a:t>
            </a:r>
            <a:r>
              <a:rPr lang="en-GB" sz="2400" dirty="0">
                <a:solidFill>
                  <a:srgbClr val="FF0000"/>
                </a:solidFill>
              </a:rPr>
              <a:t>one-time multi-signature </a:t>
            </a:r>
            <a:r>
              <a:rPr lang="en-GB" sz="2400" dirty="0"/>
              <a:t>in the ROM based on</a:t>
            </a:r>
            <a:br>
              <a:rPr lang="en-GB" sz="2400" dirty="0"/>
            </a:br>
            <a:r>
              <a:rPr lang="en-US" sz="2400" dirty="0"/>
              <a:t>a</a:t>
            </a:r>
            <a:r>
              <a:rPr lang="en-GB" sz="2400" dirty="0" err="1"/>
              <a:t>ny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FF0000"/>
                </a:solidFill>
              </a:rPr>
              <a:t>ring-homomorphic </a:t>
            </a:r>
            <a:r>
              <a:rPr lang="en-GB" sz="2400" dirty="0"/>
              <a:t>one-way function (</a:t>
            </a:r>
            <a:r>
              <a:rPr lang="en-GB" sz="2400" dirty="0" err="1"/>
              <a:t>e.g</a:t>
            </a:r>
            <a:r>
              <a:rPr lang="en-GB" sz="2400" dirty="0"/>
              <a:t>,. DDH, RSA)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F0C5B2-AFAE-722C-DBAB-3BA0F1D33314}"/>
              </a:ext>
            </a:extLst>
          </p:cNvPr>
          <p:cNvSpPr txBox="1"/>
          <p:nvPr/>
        </p:nvSpPr>
        <p:spPr>
          <a:xfrm>
            <a:off x="731812" y="1239571"/>
            <a:ext cx="10728376" cy="430887"/>
          </a:xfrm>
          <a:prstGeom prst="rect">
            <a:avLst/>
          </a:prstGeom>
          <a:noFill/>
        </p:spPr>
        <p:txBody>
          <a:bodyPr wrap="square" lIns="4572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Theorem:</a:t>
            </a:r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65877370-D537-BD97-20DB-FF49BF1D9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A651EB-262C-C726-9577-5AE35ED7DC5E}"/>
                  </a:ext>
                </a:extLst>
              </p:cNvPr>
              <p:cNvSpPr txBox="1"/>
              <p:nvPr/>
            </p:nvSpPr>
            <p:spPr>
              <a:xfrm>
                <a:off x="731812" y="2569485"/>
                <a:ext cx="11328784" cy="20143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GB" sz="2400" dirty="0"/>
                  <a:t>Advantages: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  <a:defRPr/>
                </a:pPr>
                <a:r>
                  <a:rPr lang="en-GB" sz="2400" dirty="0">
                    <a:solidFill>
                      <a:srgbClr val="FF0000"/>
                    </a:solidFill>
                  </a:rPr>
                  <a:t>Non-interactive</a:t>
                </a:r>
                <a:r>
                  <a:rPr lang="en-GB" sz="2400" dirty="0"/>
                  <a:t> signing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  <a:defRPr/>
                </a:pPr>
                <a:r>
                  <a:rPr lang="en-GB" sz="2400" dirty="0"/>
                  <a:t>Verification key: </a:t>
                </a:r>
                <a:r>
                  <a:rPr lang="en-GB" sz="2400" dirty="0">
                    <a:solidFill>
                      <a:srgbClr val="FF0000"/>
                    </a:solidFill>
                  </a:rPr>
                  <a:t>2 group </a:t>
                </a:r>
                <a:r>
                  <a:rPr lang="en-GB" sz="2400" dirty="0"/>
                  <a:t>elements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  <a:defRPr/>
                </a:pPr>
                <a:r>
                  <a:rPr lang="en-GB" sz="2400" dirty="0"/>
                  <a:t>Signature: </a:t>
                </a:r>
                <a:r>
                  <a:rPr lang="en-GB" sz="2400" dirty="0">
                    <a:solidFill>
                      <a:srgbClr val="FF0000"/>
                    </a:solidFill>
                  </a:rPr>
                  <a:t>1 group </a:t>
                </a:r>
                <a:r>
                  <a:rPr lang="en-GB" sz="2400" dirty="0"/>
                  <a:t>element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  <a:defRPr/>
                </a:pPr>
                <a:r>
                  <a:rPr lang="en-GB" sz="2400" dirty="0"/>
                  <a:t>Single application of the </a:t>
                </a:r>
                <a:r>
                  <a:rPr lang="en-GB" sz="2400" dirty="0">
                    <a:solidFill>
                      <a:srgbClr val="FF0000"/>
                    </a:solidFill>
                  </a:rPr>
                  <a:t>forking lemma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400" dirty="0"/>
                  <a:t> security bound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A651EB-262C-C726-9577-5AE35ED7D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12" y="2569485"/>
                <a:ext cx="11328784" cy="2014334"/>
              </a:xfrm>
              <a:prstGeom prst="rect">
                <a:avLst/>
              </a:prstGeom>
              <a:blipFill>
                <a:blip r:embed="rId3"/>
                <a:stretch>
                  <a:fillRect l="-896" t="-2516" b="-3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09344BB-16E4-CB84-A85B-78A77348326F}"/>
              </a:ext>
            </a:extLst>
          </p:cNvPr>
          <p:cNvSpPr txBox="1"/>
          <p:nvPr/>
        </p:nvSpPr>
        <p:spPr>
          <a:xfrm>
            <a:off x="705495" y="4795897"/>
            <a:ext cx="113287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/>
              <a:t>Can be extended to </a:t>
            </a:r>
            <a:r>
              <a:rPr lang="en-US" sz="2400" dirty="0">
                <a:solidFill>
                  <a:srgbClr val="FF0000"/>
                </a:solidFill>
              </a:rPr>
              <a:t>t-times</a:t>
            </a:r>
            <a:r>
              <a:rPr lang="en-US" sz="2400" dirty="0"/>
              <a:t> signature: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Verification key: </a:t>
            </a:r>
            <a:r>
              <a:rPr lang="en-GB" sz="2400" dirty="0">
                <a:solidFill>
                  <a:srgbClr val="FF0000"/>
                </a:solidFill>
              </a:rPr>
              <a:t>t+1 group</a:t>
            </a:r>
            <a:r>
              <a:rPr lang="en-GB" sz="2400" dirty="0"/>
              <a:t> elements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Signature: </a:t>
            </a:r>
            <a:r>
              <a:rPr lang="en-GB" sz="2400" dirty="0">
                <a:solidFill>
                  <a:srgbClr val="FF0000"/>
                </a:solidFill>
              </a:rPr>
              <a:t>1 group </a:t>
            </a:r>
            <a:r>
              <a:rPr lang="en-GB" sz="2400" dirty="0"/>
              <a:t>element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330A0F-1195-2A01-2A65-9EB6E9E5D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0782" y="4538218"/>
            <a:ext cx="1805723" cy="171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2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4DF89-4E0B-6403-EA35-E4BB190C8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5C8FDF2-A8FE-1DE8-F08E-8634461F4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91" y="0"/>
            <a:ext cx="9720072" cy="1499616"/>
          </a:xfrm>
        </p:spPr>
        <p:txBody>
          <a:bodyPr/>
          <a:lstStyle/>
          <a:p>
            <a:r>
              <a:rPr lang="en-US" cap="none" dirty="0"/>
              <a:t>Our Results #2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BC131BD-8AA6-4495-05F3-5B44B43D4D13}"/>
                  </a:ext>
                </a:extLst>
              </p:cNvPr>
              <p:cNvSpPr txBox="1"/>
              <p:nvPr/>
            </p:nvSpPr>
            <p:spPr>
              <a:xfrm>
                <a:off x="405291" y="1515347"/>
                <a:ext cx="1164603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dirty="0">
                    <a:solidFill>
                      <a:srgbClr val="FF0000"/>
                    </a:solidFill>
                  </a:rPr>
                  <a:t>O</a:t>
                </a:r>
                <a:r>
                  <a:rPr lang="en-GB" sz="2400" dirty="0">
                    <a:solidFill>
                      <a:srgbClr val="FF0000"/>
                    </a:solidFill>
                  </a:rPr>
                  <a:t>ne-time </a:t>
                </a:r>
                <a:r>
                  <a:rPr lang="en-GB" sz="2400" dirty="0"/>
                  <a:t>multi-signature scheme (with non-interactive signing)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br>
                  <a:rPr lang="en-US" sz="2400" dirty="0">
                    <a:solidFill>
                      <a:srgbClr val="FF0000"/>
                    </a:solidFill>
                  </a:rPr>
                </a:br>
                <a:r>
                  <a:rPr lang="en-GB" sz="2400" dirty="0">
                    <a:solidFill>
                      <a:srgbClr val="FF0000"/>
                    </a:solidFill>
                  </a:rPr>
                  <a:t>Single-set</a:t>
                </a:r>
                <a:r>
                  <a:rPr lang="en-GB" sz="2400" dirty="0"/>
                  <a:t> multi-signature scheme (assuming NIZK).</a:t>
                </a:r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BC131BD-8AA6-4495-05F3-5B44B43D4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91" y="1515347"/>
                <a:ext cx="11646032" cy="830997"/>
              </a:xfrm>
              <a:prstGeom prst="rect">
                <a:avLst/>
              </a:prstGeom>
              <a:blipFill>
                <a:blip r:embed="rId3"/>
                <a:stretch>
                  <a:fillRect l="-763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DF0D857-9993-29CE-5D39-5183CD247A51}"/>
              </a:ext>
            </a:extLst>
          </p:cNvPr>
          <p:cNvSpPr txBox="1"/>
          <p:nvPr/>
        </p:nvSpPr>
        <p:spPr>
          <a:xfrm>
            <a:off x="431608" y="1190840"/>
            <a:ext cx="10728376" cy="430887"/>
          </a:xfrm>
          <a:prstGeom prst="rect">
            <a:avLst/>
          </a:prstGeom>
          <a:noFill/>
        </p:spPr>
        <p:txBody>
          <a:bodyPr wrap="square" lIns="4572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Theorem:</a:t>
            </a:r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2F2D1228-3975-2ED9-8168-5023BF6D8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4621DA2-0685-255B-878A-EF2325A9BF23}"/>
                  </a:ext>
                </a:extLst>
              </p:cNvPr>
              <p:cNvSpPr txBox="1"/>
              <p:nvPr/>
            </p:nvSpPr>
            <p:spPr>
              <a:xfrm>
                <a:off x="431608" y="2685823"/>
                <a:ext cx="11328784" cy="3030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3280"/>
                  </a:lnSpc>
                  <a:defRPr/>
                </a:pPr>
                <a:r>
                  <a:rPr lang="en-GB" sz="2400" dirty="0"/>
                  <a:t>Key properties:</a:t>
                </a:r>
              </a:p>
              <a:p>
                <a:pPr marL="457200" indent="-457200">
                  <a:lnSpc>
                    <a:spcPts val="328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GB" sz="2400" dirty="0">
                    <a:solidFill>
                      <a:srgbClr val="FF0000"/>
                    </a:solidFill>
                  </a:rPr>
                  <a:t>Two-round </a:t>
                </a:r>
                <a:r>
                  <a:rPr lang="en-GB" sz="2400" dirty="0"/>
                  <a:t>signing</a:t>
                </a:r>
              </a:p>
              <a:p>
                <a:pPr marL="457200" indent="-457200">
                  <a:lnSpc>
                    <a:spcPts val="328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GB" sz="2400" dirty="0"/>
                  <a:t>Verification and signature size: </a:t>
                </a:r>
                <a:r>
                  <a:rPr lang="en-GB" sz="2400" dirty="0">
                    <a:solidFill>
                      <a:srgbClr val="FF0000"/>
                    </a:solidFill>
                  </a:rPr>
                  <a:t>independent of number of signers</a:t>
                </a:r>
                <a:endParaRPr lang="en-GB" sz="2400" dirty="0"/>
              </a:p>
              <a:p>
                <a:pPr marL="457200" indent="-457200">
                  <a:lnSpc>
                    <a:spcPts val="328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GB" sz="2400" dirty="0"/>
                  <a:t>No extra </a:t>
                </a:r>
                <a:r>
                  <a:rPr lang="en-GB" sz="2400" dirty="0">
                    <a:solidFill>
                      <a:srgbClr val="FF0000"/>
                    </a:solidFill>
                  </a:rPr>
                  <a:t>forking lemma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400" dirty="0"/>
                  <a:t> similar security bound</a:t>
                </a:r>
              </a:p>
              <a:p>
                <a:pPr marL="457200" indent="-457200">
                  <a:lnSpc>
                    <a:spcPts val="328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Not concretely efficient (tree based)</a:t>
                </a:r>
              </a:p>
              <a:p>
                <a:pPr>
                  <a:lnSpc>
                    <a:spcPts val="3280"/>
                  </a:lnSpc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>
                  <a:lnSpc>
                    <a:spcPts val="3280"/>
                  </a:lnSpc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Point: no </a:t>
                </a:r>
                <a:r>
                  <a:rPr lang="en-GB" sz="2400" dirty="0">
                    <a:solidFill>
                      <a:srgbClr val="FF0000"/>
                    </a:solidFill>
                    <a:latin typeface="Calibri" panose="020F0502020204030204"/>
                  </a:rPr>
                  <a:t>inherent security</a:t>
                </a:r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 loss for single-set multi-signature schemes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4621DA2-0685-255B-878A-EF2325A9B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08" y="2685823"/>
                <a:ext cx="11328784" cy="3030125"/>
              </a:xfrm>
              <a:prstGeom prst="rect">
                <a:avLst/>
              </a:prstGeom>
              <a:blipFill>
                <a:blip r:embed="rId4"/>
                <a:stretch>
                  <a:fillRect l="-897" t="-417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0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ED9C0-A2E6-D343-D1AE-E323D01EC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C180D68-0E40-9882-0D8B-2EAA44988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036" y="2321243"/>
            <a:ext cx="11681927" cy="146304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Structure vs. Hardness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FD69AF-6CA8-4620-4BCC-8A17985B3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727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53B1E-EEEA-09EB-2CB9-C546E9F1F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lackbox Watch, 90 x 90 x 90 mm">
            <a:extLst>
              <a:ext uri="{FF2B5EF4-FFF2-40B4-BE49-F238E27FC236}">
                <a16:creationId xmlns:a16="http://schemas.microsoft.com/office/drawing/2014/main" id="{D126A4B0-7B60-F2A9-09B1-EB0E3B0C0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514" y="3544952"/>
            <a:ext cx="2540643" cy="254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D9E1E4A-667C-0276-028D-9DA9EA700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91" y="0"/>
            <a:ext cx="9720072" cy="1499616"/>
          </a:xfrm>
        </p:spPr>
        <p:txBody>
          <a:bodyPr/>
          <a:lstStyle/>
          <a:p>
            <a:r>
              <a:rPr lang="en-US" cap="none" dirty="0"/>
              <a:t>Our Results #3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A54A56-4DF5-7984-5384-A45509296322}"/>
              </a:ext>
            </a:extLst>
          </p:cNvPr>
          <p:cNvSpPr txBox="1"/>
          <p:nvPr/>
        </p:nvSpPr>
        <p:spPr>
          <a:xfrm>
            <a:off x="405291" y="1851801"/>
            <a:ext cx="116460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/>
              <a:t>No </a:t>
            </a:r>
            <a:r>
              <a:rPr lang="en-US" sz="2400" dirty="0">
                <a:solidFill>
                  <a:srgbClr val="FF0000"/>
                </a:solidFill>
              </a:rPr>
              <a:t>fully black-box</a:t>
            </a:r>
            <a:r>
              <a:rPr lang="en-US" sz="2400" dirty="0"/>
              <a:t> construction of non-trivial </a:t>
            </a:r>
            <a:r>
              <a:rPr lang="en-US" sz="2400" dirty="0">
                <a:solidFill>
                  <a:srgbClr val="FF0000"/>
                </a:solidFill>
              </a:rPr>
              <a:t>one-time</a:t>
            </a:r>
            <a:r>
              <a:rPr lang="en-US" sz="2400" dirty="0"/>
              <a:t> multi-signatures*</a:t>
            </a:r>
            <a:br>
              <a:rPr lang="en-US" sz="2400" dirty="0"/>
            </a:br>
            <a:r>
              <a:rPr lang="en-US" sz="2400" dirty="0"/>
              <a:t>from </a:t>
            </a:r>
            <a:r>
              <a:rPr lang="en-US" sz="2400" dirty="0">
                <a:solidFill>
                  <a:srgbClr val="FF0000"/>
                </a:solidFill>
              </a:rPr>
              <a:t>one-way functions 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29E31D-F752-62CA-8A76-127B202304C1}"/>
              </a:ext>
            </a:extLst>
          </p:cNvPr>
          <p:cNvSpPr txBox="1"/>
          <p:nvPr/>
        </p:nvSpPr>
        <p:spPr>
          <a:xfrm>
            <a:off x="431608" y="1355909"/>
            <a:ext cx="10728376" cy="430887"/>
          </a:xfrm>
          <a:prstGeom prst="rect">
            <a:avLst/>
          </a:prstGeom>
          <a:noFill/>
        </p:spPr>
        <p:txBody>
          <a:bodyPr wrap="square" lIns="4572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Theorem:</a:t>
            </a:r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D05A0DD3-5CD6-1FCC-1721-B37F231B8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B5C08E-1A0A-DDD4-0F29-B09279F0AC6E}"/>
              </a:ext>
            </a:extLst>
          </p:cNvPr>
          <p:cNvSpPr txBox="1"/>
          <p:nvPr/>
        </p:nvSpPr>
        <p:spPr>
          <a:xfrm>
            <a:off x="405291" y="2718310"/>
            <a:ext cx="11328784" cy="1302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180"/>
              </a:lnSpc>
              <a:defRPr/>
            </a:pPr>
            <a:r>
              <a:rPr lang="en-GB" sz="2400" dirty="0"/>
              <a:t>Key points:</a:t>
            </a:r>
          </a:p>
          <a:p>
            <a:pPr marL="342900" indent="-342900">
              <a:lnSpc>
                <a:spcPts val="3180"/>
              </a:lnSpc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Not true for </a:t>
            </a:r>
            <a:r>
              <a:rPr lang="en-GB" sz="2400" dirty="0">
                <a:solidFill>
                  <a:srgbClr val="FF0000"/>
                </a:solidFill>
              </a:rPr>
              <a:t>standard</a:t>
            </a:r>
            <a:r>
              <a:rPr lang="en-GB" sz="2400" dirty="0"/>
              <a:t> signatures </a:t>
            </a:r>
          </a:p>
          <a:p>
            <a:pPr marL="342900" indent="-342900">
              <a:lnSpc>
                <a:spcPts val="3180"/>
              </a:lnSpc>
              <a:buFont typeface="Arial" panose="020B0604020202020204" pitchFamily="34" charset="0"/>
              <a:buChar char="•"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Explains our need for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stronger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one-way functions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B44733-22DD-08DF-6536-C1A54BCB3227}"/>
              </a:ext>
            </a:extLst>
          </p:cNvPr>
          <p:cNvSpPr txBox="1"/>
          <p:nvPr/>
        </p:nvSpPr>
        <p:spPr>
          <a:xfrm>
            <a:off x="405291" y="5235921"/>
            <a:ext cx="104460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* satisfying a natural property:</a:t>
            </a:r>
          </a:p>
          <a:p>
            <a:pPr>
              <a:defRPr/>
            </a:pPr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Key generation algorithm defines an injective mapping of its randomness to its verification keys</a:t>
            </a:r>
          </a:p>
        </p:txBody>
      </p:sp>
    </p:spTree>
    <p:extLst>
      <p:ext uri="{BB962C8B-B14F-4D97-AF65-F5344CB8AC3E}">
        <p14:creationId xmlns:p14="http://schemas.microsoft.com/office/powerpoint/2010/main" val="308273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20515-420A-CD47-5840-9579CEC47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2D0FC93-1855-22A5-5B95-819DC661CB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036" y="3149145"/>
            <a:ext cx="11681927" cy="146304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4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Construction</a:t>
            </a:r>
            <a:br>
              <a:rPr lang="en-US" sz="4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One-Time Signature</a:t>
            </a:r>
            <a:endParaRPr lang="en-US" sz="4800" dirty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9A606B-7995-84FD-6E87-93A47F34C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036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44C47-4C99-8950-DF7D-10EB62B87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9B0285-4642-2C20-254B-631940698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91" y="0"/>
            <a:ext cx="9720072" cy="1499616"/>
          </a:xfrm>
        </p:spPr>
        <p:txBody>
          <a:bodyPr/>
          <a:lstStyle/>
          <a:p>
            <a:r>
              <a:rPr lang="en-GB" dirty="0"/>
              <a:t>Our One-Time Scheme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AF50C68-5507-E397-7753-E2CE254D3218}"/>
                  </a:ext>
                </a:extLst>
              </p:cNvPr>
              <p:cNvSpPr txBox="1"/>
              <p:nvPr/>
            </p:nvSpPr>
            <p:spPr>
              <a:xfrm>
                <a:off x="899558" y="1512995"/>
                <a:ext cx="4129642" cy="169543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144000" tIns="108000" rIns="144000" bIns="108000">
                <a:spAutoFit/>
              </a:bodyPr>
              <a:lstStyle/>
              <a:p>
                <a:pPr>
                  <a:defRPr/>
                </a:pPr>
                <a:r>
                  <a:rPr lang="en-GB" sz="2400" dirty="0">
                    <a:solidFill>
                      <a:srgbClr val="FF0000"/>
                    </a:solidFill>
                  </a:rPr>
                  <a:t>KeyGen:</a:t>
                </a:r>
                <a:br>
                  <a:rPr lang="en-GB" sz="2400" dirty="0">
                    <a:solidFill>
                      <a:srgbClr val="FF0000"/>
                    </a:solidFill>
                  </a:rPr>
                </a:br>
                <a:r>
                  <a:rPr lang="en-GB" sz="2400" dirty="0">
                    <a:solidFill>
                      <a:schemeClr val="tx1"/>
                    </a:solidFill>
                  </a:rPr>
                  <a:t>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, </a:t>
                </a:r>
              </a:p>
              <a:p>
                <a:pPr>
                  <a:defRPr/>
                </a:pPr>
                <a:r>
                  <a:rPr lang="en-GB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AF50C68-5507-E397-7753-E2CE254D3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58" y="1512995"/>
                <a:ext cx="4129642" cy="1695437"/>
              </a:xfrm>
              <a:prstGeom prst="rect">
                <a:avLst/>
              </a:prstGeom>
              <a:blipFill>
                <a:blip r:embed="rId3"/>
                <a:stretch>
                  <a:fillRect l="-91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F5DF0062-14AE-3A0D-8881-48B6D5764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3527" y="6905513"/>
            <a:ext cx="671290" cy="6168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15E5CA-C322-111D-2189-B7270900EB0F}"/>
                  </a:ext>
                </a:extLst>
              </p:cNvPr>
              <p:cNvSpPr txBox="1"/>
              <p:nvPr/>
            </p:nvSpPr>
            <p:spPr>
              <a:xfrm>
                <a:off x="468423" y="983749"/>
                <a:ext cx="876886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GB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ring-homomorphic one-way function: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GB" sz="2000" i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15E5CA-C322-111D-2189-B7270900E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23" y="983749"/>
                <a:ext cx="8768863" cy="400110"/>
              </a:xfrm>
              <a:prstGeom prst="rect">
                <a:avLst/>
              </a:prstGeom>
              <a:blipFill>
                <a:blip r:embed="rId4"/>
                <a:stretch>
                  <a:fillRect l="-723"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5624ADA-8789-0078-1786-97A34D575EC1}"/>
                  </a:ext>
                </a:extLst>
              </p:cNvPr>
              <p:cNvSpPr txBox="1"/>
              <p:nvPr/>
            </p:nvSpPr>
            <p:spPr>
              <a:xfrm>
                <a:off x="5875162" y="1532811"/>
                <a:ext cx="4825788" cy="143568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144000" tIns="108000" rIns="144000" bIns="108000">
                <a:spAutoFit/>
              </a:bodyPr>
              <a:lstStyle/>
              <a:p>
                <a:pPr>
                  <a:defRPr/>
                </a:pPr>
                <a:r>
                  <a:rPr lang="en-GB" sz="2400" dirty="0">
                    <a:solidFill>
                      <a:srgbClr val="FF0000"/>
                    </a:solidFill>
                  </a:rPr>
                  <a:t>KeyAgg:</a:t>
                </a: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>
                  <a:defRPr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𝑣𝑘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5624ADA-8789-0078-1786-97A34D575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162" y="1532811"/>
                <a:ext cx="4825788" cy="1435687"/>
              </a:xfrm>
              <a:prstGeom prst="rect">
                <a:avLst/>
              </a:prstGeom>
              <a:blipFill>
                <a:blip r:embed="rId5"/>
                <a:stretch>
                  <a:fillRect l="-522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20ECF90-D0A4-35FB-E756-7D847508AC74}"/>
                  </a:ext>
                </a:extLst>
              </p:cNvPr>
              <p:cNvSpPr txBox="1"/>
              <p:nvPr/>
            </p:nvSpPr>
            <p:spPr>
              <a:xfrm>
                <a:off x="899558" y="3326717"/>
                <a:ext cx="4129642" cy="13261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144000" tIns="108000" rIns="144000" bIns="108000">
                <a:spAutoFit/>
              </a:bodyPr>
              <a:lstStyle/>
              <a:p>
                <a:pPr>
                  <a:defRPr/>
                </a:pPr>
                <a:r>
                  <a:rPr lang="en-GB" sz="2400" dirty="0">
                    <a:solidFill>
                      <a:srgbClr val="FF0000"/>
                    </a:solidFill>
                  </a:rPr>
                  <a:t>Sign:</a:t>
                </a: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e-IL" sz="2400" i="1" dirty="0">
                  <a:latin typeface="Cambria Math" panose="02040503050406030204" pitchFamily="18" charset="0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20ECF90-D0A4-35FB-E756-7D847508A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58" y="3326717"/>
                <a:ext cx="4129642" cy="1326105"/>
              </a:xfrm>
              <a:prstGeom prst="rect">
                <a:avLst/>
              </a:prstGeom>
              <a:blipFill>
                <a:blip r:embed="rId6"/>
                <a:stretch>
                  <a:fillRect l="-91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E064F7-AB3D-5888-8B2B-B2F01A420E85}"/>
                  </a:ext>
                </a:extLst>
              </p:cNvPr>
              <p:cNvSpPr txBox="1"/>
              <p:nvPr/>
            </p:nvSpPr>
            <p:spPr>
              <a:xfrm>
                <a:off x="5875164" y="3080304"/>
                <a:ext cx="4825788" cy="19075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144000" tIns="108000" rIns="144000" bIns="108000">
                <a:spAutoFit/>
              </a:bodyPr>
              <a:lstStyle/>
              <a:p>
                <a:pPr>
                  <a:defRPr/>
                </a:pPr>
                <a:r>
                  <a:rPr lang="en-GB" sz="2400" dirty="0">
                    <a:solidFill>
                      <a:srgbClr val="FF0000"/>
                    </a:solidFill>
                  </a:rPr>
                  <a:t>SignAgg:</a:t>
                </a: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𝑣𝑘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E064F7-AB3D-5888-8B2B-B2F01A420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164" y="3080304"/>
                <a:ext cx="4825788" cy="1907546"/>
              </a:xfrm>
              <a:prstGeom prst="rect">
                <a:avLst/>
              </a:prstGeom>
              <a:blipFill>
                <a:blip r:embed="rId7"/>
                <a:stretch>
                  <a:fillRect l="-6266" t="-44156" b="-66234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023B301-B4F9-4598-6518-9149B0A9991B}"/>
                  </a:ext>
                </a:extLst>
              </p:cNvPr>
              <p:cNvSpPr txBox="1"/>
              <p:nvPr/>
            </p:nvSpPr>
            <p:spPr>
              <a:xfrm>
                <a:off x="899558" y="4781389"/>
                <a:ext cx="4129642" cy="141305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144000" tIns="108000" rIns="144000" bIns="108000">
                <a:spAutoFit/>
              </a:bodyPr>
              <a:lstStyle/>
              <a:p>
                <a:pPr>
                  <a:defRPr/>
                </a:pPr>
                <a:r>
                  <a:rPr lang="en-GB" sz="2400" dirty="0">
                    <a:solidFill>
                      <a:srgbClr val="FF0000"/>
                    </a:solidFill>
                  </a:rPr>
                  <a:t>Verify:</a:t>
                </a:r>
              </a:p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  <m:sup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023B301-B4F9-4598-6518-9149B0A99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58" y="4781389"/>
                <a:ext cx="4129642" cy="1413052"/>
              </a:xfrm>
              <a:prstGeom prst="rect">
                <a:avLst/>
              </a:prstGeom>
              <a:blipFill>
                <a:blip r:embed="rId8"/>
                <a:stretch>
                  <a:fillRect l="-91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Thanks! posters for the wall • posters acknowledgment, reminder, message |  myloview.com">
            <a:extLst>
              <a:ext uri="{FF2B5EF4-FFF2-40B4-BE49-F238E27FC236}">
                <a16:creationId xmlns:a16="http://schemas.microsoft.com/office/drawing/2014/main" id="{DFAD150A-CB84-3B2A-FE50-6BEEBBF20E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4" t="12099" r="16504" b="11305"/>
          <a:stretch/>
        </p:blipFill>
        <p:spPr bwMode="auto">
          <a:xfrm>
            <a:off x="6818652" y="5074727"/>
            <a:ext cx="2292850" cy="159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64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4EB6243F-6A39-CD47-C49E-9FDE20F4A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647757" y="1692177"/>
            <a:ext cx="1547618" cy="154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38634B4D-CDEF-E347-E418-97F3ED9EF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Multi Signatures</a:t>
            </a:r>
            <a:endParaRPr lang="en-US" dirty="0"/>
          </a:p>
        </p:txBody>
      </p:sp>
      <p:pic>
        <p:nvPicPr>
          <p:cNvPr id="25" name="Picture 8">
            <a:extLst>
              <a:ext uri="{FF2B5EF4-FFF2-40B4-BE49-F238E27FC236}">
                <a16:creationId xmlns:a16="http://schemas.microsoft.com/office/drawing/2014/main" id="{96FF92EB-AEEE-AE61-C6A4-285CBABA1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2835546" y="1344659"/>
            <a:ext cx="1547618" cy="154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>
            <a:extLst>
              <a:ext uri="{FF2B5EF4-FFF2-40B4-BE49-F238E27FC236}">
                <a16:creationId xmlns:a16="http://schemas.microsoft.com/office/drawing/2014/main" id="{5C2F96CF-02B7-83A5-3DC7-027C475F9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978539" y="4605314"/>
            <a:ext cx="1547618" cy="154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>
            <a:extLst>
              <a:ext uri="{FF2B5EF4-FFF2-40B4-BE49-F238E27FC236}">
                <a16:creationId xmlns:a16="http://schemas.microsoft.com/office/drawing/2014/main" id="{6F3BC446-61EF-3EDD-61F8-8701D20F3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5217977" y="2661036"/>
            <a:ext cx="1547618" cy="154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>
            <a:extLst>
              <a:ext uri="{FF2B5EF4-FFF2-40B4-BE49-F238E27FC236}">
                <a16:creationId xmlns:a16="http://schemas.microsoft.com/office/drawing/2014/main" id="{7D46DFE4-17DC-4FFE-C46F-9068F3F1A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3763954" y="4605314"/>
            <a:ext cx="1547618" cy="154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FE24286-F26E-F5EB-9EC4-076FA8D42EA9}"/>
                  </a:ext>
                </a:extLst>
              </p:cNvPr>
              <p:cNvSpPr txBox="1"/>
              <p:nvPr/>
            </p:nvSpPr>
            <p:spPr>
              <a:xfrm>
                <a:off x="243932" y="3857686"/>
                <a:ext cx="263335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0" dirty="0">
                    <a:solidFill>
                      <a:srgbClr val="0070C0"/>
                    </a:solidFill>
                  </a:rPr>
                  <a:t>Message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FE24286-F26E-F5EB-9EC4-076FA8D42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32" y="3857686"/>
                <a:ext cx="2633359" cy="400110"/>
              </a:xfrm>
              <a:prstGeom prst="rect">
                <a:avLst/>
              </a:prstGeom>
              <a:blipFill>
                <a:blip r:embed="rId5"/>
                <a:stretch>
                  <a:fillRect l="-2404"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Key - Free security icons">
            <a:extLst>
              <a:ext uri="{FF2B5EF4-FFF2-40B4-BE49-F238E27FC236}">
                <a16:creationId xmlns:a16="http://schemas.microsoft.com/office/drawing/2014/main" id="{C9931546-4C80-D8F1-9672-56AFADA58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89" y="1857559"/>
            <a:ext cx="409224" cy="40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Key - Free security icons">
            <a:extLst>
              <a:ext uri="{FF2B5EF4-FFF2-40B4-BE49-F238E27FC236}">
                <a16:creationId xmlns:a16="http://schemas.microsoft.com/office/drawing/2014/main" id="{99863D43-E8D5-B321-8821-C879509BA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61" y="5957546"/>
            <a:ext cx="395648" cy="39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Key - Free security icons">
            <a:extLst>
              <a:ext uri="{FF2B5EF4-FFF2-40B4-BE49-F238E27FC236}">
                <a16:creationId xmlns:a16="http://schemas.microsoft.com/office/drawing/2014/main" id="{D15AB8A6-D541-342B-6DC7-78C4FC1A0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452" y="5861273"/>
            <a:ext cx="491921" cy="49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Key - Free security icons">
            <a:extLst>
              <a:ext uri="{FF2B5EF4-FFF2-40B4-BE49-F238E27FC236}">
                <a16:creationId xmlns:a16="http://schemas.microsoft.com/office/drawing/2014/main" id="{5DEE551C-7D68-9F97-A8DD-F26ACD6B0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493" y="2730227"/>
            <a:ext cx="437367" cy="43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Key - Free security icons">
            <a:extLst>
              <a:ext uri="{FF2B5EF4-FFF2-40B4-BE49-F238E27FC236}">
                <a16:creationId xmlns:a16="http://schemas.microsoft.com/office/drawing/2014/main" id="{41DFD0BE-4C32-B4B2-39F1-5D0BE9AE4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859" y="1379161"/>
            <a:ext cx="436439" cy="43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BAFB5CC-4C6B-8179-2F17-4DBECDAC3A7E}"/>
                  </a:ext>
                </a:extLst>
              </p:cNvPr>
              <p:cNvSpPr txBox="1"/>
              <p:nvPr/>
            </p:nvSpPr>
            <p:spPr>
              <a:xfrm>
                <a:off x="255549" y="3477167"/>
                <a:ext cx="176413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0" dirty="0">
                    <a:solidFill>
                      <a:srgbClr val="0070C0"/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BAFB5CC-4C6B-8179-2F17-4DBECDAC3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49" y="3477167"/>
                <a:ext cx="1764132" cy="400110"/>
              </a:xfrm>
              <a:prstGeom prst="rect">
                <a:avLst/>
              </a:prstGeom>
              <a:blipFill>
                <a:blip r:embed="rId7"/>
                <a:stretch>
                  <a:fillRect l="-4317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A07A721-29C7-0902-5852-CFC4EF2D9533}"/>
              </a:ext>
            </a:extLst>
          </p:cNvPr>
          <p:cNvCxnSpPr>
            <a:cxnSpLocks/>
          </p:cNvCxnSpPr>
          <p:nvPr/>
        </p:nvCxnSpPr>
        <p:spPr>
          <a:xfrm>
            <a:off x="2100948" y="2928883"/>
            <a:ext cx="3358704" cy="973012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7A18E13-AAE4-9577-9B7F-53080588CB25}"/>
              </a:ext>
            </a:extLst>
          </p:cNvPr>
          <p:cNvCxnSpPr>
            <a:cxnSpLocks/>
          </p:cNvCxnSpPr>
          <p:nvPr/>
        </p:nvCxnSpPr>
        <p:spPr>
          <a:xfrm>
            <a:off x="2000585" y="3167594"/>
            <a:ext cx="1978763" cy="1622514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D5725BD-C15E-CAA0-73E7-D2286855B272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1639563" y="3179727"/>
            <a:ext cx="112785" cy="1425587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D9F1552-A6EF-4D9E-1DC5-057200F64323}"/>
              </a:ext>
            </a:extLst>
          </p:cNvPr>
          <p:cNvCxnSpPr>
            <a:cxnSpLocks/>
          </p:cNvCxnSpPr>
          <p:nvPr/>
        </p:nvCxnSpPr>
        <p:spPr>
          <a:xfrm>
            <a:off x="4267101" y="2362818"/>
            <a:ext cx="1192551" cy="816909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4EF2528-CDFE-2282-C55C-0F6E5C82B8F3}"/>
              </a:ext>
            </a:extLst>
          </p:cNvPr>
          <p:cNvCxnSpPr>
            <a:cxnSpLocks/>
          </p:cNvCxnSpPr>
          <p:nvPr/>
        </p:nvCxnSpPr>
        <p:spPr>
          <a:xfrm>
            <a:off x="2240298" y="5248490"/>
            <a:ext cx="1840808" cy="1020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72597F69-F229-1677-B0E8-2BCAD38068F1}"/>
              </a:ext>
            </a:extLst>
          </p:cNvPr>
          <p:cNvCxnSpPr>
            <a:cxnSpLocks/>
          </p:cNvCxnSpPr>
          <p:nvPr/>
        </p:nvCxnSpPr>
        <p:spPr>
          <a:xfrm>
            <a:off x="3808978" y="2704724"/>
            <a:ext cx="630474" cy="19484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798240FA-2A25-1812-EE3A-96358FB4D273}"/>
              </a:ext>
            </a:extLst>
          </p:cNvPr>
          <p:cNvCxnSpPr>
            <a:cxnSpLocks/>
          </p:cNvCxnSpPr>
          <p:nvPr/>
        </p:nvCxnSpPr>
        <p:spPr>
          <a:xfrm flipH="1">
            <a:off x="2122552" y="2619613"/>
            <a:ext cx="1366024" cy="2211694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0A762E33-C428-21E2-A9DC-CDD82C3E75E1}"/>
              </a:ext>
            </a:extLst>
          </p:cNvPr>
          <p:cNvCxnSpPr>
            <a:cxnSpLocks/>
          </p:cNvCxnSpPr>
          <p:nvPr/>
        </p:nvCxnSpPr>
        <p:spPr>
          <a:xfrm flipV="1">
            <a:off x="4897000" y="3999135"/>
            <a:ext cx="689950" cy="89101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CF63C443-E61D-1611-C1FF-916A0309073A}"/>
              </a:ext>
            </a:extLst>
          </p:cNvPr>
          <p:cNvCxnSpPr>
            <a:cxnSpLocks/>
          </p:cNvCxnSpPr>
          <p:nvPr/>
        </p:nvCxnSpPr>
        <p:spPr>
          <a:xfrm flipV="1">
            <a:off x="1869890" y="1943726"/>
            <a:ext cx="1287968" cy="295525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2DE46405-B45D-8D4F-9073-3E091AE5DD78}"/>
              </a:ext>
            </a:extLst>
          </p:cNvPr>
          <p:cNvCxnSpPr>
            <a:cxnSpLocks/>
          </p:cNvCxnSpPr>
          <p:nvPr/>
        </p:nvCxnSpPr>
        <p:spPr>
          <a:xfrm flipH="1">
            <a:off x="5926794" y="4234581"/>
            <a:ext cx="3758869" cy="0"/>
          </a:xfrm>
          <a:prstGeom prst="straightConnector1">
            <a:avLst/>
          </a:prstGeom>
          <a:ln w="69850">
            <a:solidFill>
              <a:srgbClr val="C00000"/>
            </a:solidFill>
            <a:headEnd type="arrow" w="lg" len="lg"/>
            <a:tailEnd type="non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B55553C9-FF96-6C26-755E-B209E0F63451}"/>
                  </a:ext>
                </a:extLst>
              </p:cNvPr>
              <p:cNvSpPr txBox="1"/>
              <p:nvPr/>
            </p:nvSpPr>
            <p:spPr>
              <a:xfrm>
                <a:off x="7784277" y="3495704"/>
                <a:ext cx="58791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B55553C9-FF96-6C26-755E-B209E0F63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277" y="3495704"/>
                <a:ext cx="587919" cy="646331"/>
              </a:xfrm>
              <a:prstGeom prst="rect">
                <a:avLst/>
              </a:prstGeom>
              <a:blipFill>
                <a:blip r:embed="rId8"/>
                <a:stretch>
                  <a:fillRect l="-2083"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9A18AE44-EA67-1AB1-C3E3-8B835AED8A1A}"/>
              </a:ext>
            </a:extLst>
          </p:cNvPr>
          <p:cNvGrpSpPr/>
          <p:nvPr/>
        </p:nvGrpSpPr>
        <p:grpSpPr>
          <a:xfrm>
            <a:off x="9979798" y="3179727"/>
            <a:ext cx="1090406" cy="1740844"/>
            <a:chOff x="3023768" y="2517017"/>
            <a:chExt cx="1090406" cy="1740844"/>
          </a:xfrm>
        </p:grpSpPr>
        <p:pic>
          <p:nvPicPr>
            <p:cNvPr id="146" name="Picture 10" descr="Female Avatar 4 Icons PNG - Free PNG and Icons Downloads">
              <a:extLst>
                <a:ext uri="{FF2B5EF4-FFF2-40B4-BE49-F238E27FC236}">
                  <a16:creationId xmlns:a16="http://schemas.microsoft.com/office/drawing/2014/main" id="{E1D4F7CD-0E76-FBE3-EE8C-10E13A31DD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3768" y="2517017"/>
              <a:ext cx="1090406" cy="1285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712EC8DA-5FD9-8E1E-E90B-7231A0100EB5}"/>
                </a:ext>
              </a:extLst>
            </p:cNvPr>
            <p:cNvSpPr txBox="1"/>
            <p:nvPr/>
          </p:nvSpPr>
          <p:spPr>
            <a:xfrm>
              <a:off x="3119965" y="3796196"/>
              <a:ext cx="99420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/>
                <a:t>Verify</a:t>
              </a:r>
              <a:endParaRPr lang="he-IL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B4981BF-5F55-6B24-29D0-75F6AA73B159}"/>
                  </a:ext>
                </a:extLst>
              </p:cNvPr>
              <p:cNvSpPr txBox="1"/>
              <p:nvPr/>
            </p:nvSpPr>
            <p:spPr>
              <a:xfrm>
                <a:off x="7594931" y="4890145"/>
                <a:ext cx="3758869" cy="5868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0" dirty="0"/>
                  <a:t>KeyAgg(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𝑣𝑘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B4981BF-5F55-6B24-29D0-75F6AA73B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931" y="4890145"/>
                <a:ext cx="3758869" cy="586892"/>
              </a:xfrm>
              <a:prstGeom prst="rect">
                <a:avLst/>
              </a:prstGeom>
              <a:blipFill>
                <a:blip r:embed="rId10"/>
                <a:stretch>
                  <a:fillRect l="-3367" b="-27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78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4D8AB-DB76-55E4-AB38-BDD6309BD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9A9C1A4C-B1D9-002B-9CDA-51744D443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647757" y="1692177"/>
            <a:ext cx="1547618" cy="154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CA407292-E0C2-665D-4889-47296C23A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Multi Signatures</a:t>
            </a:r>
            <a:endParaRPr lang="en-US" dirty="0"/>
          </a:p>
        </p:txBody>
      </p:sp>
      <p:grpSp>
        <p:nvGrpSpPr>
          <p:cNvPr id="29" name="Picture 8">
            <a:extLst>
              <a:ext uri="{FF2B5EF4-FFF2-40B4-BE49-F238E27FC236}">
                <a16:creationId xmlns:a16="http://schemas.microsoft.com/office/drawing/2014/main" id="{D5C07E0D-7F88-CBDD-25D5-549898580948}"/>
              </a:ext>
            </a:extLst>
          </p:cNvPr>
          <p:cNvGrpSpPr/>
          <p:nvPr/>
        </p:nvGrpSpPr>
        <p:grpSpPr>
          <a:xfrm>
            <a:off x="2835546" y="1344658"/>
            <a:ext cx="1547619" cy="1547619"/>
            <a:chOff x="2835546" y="1344658"/>
            <a:chExt cx="1547619" cy="1547619"/>
          </a:xfrm>
          <a:solidFill>
            <a:srgbClr val="FFFFFF"/>
          </a:solidFill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ACAA4F2-D838-611B-4234-F3B450315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835546" y="1344658"/>
              <a:ext cx="1547619" cy="1547619"/>
            </a:xfrm>
            <a:custGeom>
              <a:avLst/>
              <a:gdLst>
                <a:gd name="connsiteX0" fmla="*/ -35 w 1547619"/>
                <a:gd name="connsiteY0" fmla="*/ -35 h 1547619"/>
                <a:gd name="connsiteX1" fmla="*/ 1547584 w 1547619"/>
                <a:gd name="connsiteY1" fmla="*/ -35 h 1547619"/>
                <a:gd name="connsiteX2" fmla="*/ 1547584 w 1547619"/>
                <a:gd name="connsiteY2" fmla="*/ 1547584 h 1547619"/>
                <a:gd name="connsiteX3" fmla="*/ -35 w 1547619"/>
                <a:gd name="connsiteY3" fmla="*/ 1547584 h 154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619" h="1547619">
                  <a:moveTo>
                    <a:pt x="-35" y="-35"/>
                  </a:moveTo>
                  <a:lnTo>
                    <a:pt x="1547584" y="-35"/>
                  </a:lnTo>
                  <a:lnTo>
                    <a:pt x="1547584" y="1547584"/>
                  </a:lnTo>
                  <a:lnTo>
                    <a:pt x="-35" y="1547584"/>
                  </a:lnTo>
                  <a:close/>
                </a:path>
              </a:pathLst>
            </a:custGeom>
          </p:spPr>
        </p:pic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E9554694-2123-B284-6764-B19303CAF102}"/>
                </a:ext>
              </a:extLst>
            </p:cNvPr>
            <p:cNvSpPr/>
            <p:nvPr/>
          </p:nvSpPr>
          <p:spPr>
            <a:xfrm>
              <a:off x="3065597" y="2570205"/>
              <a:ext cx="1104246" cy="83655"/>
            </a:xfrm>
            <a:custGeom>
              <a:avLst/>
              <a:gdLst>
                <a:gd name="connsiteX0" fmla="*/ -957 w 1104246"/>
                <a:gd name="connsiteY0" fmla="*/ -359 h 83655"/>
                <a:gd name="connsiteX1" fmla="*/ 1103289 w 1104246"/>
                <a:gd name="connsiteY1" fmla="*/ -359 h 83655"/>
                <a:gd name="connsiteX2" fmla="*/ 1103289 w 1104246"/>
                <a:gd name="connsiteY2" fmla="*/ 83296 h 83655"/>
                <a:gd name="connsiteX3" fmla="*/ -957 w 1104246"/>
                <a:gd name="connsiteY3" fmla="*/ 83296 h 83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4246" h="83655">
                  <a:moveTo>
                    <a:pt x="-957" y="-359"/>
                  </a:moveTo>
                  <a:lnTo>
                    <a:pt x="1103289" y="-359"/>
                  </a:lnTo>
                  <a:lnTo>
                    <a:pt x="1103289" y="83296"/>
                  </a:lnTo>
                  <a:lnTo>
                    <a:pt x="-957" y="83296"/>
                  </a:lnTo>
                  <a:close/>
                </a:path>
              </a:pathLst>
            </a:custGeom>
            <a:solidFill>
              <a:srgbClr val="FFFFFF"/>
            </a:solidFill>
            <a:ln w="1112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Picture 8">
            <a:extLst>
              <a:ext uri="{FF2B5EF4-FFF2-40B4-BE49-F238E27FC236}">
                <a16:creationId xmlns:a16="http://schemas.microsoft.com/office/drawing/2014/main" id="{6BCF82DF-F9B9-544E-67C2-0FFDDA18A142}"/>
              </a:ext>
            </a:extLst>
          </p:cNvPr>
          <p:cNvGrpSpPr/>
          <p:nvPr/>
        </p:nvGrpSpPr>
        <p:grpSpPr>
          <a:xfrm>
            <a:off x="978539" y="4605313"/>
            <a:ext cx="1547619" cy="1547619"/>
            <a:chOff x="978539" y="4605313"/>
            <a:chExt cx="1547619" cy="1547619"/>
          </a:xfrm>
          <a:solidFill>
            <a:srgbClr val="FFFFFF"/>
          </a:solidFill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92BE8FA-3806-5A69-6261-4410831D2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978539" y="4605313"/>
              <a:ext cx="1547619" cy="1547619"/>
            </a:xfrm>
            <a:custGeom>
              <a:avLst/>
              <a:gdLst>
                <a:gd name="connsiteX0" fmla="*/ -35 w 1547619"/>
                <a:gd name="connsiteY0" fmla="*/ -35 h 1547619"/>
                <a:gd name="connsiteX1" fmla="*/ 1547584 w 1547619"/>
                <a:gd name="connsiteY1" fmla="*/ -35 h 1547619"/>
                <a:gd name="connsiteX2" fmla="*/ 1547584 w 1547619"/>
                <a:gd name="connsiteY2" fmla="*/ 1547584 h 1547619"/>
                <a:gd name="connsiteX3" fmla="*/ -35 w 1547619"/>
                <a:gd name="connsiteY3" fmla="*/ 1547584 h 154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619" h="1547619">
                  <a:moveTo>
                    <a:pt x="-35" y="-35"/>
                  </a:moveTo>
                  <a:lnTo>
                    <a:pt x="1547584" y="-35"/>
                  </a:lnTo>
                  <a:lnTo>
                    <a:pt x="1547584" y="1547584"/>
                  </a:lnTo>
                  <a:lnTo>
                    <a:pt x="-35" y="1547584"/>
                  </a:lnTo>
                  <a:close/>
                </a:path>
              </a:pathLst>
            </a:custGeom>
          </p:spPr>
        </p:pic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209EFA0-3E5E-2BC7-0DDA-43DEE38D6E77}"/>
                </a:ext>
              </a:extLst>
            </p:cNvPr>
            <p:cNvSpPr/>
            <p:nvPr/>
          </p:nvSpPr>
          <p:spPr>
            <a:xfrm>
              <a:off x="1208590" y="5830860"/>
              <a:ext cx="1104246" cy="83655"/>
            </a:xfrm>
            <a:custGeom>
              <a:avLst/>
              <a:gdLst>
                <a:gd name="connsiteX0" fmla="*/ -957 w 1104246"/>
                <a:gd name="connsiteY0" fmla="*/ -359 h 83655"/>
                <a:gd name="connsiteX1" fmla="*/ 1103289 w 1104246"/>
                <a:gd name="connsiteY1" fmla="*/ -359 h 83655"/>
                <a:gd name="connsiteX2" fmla="*/ 1103289 w 1104246"/>
                <a:gd name="connsiteY2" fmla="*/ 83296 h 83655"/>
                <a:gd name="connsiteX3" fmla="*/ -957 w 1104246"/>
                <a:gd name="connsiteY3" fmla="*/ 83296 h 83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4246" h="83655">
                  <a:moveTo>
                    <a:pt x="-957" y="-359"/>
                  </a:moveTo>
                  <a:lnTo>
                    <a:pt x="1103289" y="-359"/>
                  </a:lnTo>
                  <a:lnTo>
                    <a:pt x="1103289" y="83296"/>
                  </a:lnTo>
                  <a:lnTo>
                    <a:pt x="-957" y="83296"/>
                  </a:lnTo>
                  <a:close/>
                </a:path>
              </a:pathLst>
            </a:custGeom>
            <a:solidFill>
              <a:srgbClr val="FFFFFF"/>
            </a:solidFill>
            <a:ln w="1112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" name="Picture 8">
            <a:extLst>
              <a:ext uri="{FF2B5EF4-FFF2-40B4-BE49-F238E27FC236}">
                <a16:creationId xmlns:a16="http://schemas.microsoft.com/office/drawing/2014/main" id="{8CD2FF29-4C65-2C76-F5B6-C19DF26FCFD2}"/>
              </a:ext>
            </a:extLst>
          </p:cNvPr>
          <p:cNvGrpSpPr/>
          <p:nvPr/>
        </p:nvGrpSpPr>
        <p:grpSpPr>
          <a:xfrm>
            <a:off x="5217977" y="2661035"/>
            <a:ext cx="1547619" cy="1547619"/>
            <a:chOff x="5217977" y="2661035"/>
            <a:chExt cx="1547619" cy="1547619"/>
          </a:xfrm>
          <a:solidFill>
            <a:srgbClr val="FFFFFF"/>
          </a:solidFill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7C74D1B-D0F4-0F0E-D24B-BAE26956F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5217977" y="2661035"/>
              <a:ext cx="1547619" cy="1547619"/>
            </a:xfrm>
            <a:custGeom>
              <a:avLst/>
              <a:gdLst>
                <a:gd name="connsiteX0" fmla="*/ -35 w 1547619"/>
                <a:gd name="connsiteY0" fmla="*/ -35 h 1547619"/>
                <a:gd name="connsiteX1" fmla="*/ 1547584 w 1547619"/>
                <a:gd name="connsiteY1" fmla="*/ -35 h 1547619"/>
                <a:gd name="connsiteX2" fmla="*/ 1547584 w 1547619"/>
                <a:gd name="connsiteY2" fmla="*/ 1547584 h 1547619"/>
                <a:gd name="connsiteX3" fmla="*/ -35 w 1547619"/>
                <a:gd name="connsiteY3" fmla="*/ 1547584 h 154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619" h="1547619">
                  <a:moveTo>
                    <a:pt x="-35" y="-35"/>
                  </a:moveTo>
                  <a:lnTo>
                    <a:pt x="1547584" y="-35"/>
                  </a:lnTo>
                  <a:lnTo>
                    <a:pt x="1547584" y="1547584"/>
                  </a:lnTo>
                  <a:lnTo>
                    <a:pt x="-35" y="1547584"/>
                  </a:lnTo>
                  <a:close/>
                </a:path>
              </a:pathLst>
            </a:custGeom>
          </p:spPr>
        </p:pic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5026995-F9B7-1496-D2DF-BD6C5184BA4C}"/>
                </a:ext>
              </a:extLst>
            </p:cNvPr>
            <p:cNvSpPr/>
            <p:nvPr/>
          </p:nvSpPr>
          <p:spPr>
            <a:xfrm>
              <a:off x="5448028" y="3886582"/>
              <a:ext cx="1104246" cy="83655"/>
            </a:xfrm>
            <a:custGeom>
              <a:avLst/>
              <a:gdLst>
                <a:gd name="connsiteX0" fmla="*/ -957 w 1104246"/>
                <a:gd name="connsiteY0" fmla="*/ -359 h 83655"/>
                <a:gd name="connsiteX1" fmla="*/ 1103289 w 1104246"/>
                <a:gd name="connsiteY1" fmla="*/ -359 h 83655"/>
                <a:gd name="connsiteX2" fmla="*/ 1103289 w 1104246"/>
                <a:gd name="connsiteY2" fmla="*/ 83296 h 83655"/>
                <a:gd name="connsiteX3" fmla="*/ -957 w 1104246"/>
                <a:gd name="connsiteY3" fmla="*/ 83296 h 83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4246" h="83655">
                  <a:moveTo>
                    <a:pt x="-957" y="-359"/>
                  </a:moveTo>
                  <a:lnTo>
                    <a:pt x="1103289" y="-359"/>
                  </a:lnTo>
                  <a:lnTo>
                    <a:pt x="1103289" y="83296"/>
                  </a:lnTo>
                  <a:lnTo>
                    <a:pt x="-957" y="83296"/>
                  </a:lnTo>
                  <a:close/>
                </a:path>
              </a:pathLst>
            </a:custGeom>
            <a:solidFill>
              <a:srgbClr val="FFFFFF"/>
            </a:solidFill>
            <a:ln w="1112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" name="Picture 8">
            <a:extLst>
              <a:ext uri="{FF2B5EF4-FFF2-40B4-BE49-F238E27FC236}">
                <a16:creationId xmlns:a16="http://schemas.microsoft.com/office/drawing/2014/main" id="{5AE3E5D8-2E6D-93AE-8307-07375EEE5763}"/>
              </a:ext>
            </a:extLst>
          </p:cNvPr>
          <p:cNvGrpSpPr/>
          <p:nvPr/>
        </p:nvGrpSpPr>
        <p:grpSpPr>
          <a:xfrm>
            <a:off x="3763954" y="4605313"/>
            <a:ext cx="1547619" cy="1547619"/>
            <a:chOff x="3763954" y="4605313"/>
            <a:chExt cx="1547619" cy="1547619"/>
          </a:xfrm>
          <a:solidFill>
            <a:srgbClr val="FFFFFF"/>
          </a:solidFill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8B3AAE2-1304-EB27-0050-E0411B714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3763954" y="4605313"/>
              <a:ext cx="1547619" cy="1547619"/>
            </a:xfrm>
            <a:custGeom>
              <a:avLst/>
              <a:gdLst>
                <a:gd name="connsiteX0" fmla="*/ -35 w 1547619"/>
                <a:gd name="connsiteY0" fmla="*/ -35 h 1547619"/>
                <a:gd name="connsiteX1" fmla="*/ 1547584 w 1547619"/>
                <a:gd name="connsiteY1" fmla="*/ -35 h 1547619"/>
                <a:gd name="connsiteX2" fmla="*/ 1547584 w 1547619"/>
                <a:gd name="connsiteY2" fmla="*/ 1547584 h 1547619"/>
                <a:gd name="connsiteX3" fmla="*/ -35 w 1547619"/>
                <a:gd name="connsiteY3" fmla="*/ 1547584 h 154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619" h="1547619">
                  <a:moveTo>
                    <a:pt x="-35" y="-35"/>
                  </a:moveTo>
                  <a:lnTo>
                    <a:pt x="1547584" y="-35"/>
                  </a:lnTo>
                  <a:lnTo>
                    <a:pt x="1547584" y="1547584"/>
                  </a:lnTo>
                  <a:lnTo>
                    <a:pt x="-35" y="1547584"/>
                  </a:lnTo>
                  <a:close/>
                </a:path>
              </a:pathLst>
            </a:custGeom>
          </p:spPr>
        </p:pic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517A655-E047-6242-D57A-4A237122D073}"/>
                </a:ext>
              </a:extLst>
            </p:cNvPr>
            <p:cNvSpPr/>
            <p:nvPr/>
          </p:nvSpPr>
          <p:spPr>
            <a:xfrm>
              <a:off x="3994005" y="5830860"/>
              <a:ext cx="1104246" cy="83655"/>
            </a:xfrm>
            <a:custGeom>
              <a:avLst/>
              <a:gdLst>
                <a:gd name="connsiteX0" fmla="*/ -957 w 1104246"/>
                <a:gd name="connsiteY0" fmla="*/ -359 h 83655"/>
                <a:gd name="connsiteX1" fmla="*/ 1103289 w 1104246"/>
                <a:gd name="connsiteY1" fmla="*/ -359 h 83655"/>
                <a:gd name="connsiteX2" fmla="*/ 1103289 w 1104246"/>
                <a:gd name="connsiteY2" fmla="*/ 83296 h 83655"/>
                <a:gd name="connsiteX3" fmla="*/ -957 w 1104246"/>
                <a:gd name="connsiteY3" fmla="*/ 83296 h 83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4246" h="83655">
                  <a:moveTo>
                    <a:pt x="-957" y="-359"/>
                  </a:moveTo>
                  <a:lnTo>
                    <a:pt x="1103289" y="-359"/>
                  </a:lnTo>
                  <a:lnTo>
                    <a:pt x="1103289" y="83296"/>
                  </a:lnTo>
                  <a:lnTo>
                    <a:pt x="-957" y="83296"/>
                  </a:lnTo>
                  <a:close/>
                </a:path>
              </a:pathLst>
            </a:custGeom>
            <a:solidFill>
              <a:srgbClr val="FFFFFF"/>
            </a:solidFill>
            <a:ln w="1112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94009F6-8FAD-F91A-5708-E096E6C384D8}"/>
                  </a:ext>
                </a:extLst>
              </p:cNvPr>
              <p:cNvSpPr txBox="1"/>
              <p:nvPr/>
            </p:nvSpPr>
            <p:spPr>
              <a:xfrm>
                <a:off x="243932" y="3857686"/>
                <a:ext cx="263335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0" dirty="0">
                    <a:solidFill>
                      <a:srgbClr val="0070C0"/>
                    </a:solidFill>
                  </a:rPr>
                  <a:t>Message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94009F6-8FAD-F91A-5708-E096E6C38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32" y="3857686"/>
                <a:ext cx="2633359" cy="400110"/>
              </a:xfrm>
              <a:prstGeom prst="rect">
                <a:avLst/>
              </a:prstGeom>
              <a:blipFill>
                <a:blip r:embed="rId6"/>
                <a:stretch>
                  <a:fillRect l="-2404"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Key - Free security icons">
            <a:extLst>
              <a:ext uri="{FF2B5EF4-FFF2-40B4-BE49-F238E27FC236}">
                <a16:creationId xmlns:a16="http://schemas.microsoft.com/office/drawing/2014/main" id="{4476B30F-DF0E-E1F2-4C8B-2CEBDDEAF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89" y="1857559"/>
            <a:ext cx="409224" cy="40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Key - Free security icons">
            <a:extLst>
              <a:ext uri="{FF2B5EF4-FFF2-40B4-BE49-F238E27FC236}">
                <a16:creationId xmlns:a16="http://schemas.microsoft.com/office/drawing/2014/main" id="{DEEA7CD0-FDA3-3723-F079-CF28EC56C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61" y="5957546"/>
            <a:ext cx="395648" cy="39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Key - Free security icons">
            <a:extLst>
              <a:ext uri="{FF2B5EF4-FFF2-40B4-BE49-F238E27FC236}">
                <a16:creationId xmlns:a16="http://schemas.microsoft.com/office/drawing/2014/main" id="{86D1A486-899D-0443-9466-26B9DC7A5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452" y="5861273"/>
            <a:ext cx="491921" cy="49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Key - Free security icons">
            <a:extLst>
              <a:ext uri="{FF2B5EF4-FFF2-40B4-BE49-F238E27FC236}">
                <a16:creationId xmlns:a16="http://schemas.microsoft.com/office/drawing/2014/main" id="{ACC47DCE-696B-92FB-5D65-C49AEABAF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493" y="2730227"/>
            <a:ext cx="437367" cy="43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Key - Free security icons">
            <a:extLst>
              <a:ext uri="{FF2B5EF4-FFF2-40B4-BE49-F238E27FC236}">
                <a16:creationId xmlns:a16="http://schemas.microsoft.com/office/drawing/2014/main" id="{6D89A952-C975-958A-7E37-C4BB2D3F4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859" y="1379161"/>
            <a:ext cx="436439" cy="43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6ADDFD8-ACED-FFE2-CA32-FCA9AD9CCD2F}"/>
                  </a:ext>
                </a:extLst>
              </p:cNvPr>
              <p:cNvSpPr txBox="1"/>
              <p:nvPr/>
            </p:nvSpPr>
            <p:spPr>
              <a:xfrm>
                <a:off x="255549" y="3477167"/>
                <a:ext cx="176413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0" dirty="0">
                    <a:solidFill>
                      <a:srgbClr val="0070C0"/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6ADDFD8-ACED-FFE2-CA32-FCA9AD9CC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49" y="3477167"/>
                <a:ext cx="1764132" cy="400110"/>
              </a:xfrm>
              <a:prstGeom prst="rect">
                <a:avLst/>
              </a:prstGeom>
              <a:blipFill>
                <a:blip r:embed="rId8"/>
                <a:stretch>
                  <a:fillRect l="-4317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09D93D0-DABA-ECF7-3CDA-D0ED72C44ED4}"/>
              </a:ext>
            </a:extLst>
          </p:cNvPr>
          <p:cNvCxnSpPr>
            <a:cxnSpLocks/>
          </p:cNvCxnSpPr>
          <p:nvPr/>
        </p:nvCxnSpPr>
        <p:spPr>
          <a:xfrm>
            <a:off x="2100948" y="2928883"/>
            <a:ext cx="3358704" cy="973012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DEDE4A5-71F4-7188-A9BD-38FACE20EC3E}"/>
              </a:ext>
            </a:extLst>
          </p:cNvPr>
          <p:cNvCxnSpPr>
            <a:cxnSpLocks/>
          </p:cNvCxnSpPr>
          <p:nvPr/>
        </p:nvCxnSpPr>
        <p:spPr>
          <a:xfrm>
            <a:off x="2000585" y="3167594"/>
            <a:ext cx="1978763" cy="1622514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6580924-8967-8845-C8A9-C0C636C4DD4E}"/>
              </a:ext>
            </a:extLst>
          </p:cNvPr>
          <p:cNvCxnSpPr>
            <a:cxnSpLocks/>
          </p:cNvCxnSpPr>
          <p:nvPr/>
        </p:nvCxnSpPr>
        <p:spPr>
          <a:xfrm>
            <a:off x="1639563" y="3179727"/>
            <a:ext cx="112785" cy="1425587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4459EF3-A0D6-3B8B-BE20-E71340F3BC3F}"/>
              </a:ext>
            </a:extLst>
          </p:cNvPr>
          <p:cNvCxnSpPr>
            <a:cxnSpLocks/>
          </p:cNvCxnSpPr>
          <p:nvPr/>
        </p:nvCxnSpPr>
        <p:spPr>
          <a:xfrm>
            <a:off x="4267101" y="2362818"/>
            <a:ext cx="1192551" cy="816909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CE61B6D-624F-F87C-CB89-8076F5FE4EF9}"/>
              </a:ext>
            </a:extLst>
          </p:cNvPr>
          <p:cNvCxnSpPr>
            <a:cxnSpLocks/>
          </p:cNvCxnSpPr>
          <p:nvPr/>
        </p:nvCxnSpPr>
        <p:spPr>
          <a:xfrm>
            <a:off x="2240298" y="5248490"/>
            <a:ext cx="1840808" cy="1020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67A09982-DC68-9FCF-9CF2-050B34F8BFD9}"/>
              </a:ext>
            </a:extLst>
          </p:cNvPr>
          <p:cNvCxnSpPr>
            <a:cxnSpLocks/>
          </p:cNvCxnSpPr>
          <p:nvPr/>
        </p:nvCxnSpPr>
        <p:spPr>
          <a:xfrm>
            <a:off x="3808978" y="2704724"/>
            <a:ext cx="630474" cy="19484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B004553E-4D16-DC5F-08E7-3F482B6EB4B2}"/>
              </a:ext>
            </a:extLst>
          </p:cNvPr>
          <p:cNvCxnSpPr>
            <a:cxnSpLocks/>
          </p:cNvCxnSpPr>
          <p:nvPr/>
        </p:nvCxnSpPr>
        <p:spPr>
          <a:xfrm flipH="1">
            <a:off x="2122552" y="2619613"/>
            <a:ext cx="1366024" cy="2211694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9F51E7DC-F0D4-6964-E4FE-FBE7E1803E58}"/>
              </a:ext>
            </a:extLst>
          </p:cNvPr>
          <p:cNvCxnSpPr>
            <a:cxnSpLocks/>
          </p:cNvCxnSpPr>
          <p:nvPr/>
        </p:nvCxnSpPr>
        <p:spPr>
          <a:xfrm flipV="1">
            <a:off x="4897000" y="3999135"/>
            <a:ext cx="689950" cy="89101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5E1640BC-7D9E-AF22-EADD-BDA08749E54B}"/>
              </a:ext>
            </a:extLst>
          </p:cNvPr>
          <p:cNvCxnSpPr>
            <a:cxnSpLocks/>
          </p:cNvCxnSpPr>
          <p:nvPr/>
        </p:nvCxnSpPr>
        <p:spPr>
          <a:xfrm flipV="1">
            <a:off x="1869890" y="1943726"/>
            <a:ext cx="1287968" cy="295525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8016679A-073F-B1C5-D355-CEC2B8428984}"/>
              </a:ext>
            </a:extLst>
          </p:cNvPr>
          <p:cNvCxnSpPr>
            <a:cxnSpLocks/>
          </p:cNvCxnSpPr>
          <p:nvPr/>
        </p:nvCxnSpPr>
        <p:spPr>
          <a:xfrm flipH="1">
            <a:off x="5926794" y="4234581"/>
            <a:ext cx="3758869" cy="0"/>
          </a:xfrm>
          <a:prstGeom prst="straightConnector1">
            <a:avLst/>
          </a:prstGeom>
          <a:ln w="69850">
            <a:solidFill>
              <a:srgbClr val="C00000"/>
            </a:solidFill>
            <a:headEnd type="arrow" w="lg" len="lg"/>
            <a:tailEnd type="non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9A293309-2B56-CC48-0AD3-4448BB11E570}"/>
                  </a:ext>
                </a:extLst>
              </p:cNvPr>
              <p:cNvSpPr txBox="1"/>
              <p:nvPr/>
            </p:nvSpPr>
            <p:spPr>
              <a:xfrm>
                <a:off x="7784277" y="3495704"/>
                <a:ext cx="58791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9A293309-2B56-CC48-0AD3-4448BB11E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277" y="3495704"/>
                <a:ext cx="587919" cy="646331"/>
              </a:xfrm>
              <a:prstGeom prst="rect">
                <a:avLst/>
              </a:prstGeom>
              <a:blipFill>
                <a:blip r:embed="rId9"/>
                <a:stretch>
                  <a:fillRect l="-2083"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CDD49ACE-C538-320C-0230-93A2630D2CC9}"/>
              </a:ext>
            </a:extLst>
          </p:cNvPr>
          <p:cNvGrpSpPr/>
          <p:nvPr/>
        </p:nvGrpSpPr>
        <p:grpSpPr>
          <a:xfrm>
            <a:off x="9979798" y="3179727"/>
            <a:ext cx="1090406" cy="1740844"/>
            <a:chOff x="3023768" y="2517017"/>
            <a:chExt cx="1090406" cy="1740844"/>
          </a:xfrm>
        </p:grpSpPr>
        <p:pic>
          <p:nvPicPr>
            <p:cNvPr id="146" name="Picture 10" descr="Female Avatar 4 Icons PNG - Free PNG and Icons Downloads">
              <a:extLst>
                <a:ext uri="{FF2B5EF4-FFF2-40B4-BE49-F238E27FC236}">
                  <a16:creationId xmlns:a16="http://schemas.microsoft.com/office/drawing/2014/main" id="{82A08669-11AF-3585-A044-6A362F1573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3768" y="2517017"/>
              <a:ext cx="1090406" cy="1285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E89FBD0A-4314-1902-4BC5-25EFC90C900C}"/>
                </a:ext>
              </a:extLst>
            </p:cNvPr>
            <p:cNvSpPr txBox="1"/>
            <p:nvPr/>
          </p:nvSpPr>
          <p:spPr>
            <a:xfrm>
              <a:off x="3119965" y="3796196"/>
              <a:ext cx="99420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/>
                <a:t>Verify</a:t>
              </a:r>
              <a:endParaRPr lang="he-IL" sz="2800" dirty="0"/>
            </a:p>
          </p:txBody>
        </p:sp>
      </p:grpSp>
      <p:pic>
        <p:nvPicPr>
          <p:cNvPr id="171" name="Picture 10" descr="Female Avatar 4 Icons PNG - Free PNG and Icons Downloads">
            <a:extLst>
              <a:ext uri="{FF2B5EF4-FFF2-40B4-BE49-F238E27FC236}">
                <a16:creationId xmlns:a16="http://schemas.microsoft.com/office/drawing/2014/main" id="{60E5A770-729F-9B11-701B-88250DA06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339" y="552220"/>
            <a:ext cx="857815" cy="101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" name="TextBox 171">
            <a:extLst>
              <a:ext uri="{FF2B5EF4-FFF2-40B4-BE49-F238E27FC236}">
                <a16:creationId xmlns:a16="http://schemas.microsoft.com/office/drawing/2014/main" id="{600A5273-CB42-8073-17A3-F667AC43C3C5}"/>
              </a:ext>
            </a:extLst>
          </p:cNvPr>
          <p:cNvSpPr txBox="1"/>
          <p:nvPr/>
        </p:nvSpPr>
        <p:spPr>
          <a:xfrm>
            <a:off x="9145313" y="1499329"/>
            <a:ext cx="165170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/>
              <a:t>Adversary</a:t>
            </a:r>
            <a:endParaRPr lang="he-IL" sz="24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E87CDB2-1C16-B5F1-40FB-10168C050E86}"/>
              </a:ext>
            </a:extLst>
          </p:cNvPr>
          <p:cNvGrpSpPr/>
          <p:nvPr/>
        </p:nvGrpSpPr>
        <p:grpSpPr>
          <a:xfrm>
            <a:off x="9453105" y="399515"/>
            <a:ext cx="696340" cy="339182"/>
            <a:chOff x="9453105" y="399515"/>
            <a:chExt cx="696340" cy="339182"/>
          </a:xfrm>
        </p:grpSpPr>
        <p:pic>
          <p:nvPicPr>
            <p:cNvPr id="173" name="Picture 172" descr="Red horns on a black background&#10;&#10;Description automatically generated">
              <a:extLst>
                <a:ext uri="{FF2B5EF4-FFF2-40B4-BE49-F238E27FC236}">
                  <a16:creationId xmlns:a16="http://schemas.microsoft.com/office/drawing/2014/main" id="{0321242A-B64B-4535-9EA1-A992BBDC50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61" r="64116" b="1"/>
            <a:stretch/>
          </p:blipFill>
          <p:spPr>
            <a:xfrm>
              <a:off x="9453105" y="399515"/>
              <a:ext cx="178281" cy="339182"/>
            </a:xfrm>
            <a:prstGeom prst="rect">
              <a:avLst/>
            </a:prstGeom>
          </p:spPr>
        </p:pic>
        <p:pic>
          <p:nvPicPr>
            <p:cNvPr id="174" name="Picture 173" descr="Red horns on a black background&#10;&#10;Description automatically generated">
              <a:extLst>
                <a:ext uri="{FF2B5EF4-FFF2-40B4-BE49-F238E27FC236}">
                  <a16:creationId xmlns:a16="http://schemas.microsoft.com/office/drawing/2014/main" id="{60612014-3E86-16AE-C725-9DB8C29E79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61" r="64116" b="1"/>
            <a:stretch/>
          </p:blipFill>
          <p:spPr>
            <a:xfrm flipH="1">
              <a:off x="9971164" y="399515"/>
              <a:ext cx="178281" cy="339182"/>
            </a:xfrm>
            <a:prstGeom prst="rect">
              <a:avLst/>
            </a:prstGeom>
          </p:spPr>
        </p:pic>
      </p:grp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7B293188-FC99-C184-C89E-F88BC67F6459}"/>
              </a:ext>
            </a:extLst>
          </p:cNvPr>
          <p:cNvCxnSpPr>
            <a:cxnSpLocks/>
          </p:cNvCxnSpPr>
          <p:nvPr/>
        </p:nvCxnSpPr>
        <p:spPr>
          <a:xfrm flipH="1">
            <a:off x="5311572" y="1490241"/>
            <a:ext cx="3643735" cy="1203513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F7377CDF-B2F5-3C81-8F39-408164A1CBEA}"/>
                  </a:ext>
                </a:extLst>
              </p:cNvPr>
              <p:cNvSpPr txBox="1"/>
              <p:nvPr/>
            </p:nvSpPr>
            <p:spPr>
              <a:xfrm rot="20412195">
                <a:off x="5758192" y="1467948"/>
                <a:ext cx="263335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F7377CDF-B2F5-3C81-8F39-408164A1C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412195">
                <a:off x="5758192" y="1467948"/>
                <a:ext cx="2633359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0307189-1F69-97FB-A7A6-FD7F280A9FEE}"/>
                  </a:ext>
                </a:extLst>
              </p:cNvPr>
              <p:cNvSpPr txBox="1"/>
              <p:nvPr/>
            </p:nvSpPr>
            <p:spPr>
              <a:xfrm>
                <a:off x="7594931" y="4890145"/>
                <a:ext cx="3758869" cy="5868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0" dirty="0"/>
                  <a:t>KeyAgg(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𝑣𝑘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0307189-1F69-97FB-A7A6-FD7F280A9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931" y="4890145"/>
                <a:ext cx="3758869" cy="586892"/>
              </a:xfrm>
              <a:prstGeom prst="rect">
                <a:avLst/>
              </a:prstGeom>
              <a:blipFill>
                <a:blip r:embed="rId13"/>
                <a:stretch>
                  <a:fillRect l="-3367" b="-27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D82CD11C-172E-ECBD-13E4-DA8E03BAE545}"/>
              </a:ext>
            </a:extLst>
          </p:cNvPr>
          <p:cNvGrpSpPr/>
          <p:nvPr/>
        </p:nvGrpSpPr>
        <p:grpSpPr>
          <a:xfrm>
            <a:off x="5634061" y="2648387"/>
            <a:ext cx="696340" cy="339182"/>
            <a:chOff x="9453105" y="399515"/>
            <a:chExt cx="696340" cy="339182"/>
          </a:xfrm>
        </p:grpSpPr>
        <p:pic>
          <p:nvPicPr>
            <p:cNvPr id="36" name="Picture 35" descr="Red horns on a black background&#10;&#10;Description automatically generated">
              <a:extLst>
                <a:ext uri="{FF2B5EF4-FFF2-40B4-BE49-F238E27FC236}">
                  <a16:creationId xmlns:a16="http://schemas.microsoft.com/office/drawing/2014/main" id="{E0633208-BA96-3066-8C62-8B576EC2AE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61" r="64116" b="1"/>
            <a:stretch/>
          </p:blipFill>
          <p:spPr>
            <a:xfrm>
              <a:off x="9453105" y="399515"/>
              <a:ext cx="178281" cy="339182"/>
            </a:xfrm>
            <a:prstGeom prst="rect">
              <a:avLst/>
            </a:prstGeom>
          </p:spPr>
        </p:pic>
        <p:pic>
          <p:nvPicPr>
            <p:cNvPr id="39" name="Picture 38" descr="Red horns on a black background&#10;&#10;Description automatically generated">
              <a:extLst>
                <a:ext uri="{FF2B5EF4-FFF2-40B4-BE49-F238E27FC236}">
                  <a16:creationId xmlns:a16="http://schemas.microsoft.com/office/drawing/2014/main" id="{246B0E04-699A-7187-E0FA-705D28FB59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61" r="64116" b="1"/>
            <a:stretch/>
          </p:blipFill>
          <p:spPr>
            <a:xfrm flipH="1">
              <a:off x="9971164" y="399515"/>
              <a:ext cx="178281" cy="339182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FB281DF-8845-147B-00FE-9A2A44AB8ABB}"/>
              </a:ext>
            </a:extLst>
          </p:cNvPr>
          <p:cNvGrpSpPr/>
          <p:nvPr/>
        </p:nvGrpSpPr>
        <p:grpSpPr>
          <a:xfrm>
            <a:off x="3250386" y="1338420"/>
            <a:ext cx="696340" cy="339182"/>
            <a:chOff x="9453105" y="399515"/>
            <a:chExt cx="696340" cy="339182"/>
          </a:xfrm>
        </p:grpSpPr>
        <p:pic>
          <p:nvPicPr>
            <p:cNvPr id="41" name="Picture 40" descr="Red horns on a black background&#10;&#10;Description automatically generated">
              <a:extLst>
                <a:ext uri="{FF2B5EF4-FFF2-40B4-BE49-F238E27FC236}">
                  <a16:creationId xmlns:a16="http://schemas.microsoft.com/office/drawing/2014/main" id="{5BD49365-2359-0769-D2B7-F900060C2C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61" r="64116" b="1"/>
            <a:stretch/>
          </p:blipFill>
          <p:spPr>
            <a:xfrm>
              <a:off x="9453105" y="399515"/>
              <a:ext cx="178281" cy="339182"/>
            </a:xfrm>
            <a:prstGeom prst="rect">
              <a:avLst/>
            </a:prstGeom>
          </p:spPr>
        </p:pic>
        <p:pic>
          <p:nvPicPr>
            <p:cNvPr id="43" name="Picture 42" descr="Red horns on a black background&#10;&#10;Description automatically generated">
              <a:extLst>
                <a:ext uri="{FF2B5EF4-FFF2-40B4-BE49-F238E27FC236}">
                  <a16:creationId xmlns:a16="http://schemas.microsoft.com/office/drawing/2014/main" id="{A5761B21-F728-E211-F172-C185C4B2B9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61" r="64116" b="1"/>
            <a:stretch/>
          </p:blipFill>
          <p:spPr>
            <a:xfrm flipH="1">
              <a:off x="9971164" y="399515"/>
              <a:ext cx="178281" cy="339182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C143BD9-E5E1-16A9-4BC6-2E9744C83E7C}"/>
              </a:ext>
            </a:extLst>
          </p:cNvPr>
          <p:cNvGrpSpPr/>
          <p:nvPr/>
        </p:nvGrpSpPr>
        <p:grpSpPr>
          <a:xfrm>
            <a:off x="4166653" y="4611669"/>
            <a:ext cx="696340" cy="339182"/>
            <a:chOff x="9453105" y="399515"/>
            <a:chExt cx="696340" cy="339182"/>
          </a:xfrm>
        </p:grpSpPr>
        <p:pic>
          <p:nvPicPr>
            <p:cNvPr id="45" name="Picture 44" descr="Red horns on a black background&#10;&#10;Description automatically generated">
              <a:extLst>
                <a:ext uri="{FF2B5EF4-FFF2-40B4-BE49-F238E27FC236}">
                  <a16:creationId xmlns:a16="http://schemas.microsoft.com/office/drawing/2014/main" id="{599C9372-298D-2BB5-9507-C5B13DEDB9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61" r="64116" b="1"/>
            <a:stretch/>
          </p:blipFill>
          <p:spPr>
            <a:xfrm>
              <a:off x="9453105" y="399515"/>
              <a:ext cx="178281" cy="339182"/>
            </a:xfrm>
            <a:prstGeom prst="rect">
              <a:avLst/>
            </a:prstGeom>
          </p:spPr>
        </p:pic>
        <p:pic>
          <p:nvPicPr>
            <p:cNvPr id="46" name="Picture 45" descr="Red horns on a black background&#10;&#10;Description automatically generated">
              <a:extLst>
                <a:ext uri="{FF2B5EF4-FFF2-40B4-BE49-F238E27FC236}">
                  <a16:creationId xmlns:a16="http://schemas.microsoft.com/office/drawing/2014/main" id="{B1BA5078-376F-89D1-FD5A-9014539122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61" r="64116" b="1"/>
            <a:stretch/>
          </p:blipFill>
          <p:spPr>
            <a:xfrm flipH="1">
              <a:off x="9971164" y="399515"/>
              <a:ext cx="178281" cy="339182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C73F566-DEC7-313C-FA2C-9D1FFD61BC8A}"/>
              </a:ext>
            </a:extLst>
          </p:cNvPr>
          <p:cNvGrpSpPr/>
          <p:nvPr/>
        </p:nvGrpSpPr>
        <p:grpSpPr>
          <a:xfrm>
            <a:off x="1385385" y="4576228"/>
            <a:ext cx="696340" cy="339182"/>
            <a:chOff x="9453105" y="399515"/>
            <a:chExt cx="696340" cy="339182"/>
          </a:xfrm>
        </p:grpSpPr>
        <p:pic>
          <p:nvPicPr>
            <p:cNvPr id="48" name="Picture 47" descr="Red horns on a black background&#10;&#10;Description automatically generated">
              <a:extLst>
                <a:ext uri="{FF2B5EF4-FFF2-40B4-BE49-F238E27FC236}">
                  <a16:creationId xmlns:a16="http://schemas.microsoft.com/office/drawing/2014/main" id="{E0B6C4BB-6B73-4E14-BEED-B11DA4CC8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61" r="64116" b="1"/>
            <a:stretch/>
          </p:blipFill>
          <p:spPr>
            <a:xfrm>
              <a:off x="9453105" y="399515"/>
              <a:ext cx="178281" cy="339182"/>
            </a:xfrm>
            <a:prstGeom prst="rect">
              <a:avLst/>
            </a:prstGeom>
          </p:spPr>
        </p:pic>
        <p:pic>
          <p:nvPicPr>
            <p:cNvPr id="49" name="Picture 48" descr="Red horns on a black background&#10;&#10;Description automatically generated">
              <a:extLst>
                <a:ext uri="{FF2B5EF4-FFF2-40B4-BE49-F238E27FC236}">
                  <a16:creationId xmlns:a16="http://schemas.microsoft.com/office/drawing/2014/main" id="{57BE0DA3-43D1-3164-1A82-5353741868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61" r="64116" b="1"/>
            <a:stretch/>
          </p:blipFill>
          <p:spPr>
            <a:xfrm flipH="1">
              <a:off x="9971164" y="399515"/>
              <a:ext cx="178281" cy="3391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93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/>
          <p:cNvSpPr>
            <a:spLocks noGrp="1"/>
          </p:cNvSpPr>
          <p:nvPr>
            <p:ph type="title"/>
          </p:nvPr>
        </p:nvSpPr>
        <p:spPr>
          <a:xfrm>
            <a:off x="405291" y="23065"/>
            <a:ext cx="10579084" cy="1499616"/>
          </a:xfrm>
        </p:spPr>
        <p:txBody>
          <a:bodyPr/>
          <a:lstStyle/>
          <a:p>
            <a:pPr rtl="1"/>
            <a:r>
              <a:rPr lang="en-US" cap="none" dirty="0"/>
              <a:t>Multi Signatures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ItakuraNakamura83, BonehNeven06]</a:t>
            </a:r>
            <a:endParaRPr lang="en-US" cap="non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1CDCA3-5328-088E-8D7B-772FF61B257B}"/>
              </a:ext>
            </a:extLst>
          </p:cNvPr>
          <p:cNvSpPr txBox="1"/>
          <p:nvPr/>
        </p:nvSpPr>
        <p:spPr>
          <a:xfrm>
            <a:off x="405291" y="1271450"/>
            <a:ext cx="11582400" cy="34629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ts val="376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Multi Signatures allow a set of users to </a:t>
            </a:r>
            <a:r>
              <a:rPr lang="en-US" sz="2800" dirty="0">
                <a:solidFill>
                  <a:srgbClr val="FF0000"/>
                </a:solidFill>
              </a:rPr>
              <a:t>jointly sign </a:t>
            </a:r>
            <a:r>
              <a:rPr lang="en-US" sz="2800" dirty="0"/>
              <a:t>a message</a:t>
            </a:r>
            <a:endParaRPr lang="en-US" sz="2800" dirty="0">
              <a:solidFill>
                <a:srgbClr val="0070C0"/>
              </a:solidFill>
            </a:endParaRPr>
          </a:p>
          <a:p>
            <a:pPr marL="285750" indent="-285750">
              <a:lnSpc>
                <a:spcPts val="376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Permissionless</a:t>
            </a:r>
            <a:r>
              <a:rPr lang="en-US" sz="2800" dirty="0"/>
              <a:t> system</a:t>
            </a:r>
          </a:p>
          <a:p>
            <a:pPr marL="285750" indent="-285750">
              <a:lnSpc>
                <a:spcPts val="376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Renewed interest due to many </a:t>
            </a:r>
            <a:r>
              <a:rPr lang="en-US" sz="2800" dirty="0">
                <a:solidFill>
                  <a:srgbClr val="FF0000"/>
                </a:solidFill>
              </a:rPr>
              <a:t>blockchain</a:t>
            </a:r>
            <a:r>
              <a:rPr lang="en-US" sz="2800" dirty="0"/>
              <a:t> applications</a:t>
            </a:r>
            <a:br>
              <a:rPr lang="en-US" sz="2800" dirty="0"/>
            </a:br>
            <a:r>
              <a:rPr lang="en-GB" sz="2000" dirty="0">
                <a:solidFill>
                  <a:srgbClr val="0070C0"/>
                </a:solidFill>
              </a:rPr>
              <a:t>[BDN18, MPS+19, DEF+19, NRS+20, AB21, BD21, NRS21, BTT22, DOT+22, FSZ22, LK23, PW23, TZ23,…]</a:t>
            </a:r>
          </a:p>
          <a:p>
            <a:pPr marL="742950" lvl="1" indent="-285750">
              <a:lnSpc>
                <a:spcPts val="376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Non-interactive aggregation of verification keys</a:t>
            </a:r>
            <a:endParaRPr lang="en-US" sz="2400" dirty="0">
              <a:solidFill>
                <a:srgbClr val="FF0000"/>
              </a:solidFill>
            </a:endParaRPr>
          </a:p>
          <a:p>
            <a:pPr marL="742950" lvl="1" indent="-285750">
              <a:lnSpc>
                <a:spcPts val="376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Drop-in</a:t>
            </a:r>
            <a:r>
              <a:rPr lang="en-US" sz="2400" dirty="0"/>
              <a:t> replacement</a:t>
            </a:r>
            <a:endParaRPr lang="en-GB" sz="2400" dirty="0"/>
          </a:p>
          <a:p>
            <a:pPr marL="742950" lvl="1" indent="-285750">
              <a:lnSpc>
                <a:spcPts val="376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Smart contracts with multi-owner validation</a:t>
            </a:r>
            <a:endParaRPr lang="en-GB" sz="24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What Is a Multi-Signature Wallet? | Gemini">
            <a:extLst>
              <a:ext uri="{FF2B5EF4-FFF2-40B4-BE49-F238E27FC236}">
                <a16:creationId xmlns:a16="http://schemas.microsoft.com/office/drawing/2014/main" id="{26CB17C2-7743-3B5D-AFF0-348E8EDCD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075" y="3771910"/>
            <a:ext cx="4379089" cy="246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0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06985-5FCC-9874-2F2B-BAA8D5C4C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d fork icon - Free red utensil icons">
            <a:extLst>
              <a:ext uri="{FF2B5EF4-FFF2-40B4-BE49-F238E27FC236}">
                <a16:creationId xmlns:a16="http://schemas.microsoft.com/office/drawing/2014/main" id="{23549850-17F9-5349-58DB-08C9F0C26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776" y="4014108"/>
            <a:ext cx="1558789" cy="15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Title 1">
            <a:extLst>
              <a:ext uri="{FF2B5EF4-FFF2-40B4-BE49-F238E27FC236}">
                <a16:creationId xmlns:a16="http://schemas.microsoft.com/office/drawing/2014/main" id="{531AD0EE-EBA2-149C-A8C2-C1D59E084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91" y="23065"/>
            <a:ext cx="9720072" cy="1499616"/>
          </a:xfrm>
        </p:spPr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cap="none" dirty="0"/>
              <a:t>Security of Multi-Signatures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E047C5-1AA5-9337-9163-DBE9B994634A}"/>
              </a:ext>
            </a:extLst>
          </p:cNvPr>
          <p:cNvSpPr txBox="1"/>
          <p:nvPr/>
        </p:nvSpPr>
        <p:spPr>
          <a:xfrm>
            <a:off x="304800" y="1151978"/>
            <a:ext cx="11582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How to get good security bounds for multi-signatures?</a:t>
            </a:r>
            <a:endParaRPr lang="en-I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5BB465-5E88-1562-C62B-A14769509B71}"/>
              </a:ext>
            </a:extLst>
          </p:cNvPr>
          <p:cNvSpPr txBox="1"/>
          <p:nvPr/>
        </p:nvSpPr>
        <p:spPr>
          <a:xfrm>
            <a:off x="405291" y="1748878"/>
            <a:ext cx="11582400" cy="44607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ts val="426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Focus </a:t>
            </a:r>
            <a:r>
              <a:rPr lang="en-US" sz="2800" dirty="0"/>
              <a:t>for this talk:</a:t>
            </a:r>
            <a:endParaRPr lang="he-IL" sz="2800" dirty="0"/>
          </a:p>
          <a:p>
            <a:pPr marL="742950" lvl="1" indent="-285750">
              <a:lnSpc>
                <a:spcPts val="426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Schemes based on DLOG in prime order groups (e.g., </a:t>
            </a:r>
            <a:r>
              <a:rPr lang="en-GB" sz="2800" dirty="0"/>
              <a:t>Curve25519</a:t>
            </a:r>
            <a:r>
              <a:rPr lang="en-US" sz="2800" dirty="0"/>
              <a:t>)</a:t>
            </a:r>
          </a:p>
          <a:p>
            <a:pPr marL="742950" lvl="1" indent="-285750">
              <a:lnSpc>
                <a:spcPts val="426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Plain public-key model: </a:t>
            </a:r>
            <a:r>
              <a:rPr lang="en-US" sz="2800" dirty="0">
                <a:solidFill>
                  <a:srgbClr val="FF0000"/>
                </a:solidFill>
              </a:rPr>
              <a:t>malicious keys</a:t>
            </a:r>
            <a:r>
              <a:rPr lang="en-US" sz="2800" dirty="0"/>
              <a:t> may depend on honest keys</a:t>
            </a:r>
          </a:p>
          <a:p>
            <a:pPr marL="285750" indent="-285750">
              <a:lnSpc>
                <a:spcPts val="426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Security loss: </a:t>
            </a:r>
            <a:r>
              <a:rPr lang="en-US" sz="2800" dirty="0">
                <a:solidFill>
                  <a:srgbClr val="FF0000"/>
                </a:solidFill>
              </a:rPr>
              <a:t>nested</a:t>
            </a:r>
            <a:r>
              <a:rPr lang="en-US" sz="2800" dirty="0"/>
              <a:t> application of the </a:t>
            </a:r>
            <a:r>
              <a:rPr lang="en-US" sz="2800" dirty="0">
                <a:solidFill>
                  <a:srgbClr val="FF0000"/>
                </a:solidFill>
              </a:rPr>
              <a:t>forking lemma</a:t>
            </a:r>
          </a:p>
          <a:p>
            <a:pPr marL="742950" lvl="1" indent="-285750">
              <a:lnSpc>
                <a:spcPts val="426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</a:rPr>
              <a:t>insufficient security</a:t>
            </a:r>
            <a:r>
              <a:rPr lang="en-GB" sz="2800" dirty="0"/>
              <a:t> for 256-bit groups</a:t>
            </a:r>
            <a:endParaRPr lang="en-US" sz="2800" dirty="0">
              <a:solidFill>
                <a:srgbClr val="FF0000"/>
              </a:solidFill>
            </a:endParaRPr>
          </a:p>
          <a:p>
            <a:pPr marL="285750" indent="-285750">
              <a:lnSpc>
                <a:spcPts val="426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Alternative solutions:</a:t>
            </a:r>
          </a:p>
          <a:p>
            <a:pPr marL="742950" lvl="1" indent="-285750">
              <a:lnSpc>
                <a:spcPts val="426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New</a:t>
            </a:r>
            <a:r>
              <a:rPr lang="en-US" sz="2800" dirty="0"/>
              <a:t> and strong assumptions (e.g., interactive XIDL)</a:t>
            </a:r>
          </a:p>
          <a:p>
            <a:pPr marL="742950" lvl="1" indent="-285750">
              <a:lnSpc>
                <a:spcPts val="426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Restricted</a:t>
            </a:r>
            <a:r>
              <a:rPr lang="en-US" sz="2800" dirty="0"/>
              <a:t> classes of attackers (e.g., algebraic attackers)</a:t>
            </a:r>
          </a:p>
        </p:txBody>
      </p:sp>
    </p:spTree>
    <p:extLst>
      <p:ext uri="{BB962C8B-B14F-4D97-AF65-F5344CB8AC3E}">
        <p14:creationId xmlns:p14="http://schemas.microsoft.com/office/powerpoint/2010/main" val="239616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8CACA-E868-DE27-DD8A-F088F32DF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>
            <a:extLst>
              <a:ext uri="{FF2B5EF4-FFF2-40B4-BE49-F238E27FC236}">
                <a16:creationId xmlns:a16="http://schemas.microsoft.com/office/drawing/2014/main" id="{D4238297-E14C-9D98-E2DE-8E922DFF1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91" y="23065"/>
            <a:ext cx="9720072" cy="1499616"/>
          </a:xfrm>
        </p:spPr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cap="none" dirty="0"/>
              <a:t>Forking Lemma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C0E26BC-3BBE-C702-5972-B0A508C0C2E8}"/>
                  </a:ext>
                </a:extLst>
              </p:cNvPr>
              <p:cNvSpPr txBox="1"/>
              <p:nvPr/>
            </p:nvSpPr>
            <p:spPr>
              <a:xfrm>
                <a:off x="405291" y="1142407"/>
                <a:ext cx="11582400" cy="46755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285750" indent="-285750">
                  <a:lnSpc>
                    <a:spcPts val="396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800" dirty="0"/>
                  <a:t>Used for re-running the adversary to </a:t>
                </a:r>
                <a:r>
                  <a:rPr lang="en-US" sz="2800" dirty="0">
                    <a:solidFill>
                      <a:srgbClr val="FF0000"/>
                    </a:solidFill>
                  </a:rPr>
                  <a:t>extract more information</a:t>
                </a:r>
              </a:p>
              <a:p>
                <a:pPr marL="285750" indent="-285750">
                  <a:lnSpc>
                    <a:spcPts val="396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800" dirty="0"/>
                  <a:t>DLOG success probability: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 </a:t>
                </a:r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-runtime,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-group size)</a:t>
                </a:r>
                <a:endParaRPr 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marL="285750" indent="-285750">
                  <a:lnSpc>
                    <a:spcPts val="396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GB" sz="2800" dirty="0"/>
                  <a:t>Applying forking lemma leads to a </a:t>
                </a:r>
                <a:r>
                  <a:rPr lang="en-GB" sz="2800" dirty="0">
                    <a:solidFill>
                      <a:srgbClr val="FF0000"/>
                    </a:solidFill>
                  </a:rPr>
                  <a:t>security loss</a:t>
                </a:r>
              </a:p>
              <a:p>
                <a:pPr marL="742950" lvl="1" indent="-285750">
                  <a:lnSpc>
                    <a:spcPts val="396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GB" sz="2800" dirty="0"/>
                  <a:t>e.g., Schnorr: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285750" indent="-285750">
                  <a:lnSpc>
                    <a:spcPts val="396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GB" sz="2800" dirty="0">
                    <a:solidFill>
                      <a:srgbClr val="FF0000"/>
                    </a:solidFill>
                  </a:rPr>
                  <a:t>Existing</a:t>
                </a:r>
                <a:r>
                  <a:rPr lang="en-GB" sz="2800" dirty="0"/>
                  <a:t> two-round schemes:</a:t>
                </a:r>
              </a:p>
              <a:p>
                <a:pPr marL="742950" lvl="1" indent="-285750">
                  <a:lnSpc>
                    <a:spcPts val="396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GB" sz="2800" dirty="0">
                    <a:solidFill>
                      <a:srgbClr val="FF0000"/>
                    </a:solidFill>
                  </a:rPr>
                  <a:t>Two</a:t>
                </a:r>
                <a:r>
                  <a:rPr lang="en-GB" sz="2800" dirty="0"/>
                  <a:t> applications of the forking lemma</a:t>
                </a:r>
              </a:p>
              <a:p>
                <a:pPr marL="742950" lvl="1" indent="-285750">
                  <a:lnSpc>
                    <a:spcPts val="396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Intuitively: </a:t>
                </a:r>
                <a:r>
                  <a:rPr lang="en-US" sz="2800" dirty="0">
                    <a:solidFill>
                      <a:srgbClr val="FF0000"/>
                    </a:solidFill>
                  </a:rPr>
                  <a:t>one</a:t>
                </a:r>
                <a:r>
                  <a:rPr lang="en-US" sz="2800" dirty="0"/>
                  <a:t> malicious keys, </a:t>
                </a:r>
                <a:r>
                  <a:rPr lang="en-US" sz="2800" dirty="0">
                    <a:solidFill>
                      <a:srgbClr val="FF0000"/>
                    </a:solidFill>
                  </a:rPr>
                  <a:t>one</a:t>
                </a:r>
                <a:r>
                  <a:rPr lang="en-US" sz="2800" dirty="0"/>
                  <a:t> for signature</a:t>
                </a:r>
                <a:endParaRPr lang="en-GB" sz="2800" dirty="0"/>
              </a:p>
              <a:p>
                <a:pPr marL="285750" indent="-285750">
                  <a:lnSpc>
                    <a:spcPts val="396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GB" sz="2800" dirty="0"/>
                  <a:t>Success probability attackers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1/4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285750" indent="-285750">
                  <a:lnSpc>
                    <a:spcPts val="396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FF0000"/>
                    </a:solidFill>
                  </a:rPr>
                  <a:t>Not good</a:t>
                </a:r>
                <a:r>
                  <a:rPr lang="en-US" sz="2800" dirty="0"/>
                  <a:t> for 256-bit </a:t>
                </a:r>
                <a:r>
                  <a:rPr lang="en-GB" sz="2800" dirty="0"/>
                  <a:t>groups</a:t>
                </a:r>
                <a:endParaRPr lang="en-IL" sz="28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C0E26BC-3BBE-C702-5972-B0A508C0C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91" y="1142407"/>
                <a:ext cx="11582400" cy="4675511"/>
              </a:xfrm>
              <a:prstGeom prst="rect">
                <a:avLst/>
              </a:prstGeom>
              <a:blipFill>
                <a:blip r:embed="rId3"/>
                <a:stretch>
                  <a:fillRect l="-876" t="-271" b="-2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Red fork icon - Free red utensil icons">
            <a:extLst>
              <a:ext uri="{FF2B5EF4-FFF2-40B4-BE49-F238E27FC236}">
                <a16:creationId xmlns:a16="http://schemas.microsoft.com/office/drawing/2014/main" id="{0552209A-EA07-E5E3-6343-0A724070F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755" y="2060689"/>
            <a:ext cx="1879771" cy="187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Red fork icon - Free red utensil icons">
            <a:extLst>
              <a:ext uri="{FF2B5EF4-FFF2-40B4-BE49-F238E27FC236}">
                <a16:creationId xmlns:a16="http://schemas.microsoft.com/office/drawing/2014/main" id="{FFBE0560-904F-0A57-72E3-4F0A476C1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6000" l="0" r="96000">
                        <a14:foregroundMark x1="12889" y1="85333" x2="5778" y2="91111"/>
                        <a14:foregroundMark x1="8444" y1="92000" x2="0" y2="96000"/>
                        <a14:foregroundMark x1="67556" y1="9778" x2="72000" y2="8000"/>
                        <a14:foregroundMark x1="93333" y1="24000" x2="88000" y2="30667"/>
                        <a14:foregroundMark x1="74667" y1="4000" x2="74667" y2="4000"/>
                        <a14:foregroundMark x1="96000" y1="24889" x2="96000" y2="24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50586">
            <a:off x="9189533" y="1994734"/>
            <a:ext cx="1879771" cy="187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50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8A78F-BB62-C05F-0511-1C678E3DA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A980A78-23A4-181C-738E-550810596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036" y="2321243"/>
            <a:ext cx="11681927" cy="146304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Back to the foundations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C04AB5-1714-5274-E288-B8B9DDAB1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568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21CC1-3A91-D39B-6C83-9496D86C4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epping Stones Vector Art, Icons, and Graphics for Free Download">
            <a:extLst>
              <a:ext uri="{FF2B5EF4-FFF2-40B4-BE49-F238E27FC236}">
                <a16:creationId xmlns:a16="http://schemas.microsoft.com/office/drawing/2014/main" id="{6B6A0135-83C4-C8E3-73F0-9389DACC3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080" y="3429000"/>
            <a:ext cx="3509320" cy="26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Title 1">
            <a:extLst>
              <a:ext uri="{FF2B5EF4-FFF2-40B4-BE49-F238E27FC236}">
                <a16:creationId xmlns:a16="http://schemas.microsoft.com/office/drawing/2014/main" id="{2649A30C-A400-7F79-832F-49FD6653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91" y="23065"/>
            <a:ext cx="9720072" cy="1499616"/>
          </a:xfrm>
        </p:spPr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cap="none" dirty="0"/>
              <a:t>A step back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C2E565-3B43-5334-E799-A75BBA85D280}"/>
              </a:ext>
            </a:extLst>
          </p:cNvPr>
          <p:cNvSpPr txBox="1"/>
          <p:nvPr/>
        </p:nvSpPr>
        <p:spPr>
          <a:xfrm>
            <a:off x="609600" y="1956375"/>
            <a:ext cx="11582400" cy="32571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Propose: two </a:t>
            </a:r>
            <a:r>
              <a:rPr lang="en-US" sz="2800" dirty="0">
                <a:solidFill>
                  <a:srgbClr val="FF0000"/>
                </a:solidFill>
              </a:rPr>
              <a:t>weaker</a:t>
            </a:r>
            <a:r>
              <a:rPr lang="en-US" sz="2800" dirty="0"/>
              <a:t> notions of security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Allow to prove </a:t>
            </a:r>
            <a:r>
              <a:rPr lang="en-US" sz="2800" dirty="0">
                <a:solidFill>
                  <a:srgbClr val="FF0000"/>
                </a:solidFill>
              </a:rPr>
              <a:t>better security</a:t>
            </a:r>
            <a:r>
              <a:rPr lang="en-US" sz="2800" dirty="0"/>
              <a:t> bounds in the plain model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Suffices for </a:t>
            </a:r>
            <a:r>
              <a:rPr lang="en-US" sz="2800" dirty="0">
                <a:solidFill>
                  <a:srgbClr val="FF0000"/>
                </a:solidFill>
              </a:rPr>
              <a:t>several applications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Hopefully: a </a:t>
            </a:r>
            <a:r>
              <a:rPr lang="en-US" sz="2800" dirty="0">
                <a:solidFill>
                  <a:srgbClr val="FF0000"/>
                </a:solidFill>
              </a:rPr>
              <a:t>steppingstone</a:t>
            </a:r>
            <a:r>
              <a:rPr lang="en-US" sz="2800" dirty="0"/>
              <a:t> to full-fledge security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endParaRPr lang="en-IL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54F1E5-0974-1D01-B34F-E8DFCED54662}"/>
              </a:ext>
            </a:extLst>
          </p:cNvPr>
          <p:cNvSpPr txBox="1"/>
          <p:nvPr/>
        </p:nvSpPr>
        <p:spPr>
          <a:xfrm>
            <a:off x="304800" y="1285103"/>
            <a:ext cx="11582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Study the basic security notions for multi signatures</a:t>
            </a:r>
          </a:p>
        </p:txBody>
      </p:sp>
    </p:spTree>
    <p:extLst>
      <p:ext uri="{BB962C8B-B14F-4D97-AF65-F5344CB8AC3E}">
        <p14:creationId xmlns:p14="http://schemas.microsoft.com/office/powerpoint/2010/main" val="202620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C663D-C2B6-5914-1255-76CFD9E2D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>
            <a:extLst>
              <a:ext uri="{FF2B5EF4-FFF2-40B4-BE49-F238E27FC236}">
                <a16:creationId xmlns:a16="http://schemas.microsoft.com/office/drawing/2014/main" id="{512766F4-5979-03D1-0849-D7EFA8592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91" y="23065"/>
            <a:ext cx="9720072" cy="1499616"/>
          </a:xfrm>
        </p:spPr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cap="none" dirty="0"/>
              <a:t>One-Time Signatures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A68262-09B6-E986-5606-5C3D6FCA7282}"/>
              </a:ext>
            </a:extLst>
          </p:cNvPr>
          <p:cNvSpPr txBox="1"/>
          <p:nvPr/>
        </p:nvSpPr>
        <p:spPr>
          <a:xfrm>
            <a:off x="405291" y="1154082"/>
            <a:ext cx="11582400" cy="50121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ts val="426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One-Time</a:t>
            </a:r>
            <a:r>
              <a:rPr lang="en-US" sz="2800" dirty="0"/>
              <a:t> security</a:t>
            </a:r>
          </a:p>
          <a:p>
            <a:pPr marL="742950" lvl="1" indent="-285750">
              <a:lnSpc>
                <a:spcPts val="426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Allows the adversary to obtain a </a:t>
            </a:r>
            <a:r>
              <a:rPr lang="en-US" sz="2800" dirty="0">
                <a:solidFill>
                  <a:srgbClr val="FF0000"/>
                </a:solidFill>
              </a:rPr>
              <a:t>single signature</a:t>
            </a:r>
          </a:p>
          <a:p>
            <a:pPr marL="285750" indent="-285750">
              <a:lnSpc>
                <a:spcPts val="426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A success story for </a:t>
            </a:r>
            <a:r>
              <a:rPr lang="en-US" sz="2800" dirty="0">
                <a:solidFill>
                  <a:srgbClr val="FF0000"/>
                </a:solidFill>
              </a:rPr>
              <a:t>post-quantum signatures</a:t>
            </a:r>
            <a:r>
              <a:rPr lang="en-US" sz="2800" dirty="0"/>
              <a:t> (SPHINCS+)</a:t>
            </a:r>
          </a:p>
          <a:p>
            <a:pPr marL="742950" lvl="1" indent="-285750">
              <a:lnSpc>
                <a:spcPts val="426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From one-time to </a:t>
            </a:r>
            <a:r>
              <a:rPr lang="en-US" sz="2800" dirty="0">
                <a:solidFill>
                  <a:srgbClr val="FF0000"/>
                </a:solidFill>
              </a:rPr>
              <a:t>full-fledged</a:t>
            </a:r>
            <a:r>
              <a:rPr lang="en-US" sz="2800" dirty="0"/>
              <a:t> post-quantum signatures</a:t>
            </a:r>
          </a:p>
          <a:p>
            <a:pPr marL="285750" indent="-285750">
              <a:lnSpc>
                <a:spcPts val="426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Two</a:t>
            </a:r>
            <a:r>
              <a:rPr lang="en-US" sz="2800" dirty="0"/>
              <a:t> notions for multi-signatures:</a:t>
            </a:r>
          </a:p>
          <a:p>
            <a:pPr marL="742950" lvl="1" indent="-285750">
              <a:lnSpc>
                <a:spcPts val="426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One</a:t>
            </a:r>
            <a:r>
              <a:rPr lang="en-US" sz="2800" dirty="0"/>
              <a:t> signature</a:t>
            </a:r>
          </a:p>
          <a:p>
            <a:pPr marL="742950" lvl="1" indent="-285750">
              <a:lnSpc>
                <a:spcPts val="426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Many</a:t>
            </a:r>
            <a:r>
              <a:rPr lang="en-US" sz="2800" dirty="0"/>
              <a:t> signatures – one signing group</a:t>
            </a:r>
          </a:p>
          <a:p>
            <a:pPr marL="285750" indent="-285750">
              <a:lnSpc>
                <a:spcPts val="426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lnSpc>
                <a:spcPts val="426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IL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1CC0C9-28A9-7AA4-AF8D-084446E56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9988" y="4506854"/>
            <a:ext cx="1805723" cy="171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3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54876</TotalTime>
  <Words>811</Words>
  <Application>Microsoft Macintosh PowerPoint</Application>
  <PresentationFormat>Widescreen</PresentationFormat>
  <Paragraphs>162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 Light</vt:lpstr>
      <vt:lpstr>Arial</vt:lpstr>
      <vt:lpstr>Calibri</vt:lpstr>
      <vt:lpstr>Cambria Math</vt:lpstr>
      <vt:lpstr>Tw Cen MT</vt:lpstr>
      <vt:lpstr>Office Theme</vt:lpstr>
      <vt:lpstr>From One-Time to Two-Round Reusable Multi-Signatures without Nested Forking</vt:lpstr>
      <vt:lpstr>Multi Signatures</vt:lpstr>
      <vt:lpstr>Multi Signatures</vt:lpstr>
      <vt:lpstr>Multi Signatures [ItakuraNakamura83, BonehNeven06]</vt:lpstr>
      <vt:lpstr>Security of Multi-Signatures</vt:lpstr>
      <vt:lpstr>Forking Lemma</vt:lpstr>
      <vt:lpstr>Back to the foundations</vt:lpstr>
      <vt:lpstr>A step back</vt:lpstr>
      <vt:lpstr>One-Time Signatures</vt:lpstr>
      <vt:lpstr>One-Time Security</vt:lpstr>
      <vt:lpstr>Single-Set Security</vt:lpstr>
      <vt:lpstr>Applications</vt:lpstr>
      <vt:lpstr>Our Results</vt:lpstr>
      <vt:lpstr>Our Results #1</vt:lpstr>
      <vt:lpstr>Our Results #2</vt:lpstr>
      <vt:lpstr>Structure vs. Hardness</vt:lpstr>
      <vt:lpstr>Our Results #3</vt:lpstr>
      <vt:lpstr>Construction One-Time Signature</vt:lpstr>
      <vt:lpstr>Our One-Time Scheme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PCP Theorem for Interactive Proofs</dc:title>
  <dc:creator>45PZQ72</dc:creator>
  <cp:lastModifiedBy>Eylon Yogev</cp:lastModifiedBy>
  <cp:revision>217</cp:revision>
  <cp:lastPrinted>2023-06-13T15:22:51Z</cp:lastPrinted>
  <dcterms:created xsi:type="dcterms:W3CDTF">2022-04-13T14:00:53Z</dcterms:created>
  <dcterms:modified xsi:type="dcterms:W3CDTF">2024-12-04T07:47:31Z</dcterms:modified>
</cp:coreProperties>
</file>